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tags/tag6.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7" r:id="rId4"/>
    <p:sldMasterId id="2147484431" r:id="rId5"/>
    <p:sldMasterId id="2147484527" r:id="rId6"/>
    <p:sldMasterId id="2147484554" r:id="rId7"/>
    <p:sldMasterId id="2147484580" r:id="rId8"/>
    <p:sldMasterId id="2147484606" r:id="rId9"/>
    <p:sldMasterId id="2147484628" r:id="rId10"/>
    <p:sldMasterId id="2147484647" r:id="rId11"/>
    <p:sldMasterId id="2147484664" r:id="rId12"/>
  </p:sldMasterIdLst>
  <p:notesMasterIdLst>
    <p:notesMasterId r:id="rId96"/>
  </p:notesMasterIdLst>
  <p:handoutMasterIdLst>
    <p:handoutMasterId r:id="rId97"/>
  </p:handoutMasterIdLst>
  <p:sldIdLst>
    <p:sldId id="2147472747" r:id="rId13"/>
    <p:sldId id="2147470606" r:id="rId14"/>
    <p:sldId id="2147472746" r:id="rId15"/>
    <p:sldId id="13407" r:id="rId16"/>
    <p:sldId id="2147472791" r:id="rId17"/>
    <p:sldId id="2147472792" r:id="rId18"/>
    <p:sldId id="2147471550" r:id="rId19"/>
    <p:sldId id="2147472751" r:id="rId20"/>
    <p:sldId id="2147472794" r:id="rId21"/>
    <p:sldId id="2147472779" r:id="rId22"/>
    <p:sldId id="2147472800" r:id="rId23"/>
    <p:sldId id="2147470769" r:id="rId24"/>
    <p:sldId id="2147472782" r:id="rId25"/>
    <p:sldId id="1947" r:id="rId26"/>
    <p:sldId id="2147471404" r:id="rId27"/>
    <p:sldId id="2147472756" r:id="rId28"/>
    <p:sldId id="311" r:id="rId29"/>
    <p:sldId id="1939" r:id="rId30"/>
    <p:sldId id="317" r:id="rId31"/>
    <p:sldId id="321" r:id="rId32"/>
    <p:sldId id="2147472804" r:id="rId33"/>
    <p:sldId id="319" r:id="rId34"/>
    <p:sldId id="295" r:id="rId35"/>
    <p:sldId id="2147472805" r:id="rId36"/>
    <p:sldId id="2147472806" r:id="rId37"/>
    <p:sldId id="2135715214" r:id="rId38"/>
    <p:sldId id="2135715215" r:id="rId39"/>
    <p:sldId id="2135715216" r:id="rId40"/>
    <p:sldId id="2135715217" r:id="rId41"/>
    <p:sldId id="2135715218" r:id="rId42"/>
    <p:sldId id="2135715183" r:id="rId43"/>
    <p:sldId id="2135715191" r:id="rId44"/>
    <p:sldId id="2135715193" r:id="rId45"/>
    <p:sldId id="2135715192" r:id="rId46"/>
    <p:sldId id="2147472801" r:id="rId47"/>
    <p:sldId id="260" r:id="rId48"/>
    <p:sldId id="271" r:id="rId49"/>
    <p:sldId id="257" r:id="rId50"/>
    <p:sldId id="303" r:id="rId51"/>
    <p:sldId id="306" r:id="rId52"/>
    <p:sldId id="2135715199" r:id="rId53"/>
    <p:sldId id="2135715201" r:id="rId54"/>
    <p:sldId id="2135715200" r:id="rId55"/>
    <p:sldId id="2135715203" r:id="rId56"/>
    <p:sldId id="2135715202" r:id="rId57"/>
    <p:sldId id="2135715205" r:id="rId58"/>
    <p:sldId id="2135715204" r:id="rId59"/>
    <p:sldId id="2147472802" r:id="rId60"/>
    <p:sldId id="1465" r:id="rId61"/>
    <p:sldId id="2147472754" r:id="rId62"/>
    <p:sldId id="1466" r:id="rId63"/>
    <p:sldId id="2147472755" r:id="rId64"/>
    <p:sldId id="266" r:id="rId65"/>
    <p:sldId id="1924" r:id="rId66"/>
    <p:sldId id="1945" r:id="rId67"/>
    <p:sldId id="2147472784" r:id="rId68"/>
    <p:sldId id="2135715195" r:id="rId69"/>
    <p:sldId id="2135715176" r:id="rId70"/>
    <p:sldId id="2135715180" r:id="rId71"/>
    <p:sldId id="2135715179" r:id="rId72"/>
    <p:sldId id="2147472803" r:id="rId73"/>
    <p:sldId id="259" r:id="rId74"/>
    <p:sldId id="268" r:id="rId75"/>
    <p:sldId id="269" r:id="rId76"/>
    <p:sldId id="270" r:id="rId77"/>
    <p:sldId id="2147472790" r:id="rId78"/>
    <p:sldId id="2135715197" r:id="rId79"/>
    <p:sldId id="2135715198" r:id="rId80"/>
    <p:sldId id="2147472799" r:id="rId81"/>
    <p:sldId id="2147472796" r:id="rId82"/>
    <p:sldId id="1946" r:id="rId83"/>
    <p:sldId id="367" r:id="rId84"/>
    <p:sldId id="364" r:id="rId85"/>
    <p:sldId id="381" r:id="rId86"/>
    <p:sldId id="382" r:id="rId87"/>
    <p:sldId id="258" r:id="rId88"/>
    <p:sldId id="261" r:id="rId89"/>
    <p:sldId id="263" r:id="rId90"/>
    <p:sldId id="308" r:id="rId91"/>
    <p:sldId id="2147472764" r:id="rId92"/>
    <p:sldId id="2135715184" r:id="rId93"/>
    <p:sldId id="2135715185" r:id="rId94"/>
    <p:sldId id="2135715186" r:id="rId95"/>
  </p:sldIdLst>
  <p:sldSz cx="12192000" cy="6858000"/>
  <p:notesSz cx="7772400" cy="10058400"/>
  <p:custDataLst>
    <p:tags r:id="rId98"/>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8" userDrawn="1">
          <p15:clr>
            <a:srgbClr val="A4A3A4"/>
          </p15:clr>
        </p15:guide>
        <p15:guide id="2" pos="3719" userDrawn="1">
          <p15:clr>
            <a:srgbClr val="A4A3A4"/>
          </p15:clr>
        </p15:guide>
        <p15:guide id="4" pos="6208" userDrawn="1">
          <p15:clr>
            <a:srgbClr val="A4A3A4"/>
          </p15:clr>
        </p15:guide>
        <p15:guide id="5" pos="3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3332FF"/>
    <a:srgbClr val="2B2FC8"/>
    <a:srgbClr val="0774A8"/>
    <a:srgbClr val="0F5385"/>
    <a:srgbClr val="092557"/>
    <a:srgbClr val="002B50"/>
    <a:srgbClr val="F6821F"/>
    <a:srgbClr val="87C140"/>
    <a:srgbClr val="F09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94354" autoAdjust="0"/>
  </p:normalViewPr>
  <p:slideViewPr>
    <p:cSldViewPr>
      <p:cViewPr varScale="1">
        <p:scale>
          <a:sx n="120" d="100"/>
          <a:sy n="120" d="100"/>
        </p:scale>
        <p:origin x="360" y="192"/>
      </p:cViewPr>
      <p:guideLst>
        <p:guide orient="horz" pos="4208"/>
        <p:guide pos="3719"/>
        <p:guide pos="6208"/>
        <p:guide pos="332"/>
      </p:guideLst>
    </p:cSldViewPr>
  </p:slideViewPr>
  <p:outlineViewPr>
    <p:cViewPr varScale="1">
      <p:scale>
        <a:sx n="170" d="200"/>
        <a:sy n="170" d="200"/>
      </p:scale>
      <p:origin x="0" y="-149912"/>
    </p:cViewPr>
  </p:outlineViewPr>
  <p:notesTextViewPr>
    <p:cViewPr>
      <p:scale>
        <a:sx n="55" d="100"/>
        <a:sy n="55" d="100"/>
      </p:scale>
      <p:origin x="0" y="0"/>
    </p:cViewPr>
  </p:notesTextViewPr>
  <p:sorterViewPr>
    <p:cViewPr>
      <p:scale>
        <a:sx n="1" d="1"/>
        <a:sy n="1" d="1"/>
      </p:scale>
      <p:origin x="0" y="0"/>
    </p:cViewPr>
  </p:sorterViewPr>
  <p:notesViewPr>
    <p:cSldViewPr>
      <p:cViewPr varScale="1">
        <p:scale>
          <a:sx n="77" d="100"/>
          <a:sy n="77" d="100"/>
        </p:scale>
        <p:origin x="-256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dirty="0"/>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3/9/2023</a:t>
            </a:fld>
            <a:endParaRPr lang="en-US" dirty="0"/>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dirty="0"/>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dirty="0"/>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823913" y="1006475"/>
            <a:ext cx="612140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1</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endParaRPr>
          </a:p>
        </p:txBody>
      </p:sp>
      <p:sp>
        <p:nvSpPr>
          <p:cNvPr id="74754" name="Rectangle 2"/>
          <p:cNvSpPr>
            <a:spLocks noGrp="1" noRot="1" noChangeAspect="1" noChangeArrowheads="1" noTextEdit="1"/>
          </p:cNvSpPr>
          <p:nvPr>
            <p:ph type="sldImg"/>
          </p:nvPr>
        </p:nvSpPr>
        <p:spPr>
          <a:xfrm>
            <a:off x="823913" y="1006475"/>
            <a:ext cx="6121400" cy="3444875"/>
          </a:xfrm>
        </p:spPr>
      </p:sp>
      <p:sp>
        <p:nvSpPr>
          <p:cNvPr id="74755" name="Rectangle 3"/>
          <p:cNvSpPr>
            <a:spLocks noGrp="1" noChangeArrowheads="1"/>
          </p:cNvSpPr>
          <p:nvPr>
            <p:ph type="body" idx="1"/>
          </p:nvPr>
        </p:nvSpPr>
        <p:spPr>
          <a:noFill/>
          <a:ln/>
        </p:spPr>
        <p:txBody>
          <a:bodyPr/>
          <a:lstStyle/>
          <a:p>
            <a:endParaRPr lang="en-US" dirty="0">
              <a:latin typeface="Times New Roman" pitchFamily="-72" charset="0"/>
              <a:ea typeface="MS PGothic" charset="0"/>
            </a:endParaRPr>
          </a:p>
        </p:txBody>
      </p:sp>
    </p:spTree>
    <p:extLst>
      <p:ext uri="{BB962C8B-B14F-4D97-AF65-F5344CB8AC3E}">
        <p14:creationId xmlns:p14="http://schemas.microsoft.com/office/powerpoint/2010/main" val="243816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20B56-F65D-D343-95D0-28708D8305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15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20B56-F65D-D343-95D0-28708D8305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312315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20B56-F65D-D343-95D0-28708D8305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29401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915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5613" rtl="0" eaLnBrk="0" fontAlgn="base" latinLnBrk="0" hangingPunct="0">
              <a:lnSpc>
                <a:spcPct val="100000"/>
              </a:lnSpc>
              <a:spcBef>
                <a:spcPct val="30000"/>
              </a:spcBef>
              <a:spcAft>
                <a:spcPct val="0"/>
              </a:spcAft>
              <a:buClr>
                <a:srgbClr val="000000"/>
              </a:buClr>
              <a:buSzPct val="100000"/>
              <a:buFont typeface="Times New Roman" pitchFamily="-72" charset="0"/>
              <a:buNone/>
              <a:tabLst/>
              <a:defRPr/>
            </a:pPr>
            <a:endParaRPr lang="en-US" dirty="0"/>
          </a:p>
        </p:txBody>
      </p:sp>
    </p:spTree>
    <p:extLst>
      <p:ext uri="{BB962C8B-B14F-4D97-AF65-F5344CB8AC3E}">
        <p14:creationId xmlns:p14="http://schemas.microsoft.com/office/powerpoint/2010/main" val="67481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406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328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577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30A5F-5F01-5043-A371-7F721F02F4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2126171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445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197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454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820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0749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170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9993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8283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0F3EF-43D2-4404-A6C0-001518429A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3247015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0F3EF-43D2-4404-A6C0-001518429A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405271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977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782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794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204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498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8C26-ED9A-4D6A-ACBE-CACCF4BFB0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93653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8C26-ED9A-4D6A-ACBE-CACCF4BFB0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304287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70" y="6669560"/>
            <a:ext cx="7738116" cy="115416"/>
          </a:xfrm>
          <a:prstGeom prst="rect">
            <a:avLst/>
          </a:prstGeom>
        </p:spPr>
        <p:txBody>
          <a:bodyPr lIns="0" tIns="0" rIns="0" bIns="0" anchor="b">
            <a:spAutoFit/>
          </a:bodyPr>
          <a:lstStyle>
            <a:lvl1pPr marL="0" indent="0">
              <a:spcBef>
                <a:spcPts val="0"/>
              </a:spcBef>
              <a:buFontTx/>
              <a:buNone/>
              <a:defRPr sz="75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5"/>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6160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5961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32881-8567-D742-A129-27D355521712}"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E31D3-7E18-8048-A59E-9C68809E6EA6}" type="slidenum">
              <a:rPr lang="en-US" smtClean="0"/>
              <a:t>‹#›</a:t>
            </a:fld>
            <a:endParaRPr lang="en-US"/>
          </a:p>
        </p:txBody>
      </p:sp>
    </p:spTree>
    <p:extLst>
      <p:ext uri="{BB962C8B-B14F-4D97-AF65-F5344CB8AC3E}">
        <p14:creationId xmlns:p14="http://schemas.microsoft.com/office/powerpoint/2010/main" val="8348052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32881-8567-D742-A129-27D355521712}"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E31D3-7E18-8048-A59E-9C68809E6EA6}" type="slidenum">
              <a:rPr lang="en-US" smtClean="0"/>
              <a:t>‹#›</a:t>
            </a:fld>
            <a:endParaRPr lang="en-US"/>
          </a:p>
        </p:txBody>
      </p:sp>
    </p:spTree>
    <p:extLst>
      <p:ext uri="{BB962C8B-B14F-4D97-AF65-F5344CB8AC3E}">
        <p14:creationId xmlns:p14="http://schemas.microsoft.com/office/powerpoint/2010/main" val="107328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954B9D6-D073-438C-9C5E-5A78BA1B3DA1}"/>
              </a:ext>
            </a:extLst>
          </p:cNvPr>
          <p:cNvSpPr>
            <a:spLocks noGrp="1"/>
          </p:cNvSpPr>
          <p:nvPr>
            <p:ph type="title" hasCustomPrompt="1"/>
          </p:nvPr>
        </p:nvSpPr>
        <p:spPr>
          <a:xfrm>
            <a:off x="609600" y="552951"/>
            <a:ext cx="7701144" cy="584775"/>
          </a:xfrm>
        </p:spPr>
        <p:txBody>
          <a:bodyPr/>
          <a:lstStyle>
            <a:lvl1pPr>
              <a:defRPr sz="3200" b="1">
                <a:solidFill>
                  <a:schemeClr val="tx1">
                    <a:lumMod val="95000"/>
                    <a:lumOff val="5000"/>
                  </a:schemeClr>
                </a:solidFill>
                <a:latin typeface="Arial" panose="020B0604020202020204" pitchFamily="34" charset="0"/>
                <a:ea typeface="Sharp Sans bold" pitchFamily="2" charset="0"/>
                <a:cs typeface="Arial" panose="020B0604020202020204" pitchFamily="34" charset="0"/>
              </a:defRPr>
            </a:lvl1pPr>
          </a:lstStyle>
          <a:p>
            <a:r>
              <a:rPr lang="en-US" dirty="0"/>
              <a:t>Click to add title here</a:t>
            </a:r>
          </a:p>
        </p:txBody>
      </p:sp>
      <p:grpSp>
        <p:nvGrpSpPr>
          <p:cNvPr id="23" name="Group 22">
            <a:extLst>
              <a:ext uri="{FF2B5EF4-FFF2-40B4-BE49-F238E27FC236}">
                <a16:creationId xmlns:a16="http://schemas.microsoft.com/office/drawing/2014/main" id="{397C08B1-6E51-4E86-8FE0-8D51B9484535}"/>
              </a:ext>
            </a:extLst>
          </p:cNvPr>
          <p:cNvGrpSpPr/>
          <p:nvPr userDrawn="1"/>
        </p:nvGrpSpPr>
        <p:grpSpPr>
          <a:xfrm>
            <a:off x="0" y="457200"/>
            <a:ext cx="2452688" cy="255785"/>
            <a:chOff x="0" y="5224323"/>
            <a:chExt cx="2416175" cy="0"/>
          </a:xfrm>
        </p:grpSpPr>
        <p:cxnSp>
          <p:nvCxnSpPr>
            <p:cNvPr id="24" name="Straight Connector 23">
              <a:extLst>
                <a:ext uri="{FF2B5EF4-FFF2-40B4-BE49-F238E27FC236}">
                  <a16:creationId xmlns:a16="http://schemas.microsoft.com/office/drawing/2014/main" id="{F07D9C6E-2706-4633-9833-9E39D48EDB5C}"/>
                </a:ext>
              </a:extLst>
            </p:cNvPr>
            <p:cNvCxnSpPr/>
            <p:nvPr userDrawn="1"/>
          </p:nvCxnSpPr>
          <p:spPr>
            <a:xfrm>
              <a:off x="368300" y="5224323"/>
              <a:ext cx="2047875" cy="0"/>
            </a:xfrm>
            <a:prstGeom prst="line">
              <a:avLst/>
            </a:prstGeom>
            <a:ln w="44450" cap="rnd">
              <a:solidFill>
                <a:srgbClr val="00A2E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FD08C3-287E-4F7F-90F9-C1DB0065552C}"/>
                </a:ext>
              </a:extLst>
            </p:cNvPr>
            <p:cNvCxnSpPr/>
            <p:nvPr userDrawn="1"/>
          </p:nvCxnSpPr>
          <p:spPr>
            <a:xfrm>
              <a:off x="0" y="5224323"/>
              <a:ext cx="2047875" cy="0"/>
            </a:xfrm>
            <a:prstGeom prst="line">
              <a:avLst/>
            </a:prstGeom>
            <a:ln w="44450" cap="rnd">
              <a:solidFill>
                <a:srgbClr val="E83E1D"/>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7F0FB3DA-38F0-42E8-96A2-083E084D6F94}"/>
              </a:ext>
            </a:extLst>
          </p:cNvPr>
          <p:cNvSpPr>
            <a:spLocks noGrp="1"/>
          </p:cNvSpPr>
          <p:nvPr>
            <p:ph type="body" sz="quarter" idx="25"/>
          </p:nvPr>
        </p:nvSpPr>
        <p:spPr>
          <a:xfrm>
            <a:off x="609600" y="1346200"/>
            <a:ext cx="10972800" cy="4940301"/>
          </a:xfrm>
        </p:spPr>
        <p:txBody>
          <a:bodyPr/>
          <a:lstStyle>
            <a:lvl1pPr marL="228600" indent="-228600">
              <a:buClr>
                <a:srgbClr val="00A2E1"/>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rgbClr val="151513"/>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grpSp>
        <p:nvGrpSpPr>
          <p:cNvPr id="20" name="Group 19">
            <a:extLst>
              <a:ext uri="{FF2B5EF4-FFF2-40B4-BE49-F238E27FC236}">
                <a16:creationId xmlns:a16="http://schemas.microsoft.com/office/drawing/2014/main" id="{E36D1471-7489-493C-A9D0-AF437BB515D6}"/>
              </a:ext>
            </a:extLst>
          </p:cNvPr>
          <p:cNvGrpSpPr/>
          <p:nvPr userDrawn="1"/>
        </p:nvGrpSpPr>
        <p:grpSpPr>
          <a:xfrm>
            <a:off x="-1" y="6791325"/>
            <a:ext cx="12192001" cy="66675"/>
            <a:chOff x="-1" y="6233231"/>
            <a:chExt cx="12192001" cy="574675"/>
          </a:xfrm>
        </p:grpSpPr>
        <p:sp>
          <p:nvSpPr>
            <p:cNvPr id="22" name="Rectangle 21">
              <a:extLst>
                <a:ext uri="{FF2B5EF4-FFF2-40B4-BE49-F238E27FC236}">
                  <a16:creationId xmlns:a16="http://schemas.microsoft.com/office/drawing/2014/main" id="{9BEF9CDF-2568-4721-8C4B-29C276F3B9EA}"/>
                </a:ext>
              </a:extLst>
            </p:cNvPr>
            <p:cNvSpPr/>
            <p:nvPr userDrawn="1"/>
          </p:nvSpPr>
          <p:spPr>
            <a:xfrm flipV="1">
              <a:off x="3606800" y="6233231"/>
              <a:ext cx="8585200" cy="574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Rectangle 25">
              <a:extLst>
                <a:ext uri="{FF2B5EF4-FFF2-40B4-BE49-F238E27FC236}">
                  <a16:creationId xmlns:a16="http://schemas.microsoft.com/office/drawing/2014/main" id="{FD6EB6BB-61EB-4ECF-B871-156BCD96E143}"/>
                </a:ext>
              </a:extLst>
            </p:cNvPr>
            <p:cNvSpPr/>
            <p:nvPr userDrawn="1"/>
          </p:nvSpPr>
          <p:spPr>
            <a:xfrm flipV="1">
              <a:off x="-1" y="6233231"/>
              <a:ext cx="10220325" cy="574675"/>
            </a:xfrm>
            <a:prstGeom prst="rect">
              <a:avLst/>
            </a:prstGeom>
            <a:solidFill>
              <a:srgbClr val="E83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5" name="Picture 14">
            <a:extLst>
              <a:ext uri="{FF2B5EF4-FFF2-40B4-BE49-F238E27FC236}">
                <a16:creationId xmlns:a16="http://schemas.microsoft.com/office/drawing/2014/main" id="{C43B4718-FC7C-431F-B8CE-325C220956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105" y="495301"/>
            <a:ext cx="534874" cy="683997"/>
          </a:xfrm>
          <a:prstGeom prst="rect">
            <a:avLst/>
          </a:prstGeom>
        </p:spPr>
      </p:pic>
      <p:sp>
        <p:nvSpPr>
          <p:cNvPr id="16" name="Rectangle 15"/>
          <p:cNvSpPr/>
          <p:nvPr userDrawn="1"/>
        </p:nvSpPr>
        <p:spPr>
          <a:xfrm>
            <a:off x="2078822" y="6529479"/>
            <a:ext cx="8872151" cy="246221"/>
          </a:xfrm>
          <a:prstGeom prst="rect">
            <a:avLst/>
          </a:prstGeom>
        </p:spPr>
        <p:txBody>
          <a:bodyPr wrap="square">
            <a:spAutoFit/>
          </a:bodyPr>
          <a:lstStyle/>
          <a:p>
            <a:pPr marL="0" lvl="0" indent="0">
              <a:spcAft>
                <a:spcPts val="0"/>
              </a:spcAft>
              <a:buSzPts val="1000"/>
              <a:buFont typeface="Symbol" panose="05050102010706020507" pitchFamily="18" charset="2"/>
              <a:buNone/>
              <a:tabLst>
                <a:tab pos="457200" algn="l"/>
              </a:tabLst>
            </a:pPr>
            <a:r>
              <a:rPr lang="en-US" sz="1000" dirty="0">
                <a:solidFill>
                  <a:schemeClr val="tx1">
                    <a:lumMod val="65000"/>
                    <a:lumOff val="35000"/>
                  </a:schemeClr>
                </a:solidFill>
                <a:effectLst/>
                <a:latin typeface="+mn-lt"/>
                <a:ea typeface="Times New Roman" panose="02020603050405020304" pitchFamily="18" charset="0"/>
                <a:cs typeface="Arial" panose="020B0604020202020204" pitchFamily="34" charset="0"/>
              </a:rPr>
              <a:t>This presentation is the intellectual property of the author/presenter. Contact opagani@bluewin.ch</a:t>
            </a:r>
            <a:r>
              <a:rPr lang="en-US" sz="1000" baseline="0" dirty="0">
                <a:solidFill>
                  <a:schemeClr val="tx1">
                    <a:lumMod val="65000"/>
                    <a:lumOff val="35000"/>
                  </a:schemeClr>
                </a:solidFill>
                <a:effectLst/>
                <a:latin typeface="+mn-lt"/>
                <a:ea typeface="Times New Roman" panose="02020603050405020304" pitchFamily="18" charset="0"/>
                <a:cs typeface="Arial" panose="020B0604020202020204" pitchFamily="34" charset="0"/>
              </a:rPr>
              <a:t> </a:t>
            </a:r>
            <a:r>
              <a:rPr lang="en-US" sz="1000" dirty="0">
                <a:solidFill>
                  <a:schemeClr val="tx1">
                    <a:lumMod val="65000"/>
                    <a:lumOff val="35000"/>
                  </a:schemeClr>
                </a:solidFill>
                <a:effectLst/>
                <a:latin typeface="+mn-lt"/>
                <a:ea typeface="Times New Roman" panose="02020603050405020304" pitchFamily="18" charset="0"/>
                <a:cs typeface="Arial" panose="020B0604020202020204" pitchFamily="34" charset="0"/>
              </a:rPr>
              <a:t>for permission to reprint and/or distribute</a:t>
            </a:r>
            <a:endParaRPr lang="en-GB" sz="1000" dirty="0">
              <a:solidFill>
                <a:schemeClr val="tx1">
                  <a:lumMod val="65000"/>
                  <a:lumOff val="35000"/>
                </a:schemeClr>
              </a:solidFill>
              <a:effectLst/>
              <a:latin typeface="+mn-lt"/>
              <a:ea typeface="Calibri" panose="020F0502020204030204" pitchFamily="34" charset="0"/>
              <a:cs typeface="Arial" panose="020B0604020202020204" pitchFamily="34" charset="0"/>
            </a:endParaRPr>
          </a:p>
        </p:txBody>
      </p:sp>
      <p:sp>
        <p:nvSpPr>
          <p:cNvPr id="18" name="Rectangle 17"/>
          <p:cNvSpPr/>
          <p:nvPr userDrawn="1"/>
        </p:nvSpPr>
        <p:spPr>
          <a:xfrm>
            <a:off x="4200311" y="17252"/>
            <a:ext cx="3791371" cy="246221"/>
          </a:xfrm>
          <a:prstGeom prst="rect">
            <a:avLst/>
          </a:prstGeom>
        </p:spPr>
        <p:txBody>
          <a:bodyPr wrap="square">
            <a:spAutoFit/>
          </a:bodyPr>
          <a:lstStyle/>
          <a:p>
            <a:r>
              <a:rPr lang="en-US" sz="1000" dirty="0">
                <a:solidFill>
                  <a:schemeClr val="tx1">
                    <a:lumMod val="65000"/>
                    <a:lumOff val="35000"/>
                  </a:schemeClr>
                </a:solidFill>
                <a:effectLst/>
                <a:latin typeface="+mn-lt"/>
                <a:ea typeface="Times New Roman" panose="02020603050405020304" pitchFamily="18" charset="0"/>
                <a:cs typeface="Arial" panose="020B0604020202020204" pitchFamily="34" charset="0"/>
              </a:rPr>
              <a:t>San Antonio Breast Cancer Symposium – December 6-10, 2022</a:t>
            </a:r>
            <a:endParaRPr lang="en-GB" sz="10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p14="http://schemas.microsoft.com/office/powerpoint/2010/main" val="30024403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95698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34748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08702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2170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03370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91377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076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38320146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57673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68165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06183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47450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88491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25725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43036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09339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8009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453459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6843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666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Self-Assessment Quiz">
    <p:spTree>
      <p:nvGrpSpPr>
        <p:cNvPr id="1" name=""/>
        <p:cNvGrpSpPr/>
        <p:nvPr/>
      </p:nvGrpSpPr>
      <p:grpSpPr>
        <a:xfrm>
          <a:off x="0" y="0"/>
          <a:ext cx="0" cy="0"/>
          <a:chOff x="0" y="0"/>
          <a:chExt cx="0" cy="0"/>
        </a:xfrm>
      </p:grpSpPr>
      <p:sp>
        <p:nvSpPr>
          <p:cNvPr id="2" name="Title 1"/>
          <p:cNvSpPr>
            <a:spLocks noGrp="1"/>
          </p:cNvSpPr>
          <p:nvPr>
            <p:ph type="title"/>
          </p:nvPr>
        </p:nvSpPr>
        <p:spPr>
          <a:xfrm>
            <a:off x="912286" y="640080"/>
            <a:ext cx="10358967" cy="1143000"/>
          </a:xfrm>
        </p:spPr>
        <p:txBody>
          <a:bodyPr tIns="457200" anchor="t" anchorCtr="0"/>
          <a:lstStyle>
            <a:lvl1pPr algn="l">
              <a:defRPr sz="3200"/>
            </a:lvl1pPr>
          </a:lstStyle>
          <a:p>
            <a:r>
              <a:rPr lang="en-US" dirty="0"/>
              <a:t>Click to edit Master title style</a:t>
            </a:r>
          </a:p>
        </p:txBody>
      </p:sp>
      <p:sp>
        <p:nvSpPr>
          <p:cNvPr id="3" name="Content Placeholder 2"/>
          <p:cNvSpPr>
            <a:spLocks noGrp="1"/>
          </p:cNvSpPr>
          <p:nvPr>
            <p:ph idx="1"/>
          </p:nvPr>
        </p:nvSpPr>
        <p:spPr>
          <a:xfrm>
            <a:off x="1199456" y="2204864"/>
            <a:ext cx="10071797" cy="4423269"/>
          </a:xfrm>
        </p:spPr>
        <p:txBody>
          <a:bodyPr/>
          <a:lstStyle>
            <a:lvl1pPr marL="0" indent="-457200">
              <a:lnSpc>
                <a:spcPct val="120000"/>
              </a:lnSpc>
              <a:spcBef>
                <a:spcPts val="300"/>
              </a:spcBef>
              <a:spcAft>
                <a:spcPts val="0"/>
              </a:spcAft>
              <a:buFont typeface="+mj-lt"/>
              <a:buAutoNum type="arabicPeriod"/>
              <a:defRPr sz="2500" b="0"/>
            </a:lvl1pPr>
            <a:lvl2pPr>
              <a:defRPr sz="2500" b="0"/>
            </a:lvl2pPr>
            <a:lvl3pPr>
              <a:defRPr sz="2500" b="0"/>
            </a:lvl3pPr>
            <a:lvl4pPr>
              <a:defRPr sz="2500" b="0"/>
            </a:lvl4pPr>
            <a:lvl5pPr>
              <a:defRPr sz="2500" b="0"/>
            </a:lvl5pPr>
          </a:lstStyle>
          <a:p>
            <a:pPr lvl="0"/>
            <a:r>
              <a:rPr lang="en-US" dirty="0"/>
              <a:t>Click to edit Master text styles</a:t>
            </a:r>
          </a:p>
        </p:txBody>
      </p:sp>
      <p:sp>
        <p:nvSpPr>
          <p:cNvPr id="4" name="Rectangle 3">
            <a:extLst>
              <a:ext uri="{FF2B5EF4-FFF2-40B4-BE49-F238E27FC236}">
                <a16:creationId xmlns:a16="http://schemas.microsoft.com/office/drawing/2014/main" id="{DB0D48DF-91AE-0777-F202-7BBF5BDF3C0B}"/>
              </a:ext>
            </a:extLst>
          </p:cNvPr>
          <p:cNvSpPr/>
          <p:nvPr userDrawn="1"/>
        </p:nvSpPr>
        <p:spPr bwMode="auto">
          <a:xfrm>
            <a:off x="0" y="0"/>
            <a:ext cx="12188952" cy="640080"/>
          </a:xfrm>
          <a:prstGeom prst="rect">
            <a:avLst/>
          </a:prstGeom>
          <a:solidFill>
            <a:srgbClr val="B9D3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a:ln>
                <a:noFill/>
              </a:ln>
              <a:effectLst/>
              <a:latin typeface="Times New Roman" pitchFamily="18" charset="0"/>
            </a:endParaRPr>
          </a:p>
        </p:txBody>
      </p:sp>
      <p:sp>
        <p:nvSpPr>
          <p:cNvPr id="5" name="TextBox 4">
            <a:extLst>
              <a:ext uri="{FF2B5EF4-FFF2-40B4-BE49-F238E27FC236}">
                <a16:creationId xmlns:a16="http://schemas.microsoft.com/office/drawing/2014/main" id="{25DB12C8-DDD4-ECFF-444A-602D0C382830}"/>
              </a:ext>
            </a:extLst>
          </p:cNvPr>
          <p:cNvSpPr txBox="1"/>
          <p:nvPr userDrawn="1"/>
        </p:nvSpPr>
        <p:spPr>
          <a:xfrm>
            <a:off x="3672840" y="0"/>
            <a:ext cx="4846320" cy="640080"/>
          </a:xfrm>
          <a:prstGeom prst="rect">
            <a:avLst/>
          </a:prstGeom>
          <a:solidFill>
            <a:srgbClr val="002060"/>
          </a:solidFill>
          <a:ln w="12700">
            <a:noFill/>
          </a:ln>
          <a:effectLst>
            <a:glow rad="88900">
              <a:schemeClr val="accent4">
                <a:satMod val="175000"/>
                <a:alpha val="10000"/>
              </a:schemeClr>
            </a:glow>
          </a:effectLst>
        </p:spPr>
        <p:txBody>
          <a:bodyPr wrap="square" lIns="182880" tIns="182880" rIns="182880" bIns="182880" rtlCol="0" anchor="ctr">
            <a:noAutofit/>
          </a:bodyPr>
          <a:lstStyle/>
          <a:p>
            <a:pPr algn="ctr"/>
            <a:r>
              <a:rPr lang="en-US" sz="3400" dirty="0">
                <a:solidFill>
                  <a:schemeClr val="bg1"/>
                </a:solidFill>
                <a:latin typeface="Calibri" panose="020F0502020204030204" pitchFamily="34" charset="0"/>
                <a:cs typeface="Calibri" panose="020F0502020204030204" pitchFamily="34" charset="0"/>
              </a:rPr>
              <a:t>Discussion Question</a:t>
            </a:r>
          </a:p>
        </p:txBody>
      </p:sp>
    </p:spTree>
    <p:extLst>
      <p:ext uri="{BB962C8B-B14F-4D97-AF65-F5344CB8AC3E}">
        <p14:creationId xmlns:p14="http://schemas.microsoft.com/office/powerpoint/2010/main" val="4189119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2169492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594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455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614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588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3775513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94357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487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16934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625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95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328671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821102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1179726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72465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456921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068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4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316147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42355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28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27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8" y="115890"/>
            <a:ext cx="10991849" cy="779671"/>
          </a:xfrm>
        </p:spPr>
        <p:txBody>
          <a:bodyPr>
            <a:normAutofit/>
          </a:bodyPr>
          <a:lstStyle>
            <a:lvl1pPr algn="l">
              <a:defRPr sz="21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a:prstGeom prst="rect">
            <a:avLst/>
          </a:prstGeom>
        </p:spPr>
        <p:txBody>
          <a:bodyPr lIns="0" rtlCol="0">
            <a:normAutofit/>
          </a:bodyPr>
          <a:lstStyle>
            <a:lvl1pPr>
              <a:defRPr lang="en-US" sz="1575" dirty="0" smtClean="0"/>
            </a:lvl1pPr>
            <a:lvl2pPr>
              <a:defRPr lang="en-US" sz="1500" dirty="0" smtClean="0"/>
            </a:lvl2pPr>
            <a:lvl3pPr>
              <a:defRPr lang="en-US" sz="15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4" y="6289944"/>
            <a:ext cx="10993967" cy="463313"/>
          </a:xfrm>
          <a:prstGeom prst="rect">
            <a:avLst/>
          </a:prstGeom>
        </p:spPr>
        <p:txBody>
          <a:bodyPr lIns="0" tIns="0" rIns="0" bIns="0" anchor="b">
            <a:noAutofit/>
          </a:bodyPr>
          <a:lstStyle>
            <a:lvl1pPr marL="0" indent="0">
              <a:lnSpc>
                <a:spcPct val="100000"/>
              </a:lnSpc>
              <a:spcBef>
                <a:spcPts val="150"/>
              </a:spcBef>
              <a:buNone/>
              <a:defRPr sz="750" b="0">
                <a:solidFill>
                  <a:srgbClr val="064F59"/>
                </a:solidFill>
              </a:defRPr>
            </a:lvl1pPr>
            <a:lvl2pPr marL="342906" indent="0">
              <a:buNone/>
              <a:defRPr/>
            </a:lvl2pPr>
            <a:lvl3pPr marL="685811" indent="0">
              <a:buNone/>
              <a:defRPr/>
            </a:lvl3pPr>
            <a:lvl4pPr marL="1028717" indent="0">
              <a:buNone/>
              <a:defRPr/>
            </a:lvl4pPr>
            <a:lvl5pPr marL="1371623"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8" y="6491293"/>
            <a:ext cx="2844800" cy="365125"/>
          </a:xfrm>
          <a:prstGeom prst="rect">
            <a:avLst/>
          </a:prstGeom>
        </p:spPr>
        <p:txBody>
          <a:bodyPr/>
          <a:lstStyle>
            <a:lvl1pPr>
              <a:defRPr sz="825"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5"/>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69176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63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2558438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25868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2615186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40797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3685393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4" y="2347914"/>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6"/>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3966629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2EC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922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7" y="4857754"/>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7" y="320357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2115755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7" y="2101852"/>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1808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371600"/>
            <a:ext cx="109728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2"/>
            <a:ext cx="5488517" cy="447993"/>
          </a:xfrm>
          <a:prstGeom prst="rect">
            <a:avLst/>
          </a:prstGeom>
        </p:spPr>
        <p:txBody>
          <a:bodyPr anchor="b"/>
          <a:lstStyle>
            <a:lvl1pPr marL="0" indent="0">
              <a:spcAft>
                <a:spcPts val="0"/>
              </a:spcAft>
              <a:buNone/>
              <a:defRPr sz="900"/>
            </a:lvl1pPr>
            <a:lvl2pPr marL="282183" indent="0">
              <a:buNone/>
              <a:defRPr/>
            </a:lvl2pPr>
            <a:lvl3pPr marL="541743" indent="0">
              <a:buNone/>
              <a:defRPr/>
            </a:lvl3pPr>
            <a:lvl4pPr marL="746535" indent="0">
              <a:buNone/>
              <a:defRPr/>
            </a:lvl4pPr>
            <a:lvl5pPr marL="1046576"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9" y="6210782"/>
            <a:ext cx="5488517" cy="447993"/>
          </a:xfrm>
          <a:prstGeom prst="rect">
            <a:avLst/>
          </a:prstGeom>
        </p:spPr>
        <p:txBody>
          <a:bodyPr anchor="b"/>
          <a:lstStyle>
            <a:lvl1pPr marL="0" indent="0" algn="r">
              <a:spcAft>
                <a:spcPts val="0"/>
              </a:spcAft>
              <a:buNone/>
              <a:defRPr sz="900"/>
            </a:lvl1pPr>
            <a:lvl2pPr marL="282183" indent="0">
              <a:buNone/>
              <a:defRPr/>
            </a:lvl2pPr>
            <a:lvl3pPr marL="541743" indent="0">
              <a:buNone/>
              <a:defRPr/>
            </a:lvl3pPr>
            <a:lvl4pPr marL="746535" indent="0">
              <a:buNone/>
              <a:defRPr/>
            </a:lvl4pPr>
            <a:lvl5pPr marL="1046576"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1253200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3" y="303217"/>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0"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0"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0"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0"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2764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7546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065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89"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4"/>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888757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1"/>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89"/>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040031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85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7"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7"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926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7" y="627066"/>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7" y="2101852"/>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969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5"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5" y="1416051"/>
            <a:ext cx="10358967" cy="4799013"/>
          </a:xfrm>
        </p:spPr>
        <p:txBody>
          <a:bodyPr/>
          <a:lstStyle/>
          <a:p>
            <a:pPr lvl="0"/>
            <a:endParaRPr lang="en-US" noProof="0"/>
          </a:p>
        </p:txBody>
      </p:sp>
    </p:spTree>
    <p:extLst>
      <p:ext uri="{BB962C8B-B14F-4D97-AF65-F5344CB8AC3E}">
        <p14:creationId xmlns:p14="http://schemas.microsoft.com/office/powerpoint/2010/main" val="75965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1880468843"/>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6" y="115890"/>
            <a:ext cx="10991849" cy="779671"/>
          </a:xfrm>
        </p:spPr>
        <p:txBody>
          <a:bodyPr>
            <a:normAutofit/>
          </a:bodyPr>
          <a:lstStyle>
            <a:lvl1pPr algn="l">
              <a:defRPr sz="21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a:prstGeom prst="rect">
            <a:avLst/>
          </a:prstGeom>
        </p:spPr>
        <p:txBody>
          <a:bodyPr lIns="0" rtlCol="0">
            <a:normAutofit/>
          </a:bodyPr>
          <a:lstStyle>
            <a:lvl1pPr>
              <a:defRPr lang="en-US" sz="1575" dirty="0" smtClean="0"/>
            </a:lvl1pPr>
            <a:lvl2pPr>
              <a:defRPr lang="en-US" sz="1500" dirty="0" smtClean="0"/>
            </a:lvl2pPr>
            <a:lvl3pPr>
              <a:defRPr lang="en-US" sz="15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3" y="6289942"/>
            <a:ext cx="10993967" cy="463313"/>
          </a:xfrm>
          <a:prstGeom prst="rect">
            <a:avLst/>
          </a:prstGeom>
        </p:spPr>
        <p:txBody>
          <a:bodyPr lIns="0" tIns="0" rIns="0" bIns="0" anchor="b">
            <a:noAutofit/>
          </a:bodyPr>
          <a:lstStyle>
            <a:lvl1pPr marL="0" indent="0">
              <a:lnSpc>
                <a:spcPct val="100000"/>
              </a:lnSpc>
              <a:spcBef>
                <a:spcPts val="150"/>
              </a:spcBef>
              <a:buNone/>
              <a:defRPr sz="750" b="0">
                <a:solidFill>
                  <a:srgbClr val="064F59"/>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91"/>
            <a:ext cx="2844800" cy="365125"/>
          </a:xfrm>
          <a:prstGeom prst="rect">
            <a:avLst/>
          </a:prstGeom>
        </p:spPr>
        <p:txBody>
          <a:bodyPr/>
          <a:lstStyle>
            <a:lvl1pPr>
              <a:defRPr sz="825"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3"/>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2168855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1" y="2360613"/>
            <a:ext cx="4955645" cy="3810000"/>
          </a:xfrm>
          <a:prstGeom prst="rect">
            <a:avLst/>
          </a:prstGeom>
        </p:spPr>
        <p:txBody>
          <a:bodyPr/>
          <a:lstStyle/>
          <a:p>
            <a:endParaRPr lang="en-US"/>
          </a:p>
        </p:txBody>
      </p:sp>
    </p:spTree>
    <p:extLst>
      <p:ext uri="{BB962C8B-B14F-4D97-AF65-F5344CB8AC3E}">
        <p14:creationId xmlns:p14="http://schemas.microsoft.com/office/powerpoint/2010/main" val="3263149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0" y="5905501"/>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299421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335498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B30B91F8-CE0E-B643-9A6F-460F6553C81F}"/>
              </a:ext>
            </a:extLst>
          </p:cNvPr>
          <p:cNvSpPr>
            <a:spLocks noGrp="1"/>
          </p:cNvSpPr>
          <p:nvPr>
            <p:ph idx="51" hasCustomPrompt="1"/>
          </p:nvPr>
        </p:nvSpPr>
        <p:spPr>
          <a:xfrm>
            <a:off x="2971800"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19" name="Content Placeholder 2">
            <a:extLst>
              <a:ext uri="{FF2B5EF4-FFF2-40B4-BE49-F238E27FC236}">
                <a16:creationId xmlns:a16="http://schemas.microsoft.com/office/drawing/2014/main" id="{D6549EE2-D26F-6C4C-BFDF-B4CB3FD66EAD}"/>
              </a:ext>
            </a:extLst>
          </p:cNvPr>
          <p:cNvSpPr>
            <a:spLocks noGrp="1"/>
          </p:cNvSpPr>
          <p:nvPr>
            <p:ph idx="57" hasCustomPrompt="1"/>
          </p:nvPr>
        </p:nvSpPr>
        <p:spPr>
          <a:xfrm>
            <a:off x="7295827"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20" name="Content Placeholder 2">
            <a:extLst>
              <a:ext uri="{FF2B5EF4-FFF2-40B4-BE49-F238E27FC236}">
                <a16:creationId xmlns:a16="http://schemas.microsoft.com/office/drawing/2014/main" id="{63EF26B9-0075-574C-BD4A-DABEDD7CF915}"/>
              </a:ext>
            </a:extLst>
          </p:cNvPr>
          <p:cNvSpPr>
            <a:spLocks noGrp="1"/>
          </p:cNvSpPr>
          <p:nvPr>
            <p:ph idx="58" hasCustomPrompt="1"/>
          </p:nvPr>
        </p:nvSpPr>
        <p:spPr>
          <a:xfrm>
            <a:off x="2971800" y="1412776"/>
            <a:ext cx="420432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22" name="Content Placeholder 2">
            <a:extLst>
              <a:ext uri="{FF2B5EF4-FFF2-40B4-BE49-F238E27FC236}">
                <a16:creationId xmlns:a16="http://schemas.microsoft.com/office/drawing/2014/main" id="{BEBDF627-841C-BD47-924A-0F07ED0F51B2}"/>
              </a:ext>
            </a:extLst>
          </p:cNvPr>
          <p:cNvSpPr>
            <a:spLocks noGrp="1"/>
          </p:cNvSpPr>
          <p:nvPr>
            <p:ph idx="59" hasCustomPrompt="1"/>
          </p:nvPr>
        </p:nvSpPr>
        <p:spPr>
          <a:xfrm>
            <a:off x="7300732" y="1412776"/>
            <a:ext cx="420432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7" name="Content Placeholder 2">
            <a:extLst>
              <a:ext uri="{FF2B5EF4-FFF2-40B4-BE49-F238E27FC236}">
                <a16:creationId xmlns:a16="http://schemas.microsoft.com/office/drawing/2014/main" id="{C3B94F2F-1772-BA98-5F00-726C25BA295A}"/>
              </a:ext>
            </a:extLst>
          </p:cNvPr>
          <p:cNvSpPr>
            <a:spLocks noGrp="1"/>
          </p:cNvSpPr>
          <p:nvPr>
            <p:ph idx="65" hasCustomPrompt="1"/>
          </p:nvPr>
        </p:nvSpPr>
        <p:spPr>
          <a:xfrm>
            <a:off x="9494278"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27" name="Content Placeholder 2">
            <a:extLst>
              <a:ext uri="{FF2B5EF4-FFF2-40B4-BE49-F238E27FC236}">
                <a16:creationId xmlns:a16="http://schemas.microsoft.com/office/drawing/2014/main" id="{A7916153-3C84-96C9-A814-0EE6AF6ED112}"/>
              </a:ext>
            </a:extLst>
          </p:cNvPr>
          <p:cNvSpPr>
            <a:spLocks noGrp="1"/>
          </p:cNvSpPr>
          <p:nvPr>
            <p:ph idx="71" hasCustomPrompt="1"/>
          </p:nvPr>
        </p:nvSpPr>
        <p:spPr>
          <a:xfrm>
            <a:off x="5136286"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28" name="Title 1">
            <a:extLst>
              <a:ext uri="{FF2B5EF4-FFF2-40B4-BE49-F238E27FC236}">
                <a16:creationId xmlns:a16="http://schemas.microsoft.com/office/drawing/2014/main" id="{4C0AE0C5-B0E9-EB0A-9383-75E1C3D928F8}"/>
              </a:ext>
            </a:extLst>
          </p:cNvPr>
          <p:cNvSpPr>
            <a:spLocks noGrp="1"/>
          </p:cNvSpPr>
          <p:nvPr>
            <p:ph type="title"/>
          </p:nvPr>
        </p:nvSpPr>
        <p:spPr>
          <a:xfrm>
            <a:off x="912285" y="0"/>
            <a:ext cx="10358967" cy="1196752"/>
          </a:xfrm>
        </p:spPr>
        <p:txBody>
          <a:bodyPr/>
          <a:lstStyle>
            <a:lvl1pPr algn="l">
              <a:defRPr sz="2400"/>
            </a:lvl1pPr>
          </a:lstStyle>
          <a:p>
            <a:r>
              <a:rPr lang="en-US" dirty="0"/>
              <a:t>Click to edit Master title style</a:t>
            </a:r>
          </a:p>
        </p:txBody>
      </p:sp>
      <p:sp>
        <p:nvSpPr>
          <p:cNvPr id="29" name="Content Placeholder 2">
            <a:extLst>
              <a:ext uri="{FF2B5EF4-FFF2-40B4-BE49-F238E27FC236}">
                <a16:creationId xmlns:a16="http://schemas.microsoft.com/office/drawing/2014/main" id="{9BA4ADE0-1461-7457-7956-81AF76EDC94A}"/>
              </a:ext>
            </a:extLst>
          </p:cNvPr>
          <p:cNvSpPr>
            <a:spLocks noGrp="1"/>
          </p:cNvSpPr>
          <p:nvPr>
            <p:ph idx="72" hasCustomPrompt="1"/>
          </p:nvPr>
        </p:nvSpPr>
        <p:spPr>
          <a:xfrm>
            <a:off x="2971800" y="217874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0" name="Content Placeholder 2">
            <a:extLst>
              <a:ext uri="{FF2B5EF4-FFF2-40B4-BE49-F238E27FC236}">
                <a16:creationId xmlns:a16="http://schemas.microsoft.com/office/drawing/2014/main" id="{91586141-EFD5-5D56-3C69-C9252F52C3BD}"/>
              </a:ext>
            </a:extLst>
          </p:cNvPr>
          <p:cNvSpPr>
            <a:spLocks noGrp="1"/>
          </p:cNvSpPr>
          <p:nvPr>
            <p:ph idx="73" hasCustomPrompt="1"/>
          </p:nvPr>
        </p:nvSpPr>
        <p:spPr>
          <a:xfrm>
            <a:off x="7295827" y="217874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1" name="Content Placeholder 2">
            <a:extLst>
              <a:ext uri="{FF2B5EF4-FFF2-40B4-BE49-F238E27FC236}">
                <a16:creationId xmlns:a16="http://schemas.microsoft.com/office/drawing/2014/main" id="{0C31BA77-7268-B8B3-7AEB-340CFDB17BE3}"/>
              </a:ext>
            </a:extLst>
          </p:cNvPr>
          <p:cNvSpPr>
            <a:spLocks noGrp="1"/>
          </p:cNvSpPr>
          <p:nvPr>
            <p:ph idx="74" hasCustomPrompt="1"/>
          </p:nvPr>
        </p:nvSpPr>
        <p:spPr>
          <a:xfrm>
            <a:off x="9494278" y="217874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2" name="Content Placeholder 2">
            <a:extLst>
              <a:ext uri="{FF2B5EF4-FFF2-40B4-BE49-F238E27FC236}">
                <a16:creationId xmlns:a16="http://schemas.microsoft.com/office/drawing/2014/main" id="{310F2B90-7999-F791-1500-9F54868D6C66}"/>
              </a:ext>
            </a:extLst>
          </p:cNvPr>
          <p:cNvSpPr>
            <a:spLocks noGrp="1"/>
          </p:cNvSpPr>
          <p:nvPr>
            <p:ph idx="75" hasCustomPrompt="1"/>
          </p:nvPr>
        </p:nvSpPr>
        <p:spPr>
          <a:xfrm>
            <a:off x="5136286" y="217874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3" name="Content Placeholder 2">
            <a:extLst>
              <a:ext uri="{FF2B5EF4-FFF2-40B4-BE49-F238E27FC236}">
                <a16:creationId xmlns:a16="http://schemas.microsoft.com/office/drawing/2014/main" id="{A131E706-F1D5-CFB7-B993-DFB3C7F3752F}"/>
              </a:ext>
            </a:extLst>
          </p:cNvPr>
          <p:cNvSpPr>
            <a:spLocks noGrp="1"/>
          </p:cNvSpPr>
          <p:nvPr>
            <p:ph idx="76" hasCustomPrompt="1"/>
          </p:nvPr>
        </p:nvSpPr>
        <p:spPr>
          <a:xfrm>
            <a:off x="2971800" y="356159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4" name="Content Placeholder 2">
            <a:extLst>
              <a:ext uri="{FF2B5EF4-FFF2-40B4-BE49-F238E27FC236}">
                <a16:creationId xmlns:a16="http://schemas.microsoft.com/office/drawing/2014/main" id="{9094BFB2-F55E-CAC2-8DA5-1555E7FCEA20}"/>
              </a:ext>
            </a:extLst>
          </p:cNvPr>
          <p:cNvSpPr>
            <a:spLocks noGrp="1"/>
          </p:cNvSpPr>
          <p:nvPr>
            <p:ph idx="77" hasCustomPrompt="1"/>
          </p:nvPr>
        </p:nvSpPr>
        <p:spPr>
          <a:xfrm>
            <a:off x="7295827" y="356159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5" name="Content Placeholder 2">
            <a:extLst>
              <a:ext uri="{FF2B5EF4-FFF2-40B4-BE49-F238E27FC236}">
                <a16:creationId xmlns:a16="http://schemas.microsoft.com/office/drawing/2014/main" id="{64EFFFB0-BD47-B475-FB05-056F531CABB2}"/>
              </a:ext>
            </a:extLst>
          </p:cNvPr>
          <p:cNvSpPr>
            <a:spLocks noGrp="1"/>
          </p:cNvSpPr>
          <p:nvPr>
            <p:ph idx="78" hasCustomPrompt="1"/>
          </p:nvPr>
        </p:nvSpPr>
        <p:spPr>
          <a:xfrm>
            <a:off x="9494278" y="356159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6" name="Content Placeholder 2">
            <a:extLst>
              <a:ext uri="{FF2B5EF4-FFF2-40B4-BE49-F238E27FC236}">
                <a16:creationId xmlns:a16="http://schemas.microsoft.com/office/drawing/2014/main" id="{7A079928-CE49-6231-0092-684139D1E16E}"/>
              </a:ext>
            </a:extLst>
          </p:cNvPr>
          <p:cNvSpPr>
            <a:spLocks noGrp="1"/>
          </p:cNvSpPr>
          <p:nvPr>
            <p:ph idx="79" hasCustomPrompt="1"/>
          </p:nvPr>
        </p:nvSpPr>
        <p:spPr>
          <a:xfrm>
            <a:off x="5136286" y="3561596"/>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7" name="Content Placeholder 2">
            <a:extLst>
              <a:ext uri="{FF2B5EF4-FFF2-40B4-BE49-F238E27FC236}">
                <a16:creationId xmlns:a16="http://schemas.microsoft.com/office/drawing/2014/main" id="{FE304D18-5A76-20C1-081A-C1AFD5E1D41D}"/>
              </a:ext>
            </a:extLst>
          </p:cNvPr>
          <p:cNvSpPr>
            <a:spLocks noGrp="1"/>
          </p:cNvSpPr>
          <p:nvPr>
            <p:ph idx="80" hasCustomPrompt="1"/>
          </p:nvPr>
        </p:nvSpPr>
        <p:spPr>
          <a:xfrm>
            <a:off x="2971800" y="426807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8" name="Content Placeholder 2">
            <a:extLst>
              <a:ext uri="{FF2B5EF4-FFF2-40B4-BE49-F238E27FC236}">
                <a16:creationId xmlns:a16="http://schemas.microsoft.com/office/drawing/2014/main" id="{D33CA4C7-6B47-50DC-BDF6-44582648571E}"/>
              </a:ext>
            </a:extLst>
          </p:cNvPr>
          <p:cNvSpPr>
            <a:spLocks noGrp="1"/>
          </p:cNvSpPr>
          <p:nvPr>
            <p:ph idx="81" hasCustomPrompt="1"/>
          </p:nvPr>
        </p:nvSpPr>
        <p:spPr>
          <a:xfrm>
            <a:off x="7295827" y="426807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9" name="Content Placeholder 2">
            <a:extLst>
              <a:ext uri="{FF2B5EF4-FFF2-40B4-BE49-F238E27FC236}">
                <a16:creationId xmlns:a16="http://schemas.microsoft.com/office/drawing/2014/main" id="{65DB1904-FA4B-EBD2-F000-B4FC3B9B4A3D}"/>
              </a:ext>
            </a:extLst>
          </p:cNvPr>
          <p:cNvSpPr>
            <a:spLocks noGrp="1"/>
          </p:cNvSpPr>
          <p:nvPr>
            <p:ph idx="82" hasCustomPrompt="1"/>
          </p:nvPr>
        </p:nvSpPr>
        <p:spPr>
          <a:xfrm>
            <a:off x="9494278" y="426807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0" name="Content Placeholder 2">
            <a:extLst>
              <a:ext uri="{FF2B5EF4-FFF2-40B4-BE49-F238E27FC236}">
                <a16:creationId xmlns:a16="http://schemas.microsoft.com/office/drawing/2014/main" id="{B5566BED-B737-6138-0024-9BB0C9FD8A92}"/>
              </a:ext>
            </a:extLst>
          </p:cNvPr>
          <p:cNvSpPr>
            <a:spLocks noGrp="1"/>
          </p:cNvSpPr>
          <p:nvPr>
            <p:ph idx="83" hasCustomPrompt="1"/>
          </p:nvPr>
        </p:nvSpPr>
        <p:spPr>
          <a:xfrm>
            <a:off x="5136286" y="426807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1" name="Content Placeholder 2">
            <a:extLst>
              <a:ext uri="{FF2B5EF4-FFF2-40B4-BE49-F238E27FC236}">
                <a16:creationId xmlns:a16="http://schemas.microsoft.com/office/drawing/2014/main" id="{136693C0-47D5-95D0-6215-74041109381A}"/>
              </a:ext>
            </a:extLst>
          </p:cNvPr>
          <p:cNvSpPr>
            <a:spLocks noGrp="1"/>
          </p:cNvSpPr>
          <p:nvPr>
            <p:ph idx="84" hasCustomPrompt="1"/>
          </p:nvPr>
        </p:nvSpPr>
        <p:spPr>
          <a:xfrm>
            <a:off x="2971800" y="287742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2" name="Content Placeholder 2">
            <a:extLst>
              <a:ext uri="{FF2B5EF4-FFF2-40B4-BE49-F238E27FC236}">
                <a16:creationId xmlns:a16="http://schemas.microsoft.com/office/drawing/2014/main" id="{92A6066F-885F-4DC1-4F4E-B75697109DA3}"/>
              </a:ext>
            </a:extLst>
          </p:cNvPr>
          <p:cNvSpPr>
            <a:spLocks noGrp="1"/>
          </p:cNvSpPr>
          <p:nvPr>
            <p:ph idx="85" hasCustomPrompt="1"/>
          </p:nvPr>
        </p:nvSpPr>
        <p:spPr>
          <a:xfrm>
            <a:off x="7295827" y="287742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3" name="Content Placeholder 2">
            <a:extLst>
              <a:ext uri="{FF2B5EF4-FFF2-40B4-BE49-F238E27FC236}">
                <a16:creationId xmlns:a16="http://schemas.microsoft.com/office/drawing/2014/main" id="{5984C14E-8A41-65B5-ACF2-36D36A4F6CEC}"/>
              </a:ext>
            </a:extLst>
          </p:cNvPr>
          <p:cNvSpPr>
            <a:spLocks noGrp="1"/>
          </p:cNvSpPr>
          <p:nvPr>
            <p:ph idx="86" hasCustomPrompt="1"/>
          </p:nvPr>
        </p:nvSpPr>
        <p:spPr>
          <a:xfrm>
            <a:off x="9494278" y="287742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4" name="Content Placeholder 2">
            <a:extLst>
              <a:ext uri="{FF2B5EF4-FFF2-40B4-BE49-F238E27FC236}">
                <a16:creationId xmlns:a16="http://schemas.microsoft.com/office/drawing/2014/main" id="{3DD222C2-9E0E-0B81-C3E6-FAA6E09FE494}"/>
              </a:ext>
            </a:extLst>
          </p:cNvPr>
          <p:cNvSpPr>
            <a:spLocks noGrp="1"/>
          </p:cNvSpPr>
          <p:nvPr>
            <p:ph idx="87" hasCustomPrompt="1"/>
          </p:nvPr>
        </p:nvSpPr>
        <p:spPr>
          <a:xfrm>
            <a:off x="5136286" y="287742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5" name="Content Placeholder 2">
            <a:extLst>
              <a:ext uri="{FF2B5EF4-FFF2-40B4-BE49-F238E27FC236}">
                <a16:creationId xmlns:a16="http://schemas.microsoft.com/office/drawing/2014/main" id="{F2F430BD-D60C-4720-5CCE-259B2956F55B}"/>
              </a:ext>
            </a:extLst>
          </p:cNvPr>
          <p:cNvSpPr>
            <a:spLocks noGrp="1"/>
          </p:cNvSpPr>
          <p:nvPr>
            <p:ph idx="88" hasCustomPrompt="1"/>
          </p:nvPr>
        </p:nvSpPr>
        <p:spPr>
          <a:xfrm>
            <a:off x="2971800"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6" name="Content Placeholder 2">
            <a:extLst>
              <a:ext uri="{FF2B5EF4-FFF2-40B4-BE49-F238E27FC236}">
                <a16:creationId xmlns:a16="http://schemas.microsoft.com/office/drawing/2014/main" id="{B4B5C22A-C64C-5CEB-3E6A-E0F836113340}"/>
              </a:ext>
            </a:extLst>
          </p:cNvPr>
          <p:cNvSpPr>
            <a:spLocks noGrp="1"/>
          </p:cNvSpPr>
          <p:nvPr>
            <p:ph idx="89" hasCustomPrompt="1"/>
          </p:nvPr>
        </p:nvSpPr>
        <p:spPr>
          <a:xfrm>
            <a:off x="7295827"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7" name="Content Placeholder 2">
            <a:extLst>
              <a:ext uri="{FF2B5EF4-FFF2-40B4-BE49-F238E27FC236}">
                <a16:creationId xmlns:a16="http://schemas.microsoft.com/office/drawing/2014/main" id="{1A0DBF5F-9217-E7D5-606C-21766D36F1C9}"/>
              </a:ext>
            </a:extLst>
          </p:cNvPr>
          <p:cNvSpPr>
            <a:spLocks noGrp="1"/>
          </p:cNvSpPr>
          <p:nvPr>
            <p:ph idx="90" hasCustomPrompt="1"/>
          </p:nvPr>
        </p:nvSpPr>
        <p:spPr>
          <a:xfrm>
            <a:off x="9494278"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8" name="Content Placeholder 2">
            <a:extLst>
              <a:ext uri="{FF2B5EF4-FFF2-40B4-BE49-F238E27FC236}">
                <a16:creationId xmlns:a16="http://schemas.microsoft.com/office/drawing/2014/main" id="{057FBD75-32A5-AD7A-834F-A12CCB8BAD91}"/>
              </a:ext>
            </a:extLst>
          </p:cNvPr>
          <p:cNvSpPr>
            <a:spLocks noGrp="1"/>
          </p:cNvSpPr>
          <p:nvPr>
            <p:ph idx="91" hasCustomPrompt="1"/>
          </p:nvPr>
        </p:nvSpPr>
        <p:spPr>
          <a:xfrm>
            <a:off x="5136286"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9" name="Content Placeholder 2">
            <a:extLst>
              <a:ext uri="{FF2B5EF4-FFF2-40B4-BE49-F238E27FC236}">
                <a16:creationId xmlns:a16="http://schemas.microsoft.com/office/drawing/2014/main" id="{E30CFC48-DE5B-A056-7571-D09A15A05FBE}"/>
              </a:ext>
            </a:extLst>
          </p:cNvPr>
          <p:cNvSpPr>
            <a:spLocks noGrp="1"/>
          </p:cNvSpPr>
          <p:nvPr>
            <p:ph idx="92" hasCustomPrompt="1"/>
          </p:nvPr>
        </p:nvSpPr>
        <p:spPr>
          <a:xfrm>
            <a:off x="2971800"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50" name="Content Placeholder 2">
            <a:extLst>
              <a:ext uri="{FF2B5EF4-FFF2-40B4-BE49-F238E27FC236}">
                <a16:creationId xmlns:a16="http://schemas.microsoft.com/office/drawing/2014/main" id="{2B3E33BF-266E-085A-232F-CC2F64E577BE}"/>
              </a:ext>
            </a:extLst>
          </p:cNvPr>
          <p:cNvSpPr>
            <a:spLocks noGrp="1"/>
          </p:cNvSpPr>
          <p:nvPr>
            <p:ph idx="93" hasCustomPrompt="1"/>
          </p:nvPr>
        </p:nvSpPr>
        <p:spPr>
          <a:xfrm>
            <a:off x="5164440"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51" name="Content Placeholder 2">
            <a:extLst>
              <a:ext uri="{FF2B5EF4-FFF2-40B4-BE49-F238E27FC236}">
                <a16:creationId xmlns:a16="http://schemas.microsoft.com/office/drawing/2014/main" id="{6A980956-DEB1-76C2-E80A-FE1C65646FCD}"/>
              </a:ext>
            </a:extLst>
          </p:cNvPr>
          <p:cNvSpPr>
            <a:spLocks noGrp="1"/>
          </p:cNvSpPr>
          <p:nvPr>
            <p:ph idx="94" hasCustomPrompt="1"/>
          </p:nvPr>
        </p:nvSpPr>
        <p:spPr>
          <a:xfrm>
            <a:off x="9493372"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52" name="Content Placeholder 2">
            <a:extLst>
              <a:ext uri="{FF2B5EF4-FFF2-40B4-BE49-F238E27FC236}">
                <a16:creationId xmlns:a16="http://schemas.microsoft.com/office/drawing/2014/main" id="{51DA80A7-90B5-1CE4-C32D-1271DAA8BAA7}"/>
              </a:ext>
            </a:extLst>
          </p:cNvPr>
          <p:cNvSpPr>
            <a:spLocks noGrp="1"/>
          </p:cNvSpPr>
          <p:nvPr>
            <p:ph idx="95" hasCustomPrompt="1"/>
          </p:nvPr>
        </p:nvSpPr>
        <p:spPr>
          <a:xfrm>
            <a:off x="7300732"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Tree>
    <p:extLst>
      <p:ext uri="{BB962C8B-B14F-4D97-AF65-F5344CB8AC3E}">
        <p14:creationId xmlns:p14="http://schemas.microsoft.com/office/powerpoint/2010/main" val="1566967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AB4CCB1-DBC0-D14D-BC8B-9FB8BA85CFC0}"/>
              </a:ext>
            </a:extLst>
          </p:cNvPr>
          <p:cNvSpPr>
            <a:spLocks noGrp="1"/>
          </p:cNvSpPr>
          <p:nvPr>
            <p:ph idx="46" hasCustomPrompt="1"/>
          </p:nvPr>
        </p:nvSpPr>
        <p:spPr>
          <a:xfrm>
            <a:off x="2971800" y="2191772"/>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9" name="Content Placeholder 2">
            <a:extLst>
              <a:ext uri="{FF2B5EF4-FFF2-40B4-BE49-F238E27FC236}">
                <a16:creationId xmlns:a16="http://schemas.microsoft.com/office/drawing/2014/main" id="{CD93A08B-E808-9842-89A1-88E20A83C5CF}"/>
              </a:ext>
            </a:extLst>
          </p:cNvPr>
          <p:cNvSpPr>
            <a:spLocks noGrp="1"/>
          </p:cNvSpPr>
          <p:nvPr>
            <p:ph idx="47" hasCustomPrompt="1"/>
          </p:nvPr>
        </p:nvSpPr>
        <p:spPr>
          <a:xfrm>
            <a:off x="2971800" y="3603126"/>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0" name="Content Placeholder 2">
            <a:extLst>
              <a:ext uri="{FF2B5EF4-FFF2-40B4-BE49-F238E27FC236}">
                <a16:creationId xmlns:a16="http://schemas.microsoft.com/office/drawing/2014/main" id="{92FED2CE-F2B7-F44F-8C35-F5D48C997B95}"/>
              </a:ext>
            </a:extLst>
          </p:cNvPr>
          <p:cNvSpPr>
            <a:spLocks noGrp="1"/>
          </p:cNvSpPr>
          <p:nvPr>
            <p:ph idx="48" hasCustomPrompt="1"/>
          </p:nvPr>
        </p:nvSpPr>
        <p:spPr>
          <a:xfrm>
            <a:off x="2971800" y="430880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1" name="Content Placeholder 2">
            <a:extLst>
              <a:ext uri="{FF2B5EF4-FFF2-40B4-BE49-F238E27FC236}">
                <a16:creationId xmlns:a16="http://schemas.microsoft.com/office/drawing/2014/main" id="{E4FF5F1D-9A8F-E74C-B0D1-475D30CB818F}"/>
              </a:ext>
            </a:extLst>
          </p:cNvPr>
          <p:cNvSpPr>
            <a:spLocks noGrp="1"/>
          </p:cNvSpPr>
          <p:nvPr>
            <p:ph idx="49" hasCustomPrompt="1"/>
          </p:nvPr>
        </p:nvSpPr>
        <p:spPr>
          <a:xfrm>
            <a:off x="2971800" y="2911638"/>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2" name="Content Placeholder 2">
            <a:extLst>
              <a:ext uri="{FF2B5EF4-FFF2-40B4-BE49-F238E27FC236}">
                <a16:creationId xmlns:a16="http://schemas.microsoft.com/office/drawing/2014/main" id="{7CC46D52-87BC-8F4F-B434-4CCA2BE85E9A}"/>
              </a:ext>
            </a:extLst>
          </p:cNvPr>
          <p:cNvSpPr>
            <a:spLocks noGrp="1"/>
          </p:cNvSpPr>
          <p:nvPr>
            <p:ph idx="50" hasCustomPrompt="1"/>
          </p:nvPr>
        </p:nvSpPr>
        <p:spPr>
          <a:xfrm>
            <a:off x="2971800" y="501448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0" name="Content Placeholder 2">
            <a:extLst>
              <a:ext uri="{FF2B5EF4-FFF2-40B4-BE49-F238E27FC236}">
                <a16:creationId xmlns:a16="http://schemas.microsoft.com/office/drawing/2014/main" id="{63EF26B9-0075-574C-BD4A-DABEDD7CF915}"/>
              </a:ext>
            </a:extLst>
          </p:cNvPr>
          <p:cNvSpPr>
            <a:spLocks noGrp="1"/>
          </p:cNvSpPr>
          <p:nvPr>
            <p:ph idx="58" hasCustomPrompt="1"/>
          </p:nvPr>
        </p:nvSpPr>
        <p:spPr>
          <a:xfrm>
            <a:off x="2971800" y="1420982"/>
            <a:ext cx="4206240" cy="640080"/>
          </a:xfrm>
          <a:prstGeom prst="rect">
            <a:avLst/>
          </a:prstGeom>
        </p:spPr>
        <p:txBody>
          <a:bodyPr anchor="ctr"/>
          <a:lstStyle>
            <a:lvl1pPr marL="0" indent="0" algn="ctr">
              <a:lnSpc>
                <a:spcPts val="2580"/>
              </a:lnSpc>
              <a:buFontTx/>
              <a:buNone/>
              <a:defRPr sz="2200">
                <a:solidFill>
                  <a:schemeClr val="bg1"/>
                </a:solidFill>
              </a:defRPr>
            </a:lvl1pPr>
          </a:lstStyle>
          <a:p>
            <a:pPr lvl="0"/>
            <a:r>
              <a:rPr lang="en-US" dirty="0"/>
              <a:t>ANSWER</a:t>
            </a:r>
          </a:p>
        </p:txBody>
      </p:sp>
      <p:sp>
        <p:nvSpPr>
          <p:cNvPr id="23" name="Content Placeholder 2">
            <a:extLst>
              <a:ext uri="{FF2B5EF4-FFF2-40B4-BE49-F238E27FC236}">
                <a16:creationId xmlns:a16="http://schemas.microsoft.com/office/drawing/2014/main" id="{90D7A4A3-471A-E345-AB18-38456F4BBA0E}"/>
              </a:ext>
            </a:extLst>
          </p:cNvPr>
          <p:cNvSpPr>
            <a:spLocks noGrp="1"/>
          </p:cNvSpPr>
          <p:nvPr>
            <p:ph idx="59" hasCustomPrompt="1"/>
          </p:nvPr>
        </p:nvSpPr>
        <p:spPr>
          <a:xfrm>
            <a:off x="7292280" y="2191772"/>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4" name="Content Placeholder 2">
            <a:extLst>
              <a:ext uri="{FF2B5EF4-FFF2-40B4-BE49-F238E27FC236}">
                <a16:creationId xmlns:a16="http://schemas.microsoft.com/office/drawing/2014/main" id="{2A94A311-2624-8E4D-B5F8-ABB694A15B22}"/>
              </a:ext>
            </a:extLst>
          </p:cNvPr>
          <p:cNvSpPr>
            <a:spLocks noGrp="1"/>
          </p:cNvSpPr>
          <p:nvPr>
            <p:ph idx="60" hasCustomPrompt="1"/>
          </p:nvPr>
        </p:nvSpPr>
        <p:spPr>
          <a:xfrm>
            <a:off x="7292280" y="3603126"/>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5" name="Content Placeholder 2">
            <a:extLst>
              <a:ext uri="{FF2B5EF4-FFF2-40B4-BE49-F238E27FC236}">
                <a16:creationId xmlns:a16="http://schemas.microsoft.com/office/drawing/2014/main" id="{1076AA90-050C-C143-8136-1B18E5EAAD30}"/>
              </a:ext>
            </a:extLst>
          </p:cNvPr>
          <p:cNvSpPr>
            <a:spLocks noGrp="1"/>
          </p:cNvSpPr>
          <p:nvPr>
            <p:ph idx="61" hasCustomPrompt="1"/>
          </p:nvPr>
        </p:nvSpPr>
        <p:spPr>
          <a:xfrm>
            <a:off x="7292280" y="430880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6" name="Content Placeholder 2">
            <a:extLst>
              <a:ext uri="{FF2B5EF4-FFF2-40B4-BE49-F238E27FC236}">
                <a16:creationId xmlns:a16="http://schemas.microsoft.com/office/drawing/2014/main" id="{0885D37B-B862-C74D-AF02-541AFEAA1185}"/>
              </a:ext>
            </a:extLst>
          </p:cNvPr>
          <p:cNvSpPr>
            <a:spLocks noGrp="1"/>
          </p:cNvSpPr>
          <p:nvPr>
            <p:ph idx="62" hasCustomPrompt="1"/>
          </p:nvPr>
        </p:nvSpPr>
        <p:spPr>
          <a:xfrm>
            <a:off x="7292280" y="2911638"/>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7" name="Content Placeholder 2">
            <a:extLst>
              <a:ext uri="{FF2B5EF4-FFF2-40B4-BE49-F238E27FC236}">
                <a16:creationId xmlns:a16="http://schemas.microsoft.com/office/drawing/2014/main" id="{B63EB1F2-43F1-F94E-B041-CC35E88BFBAC}"/>
              </a:ext>
            </a:extLst>
          </p:cNvPr>
          <p:cNvSpPr>
            <a:spLocks noGrp="1"/>
          </p:cNvSpPr>
          <p:nvPr>
            <p:ph idx="63" hasCustomPrompt="1"/>
          </p:nvPr>
        </p:nvSpPr>
        <p:spPr>
          <a:xfrm>
            <a:off x="7292280" y="501448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8" name="Content Placeholder 2">
            <a:extLst>
              <a:ext uri="{FF2B5EF4-FFF2-40B4-BE49-F238E27FC236}">
                <a16:creationId xmlns:a16="http://schemas.microsoft.com/office/drawing/2014/main" id="{C6B0F9FA-56F0-894F-8B98-AA9D50EBBCE8}"/>
              </a:ext>
            </a:extLst>
          </p:cNvPr>
          <p:cNvSpPr>
            <a:spLocks noGrp="1"/>
          </p:cNvSpPr>
          <p:nvPr>
            <p:ph idx="64" hasCustomPrompt="1"/>
          </p:nvPr>
        </p:nvSpPr>
        <p:spPr>
          <a:xfrm>
            <a:off x="7292280" y="1420982"/>
            <a:ext cx="4206240" cy="640080"/>
          </a:xfrm>
          <a:prstGeom prst="rect">
            <a:avLst/>
          </a:prstGeom>
        </p:spPr>
        <p:txBody>
          <a:bodyPr anchor="ctr"/>
          <a:lstStyle>
            <a:lvl1pPr marL="0" indent="0" algn="ctr">
              <a:lnSpc>
                <a:spcPts val="2580"/>
              </a:lnSpc>
              <a:buFontTx/>
              <a:buNone/>
              <a:defRPr sz="2200">
                <a:solidFill>
                  <a:schemeClr val="bg1"/>
                </a:solidFill>
              </a:defRPr>
            </a:lvl1pPr>
          </a:lstStyle>
          <a:p>
            <a:pPr lvl="0"/>
            <a:r>
              <a:rPr lang="en-US" dirty="0"/>
              <a:t>ANSWER</a:t>
            </a:r>
          </a:p>
        </p:txBody>
      </p:sp>
      <p:sp>
        <p:nvSpPr>
          <p:cNvPr id="35" name="Content Placeholder 2">
            <a:extLst>
              <a:ext uri="{FF2B5EF4-FFF2-40B4-BE49-F238E27FC236}">
                <a16:creationId xmlns:a16="http://schemas.microsoft.com/office/drawing/2014/main" id="{34206B3F-8462-9D45-ADCC-2F03903AB1C0}"/>
              </a:ext>
            </a:extLst>
          </p:cNvPr>
          <p:cNvSpPr>
            <a:spLocks noGrp="1"/>
          </p:cNvSpPr>
          <p:nvPr>
            <p:ph idx="71" hasCustomPrompt="1"/>
          </p:nvPr>
        </p:nvSpPr>
        <p:spPr>
          <a:xfrm>
            <a:off x="2971800" y="572016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36" name="Content Placeholder 2">
            <a:extLst>
              <a:ext uri="{FF2B5EF4-FFF2-40B4-BE49-F238E27FC236}">
                <a16:creationId xmlns:a16="http://schemas.microsoft.com/office/drawing/2014/main" id="{C5D7205F-AB74-C64C-AA37-FB9857436834}"/>
              </a:ext>
            </a:extLst>
          </p:cNvPr>
          <p:cNvSpPr>
            <a:spLocks noGrp="1"/>
          </p:cNvSpPr>
          <p:nvPr>
            <p:ph idx="72" hasCustomPrompt="1"/>
          </p:nvPr>
        </p:nvSpPr>
        <p:spPr>
          <a:xfrm>
            <a:off x="7292280" y="572016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 name="Title 1">
            <a:extLst>
              <a:ext uri="{FF2B5EF4-FFF2-40B4-BE49-F238E27FC236}">
                <a16:creationId xmlns:a16="http://schemas.microsoft.com/office/drawing/2014/main" id="{28070160-EAF2-5DE8-A5BD-6CEDFB3B90D4}"/>
              </a:ext>
            </a:extLst>
          </p:cNvPr>
          <p:cNvSpPr>
            <a:spLocks noGrp="1"/>
          </p:cNvSpPr>
          <p:nvPr>
            <p:ph type="title"/>
          </p:nvPr>
        </p:nvSpPr>
        <p:spPr>
          <a:xfrm>
            <a:off x="912285" y="0"/>
            <a:ext cx="10358967" cy="1196752"/>
          </a:xfrm>
        </p:spPr>
        <p:txBody>
          <a:bodyPr/>
          <a:lstStyle>
            <a:lvl1pPr algn="l">
              <a:defRPr sz="2400"/>
            </a:lvl1pPr>
          </a:lstStyle>
          <a:p>
            <a:r>
              <a:rPr lang="en-US" dirty="0"/>
              <a:t>Click to edit Master title style</a:t>
            </a:r>
          </a:p>
        </p:txBody>
      </p:sp>
    </p:spTree>
    <p:extLst>
      <p:ext uri="{BB962C8B-B14F-4D97-AF65-F5344CB8AC3E}">
        <p14:creationId xmlns:p14="http://schemas.microsoft.com/office/powerpoint/2010/main" val="3944346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434399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4" y="2347914"/>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6"/>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645221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2EC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476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7" y="4857754"/>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7" y="320357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110263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7" y="2101852"/>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4475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a:prstGeom prst="rect">
            <a:avLst/>
          </a:prstGeom>
        </p:spPr>
        <p:txBody>
          <a:bodyPr anchor="b"/>
          <a:lstStyle>
            <a:lvl1pPr marL="0" indent="0">
              <a:spcBef>
                <a:spcPts val="0"/>
              </a:spcBef>
              <a:buNone/>
              <a:defRPr sz="750"/>
            </a:lvl1pPr>
            <a:lvl2pPr marL="342900" indent="0">
              <a:buNone/>
              <a:defRPr sz="788"/>
            </a:lvl2pPr>
            <a:lvl3pPr marL="685800" indent="0">
              <a:buNone/>
              <a:defRPr sz="750"/>
            </a:lvl3pPr>
            <a:lvl4pPr marL="1028700" indent="0">
              <a:buNone/>
              <a:defRPr sz="675"/>
            </a:lvl4pPr>
            <a:lvl5pPr marL="1371600" indent="0">
              <a:buNone/>
              <a:defRPr sz="675"/>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a:prstGeom prst="rect">
            <a:avLst/>
          </a:prstGeom>
        </p:spPr>
        <p:txBody>
          <a:bodyPr anchor="b"/>
          <a:lstStyle>
            <a:lvl1pPr marL="0" indent="0" algn="r">
              <a:spcBef>
                <a:spcPts val="0"/>
              </a:spcBef>
              <a:buNone/>
              <a:defRPr sz="750"/>
            </a:lvl1pPr>
            <a:lvl2pPr marL="342900" indent="0">
              <a:buNone/>
              <a:defRPr sz="788"/>
            </a:lvl2pPr>
            <a:lvl3pPr marL="685800" indent="0">
              <a:buNone/>
              <a:defRPr sz="750"/>
            </a:lvl3pPr>
            <a:lvl4pPr marL="1028700" indent="0">
              <a:buNone/>
              <a:defRPr sz="675"/>
            </a:lvl4pPr>
            <a:lvl5pPr marL="1371600" indent="0">
              <a:buNone/>
              <a:defRPr sz="675"/>
            </a:lvl5pPr>
          </a:lstStyle>
          <a:p>
            <a:pPr lvl="0"/>
            <a:r>
              <a:rPr lang="en-US" dirty="0"/>
              <a:t>Click to edit Master text style</a:t>
            </a:r>
          </a:p>
        </p:txBody>
      </p:sp>
    </p:spTree>
    <p:extLst>
      <p:ext uri="{BB962C8B-B14F-4D97-AF65-F5344CB8AC3E}">
        <p14:creationId xmlns:p14="http://schemas.microsoft.com/office/powerpoint/2010/main" val="2355531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3" y="303217"/>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0"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0"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0"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0"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875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0956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67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89"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4"/>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153706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1"/>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89"/>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894491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444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7"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7"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740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7" y="627066"/>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7" y="2101852"/>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987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5"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5" y="1416051"/>
            <a:ext cx="10358967" cy="4799013"/>
          </a:xfrm>
        </p:spPr>
        <p:txBody>
          <a:bodyPr/>
          <a:lstStyle/>
          <a:p>
            <a:pPr lvl="0"/>
            <a:endParaRPr lang="en-US" noProof="0"/>
          </a:p>
        </p:txBody>
      </p:sp>
    </p:spTree>
    <p:extLst>
      <p:ext uri="{BB962C8B-B14F-4D97-AF65-F5344CB8AC3E}">
        <p14:creationId xmlns:p14="http://schemas.microsoft.com/office/powerpoint/2010/main" val="1220742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4235757143"/>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23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1" y="2360613"/>
            <a:ext cx="4955645" cy="3810000"/>
          </a:xfrm>
          <a:prstGeom prst="rect">
            <a:avLst/>
          </a:prstGeom>
        </p:spPr>
        <p:txBody>
          <a:bodyPr/>
          <a:lstStyle/>
          <a:p>
            <a:endParaRPr lang="en-US"/>
          </a:p>
        </p:txBody>
      </p:sp>
    </p:spTree>
    <p:extLst>
      <p:ext uri="{BB962C8B-B14F-4D97-AF65-F5344CB8AC3E}">
        <p14:creationId xmlns:p14="http://schemas.microsoft.com/office/powerpoint/2010/main" val="2396425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0" y="5905501"/>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1803434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213656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B30B91F8-CE0E-B643-9A6F-460F6553C81F}"/>
              </a:ext>
            </a:extLst>
          </p:cNvPr>
          <p:cNvSpPr>
            <a:spLocks noGrp="1"/>
          </p:cNvSpPr>
          <p:nvPr>
            <p:ph idx="51" hasCustomPrompt="1"/>
          </p:nvPr>
        </p:nvSpPr>
        <p:spPr>
          <a:xfrm>
            <a:off x="2971800"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19" name="Content Placeholder 2">
            <a:extLst>
              <a:ext uri="{FF2B5EF4-FFF2-40B4-BE49-F238E27FC236}">
                <a16:creationId xmlns:a16="http://schemas.microsoft.com/office/drawing/2014/main" id="{D6549EE2-D26F-6C4C-BFDF-B4CB3FD66EAD}"/>
              </a:ext>
            </a:extLst>
          </p:cNvPr>
          <p:cNvSpPr>
            <a:spLocks noGrp="1"/>
          </p:cNvSpPr>
          <p:nvPr>
            <p:ph idx="57" hasCustomPrompt="1"/>
          </p:nvPr>
        </p:nvSpPr>
        <p:spPr>
          <a:xfrm>
            <a:off x="7295827"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20" name="Content Placeholder 2">
            <a:extLst>
              <a:ext uri="{FF2B5EF4-FFF2-40B4-BE49-F238E27FC236}">
                <a16:creationId xmlns:a16="http://schemas.microsoft.com/office/drawing/2014/main" id="{63EF26B9-0075-574C-BD4A-DABEDD7CF915}"/>
              </a:ext>
            </a:extLst>
          </p:cNvPr>
          <p:cNvSpPr>
            <a:spLocks noGrp="1"/>
          </p:cNvSpPr>
          <p:nvPr>
            <p:ph idx="58" hasCustomPrompt="1"/>
          </p:nvPr>
        </p:nvSpPr>
        <p:spPr>
          <a:xfrm>
            <a:off x="2971800" y="1412776"/>
            <a:ext cx="420432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22" name="Content Placeholder 2">
            <a:extLst>
              <a:ext uri="{FF2B5EF4-FFF2-40B4-BE49-F238E27FC236}">
                <a16:creationId xmlns:a16="http://schemas.microsoft.com/office/drawing/2014/main" id="{BEBDF627-841C-BD47-924A-0F07ED0F51B2}"/>
              </a:ext>
            </a:extLst>
          </p:cNvPr>
          <p:cNvSpPr>
            <a:spLocks noGrp="1"/>
          </p:cNvSpPr>
          <p:nvPr>
            <p:ph idx="59" hasCustomPrompt="1"/>
          </p:nvPr>
        </p:nvSpPr>
        <p:spPr>
          <a:xfrm>
            <a:off x="7300732" y="1412776"/>
            <a:ext cx="420432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7" name="Content Placeholder 2">
            <a:extLst>
              <a:ext uri="{FF2B5EF4-FFF2-40B4-BE49-F238E27FC236}">
                <a16:creationId xmlns:a16="http://schemas.microsoft.com/office/drawing/2014/main" id="{C3B94F2F-1772-BA98-5F00-726C25BA295A}"/>
              </a:ext>
            </a:extLst>
          </p:cNvPr>
          <p:cNvSpPr>
            <a:spLocks noGrp="1"/>
          </p:cNvSpPr>
          <p:nvPr>
            <p:ph idx="65" hasCustomPrompt="1"/>
          </p:nvPr>
        </p:nvSpPr>
        <p:spPr>
          <a:xfrm>
            <a:off x="9494278"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27" name="Content Placeholder 2">
            <a:extLst>
              <a:ext uri="{FF2B5EF4-FFF2-40B4-BE49-F238E27FC236}">
                <a16:creationId xmlns:a16="http://schemas.microsoft.com/office/drawing/2014/main" id="{A7916153-3C84-96C9-A814-0EE6AF6ED112}"/>
              </a:ext>
            </a:extLst>
          </p:cNvPr>
          <p:cNvSpPr>
            <a:spLocks noGrp="1"/>
          </p:cNvSpPr>
          <p:nvPr>
            <p:ph idx="71" hasCustomPrompt="1"/>
          </p:nvPr>
        </p:nvSpPr>
        <p:spPr>
          <a:xfrm>
            <a:off x="5136286" y="5661248"/>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28" name="Title 1">
            <a:extLst>
              <a:ext uri="{FF2B5EF4-FFF2-40B4-BE49-F238E27FC236}">
                <a16:creationId xmlns:a16="http://schemas.microsoft.com/office/drawing/2014/main" id="{4C0AE0C5-B0E9-EB0A-9383-75E1C3D928F8}"/>
              </a:ext>
            </a:extLst>
          </p:cNvPr>
          <p:cNvSpPr>
            <a:spLocks noGrp="1"/>
          </p:cNvSpPr>
          <p:nvPr>
            <p:ph type="title"/>
          </p:nvPr>
        </p:nvSpPr>
        <p:spPr>
          <a:xfrm>
            <a:off x="912285" y="116632"/>
            <a:ext cx="10358967" cy="1080120"/>
          </a:xfrm>
        </p:spPr>
        <p:txBody>
          <a:bodyPr/>
          <a:lstStyle>
            <a:lvl1pPr algn="l">
              <a:defRPr sz="2400"/>
            </a:lvl1pPr>
          </a:lstStyle>
          <a:p>
            <a:r>
              <a:rPr lang="en-US" dirty="0"/>
              <a:t>Click to edit Master title style</a:t>
            </a:r>
          </a:p>
        </p:txBody>
      </p:sp>
      <p:sp>
        <p:nvSpPr>
          <p:cNvPr id="29" name="Content Placeholder 2">
            <a:extLst>
              <a:ext uri="{FF2B5EF4-FFF2-40B4-BE49-F238E27FC236}">
                <a16:creationId xmlns:a16="http://schemas.microsoft.com/office/drawing/2014/main" id="{9BA4ADE0-1461-7457-7956-81AF76EDC94A}"/>
              </a:ext>
            </a:extLst>
          </p:cNvPr>
          <p:cNvSpPr>
            <a:spLocks noGrp="1"/>
          </p:cNvSpPr>
          <p:nvPr>
            <p:ph idx="72" hasCustomPrompt="1"/>
          </p:nvPr>
        </p:nvSpPr>
        <p:spPr>
          <a:xfrm>
            <a:off x="2971800" y="359386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0" name="Content Placeholder 2">
            <a:extLst>
              <a:ext uri="{FF2B5EF4-FFF2-40B4-BE49-F238E27FC236}">
                <a16:creationId xmlns:a16="http://schemas.microsoft.com/office/drawing/2014/main" id="{91586141-EFD5-5D56-3C69-C9252F52C3BD}"/>
              </a:ext>
            </a:extLst>
          </p:cNvPr>
          <p:cNvSpPr>
            <a:spLocks noGrp="1"/>
          </p:cNvSpPr>
          <p:nvPr>
            <p:ph idx="73" hasCustomPrompt="1"/>
          </p:nvPr>
        </p:nvSpPr>
        <p:spPr>
          <a:xfrm>
            <a:off x="7295827" y="359386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1" name="Content Placeholder 2">
            <a:extLst>
              <a:ext uri="{FF2B5EF4-FFF2-40B4-BE49-F238E27FC236}">
                <a16:creationId xmlns:a16="http://schemas.microsoft.com/office/drawing/2014/main" id="{0C31BA77-7268-B8B3-7AEB-340CFDB17BE3}"/>
              </a:ext>
            </a:extLst>
          </p:cNvPr>
          <p:cNvSpPr>
            <a:spLocks noGrp="1"/>
          </p:cNvSpPr>
          <p:nvPr>
            <p:ph idx="74" hasCustomPrompt="1"/>
          </p:nvPr>
        </p:nvSpPr>
        <p:spPr>
          <a:xfrm>
            <a:off x="9494278" y="359386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2" name="Content Placeholder 2">
            <a:extLst>
              <a:ext uri="{FF2B5EF4-FFF2-40B4-BE49-F238E27FC236}">
                <a16:creationId xmlns:a16="http://schemas.microsoft.com/office/drawing/2014/main" id="{310F2B90-7999-F791-1500-9F54868D6C66}"/>
              </a:ext>
            </a:extLst>
          </p:cNvPr>
          <p:cNvSpPr>
            <a:spLocks noGrp="1"/>
          </p:cNvSpPr>
          <p:nvPr>
            <p:ph idx="75" hasCustomPrompt="1"/>
          </p:nvPr>
        </p:nvSpPr>
        <p:spPr>
          <a:xfrm>
            <a:off x="5136286" y="3593864"/>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3" name="Content Placeholder 2">
            <a:extLst>
              <a:ext uri="{FF2B5EF4-FFF2-40B4-BE49-F238E27FC236}">
                <a16:creationId xmlns:a16="http://schemas.microsoft.com/office/drawing/2014/main" id="{A131E706-F1D5-CFB7-B993-DFB3C7F3752F}"/>
              </a:ext>
            </a:extLst>
          </p:cNvPr>
          <p:cNvSpPr>
            <a:spLocks noGrp="1"/>
          </p:cNvSpPr>
          <p:nvPr>
            <p:ph idx="76" hasCustomPrompt="1"/>
          </p:nvPr>
        </p:nvSpPr>
        <p:spPr>
          <a:xfrm>
            <a:off x="2971800" y="4274800"/>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4" name="Content Placeholder 2">
            <a:extLst>
              <a:ext uri="{FF2B5EF4-FFF2-40B4-BE49-F238E27FC236}">
                <a16:creationId xmlns:a16="http://schemas.microsoft.com/office/drawing/2014/main" id="{9094BFB2-F55E-CAC2-8DA5-1555E7FCEA20}"/>
              </a:ext>
            </a:extLst>
          </p:cNvPr>
          <p:cNvSpPr>
            <a:spLocks noGrp="1"/>
          </p:cNvSpPr>
          <p:nvPr>
            <p:ph idx="77" hasCustomPrompt="1"/>
          </p:nvPr>
        </p:nvSpPr>
        <p:spPr>
          <a:xfrm>
            <a:off x="7295827" y="4274800"/>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5" name="Content Placeholder 2">
            <a:extLst>
              <a:ext uri="{FF2B5EF4-FFF2-40B4-BE49-F238E27FC236}">
                <a16:creationId xmlns:a16="http://schemas.microsoft.com/office/drawing/2014/main" id="{64EFFFB0-BD47-B475-FB05-056F531CABB2}"/>
              </a:ext>
            </a:extLst>
          </p:cNvPr>
          <p:cNvSpPr>
            <a:spLocks noGrp="1"/>
          </p:cNvSpPr>
          <p:nvPr>
            <p:ph idx="78" hasCustomPrompt="1"/>
          </p:nvPr>
        </p:nvSpPr>
        <p:spPr>
          <a:xfrm>
            <a:off x="9494278" y="4274800"/>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6" name="Content Placeholder 2">
            <a:extLst>
              <a:ext uri="{FF2B5EF4-FFF2-40B4-BE49-F238E27FC236}">
                <a16:creationId xmlns:a16="http://schemas.microsoft.com/office/drawing/2014/main" id="{7A079928-CE49-6231-0092-684139D1E16E}"/>
              </a:ext>
            </a:extLst>
          </p:cNvPr>
          <p:cNvSpPr>
            <a:spLocks noGrp="1"/>
          </p:cNvSpPr>
          <p:nvPr>
            <p:ph idx="79" hasCustomPrompt="1"/>
          </p:nvPr>
        </p:nvSpPr>
        <p:spPr>
          <a:xfrm>
            <a:off x="5136286" y="4274800"/>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7" name="Content Placeholder 2">
            <a:extLst>
              <a:ext uri="{FF2B5EF4-FFF2-40B4-BE49-F238E27FC236}">
                <a16:creationId xmlns:a16="http://schemas.microsoft.com/office/drawing/2014/main" id="{FE304D18-5A76-20C1-081A-C1AFD5E1D41D}"/>
              </a:ext>
            </a:extLst>
          </p:cNvPr>
          <p:cNvSpPr>
            <a:spLocks noGrp="1"/>
          </p:cNvSpPr>
          <p:nvPr>
            <p:ph idx="80" hasCustomPrompt="1"/>
          </p:nvPr>
        </p:nvSpPr>
        <p:spPr>
          <a:xfrm>
            <a:off x="2971800" y="217927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8" name="Content Placeholder 2">
            <a:extLst>
              <a:ext uri="{FF2B5EF4-FFF2-40B4-BE49-F238E27FC236}">
                <a16:creationId xmlns:a16="http://schemas.microsoft.com/office/drawing/2014/main" id="{D33CA4C7-6B47-50DC-BDF6-44582648571E}"/>
              </a:ext>
            </a:extLst>
          </p:cNvPr>
          <p:cNvSpPr>
            <a:spLocks noGrp="1"/>
          </p:cNvSpPr>
          <p:nvPr>
            <p:ph idx="81" hasCustomPrompt="1"/>
          </p:nvPr>
        </p:nvSpPr>
        <p:spPr>
          <a:xfrm>
            <a:off x="7295827" y="217927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39" name="Content Placeholder 2">
            <a:extLst>
              <a:ext uri="{FF2B5EF4-FFF2-40B4-BE49-F238E27FC236}">
                <a16:creationId xmlns:a16="http://schemas.microsoft.com/office/drawing/2014/main" id="{65DB1904-FA4B-EBD2-F000-B4FC3B9B4A3D}"/>
              </a:ext>
            </a:extLst>
          </p:cNvPr>
          <p:cNvSpPr>
            <a:spLocks noGrp="1"/>
          </p:cNvSpPr>
          <p:nvPr>
            <p:ph idx="82" hasCustomPrompt="1"/>
          </p:nvPr>
        </p:nvSpPr>
        <p:spPr>
          <a:xfrm>
            <a:off x="9494278" y="217927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0" name="Content Placeholder 2">
            <a:extLst>
              <a:ext uri="{FF2B5EF4-FFF2-40B4-BE49-F238E27FC236}">
                <a16:creationId xmlns:a16="http://schemas.microsoft.com/office/drawing/2014/main" id="{B5566BED-B737-6138-0024-9BB0C9FD8A92}"/>
              </a:ext>
            </a:extLst>
          </p:cNvPr>
          <p:cNvSpPr>
            <a:spLocks noGrp="1"/>
          </p:cNvSpPr>
          <p:nvPr>
            <p:ph idx="83" hasCustomPrompt="1"/>
          </p:nvPr>
        </p:nvSpPr>
        <p:spPr>
          <a:xfrm>
            <a:off x="5136286" y="217927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1" name="Content Placeholder 2">
            <a:extLst>
              <a:ext uri="{FF2B5EF4-FFF2-40B4-BE49-F238E27FC236}">
                <a16:creationId xmlns:a16="http://schemas.microsoft.com/office/drawing/2014/main" id="{136693C0-47D5-95D0-6215-74041109381A}"/>
              </a:ext>
            </a:extLst>
          </p:cNvPr>
          <p:cNvSpPr>
            <a:spLocks noGrp="1"/>
          </p:cNvSpPr>
          <p:nvPr>
            <p:ph idx="84" hasCustomPrompt="1"/>
          </p:nvPr>
        </p:nvSpPr>
        <p:spPr>
          <a:xfrm>
            <a:off x="2971800" y="289303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2" name="Content Placeholder 2">
            <a:extLst>
              <a:ext uri="{FF2B5EF4-FFF2-40B4-BE49-F238E27FC236}">
                <a16:creationId xmlns:a16="http://schemas.microsoft.com/office/drawing/2014/main" id="{92A6066F-885F-4DC1-4F4E-B75697109DA3}"/>
              </a:ext>
            </a:extLst>
          </p:cNvPr>
          <p:cNvSpPr>
            <a:spLocks noGrp="1"/>
          </p:cNvSpPr>
          <p:nvPr>
            <p:ph idx="85" hasCustomPrompt="1"/>
          </p:nvPr>
        </p:nvSpPr>
        <p:spPr>
          <a:xfrm>
            <a:off x="7295827" y="289303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3" name="Content Placeholder 2">
            <a:extLst>
              <a:ext uri="{FF2B5EF4-FFF2-40B4-BE49-F238E27FC236}">
                <a16:creationId xmlns:a16="http://schemas.microsoft.com/office/drawing/2014/main" id="{5984C14E-8A41-65B5-ACF2-36D36A4F6CEC}"/>
              </a:ext>
            </a:extLst>
          </p:cNvPr>
          <p:cNvSpPr>
            <a:spLocks noGrp="1"/>
          </p:cNvSpPr>
          <p:nvPr>
            <p:ph idx="86" hasCustomPrompt="1"/>
          </p:nvPr>
        </p:nvSpPr>
        <p:spPr>
          <a:xfrm>
            <a:off x="9494278" y="289303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4" name="Content Placeholder 2">
            <a:extLst>
              <a:ext uri="{FF2B5EF4-FFF2-40B4-BE49-F238E27FC236}">
                <a16:creationId xmlns:a16="http://schemas.microsoft.com/office/drawing/2014/main" id="{3DD222C2-9E0E-0B81-C3E6-FAA6E09FE494}"/>
              </a:ext>
            </a:extLst>
          </p:cNvPr>
          <p:cNvSpPr>
            <a:spLocks noGrp="1"/>
          </p:cNvSpPr>
          <p:nvPr>
            <p:ph idx="87" hasCustomPrompt="1"/>
          </p:nvPr>
        </p:nvSpPr>
        <p:spPr>
          <a:xfrm>
            <a:off x="5136286" y="2893031"/>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5" name="Content Placeholder 2">
            <a:extLst>
              <a:ext uri="{FF2B5EF4-FFF2-40B4-BE49-F238E27FC236}">
                <a16:creationId xmlns:a16="http://schemas.microsoft.com/office/drawing/2014/main" id="{F2F430BD-D60C-4720-5CCE-259B2956F55B}"/>
              </a:ext>
            </a:extLst>
          </p:cNvPr>
          <p:cNvSpPr>
            <a:spLocks noGrp="1"/>
          </p:cNvSpPr>
          <p:nvPr>
            <p:ph idx="88" hasCustomPrompt="1"/>
          </p:nvPr>
        </p:nvSpPr>
        <p:spPr>
          <a:xfrm>
            <a:off x="2971800"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6" name="Content Placeholder 2">
            <a:extLst>
              <a:ext uri="{FF2B5EF4-FFF2-40B4-BE49-F238E27FC236}">
                <a16:creationId xmlns:a16="http://schemas.microsoft.com/office/drawing/2014/main" id="{B4B5C22A-C64C-5CEB-3E6A-E0F836113340}"/>
              </a:ext>
            </a:extLst>
          </p:cNvPr>
          <p:cNvSpPr>
            <a:spLocks noGrp="1"/>
          </p:cNvSpPr>
          <p:nvPr>
            <p:ph idx="89" hasCustomPrompt="1"/>
          </p:nvPr>
        </p:nvSpPr>
        <p:spPr>
          <a:xfrm>
            <a:off x="7295827"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7" name="Content Placeholder 2">
            <a:extLst>
              <a:ext uri="{FF2B5EF4-FFF2-40B4-BE49-F238E27FC236}">
                <a16:creationId xmlns:a16="http://schemas.microsoft.com/office/drawing/2014/main" id="{1A0DBF5F-9217-E7D5-606C-21766D36F1C9}"/>
              </a:ext>
            </a:extLst>
          </p:cNvPr>
          <p:cNvSpPr>
            <a:spLocks noGrp="1"/>
          </p:cNvSpPr>
          <p:nvPr>
            <p:ph idx="90" hasCustomPrompt="1"/>
          </p:nvPr>
        </p:nvSpPr>
        <p:spPr>
          <a:xfrm>
            <a:off x="9494278"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8" name="Content Placeholder 2">
            <a:extLst>
              <a:ext uri="{FF2B5EF4-FFF2-40B4-BE49-F238E27FC236}">
                <a16:creationId xmlns:a16="http://schemas.microsoft.com/office/drawing/2014/main" id="{057FBD75-32A5-AD7A-834F-A12CCB8BAD91}"/>
              </a:ext>
            </a:extLst>
          </p:cNvPr>
          <p:cNvSpPr>
            <a:spLocks noGrp="1"/>
          </p:cNvSpPr>
          <p:nvPr>
            <p:ph idx="91" hasCustomPrompt="1"/>
          </p:nvPr>
        </p:nvSpPr>
        <p:spPr>
          <a:xfrm>
            <a:off x="5136286" y="4951129"/>
            <a:ext cx="2011680" cy="594360"/>
          </a:xfrm>
          <a:prstGeom prst="rect">
            <a:avLst/>
          </a:prstGeom>
        </p:spPr>
        <p:txBody>
          <a:bodyPr anchor="ctr"/>
          <a:lstStyle>
            <a:lvl1pPr marL="0" indent="0" algn="ctr">
              <a:lnSpc>
                <a:spcPct val="100000"/>
              </a:lnSpc>
              <a:spcBef>
                <a:spcPts val="0"/>
              </a:spcBef>
              <a:spcAft>
                <a:spcPts val="0"/>
              </a:spcAft>
              <a:buFontTx/>
              <a:buNone/>
              <a:defRPr sz="1800">
                <a:solidFill>
                  <a:schemeClr val="bg1"/>
                </a:solidFill>
              </a:defRPr>
            </a:lvl1pPr>
          </a:lstStyle>
          <a:p>
            <a:pPr lvl="0"/>
            <a:r>
              <a:rPr lang="en-US" dirty="0"/>
              <a:t>Answer</a:t>
            </a:r>
          </a:p>
        </p:txBody>
      </p:sp>
      <p:sp>
        <p:nvSpPr>
          <p:cNvPr id="49" name="Content Placeholder 2">
            <a:extLst>
              <a:ext uri="{FF2B5EF4-FFF2-40B4-BE49-F238E27FC236}">
                <a16:creationId xmlns:a16="http://schemas.microsoft.com/office/drawing/2014/main" id="{E30CFC48-DE5B-A056-7571-D09A15A05FBE}"/>
              </a:ext>
            </a:extLst>
          </p:cNvPr>
          <p:cNvSpPr>
            <a:spLocks noGrp="1"/>
          </p:cNvSpPr>
          <p:nvPr>
            <p:ph idx="92" hasCustomPrompt="1"/>
          </p:nvPr>
        </p:nvSpPr>
        <p:spPr>
          <a:xfrm>
            <a:off x="2971800"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50" name="Content Placeholder 2">
            <a:extLst>
              <a:ext uri="{FF2B5EF4-FFF2-40B4-BE49-F238E27FC236}">
                <a16:creationId xmlns:a16="http://schemas.microsoft.com/office/drawing/2014/main" id="{2B3E33BF-266E-085A-232F-CC2F64E577BE}"/>
              </a:ext>
            </a:extLst>
          </p:cNvPr>
          <p:cNvSpPr>
            <a:spLocks noGrp="1"/>
          </p:cNvSpPr>
          <p:nvPr>
            <p:ph idx="93" hasCustomPrompt="1"/>
          </p:nvPr>
        </p:nvSpPr>
        <p:spPr>
          <a:xfrm>
            <a:off x="5164440"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51" name="Content Placeholder 2">
            <a:extLst>
              <a:ext uri="{FF2B5EF4-FFF2-40B4-BE49-F238E27FC236}">
                <a16:creationId xmlns:a16="http://schemas.microsoft.com/office/drawing/2014/main" id="{6A980956-DEB1-76C2-E80A-FE1C65646FCD}"/>
              </a:ext>
            </a:extLst>
          </p:cNvPr>
          <p:cNvSpPr>
            <a:spLocks noGrp="1"/>
          </p:cNvSpPr>
          <p:nvPr>
            <p:ph idx="94" hasCustomPrompt="1"/>
          </p:nvPr>
        </p:nvSpPr>
        <p:spPr>
          <a:xfrm>
            <a:off x="9493372"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
        <p:nvSpPr>
          <p:cNvPr id="52" name="Content Placeholder 2">
            <a:extLst>
              <a:ext uri="{FF2B5EF4-FFF2-40B4-BE49-F238E27FC236}">
                <a16:creationId xmlns:a16="http://schemas.microsoft.com/office/drawing/2014/main" id="{51DA80A7-90B5-1CE4-C32D-1271DAA8BAA7}"/>
              </a:ext>
            </a:extLst>
          </p:cNvPr>
          <p:cNvSpPr>
            <a:spLocks noGrp="1"/>
          </p:cNvSpPr>
          <p:nvPr>
            <p:ph idx="95" hasCustomPrompt="1"/>
          </p:nvPr>
        </p:nvSpPr>
        <p:spPr>
          <a:xfrm>
            <a:off x="7300732" y="1821338"/>
            <a:ext cx="2011680" cy="251460"/>
          </a:xfrm>
          <a:prstGeom prst="rect">
            <a:avLst/>
          </a:prstGeom>
        </p:spPr>
        <p:txBody>
          <a:bodyPr anchor="b"/>
          <a:lstStyle>
            <a:lvl1pPr marL="0" indent="0" algn="ctr">
              <a:lnSpc>
                <a:spcPts val="2580"/>
              </a:lnSpc>
              <a:buFontTx/>
              <a:buNone/>
              <a:defRPr sz="1600">
                <a:solidFill>
                  <a:schemeClr val="bg1"/>
                </a:solidFill>
              </a:defRPr>
            </a:lvl1pPr>
          </a:lstStyle>
          <a:p>
            <a:pPr lvl="0"/>
            <a:r>
              <a:rPr lang="en-US" dirty="0"/>
              <a:t>ANSWER</a:t>
            </a:r>
          </a:p>
        </p:txBody>
      </p:sp>
    </p:spTree>
    <p:extLst>
      <p:ext uri="{BB962C8B-B14F-4D97-AF65-F5344CB8AC3E}">
        <p14:creationId xmlns:p14="http://schemas.microsoft.com/office/powerpoint/2010/main" val="34549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AB4CCB1-DBC0-D14D-BC8B-9FB8BA85CFC0}"/>
              </a:ext>
            </a:extLst>
          </p:cNvPr>
          <p:cNvSpPr>
            <a:spLocks noGrp="1"/>
          </p:cNvSpPr>
          <p:nvPr>
            <p:ph idx="46" hasCustomPrompt="1"/>
          </p:nvPr>
        </p:nvSpPr>
        <p:spPr>
          <a:xfrm>
            <a:off x="2971800" y="3596199"/>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9" name="Content Placeholder 2">
            <a:extLst>
              <a:ext uri="{FF2B5EF4-FFF2-40B4-BE49-F238E27FC236}">
                <a16:creationId xmlns:a16="http://schemas.microsoft.com/office/drawing/2014/main" id="{CD93A08B-E808-9842-89A1-88E20A83C5CF}"/>
              </a:ext>
            </a:extLst>
          </p:cNvPr>
          <p:cNvSpPr>
            <a:spLocks noGrp="1"/>
          </p:cNvSpPr>
          <p:nvPr>
            <p:ph idx="47" hasCustomPrompt="1"/>
          </p:nvPr>
        </p:nvSpPr>
        <p:spPr>
          <a:xfrm>
            <a:off x="2971800" y="4301877"/>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0" name="Content Placeholder 2">
            <a:extLst>
              <a:ext uri="{FF2B5EF4-FFF2-40B4-BE49-F238E27FC236}">
                <a16:creationId xmlns:a16="http://schemas.microsoft.com/office/drawing/2014/main" id="{92FED2CE-F2B7-F44F-8C35-F5D48C997B95}"/>
              </a:ext>
            </a:extLst>
          </p:cNvPr>
          <p:cNvSpPr>
            <a:spLocks noGrp="1"/>
          </p:cNvSpPr>
          <p:nvPr>
            <p:ph idx="48" hasCustomPrompt="1"/>
          </p:nvPr>
        </p:nvSpPr>
        <p:spPr>
          <a:xfrm>
            <a:off x="2971800" y="2204135"/>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1" name="Content Placeholder 2">
            <a:extLst>
              <a:ext uri="{FF2B5EF4-FFF2-40B4-BE49-F238E27FC236}">
                <a16:creationId xmlns:a16="http://schemas.microsoft.com/office/drawing/2014/main" id="{E4FF5F1D-9A8F-E74C-B0D1-475D30CB818F}"/>
              </a:ext>
            </a:extLst>
          </p:cNvPr>
          <p:cNvSpPr>
            <a:spLocks noGrp="1"/>
          </p:cNvSpPr>
          <p:nvPr>
            <p:ph idx="49" hasCustomPrompt="1"/>
          </p:nvPr>
        </p:nvSpPr>
        <p:spPr>
          <a:xfrm>
            <a:off x="2971800" y="2909813"/>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2" name="Content Placeholder 2">
            <a:extLst>
              <a:ext uri="{FF2B5EF4-FFF2-40B4-BE49-F238E27FC236}">
                <a16:creationId xmlns:a16="http://schemas.microsoft.com/office/drawing/2014/main" id="{7CC46D52-87BC-8F4F-B434-4CCA2BE85E9A}"/>
              </a:ext>
            </a:extLst>
          </p:cNvPr>
          <p:cNvSpPr>
            <a:spLocks noGrp="1"/>
          </p:cNvSpPr>
          <p:nvPr>
            <p:ph idx="50" hasCustomPrompt="1"/>
          </p:nvPr>
        </p:nvSpPr>
        <p:spPr>
          <a:xfrm>
            <a:off x="2971800" y="501448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0" name="Content Placeholder 2">
            <a:extLst>
              <a:ext uri="{FF2B5EF4-FFF2-40B4-BE49-F238E27FC236}">
                <a16:creationId xmlns:a16="http://schemas.microsoft.com/office/drawing/2014/main" id="{63EF26B9-0075-574C-BD4A-DABEDD7CF915}"/>
              </a:ext>
            </a:extLst>
          </p:cNvPr>
          <p:cNvSpPr>
            <a:spLocks noGrp="1"/>
          </p:cNvSpPr>
          <p:nvPr>
            <p:ph idx="58" hasCustomPrompt="1"/>
          </p:nvPr>
        </p:nvSpPr>
        <p:spPr>
          <a:xfrm>
            <a:off x="2971800" y="1420982"/>
            <a:ext cx="4206240" cy="640080"/>
          </a:xfrm>
          <a:prstGeom prst="rect">
            <a:avLst/>
          </a:prstGeom>
        </p:spPr>
        <p:txBody>
          <a:bodyPr anchor="ctr"/>
          <a:lstStyle>
            <a:lvl1pPr marL="0" indent="0" algn="ctr">
              <a:lnSpc>
                <a:spcPts val="2580"/>
              </a:lnSpc>
              <a:buFontTx/>
              <a:buNone/>
              <a:defRPr sz="2200">
                <a:solidFill>
                  <a:schemeClr val="bg1"/>
                </a:solidFill>
              </a:defRPr>
            </a:lvl1pPr>
          </a:lstStyle>
          <a:p>
            <a:pPr lvl="0"/>
            <a:r>
              <a:rPr lang="en-US" dirty="0"/>
              <a:t>ANSWER</a:t>
            </a:r>
          </a:p>
        </p:txBody>
      </p:sp>
      <p:sp>
        <p:nvSpPr>
          <p:cNvPr id="23" name="Content Placeholder 2">
            <a:extLst>
              <a:ext uri="{FF2B5EF4-FFF2-40B4-BE49-F238E27FC236}">
                <a16:creationId xmlns:a16="http://schemas.microsoft.com/office/drawing/2014/main" id="{90D7A4A3-471A-E345-AB18-38456F4BBA0E}"/>
              </a:ext>
            </a:extLst>
          </p:cNvPr>
          <p:cNvSpPr>
            <a:spLocks noGrp="1"/>
          </p:cNvSpPr>
          <p:nvPr>
            <p:ph idx="59" hasCustomPrompt="1"/>
          </p:nvPr>
        </p:nvSpPr>
        <p:spPr>
          <a:xfrm>
            <a:off x="7292280" y="3596199"/>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4" name="Content Placeholder 2">
            <a:extLst>
              <a:ext uri="{FF2B5EF4-FFF2-40B4-BE49-F238E27FC236}">
                <a16:creationId xmlns:a16="http://schemas.microsoft.com/office/drawing/2014/main" id="{2A94A311-2624-8E4D-B5F8-ABB694A15B22}"/>
              </a:ext>
            </a:extLst>
          </p:cNvPr>
          <p:cNvSpPr>
            <a:spLocks noGrp="1"/>
          </p:cNvSpPr>
          <p:nvPr>
            <p:ph idx="60" hasCustomPrompt="1"/>
          </p:nvPr>
        </p:nvSpPr>
        <p:spPr>
          <a:xfrm>
            <a:off x="7292280" y="4301877"/>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5" name="Content Placeholder 2">
            <a:extLst>
              <a:ext uri="{FF2B5EF4-FFF2-40B4-BE49-F238E27FC236}">
                <a16:creationId xmlns:a16="http://schemas.microsoft.com/office/drawing/2014/main" id="{1076AA90-050C-C143-8136-1B18E5EAAD30}"/>
              </a:ext>
            </a:extLst>
          </p:cNvPr>
          <p:cNvSpPr>
            <a:spLocks noGrp="1"/>
          </p:cNvSpPr>
          <p:nvPr>
            <p:ph idx="61" hasCustomPrompt="1"/>
          </p:nvPr>
        </p:nvSpPr>
        <p:spPr>
          <a:xfrm>
            <a:off x="7292280" y="2204135"/>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6" name="Content Placeholder 2">
            <a:extLst>
              <a:ext uri="{FF2B5EF4-FFF2-40B4-BE49-F238E27FC236}">
                <a16:creationId xmlns:a16="http://schemas.microsoft.com/office/drawing/2014/main" id="{0885D37B-B862-C74D-AF02-541AFEAA1185}"/>
              </a:ext>
            </a:extLst>
          </p:cNvPr>
          <p:cNvSpPr>
            <a:spLocks noGrp="1"/>
          </p:cNvSpPr>
          <p:nvPr>
            <p:ph idx="62" hasCustomPrompt="1"/>
          </p:nvPr>
        </p:nvSpPr>
        <p:spPr>
          <a:xfrm>
            <a:off x="7292280" y="2909813"/>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7" name="Content Placeholder 2">
            <a:extLst>
              <a:ext uri="{FF2B5EF4-FFF2-40B4-BE49-F238E27FC236}">
                <a16:creationId xmlns:a16="http://schemas.microsoft.com/office/drawing/2014/main" id="{B63EB1F2-43F1-F94E-B041-CC35E88BFBAC}"/>
              </a:ext>
            </a:extLst>
          </p:cNvPr>
          <p:cNvSpPr>
            <a:spLocks noGrp="1"/>
          </p:cNvSpPr>
          <p:nvPr>
            <p:ph idx="63" hasCustomPrompt="1"/>
          </p:nvPr>
        </p:nvSpPr>
        <p:spPr>
          <a:xfrm>
            <a:off x="7292280" y="501448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8" name="Content Placeholder 2">
            <a:extLst>
              <a:ext uri="{FF2B5EF4-FFF2-40B4-BE49-F238E27FC236}">
                <a16:creationId xmlns:a16="http://schemas.microsoft.com/office/drawing/2014/main" id="{C6B0F9FA-56F0-894F-8B98-AA9D50EBBCE8}"/>
              </a:ext>
            </a:extLst>
          </p:cNvPr>
          <p:cNvSpPr>
            <a:spLocks noGrp="1"/>
          </p:cNvSpPr>
          <p:nvPr>
            <p:ph idx="64" hasCustomPrompt="1"/>
          </p:nvPr>
        </p:nvSpPr>
        <p:spPr>
          <a:xfrm>
            <a:off x="7292280" y="1420982"/>
            <a:ext cx="4206240" cy="640080"/>
          </a:xfrm>
          <a:prstGeom prst="rect">
            <a:avLst/>
          </a:prstGeom>
        </p:spPr>
        <p:txBody>
          <a:bodyPr anchor="ctr"/>
          <a:lstStyle>
            <a:lvl1pPr marL="0" indent="0" algn="ctr">
              <a:lnSpc>
                <a:spcPts val="2580"/>
              </a:lnSpc>
              <a:buFontTx/>
              <a:buNone/>
              <a:defRPr sz="2200">
                <a:solidFill>
                  <a:schemeClr val="bg1"/>
                </a:solidFill>
              </a:defRPr>
            </a:lvl1pPr>
          </a:lstStyle>
          <a:p>
            <a:pPr lvl="0"/>
            <a:r>
              <a:rPr lang="en-US" dirty="0"/>
              <a:t>ANSWER</a:t>
            </a:r>
          </a:p>
        </p:txBody>
      </p:sp>
      <p:sp>
        <p:nvSpPr>
          <p:cNvPr id="35" name="Content Placeholder 2">
            <a:extLst>
              <a:ext uri="{FF2B5EF4-FFF2-40B4-BE49-F238E27FC236}">
                <a16:creationId xmlns:a16="http://schemas.microsoft.com/office/drawing/2014/main" id="{34206B3F-8462-9D45-ADCC-2F03903AB1C0}"/>
              </a:ext>
            </a:extLst>
          </p:cNvPr>
          <p:cNvSpPr>
            <a:spLocks noGrp="1"/>
          </p:cNvSpPr>
          <p:nvPr>
            <p:ph idx="71" hasCustomPrompt="1"/>
          </p:nvPr>
        </p:nvSpPr>
        <p:spPr>
          <a:xfrm>
            <a:off x="2971800" y="572016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36" name="Content Placeholder 2">
            <a:extLst>
              <a:ext uri="{FF2B5EF4-FFF2-40B4-BE49-F238E27FC236}">
                <a16:creationId xmlns:a16="http://schemas.microsoft.com/office/drawing/2014/main" id="{C5D7205F-AB74-C64C-AA37-FB9857436834}"/>
              </a:ext>
            </a:extLst>
          </p:cNvPr>
          <p:cNvSpPr>
            <a:spLocks noGrp="1"/>
          </p:cNvSpPr>
          <p:nvPr>
            <p:ph idx="72" hasCustomPrompt="1"/>
          </p:nvPr>
        </p:nvSpPr>
        <p:spPr>
          <a:xfrm>
            <a:off x="7292280" y="5720164"/>
            <a:ext cx="4206240" cy="589156"/>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2" name="Title 1">
            <a:extLst>
              <a:ext uri="{FF2B5EF4-FFF2-40B4-BE49-F238E27FC236}">
                <a16:creationId xmlns:a16="http://schemas.microsoft.com/office/drawing/2014/main" id="{28070160-EAF2-5DE8-A5BD-6CEDFB3B90D4}"/>
              </a:ext>
            </a:extLst>
          </p:cNvPr>
          <p:cNvSpPr>
            <a:spLocks noGrp="1"/>
          </p:cNvSpPr>
          <p:nvPr>
            <p:ph type="title"/>
          </p:nvPr>
        </p:nvSpPr>
        <p:spPr>
          <a:xfrm>
            <a:off x="912285" y="0"/>
            <a:ext cx="10358967" cy="1196752"/>
          </a:xfrm>
        </p:spPr>
        <p:txBody>
          <a:bodyPr/>
          <a:lstStyle>
            <a:lvl1pPr algn="l">
              <a:defRPr sz="2400"/>
            </a:lvl1pPr>
          </a:lstStyle>
          <a:p>
            <a:r>
              <a:rPr lang="en-US" dirty="0"/>
              <a:t>Click to edit Master title style</a:t>
            </a:r>
          </a:p>
        </p:txBody>
      </p:sp>
    </p:spTree>
    <p:extLst>
      <p:ext uri="{BB962C8B-B14F-4D97-AF65-F5344CB8AC3E}">
        <p14:creationId xmlns:p14="http://schemas.microsoft.com/office/powerpoint/2010/main" val="111502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164328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4" y="2347914"/>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6"/>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453670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2EC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868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7" y="4857754"/>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7" y="320357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1998440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7" y="2101852"/>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901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69559"/>
            <a:ext cx="7738116" cy="115416"/>
          </a:xfrm>
          <a:prstGeom prst="rect">
            <a:avLst/>
          </a:prstGeom>
        </p:spPr>
        <p:txBody>
          <a:bodyPr lIns="0" tIns="0" rIns="0" bIns="0" anchor="b">
            <a:spAutoFit/>
          </a:bodyPr>
          <a:lstStyle>
            <a:lvl1pPr marL="0" indent="0">
              <a:spcBef>
                <a:spcPts val="0"/>
              </a:spcBef>
              <a:buFontTx/>
              <a:buNone/>
              <a:defRPr sz="75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FFFFFF"/>
                </a:solidFill>
                <a:cs typeface="+mn-cs"/>
              </a:defRPr>
            </a:lvl1pPr>
          </a:lstStyle>
          <a:p>
            <a:pPr>
              <a:defRPr/>
            </a:pPr>
            <a:fld id="{659D2F7D-FC5C-3F46-9C72-E18FC1D7FFE0}" type="slidenum">
              <a:rPr lang="en-GB"/>
              <a:pPr>
                <a:defRPr/>
              </a:pPr>
              <a:t>‹#›</a:t>
            </a:fld>
            <a:endParaRPr lang="en-GB"/>
          </a:p>
        </p:txBody>
      </p:sp>
    </p:spTree>
    <p:extLst>
      <p:ext uri="{BB962C8B-B14F-4D97-AF65-F5344CB8AC3E}">
        <p14:creationId xmlns:p14="http://schemas.microsoft.com/office/powerpoint/2010/main" val="4233984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3" y="303217"/>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0"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0"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0"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0"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502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524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210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89"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4"/>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75111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1"/>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89"/>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920825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097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7"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7"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95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7" y="627066"/>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7" y="2101852"/>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7" y="2101852"/>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238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5"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5" y="1416051"/>
            <a:ext cx="10358967" cy="4799013"/>
          </a:xfrm>
        </p:spPr>
        <p:txBody>
          <a:bodyPr/>
          <a:lstStyle/>
          <a:p>
            <a:pPr lvl="0"/>
            <a:endParaRPr lang="en-US" noProof="0"/>
          </a:p>
        </p:txBody>
      </p:sp>
    </p:spTree>
    <p:extLst>
      <p:ext uri="{BB962C8B-B14F-4D97-AF65-F5344CB8AC3E}">
        <p14:creationId xmlns:p14="http://schemas.microsoft.com/office/powerpoint/2010/main" val="2127920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787679267"/>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69559"/>
            <a:ext cx="7738116" cy="115416"/>
          </a:xfrm>
          <a:prstGeom prst="rect">
            <a:avLst/>
          </a:prstGeom>
        </p:spPr>
        <p:txBody>
          <a:bodyPr lIns="0" tIns="0" rIns="0" bIns="0" anchor="b">
            <a:spAutoFit/>
          </a:bodyPr>
          <a:lstStyle>
            <a:lvl1pPr marL="0" indent="0">
              <a:spcBef>
                <a:spcPts val="0"/>
              </a:spcBef>
              <a:buFontTx/>
              <a:buNone/>
              <a:defRPr sz="75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2819441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1" y="2360613"/>
            <a:ext cx="4955645" cy="3810000"/>
          </a:xfrm>
          <a:prstGeom prst="rect">
            <a:avLst/>
          </a:prstGeom>
        </p:spPr>
        <p:txBody>
          <a:bodyPr/>
          <a:lstStyle/>
          <a:p>
            <a:endParaRPr lang="en-US"/>
          </a:p>
        </p:txBody>
      </p:sp>
    </p:spTree>
    <p:extLst>
      <p:ext uri="{BB962C8B-B14F-4D97-AF65-F5344CB8AC3E}">
        <p14:creationId xmlns:p14="http://schemas.microsoft.com/office/powerpoint/2010/main" val="3167221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0" y="5905501"/>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821374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422520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498C-6EEC-3842-A726-E0A5FE4002FB}"/>
              </a:ext>
            </a:extLst>
          </p:cNvPr>
          <p:cNvSpPr>
            <a:spLocks noGrp="1"/>
          </p:cNvSpPr>
          <p:nvPr>
            <p:ph type="title"/>
          </p:nvPr>
        </p:nvSpPr>
        <p:spPr>
          <a:xfrm>
            <a:off x="912285" y="0"/>
            <a:ext cx="10358967" cy="2276872"/>
          </a:xfrm>
        </p:spPr>
        <p:txBody>
          <a:bodyPr/>
          <a:lstStyle>
            <a:lvl1pPr algn="l">
              <a:defRPr/>
            </a:lvl1pPr>
          </a:lstStyle>
          <a:p>
            <a:r>
              <a:rPr lang="en-US" dirty="0"/>
              <a:t>Click to edit Master title style</a:t>
            </a:r>
          </a:p>
        </p:txBody>
      </p:sp>
      <p:sp>
        <p:nvSpPr>
          <p:cNvPr id="45" name="Content Placeholder 2">
            <a:extLst>
              <a:ext uri="{FF2B5EF4-FFF2-40B4-BE49-F238E27FC236}">
                <a16:creationId xmlns:a16="http://schemas.microsoft.com/office/drawing/2014/main" id="{D6F7C937-7D52-6F4D-832F-C6BAE9E878D2}"/>
              </a:ext>
            </a:extLst>
          </p:cNvPr>
          <p:cNvSpPr>
            <a:spLocks noGrp="1"/>
          </p:cNvSpPr>
          <p:nvPr>
            <p:ph idx="35" hasCustomPrompt="1"/>
          </p:nvPr>
        </p:nvSpPr>
        <p:spPr>
          <a:xfrm>
            <a:off x="8449056" y="3685032"/>
            <a:ext cx="3063240" cy="960120"/>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46" name="Content Placeholder 2">
            <a:extLst>
              <a:ext uri="{FF2B5EF4-FFF2-40B4-BE49-F238E27FC236}">
                <a16:creationId xmlns:a16="http://schemas.microsoft.com/office/drawing/2014/main" id="{07AB2A2B-0315-5140-84A2-057522638243}"/>
              </a:ext>
            </a:extLst>
          </p:cNvPr>
          <p:cNvSpPr>
            <a:spLocks noGrp="1"/>
          </p:cNvSpPr>
          <p:nvPr>
            <p:ph idx="36" hasCustomPrompt="1"/>
          </p:nvPr>
        </p:nvSpPr>
        <p:spPr>
          <a:xfrm>
            <a:off x="2971800" y="4799100"/>
            <a:ext cx="3063240" cy="984448"/>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51" name="Content Placeholder 2">
            <a:extLst>
              <a:ext uri="{FF2B5EF4-FFF2-40B4-BE49-F238E27FC236}">
                <a16:creationId xmlns:a16="http://schemas.microsoft.com/office/drawing/2014/main" id="{6CECE3FC-47CC-B44D-974D-B32F05053FAE}"/>
              </a:ext>
            </a:extLst>
          </p:cNvPr>
          <p:cNvSpPr>
            <a:spLocks noGrp="1"/>
          </p:cNvSpPr>
          <p:nvPr>
            <p:ph idx="41" hasCustomPrompt="1"/>
          </p:nvPr>
        </p:nvSpPr>
        <p:spPr>
          <a:xfrm>
            <a:off x="2971800" y="3685032"/>
            <a:ext cx="3063240" cy="960120"/>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54" name="Content Placeholder 2">
            <a:extLst>
              <a:ext uri="{FF2B5EF4-FFF2-40B4-BE49-F238E27FC236}">
                <a16:creationId xmlns:a16="http://schemas.microsoft.com/office/drawing/2014/main" id="{D46AFB5C-5516-1342-9FCA-4197F0D2D651}"/>
              </a:ext>
            </a:extLst>
          </p:cNvPr>
          <p:cNvSpPr>
            <a:spLocks noGrp="1"/>
          </p:cNvSpPr>
          <p:nvPr>
            <p:ph idx="44" hasCustomPrompt="1"/>
          </p:nvPr>
        </p:nvSpPr>
        <p:spPr>
          <a:xfrm>
            <a:off x="2971800" y="2564904"/>
            <a:ext cx="3063240" cy="960120"/>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4" name="Content Placeholder 2">
            <a:extLst>
              <a:ext uri="{FF2B5EF4-FFF2-40B4-BE49-F238E27FC236}">
                <a16:creationId xmlns:a16="http://schemas.microsoft.com/office/drawing/2014/main" id="{14C2105C-0684-074C-9207-048D345069E3}"/>
              </a:ext>
            </a:extLst>
          </p:cNvPr>
          <p:cNvSpPr>
            <a:spLocks noGrp="1"/>
          </p:cNvSpPr>
          <p:nvPr>
            <p:ph idx="45" hasCustomPrompt="1"/>
          </p:nvPr>
        </p:nvSpPr>
        <p:spPr>
          <a:xfrm>
            <a:off x="8449056" y="4795198"/>
            <a:ext cx="3063240" cy="960120"/>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
        <p:nvSpPr>
          <p:cNvPr id="13" name="Content Placeholder 2">
            <a:extLst>
              <a:ext uri="{FF2B5EF4-FFF2-40B4-BE49-F238E27FC236}">
                <a16:creationId xmlns:a16="http://schemas.microsoft.com/office/drawing/2014/main" id="{5AB4CCB1-DBC0-D14D-BC8B-9FB8BA85CFC0}"/>
              </a:ext>
            </a:extLst>
          </p:cNvPr>
          <p:cNvSpPr>
            <a:spLocks noGrp="1"/>
          </p:cNvSpPr>
          <p:nvPr>
            <p:ph idx="46" hasCustomPrompt="1"/>
          </p:nvPr>
        </p:nvSpPr>
        <p:spPr>
          <a:xfrm>
            <a:off x="8449056" y="2564904"/>
            <a:ext cx="3063240" cy="960120"/>
          </a:xfrm>
          <a:prstGeom prst="rect">
            <a:avLst/>
          </a:prstGeom>
        </p:spPr>
        <p:txBody>
          <a:bodyPr anchor="ctr"/>
          <a:lstStyle>
            <a:lvl1pPr marL="0" indent="0" algn="ctr">
              <a:lnSpc>
                <a:spcPts val="2580"/>
              </a:lnSpc>
              <a:buFontTx/>
              <a:buNone/>
              <a:defRPr sz="2400">
                <a:solidFill>
                  <a:schemeClr val="bg1"/>
                </a:solidFill>
              </a:defRPr>
            </a:lvl1pPr>
          </a:lstStyle>
          <a:p>
            <a:pPr lvl="0"/>
            <a:r>
              <a:rPr lang="en-US" dirty="0"/>
              <a:t>Answer</a:t>
            </a:r>
          </a:p>
        </p:txBody>
      </p:sp>
    </p:spTree>
    <p:extLst>
      <p:ext uri="{BB962C8B-B14F-4D97-AF65-F5344CB8AC3E}">
        <p14:creationId xmlns:p14="http://schemas.microsoft.com/office/powerpoint/2010/main" val="3312054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088194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8258C1-ACB2-3045-B060-C58DBE8899E0}"/>
              </a:ext>
            </a:extLst>
          </p:cNvPr>
          <p:cNvGrpSpPr/>
          <p:nvPr userDrawn="1"/>
        </p:nvGrpSpPr>
        <p:grpSpPr>
          <a:xfrm>
            <a:off x="-1" y="0"/>
            <a:ext cx="12192001" cy="6858000"/>
            <a:chOff x="-1" y="0"/>
            <a:chExt cx="9144001" cy="5143500"/>
          </a:xfrm>
        </p:grpSpPr>
        <p:pic>
          <p:nvPicPr>
            <p:cNvPr id="7" name="Picture 6">
              <a:extLst>
                <a:ext uri="{FF2B5EF4-FFF2-40B4-BE49-F238E27FC236}">
                  <a16:creationId xmlns:a16="http://schemas.microsoft.com/office/drawing/2014/main" id="{188013D9-AE45-F247-9726-EC36D50329D3}"/>
                </a:ext>
              </a:extLst>
            </p:cNvPr>
            <p:cNvPicPr>
              <a:picLocks noChangeAspect="1"/>
            </p:cNvPicPr>
            <p:nvPr userDrawn="1"/>
          </p:nvPicPr>
          <p:blipFill>
            <a:blip r:embed="rId2"/>
            <a:stretch>
              <a:fillRect/>
            </a:stretch>
          </p:blipFill>
          <p:spPr>
            <a:xfrm>
              <a:off x="-1" y="0"/>
              <a:ext cx="9143999" cy="5143500"/>
            </a:xfrm>
            <a:prstGeom prst="rect">
              <a:avLst/>
            </a:prstGeom>
          </p:spPr>
        </p:pic>
        <p:pic>
          <p:nvPicPr>
            <p:cNvPr id="8" name="Picture 7">
              <a:extLst>
                <a:ext uri="{FF2B5EF4-FFF2-40B4-BE49-F238E27FC236}">
                  <a16:creationId xmlns:a16="http://schemas.microsoft.com/office/drawing/2014/main" id="{457D1E32-E224-D344-B7E4-9F326B0E1277}"/>
                </a:ext>
              </a:extLst>
            </p:cNvPr>
            <p:cNvPicPr>
              <a:picLocks noChangeAspect="1"/>
            </p:cNvPicPr>
            <p:nvPr userDrawn="1"/>
          </p:nvPicPr>
          <p:blipFill>
            <a:blip r:embed="rId3"/>
            <a:stretch>
              <a:fillRect/>
            </a:stretch>
          </p:blipFill>
          <p:spPr>
            <a:xfrm>
              <a:off x="0" y="272223"/>
              <a:ext cx="9144000" cy="1088908"/>
            </a:xfrm>
            <a:prstGeom prst="rect">
              <a:avLst/>
            </a:prstGeom>
          </p:spPr>
        </p:pic>
        <p:sp>
          <p:nvSpPr>
            <p:cNvPr id="9" name="Rectangle 8">
              <a:extLst>
                <a:ext uri="{FF2B5EF4-FFF2-40B4-BE49-F238E27FC236}">
                  <a16:creationId xmlns:a16="http://schemas.microsoft.com/office/drawing/2014/main" id="{E406B3C5-2D20-7C42-BD33-AF3E9D158878}"/>
                </a:ext>
              </a:extLst>
            </p:cNvPr>
            <p:cNvSpPr/>
            <p:nvPr userDrawn="1"/>
          </p:nvSpPr>
          <p:spPr>
            <a:xfrm>
              <a:off x="0" y="391274"/>
              <a:ext cx="9144000" cy="839475"/>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solidFill>
                  <a:srgbClr val="63666A"/>
                </a:solidFill>
              </a:endParaRPr>
            </a:p>
          </p:txBody>
        </p:sp>
        <p:pic>
          <p:nvPicPr>
            <p:cNvPr id="10" name="Picture 9">
              <a:extLst>
                <a:ext uri="{FF2B5EF4-FFF2-40B4-BE49-F238E27FC236}">
                  <a16:creationId xmlns:a16="http://schemas.microsoft.com/office/drawing/2014/main" id="{9E324F32-7176-6C43-94B3-A80CEDCEEA58}"/>
                </a:ext>
              </a:extLst>
            </p:cNvPr>
            <p:cNvPicPr>
              <a:picLocks noChangeAspect="1"/>
            </p:cNvPicPr>
            <p:nvPr userDrawn="1"/>
          </p:nvPicPr>
          <p:blipFill>
            <a:blip r:embed="rId4"/>
            <a:stretch>
              <a:fillRect/>
            </a:stretch>
          </p:blipFill>
          <p:spPr>
            <a:xfrm>
              <a:off x="6148074" y="519119"/>
              <a:ext cx="2338893" cy="572030"/>
            </a:xfrm>
            <a:prstGeom prst="rect">
              <a:avLst/>
            </a:prstGeom>
          </p:spPr>
        </p:pic>
      </p:grpSp>
      <p:sp>
        <p:nvSpPr>
          <p:cNvPr id="2" name="Title 1">
            <a:extLst>
              <a:ext uri="{FF2B5EF4-FFF2-40B4-BE49-F238E27FC236}">
                <a16:creationId xmlns:a16="http://schemas.microsoft.com/office/drawing/2014/main" id="{5FEA74E7-9D58-484C-A8F3-83EE1732E3D9}"/>
              </a:ext>
            </a:extLst>
          </p:cNvPr>
          <p:cNvSpPr>
            <a:spLocks noGrp="1"/>
          </p:cNvSpPr>
          <p:nvPr>
            <p:ph type="ctrTitle" hasCustomPrompt="1"/>
          </p:nvPr>
        </p:nvSpPr>
        <p:spPr>
          <a:xfrm>
            <a:off x="713507" y="4456644"/>
            <a:ext cx="10820401" cy="1451877"/>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3" name="Subtitle 2">
            <a:extLst>
              <a:ext uri="{FF2B5EF4-FFF2-40B4-BE49-F238E27FC236}">
                <a16:creationId xmlns:a16="http://schemas.microsoft.com/office/drawing/2014/main" id="{A38C6541-C4A5-0F4E-B98F-CDF4FAE065A6}"/>
              </a:ext>
            </a:extLst>
          </p:cNvPr>
          <p:cNvSpPr>
            <a:spLocks noGrp="1"/>
          </p:cNvSpPr>
          <p:nvPr>
            <p:ph type="subTitle" idx="1" hasCustomPrompt="1"/>
          </p:nvPr>
        </p:nvSpPr>
        <p:spPr>
          <a:xfrm>
            <a:off x="720434" y="5954325"/>
            <a:ext cx="10820400" cy="499147"/>
          </a:xfrm>
          <a:prstGeom prst="rect">
            <a:avLst/>
          </a:prstGeom>
        </p:spPr>
        <p:txBody>
          <a:bodyPr anchor="t">
            <a:normAutofit/>
          </a:bodyPr>
          <a:lstStyle>
            <a:lvl1pPr marL="0" indent="0" algn="l">
              <a:buNone/>
              <a:defRPr sz="2000" b="0">
                <a:solidFill>
                  <a:srgbClr val="FFA3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Arial Bold Uppercase</a:t>
            </a:r>
          </a:p>
        </p:txBody>
      </p:sp>
    </p:spTree>
    <p:extLst>
      <p:ext uri="{BB962C8B-B14F-4D97-AF65-F5344CB8AC3E}">
        <p14:creationId xmlns:p14="http://schemas.microsoft.com/office/powerpoint/2010/main" val="10042805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600923"/>
            <a:ext cx="10820400" cy="4259262"/>
          </a:xfrm>
          <a:prstGeom prst="rect">
            <a:avLst/>
          </a:prstGeom>
        </p:spPr>
        <p:txBody>
          <a:bodyPr>
            <a:normAutofit/>
          </a:bodyPr>
          <a:lstStyle>
            <a:lvl1pPr marL="0" indent="0">
              <a:spcBef>
                <a:spcPts val="1200"/>
              </a:spcBef>
              <a:buNone/>
              <a:defRPr sz="18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70778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ader + Ad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3" name="Content Placeholder 2">
            <a:extLst>
              <a:ext uri="{FF2B5EF4-FFF2-40B4-BE49-F238E27FC236}">
                <a16:creationId xmlns:a16="http://schemas.microsoft.com/office/drawing/2014/main" id="{634B583F-E706-F845-9C2C-824CF42C5CC2}"/>
              </a:ext>
            </a:extLst>
          </p:cNvPr>
          <p:cNvSpPr>
            <a:spLocks noGrp="1"/>
          </p:cNvSpPr>
          <p:nvPr>
            <p:ph sz="quarter" idx="10"/>
          </p:nvPr>
        </p:nvSpPr>
        <p:spPr>
          <a:xfrm>
            <a:off x="712788" y="1573213"/>
            <a:ext cx="10820400" cy="4205287"/>
          </a:xfrm>
          <a:prstGeom prst="rect">
            <a:avLst/>
          </a:prstGeom>
        </p:spPr>
        <p:txBody>
          <a:bodyPr>
            <a:normAutofit/>
          </a:bodyPr>
          <a:lstStyle/>
          <a:p>
            <a:pPr lvl="0"/>
            <a:r>
              <a:rPr lang="en-US"/>
              <a:t>Click to edit Master text styles</a:t>
            </a:r>
          </a:p>
        </p:txBody>
      </p:sp>
    </p:spTree>
    <p:extLst>
      <p:ext uri="{BB962C8B-B14F-4D97-AF65-F5344CB8AC3E}">
        <p14:creationId xmlns:p14="http://schemas.microsoft.com/office/powerpoint/2010/main" val="1021573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d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B583F-E706-F845-9C2C-824CF42C5CC2}"/>
              </a:ext>
            </a:extLst>
          </p:cNvPr>
          <p:cNvSpPr>
            <a:spLocks noGrp="1"/>
          </p:cNvSpPr>
          <p:nvPr>
            <p:ph sz="quarter" idx="10"/>
          </p:nvPr>
        </p:nvSpPr>
        <p:spPr>
          <a:xfrm>
            <a:off x="712788" y="676657"/>
            <a:ext cx="10820400" cy="5101844"/>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33732657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aragraph + 2 Column Lis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600923"/>
            <a:ext cx="10820400" cy="1495568"/>
          </a:xfrm>
          <a:prstGeom prst="rect">
            <a:avLst/>
          </a:prstGeom>
        </p:spPr>
        <p:txBody>
          <a:bodyPr>
            <a:normAutofit/>
          </a:bodyPr>
          <a:lstStyle>
            <a:lvl1pPr marL="0" indent="0">
              <a:spcBef>
                <a:spcPts val="1200"/>
              </a:spcBef>
              <a:buNone/>
              <a:defRPr sz="18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6" name="Text Placeholder 5">
            <a:extLst>
              <a:ext uri="{FF2B5EF4-FFF2-40B4-BE49-F238E27FC236}">
                <a16:creationId xmlns:a16="http://schemas.microsoft.com/office/drawing/2014/main" id="{3EE99F41-08EF-9347-B093-6FA7CE06CE4C}"/>
              </a:ext>
            </a:extLst>
          </p:cNvPr>
          <p:cNvSpPr>
            <a:spLocks noGrp="1"/>
          </p:cNvSpPr>
          <p:nvPr>
            <p:ph type="body" sz="quarter" idx="11" hasCustomPrompt="1"/>
          </p:nvPr>
        </p:nvSpPr>
        <p:spPr>
          <a:xfrm>
            <a:off x="712788" y="3242684"/>
            <a:ext cx="5280025" cy="2472315"/>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033EA86E-006A-7B43-84FC-FD4176465C5E}"/>
              </a:ext>
            </a:extLst>
          </p:cNvPr>
          <p:cNvSpPr>
            <a:spLocks noGrp="1"/>
          </p:cNvSpPr>
          <p:nvPr>
            <p:ph type="body" sz="quarter" idx="12" hasCustomPrompt="1"/>
          </p:nvPr>
        </p:nvSpPr>
        <p:spPr>
          <a:xfrm>
            <a:off x="6199188" y="3242684"/>
            <a:ext cx="5334000" cy="2472315"/>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314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7533676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head + Right Imag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600923"/>
            <a:ext cx="10820400" cy="477259"/>
          </a:xfrm>
          <a:prstGeom prst="rect">
            <a:avLst/>
          </a:prstGeom>
        </p:spPr>
        <p:txBody>
          <a:bodyPr>
            <a:normAutofit/>
          </a:bodyPr>
          <a:lstStyle>
            <a:lvl1pPr marL="0" indent="0">
              <a:spcBef>
                <a:spcPts val="1200"/>
              </a:spcBef>
              <a:buNone/>
              <a:defRPr sz="2400" b="1">
                <a:solidFill>
                  <a:schemeClr val="accent3"/>
                </a:solidFill>
              </a:defRPr>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3" name="Text Placeholder 2">
            <a:extLst>
              <a:ext uri="{FF2B5EF4-FFF2-40B4-BE49-F238E27FC236}">
                <a16:creationId xmlns:a16="http://schemas.microsoft.com/office/drawing/2014/main" id="{24DD22DC-0323-DE40-B106-89BDCB28ED31}"/>
              </a:ext>
            </a:extLst>
          </p:cNvPr>
          <p:cNvSpPr>
            <a:spLocks noGrp="1"/>
          </p:cNvSpPr>
          <p:nvPr>
            <p:ph type="body" sz="quarter" idx="11"/>
          </p:nvPr>
        </p:nvSpPr>
        <p:spPr>
          <a:xfrm>
            <a:off x="712788" y="2265363"/>
            <a:ext cx="5791921" cy="3553546"/>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F74931AF-EAFD-EA49-AF39-2FC3819F2AAD}"/>
              </a:ext>
            </a:extLst>
          </p:cNvPr>
          <p:cNvSpPr>
            <a:spLocks noGrp="1"/>
          </p:cNvSpPr>
          <p:nvPr>
            <p:ph type="pic" sz="quarter" idx="12"/>
          </p:nvPr>
        </p:nvSpPr>
        <p:spPr>
          <a:xfrm>
            <a:off x="6691313" y="2265363"/>
            <a:ext cx="4841875" cy="3262312"/>
          </a:xfrm>
          <a:prstGeom prst="rect">
            <a:avLst/>
          </a:prstGeom>
        </p:spPr>
        <p:txBody>
          <a:bodyPr>
            <a:normAutofit/>
          </a:bodyPr>
          <a:lstStyle/>
          <a:p>
            <a:r>
              <a:rPr lang="en-US"/>
              <a:t>Click icon to add picture</a:t>
            </a:r>
          </a:p>
        </p:txBody>
      </p:sp>
    </p:spTree>
    <p:extLst>
      <p:ext uri="{BB962C8B-B14F-4D97-AF65-F5344CB8AC3E}">
        <p14:creationId xmlns:p14="http://schemas.microsoft.com/office/powerpoint/2010/main" val="33897090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column + lis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600923"/>
            <a:ext cx="3256539" cy="1953488"/>
          </a:xfrm>
          <a:prstGeom prst="rect">
            <a:avLst/>
          </a:prstGeom>
        </p:spPr>
        <p:txBody>
          <a:bodyPr>
            <a:normAutofit/>
          </a:bodyPr>
          <a:lstStyle>
            <a:lvl1pPr marL="0" indent="0">
              <a:spcBef>
                <a:spcPts val="1200"/>
              </a:spcBef>
              <a:buNone/>
              <a:defRPr sz="14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6" name="Text Placeholder 5">
            <a:extLst>
              <a:ext uri="{FF2B5EF4-FFF2-40B4-BE49-F238E27FC236}">
                <a16:creationId xmlns:a16="http://schemas.microsoft.com/office/drawing/2014/main" id="{3EE99F41-08EF-9347-B093-6FA7CE06CE4C}"/>
              </a:ext>
            </a:extLst>
          </p:cNvPr>
          <p:cNvSpPr>
            <a:spLocks noGrp="1"/>
          </p:cNvSpPr>
          <p:nvPr>
            <p:ph type="body" sz="quarter" idx="11" hasCustomPrompt="1"/>
          </p:nvPr>
        </p:nvSpPr>
        <p:spPr>
          <a:xfrm>
            <a:off x="712788" y="3761510"/>
            <a:ext cx="3256539" cy="1953489"/>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a:extLst>
              <a:ext uri="{FF2B5EF4-FFF2-40B4-BE49-F238E27FC236}">
                <a16:creationId xmlns:a16="http://schemas.microsoft.com/office/drawing/2014/main" id="{11F03BB4-41CC-E849-9B55-3687F7E74FB2}"/>
              </a:ext>
            </a:extLst>
          </p:cNvPr>
          <p:cNvSpPr>
            <a:spLocks noGrp="1"/>
          </p:cNvSpPr>
          <p:nvPr>
            <p:ph type="body" sz="quarter" idx="12"/>
          </p:nvPr>
        </p:nvSpPr>
        <p:spPr>
          <a:xfrm>
            <a:off x="4515861" y="1600923"/>
            <a:ext cx="3256539" cy="1953488"/>
          </a:xfrm>
          <a:prstGeom prst="rect">
            <a:avLst/>
          </a:prstGeom>
        </p:spPr>
        <p:txBody>
          <a:bodyPr>
            <a:normAutofit/>
          </a:bodyPr>
          <a:lstStyle>
            <a:lvl1pPr marL="0" indent="0">
              <a:spcBef>
                <a:spcPts val="1200"/>
              </a:spcBef>
              <a:buNone/>
              <a:defRPr sz="14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14" name="Text Placeholder 5">
            <a:extLst>
              <a:ext uri="{FF2B5EF4-FFF2-40B4-BE49-F238E27FC236}">
                <a16:creationId xmlns:a16="http://schemas.microsoft.com/office/drawing/2014/main" id="{4E0B8D83-42B6-614A-BF5E-568D4CCB81C5}"/>
              </a:ext>
            </a:extLst>
          </p:cNvPr>
          <p:cNvSpPr>
            <a:spLocks noGrp="1"/>
          </p:cNvSpPr>
          <p:nvPr>
            <p:ph type="body" sz="quarter" idx="13" hasCustomPrompt="1"/>
          </p:nvPr>
        </p:nvSpPr>
        <p:spPr>
          <a:xfrm>
            <a:off x="4515861" y="3761510"/>
            <a:ext cx="3256539" cy="1953489"/>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D87D397B-C93F-7E45-B774-40EAFDD10394}"/>
              </a:ext>
            </a:extLst>
          </p:cNvPr>
          <p:cNvSpPr>
            <a:spLocks noGrp="1"/>
          </p:cNvSpPr>
          <p:nvPr>
            <p:ph type="body" sz="quarter" idx="14"/>
          </p:nvPr>
        </p:nvSpPr>
        <p:spPr>
          <a:xfrm>
            <a:off x="8318934" y="1600923"/>
            <a:ext cx="3256539" cy="1953488"/>
          </a:xfrm>
          <a:prstGeom prst="rect">
            <a:avLst/>
          </a:prstGeom>
        </p:spPr>
        <p:txBody>
          <a:bodyPr>
            <a:normAutofit/>
          </a:bodyPr>
          <a:lstStyle>
            <a:lvl1pPr marL="0" indent="0">
              <a:spcBef>
                <a:spcPts val="1200"/>
              </a:spcBef>
              <a:buNone/>
              <a:defRPr sz="14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16" name="Text Placeholder 5">
            <a:extLst>
              <a:ext uri="{FF2B5EF4-FFF2-40B4-BE49-F238E27FC236}">
                <a16:creationId xmlns:a16="http://schemas.microsoft.com/office/drawing/2014/main" id="{EC34C2E0-58DE-7A43-AA08-BFAF28E816BD}"/>
              </a:ext>
            </a:extLst>
          </p:cNvPr>
          <p:cNvSpPr>
            <a:spLocks noGrp="1"/>
          </p:cNvSpPr>
          <p:nvPr>
            <p:ph type="body" sz="quarter" idx="15" hasCustomPrompt="1"/>
          </p:nvPr>
        </p:nvSpPr>
        <p:spPr>
          <a:xfrm>
            <a:off x="8318934" y="3761510"/>
            <a:ext cx="3256539" cy="1953489"/>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82848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ubhead + Left imag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5741987" y="1600923"/>
            <a:ext cx="5791921" cy="502197"/>
          </a:xfrm>
          <a:prstGeom prst="rect">
            <a:avLst/>
          </a:prstGeom>
        </p:spPr>
        <p:txBody>
          <a:bodyPr>
            <a:normAutofit/>
          </a:bodyPr>
          <a:lstStyle>
            <a:lvl1pPr marL="0" indent="0">
              <a:spcBef>
                <a:spcPts val="1200"/>
              </a:spcBef>
              <a:buNone/>
              <a:defRPr sz="2400" b="1">
                <a:solidFill>
                  <a:schemeClr val="accent3"/>
                </a:solidFill>
              </a:defRPr>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3" name="Text Placeholder 2">
            <a:extLst>
              <a:ext uri="{FF2B5EF4-FFF2-40B4-BE49-F238E27FC236}">
                <a16:creationId xmlns:a16="http://schemas.microsoft.com/office/drawing/2014/main" id="{24DD22DC-0323-DE40-B106-89BDCB28ED31}"/>
              </a:ext>
            </a:extLst>
          </p:cNvPr>
          <p:cNvSpPr>
            <a:spLocks noGrp="1"/>
          </p:cNvSpPr>
          <p:nvPr>
            <p:ph type="body" sz="quarter" idx="11"/>
          </p:nvPr>
        </p:nvSpPr>
        <p:spPr>
          <a:xfrm>
            <a:off x="5741987" y="2265363"/>
            <a:ext cx="5791921" cy="3553546"/>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F74931AF-EAFD-EA49-AF39-2FC3819F2AAD}"/>
              </a:ext>
            </a:extLst>
          </p:cNvPr>
          <p:cNvSpPr>
            <a:spLocks noGrp="1"/>
          </p:cNvSpPr>
          <p:nvPr>
            <p:ph type="pic" sz="quarter" idx="12"/>
          </p:nvPr>
        </p:nvSpPr>
        <p:spPr>
          <a:xfrm>
            <a:off x="713507" y="1600923"/>
            <a:ext cx="4786460" cy="3553546"/>
          </a:xfrm>
          <a:prstGeom prst="rect">
            <a:avLst/>
          </a:prstGeom>
        </p:spPr>
        <p:txBody>
          <a:bodyPr>
            <a:normAutofit/>
          </a:bodyPr>
          <a:lstStyle/>
          <a:p>
            <a:r>
              <a:rPr lang="en-US"/>
              <a:t>Click icon to add picture</a:t>
            </a:r>
            <a:endParaRPr lang="en-US" dirty="0"/>
          </a:p>
        </p:txBody>
      </p:sp>
    </p:spTree>
    <p:extLst>
      <p:ext uri="{BB962C8B-B14F-4D97-AF65-F5344CB8AC3E}">
        <p14:creationId xmlns:p14="http://schemas.microsoft.com/office/powerpoint/2010/main" val="35237754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rrow Graphic">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600923"/>
            <a:ext cx="10820400" cy="1104838"/>
          </a:xfrm>
          <a:prstGeom prst="rect">
            <a:avLst/>
          </a:prstGeom>
        </p:spPr>
        <p:txBody>
          <a:bodyPr>
            <a:normAutofit/>
          </a:bodyPr>
          <a:lstStyle>
            <a:lvl1pPr marL="0" indent="0">
              <a:spcBef>
                <a:spcPts val="1200"/>
              </a:spcBef>
              <a:buNone/>
              <a:defRPr sz="18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grpSp>
        <p:nvGrpSpPr>
          <p:cNvPr id="3" name="Group 2">
            <a:extLst>
              <a:ext uri="{FF2B5EF4-FFF2-40B4-BE49-F238E27FC236}">
                <a16:creationId xmlns:a16="http://schemas.microsoft.com/office/drawing/2014/main" id="{9E05FC27-17DE-5341-9B82-5BC8E358862D}"/>
              </a:ext>
            </a:extLst>
          </p:cNvPr>
          <p:cNvGrpSpPr/>
          <p:nvPr userDrawn="1"/>
        </p:nvGrpSpPr>
        <p:grpSpPr>
          <a:xfrm>
            <a:off x="689929" y="3126191"/>
            <a:ext cx="10803008" cy="2296787"/>
            <a:chOff x="435178" y="2479802"/>
            <a:chExt cx="11600741" cy="2466390"/>
          </a:xfrm>
        </p:grpSpPr>
        <p:grpSp>
          <p:nvGrpSpPr>
            <p:cNvPr id="2" name="Group 1">
              <a:extLst>
                <a:ext uri="{FF2B5EF4-FFF2-40B4-BE49-F238E27FC236}">
                  <a16:creationId xmlns:a16="http://schemas.microsoft.com/office/drawing/2014/main" id="{12ED8254-7417-744A-901A-09C5D307E38F}"/>
                </a:ext>
              </a:extLst>
            </p:cNvPr>
            <p:cNvGrpSpPr/>
            <p:nvPr userDrawn="1"/>
          </p:nvGrpSpPr>
          <p:grpSpPr>
            <a:xfrm>
              <a:off x="435178" y="2479802"/>
              <a:ext cx="10483600" cy="2457957"/>
              <a:chOff x="435178" y="2479803"/>
              <a:chExt cx="7003884" cy="1642112"/>
            </a:xfrm>
          </p:grpSpPr>
          <p:sp>
            <p:nvSpPr>
              <p:cNvPr id="8" name="Rectangle 7">
                <a:extLst>
                  <a:ext uri="{FF2B5EF4-FFF2-40B4-BE49-F238E27FC236}">
                    <a16:creationId xmlns:a16="http://schemas.microsoft.com/office/drawing/2014/main" id="{21939AEF-633E-4046-A275-FA291A7C14BB}"/>
                  </a:ext>
                </a:extLst>
              </p:cNvPr>
              <p:cNvSpPr/>
              <p:nvPr userDrawn="1"/>
            </p:nvSpPr>
            <p:spPr>
              <a:xfrm>
                <a:off x="5623319" y="2481373"/>
                <a:ext cx="1815743" cy="1640541"/>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Rectangle 9">
                <a:extLst>
                  <a:ext uri="{FF2B5EF4-FFF2-40B4-BE49-F238E27FC236}">
                    <a16:creationId xmlns:a16="http://schemas.microsoft.com/office/drawing/2014/main" id="{877CCE8B-EF49-DC4E-A6E5-AFD5248B88BF}"/>
                  </a:ext>
                </a:extLst>
              </p:cNvPr>
              <p:cNvSpPr/>
              <p:nvPr userDrawn="1"/>
            </p:nvSpPr>
            <p:spPr>
              <a:xfrm>
                <a:off x="3923673" y="2481373"/>
                <a:ext cx="1815743" cy="1640541"/>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1" name="Triangle 10">
                <a:extLst>
                  <a:ext uri="{FF2B5EF4-FFF2-40B4-BE49-F238E27FC236}">
                    <a16:creationId xmlns:a16="http://schemas.microsoft.com/office/drawing/2014/main" id="{15FE7054-20A9-154F-A106-AA821961B158}"/>
                  </a:ext>
                </a:extLst>
              </p:cNvPr>
              <p:cNvSpPr/>
              <p:nvPr userDrawn="1"/>
            </p:nvSpPr>
            <p:spPr>
              <a:xfrm rot="5400000">
                <a:off x="5292095" y="2927124"/>
                <a:ext cx="1642112" cy="747470"/>
              </a:xfrm>
              <a:prstGeom prst="triangle">
                <a:avLst>
                  <a:gd name="adj" fmla="val 51638"/>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 name="Rectangle 11">
                <a:extLst>
                  <a:ext uri="{FF2B5EF4-FFF2-40B4-BE49-F238E27FC236}">
                    <a16:creationId xmlns:a16="http://schemas.microsoft.com/office/drawing/2014/main" id="{7A407B0A-EC50-AC4C-99BF-5BFEF1A9FEE7}"/>
                  </a:ext>
                </a:extLst>
              </p:cNvPr>
              <p:cNvSpPr/>
              <p:nvPr userDrawn="1"/>
            </p:nvSpPr>
            <p:spPr>
              <a:xfrm>
                <a:off x="2215849" y="2481373"/>
                <a:ext cx="1815743" cy="1640541"/>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 name="Triangle 12">
                <a:extLst>
                  <a:ext uri="{FF2B5EF4-FFF2-40B4-BE49-F238E27FC236}">
                    <a16:creationId xmlns:a16="http://schemas.microsoft.com/office/drawing/2014/main" id="{9318B7BA-B216-614B-8D1A-819F9058314A}"/>
                  </a:ext>
                </a:extLst>
              </p:cNvPr>
              <p:cNvSpPr/>
              <p:nvPr userDrawn="1"/>
            </p:nvSpPr>
            <p:spPr>
              <a:xfrm rot="5400000">
                <a:off x="3584271" y="2927124"/>
                <a:ext cx="1642112" cy="747470"/>
              </a:xfrm>
              <a:prstGeom prst="triangle">
                <a:avLst>
                  <a:gd name="adj" fmla="val 51638"/>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 name="Rectangle 13">
                <a:extLst>
                  <a:ext uri="{FF2B5EF4-FFF2-40B4-BE49-F238E27FC236}">
                    <a16:creationId xmlns:a16="http://schemas.microsoft.com/office/drawing/2014/main" id="{D04729D5-84B8-9C4D-95A3-423F56EAA772}"/>
                  </a:ext>
                </a:extLst>
              </p:cNvPr>
              <p:cNvSpPr/>
              <p:nvPr userDrawn="1"/>
            </p:nvSpPr>
            <p:spPr>
              <a:xfrm>
                <a:off x="435178" y="2481373"/>
                <a:ext cx="1815743" cy="1640541"/>
              </a:xfrm>
              <a:prstGeom prst="rect">
                <a:avLst/>
              </a:prstGeom>
              <a:solidFill>
                <a:srgbClr val="006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5" name="Triangle 14">
                <a:extLst>
                  <a:ext uri="{FF2B5EF4-FFF2-40B4-BE49-F238E27FC236}">
                    <a16:creationId xmlns:a16="http://schemas.microsoft.com/office/drawing/2014/main" id="{98CF6FB9-7F78-C240-A2C0-935EEFA1EB38}"/>
                  </a:ext>
                </a:extLst>
              </p:cNvPr>
              <p:cNvSpPr/>
              <p:nvPr userDrawn="1"/>
            </p:nvSpPr>
            <p:spPr>
              <a:xfrm rot="5400000">
                <a:off x="1803600" y="2927124"/>
                <a:ext cx="1642112" cy="747470"/>
              </a:xfrm>
              <a:prstGeom prst="triangle">
                <a:avLst>
                  <a:gd name="adj" fmla="val 51638"/>
                </a:avLst>
              </a:prstGeom>
              <a:solidFill>
                <a:srgbClr val="006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 name="object 2">
                <a:extLst>
                  <a:ext uri="{FF2B5EF4-FFF2-40B4-BE49-F238E27FC236}">
                    <a16:creationId xmlns:a16="http://schemas.microsoft.com/office/drawing/2014/main" id="{76F91A32-5014-8F49-BB67-4C34C7438A93}"/>
                  </a:ext>
                </a:extLst>
              </p:cNvPr>
              <p:cNvSpPr txBox="1"/>
              <p:nvPr userDrawn="1"/>
            </p:nvSpPr>
            <p:spPr>
              <a:xfrm>
                <a:off x="2754186" y="3053065"/>
                <a:ext cx="395810" cy="395810"/>
              </a:xfrm>
              <a:prstGeom prst="ellipse">
                <a:avLst/>
              </a:prstGeom>
              <a:solidFill>
                <a:srgbClr val="4D4D4F"/>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sz="2400" dirty="0">
                    <a:ln>
                      <a:solidFill>
                        <a:schemeClr val="bg1"/>
                      </a:solidFill>
                    </a:ln>
                    <a:solidFill>
                      <a:schemeClr val="bg1"/>
                    </a:solidFill>
                    <a:cs typeface="Trebuchet MS Regular" charset="0"/>
                  </a:rPr>
                  <a:t>1</a:t>
                </a:r>
              </a:p>
            </p:txBody>
          </p:sp>
          <p:sp>
            <p:nvSpPr>
              <p:cNvPr id="17" name="object 2">
                <a:extLst>
                  <a:ext uri="{FF2B5EF4-FFF2-40B4-BE49-F238E27FC236}">
                    <a16:creationId xmlns:a16="http://schemas.microsoft.com/office/drawing/2014/main" id="{1ACC8DE2-EDAC-DF4A-9F52-E473E06373BB}"/>
                  </a:ext>
                </a:extLst>
              </p:cNvPr>
              <p:cNvSpPr txBox="1"/>
              <p:nvPr userDrawn="1"/>
            </p:nvSpPr>
            <p:spPr>
              <a:xfrm>
                <a:off x="4495385" y="3053065"/>
                <a:ext cx="395810" cy="395810"/>
              </a:xfrm>
              <a:prstGeom prst="ellipse">
                <a:avLst/>
              </a:prstGeom>
              <a:solidFill>
                <a:srgbClr val="4D4D4F"/>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2400" dirty="0">
                    <a:ln>
                      <a:solidFill>
                        <a:schemeClr val="bg1"/>
                      </a:solidFill>
                    </a:ln>
                    <a:solidFill>
                      <a:schemeClr val="bg1"/>
                    </a:solidFill>
                    <a:cs typeface="Trebuchet MS Regular" charset="0"/>
                  </a:rPr>
                  <a:t>2</a:t>
                </a:r>
                <a:endParaRPr sz="2400" dirty="0">
                  <a:ln>
                    <a:solidFill>
                      <a:schemeClr val="bg1"/>
                    </a:solidFill>
                  </a:ln>
                  <a:solidFill>
                    <a:schemeClr val="bg1"/>
                  </a:solidFill>
                  <a:cs typeface="Trebuchet MS Regular" charset="0"/>
                </a:endParaRPr>
              </a:p>
            </p:txBody>
          </p:sp>
          <p:sp>
            <p:nvSpPr>
              <p:cNvPr id="18" name="object 2">
                <a:extLst>
                  <a:ext uri="{FF2B5EF4-FFF2-40B4-BE49-F238E27FC236}">
                    <a16:creationId xmlns:a16="http://schemas.microsoft.com/office/drawing/2014/main" id="{B1CD7CDA-9EA8-4B43-9792-45DF90C5A629}"/>
                  </a:ext>
                </a:extLst>
              </p:cNvPr>
              <p:cNvSpPr txBox="1"/>
              <p:nvPr userDrawn="1"/>
            </p:nvSpPr>
            <p:spPr>
              <a:xfrm>
                <a:off x="6146830" y="3053065"/>
                <a:ext cx="395810" cy="395810"/>
              </a:xfrm>
              <a:prstGeom prst="ellipse">
                <a:avLst/>
              </a:prstGeom>
              <a:solidFill>
                <a:srgbClr val="4D4D4F"/>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2400" dirty="0">
                    <a:ln>
                      <a:solidFill>
                        <a:schemeClr val="bg1"/>
                      </a:solidFill>
                    </a:ln>
                    <a:solidFill>
                      <a:schemeClr val="bg1"/>
                    </a:solidFill>
                    <a:cs typeface="Trebuchet MS Regular" charset="0"/>
                  </a:rPr>
                  <a:t>3</a:t>
                </a:r>
                <a:endParaRPr sz="2400" dirty="0">
                  <a:ln>
                    <a:solidFill>
                      <a:schemeClr val="bg1"/>
                    </a:solidFill>
                  </a:ln>
                  <a:solidFill>
                    <a:schemeClr val="bg1"/>
                  </a:solidFill>
                  <a:cs typeface="Trebuchet MS Regular" charset="0"/>
                </a:endParaRPr>
              </a:p>
            </p:txBody>
          </p:sp>
        </p:grpSp>
        <p:sp>
          <p:nvSpPr>
            <p:cNvPr id="22" name="Triangle 21">
              <a:extLst>
                <a:ext uri="{FF2B5EF4-FFF2-40B4-BE49-F238E27FC236}">
                  <a16:creationId xmlns:a16="http://schemas.microsoft.com/office/drawing/2014/main" id="{3FE8F448-1A63-5E4E-B095-FBF5C7D0129F}"/>
                </a:ext>
              </a:extLst>
            </p:cNvPr>
            <p:cNvSpPr/>
            <p:nvPr userDrawn="1"/>
          </p:nvSpPr>
          <p:spPr>
            <a:xfrm rot="5400000">
              <a:off x="10247525" y="3157799"/>
              <a:ext cx="2457955" cy="1118832"/>
            </a:xfrm>
            <a:prstGeom prst="triangle">
              <a:avLst>
                <a:gd name="adj" fmla="val 51638"/>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23" name="Text Placeholder 3">
            <a:extLst>
              <a:ext uri="{FF2B5EF4-FFF2-40B4-BE49-F238E27FC236}">
                <a16:creationId xmlns:a16="http://schemas.microsoft.com/office/drawing/2014/main" id="{51DC2F39-3958-DE4B-9287-6C6A2D786D7A}"/>
              </a:ext>
            </a:extLst>
          </p:cNvPr>
          <p:cNvSpPr>
            <a:spLocks noGrp="1"/>
          </p:cNvSpPr>
          <p:nvPr>
            <p:ph type="body" sz="quarter" idx="11"/>
          </p:nvPr>
        </p:nvSpPr>
        <p:spPr>
          <a:xfrm>
            <a:off x="912169" y="3382132"/>
            <a:ext cx="2331576" cy="1752574"/>
          </a:xfrm>
          <a:prstGeom prst="rect">
            <a:avLst/>
          </a:prstGeom>
        </p:spPr>
        <p:txBody>
          <a:bodyPr anchor="ctr">
            <a:normAutofit/>
          </a:bodyPr>
          <a:lstStyle>
            <a:lvl1pPr marL="0" indent="0" algn="l">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24" name="Text Placeholder 3">
            <a:extLst>
              <a:ext uri="{FF2B5EF4-FFF2-40B4-BE49-F238E27FC236}">
                <a16:creationId xmlns:a16="http://schemas.microsoft.com/office/drawing/2014/main" id="{2C0861EE-4123-8047-B670-BBBAA34E3EB1}"/>
              </a:ext>
            </a:extLst>
          </p:cNvPr>
          <p:cNvSpPr>
            <a:spLocks noGrp="1"/>
          </p:cNvSpPr>
          <p:nvPr>
            <p:ph type="body" sz="quarter" idx="12"/>
          </p:nvPr>
        </p:nvSpPr>
        <p:spPr>
          <a:xfrm>
            <a:off x="4522877" y="3382132"/>
            <a:ext cx="1747973" cy="1752574"/>
          </a:xfrm>
          <a:prstGeom prst="rect">
            <a:avLst/>
          </a:prstGeom>
        </p:spPr>
        <p:txBody>
          <a:bodyPr anchor="ctr">
            <a:normAutofit/>
          </a:bodyPr>
          <a:lstStyle>
            <a:lvl1pPr marL="0" indent="0" algn="l">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25" name="Text Placeholder 3">
            <a:extLst>
              <a:ext uri="{FF2B5EF4-FFF2-40B4-BE49-F238E27FC236}">
                <a16:creationId xmlns:a16="http://schemas.microsoft.com/office/drawing/2014/main" id="{EE95DA5E-0A86-BF4F-B4B6-5087C97589C9}"/>
              </a:ext>
            </a:extLst>
          </p:cNvPr>
          <p:cNvSpPr>
            <a:spLocks noGrp="1"/>
          </p:cNvSpPr>
          <p:nvPr>
            <p:ph type="body" sz="quarter" idx="13"/>
          </p:nvPr>
        </p:nvSpPr>
        <p:spPr>
          <a:xfrm>
            <a:off x="7008170" y="3382132"/>
            <a:ext cx="1747973" cy="1752574"/>
          </a:xfrm>
          <a:prstGeom prst="rect">
            <a:avLst/>
          </a:prstGeom>
        </p:spPr>
        <p:txBody>
          <a:bodyPr anchor="ctr">
            <a:normAutofit/>
          </a:bodyPr>
          <a:lstStyle>
            <a:lvl1pPr marL="0" indent="0" algn="l">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26" name="Text Placeholder 3">
            <a:extLst>
              <a:ext uri="{FF2B5EF4-FFF2-40B4-BE49-F238E27FC236}">
                <a16:creationId xmlns:a16="http://schemas.microsoft.com/office/drawing/2014/main" id="{3819518D-0263-F143-990A-1270183732D0}"/>
              </a:ext>
            </a:extLst>
          </p:cNvPr>
          <p:cNvSpPr>
            <a:spLocks noGrp="1"/>
          </p:cNvSpPr>
          <p:nvPr>
            <p:ph type="body" sz="quarter" idx="14"/>
          </p:nvPr>
        </p:nvSpPr>
        <p:spPr>
          <a:xfrm>
            <a:off x="9305893" y="3382132"/>
            <a:ext cx="1747973" cy="1752574"/>
          </a:xfrm>
          <a:prstGeom prst="rect">
            <a:avLst/>
          </a:prstGeom>
        </p:spPr>
        <p:txBody>
          <a:bodyPr anchor="ctr">
            <a:normAutofit/>
          </a:bodyPr>
          <a:lstStyle>
            <a:lvl1pPr marL="0" indent="0" algn="l">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536691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 column graphic">
    <p:spTree>
      <p:nvGrpSpPr>
        <p:cNvPr id="1" name=""/>
        <p:cNvGrpSpPr/>
        <p:nvPr/>
      </p:nvGrpSpPr>
      <p:grpSpPr>
        <a:xfrm>
          <a:off x="0" y="0"/>
          <a:ext cx="0" cy="0"/>
          <a:chOff x="0" y="0"/>
          <a:chExt cx="0" cy="0"/>
        </a:xfrm>
      </p:grpSpPr>
      <p:sp>
        <p:nvSpPr>
          <p:cNvPr id="5" name="object 14">
            <a:extLst>
              <a:ext uri="{FF2B5EF4-FFF2-40B4-BE49-F238E27FC236}">
                <a16:creationId xmlns:a16="http://schemas.microsoft.com/office/drawing/2014/main" id="{42A7C324-6C24-3E45-B7B1-6E640B9B5F11}"/>
              </a:ext>
            </a:extLst>
          </p:cNvPr>
          <p:cNvSpPr/>
          <p:nvPr userDrawn="1"/>
        </p:nvSpPr>
        <p:spPr>
          <a:xfrm>
            <a:off x="713512" y="2405566"/>
            <a:ext cx="1887410" cy="1978865"/>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rgbClr val="00629B"/>
          </a:solidFill>
          <a:ln w="28956">
            <a:noFill/>
          </a:ln>
        </p:spPr>
        <p:txBody>
          <a:bodyPr wrap="square" lIns="0" tIns="457200" rIns="0" bIns="0" rtlCol="0" anchor="t" anchorCtr="1">
            <a:normAutofit/>
          </a:bodyPr>
          <a:lstStyle/>
          <a:p>
            <a:pPr algn="ctr"/>
            <a:endParaRPr lang="en-US" sz="1400" dirty="0">
              <a:solidFill>
                <a:schemeClr val="bg1"/>
              </a:solidFill>
              <a:cs typeface="Trebuchet MS Regular" charset="0"/>
            </a:endParaRPr>
          </a:p>
        </p:txBody>
      </p:sp>
      <p:sp>
        <p:nvSpPr>
          <p:cNvPr id="8" name="object 2">
            <a:extLst>
              <a:ext uri="{FF2B5EF4-FFF2-40B4-BE49-F238E27FC236}">
                <a16:creationId xmlns:a16="http://schemas.microsoft.com/office/drawing/2014/main" id="{CE0CC45F-0180-CF44-8ABE-BD585398292D}"/>
              </a:ext>
            </a:extLst>
          </p:cNvPr>
          <p:cNvSpPr txBox="1"/>
          <p:nvPr userDrawn="1"/>
        </p:nvSpPr>
        <p:spPr>
          <a:xfrm>
            <a:off x="1278699" y="2021574"/>
            <a:ext cx="784564" cy="784564"/>
          </a:xfrm>
          <a:prstGeom prst="ellipse">
            <a:avLst/>
          </a:prstGeom>
          <a:solidFill>
            <a:srgbClr val="63666A"/>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sz="3200" dirty="0">
                <a:ln>
                  <a:solidFill>
                    <a:schemeClr val="bg1"/>
                  </a:solidFill>
                </a:ln>
                <a:solidFill>
                  <a:schemeClr val="bg1"/>
                </a:solidFill>
                <a:cs typeface="Trebuchet MS Regular" charset="0"/>
              </a:rPr>
              <a:t>1</a:t>
            </a:r>
          </a:p>
        </p:txBody>
      </p:sp>
      <p:sp>
        <p:nvSpPr>
          <p:cNvPr id="4" name="Text Placeholder 3">
            <a:extLst>
              <a:ext uri="{FF2B5EF4-FFF2-40B4-BE49-F238E27FC236}">
                <a16:creationId xmlns:a16="http://schemas.microsoft.com/office/drawing/2014/main" id="{53817A09-C816-664C-9988-92BEB93562DF}"/>
              </a:ext>
            </a:extLst>
          </p:cNvPr>
          <p:cNvSpPr>
            <a:spLocks noGrp="1"/>
          </p:cNvSpPr>
          <p:nvPr>
            <p:ph type="body" sz="quarter" idx="10"/>
          </p:nvPr>
        </p:nvSpPr>
        <p:spPr>
          <a:xfrm>
            <a:off x="840715" y="3040599"/>
            <a:ext cx="1601502" cy="1105047"/>
          </a:xfrm>
          <a:prstGeom prst="rect">
            <a:avLst/>
          </a:prstGeom>
        </p:spPr>
        <p:txBody>
          <a:bodyPr anchor="ctr">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24" name="Title 1">
            <a:extLst>
              <a:ext uri="{FF2B5EF4-FFF2-40B4-BE49-F238E27FC236}">
                <a16:creationId xmlns:a16="http://schemas.microsoft.com/office/drawing/2014/main" id="{3F277FAD-4CC0-D548-8E6A-FE7BB0074F8C}"/>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sp>
        <p:nvSpPr>
          <p:cNvPr id="32" name="object 14">
            <a:extLst>
              <a:ext uri="{FF2B5EF4-FFF2-40B4-BE49-F238E27FC236}">
                <a16:creationId xmlns:a16="http://schemas.microsoft.com/office/drawing/2014/main" id="{56EAC386-F71E-394D-9875-9F6F1BA21184}"/>
              </a:ext>
            </a:extLst>
          </p:cNvPr>
          <p:cNvSpPr/>
          <p:nvPr userDrawn="1"/>
        </p:nvSpPr>
        <p:spPr>
          <a:xfrm>
            <a:off x="2917451" y="2405566"/>
            <a:ext cx="1887410" cy="1978865"/>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rgbClr val="FFA300"/>
          </a:solidFill>
          <a:ln w="28956">
            <a:noFill/>
          </a:ln>
        </p:spPr>
        <p:txBody>
          <a:bodyPr wrap="square" lIns="0" tIns="457200" rIns="0" bIns="0" rtlCol="0" anchor="t" anchorCtr="1">
            <a:normAutofit/>
          </a:bodyPr>
          <a:lstStyle/>
          <a:p>
            <a:pPr algn="ctr"/>
            <a:endParaRPr lang="en-US" sz="1400" dirty="0">
              <a:solidFill>
                <a:schemeClr val="accent2"/>
              </a:solidFill>
              <a:cs typeface="Trebuchet MS Regular" charset="0"/>
            </a:endParaRPr>
          </a:p>
        </p:txBody>
      </p:sp>
      <p:sp>
        <p:nvSpPr>
          <p:cNvPr id="33" name="object 2">
            <a:extLst>
              <a:ext uri="{FF2B5EF4-FFF2-40B4-BE49-F238E27FC236}">
                <a16:creationId xmlns:a16="http://schemas.microsoft.com/office/drawing/2014/main" id="{17A80D39-CFFD-D84E-A306-84303C4C5E74}"/>
              </a:ext>
            </a:extLst>
          </p:cNvPr>
          <p:cNvSpPr txBox="1"/>
          <p:nvPr userDrawn="1"/>
        </p:nvSpPr>
        <p:spPr>
          <a:xfrm>
            <a:off x="3482638" y="2021574"/>
            <a:ext cx="784564" cy="784564"/>
          </a:xfrm>
          <a:prstGeom prst="ellipse">
            <a:avLst/>
          </a:prstGeom>
          <a:solidFill>
            <a:srgbClr val="63666A"/>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3200" dirty="0">
                <a:ln>
                  <a:solidFill>
                    <a:schemeClr val="bg1"/>
                  </a:solidFill>
                </a:ln>
                <a:solidFill>
                  <a:schemeClr val="bg1"/>
                </a:solidFill>
                <a:cs typeface="Trebuchet MS Regular" charset="0"/>
              </a:rPr>
              <a:t>2</a:t>
            </a:r>
            <a:endParaRPr sz="3200" dirty="0">
              <a:ln>
                <a:solidFill>
                  <a:schemeClr val="bg1"/>
                </a:solidFill>
              </a:ln>
              <a:solidFill>
                <a:schemeClr val="bg1"/>
              </a:solidFill>
              <a:cs typeface="Trebuchet MS Regular" charset="0"/>
            </a:endParaRPr>
          </a:p>
        </p:txBody>
      </p:sp>
      <p:sp>
        <p:nvSpPr>
          <p:cNvPr id="34" name="Text Placeholder 3">
            <a:extLst>
              <a:ext uri="{FF2B5EF4-FFF2-40B4-BE49-F238E27FC236}">
                <a16:creationId xmlns:a16="http://schemas.microsoft.com/office/drawing/2014/main" id="{44F683E5-84E2-DE4C-A613-7AB461764426}"/>
              </a:ext>
            </a:extLst>
          </p:cNvPr>
          <p:cNvSpPr>
            <a:spLocks noGrp="1"/>
          </p:cNvSpPr>
          <p:nvPr>
            <p:ph type="body" sz="quarter" idx="19"/>
          </p:nvPr>
        </p:nvSpPr>
        <p:spPr>
          <a:xfrm>
            <a:off x="3044654" y="3040599"/>
            <a:ext cx="1601502" cy="1105047"/>
          </a:xfrm>
          <a:prstGeom prst="rect">
            <a:avLst/>
          </a:prstGeom>
        </p:spPr>
        <p:txBody>
          <a:bodyPr anchor="ctr">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35" name="object 14">
            <a:extLst>
              <a:ext uri="{FF2B5EF4-FFF2-40B4-BE49-F238E27FC236}">
                <a16:creationId xmlns:a16="http://schemas.microsoft.com/office/drawing/2014/main" id="{AFE97A2C-41A9-D845-9557-439DC5057CFF}"/>
              </a:ext>
            </a:extLst>
          </p:cNvPr>
          <p:cNvSpPr/>
          <p:nvPr userDrawn="1"/>
        </p:nvSpPr>
        <p:spPr>
          <a:xfrm>
            <a:off x="5097943" y="2405566"/>
            <a:ext cx="1887410" cy="1978865"/>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chemeClr val="accent3"/>
          </a:solidFill>
          <a:ln w="28956">
            <a:noFill/>
          </a:ln>
        </p:spPr>
        <p:txBody>
          <a:bodyPr wrap="square" lIns="0" tIns="457200" rIns="0" bIns="0" rtlCol="0" anchor="t" anchorCtr="1">
            <a:normAutofit/>
          </a:bodyPr>
          <a:lstStyle/>
          <a:p>
            <a:pPr algn="ctr"/>
            <a:endParaRPr lang="en-US" sz="1400" dirty="0">
              <a:solidFill>
                <a:schemeClr val="accent1"/>
              </a:solidFill>
              <a:cs typeface="Trebuchet MS Regular" charset="0"/>
            </a:endParaRPr>
          </a:p>
        </p:txBody>
      </p:sp>
      <p:sp>
        <p:nvSpPr>
          <p:cNvPr id="36" name="object 2">
            <a:extLst>
              <a:ext uri="{FF2B5EF4-FFF2-40B4-BE49-F238E27FC236}">
                <a16:creationId xmlns:a16="http://schemas.microsoft.com/office/drawing/2014/main" id="{E1F85520-2CD3-394D-B726-4816DE4CA42A}"/>
              </a:ext>
            </a:extLst>
          </p:cNvPr>
          <p:cNvSpPr txBox="1"/>
          <p:nvPr userDrawn="1"/>
        </p:nvSpPr>
        <p:spPr>
          <a:xfrm>
            <a:off x="5663130" y="2021574"/>
            <a:ext cx="784564" cy="784564"/>
          </a:xfrm>
          <a:prstGeom prst="ellipse">
            <a:avLst/>
          </a:prstGeom>
          <a:solidFill>
            <a:srgbClr val="63666A"/>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3200" dirty="0">
                <a:ln>
                  <a:solidFill>
                    <a:schemeClr val="bg1"/>
                  </a:solidFill>
                </a:ln>
                <a:solidFill>
                  <a:schemeClr val="bg1"/>
                </a:solidFill>
                <a:cs typeface="Trebuchet MS Regular" charset="0"/>
              </a:rPr>
              <a:t>3</a:t>
            </a:r>
            <a:endParaRPr sz="3200" dirty="0">
              <a:ln>
                <a:solidFill>
                  <a:schemeClr val="bg1"/>
                </a:solidFill>
              </a:ln>
              <a:solidFill>
                <a:schemeClr val="bg1"/>
              </a:solidFill>
              <a:cs typeface="Trebuchet MS Regular" charset="0"/>
            </a:endParaRPr>
          </a:p>
        </p:txBody>
      </p:sp>
      <p:sp>
        <p:nvSpPr>
          <p:cNvPr id="37" name="Text Placeholder 3">
            <a:extLst>
              <a:ext uri="{FF2B5EF4-FFF2-40B4-BE49-F238E27FC236}">
                <a16:creationId xmlns:a16="http://schemas.microsoft.com/office/drawing/2014/main" id="{E8656522-BC99-5844-8738-27ECE29A301B}"/>
              </a:ext>
            </a:extLst>
          </p:cNvPr>
          <p:cNvSpPr>
            <a:spLocks noGrp="1"/>
          </p:cNvSpPr>
          <p:nvPr>
            <p:ph type="body" sz="quarter" idx="20"/>
          </p:nvPr>
        </p:nvSpPr>
        <p:spPr>
          <a:xfrm>
            <a:off x="5225146" y="3040599"/>
            <a:ext cx="1601502" cy="1105047"/>
          </a:xfrm>
          <a:prstGeom prst="rect">
            <a:avLst/>
          </a:prstGeom>
        </p:spPr>
        <p:txBody>
          <a:bodyPr anchor="ctr">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38" name="object 14">
            <a:extLst>
              <a:ext uri="{FF2B5EF4-FFF2-40B4-BE49-F238E27FC236}">
                <a16:creationId xmlns:a16="http://schemas.microsoft.com/office/drawing/2014/main" id="{AE39ABA2-F7E4-5442-8811-EC9D323489DC}"/>
              </a:ext>
            </a:extLst>
          </p:cNvPr>
          <p:cNvSpPr/>
          <p:nvPr userDrawn="1"/>
        </p:nvSpPr>
        <p:spPr>
          <a:xfrm>
            <a:off x="7278435" y="2405566"/>
            <a:ext cx="1887410" cy="1978865"/>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chemeClr val="accent4"/>
          </a:solidFill>
          <a:ln w="28956">
            <a:noFill/>
          </a:ln>
        </p:spPr>
        <p:txBody>
          <a:bodyPr wrap="square" lIns="0" tIns="457200" rIns="0" bIns="0" rtlCol="0" anchor="t" anchorCtr="1">
            <a:normAutofit/>
          </a:bodyPr>
          <a:lstStyle/>
          <a:p>
            <a:pPr algn="ctr"/>
            <a:endParaRPr lang="en-US" sz="1400" dirty="0">
              <a:solidFill>
                <a:schemeClr val="bg1"/>
              </a:solidFill>
              <a:cs typeface="Trebuchet MS Regular" charset="0"/>
            </a:endParaRPr>
          </a:p>
        </p:txBody>
      </p:sp>
      <p:sp>
        <p:nvSpPr>
          <p:cNvPr id="39" name="object 2">
            <a:extLst>
              <a:ext uri="{FF2B5EF4-FFF2-40B4-BE49-F238E27FC236}">
                <a16:creationId xmlns:a16="http://schemas.microsoft.com/office/drawing/2014/main" id="{C0231480-94C0-2745-8E91-DD05831DE6FD}"/>
              </a:ext>
            </a:extLst>
          </p:cNvPr>
          <p:cNvSpPr txBox="1"/>
          <p:nvPr userDrawn="1"/>
        </p:nvSpPr>
        <p:spPr>
          <a:xfrm>
            <a:off x="7843622" y="2021574"/>
            <a:ext cx="784564" cy="784564"/>
          </a:xfrm>
          <a:prstGeom prst="ellipse">
            <a:avLst/>
          </a:prstGeom>
          <a:solidFill>
            <a:srgbClr val="63666A"/>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3200" dirty="0">
                <a:ln>
                  <a:solidFill>
                    <a:schemeClr val="bg1"/>
                  </a:solidFill>
                </a:ln>
                <a:solidFill>
                  <a:schemeClr val="bg1"/>
                </a:solidFill>
                <a:cs typeface="Trebuchet MS Regular" charset="0"/>
              </a:rPr>
              <a:t>4</a:t>
            </a:r>
            <a:endParaRPr sz="3200" dirty="0">
              <a:ln>
                <a:solidFill>
                  <a:schemeClr val="bg1"/>
                </a:solidFill>
              </a:ln>
              <a:solidFill>
                <a:schemeClr val="bg1"/>
              </a:solidFill>
              <a:cs typeface="Trebuchet MS Regular" charset="0"/>
            </a:endParaRPr>
          </a:p>
        </p:txBody>
      </p:sp>
      <p:sp>
        <p:nvSpPr>
          <p:cNvPr id="40" name="Text Placeholder 3">
            <a:extLst>
              <a:ext uri="{FF2B5EF4-FFF2-40B4-BE49-F238E27FC236}">
                <a16:creationId xmlns:a16="http://schemas.microsoft.com/office/drawing/2014/main" id="{C9DDC0D2-6C77-EA4C-AE0D-4B79690EADA0}"/>
              </a:ext>
            </a:extLst>
          </p:cNvPr>
          <p:cNvSpPr>
            <a:spLocks noGrp="1"/>
          </p:cNvSpPr>
          <p:nvPr>
            <p:ph type="body" sz="quarter" idx="21"/>
          </p:nvPr>
        </p:nvSpPr>
        <p:spPr>
          <a:xfrm>
            <a:off x="7405638" y="3040599"/>
            <a:ext cx="1601502" cy="1105047"/>
          </a:xfrm>
          <a:prstGeom prst="rect">
            <a:avLst/>
          </a:prstGeom>
        </p:spPr>
        <p:txBody>
          <a:bodyPr anchor="ctr">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41" name="object 14">
            <a:extLst>
              <a:ext uri="{FF2B5EF4-FFF2-40B4-BE49-F238E27FC236}">
                <a16:creationId xmlns:a16="http://schemas.microsoft.com/office/drawing/2014/main" id="{7D5CB86A-3E99-5A4E-9C2B-48E11E1DDF2A}"/>
              </a:ext>
            </a:extLst>
          </p:cNvPr>
          <p:cNvSpPr/>
          <p:nvPr userDrawn="1"/>
        </p:nvSpPr>
        <p:spPr>
          <a:xfrm>
            <a:off x="9458928" y="2405566"/>
            <a:ext cx="1887410" cy="1978865"/>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chemeClr val="tx1">
              <a:lumMod val="75000"/>
              <a:lumOff val="25000"/>
            </a:schemeClr>
          </a:solidFill>
          <a:ln w="28956">
            <a:noFill/>
          </a:ln>
        </p:spPr>
        <p:txBody>
          <a:bodyPr wrap="square" lIns="0" tIns="457200" rIns="0" bIns="0" rtlCol="0" anchor="t" anchorCtr="1">
            <a:normAutofit/>
          </a:bodyPr>
          <a:lstStyle/>
          <a:p>
            <a:pPr algn="ctr"/>
            <a:endParaRPr lang="en-US" sz="1400" dirty="0">
              <a:solidFill>
                <a:schemeClr val="bg1"/>
              </a:solidFill>
              <a:cs typeface="Trebuchet MS Regular" charset="0"/>
            </a:endParaRPr>
          </a:p>
        </p:txBody>
      </p:sp>
      <p:sp>
        <p:nvSpPr>
          <p:cNvPr id="42" name="object 2">
            <a:extLst>
              <a:ext uri="{FF2B5EF4-FFF2-40B4-BE49-F238E27FC236}">
                <a16:creationId xmlns:a16="http://schemas.microsoft.com/office/drawing/2014/main" id="{DCCC36C8-C2E3-AD4E-9FCA-BDEE1647B946}"/>
              </a:ext>
            </a:extLst>
          </p:cNvPr>
          <p:cNvSpPr txBox="1"/>
          <p:nvPr userDrawn="1"/>
        </p:nvSpPr>
        <p:spPr>
          <a:xfrm>
            <a:off x="10024115" y="2021574"/>
            <a:ext cx="784564" cy="784564"/>
          </a:xfrm>
          <a:prstGeom prst="ellipse">
            <a:avLst/>
          </a:prstGeom>
          <a:solidFill>
            <a:srgbClr val="63666A"/>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3200" dirty="0">
                <a:ln>
                  <a:solidFill>
                    <a:schemeClr val="bg1"/>
                  </a:solidFill>
                </a:ln>
                <a:solidFill>
                  <a:schemeClr val="bg1"/>
                </a:solidFill>
                <a:cs typeface="Trebuchet MS Regular" charset="0"/>
              </a:rPr>
              <a:t>5</a:t>
            </a:r>
            <a:endParaRPr sz="3200" dirty="0">
              <a:ln>
                <a:solidFill>
                  <a:schemeClr val="bg1"/>
                </a:solidFill>
              </a:ln>
              <a:solidFill>
                <a:schemeClr val="bg1"/>
              </a:solidFill>
              <a:cs typeface="Trebuchet MS Regular" charset="0"/>
            </a:endParaRPr>
          </a:p>
        </p:txBody>
      </p:sp>
      <p:sp>
        <p:nvSpPr>
          <p:cNvPr id="43" name="Text Placeholder 3">
            <a:extLst>
              <a:ext uri="{FF2B5EF4-FFF2-40B4-BE49-F238E27FC236}">
                <a16:creationId xmlns:a16="http://schemas.microsoft.com/office/drawing/2014/main" id="{04FF2AB9-A8CE-D042-BBA0-EC5DADFE1E39}"/>
              </a:ext>
            </a:extLst>
          </p:cNvPr>
          <p:cNvSpPr>
            <a:spLocks noGrp="1"/>
          </p:cNvSpPr>
          <p:nvPr>
            <p:ph type="body" sz="quarter" idx="22"/>
          </p:nvPr>
        </p:nvSpPr>
        <p:spPr>
          <a:xfrm>
            <a:off x="9586131" y="3040599"/>
            <a:ext cx="1601502" cy="1105047"/>
          </a:xfrm>
          <a:prstGeom prst="rect">
            <a:avLst/>
          </a:prstGeom>
        </p:spPr>
        <p:txBody>
          <a:bodyPr anchor="ctr">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p:txBody>
      </p:sp>
      <p:sp>
        <p:nvSpPr>
          <p:cNvPr id="3" name="Text Placeholder 2">
            <a:extLst>
              <a:ext uri="{FF2B5EF4-FFF2-40B4-BE49-F238E27FC236}">
                <a16:creationId xmlns:a16="http://schemas.microsoft.com/office/drawing/2014/main" id="{E4D993C8-2168-224B-B11B-CBB6658DB1C2}"/>
              </a:ext>
            </a:extLst>
          </p:cNvPr>
          <p:cNvSpPr>
            <a:spLocks noGrp="1"/>
          </p:cNvSpPr>
          <p:nvPr>
            <p:ph type="body" sz="quarter" idx="23" hasCustomPrompt="1"/>
          </p:nvPr>
        </p:nvSpPr>
        <p:spPr>
          <a:xfrm>
            <a:off x="712788" y="4619625"/>
            <a:ext cx="1887537" cy="1219200"/>
          </a:xfrm>
          <a:prstGeom prst="rect">
            <a:avLst/>
          </a:prstGeom>
        </p:spPr>
        <p:txBody>
          <a:bodyPr>
            <a:normAutofit/>
          </a:bodyPr>
          <a:lstStyle>
            <a:lvl1pPr>
              <a:buClr>
                <a:srgbClr val="C00000"/>
              </a:buClr>
              <a:buSzPct val="120000"/>
              <a:defRPr sz="1400"/>
            </a:lvl1pPr>
            <a:lvl2pPr>
              <a:buClr>
                <a:srgbClr val="C00000"/>
              </a:buClr>
              <a:buSzPct val="120000"/>
              <a:defRPr sz="1400"/>
            </a:lvl2pPr>
            <a:lvl3pPr>
              <a:buClr>
                <a:srgbClr val="C00000"/>
              </a:buClr>
              <a:buSzPct val="120000"/>
              <a:defRPr sz="1400"/>
            </a:lvl3pPr>
            <a:lvl4pPr>
              <a:buClr>
                <a:srgbClr val="C00000"/>
              </a:buClr>
              <a:buSzPct val="120000"/>
              <a:defRPr sz="1400"/>
            </a:lvl4pPr>
            <a:lvl5pPr>
              <a:buClr>
                <a:srgbClr val="C00000"/>
              </a:buClr>
              <a:buSzPct val="120000"/>
              <a:defRPr sz="1400"/>
            </a:lvl5pPr>
          </a:lstStyle>
          <a:p>
            <a:pPr lvl="0"/>
            <a:r>
              <a:rPr lang="en-US" dirty="0"/>
              <a:t>Arial 14pt Text</a:t>
            </a:r>
          </a:p>
        </p:txBody>
      </p:sp>
      <p:sp>
        <p:nvSpPr>
          <p:cNvPr id="45" name="Text Placeholder 2">
            <a:extLst>
              <a:ext uri="{FF2B5EF4-FFF2-40B4-BE49-F238E27FC236}">
                <a16:creationId xmlns:a16="http://schemas.microsoft.com/office/drawing/2014/main" id="{E9E156A9-63B9-0D4D-A1F8-80EFCA1B2A89}"/>
              </a:ext>
            </a:extLst>
          </p:cNvPr>
          <p:cNvSpPr>
            <a:spLocks noGrp="1"/>
          </p:cNvSpPr>
          <p:nvPr>
            <p:ph type="body" sz="quarter" idx="24" hasCustomPrompt="1"/>
          </p:nvPr>
        </p:nvSpPr>
        <p:spPr>
          <a:xfrm>
            <a:off x="2922588" y="4619625"/>
            <a:ext cx="1887537" cy="1219200"/>
          </a:xfrm>
          <a:prstGeom prst="rect">
            <a:avLst/>
          </a:prstGeom>
        </p:spPr>
        <p:txBody>
          <a:bodyPr>
            <a:normAutofit/>
          </a:bodyPr>
          <a:lstStyle>
            <a:lvl1pPr>
              <a:buClr>
                <a:srgbClr val="C00000"/>
              </a:buClr>
              <a:buSzPct val="120000"/>
              <a:defRPr sz="1400"/>
            </a:lvl1pPr>
            <a:lvl2pPr>
              <a:buClr>
                <a:srgbClr val="C00000"/>
              </a:buClr>
              <a:buSzPct val="120000"/>
              <a:defRPr sz="1400"/>
            </a:lvl2pPr>
            <a:lvl3pPr>
              <a:buClr>
                <a:srgbClr val="C00000"/>
              </a:buClr>
              <a:buSzPct val="120000"/>
              <a:defRPr sz="1400"/>
            </a:lvl3pPr>
            <a:lvl4pPr>
              <a:buClr>
                <a:srgbClr val="C00000"/>
              </a:buClr>
              <a:buSzPct val="120000"/>
              <a:defRPr sz="1400"/>
            </a:lvl4pPr>
            <a:lvl5pPr>
              <a:buClr>
                <a:srgbClr val="C00000"/>
              </a:buClr>
              <a:buSzPct val="120000"/>
              <a:defRPr sz="1400"/>
            </a:lvl5pPr>
          </a:lstStyle>
          <a:p>
            <a:pPr lvl="0"/>
            <a:r>
              <a:rPr lang="en-US" dirty="0"/>
              <a:t>Arial 14pt Text</a:t>
            </a:r>
          </a:p>
        </p:txBody>
      </p:sp>
      <p:sp>
        <p:nvSpPr>
          <p:cNvPr id="46" name="Text Placeholder 2">
            <a:extLst>
              <a:ext uri="{FF2B5EF4-FFF2-40B4-BE49-F238E27FC236}">
                <a16:creationId xmlns:a16="http://schemas.microsoft.com/office/drawing/2014/main" id="{9273885B-6CDF-A64C-9F9F-94B44588A386}"/>
              </a:ext>
            </a:extLst>
          </p:cNvPr>
          <p:cNvSpPr>
            <a:spLocks noGrp="1"/>
          </p:cNvSpPr>
          <p:nvPr>
            <p:ph type="body" sz="quarter" idx="25" hasCustomPrompt="1"/>
          </p:nvPr>
        </p:nvSpPr>
        <p:spPr>
          <a:xfrm>
            <a:off x="5081588" y="4619625"/>
            <a:ext cx="1887537" cy="1219200"/>
          </a:xfrm>
          <a:prstGeom prst="rect">
            <a:avLst/>
          </a:prstGeom>
        </p:spPr>
        <p:txBody>
          <a:bodyPr>
            <a:normAutofit/>
          </a:bodyPr>
          <a:lstStyle>
            <a:lvl1pPr>
              <a:buClr>
                <a:srgbClr val="C00000"/>
              </a:buClr>
              <a:buSzPct val="120000"/>
              <a:defRPr sz="1400"/>
            </a:lvl1pPr>
            <a:lvl2pPr>
              <a:buClr>
                <a:srgbClr val="C00000"/>
              </a:buClr>
              <a:buSzPct val="120000"/>
              <a:defRPr sz="1400"/>
            </a:lvl2pPr>
            <a:lvl3pPr>
              <a:buClr>
                <a:srgbClr val="C00000"/>
              </a:buClr>
              <a:buSzPct val="120000"/>
              <a:defRPr sz="1400"/>
            </a:lvl3pPr>
            <a:lvl4pPr>
              <a:buClr>
                <a:srgbClr val="C00000"/>
              </a:buClr>
              <a:buSzPct val="120000"/>
              <a:defRPr sz="1400"/>
            </a:lvl4pPr>
            <a:lvl5pPr>
              <a:buClr>
                <a:srgbClr val="C00000"/>
              </a:buClr>
              <a:buSzPct val="120000"/>
              <a:defRPr sz="1400"/>
            </a:lvl5pPr>
          </a:lstStyle>
          <a:p>
            <a:pPr lvl="0"/>
            <a:r>
              <a:rPr lang="en-US" dirty="0"/>
              <a:t>Arial 14pt Text</a:t>
            </a:r>
          </a:p>
        </p:txBody>
      </p:sp>
      <p:sp>
        <p:nvSpPr>
          <p:cNvPr id="47" name="Text Placeholder 2">
            <a:extLst>
              <a:ext uri="{FF2B5EF4-FFF2-40B4-BE49-F238E27FC236}">
                <a16:creationId xmlns:a16="http://schemas.microsoft.com/office/drawing/2014/main" id="{6769DFBE-A0FB-1247-B7FD-0030539C0E7C}"/>
              </a:ext>
            </a:extLst>
          </p:cNvPr>
          <p:cNvSpPr>
            <a:spLocks noGrp="1"/>
          </p:cNvSpPr>
          <p:nvPr>
            <p:ph type="body" sz="quarter" idx="26" hasCustomPrompt="1"/>
          </p:nvPr>
        </p:nvSpPr>
        <p:spPr>
          <a:xfrm>
            <a:off x="7278688" y="4619625"/>
            <a:ext cx="1887537" cy="1219200"/>
          </a:xfrm>
          <a:prstGeom prst="rect">
            <a:avLst/>
          </a:prstGeom>
        </p:spPr>
        <p:txBody>
          <a:bodyPr>
            <a:normAutofit/>
          </a:bodyPr>
          <a:lstStyle>
            <a:lvl1pPr>
              <a:buClr>
                <a:srgbClr val="C00000"/>
              </a:buClr>
              <a:buSzPct val="120000"/>
              <a:defRPr sz="1400"/>
            </a:lvl1pPr>
            <a:lvl2pPr>
              <a:buClr>
                <a:srgbClr val="C00000"/>
              </a:buClr>
              <a:buSzPct val="120000"/>
              <a:defRPr sz="1400"/>
            </a:lvl2pPr>
            <a:lvl3pPr>
              <a:buClr>
                <a:srgbClr val="C00000"/>
              </a:buClr>
              <a:buSzPct val="120000"/>
              <a:defRPr sz="1400"/>
            </a:lvl3pPr>
            <a:lvl4pPr>
              <a:buClr>
                <a:srgbClr val="C00000"/>
              </a:buClr>
              <a:buSzPct val="120000"/>
              <a:defRPr sz="1400"/>
            </a:lvl4pPr>
            <a:lvl5pPr>
              <a:buClr>
                <a:srgbClr val="C00000"/>
              </a:buClr>
              <a:buSzPct val="120000"/>
              <a:defRPr sz="1400"/>
            </a:lvl5pPr>
          </a:lstStyle>
          <a:p>
            <a:pPr lvl="0"/>
            <a:r>
              <a:rPr lang="en-US" dirty="0"/>
              <a:t>Arial 14pt Text</a:t>
            </a:r>
          </a:p>
        </p:txBody>
      </p:sp>
      <p:sp>
        <p:nvSpPr>
          <p:cNvPr id="48" name="Text Placeholder 2">
            <a:extLst>
              <a:ext uri="{FF2B5EF4-FFF2-40B4-BE49-F238E27FC236}">
                <a16:creationId xmlns:a16="http://schemas.microsoft.com/office/drawing/2014/main" id="{82D014FC-7138-6D42-B67F-0BD3BAEAD8DF}"/>
              </a:ext>
            </a:extLst>
          </p:cNvPr>
          <p:cNvSpPr>
            <a:spLocks noGrp="1"/>
          </p:cNvSpPr>
          <p:nvPr>
            <p:ph type="body" sz="quarter" idx="27" hasCustomPrompt="1"/>
          </p:nvPr>
        </p:nvSpPr>
        <p:spPr>
          <a:xfrm>
            <a:off x="9450388" y="4619625"/>
            <a:ext cx="1887537" cy="1219200"/>
          </a:xfrm>
          <a:prstGeom prst="rect">
            <a:avLst/>
          </a:prstGeom>
        </p:spPr>
        <p:txBody>
          <a:bodyPr>
            <a:normAutofit/>
          </a:bodyPr>
          <a:lstStyle>
            <a:lvl1pPr>
              <a:buClr>
                <a:srgbClr val="C00000"/>
              </a:buClr>
              <a:buSzPct val="120000"/>
              <a:defRPr sz="1400"/>
            </a:lvl1pPr>
            <a:lvl2pPr>
              <a:buClr>
                <a:srgbClr val="C00000"/>
              </a:buClr>
              <a:buSzPct val="120000"/>
              <a:defRPr sz="1400"/>
            </a:lvl2pPr>
            <a:lvl3pPr>
              <a:buClr>
                <a:srgbClr val="C00000"/>
              </a:buClr>
              <a:buSzPct val="120000"/>
              <a:defRPr sz="1400"/>
            </a:lvl3pPr>
            <a:lvl4pPr>
              <a:buClr>
                <a:srgbClr val="C00000"/>
              </a:buClr>
              <a:buSzPct val="120000"/>
              <a:defRPr sz="1400"/>
            </a:lvl4pPr>
            <a:lvl5pPr>
              <a:buClr>
                <a:srgbClr val="C00000"/>
              </a:buClr>
              <a:buSzPct val="120000"/>
              <a:defRPr sz="1400"/>
            </a:lvl5pPr>
          </a:lstStyle>
          <a:p>
            <a:pPr lvl="0"/>
            <a:r>
              <a:rPr lang="en-US" dirty="0"/>
              <a:t>Arial 14pt Text</a:t>
            </a:r>
          </a:p>
        </p:txBody>
      </p:sp>
    </p:spTree>
    <p:extLst>
      <p:ext uri="{BB962C8B-B14F-4D97-AF65-F5344CB8AC3E}">
        <p14:creationId xmlns:p14="http://schemas.microsoft.com/office/powerpoint/2010/main" val="3879106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meline graphic">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F277FAD-4CC0-D548-8E6A-FE7BB0074F8C}"/>
              </a:ext>
            </a:extLst>
          </p:cNvPr>
          <p:cNvSpPr>
            <a:spLocks noGrp="1"/>
          </p:cNvSpPr>
          <p:nvPr>
            <p:ph type="ctrTitle" hasCustomPrompt="1"/>
          </p:nvPr>
        </p:nvSpPr>
        <p:spPr>
          <a:xfrm>
            <a:off x="713507" y="300282"/>
            <a:ext cx="10820401" cy="988192"/>
          </a:xfrm>
          <a:prstGeom prst="rect">
            <a:avLst/>
          </a:prstGeom>
        </p:spPr>
        <p:txBody>
          <a:bodyPr anchor="b">
            <a:normAutofit/>
          </a:bodyPr>
          <a:lstStyle>
            <a:lvl1pPr algn="l">
              <a:defRPr sz="3200" b="0">
                <a:solidFill>
                  <a:schemeClr val="tx2"/>
                </a:solidFill>
              </a:defRPr>
            </a:lvl1pPr>
          </a:lstStyle>
          <a:p>
            <a:r>
              <a:rPr lang="en-US" dirty="0"/>
              <a:t>Arial Bold 32pt Title</a:t>
            </a:r>
          </a:p>
        </p:txBody>
      </p:sp>
      <p:grpSp>
        <p:nvGrpSpPr>
          <p:cNvPr id="2" name="Group 1">
            <a:extLst>
              <a:ext uri="{FF2B5EF4-FFF2-40B4-BE49-F238E27FC236}">
                <a16:creationId xmlns:a16="http://schemas.microsoft.com/office/drawing/2014/main" id="{42689156-0CAF-CE40-AB00-388566D9D261}"/>
              </a:ext>
            </a:extLst>
          </p:cNvPr>
          <p:cNvGrpSpPr/>
          <p:nvPr userDrawn="1"/>
        </p:nvGrpSpPr>
        <p:grpSpPr>
          <a:xfrm>
            <a:off x="0" y="2359377"/>
            <a:ext cx="12200746" cy="2781276"/>
            <a:chOff x="-73152" y="1883661"/>
            <a:chExt cx="9304020" cy="1975107"/>
          </a:xfrm>
        </p:grpSpPr>
        <p:sp>
          <p:nvSpPr>
            <p:cNvPr id="23" name="Rectangle 22">
              <a:extLst>
                <a:ext uri="{FF2B5EF4-FFF2-40B4-BE49-F238E27FC236}">
                  <a16:creationId xmlns:a16="http://schemas.microsoft.com/office/drawing/2014/main" id="{776CC197-4915-4C47-B8D5-6E22638C80C0}"/>
                </a:ext>
              </a:extLst>
            </p:cNvPr>
            <p:cNvSpPr/>
            <p:nvPr userDrawn="1"/>
          </p:nvSpPr>
          <p:spPr>
            <a:xfrm>
              <a:off x="-73152" y="2651760"/>
              <a:ext cx="1865376" cy="438912"/>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5" name="Rectangle 24">
              <a:extLst>
                <a:ext uri="{FF2B5EF4-FFF2-40B4-BE49-F238E27FC236}">
                  <a16:creationId xmlns:a16="http://schemas.microsoft.com/office/drawing/2014/main" id="{77A78F78-E166-DB4C-BAC1-D0965F345FE1}"/>
                </a:ext>
              </a:extLst>
            </p:cNvPr>
            <p:cNvSpPr/>
            <p:nvPr userDrawn="1"/>
          </p:nvSpPr>
          <p:spPr>
            <a:xfrm>
              <a:off x="1787652" y="2651760"/>
              <a:ext cx="1865376" cy="438912"/>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6" name="Rectangle 25">
              <a:extLst>
                <a:ext uri="{FF2B5EF4-FFF2-40B4-BE49-F238E27FC236}">
                  <a16:creationId xmlns:a16="http://schemas.microsoft.com/office/drawing/2014/main" id="{AE6653D9-1DCF-7C42-9CF2-B7A90E6F7E5A}"/>
                </a:ext>
              </a:extLst>
            </p:cNvPr>
            <p:cNvSpPr/>
            <p:nvPr userDrawn="1"/>
          </p:nvSpPr>
          <p:spPr>
            <a:xfrm>
              <a:off x="3648456" y="2651760"/>
              <a:ext cx="1865376" cy="438912"/>
            </a:xfrm>
            <a:prstGeom prst="rect">
              <a:avLst/>
            </a:prstGeom>
            <a:solidFill>
              <a:srgbClr val="006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7" name="Rectangle 26">
              <a:extLst>
                <a:ext uri="{FF2B5EF4-FFF2-40B4-BE49-F238E27FC236}">
                  <a16:creationId xmlns:a16="http://schemas.microsoft.com/office/drawing/2014/main" id="{DA3C1EA2-6262-4B4D-BFDB-372864B53E57}"/>
                </a:ext>
              </a:extLst>
            </p:cNvPr>
            <p:cNvSpPr/>
            <p:nvPr userDrawn="1"/>
          </p:nvSpPr>
          <p:spPr>
            <a:xfrm>
              <a:off x="5509260" y="2651760"/>
              <a:ext cx="1865376" cy="43891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8" name="Rectangle 27">
              <a:extLst>
                <a:ext uri="{FF2B5EF4-FFF2-40B4-BE49-F238E27FC236}">
                  <a16:creationId xmlns:a16="http://schemas.microsoft.com/office/drawing/2014/main" id="{614DC858-5BFD-0A46-ACB2-39AA1F3D801B}"/>
                </a:ext>
              </a:extLst>
            </p:cNvPr>
            <p:cNvSpPr/>
            <p:nvPr userDrawn="1"/>
          </p:nvSpPr>
          <p:spPr>
            <a:xfrm>
              <a:off x="7365492" y="2651760"/>
              <a:ext cx="1865376" cy="438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9" name="Triangle 28">
              <a:extLst>
                <a:ext uri="{FF2B5EF4-FFF2-40B4-BE49-F238E27FC236}">
                  <a16:creationId xmlns:a16="http://schemas.microsoft.com/office/drawing/2014/main" id="{71F4E3CC-21AD-F945-8372-A18256CF23C7}"/>
                </a:ext>
              </a:extLst>
            </p:cNvPr>
            <p:cNvSpPr/>
            <p:nvPr userDrawn="1"/>
          </p:nvSpPr>
          <p:spPr>
            <a:xfrm>
              <a:off x="587502" y="2267712"/>
              <a:ext cx="539496" cy="384048"/>
            </a:xfrm>
            <a:prstGeom prst="triangl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a:p>
          </p:txBody>
        </p:sp>
        <p:sp>
          <p:nvSpPr>
            <p:cNvPr id="30" name="Triangle 29">
              <a:extLst>
                <a:ext uri="{FF2B5EF4-FFF2-40B4-BE49-F238E27FC236}">
                  <a16:creationId xmlns:a16="http://schemas.microsoft.com/office/drawing/2014/main" id="{C4A0F0EF-A058-A946-84D5-5634C06D5572}"/>
                </a:ext>
              </a:extLst>
            </p:cNvPr>
            <p:cNvSpPr/>
            <p:nvPr userDrawn="1"/>
          </p:nvSpPr>
          <p:spPr>
            <a:xfrm>
              <a:off x="4318254" y="2267712"/>
              <a:ext cx="539496" cy="384048"/>
            </a:xfrm>
            <a:prstGeom prst="triangle">
              <a:avLst/>
            </a:prstGeom>
            <a:solidFill>
              <a:srgbClr val="006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a:p>
          </p:txBody>
        </p:sp>
        <p:sp>
          <p:nvSpPr>
            <p:cNvPr id="31" name="Triangle 30">
              <a:extLst>
                <a:ext uri="{FF2B5EF4-FFF2-40B4-BE49-F238E27FC236}">
                  <a16:creationId xmlns:a16="http://schemas.microsoft.com/office/drawing/2014/main" id="{09A00FEA-B455-6246-AE45-F93A7AABE231}"/>
                </a:ext>
              </a:extLst>
            </p:cNvPr>
            <p:cNvSpPr/>
            <p:nvPr userDrawn="1"/>
          </p:nvSpPr>
          <p:spPr>
            <a:xfrm>
              <a:off x="8026146" y="2267712"/>
              <a:ext cx="539496" cy="384048"/>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a:p>
          </p:txBody>
        </p:sp>
        <p:sp>
          <p:nvSpPr>
            <p:cNvPr id="44" name="Triangle 43">
              <a:extLst>
                <a:ext uri="{FF2B5EF4-FFF2-40B4-BE49-F238E27FC236}">
                  <a16:creationId xmlns:a16="http://schemas.microsoft.com/office/drawing/2014/main" id="{D708C2CE-884E-044C-932B-64794D7F7EFA}"/>
                </a:ext>
              </a:extLst>
            </p:cNvPr>
            <p:cNvSpPr/>
            <p:nvPr userDrawn="1"/>
          </p:nvSpPr>
          <p:spPr>
            <a:xfrm rot="10800000">
              <a:off x="2450592" y="3090672"/>
              <a:ext cx="539496" cy="384048"/>
            </a:xfrm>
            <a:prstGeom prst="triangle">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a:p>
          </p:txBody>
        </p:sp>
        <p:sp>
          <p:nvSpPr>
            <p:cNvPr id="49" name="Triangle 48">
              <a:extLst>
                <a:ext uri="{FF2B5EF4-FFF2-40B4-BE49-F238E27FC236}">
                  <a16:creationId xmlns:a16="http://schemas.microsoft.com/office/drawing/2014/main" id="{AA98A588-D7EC-E34B-ABBC-C812789AF089}"/>
                </a:ext>
              </a:extLst>
            </p:cNvPr>
            <p:cNvSpPr/>
            <p:nvPr userDrawn="1"/>
          </p:nvSpPr>
          <p:spPr>
            <a:xfrm rot="10800000">
              <a:off x="6165342" y="3090672"/>
              <a:ext cx="539496" cy="384048"/>
            </a:xfrm>
            <a:prstGeom prst="triangl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a:p>
          </p:txBody>
        </p:sp>
        <p:sp>
          <p:nvSpPr>
            <p:cNvPr id="50" name="object 2">
              <a:extLst>
                <a:ext uri="{FF2B5EF4-FFF2-40B4-BE49-F238E27FC236}">
                  <a16:creationId xmlns:a16="http://schemas.microsoft.com/office/drawing/2014/main" id="{DDD0F621-D12F-B640-BDDB-0341446D0614}"/>
                </a:ext>
              </a:extLst>
            </p:cNvPr>
            <p:cNvSpPr txBox="1"/>
            <p:nvPr userDrawn="1"/>
          </p:nvSpPr>
          <p:spPr>
            <a:xfrm>
              <a:off x="659345" y="3474720"/>
              <a:ext cx="395810" cy="384048"/>
            </a:xfrm>
            <a:prstGeom prst="ellipse">
              <a:avLst/>
            </a:prstGeom>
            <a:solidFill>
              <a:srgbClr val="41B6E6"/>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sz="2400" dirty="0">
                  <a:ln>
                    <a:solidFill>
                      <a:schemeClr val="bg1"/>
                    </a:solidFill>
                  </a:ln>
                  <a:solidFill>
                    <a:schemeClr val="bg1"/>
                  </a:solidFill>
                  <a:cs typeface="Trebuchet MS Regular" charset="0"/>
                </a:rPr>
                <a:t>1</a:t>
              </a:r>
            </a:p>
          </p:txBody>
        </p:sp>
        <p:sp>
          <p:nvSpPr>
            <p:cNvPr id="51" name="object 2">
              <a:extLst>
                <a:ext uri="{FF2B5EF4-FFF2-40B4-BE49-F238E27FC236}">
                  <a16:creationId xmlns:a16="http://schemas.microsoft.com/office/drawing/2014/main" id="{EFC8C0AC-BF31-8F4C-BEBB-476B23D7965B}"/>
                </a:ext>
              </a:extLst>
            </p:cNvPr>
            <p:cNvSpPr txBox="1"/>
            <p:nvPr userDrawn="1"/>
          </p:nvSpPr>
          <p:spPr>
            <a:xfrm>
              <a:off x="2522434" y="1883662"/>
              <a:ext cx="395810" cy="384048"/>
            </a:xfrm>
            <a:prstGeom prst="ellipse">
              <a:avLst/>
            </a:prstGeom>
            <a:solidFill>
              <a:srgbClr val="63666A"/>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2400" dirty="0">
                  <a:ln>
                    <a:solidFill>
                      <a:schemeClr val="bg1"/>
                    </a:solidFill>
                  </a:ln>
                  <a:solidFill>
                    <a:schemeClr val="bg1"/>
                  </a:solidFill>
                  <a:cs typeface="Trebuchet MS Regular" charset="0"/>
                </a:rPr>
                <a:t>2</a:t>
              </a:r>
              <a:endParaRPr sz="2400" dirty="0">
                <a:ln>
                  <a:solidFill>
                    <a:schemeClr val="bg1"/>
                  </a:solidFill>
                </a:ln>
                <a:solidFill>
                  <a:schemeClr val="bg1"/>
                </a:solidFill>
                <a:cs typeface="Trebuchet MS Regular" charset="0"/>
              </a:endParaRPr>
            </a:p>
          </p:txBody>
        </p:sp>
        <p:sp>
          <p:nvSpPr>
            <p:cNvPr id="52" name="object 2">
              <a:extLst>
                <a:ext uri="{FF2B5EF4-FFF2-40B4-BE49-F238E27FC236}">
                  <a16:creationId xmlns:a16="http://schemas.microsoft.com/office/drawing/2014/main" id="{454AF190-49E4-E448-8AF0-2BCBD1BD8AC3}"/>
                </a:ext>
              </a:extLst>
            </p:cNvPr>
            <p:cNvSpPr txBox="1"/>
            <p:nvPr userDrawn="1"/>
          </p:nvSpPr>
          <p:spPr>
            <a:xfrm>
              <a:off x="6208681" y="1883661"/>
              <a:ext cx="395810" cy="384050"/>
            </a:xfrm>
            <a:prstGeom prst="ellipse">
              <a:avLst/>
            </a:prstGeom>
            <a:solidFill>
              <a:srgbClr val="FFA300"/>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2400" dirty="0">
                  <a:ln>
                    <a:solidFill>
                      <a:schemeClr val="bg1"/>
                    </a:solidFill>
                  </a:ln>
                  <a:solidFill>
                    <a:schemeClr val="bg1"/>
                  </a:solidFill>
                  <a:cs typeface="Trebuchet MS Regular" charset="0"/>
                </a:rPr>
                <a:t>4</a:t>
              </a:r>
              <a:endParaRPr sz="2400" dirty="0">
                <a:ln>
                  <a:solidFill>
                    <a:schemeClr val="bg1"/>
                  </a:solidFill>
                </a:ln>
                <a:solidFill>
                  <a:schemeClr val="bg1"/>
                </a:solidFill>
                <a:cs typeface="Trebuchet MS Regular" charset="0"/>
              </a:endParaRPr>
            </a:p>
          </p:txBody>
        </p:sp>
        <p:sp>
          <p:nvSpPr>
            <p:cNvPr id="53" name="object 2">
              <a:extLst>
                <a:ext uri="{FF2B5EF4-FFF2-40B4-BE49-F238E27FC236}">
                  <a16:creationId xmlns:a16="http://schemas.microsoft.com/office/drawing/2014/main" id="{C8F78263-DA86-F543-A5B8-6D0F3DD0CEF0}"/>
                </a:ext>
              </a:extLst>
            </p:cNvPr>
            <p:cNvSpPr txBox="1"/>
            <p:nvPr userDrawn="1"/>
          </p:nvSpPr>
          <p:spPr>
            <a:xfrm>
              <a:off x="4372620" y="3474720"/>
              <a:ext cx="395810" cy="384048"/>
            </a:xfrm>
            <a:prstGeom prst="ellipse">
              <a:avLst/>
            </a:prstGeom>
            <a:solidFill>
              <a:srgbClr val="00629B"/>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2400" dirty="0">
                  <a:ln>
                    <a:solidFill>
                      <a:schemeClr val="bg1"/>
                    </a:solidFill>
                  </a:ln>
                  <a:solidFill>
                    <a:schemeClr val="bg1"/>
                  </a:solidFill>
                  <a:cs typeface="Trebuchet MS Regular" charset="0"/>
                </a:rPr>
                <a:t>3</a:t>
              </a:r>
              <a:endParaRPr sz="2400" dirty="0">
                <a:ln>
                  <a:solidFill>
                    <a:schemeClr val="bg1"/>
                  </a:solidFill>
                </a:ln>
                <a:solidFill>
                  <a:schemeClr val="bg1"/>
                </a:solidFill>
                <a:cs typeface="Trebuchet MS Regular" charset="0"/>
              </a:endParaRPr>
            </a:p>
          </p:txBody>
        </p:sp>
        <p:sp>
          <p:nvSpPr>
            <p:cNvPr id="54" name="object 2">
              <a:extLst>
                <a:ext uri="{FF2B5EF4-FFF2-40B4-BE49-F238E27FC236}">
                  <a16:creationId xmlns:a16="http://schemas.microsoft.com/office/drawing/2014/main" id="{17651799-EBB4-DE4B-84C0-AF2BAC4C7ADA}"/>
                </a:ext>
              </a:extLst>
            </p:cNvPr>
            <p:cNvSpPr txBox="1"/>
            <p:nvPr userDrawn="1"/>
          </p:nvSpPr>
          <p:spPr>
            <a:xfrm>
              <a:off x="8101750" y="3474720"/>
              <a:ext cx="395810" cy="384048"/>
            </a:xfrm>
            <a:prstGeom prst="ellipse">
              <a:avLst/>
            </a:prstGeom>
            <a:solidFill>
              <a:schemeClr val="bg2">
                <a:lumMod val="50000"/>
              </a:schemeClr>
            </a:solidFill>
            <a:ln w="28575">
              <a:solidFill>
                <a:schemeClr val="bg1"/>
              </a:solidFill>
            </a:ln>
          </p:spPr>
          <p:txBody>
            <a:bodyPr vert="horz" wrap="none" lIns="0" tIns="0" rIns="0" bIns="0" rtlCol="0" anchor="ctr" anchorCtr="0">
              <a:normAutofit/>
            </a:bodyPr>
            <a:lstStyle/>
            <a:p>
              <a:pPr marL="12700" indent="-6350" algn="ctr">
                <a:lnSpc>
                  <a:spcPct val="100000"/>
                </a:lnSpc>
                <a:spcBef>
                  <a:spcPts val="105"/>
                </a:spcBef>
              </a:pPr>
              <a:r>
                <a:rPr lang="en-US" sz="2400" dirty="0">
                  <a:ln>
                    <a:solidFill>
                      <a:schemeClr val="bg1"/>
                    </a:solidFill>
                  </a:ln>
                  <a:solidFill>
                    <a:schemeClr val="bg1"/>
                  </a:solidFill>
                  <a:cs typeface="Trebuchet MS Regular" charset="0"/>
                </a:rPr>
                <a:t>5</a:t>
              </a:r>
              <a:endParaRPr sz="2400" dirty="0">
                <a:ln>
                  <a:solidFill>
                    <a:schemeClr val="bg1"/>
                  </a:solidFill>
                </a:ln>
                <a:solidFill>
                  <a:schemeClr val="bg1"/>
                </a:solidFill>
                <a:cs typeface="Trebuchet MS Regular" charset="0"/>
              </a:endParaRPr>
            </a:p>
          </p:txBody>
        </p:sp>
      </p:grpSp>
      <p:sp>
        <p:nvSpPr>
          <p:cNvPr id="55" name="Text Placeholder 3">
            <a:extLst>
              <a:ext uri="{FF2B5EF4-FFF2-40B4-BE49-F238E27FC236}">
                <a16:creationId xmlns:a16="http://schemas.microsoft.com/office/drawing/2014/main" id="{B136F2D4-8120-6745-AF56-12B694637DEA}"/>
              </a:ext>
            </a:extLst>
          </p:cNvPr>
          <p:cNvSpPr>
            <a:spLocks noGrp="1"/>
          </p:cNvSpPr>
          <p:nvPr>
            <p:ph type="body" sz="quarter" idx="10"/>
          </p:nvPr>
        </p:nvSpPr>
        <p:spPr>
          <a:xfrm>
            <a:off x="274321" y="1700784"/>
            <a:ext cx="1993392" cy="1107960"/>
          </a:xfrm>
          <a:prstGeom prst="rect">
            <a:avLst/>
          </a:prstGeom>
        </p:spPr>
        <p:txBody>
          <a:bodyPr anchor="b">
            <a:normAutofit/>
          </a:bodyPr>
          <a:lstStyle>
            <a:lvl1pPr marL="0" indent="0" algn="ctr">
              <a:spcBef>
                <a:spcPts val="1200"/>
              </a:spcBef>
              <a:buNone/>
              <a:defRPr sz="12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56" name="Text Placeholder 3">
            <a:extLst>
              <a:ext uri="{FF2B5EF4-FFF2-40B4-BE49-F238E27FC236}">
                <a16:creationId xmlns:a16="http://schemas.microsoft.com/office/drawing/2014/main" id="{27D5652B-F0D1-6A47-99A7-4A492E2FAB4E}"/>
              </a:ext>
            </a:extLst>
          </p:cNvPr>
          <p:cNvSpPr>
            <a:spLocks noGrp="1"/>
          </p:cNvSpPr>
          <p:nvPr>
            <p:ph type="body" sz="quarter" idx="11"/>
          </p:nvPr>
        </p:nvSpPr>
        <p:spPr>
          <a:xfrm>
            <a:off x="5120641" y="1700784"/>
            <a:ext cx="1993392" cy="1107960"/>
          </a:xfrm>
          <a:prstGeom prst="rect">
            <a:avLst/>
          </a:prstGeom>
        </p:spPr>
        <p:txBody>
          <a:bodyPr anchor="b">
            <a:normAutofit/>
          </a:bodyPr>
          <a:lstStyle>
            <a:lvl1pPr marL="0" indent="0" algn="ctr">
              <a:spcBef>
                <a:spcPts val="1200"/>
              </a:spcBef>
              <a:buNone/>
              <a:defRPr sz="12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57" name="Text Placeholder 3">
            <a:extLst>
              <a:ext uri="{FF2B5EF4-FFF2-40B4-BE49-F238E27FC236}">
                <a16:creationId xmlns:a16="http://schemas.microsoft.com/office/drawing/2014/main" id="{3FDEED65-2DAD-8747-8ED2-50CB6D9D368B}"/>
              </a:ext>
            </a:extLst>
          </p:cNvPr>
          <p:cNvSpPr>
            <a:spLocks noGrp="1"/>
          </p:cNvSpPr>
          <p:nvPr>
            <p:ph type="body" sz="quarter" idx="12"/>
          </p:nvPr>
        </p:nvSpPr>
        <p:spPr>
          <a:xfrm>
            <a:off x="9966961" y="1700784"/>
            <a:ext cx="1993392" cy="1107960"/>
          </a:xfrm>
          <a:prstGeom prst="rect">
            <a:avLst/>
          </a:prstGeom>
        </p:spPr>
        <p:txBody>
          <a:bodyPr anchor="b">
            <a:normAutofit/>
          </a:bodyPr>
          <a:lstStyle>
            <a:lvl1pPr marL="0" indent="0" algn="ctr">
              <a:spcBef>
                <a:spcPts val="1200"/>
              </a:spcBef>
              <a:buNone/>
              <a:defRPr sz="12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58" name="Text Placeholder 3">
            <a:extLst>
              <a:ext uri="{FF2B5EF4-FFF2-40B4-BE49-F238E27FC236}">
                <a16:creationId xmlns:a16="http://schemas.microsoft.com/office/drawing/2014/main" id="{B5017829-45C4-074F-AE45-6F65C3D9CED0}"/>
              </a:ext>
            </a:extLst>
          </p:cNvPr>
          <p:cNvSpPr>
            <a:spLocks noGrp="1"/>
          </p:cNvSpPr>
          <p:nvPr>
            <p:ph type="body" sz="quarter" idx="13"/>
          </p:nvPr>
        </p:nvSpPr>
        <p:spPr>
          <a:xfrm>
            <a:off x="2688337" y="4754880"/>
            <a:ext cx="1993392" cy="1107960"/>
          </a:xfrm>
          <a:prstGeom prst="rect">
            <a:avLst/>
          </a:prstGeom>
        </p:spPr>
        <p:txBody>
          <a:bodyPr anchor="t">
            <a:normAutofit/>
          </a:bodyPr>
          <a:lstStyle>
            <a:lvl1pPr marL="0" indent="0" algn="ctr">
              <a:spcBef>
                <a:spcPts val="1200"/>
              </a:spcBef>
              <a:buNone/>
              <a:defRPr sz="12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
        <p:nvSpPr>
          <p:cNvPr id="59" name="Text Placeholder 3">
            <a:extLst>
              <a:ext uri="{FF2B5EF4-FFF2-40B4-BE49-F238E27FC236}">
                <a16:creationId xmlns:a16="http://schemas.microsoft.com/office/drawing/2014/main" id="{28A17CA5-B3CD-5A4B-9F57-A8C8AAB64825}"/>
              </a:ext>
            </a:extLst>
          </p:cNvPr>
          <p:cNvSpPr>
            <a:spLocks noGrp="1"/>
          </p:cNvSpPr>
          <p:nvPr>
            <p:ph type="body" sz="quarter" idx="14"/>
          </p:nvPr>
        </p:nvSpPr>
        <p:spPr>
          <a:xfrm>
            <a:off x="7534657" y="4754880"/>
            <a:ext cx="1993392" cy="1107960"/>
          </a:xfrm>
          <a:prstGeom prst="rect">
            <a:avLst/>
          </a:prstGeom>
        </p:spPr>
        <p:txBody>
          <a:bodyPr anchor="t">
            <a:normAutofit/>
          </a:bodyPr>
          <a:lstStyle>
            <a:lvl1pPr marL="0" indent="0" algn="ctr">
              <a:spcBef>
                <a:spcPts val="1200"/>
              </a:spcBef>
              <a:buNone/>
              <a:defRPr sz="1200"/>
            </a:lvl1pPr>
            <a:lvl2pPr marL="742950" indent="-285750">
              <a:spcBef>
                <a:spcPts val="1200"/>
              </a:spcBef>
              <a:buFont typeface="Arial" panose="020B0604020202020204" pitchFamily="34" charset="0"/>
              <a:buChar char="•"/>
              <a:defRPr sz="1600"/>
            </a:lvl2pPr>
            <a:lvl3pPr marL="1200150" indent="-285750">
              <a:spcBef>
                <a:spcPts val="1200"/>
              </a:spcBef>
              <a:buFont typeface="Arial" panose="020B0604020202020204" pitchFamily="34" charset="0"/>
              <a:buChar char="•"/>
              <a:defRPr sz="1400"/>
            </a:lvl3pPr>
            <a:lvl4pPr marL="1371600" indent="0">
              <a:buNone/>
              <a:defRPr sz="1600"/>
            </a:lvl4pPr>
            <a:lvl5pPr marL="1828800" indent="0">
              <a:buNone/>
              <a:defRPr sz="1600"/>
            </a:lvl5pPr>
          </a:lstStyle>
          <a:p>
            <a:pPr lvl="0"/>
            <a:r>
              <a:rPr lang="en-US"/>
              <a:t>Click to edit Master text styles</a:t>
            </a:r>
          </a:p>
        </p:txBody>
      </p:sp>
    </p:spTree>
    <p:extLst>
      <p:ext uri="{BB962C8B-B14F-4D97-AF65-F5344CB8AC3E}">
        <p14:creationId xmlns:p14="http://schemas.microsoft.com/office/powerpoint/2010/main" val="20790932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61D80B-A089-8847-B1FB-DF2EB49235C9}"/>
              </a:ext>
            </a:extLst>
          </p:cNvPr>
          <p:cNvGrpSpPr/>
          <p:nvPr userDrawn="1"/>
        </p:nvGrpSpPr>
        <p:grpSpPr>
          <a:xfrm>
            <a:off x="-1" y="0"/>
            <a:ext cx="12192001" cy="6858000"/>
            <a:chOff x="-1" y="0"/>
            <a:chExt cx="9144001" cy="5143500"/>
          </a:xfrm>
        </p:grpSpPr>
        <p:pic>
          <p:nvPicPr>
            <p:cNvPr id="3" name="Picture 2">
              <a:extLst>
                <a:ext uri="{FF2B5EF4-FFF2-40B4-BE49-F238E27FC236}">
                  <a16:creationId xmlns:a16="http://schemas.microsoft.com/office/drawing/2014/main" id="{C2750CA3-5E45-964B-AA6B-27D85A005CB9}"/>
                </a:ext>
              </a:extLst>
            </p:cNvPr>
            <p:cNvPicPr>
              <a:picLocks noChangeAspect="1"/>
            </p:cNvPicPr>
            <p:nvPr userDrawn="1"/>
          </p:nvPicPr>
          <p:blipFill>
            <a:blip r:embed="rId2"/>
            <a:stretch>
              <a:fillRect/>
            </a:stretch>
          </p:blipFill>
          <p:spPr>
            <a:xfrm>
              <a:off x="-1" y="0"/>
              <a:ext cx="9143999" cy="5143500"/>
            </a:xfrm>
            <a:prstGeom prst="rect">
              <a:avLst/>
            </a:prstGeom>
          </p:spPr>
        </p:pic>
        <p:pic>
          <p:nvPicPr>
            <p:cNvPr id="4" name="Picture 3">
              <a:extLst>
                <a:ext uri="{FF2B5EF4-FFF2-40B4-BE49-F238E27FC236}">
                  <a16:creationId xmlns:a16="http://schemas.microsoft.com/office/drawing/2014/main" id="{A6950665-B48B-F947-B7EB-ED058D261ABC}"/>
                </a:ext>
              </a:extLst>
            </p:cNvPr>
            <p:cNvPicPr>
              <a:picLocks noChangeAspect="1"/>
            </p:cNvPicPr>
            <p:nvPr userDrawn="1"/>
          </p:nvPicPr>
          <p:blipFill>
            <a:blip r:embed="rId3"/>
            <a:stretch>
              <a:fillRect/>
            </a:stretch>
          </p:blipFill>
          <p:spPr>
            <a:xfrm>
              <a:off x="0" y="2565492"/>
              <a:ext cx="9144000" cy="1088908"/>
            </a:xfrm>
            <a:prstGeom prst="rect">
              <a:avLst/>
            </a:prstGeom>
          </p:spPr>
        </p:pic>
        <p:sp>
          <p:nvSpPr>
            <p:cNvPr id="6" name="Rectangle 5">
              <a:extLst>
                <a:ext uri="{FF2B5EF4-FFF2-40B4-BE49-F238E27FC236}">
                  <a16:creationId xmlns:a16="http://schemas.microsoft.com/office/drawing/2014/main" id="{9FCAAEDA-A9B2-E64E-B4BE-4ACCC0AC5457}"/>
                </a:ext>
              </a:extLst>
            </p:cNvPr>
            <p:cNvSpPr/>
            <p:nvPr userDrawn="1"/>
          </p:nvSpPr>
          <p:spPr>
            <a:xfrm>
              <a:off x="0" y="2684543"/>
              <a:ext cx="9144000" cy="839475"/>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3666A"/>
                </a:solidFill>
              </a:endParaRPr>
            </a:p>
          </p:txBody>
        </p:sp>
        <p:pic>
          <p:nvPicPr>
            <p:cNvPr id="7" name="Picture 6">
              <a:extLst>
                <a:ext uri="{FF2B5EF4-FFF2-40B4-BE49-F238E27FC236}">
                  <a16:creationId xmlns:a16="http://schemas.microsoft.com/office/drawing/2014/main" id="{BFB9A60C-A876-034E-BA10-CF0A8D64BDBA}"/>
                </a:ext>
              </a:extLst>
            </p:cNvPr>
            <p:cNvPicPr>
              <a:picLocks noChangeAspect="1"/>
            </p:cNvPicPr>
            <p:nvPr userDrawn="1"/>
          </p:nvPicPr>
          <p:blipFill>
            <a:blip r:embed="rId4"/>
            <a:stretch>
              <a:fillRect/>
            </a:stretch>
          </p:blipFill>
          <p:spPr>
            <a:xfrm>
              <a:off x="445289" y="2812388"/>
              <a:ext cx="2338893" cy="572030"/>
            </a:xfrm>
            <a:prstGeom prst="rect">
              <a:avLst/>
            </a:prstGeom>
          </p:spPr>
        </p:pic>
      </p:grpSp>
      <p:sp>
        <p:nvSpPr>
          <p:cNvPr id="5" name="Text Placeholder 10">
            <a:extLst>
              <a:ext uri="{FF2B5EF4-FFF2-40B4-BE49-F238E27FC236}">
                <a16:creationId xmlns:a16="http://schemas.microsoft.com/office/drawing/2014/main" id="{2055765A-5707-F147-BB40-C02F56C0B15E}"/>
              </a:ext>
            </a:extLst>
          </p:cNvPr>
          <p:cNvSpPr>
            <a:spLocks noGrp="1"/>
          </p:cNvSpPr>
          <p:nvPr>
            <p:ph type="body" sz="quarter" idx="20" hasCustomPrompt="1"/>
          </p:nvPr>
        </p:nvSpPr>
        <p:spPr>
          <a:xfrm>
            <a:off x="5760720" y="3595931"/>
            <a:ext cx="5593080" cy="1102759"/>
          </a:xfrm>
          <a:prstGeom prst="rect">
            <a:avLst/>
          </a:prstGeom>
        </p:spPr>
        <p:txBody>
          <a:bodyPr anchor="ctr" anchorCtr="0">
            <a:normAutofit/>
          </a:bodyPr>
          <a:lstStyle>
            <a:lvl1pPr marL="0" indent="0" algn="ctr">
              <a:buNone/>
              <a:defRPr sz="2400" b="0">
                <a:solidFill>
                  <a:srgbClr val="FFA300"/>
                </a:solidFill>
              </a:defRPr>
            </a:lvl1pPr>
          </a:lstStyle>
          <a:p>
            <a:pPr lvl="0"/>
            <a:r>
              <a:rPr lang="en-US" dirty="0"/>
              <a:t>Section Divider Arial Bold 24pt</a:t>
            </a:r>
          </a:p>
        </p:txBody>
      </p:sp>
    </p:spTree>
    <p:extLst>
      <p:ext uri="{BB962C8B-B14F-4D97-AF65-F5344CB8AC3E}">
        <p14:creationId xmlns:p14="http://schemas.microsoft.com/office/powerpoint/2010/main" val="1831878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61D80B-A089-8847-B1FB-DF2EB49235C9}"/>
              </a:ext>
            </a:extLst>
          </p:cNvPr>
          <p:cNvGrpSpPr/>
          <p:nvPr userDrawn="1"/>
        </p:nvGrpSpPr>
        <p:grpSpPr>
          <a:xfrm>
            <a:off x="-1" y="0"/>
            <a:ext cx="12192001" cy="6858000"/>
            <a:chOff x="-1" y="0"/>
            <a:chExt cx="9144001" cy="5143500"/>
          </a:xfrm>
        </p:grpSpPr>
        <p:pic>
          <p:nvPicPr>
            <p:cNvPr id="3" name="Picture 2">
              <a:extLst>
                <a:ext uri="{FF2B5EF4-FFF2-40B4-BE49-F238E27FC236}">
                  <a16:creationId xmlns:a16="http://schemas.microsoft.com/office/drawing/2014/main" id="{C2750CA3-5E45-964B-AA6B-27D85A005CB9}"/>
                </a:ext>
              </a:extLst>
            </p:cNvPr>
            <p:cNvPicPr>
              <a:picLocks noChangeAspect="1"/>
            </p:cNvPicPr>
            <p:nvPr userDrawn="1"/>
          </p:nvPicPr>
          <p:blipFill>
            <a:blip r:embed="rId2"/>
            <a:stretch>
              <a:fillRect/>
            </a:stretch>
          </p:blipFill>
          <p:spPr>
            <a:xfrm>
              <a:off x="-1" y="0"/>
              <a:ext cx="9143999" cy="5143500"/>
            </a:xfrm>
            <a:prstGeom prst="rect">
              <a:avLst/>
            </a:prstGeom>
          </p:spPr>
        </p:pic>
        <p:pic>
          <p:nvPicPr>
            <p:cNvPr id="4" name="Picture 3">
              <a:extLst>
                <a:ext uri="{FF2B5EF4-FFF2-40B4-BE49-F238E27FC236}">
                  <a16:creationId xmlns:a16="http://schemas.microsoft.com/office/drawing/2014/main" id="{A6950665-B48B-F947-B7EB-ED058D261ABC}"/>
                </a:ext>
              </a:extLst>
            </p:cNvPr>
            <p:cNvPicPr>
              <a:picLocks noChangeAspect="1"/>
            </p:cNvPicPr>
            <p:nvPr userDrawn="1"/>
          </p:nvPicPr>
          <p:blipFill>
            <a:blip r:embed="rId3"/>
            <a:stretch>
              <a:fillRect/>
            </a:stretch>
          </p:blipFill>
          <p:spPr>
            <a:xfrm>
              <a:off x="0" y="2565492"/>
              <a:ext cx="9144000" cy="1088908"/>
            </a:xfrm>
            <a:prstGeom prst="rect">
              <a:avLst/>
            </a:prstGeom>
          </p:spPr>
        </p:pic>
        <p:sp>
          <p:nvSpPr>
            <p:cNvPr id="6" name="Rectangle 5">
              <a:extLst>
                <a:ext uri="{FF2B5EF4-FFF2-40B4-BE49-F238E27FC236}">
                  <a16:creationId xmlns:a16="http://schemas.microsoft.com/office/drawing/2014/main" id="{9FCAAEDA-A9B2-E64E-B4BE-4ACCC0AC5457}"/>
                </a:ext>
              </a:extLst>
            </p:cNvPr>
            <p:cNvSpPr/>
            <p:nvPr userDrawn="1"/>
          </p:nvSpPr>
          <p:spPr>
            <a:xfrm>
              <a:off x="0" y="2684543"/>
              <a:ext cx="9144000" cy="839475"/>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3666A"/>
                </a:solidFill>
              </a:endParaRPr>
            </a:p>
          </p:txBody>
        </p:sp>
        <p:pic>
          <p:nvPicPr>
            <p:cNvPr id="7" name="Picture 6">
              <a:extLst>
                <a:ext uri="{FF2B5EF4-FFF2-40B4-BE49-F238E27FC236}">
                  <a16:creationId xmlns:a16="http://schemas.microsoft.com/office/drawing/2014/main" id="{BFB9A60C-A876-034E-BA10-CF0A8D64BDBA}"/>
                </a:ext>
              </a:extLst>
            </p:cNvPr>
            <p:cNvPicPr>
              <a:picLocks noChangeAspect="1"/>
            </p:cNvPicPr>
            <p:nvPr userDrawn="1"/>
          </p:nvPicPr>
          <p:blipFill>
            <a:blip r:embed="rId4"/>
            <a:stretch>
              <a:fillRect/>
            </a:stretch>
          </p:blipFill>
          <p:spPr>
            <a:xfrm>
              <a:off x="445289" y="2812388"/>
              <a:ext cx="2338893" cy="572030"/>
            </a:xfrm>
            <a:prstGeom prst="rect">
              <a:avLst/>
            </a:prstGeom>
          </p:spPr>
        </p:pic>
      </p:grpSp>
      <p:sp>
        <p:nvSpPr>
          <p:cNvPr id="8" name="Rectangle 7">
            <a:extLst>
              <a:ext uri="{FF2B5EF4-FFF2-40B4-BE49-F238E27FC236}">
                <a16:creationId xmlns:a16="http://schemas.microsoft.com/office/drawing/2014/main" id="{D6D8052D-5986-104C-991B-DC39F36DDBED}"/>
              </a:ext>
            </a:extLst>
          </p:cNvPr>
          <p:cNvSpPr/>
          <p:nvPr userDrawn="1"/>
        </p:nvSpPr>
        <p:spPr>
          <a:xfrm>
            <a:off x="8391077" y="3851664"/>
            <a:ext cx="2257349" cy="535531"/>
          </a:xfrm>
          <a:prstGeom prst="rect">
            <a:avLst/>
          </a:prstGeom>
        </p:spPr>
        <p:txBody>
          <a:bodyPr wrap="none">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A300"/>
                </a:solidFill>
                <a:effectLst/>
                <a:uLnTx/>
                <a:uFillTx/>
                <a:latin typeface="+mn-lt"/>
                <a:ea typeface="+mn-ea"/>
                <a:cs typeface="+mn-cs"/>
              </a:rPr>
              <a:t>Questions?</a:t>
            </a:r>
          </a:p>
        </p:txBody>
      </p:sp>
    </p:spTree>
    <p:extLst>
      <p:ext uri="{BB962C8B-B14F-4D97-AF65-F5344CB8AC3E}">
        <p14:creationId xmlns:p14="http://schemas.microsoft.com/office/powerpoint/2010/main" val="1096878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style</a:t>
            </a:r>
          </a:p>
        </p:txBody>
      </p:sp>
      <p:sp>
        <p:nvSpPr>
          <p:cNvPr id="3" name="Content Placeholder 2"/>
          <p:cNvSpPr>
            <a:spLocks noGrp="1"/>
          </p:cNvSpPr>
          <p:nvPr>
            <p:ph idx="1" hasCustomPrompt="1"/>
          </p:nvPr>
        </p:nvSpPr>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B1A0B1FE-6A75-594F-B314-3A50B1832E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5112E05-9D0E-004B-9A2B-C2C8810F60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DC44CA-C027-8A4A-87AB-9A3E7985CEDB}"/>
              </a:ext>
            </a:extLst>
          </p:cNvPr>
          <p:cNvSpPr>
            <a:spLocks noGrp="1" noChangeArrowheads="1"/>
          </p:cNvSpPr>
          <p:nvPr>
            <p:ph type="sldNum" sz="quarter" idx="12"/>
          </p:nvPr>
        </p:nvSpPr>
        <p:spPr>
          <a:ln/>
        </p:spPr>
        <p:txBody>
          <a:bodyPr/>
          <a:lstStyle>
            <a:lvl1pPr>
              <a:defRPr/>
            </a:lvl1pPr>
          </a:lstStyle>
          <a:p>
            <a:pPr>
              <a:defRPr/>
            </a:pPr>
            <a:fld id="{5A11E6F2-FE71-524A-8B69-22C43C57E036}" type="slidenum">
              <a:rPr lang="en-US" altLang="en-US"/>
              <a:pPr>
                <a:defRPr/>
              </a:pPr>
              <a:t>‹#›</a:t>
            </a:fld>
            <a:endParaRPr lang="en-US" altLang="en-US"/>
          </a:p>
        </p:txBody>
      </p:sp>
    </p:spTree>
    <p:extLst>
      <p:ext uri="{BB962C8B-B14F-4D97-AF65-F5344CB8AC3E}">
        <p14:creationId xmlns:p14="http://schemas.microsoft.com/office/powerpoint/2010/main" val="2224413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913B-E215-CD47-B593-56ED805BB1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148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4.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5.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image" Target="../media/image3.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image" Target="../media/image10.png"/><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9.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theme" Target="../theme/theme8.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image" Target="../media/image3.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theme" Target="../theme/theme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5"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977847573"/>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Lst>
  <p:txStyles>
    <p:titleStyle>
      <a:lvl1pPr algn="l" defTabSz="412750" rtl="0" eaLnBrk="0" fontAlgn="base" hangingPunct="0">
        <a:lnSpc>
          <a:spcPct val="88000"/>
        </a:lnSpc>
        <a:spcBef>
          <a:spcPct val="0"/>
        </a:spcBef>
        <a:spcAft>
          <a:spcPct val="0"/>
        </a:spcAft>
        <a:buClr>
          <a:srgbClr val="000000"/>
        </a:buClr>
        <a:buSzPct val="45000"/>
        <a:buFont typeface="Wingdings" pitchFamily="-72" charset="2"/>
        <a:defRPr sz="26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9">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143497082"/>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Ls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90"/>
            </a:gs>
            <a:gs pos="24001">
              <a:srgbClr val="000090"/>
            </a:gs>
            <a:gs pos="100000">
              <a:srgbClr val="0000FF"/>
            </a:gs>
          </a:gsLst>
          <a:lin ang="5400000"/>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09600" y="6248400"/>
            <a:ext cx="1097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00"/>
                </a:solidFill>
                <a:latin typeface="Arial" charset="0"/>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971787040"/>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pitchFamily="-108"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pitchFamily="-108"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pitchFamily="-108"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pitchFamily="-108" charset="0"/>
          <a:ea typeface="ＭＳ Ｐゴシック" charset="-128"/>
          <a:cs typeface="ＭＳ Ｐゴシック" charset="-128"/>
        </a:defRPr>
      </a:lvl5pPr>
      <a:lvl6pPr marL="457200" algn="ctr" rtl="0" fontAlgn="base">
        <a:spcBef>
          <a:spcPct val="0"/>
        </a:spcBef>
        <a:spcAft>
          <a:spcPct val="0"/>
        </a:spcAft>
        <a:defRPr sz="4400">
          <a:solidFill>
            <a:srgbClr val="FFFF00"/>
          </a:solidFill>
          <a:latin typeface="Arial" pitchFamily="-108" charset="0"/>
        </a:defRPr>
      </a:lvl6pPr>
      <a:lvl7pPr marL="914400" algn="ctr" rtl="0" fontAlgn="base">
        <a:spcBef>
          <a:spcPct val="0"/>
        </a:spcBef>
        <a:spcAft>
          <a:spcPct val="0"/>
        </a:spcAft>
        <a:defRPr sz="4400">
          <a:solidFill>
            <a:srgbClr val="FFFF00"/>
          </a:solidFill>
          <a:latin typeface="Arial" pitchFamily="-108" charset="0"/>
        </a:defRPr>
      </a:lvl7pPr>
      <a:lvl8pPr marL="1371600" algn="ctr" rtl="0" fontAlgn="base">
        <a:spcBef>
          <a:spcPct val="0"/>
        </a:spcBef>
        <a:spcAft>
          <a:spcPct val="0"/>
        </a:spcAft>
        <a:defRPr sz="4400">
          <a:solidFill>
            <a:srgbClr val="FFFF00"/>
          </a:solidFill>
          <a:latin typeface="Arial" pitchFamily="-108" charset="0"/>
        </a:defRPr>
      </a:lvl8pPr>
      <a:lvl9pPr marL="1828800" algn="ctr" rtl="0" fontAlgn="base">
        <a:spcBef>
          <a:spcPct val="0"/>
        </a:spcBef>
        <a:spcAft>
          <a:spcPct val="0"/>
        </a:spcAft>
        <a:defRPr sz="4400">
          <a:solidFill>
            <a:srgbClr val="FFFF00"/>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5"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5" y="1416051"/>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descr="A close up of a sign&#10;&#10;Description automatically generated">
            <a:extLst>
              <a:ext uri="{FF2B5EF4-FFF2-40B4-BE49-F238E27FC236}">
                <a16:creationId xmlns:a16="http://schemas.microsoft.com/office/drawing/2014/main" id="{A6C20946-18E3-1F43-906C-E89362EFA792}"/>
              </a:ext>
            </a:extLst>
          </p:cNvPr>
          <p:cNvPicPr>
            <a:picLocks noChangeAspect="1"/>
          </p:cNvPicPr>
          <p:nvPr userDrawn="1"/>
        </p:nvPicPr>
        <p:blipFill>
          <a:blip r:embed="rId22">
            <a:alphaModFix amt="60000"/>
            <a:extLst>
              <a:ext uri="{28A0092B-C50C-407E-A947-70E740481C1C}">
                <a14:useLocalDpi xmlns:a14="http://schemas.microsoft.com/office/drawing/2010/main" val="0"/>
              </a:ext>
            </a:extLst>
          </a:blip>
          <a:stretch>
            <a:fillRect/>
          </a:stretch>
        </p:blipFill>
        <p:spPr>
          <a:xfrm>
            <a:off x="11481398" y="6242488"/>
            <a:ext cx="591265" cy="498880"/>
          </a:xfrm>
          <a:prstGeom prst="rect">
            <a:avLst/>
          </a:prstGeom>
        </p:spPr>
      </p:pic>
    </p:spTree>
    <p:extLst>
      <p:ext uri="{BB962C8B-B14F-4D97-AF65-F5344CB8AC3E}">
        <p14:creationId xmlns:p14="http://schemas.microsoft.com/office/powerpoint/2010/main" val="752190361"/>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 id="2147484571" r:id="rId17"/>
    <p:sldLayoutId id="2147484574" r:id="rId18"/>
    <p:sldLayoutId id="2147484575" r:id="rId19"/>
    <p:sldLayoutId id="2147484576" r:id="rId2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5"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5" y="1416051"/>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descr="A close up of a sign&#10;&#10;Description automatically generated">
            <a:extLst>
              <a:ext uri="{FF2B5EF4-FFF2-40B4-BE49-F238E27FC236}">
                <a16:creationId xmlns:a16="http://schemas.microsoft.com/office/drawing/2014/main" id="{A6C20946-18E3-1F43-906C-E89362EFA792}"/>
              </a:ext>
            </a:extLst>
          </p:cNvPr>
          <p:cNvPicPr>
            <a:picLocks noChangeAspect="1"/>
          </p:cNvPicPr>
          <p:nvPr userDrawn="1"/>
        </p:nvPicPr>
        <p:blipFill>
          <a:blip r:embed="rId22">
            <a:alphaModFix amt="60000"/>
            <a:extLst>
              <a:ext uri="{28A0092B-C50C-407E-A947-70E740481C1C}">
                <a14:useLocalDpi xmlns:a14="http://schemas.microsoft.com/office/drawing/2010/main" val="0"/>
              </a:ext>
            </a:extLst>
          </a:blip>
          <a:stretch>
            <a:fillRect/>
          </a:stretch>
        </p:blipFill>
        <p:spPr>
          <a:xfrm>
            <a:off x="11481398" y="6242488"/>
            <a:ext cx="591265" cy="498880"/>
          </a:xfrm>
          <a:prstGeom prst="rect">
            <a:avLst/>
          </a:prstGeom>
        </p:spPr>
      </p:pic>
    </p:spTree>
    <p:extLst>
      <p:ext uri="{BB962C8B-B14F-4D97-AF65-F5344CB8AC3E}">
        <p14:creationId xmlns:p14="http://schemas.microsoft.com/office/powerpoint/2010/main" val="2868742589"/>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 id="2147484593" r:id="rId13"/>
    <p:sldLayoutId id="2147484594" r:id="rId14"/>
    <p:sldLayoutId id="2147484595" r:id="rId15"/>
    <p:sldLayoutId id="2147484596" r:id="rId16"/>
    <p:sldLayoutId id="2147484597" r:id="rId17"/>
    <p:sldLayoutId id="2147484600" r:id="rId18"/>
    <p:sldLayoutId id="2147484601" r:id="rId19"/>
    <p:sldLayoutId id="2147484602" r:id="rId2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5"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5" y="1416051"/>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descr="A close up of a sign&#10;&#10;Description automatically generated">
            <a:extLst>
              <a:ext uri="{FF2B5EF4-FFF2-40B4-BE49-F238E27FC236}">
                <a16:creationId xmlns:a16="http://schemas.microsoft.com/office/drawing/2014/main" id="{A6C20946-18E3-1F43-906C-E89362EFA792}"/>
              </a:ext>
            </a:extLst>
          </p:cNvPr>
          <p:cNvPicPr>
            <a:picLocks noChangeAspect="1"/>
          </p:cNvPicPr>
          <p:nvPr userDrawn="1"/>
        </p:nvPicPr>
        <p:blipFill>
          <a:blip r:embed="rId21">
            <a:alphaModFix amt="60000"/>
            <a:extLst>
              <a:ext uri="{28A0092B-C50C-407E-A947-70E740481C1C}">
                <a14:useLocalDpi xmlns:a14="http://schemas.microsoft.com/office/drawing/2010/main" val="0"/>
              </a:ext>
            </a:extLst>
          </a:blip>
          <a:stretch>
            <a:fillRect/>
          </a:stretch>
        </p:blipFill>
        <p:spPr>
          <a:xfrm>
            <a:off x="11481398" y="6242488"/>
            <a:ext cx="591265" cy="498880"/>
          </a:xfrm>
          <a:prstGeom prst="rect">
            <a:avLst/>
          </a:prstGeom>
        </p:spPr>
      </p:pic>
    </p:spTree>
    <p:extLst>
      <p:ext uri="{BB962C8B-B14F-4D97-AF65-F5344CB8AC3E}">
        <p14:creationId xmlns:p14="http://schemas.microsoft.com/office/powerpoint/2010/main" val="2145660714"/>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 id="2147484621" r:id="rId15"/>
    <p:sldLayoutId id="2147484622" r:id="rId16"/>
    <p:sldLayoutId id="2147484623" r:id="rId17"/>
    <p:sldLayoutId id="2147484626" r:id="rId18"/>
    <p:sldLayoutId id="2147484627"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2A3C66-034C-6248-9AF2-5731190B8543}"/>
              </a:ext>
            </a:extLst>
          </p:cNvPr>
          <p:cNvPicPr>
            <a:picLocks noChangeAspect="1"/>
          </p:cNvPicPr>
          <p:nvPr userDrawn="1"/>
        </p:nvPicPr>
        <p:blipFill>
          <a:blip r:embed="rId20"/>
          <a:stretch>
            <a:fillRect/>
          </a:stretch>
        </p:blipFill>
        <p:spPr>
          <a:xfrm>
            <a:off x="-1" y="6131376"/>
            <a:ext cx="12191999" cy="751787"/>
          </a:xfrm>
          <a:prstGeom prst="rect">
            <a:avLst/>
          </a:prstGeom>
        </p:spPr>
      </p:pic>
      <p:sp>
        <p:nvSpPr>
          <p:cNvPr id="6" name="Rectangle 5">
            <a:extLst>
              <a:ext uri="{FF2B5EF4-FFF2-40B4-BE49-F238E27FC236}">
                <a16:creationId xmlns:a16="http://schemas.microsoft.com/office/drawing/2014/main" id="{0EE713F9-6BBF-9847-B0E8-88EAC4C24384}"/>
              </a:ext>
            </a:extLst>
          </p:cNvPr>
          <p:cNvSpPr/>
          <p:nvPr userDrawn="1"/>
        </p:nvSpPr>
        <p:spPr>
          <a:xfrm>
            <a:off x="-2" y="6208930"/>
            <a:ext cx="12192002" cy="641145"/>
          </a:xfrm>
          <a:prstGeom prst="rect">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EB48DE0-627E-454C-8D8A-C6FEE9D83636}"/>
              </a:ext>
            </a:extLst>
          </p:cNvPr>
          <p:cNvPicPr>
            <a:picLocks noChangeAspect="1"/>
          </p:cNvPicPr>
          <p:nvPr userDrawn="1"/>
        </p:nvPicPr>
        <p:blipFill>
          <a:blip r:embed="rId21"/>
          <a:stretch>
            <a:fillRect/>
          </a:stretch>
        </p:blipFill>
        <p:spPr>
          <a:xfrm>
            <a:off x="274572" y="6315424"/>
            <a:ext cx="2377099" cy="357160"/>
          </a:xfrm>
          <a:prstGeom prst="rect">
            <a:avLst/>
          </a:prstGeom>
        </p:spPr>
      </p:pic>
    </p:spTree>
    <p:extLst>
      <p:ext uri="{BB962C8B-B14F-4D97-AF65-F5344CB8AC3E}">
        <p14:creationId xmlns:p14="http://schemas.microsoft.com/office/powerpoint/2010/main" val="4058806454"/>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 id="2147484641" r:id="rId13"/>
    <p:sldLayoutId id="2147484642" r:id="rId14"/>
    <p:sldLayoutId id="2147484643" r:id="rId15"/>
    <p:sldLayoutId id="2147484644" r:id="rId16"/>
    <p:sldLayoutId id="2147484645" r:id="rId17"/>
    <p:sldLayoutId id="214748464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2540330"/>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 id="2147484659" r:id="rId12"/>
    <p:sldLayoutId id="2147484660" r:id="rId13"/>
    <p:sldLayoutId id="2147484661" r:id="rId14"/>
    <p:sldLayoutId id="2147484662" r:id="rId15"/>
    <p:sldLayoutId id="21474846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20">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1944987545"/>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 id="2147484677" r:id="rId13"/>
    <p:sldLayoutId id="2147484678" r:id="rId14"/>
    <p:sldLayoutId id="2147484679" r:id="rId15"/>
    <p:sldLayoutId id="2147484680" r:id="rId16"/>
    <p:sldLayoutId id="2147484681" r:id="rId17"/>
    <p:sldLayoutId id="2147484682" r:id="rId1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8.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04.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1.bin"/><Relationship Id="rId1" Type="http://schemas.openxmlformats.org/officeDocument/2006/relationships/slideLayout" Target="../slideLayouts/slideLayout99.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8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2.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0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6.jpeg"/></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02.xml"/><Relationship Id="rId4" Type="http://schemas.openxmlformats.org/officeDocument/2006/relationships/image" Target="../media/image36.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45FFA0E9-3A99-EA4E-901A-E81B0F17160D}"/>
              </a:ext>
            </a:extLst>
          </p:cNvPr>
          <p:cNvSpPr>
            <a:spLocks noGrp="1" noChangeArrowheads="1"/>
          </p:cNvSpPr>
          <p:nvPr>
            <p:ph type="title"/>
          </p:nvPr>
        </p:nvSpPr>
        <p:spPr>
          <a:xfrm>
            <a:off x="-26623" y="634188"/>
            <a:ext cx="12192000" cy="1143000"/>
          </a:xfrm>
        </p:spPr>
        <p:txBody>
          <a:bodyPr wrap="square" anchor="ctr">
            <a:noAutofit/>
          </a:bodyPr>
          <a:lstStyle/>
          <a:p>
            <a:r>
              <a:rPr lang="en-US" sz="4000" dirty="0"/>
              <a:t>Inside the Issue — Exploring the Current Role of Ovarian Suppression in the Management of Breast Cancer</a:t>
            </a:r>
          </a:p>
        </p:txBody>
      </p:sp>
      <p:sp>
        <p:nvSpPr>
          <p:cNvPr id="12" name="Text Box 3">
            <a:extLst>
              <a:ext uri="{FF2B5EF4-FFF2-40B4-BE49-F238E27FC236}">
                <a16:creationId xmlns:a16="http://schemas.microsoft.com/office/drawing/2014/main" id="{7E30105C-B3D1-1C45-996D-9E0E654A891B}"/>
              </a:ext>
            </a:extLst>
          </p:cNvPr>
          <p:cNvSpPr txBox="1">
            <a:spLocks noChangeArrowheads="1"/>
          </p:cNvSpPr>
          <p:nvPr/>
        </p:nvSpPr>
        <p:spPr bwMode="auto">
          <a:xfrm>
            <a:off x="3261360" y="5301208"/>
            <a:ext cx="5669280" cy="94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Moderator</a:t>
            </a:r>
            <a:endParaRPr kumimoji="0" lang="en-US" altLang="x-none"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128"/>
              <a:cs typeface="Calibri" panose="020F0502020204030204" pitchFamily="34" charset="0"/>
            </a:endParaRPr>
          </a:p>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Neil Love, MD</a:t>
            </a:r>
          </a:p>
        </p:txBody>
      </p:sp>
      <p:sp>
        <p:nvSpPr>
          <p:cNvPr id="13" name="Text Box 7">
            <a:extLst>
              <a:ext uri="{FF2B5EF4-FFF2-40B4-BE49-F238E27FC236}">
                <a16:creationId xmlns:a16="http://schemas.microsoft.com/office/drawing/2014/main" id="{A5E19C6F-C502-CD4A-A2BB-D7430F1BC538}"/>
              </a:ext>
            </a:extLst>
          </p:cNvPr>
          <p:cNvSpPr txBox="1">
            <a:spLocks noChangeArrowheads="1"/>
          </p:cNvSpPr>
          <p:nvPr/>
        </p:nvSpPr>
        <p:spPr bwMode="auto">
          <a:xfrm>
            <a:off x="4647392" y="3489672"/>
            <a:ext cx="2897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Faculty </a:t>
            </a:r>
          </a:p>
        </p:txBody>
      </p:sp>
      <p:sp>
        <p:nvSpPr>
          <p:cNvPr id="6" name="Text Box 6">
            <a:extLst>
              <a:ext uri="{FF2B5EF4-FFF2-40B4-BE49-F238E27FC236}">
                <a16:creationId xmlns:a16="http://schemas.microsoft.com/office/drawing/2014/main" id="{35F8A6CD-FCA1-E840-88A9-EDC709243AF5}"/>
              </a:ext>
            </a:extLst>
          </p:cNvPr>
          <p:cNvSpPr txBox="1">
            <a:spLocks noChangeArrowheads="1"/>
          </p:cNvSpPr>
          <p:nvPr/>
        </p:nvSpPr>
        <p:spPr bwMode="auto">
          <a:xfrm>
            <a:off x="0" y="2313794"/>
            <a:ext cx="12192000" cy="94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Wednesday, February 8, 2023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5:00 PM – 6:00 PM ET</a:t>
            </a:r>
            <a:endParaRPr kumimoji="0" lang="en-US" sz="32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endParaRPr>
          </a:p>
        </p:txBody>
      </p:sp>
      <p:sp>
        <p:nvSpPr>
          <p:cNvPr id="9" name="Text Box 6">
            <a:extLst>
              <a:ext uri="{FF2B5EF4-FFF2-40B4-BE49-F238E27FC236}">
                <a16:creationId xmlns:a16="http://schemas.microsoft.com/office/drawing/2014/main" id="{DA643E66-527F-8143-B289-74DF2BD163FA}"/>
              </a:ext>
            </a:extLst>
          </p:cNvPr>
          <p:cNvSpPr txBox="1">
            <a:spLocks noChangeArrowheads="1"/>
          </p:cNvSpPr>
          <p:nvPr/>
        </p:nvSpPr>
        <p:spPr bwMode="auto">
          <a:xfrm>
            <a:off x="1067780" y="3970540"/>
            <a:ext cx="10056440" cy="5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64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Kathy D Miller, MD</a:t>
            </a:r>
            <a:b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b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Ann Partridge, MD, MPH</a:t>
            </a:r>
          </a:p>
        </p:txBody>
      </p:sp>
    </p:spTree>
    <p:custDataLst>
      <p:tags r:id="rId1"/>
    </p:custDataLst>
    <p:extLst>
      <p:ext uri="{BB962C8B-B14F-4D97-AF65-F5344CB8AC3E}">
        <p14:creationId xmlns:p14="http://schemas.microsoft.com/office/powerpoint/2010/main" val="409384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436" y="116632"/>
            <a:ext cx="10189132" cy="1052736"/>
          </a:xfrm>
        </p:spPr>
        <p:txBody>
          <a:bodyPr>
            <a:normAutofit/>
          </a:bodyPr>
          <a:lstStyle/>
          <a:p>
            <a:pPr marL="0" marR="0" indent="0">
              <a:spcBef>
                <a:spcPts val="60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Common Questions from Community-Based Physicians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767408" y="1412776"/>
            <a:ext cx="10945216" cy="5256584"/>
          </a:xfrm>
        </p:spPr>
        <p:txBody>
          <a:bodyPr/>
          <a:lstStyle/>
          <a:p>
            <a:pPr>
              <a:spcBef>
                <a:spcPts val="600"/>
              </a:spcBef>
              <a:spcAft>
                <a:spcPts val="0"/>
              </a:spcAft>
            </a:pPr>
            <a:r>
              <a:rPr lang="en-US" sz="2200" b="0" dirty="0"/>
              <a:t>Who should receive ovarian function suppression (OFS)/ablation versus tamoxifen alone?</a:t>
            </a:r>
          </a:p>
          <a:p>
            <a:pPr>
              <a:spcBef>
                <a:spcPts val="600"/>
              </a:spcBef>
              <a:spcAft>
                <a:spcPts val="0"/>
              </a:spcAft>
            </a:pPr>
            <a:r>
              <a:rPr lang="en-US" sz="2200" b="0" dirty="0"/>
              <a:t>In what situations do you prefer oophorectomy to OFS?</a:t>
            </a:r>
          </a:p>
          <a:p>
            <a:pPr>
              <a:spcBef>
                <a:spcPts val="600"/>
              </a:spcBef>
              <a:spcAft>
                <a:spcPts val="0"/>
              </a:spcAft>
            </a:pPr>
            <a:r>
              <a:rPr lang="en-US" sz="2200" b="0" dirty="0"/>
              <a:t>When using OFS, what is your usual duration and dosing interval?</a:t>
            </a:r>
          </a:p>
          <a:p>
            <a:pPr>
              <a:spcBef>
                <a:spcPts val="600"/>
              </a:spcBef>
              <a:spcAft>
                <a:spcPts val="0"/>
              </a:spcAft>
            </a:pPr>
            <a:r>
              <a:rPr lang="en-US" sz="2200" b="0" dirty="0"/>
              <a:t>Does HER2 status affect your approach to endocrine therapy?</a:t>
            </a:r>
          </a:p>
          <a:p>
            <a:pPr>
              <a:spcBef>
                <a:spcPts val="600"/>
              </a:spcBef>
              <a:spcAft>
                <a:spcPts val="0"/>
              </a:spcAft>
            </a:pPr>
            <a:r>
              <a:rPr lang="en-US" sz="2200" b="0" dirty="0"/>
              <a:t>How do you approach OFS during chemotherapy for fertility preservation versus ovarian function preservation? </a:t>
            </a:r>
          </a:p>
          <a:p>
            <a:pPr>
              <a:spcBef>
                <a:spcPts val="600"/>
              </a:spcBef>
              <a:spcAft>
                <a:spcPts val="0"/>
              </a:spcAft>
            </a:pPr>
            <a:r>
              <a:rPr lang="en-US" sz="2200" b="0" dirty="0"/>
              <a:t>What is the optimal approach for interrupting endocrine therapy to allow for pregnancy? </a:t>
            </a:r>
          </a:p>
          <a:p>
            <a:pPr>
              <a:spcBef>
                <a:spcPts val="600"/>
              </a:spcBef>
              <a:spcAft>
                <a:spcPts val="0"/>
              </a:spcAft>
            </a:pPr>
            <a:r>
              <a:rPr lang="en-US" sz="2200" b="0" dirty="0"/>
              <a:t>How do you approach the management of side effects associated with OFS (hot flashes, vaginal dryness, </a:t>
            </a:r>
            <a:r>
              <a:rPr lang="en-US" sz="2200" b="0" dirty="0" err="1"/>
              <a:t>etc</a:t>
            </a:r>
            <a:r>
              <a:rPr lang="en-US" sz="2200" b="0" dirty="0"/>
              <a:t>)?</a:t>
            </a:r>
          </a:p>
        </p:txBody>
      </p:sp>
    </p:spTree>
    <p:custDataLst>
      <p:tags r:id="rId1"/>
    </p:custDataLst>
    <p:extLst>
      <p:ext uri="{BB962C8B-B14F-4D97-AF65-F5344CB8AC3E}">
        <p14:creationId xmlns:p14="http://schemas.microsoft.com/office/powerpoint/2010/main" val="84447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C29EAA-21DB-D741-8D85-CC9E8C5287BC}"/>
              </a:ext>
            </a:extLst>
          </p:cNvPr>
          <p:cNvSpPr/>
          <p:nvPr/>
        </p:nvSpPr>
        <p:spPr bwMode="auto">
          <a:xfrm>
            <a:off x="587388" y="1556792"/>
            <a:ext cx="11125236" cy="43204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3333CC"/>
              </a:solidFill>
              <a:effectLst/>
              <a:uLnTx/>
              <a:uFillTx/>
              <a:latin typeface="Times New Roman" pitchFamily="18" charset="0"/>
              <a:ea typeface="MS PGothic" charset="0"/>
            </a:endParaRPr>
          </a:p>
        </p:txBody>
      </p:sp>
      <p:sp>
        <p:nvSpPr>
          <p:cNvPr id="2" name="Title 1"/>
          <p:cNvSpPr>
            <a:spLocks noGrp="1"/>
          </p:cNvSpPr>
          <p:nvPr>
            <p:ph type="title"/>
          </p:nvPr>
        </p:nvSpPr>
        <p:spPr>
          <a:xfrm>
            <a:off x="1919536" y="0"/>
            <a:ext cx="8424936" cy="1052736"/>
          </a:xfrm>
        </p:spPr>
        <p:txBody>
          <a:bodyPr>
            <a:normAutofit/>
          </a:bodyPr>
          <a:lstStyle/>
          <a:p>
            <a:r>
              <a:rPr lang="en-US" dirty="0"/>
              <a:t>Agenda</a:t>
            </a:r>
            <a:endParaRPr lang="en-US" sz="2800" dirty="0">
              <a:solidFill>
                <a:srgbClr val="FF40FF"/>
              </a:solidFill>
            </a:endParaRPr>
          </a:p>
        </p:txBody>
      </p:sp>
      <p:sp>
        <p:nvSpPr>
          <p:cNvPr id="6" name="Content Placeholder 5"/>
          <p:cNvSpPr>
            <a:spLocks noGrp="1"/>
          </p:cNvSpPr>
          <p:nvPr>
            <p:ph idx="1"/>
          </p:nvPr>
        </p:nvSpPr>
        <p:spPr>
          <a:xfrm>
            <a:off x="875420" y="1196752"/>
            <a:ext cx="10837204" cy="5445224"/>
          </a:xfrm>
        </p:spPr>
        <p:txBody>
          <a:bodyPr/>
          <a:lstStyle/>
          <a:p>
            <a:pPr marL="0" marR="0" indent="0">
              <a:lnSpc>
                <a:spcPts val="2580"/>
              </a:lnSpc>
              <a:spcBef>
                <a:spcPts val="180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Case Presentation: Dr Partridge</a:t>
            </a:r>
          </a:p>
          <a:p>
            <a:pPr marL="342900" indent="-342900">
              <a:lnSpc>
                <a:spcPts val="2580"/>
              </a:lnSpc>
              <a:spcBef>
                <a:spcPts val="400"/>
              </a:spcBef>
              <a:spcAft>
                <a:spcPts val="0"/>
              </a:spcAft>
            </a:pPr>
            <a:r>
              <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25-year-old woman with T1cN0M0, ER/PR-positive, HER2-negative breast cancer, RS = 26</a:t>
            </a: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Miller</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28-year-old woman with a 2.8-cm ER/PR-positive, HER2-positive Grade III IDC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Partridge </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35-year-old woma</a:t>
            </a:r>
            <a:r>
              <a:rPr lang="en-US" sz="2200" b="0" dirty="0">
                <a:latin typeface="Calibri" panose="020F0502020204030204" pitchFamily="34" charset="0"/>
                <a:ea typeface="Calibri" panose="020F0502020204030204" pitchFamily="34" charset="0"/>
                <a:cs typeface="Times New Roman" panose="02020603050405020304" pitchFamily="18" charset="0"/>
              </a:rPr>
              <a:t>n with a 3.5-cm ER/PR-negative, HER2-negative breast cancer with a BRCA2 mutation</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Case </a:t>
            </a:r>
            <a:r>
              <a:rPr lang="en-US" sz="2400" dirty="0">
                <a:latin typeface="Calibri" panose="020F0502020204030204" pitchFamily="34" charset="0"/>
                <a:ea typeface="Calibri" panose="020F0502020204030204" pitchFamily="34" charset="0"/>
                <a:cs typeface="Times New Roman" panose="02020603050405020304" pitchFamily="18" charset="0"/>
              </a:rPr>
              <a:t>Presentation: Dr Miller</a:t>
            </a:r>
          </a:p>
          <a:p>
            <a:pPr marL="342900" indent="-342900">
              <a:lnSpc>
                <a:spcPts val="2580"/>
              </a:lnSpc>
              <a:spcBef>
                <a:spcPts val="400"/>
              </a:spcBef>
              <a:spcAft>
                <a:spcPts val="0"/>
              </a:spcAft>
            </a:pPr>
            <a:r>
              <a:rPr lang="en-US" sz="2200" b="0" dirty="0">
                <a:latin typeface="Calibri" panose="020F0502020204030204" pitchFamily="34" charset="0"/>
                <a:ea typeface="Calibri" panose="020F0502020204030204" pitchFamily="34" charset="0"/>
                <a:cs typeface="Times New Roman" panose="02020603050405020304" pitchFamily="18" charset="0"/>
              </a:rPr>
              <a:t>32</a:t>
            </a:r>
            <a:r>
              <a:rPr lang="en-US" sz="2200" b="0" dirty="0">
                <a:effectLst/>
                <a:latin typeface="Calibri" panose="020F0502020204030204" pitchFamily="34" charset="0"/>
                <a:ea typeface="Calibri" panose="020F0502020204030204" pitchFamily="34" charset="0"/>
                <a:cs typeface="Times New Roman" panose="02020603050405020304" pitchFamily="18" charset="0"/>
              </a:rPr>
              <a:t>-year-old woman with ER/PR-positive, HER2-negative inflammatory breast cancer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Appendix</a:t>
            </a:r>
          </a:p>
        </p:txBody>
      </p:sp>
    </p:spTree>
    <p:custDataLst>
      <p:tags r:id="rId1"/>
    </p:custDataLst>
    <p:extLst>
      <p:ext uri="{BB962C8B-B14F-4D97-AF65-F5344CB8AC3E}">
        <p14:creationId xmlns:p14="http://schemas.microsoft.com/office/powerpoint/2010/main" val="1056131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3EB67F-B6F0-9280-4648-47739B8C4461}"/>
              </a:ext>
            </a:extLst>
          </p:cNvPr>
          <p:cNvGraphicFramePr>
            <a:graphicFrameLocks noGrp="1"/>
          </p:cNvGraphicFramePr>
          <p:nvPr>
            <p:extLst>
              <p:ext uri="{D42A27DB-BD31-4B8C-83A1-F6EECF244321}">
                <p14:modId xmlns:p14="http://schemas.microsoft.com/office/powerpoint/2010/main" val="1406332183"/>
              </p:ext>
            </p:extLst>
          </p:nvPr>
        </p:nvGraphicFramePr>
        <p:xfrm>
          <a:off x="695400" y="1844824"/>
          <a:ext cx="9519592" cy="3557196"/>
        </p:xfrm>
        <a:graphic>
          <a:graphicData uri="http://schemas.openxmlformats.org/drawingml/2006/table">
            <a:tbl>
              <a:tblPr firstRow="1" bandRow="1">
                <a:tableStyleId>{0E3FDE45-AF77-4B5C-9715-49D594BDF05E}</a:tableStyleId>
              </a:tblPr>
              <a:tblGrid>
                <a:gridCol w="9519592">
                  <a:extLst>
                    <a:ext uri="{9D8B030D-6E8A-4147-A177-3AD203B41FA5}">
                      <a16:colId xmlns:a16="http://schemas.microsoft.com/office/drawing/2014/main" val="2475546180"/>
                    </a:ext>
                  </a:extLst>
                </a:gridCol>
              </a:tblGrid>
              <a:tr h="592866">
                <a:tc>
                  <a:txBody>
                    <a:bodyPr/>
                    <a:lstStyle/>
                    <a:p>
                      <a:r>
                        <a:rPr lang="en-US" dirty="0"/>
                        <a:t> </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1906385"/>
                  </a:ext>
                </a:extLst>
              </a:tr>
              <a:tr h="592866">
                <a:tc>
                  <a:txBody>
                    <a:bodyPr/>
                    <a:lstStyle/>
                    <a:p>
                      <a:endParaRPr lang="en-US" dirty="0"/>
                    </a:p>
                  </a:txBody>
                  <a:tcPr>
                    <a:lnL>
                      <a:noFill/>
                    </a:lnL>
                    <a:lnR>
                      <a:noFill/>
                    </a:lnR>
                    <a:lnT w="12700" cmpd="sng">
                      <a:noFill/>
                    </a:lnT>
                    <a:lnB>
                      <a:noFill/>
                    </a:lnB>
                    <a:lnTlToBr w="12700" cmpd="sng">
                      <a:noFill/>
                      <a:prstDash val="solid"/>
                    </a:lnTlToBr>
                    <a:lnBlToTr w="12700" cmpd="sng">
                      <a:noFill/>
                      <a:prstDash val="solid"/>
                    </a:lnBlToTr>
                    <a:solidFill>
                      <a:srgbClr val="D3E0EB">
                        <a:alpha val="69804"/>
                      </a:srgbClr>
                    </a:solidFill>
                  </a:tcPr>
                </a:tc>
                <a:extLst>
                  <a:ext uri="{0D108BD9-81ED-4DB2-BD59-A6C34878D82A}">
                    <a16:rowId xmlns:a16="http://schemas.microsoft.com/office/drawing/2014/main" val="3743645606"/>
                  </a:ext>
                </a:extLst>
              </a:tr>
              <a:tr h="592866">
                <a:tc>
                  <a:txBody>
                    <a:bodyPr/>
                    <a:lstStyle/>
                    <a:p>
                      <a:endParaRPr lang="en-US"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6747907"/>
                  </a:ext>
                </a:extLst>
              </a:tr>
              <a:tr h="592866">
                <a:tc>
                  <a:txBody>
                    <a:bodyPr/>
                    <a:lstStyle/>
                    <a:p>
                      <a:endParaRPr lang="en-US" dirty="0"/>
                    </a:p>
                  </a:txBody>
                  <a:tcPr>
                    <a:lnL>
                      <a:noFill/>
                    </a:lnL>
                    <a:lnR>
                      <a:noFill/>
                    </a:lnR>
                    <a:lnT>
                      <a:noFill/>
                    </a:lnT>
                    <a:lnB>
                      <a:noFill/>
                    </a:lnB>
                    <a:lnTlToBr w="12700" cmpd="sng">
                      <a:noFill/>
                      <a:prstDash val="solid"/>
                    </a:lnTlToBr>
                    <a:lnBlToTr w="12700" cmpd="sng">
                      <a:noFill/>
                      <a:prstDash val="solid"/>
                    </a:lnBlToTr>
                    <a:solidFill>
                      <a:srgbClr val="D7E3EE"/>
                    </a:solidFill>
                  </a:tcPr>
                </a:tc>
                <a:extLst>
                  <a:ext uri="{0D108BD9-81ED-4DB2-BD59-A6C34878D82A}">
                    <a16:rowId xmlns:a16="http://schemas.microsoft.com/office/drawing/2014/main" val="891078392"/>
                  </a:ext>
                </a:extLst>
              </a:tr>
              <a:tr h="592866">
                <a:tc>
                  <a:txBody>
                    <a:bodyPr/>
                    <a:lstStyle/>
                    <a:p>
                      <a:endParaRPr lang="en-US"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44785109"/>
                  </a:ext>
                </a:extLst>
              </a:tr>
              <a:tr h="592866">
                <a:tc>
                  <a:txBody>
                    <a:bodyPr/>
                    <a:lstStyle/>
                    <a:p>
                      <a:endParaRPr lang="en-US" dirty="0"/>
                    </a:p>
                  </a:txBody>
                  <a:tcPr>
                    <a:lnL>
                      <a:noFill/>
                    </a:lnL>
                    <a:lnR>
                      <a:noFill/>
                    </a:lnR>
                    <a:lnT>
                      <a:noFill/>
                    </a:lnT>
                    <a:lnB>
                      <a:noFill/>
                    </a:lnB>
                    <a:lnTlToBr w="12700" cmpd="sng">
                      <a:noFill/>
                      <a:prstDash val="solid"/>
                    </a:lnTlToBr>
                    <a:lnBlToTr w="12700" cmpd="sng">
                      <a:noFill/>
                      <a:prstDash val="solid"/>
                    </a:lnBlToTr>
                    <a:solidFill>
                      <a:srgbClr val="D7E3EE"/>
                    </a:solidFill>
                  </a:tcPr>
                </a:tc>
                <a:extLst>
                  <a:ext uri="{0D108BD9-81ED-4DB2-BD59-A6C34878D82A}">
                    <a16:rowId xmlns:a16="http://schemas.microsoft.com/office/drawing/2014/main" val="2701909257"/>
                  </a:ext>
                </a:extLst>
              </a:tr>
            </a:tbl>
          </a:graphicData>
        </a:graphic>
      </p:graphicFrame>
      <p:sp>
        <p:nvSpPr>
          <p:cNvPr id="3" name="Title 2">
            <a:extLst>
              <a:ext uri="{FF2B5EF4-FFF2-40B4-BE49-F238E27FC236}">
                <a16:creationId xmlns:a16="http://schemas.microsoft.com/office/drawing/2014/main" id="{E179D512-6722-DA41-A90C-5E8B8DC317AA}"/>
              </a:ext>
            </a:extLst>
          </p:cNvPr>
          <p:cNvSpPr>
            <a:spLocks noGrp="1"/>
          </p:cNvSpPr>
          <p:nvPr>
            <p:ph type="title"/>
          </p:nvPr>
        </p:nvSpPr>
        <p:spPr>
          <a:xfrm>
            <a:off x="912285" y="312980"/>
            <a:ext cx="10358967" cy="1143000"/>
          </a:xfrm>
        </p:spPr>
        <p:txBody>
          <a:bodyPr/>
          <a:lstStyle/>
          <a:p>
            <a:pPr marL="15875" lvl="0" indent="-15875" algn="l"/>
            <a:r>
              <a:rPr lang="en-US" sz="3100" dirty="0"/>
              <a:t>Which adjuvant endocrine treatment would you recommend</a:t>
            </a:r>
            <a:br>
              <a:rPr lang="en-US" sz="3100" dirty="0"/>
            </a:br>
            <a:r>
              <a:rPr lang="en-US" sz="3100" dirty="0"/>
              <a:t>for a 25-year-old premenopausal patient with T1cN0M0 ER/PR-positive, HER2-negative breast cancer and RS = 26? </a:t>
            </a:r>
          </a:p>
        </p:txBody>
      </p:sp>
      <p:sp>
        <p:nvSpPr>
          <p:cNvPr id="2" name="Content Placeholder 1">
            <a:extLst>
              <a:ext uri="{FF2B5EF4-FFF2-40B4-BE49-F238E27FC236}">
                <a16:creationId xmlns:a16="http://schemas.microsoft.com/office/drawing/2014/main" id="{445F3F3B-FD5F-7245-B13E-0093415906BC}"/>
              </a:ext>
            </a:extLst>
          </p:cNvPr>
          <p:cNvSpPr>
            <a:spLocks noGrp="1"/>
          </p:cNvSpPr>
          <p:nvPr>
            <p:ph idx="1"/>
          </p:nvPr>
        </p:nvSpPr>
        <p:spPr>
          <a:xfrm>
            <a:off x="912286" y="1844824"/>
            <a:ext cx="10358967" cy="4370242"/>
          </a:xfrm>
        </p:spPr>
        <p:txBody>
          <a:bodyPr/>
          <a:lstStyle/>
          <a:p>
            <a:pPr indent="0">
              <a:spcBef>
                <a:spcPts val="1200"/>
              </a:spcBef>
              <a:spcAft>
                <a:spcPts val="0"/>
              </a:spcAft>
              <a:buNone/>
            </a:pPr>
            <a:r>
              <a:rPr lang="en-US" b="0" dirty="0"/>
              <a:t>1. Ovarian function suppression (OFS)/ablation</a:t>
            </a:r>
          </a:p>
          <a:p>
            <a:pPr indent="0">
              <a:spcBef>
                <a:spcPts val="1200"/>
              </a:spcBef>
              <a:spcAft>
                <a:spcPts val="0"/>
              </a:spcAft>
              <a:buNone/>
            </a:pPr>
            <a:r>
              <a:rPr lang="en-US" b="0" dirty="0"/>
              <a:t>2. OFS/ablation + tamoxifen</a:t>
            </a:r>
          </a:p>
          <a:p>
            <a:pPr indent="0">
              <a:spcBef>
                <a:spcPts val="1200"/>
              </a:spcBef>
              <a:spcAft>
                <a:spcPts val="0"/>
              </a:spcAft>
              <a:buNone/>
            </a:pPr>
            <a:r>
              <a:rPr lang="en-US" b="0" dirty="0"/>
              <a:t>3. OFS/ablation + anastrozole</a:t>
            </a:r>
          </a:p>
          <a:p>
            <a:pPr indent="0">
              <a:spcBef>
                <a:spcPts val="1200"/>
              </a:spcBef>
              <a:spcAft>
                <a:spcPts val="0"/>
              </a:spcAft>
              <a:buNone/>
            </a:pPr>
            <a:r>
              <a:rPr lang="en-US" b="0" dirty="0"/>
              <a:t>4. OFS/ablation + letrozole</a:t>
            </a:r>
          </a:p>
          <a:p>
            <a:pPr indent="0">
              <a:spcBef>
                <a:spcPts val="1200"/>
              </a:spcBef>
              <a:spcAft>
                <a:spcPts val="0"/>
              </a:spcAft>
              <a:buNone/>
            </a:pPr>
            <a:r>
              <a:rPr lang="en-US" b="0" dirty="0"/>
              <a:t>5. OFS/ablation + exemestane</a:t>
            </a:r>
          </a:p>
          <a:p>
            <a:pPr indent="0">
              <a:spcBef>
                <a:spcPts val="1200"/>
              </a:spcBef>
              <a:spcAft>
                <a:spcPts val="0"/>
              </a:spcAft>
              <a:buNone/>
            </a:pPr>
            <a:r>
              <a:rPr lang="en-US" b="0" dirty="0"/>
              <a:t>6. Tamoxifen</a:t>
            </a:r>
          </a:p>
          <a:p>
            <a:pPr indent="0">
              <a:spcBef>
                <a:spcPts val="1200"/>
              </a:spcBef>
              <a:spcAft>
                <a:spcPts val="0"/>
              </a:spcAft>
              <a:buNone/>
            </a:pPr>
            <a:r>
              <a:rPr lang="en-US" b="0" dirty="0"/>
              <a:t>7. Other</a:t>
            </a:r>
          </a:p>
        </p:txBody>
      </p:sp>
    </p:spTree>
    <p:extLst>
      <p:ext uri="{BB962C8B-B14F-4D97-AF65-F5344CB8AC3E}">
        <p14:creationId xmlns:p14="http://schemas.microsoft.com/office/powerpoint/2010/main" val="1529998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0"/>
            <a:ext cx="10117124" cy="1284612"/>
          </a:xfrm>
        </p:spPr>
        <p:txBody>
          <a:bodyPr>
            <a:normAutofit/>
          </a:bodyPr>
          <a:lstStyle/>
          <a:p>
            <a:r>
              <a:rPr lang="en-US" dirty="0">
                <a:latin typeface="Calibri" panose="020F0502020204030204" pitchFamily="34" charset="0"/>
                <a:cs typeface="Calibri" panose="020F0502020204030204" pitchFamily="34" charset="0"/>
              </a:rPr>
              <a:t>Hierarchy of Endocrine Therapy for Premenopausal Women</a:t>
            </a:r>
            <a:endParaRPr lang="en-US" sz="2800" dirty="0">
              <a:solidFill>
                <a:srgbClr val="FF40FF"/>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229492B-F336-8730-BD49-DC51E2CD0374}"/>
              </a:ext>
            </a:extLst>
          </p:cNvPr>
          <p:cNvSpPr txBox="1"/>
          <p:nvPr/>
        </p:nvSpPr>
        <p:spPr>
          <a:xfrm>
            <a:off x="3071664" y="1412776"/>
            <a:ext cx="5832648" cy="523220"/>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OFS/ablation + aromatase inhibitor</a:t>
            </a:r>
          </a:p>
        </p:txBody>
      </p:sp>
      <p:sp>
        <p:nvSpPr>
          <p:cNvPr id="8" name="Down Arrow 7">
            <a:extLst>
              <a:ext uri="{FF2B5EF4-FFF2-40B4-BE49-F238E27FC236}">
                <a16:creationId xmlns:a16="http://schemas.microsoft.com/office/drawing/2014/main" id="{38972C4B-CD2C-5F34-9527-13DDD9E26DDA}"/>
              </a:ext>
            </a:extLst>
          </p:cNvPr>
          <p:cNvSpPr/>
          <p:nvPr/>
        </p:nvSpPr>
        <p:spPr bwMode="auto">
          <a:xfrm>
            <a:off x="5807968" y="2060848"/>
            <a:ext cx="333751" cy="574152"/>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800" b="0" i="0" u="none" strike="noStrike" cap="none" normalizeH="0" baseline="0">
              <a:ln>
                <a:solidFill>
                  <a:sysClr val="windowText" lastClr="000000"/>
                </a:solidFill>
              </a:ln>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77EF9D3-0C9D-CA2C-4EAC-DB92D4DD1301}"/>
              </a:ext>
            </a:extLst>
          </p:cNvPr>
          <p:cNvSpPr txBox="1"/>
          <p:nvPr/>
        </p:nvSpPr>
        <p:spPr>
          <a:xfrm>
            <a:off x="3323692" y="2823319"/>
            <a:ext cx="5328592" cy="523220"/>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OFS/ablation + tamoxifen</a:t>
            </a:r>
          </a:p>
        </p:txBody>
      </p:sp>
      <p:sp>
        <p:nvSpPr>
          <p:cNvPr id="10" name="Down Arrow 9">
            <a:extLst>
              <a:ext uri="{FF2B5EF4-FFF2-40B4-BE49-F238E27FC236}">
                <a16:creationId xmlns:a16="http://schemas.microsoft.com/office/drawing/2014/main" id="{D6AEE2CF-5761-DD30-B06B-284C33CEA147}"/>
              </a:ext>
            </a:extLst>
          </p:cNvPr>
          <p:cNvSpPr/>
          <p:nvPr/>
        </p:nvSpPr>
        <p:spPr bwMode="auto">
          <a:xfrm>
            <a:off x="5807968" y="3489155"/>
            <a:ext cx="333751" cy="574152"/>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800" b="0" i="0" u="none" strike="noStrike" cap="none" normalizeH="0" baseline="0">
              <a:ln>
                <a:solidFill>
                  <a:sysClr val="windowText" lastClr="000000"/>
                </a:solidFill>
              </a:ln>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5639239-E32D-FB31-346D-736BD3A5B94E}"/>
              </a:ext>
            </a:extLst>
          </p:cNvPr>
          <p:cNvSpPr txBox="1"/>
          <p:nvPr/>
        </p:nvSpPr>
        <p:spPr>
          <a:xfrm>
            <a:off x="4871864" y="4191471"/>
            <a:ext cx="2232248" cy="523220"/>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OFS/ablation</a:t>
            </a:r>
          </a:p>
        </p:txBody>
      </p:sp>
      <p:sp>
        <p:nvSpPr>
          <p:cNvPr id="12" name="Down Arrow 11">
            <a:extLst>
              <a:ext uri="{FF2B5EF4-FFF2-40B4-BE49-F238E27FC236}">
                <a16:creationId xmlns:a16="http://schemas.microsoft.com/office/drawing/2014/main" id="{87FC151F-06B2-6785-1AA3-D485674171C0}"/>
              </a:ext>
            </a:extLst>
          </p:cNvPr>
          <p:cNvSpPr/>
          <p:nvPr/>
        </p:nvSpPr>
        <p:spPr bwMode="auto">
          <a:xfrm>
            <a:off x="5807968" y="4785299"/>
            <a:ext cx="333751" cy="574152"/>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800" b="0" i="0" u="none" strike="noStrike" cap="none" normalizeH="0" baseline="0">
              <a:ln>
                <a:solidFill>
                  <a:sysClr val="windowText" lastClr="000000"/>
                </a:solidFill>
              </a:ln>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BC080C9-D233-5229-37CD-30F1BC131A70}"/>
              </a:ext>
            </a:extLst>
          </p:cNvPr>
          <p:cNvSpPr txBox="1"/>
          <p:nvPr/>
        </p:nvSpPr>
        <p:spPr>
          <a:xfrm>
            <a:off x="4871864" y="5487615"/>
            <a:ext cx="2232248" cy="523220"/>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Tamoxifen</a:t>
            </a:r>
          </a:p>
        </p:txBody>
      </p:sp>
    </p:spTree>
    <p:custDataLst>
      <p:tags r:id="rId1"/>
    </p:custDataLst>
    <p:extLst>
      <p:ext uri="{BB962C8B-B14F-4D97-AF65-F5344CB8AC3E}">
        <p14:creationId xmlns:p14="http://schemas.microsoft.com/office/powerpoint/2010/main" val="4008372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59" y="1055458"/>
            <a:ext cx="10817816" cy="6067587"/>
          </a:xfrm>
        </p:spPr>
        <p:txBody>
          <a:bodyPr/>
          <a:lstStyle/>
          <a:p>
            <a:pPr>
              <a:defRPr/>
            </a:pPr>
            <a:r>
              <a:rPr lang="en-US" dirty="0">
                <a:latin typeface="+mj-lt"/>
              </a:rPr>
              <a:t>25 </a:t>
            </a:r>
            <a:r>
              <a:rPr lang="en-US" dirty="0" err="1">
                <a:latin typeface="+mj-lt"/>
              </a:rPr>
              <a:t>yo</a:t>
            </a:r>
            <a:r>
              <a:rPr lang="en-US" dirty="0">
                <a:latin typeface="+mj-lt"/>
              </a:rPr>
              <a:t> woman who presents with a mass in her R breast and is diagnosed with T1cN0M0, ER+, PR+, HER2- breast ca, grade 3, Oncotype Dx 26</a:t>
            </a:r>
          </a:p>
          <a:p>
            <a:pPr>
              <a:defRPr/>
            </a:pPr>
            <a:endParaRPr lang="en-US" dirty="0">
              <a:latin typeface="+mj-lt"/>
            </a:endParaRPr>
          </a:p>
          <a:p>
            <a:pPr>
              <a:defRPr/>
            </a:pPr>
            <a:r>
              <a:rPr lang="en-US" dirty="0">
                <a:latin typeface="+mj-lt"/>
              </a:rPr>
              <a:t>She receives 4 cycles of TC and sees you in follow-up for discussion of hormonal therapy</a:t>
            </a:r>
          </a:p>
          <a:p>
            <a:pPr>
              <a:defRPr/>
            </a:pPr>
            <a:endParaRPr lang="en-US" dirty="0">
              <a:latin typeface="+mj-lt"/>
            </a:endParaRPr>
          </a:p>
          <a:p>
            <a:pPr>
              <a:defRPr/>
            </a:pPr>
            <a:r>
              <a:rPr lang="en-US" dirty="0">
                <a:latin typeface="+mj-lt"/>
              </a:rPr>
              <a:t>She is depressed and concerned about trying any further therapy at this time.</a:t>
            </a:r>
          </a:p>
        </p:txBody>
      </p:sp>
      <p:sp>
        <p:nvSpPr>
          <p:cNvPr id="5" name="Rectangle 2">
            <a:extLst>
              <a:ext uri="{FF2B5EF4-FFF2-40B4-BE49-F238E27FC236}">
                <a16:creationId xmlns:a16="http://schemas.microsoft.com/office/drawing/2014/main" id="{CD6ABEDB-51BE-D146-9318-447CA1C6B59A}"/>
              </a:ext>
            </a:extLst>
          </p:cNvPr>
          <p:cNvSpPr txBox="1">
            <a:spLocks noChangeArrowheads="1"/>
          </p:cNvSpPr>
          <p:nvPr/>
        </p:nvSpPr>
        <p:spPr bwMode="auto">
          <a:xfrm>
            <a:off x="504361" y="74504"/>
            <a:ext cx="1081781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0" fontAlgn="base" latinLnBrk="0" hangingPunct="0">
              <a:lnSpc>
                <a:spcPct val="90000"/>
              </a:lnSpc>
              <a:spcBef>
                <a:spcPct val="0"/>
              </a:spcBef>
              <a:spcAft>
                <a:spcPct val="0"/>
              </a:spcAft>
              <a:buNone/>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3600" b="0" dirty="0">
                <a:solidFill>
                  <a:srgbClr val="000000"/>
                </a:solidFill>
                <a:latin typeface="Arial" charset="0"/>
              </a:rPr>
              <a:t>Case 1: Dr Partridge – </a:t>
            </a:r>
            <a:r>
              <a:rPr kumimoji="0" lang="en-US" sz="3600" b="0" i="0" u="none" strike="noStrike" kern="1200" cap="none" spc="0" normalizeH="0" baseline="0" noProof="0" dirty="0">
                <a:ln>
                  <a:noFill/>
                </a:ln>
                <a:solidFill>
                  <a:srgbClr val="000000"/>
                </a:solidFill>
                <a:effectLst/>
                <a:uLnTx/>
                <a:uFillTx/>
                <a:latin typeface="Arial" charset="0"/>
                <a:ea typeface="+mj-ea"/>
                <a:cs typeface="+mj-cs"/>
              </a:rPr>
              <a:t>25-year-old woman</a:t>
            </a:r>
          </a:p>
        </p:txBody>
      </p:sp>
    </p:spTree>
    <p:extLst>
      <p:ext uri="{BB962C8B-B14F-4D97-AF65-F5344CB8AC3E}">
        <p14:creationId xmlns:p14="http://schemas.microsoft.com/office/powerpoint/2010/main" val="28769166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81D7C-24B3-27BC-CC8F-76594E1AA1F0}"/>
              </a:ext>
            </a:extLst>
          </p:cNvPr>
          <p:cNvSpPr txBox="1"/>
          <p:nvPr/>
        </p:nvSpPr>
        <p:spPr>
          <a:xfrm>
            <a:off x="1259893" y="101243"/>
            <a:ext cx="1032231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432FF"/>
                </a:solidFill>
                <a:effectLst/>
                <a:uLnTx/>
                <a:uFillTx/>
                <a:latin typeface="Calibri"/>
                <a:ea typeface="MS PGothic" charset="0"/>
                <a:cs typeface="+mn-cs"/>
              </a:rPr>
              <a:t>CRIB: Composite Risk Index Breast Cancer</a:t>
            </a:r>
          </a:p>
        </p:txBody>
      </p:sp>
      <p:sp>
        <p:nvSpPr>
          <p:cNvPr id="6" name="TextBox 5">
            <a:extLst>
              <a:ext uri="{FF2B5EF4-FFF2-40B4-BE49-F238E27FC236}">
                <a16:creationId xmlns:a16="http://schemas.microsoft.com/office/drawing/2014/main" id="{B3B58B6B-A8AD-50B5-D88A-634C94804176}"/>
              </a:ext>
            </a:extLst>
          </p:cNvPr>
          <p:cNvSpPr txBox="1"/>
          <p:nvPr/>
        </p:nvSpPr>
        <p:spPr>
          <a:xfrm>
            <a:off x="115513" y="6490211"/>
            <a:ext cx="4180287" cy="323165"/>
          </a:xfrm>
          <a:prstGeom prst="rect">
            <a:avLst/>
          </a:prstGeom>
          <a:noFill/>
        </p:spPr>
        <p:txBody>
          <a:bodyPr wrap="square">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https://crib-</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calculator.com</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calculator.html</a:t>
            </a:r>
            <a:endPar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2ABAA673-BA3E-2D71-D9AA-B2A2FAE7E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754" y="817973"/>
            <a:ext cx="8588593" cy="5615618"/>
          </a:xfrm>
          <a:prstGeom prst="rect">
            <a:avLst/>
          </a:prstGeom>
        </p:spPr>
      </p:pic>
    </p:spTree>
    <p:extLst>
      <p:ext uri="{BB962C8B-B14F-4D97-AF65-F5344CB8AC3E}">
        <p14:creationId xmlns:p14="http://schemas.microsoft.com/office/powerpoint/2010/main" val="3861878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Elbow Connector 33"/>
          <p:cNvCxnSpPr>
            <a:endCxn id="24" idx="1"/>
          </p:cNvCxnSpPr>
          <p:nvPr/>
        </p:nvCxnSpPr>
        <p:spPr>
          <a:xfrm rot="16200000" flipH="1">
            <a:off x="4390914" y="4048991"/>
            <a:ext cx="1010338" cy="646326"/>
          </a:xfrm>
          <a:prstGeom prst="bentConnector2">
            <a:avLst/>
          </a:prstGeom>
          <a:ln>
            <a:solidFill>
              <a:srgbClr val="4A8B72"/>
            </a:solidFill>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endCxn id="7" idx="1"/>
          </p:cNvCxnSpPr>
          <p:nvPr/>
        </p:nvCxnSpPr>
        <p:spPr>
          <a:xfrm rot="5400000" flipH="1" flipV="1">
            <a:off x="4369828" y="2287591"/>
            <a:ext cx="1074152" cy="672156"/>
          </a:xfrm>
          <a:prstGeom prst="bentConnector2">
            <a:avLst/>
          </a:prstGeom>
          <a:ln>
            <a:solidFill>
              <a:srgbClr val="31504C"/>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bwMode="auto">
          <a:xfrm>
            <a:off x="3782270" y="3463853"/>
            <a:ext cx="310126" cy="0"/>
          </a:xfrm>
          <a:prstGeom prst="straightConnector1">
            <a:avLst/>
          </a:prstGeom>
          <a:solidFill>
            <a:schemeClr val="accent1"/>
          </a:solidFill>
          <a:ln w="38100" cap="flat" cmpd="sng" algn="ctr">
            <a:solidFill>
              <a:srgbClr val="1D642D"/>
            </a:solidFill>
            <a:prstDash val="solid"/>
            <a:round/>
            <a:headEnd type="none" w="med" len="med"/>
            <a:tailEnd type="arrow"/>
          </a:ln>
          <a:effectLst/>
        </p:spPr>
      </p:cxnSp>
      <p:sp>
        <p:nvSpPr>
          <p:cNvPr id="55" name="Oval 54"/>
          <p:cNvSpPr/>
          <p:nvPr/>
        </p:nvSpPr>
        <p:spPr>
          <a:xfrm>
            <a:off x="4092396" y="2876602"/>
            <a:ext cx="1714636" cy="1187395"/>
          </a:xfrm>
          <a:prstGeom prst="ellipse">
            <a:avLst/>
          </a:prstGeom>
          <a:solidFill>
            <a:srgbClr val="1D642D"/>
          </a:solidFill>
          <a:ln>
            <a:solidFill>
              <a:srgbClr val="1850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1029440" y="257622"/>
            <a:ext cx="10540621" cy="810323"/>
          </a:xfrm>
        </p:spPr>
        <p:txBody>
          <a:bodyPr>
            <a:normAutofit/>
          </a:bodyPr>
          <a:lstStyle/>
          <a:p>
            <a:pPr algn="ctr"/>
            <a:r>
              <a:rPr lang="en-US" sz="4000" b="1" dirty="0"/>
              <a:t>Ovarian suppression – monitoring schema</a:t>
            </a:r>
            <a:endParaRPr lang="en-US" sz="4000" b="1" dirty="0">
              <a:solidFill>
                <a:srgbClr val="1F497D"/>
              </a:solidFill>
            </a:endParaRPr>
          </a:p>
        </p:txBody>
      </p:sp>
      <p:sp>
        <p:nvSpPr>
          <p:cNvPr id="5" name="Rounded Rectangle 4"/>
          <p:cNvSpPr/>
          <p:nvPr/>
        </p:nvSpPr>
        <p:spPr>
          <a:xfrm>
            <a:off x="1029440" y="1763679"/>
            <a:ext cx="2752832" cy="3432151"/>
          </a:xfrm>
          <a:prstGeom prst="roundRect">
            <a:avLst>
              <a:gd name="adj" fmla="val 5148"/>
            </a:avLst>
          </a:prstGeom>
          <a:solidFill>
            <a:srgbClr val="1D642D"/>
          </a:solidFill>
          <a:ln w="28575">
            <a:solidFill>
              <a:srgbClr val="1D642D"/>
            </a:solid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Premenopausal women</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Having periods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   or</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FSH/estradiol not postmenopausal</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endPar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All ages</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All stages</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Prior chemo or not</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Tamoxifen or AI</a:t>
            </a:r>
          </a:p>
          <a:p>
            <a:pPr marL="176213" marR="0" lvl="0" indent="-176213" algn="l" defTabSz="914400" rtl="0" eaLnBrk="1" fontAlgn="auto" latinLnBrk="0" hangingPunct="1">
              <a:lnSpc>
                <a:spcPct val="10000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Starting OS or continuing OS</a:t>
            </a:r>
          </a:p>
        </p:txBody>
      </p:sp>
      <p:sp>
        <p:nvSpPr>
          <p:cNvPr id="7" name="Rounded Rectangle 6"/>
          <p:cNvSpPr/>
          <p:nvPr/>
        </p:nvSpPr>
        <p:spPr>
          <a:xfrm>
            <a:off x="5242983" y="1540488"/>
            <a:ext cx="1671871" cy="1092211"/>
          </a:xfrm>
          <a:prstGeom prst="roundRect">
            <a:avLst>
              <a:gd name="adj" fmla="val 5148"/>
            </a:avLst>
          </a:prstGeom>
          <a:solidFill>
            <a:srgbClr val="31504C"/>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202277" marR="0" lvl="0" indent="-202277"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rPr>
              <a:t>Leuprolide 3.75 mg monthly</a:t>
            </a:r>
          </a:p>
        </p:txBody>
      </p:sp>
      <p:sp>
        <p:nvSpPr>
          <p:cNvPr id="24" name="Rounded Rectangle 23"/>
          <p:cNvSpPr/>
          <p:nvPr/>
        </p:nvSpPr>
        <p:spPr>
          <a:xfrm>
            <a:off x="5219247" y="4397490"/>
            <a:ext cx="1708699" cy="959667"/>
          </a:xfrm>
          <a:prstGeom prst="roundRect">
            <a:avLst>
              <a:gd name="adj" fmla="val 5148"/>
            </a:avLst>
          </a:prstGeom>
          <a:solidFill>
            <a:srgbClr val="4A8B7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202277" marR="0" lvl="0" indent="-202277"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rPr>
              <a:t>Leuprolide 11.25 mg q3 </a:t>
            </a:r>
            <a:r>
              <a:rPr kumimoji="0" lang="en-US" sz="1700" b="1"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TextBox 92"/>
          <p:cNvSpPr txBox="1"/>
          <p:nvPr/>
        </p:nvSpPr>
        <p:spPr>
          <a:xfrm>
            <a:off x="4045994" y="3160746"/>
            <a:ext cx="17872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S PGothic" charset="0"/>
                <a:cs typeface="+mn-cs"/>
              </a:rPr>
              <a:t>MD discretion / patient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S PGothic" charset="0"/>
              <a:cs typeface="+mn-cs"/>
            </a:endParaRPr>
          </a:p>
        </p:txBody>
      </p:sp>
      <p:sp>
        <p:nvSpPr>
          <p:cNvPr id="66" name="Rounded Rectangle 6"/>
          <p:cNvSpPr/>
          <p:nvPr/>
        </p:nvSpPr>
        <p:spPr>
          <a:xfrm>
            <a:off x="7380393" y="2279650"/>
            <a:ext cx="3963513" cy="2298700"/>
          </a:xfrm>
          <a:prstGeom prst="roundRect">
            <a:avLst>
              <a:gd name="adj" fmla="val 5148"/>
            </a:avLst>
          </a:prstGeom>
          <a:solidFill>
            <a:srgbClr val="7FC8A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202277" marR="0" lvl="0" indent="-202277" algn="ctr" defTabSz="9144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FFFFFF"/>
                </a:solidFill>
                <a:effectLst/>
                <a:uLnTx/>
                <a:uFillTx/>
                <a:latin typeface="Arial" panose="020B0604020202020204"/>
                <a:ea typeface="+mn-ea"/>
                <a:cs typeface="+mn-cs"/>
              </a:rPr>
              <a:t>Monitoring ovarian suppression:</a:t>
            </a:r>
          </a:p>
          <a:p>
            <a:pPr marL="202277" marR="0" lvl="0" indent="-202277" algn="l" defTabSz="914400" rtl="0" eaLnBrk="1" fontAlgn="auto" latinLnBrk="0" hangingPunct="1">
              <a:lnSpc>
                <a:spcPct val="100000"/>
              </a:lnSpc>
              <a:spcBef>
                <a:spcPts val="0"/>
              </a:spcBef>
              <a:spcAft>
                <a:spcPts val="0"/>
              </a:spcAft>
              <a:buClrTx/>
              <a:buSzTx/>
              <a:buFontTx/>
              <a:buNone/>
              <a:tabLst/>
              <a:defRPr/>
            </a:pPr>
            <a:endParaRPr kumimoji="0" lang="en-US" sz="1700" b="1" i="0" u="sng" strike="noStrike" kern="1200" cap="none" spc="0" normalizeH="0" baseline="0" noProof="0" dirty="0">
              <a:ln>
                <a:noFill/>
              </a:ln>
              <a:solidFill>
                <a:srgbClr val="FFFFFF"/>
              </a:solidFill>
              <a:effectLst/>
              <a:uLnTx/>
              <a:uFillTx/>
              <a:latin typeface="Arial" panose="020B0604020202020204"/>
              <a:ea typeface="+mn-ea"/>
              <a:cs typeface="+mn-cs"/>
            </a:endParaRPr>
          </a:p>
          <a:p>
            <a:pPr marL="202277" marR="0" lvl="0" indent="-202277"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rPr>
              <a:t>Check FSH and estradiol:        Baseline, 3, 6, 12, 18, 24 </a:t>
            </a:r>
            <a:r>
              <a:rPr kumimoji="0" lang="en-US" sz="1700" b="1"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02277" marR="0" lvl="0" indent="-202277" algn="l" defTabSz="914400" rtl="0" eaLnBrk="1" fontAlgn="auto" latinLnBrk="0" hangingPunct="1">
              <a:lnSpc>
                <a:spcPct val="100000"/>
              </a:lnSpc>
              <a:spcBef>
                <a:spcPts val="0"/>
              </a:spcBef>
              <a:spcAft>
                <a:spcPts val="0"/>
              </a:spcAft>
              <a:buClrTx/>
              <a:buSzTx/>
              <a:buFontTx/>
              <a:buNone/>
              <a:tabLst/>
              <a:defRPr/>
            </a:pPr>
            <a:endParaRPr kumimoji="0" lang="en-US" sz="1700" b="1" i="0" u="sng" strike="noStrike" kern="1200" cap="none" spc="0" normalizeH="0" baseline="0" noProof="0" dirty="0">
              <a:ln>
                <a:noFill/>
              </a:ln>
              <a:solidFill>
                <a:srgbClr val="FFFFFF"/>
              </a:solidFill>
              <a:effectLst/>
              <a:uLnTx/>
              <a:uFillTx/>
              <a:latin typeface="Arial" panose="020B0604020202020204"/>
              <a:ea typeface="+mn-ea"/>
              <a:cs typeface="+mn-cs"/>
            </a:endParaRPr>
          </a:p>
          <a:p>
            <a:pPr marL="202277" marR="0" lvl="0" indent="-202277"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rPr>
              <a:t>*Same schedule irrespective of age, oral ET (tam </a:t>
            </a:r>
            <a:r>
              <a:rPr kumimoji="0" lang="en-US" sz="1700" b="1" i="0" u="none" strike="noStrike" kern="1200" cap="none" spc="0" normalizeH="0" baseline="0" noProof="0" dirty="0" err="1">
                <a:ln>
                  <a:noFill/>
                </a:ln>
                <a:solidFill>
                  <a:srgbClr val="FFFFFF"/>
                </a:solidFill>
                <a:effectLst/>
                <a:uLnTx/>
                <a:uFillTx/>
                <a:latin typeface="Arial" panose="020B0604020202020204"/>
                <a:ea typeface="+mn-ea"/>
                <a:cs typeface="+mn-cs"/>
              </a:rPr>
              <a:t>vs</a:t>
            </a:r>
            <a:r>
              <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rPr>
              <a:t> AI)</a:t>
            </a:r>
          </a:p>
        </p:txBody>
      </p:sp>
      <p:cxnSp>
        <p:nvCxnSpPr>
          <p:cNvPr id="46" name="Straight Arrow Connector 45"/>
          <p:cNvCxnSpPr>
            <a:cxnSpLocks/>
            <a:stCxn id="7" idx="3"/>
            <a:endCxn id="66" idx="1"/>
          </p:cNvCxnSpPr>
          <p:nvPr/>
        </p:nvCxnSpPr>
        <p:spPr>
          <a:xfrm>
            <a:off x="6914854" y="2086594"/>
            <a:ext cx="465539" cy="1342406"/>
          </a:xfrm>
          <a:prstGeom prst="straightConnector1">
            <a:avLst/>
          </a:prstGeom>
          <a:ln>
            <a:solidFill>
              <a:srgbClr val="31504C"/>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cxnSpLocks/>
            <a:stCxn id="24" idx="3"/>
            <a:endCxn id="66" idx="1"/>
          </p:cNvCxnSpPr>
          <p:nvPr/>
        </p:nvCxnSpPr>
        <p:spPr>
          <a:xfrm flipV="1">
            <a:off x="6927946" y="3429000"/>
            <a:ext cx="452447" cy="1448324"/>
          </a:xfrm>
          <a:prstGeom prst="straightConnector1">
            <a:avLst/>
          </a:prstGeom>
          <a:ln>
            <a:solidFill>
              <a:srgbClr val="4A8B72"/>
            </a:solidFill>
            <a:tailEnd type="arrow"/>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F1C056C-F3CE-DBD8-DEBB-27FB3058EB78}"/>
              </a:ext>
            </a:extLst>
          </p:cNvPr>
          <p:cNvSpPr txBox="1"/>
          <p:nvPr/>
        </p:nvSpPr>
        <p:spPr bwMode="auto">
          <a:xfrm>
            <a:off x="9030288" y="6535811"/>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2964707117"/>
      </p:ext>
    </p:extLst>
  </p:cSld>
  <p:clrMapOvr>
    <a:masterClrMapping/>
  </p:clrMapOvr>
  <mc:AlternateContent xmlns:mc="http://schemas.openxmlformats.org/markup-compatibility/2006" xmlns:p14="http://schemas.microsoft.com/office/powerpoint/2010/main">
    <mc:Choice Requires="p14">
      <p:transition spd="slow" p14:dur="2000" advTm="78911"/>
    </mc:Choice>
    <mc:Fallback xmlns="">
      <p:transition spd="slow" advTm="789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429" y="1"/>
            <a:ext cx="9144000" cy="810323"/>
          </a:xfrm>
        </p:spPr>
        <p:txBody>
          <a:bodyPr>
            <a:normAutofit fontScale="90000"/>
          </a:bodyPr>
          <a:lstStyle/>
          <a:p>
            <a:pPr algn="ctr"/>
            <a:r>
              <a:rPr lang="en-US" sz="4000" b="1" dirty="0"/>
              <a:t>Ovarian suppression – dosing schema</a:t>
            </a:r>
            <a:endParaRPr lang="en-US" sz="4000" b="1" dirty="0">
              <a:solidFill>
                <a:srgbClr val="1F497D"/>
              </a:solidFill>
            </a:endParaRPr>
          </a:p>
        </p:txBody>
      </p:sp>
      <p:sp>
        <p:nvSpPr>
          <p:cNvPr id="96" name="Rounded Rectangle 4"/>
          <p:cNvSpPr/>
          <p:nvPr/>
        </p:nvSpPr>
        <p:spPr>
          <a:xfrm>
            <a:off x="3833135" y="810323"/>
            <a:ext cx="1150054" cy="963284"/>
          </a:xfrm>
          <a:prstGeom prst="roundRect">
            <a:avLst>
              <a:gd name="adj" fmla="val 5148"/>
            </a:avLst>
          </a:prstGeom>
          <a:solidFill>
            <a:srgbClr val="953735"/>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Estradiol &gt;20</a:t>
            </a:r>
          </a:p>
        </p:txBody>
      </p:sp>
      <p:sp>
        <p:nvSpPr>
          <p:cNvPr id="97" name="Rounded Rectangle 6"/>
          <p:cNvSpPr/>
          <p:nvPr/>
        </p:nvSpPr>
        <p:spPr>
          <a:xfrm>
            <a:off x="3833135" y="1832264"/>
            <a:ext cx="1150054" cy="1076147"/>
          </a:xfrm>
          <a:prstGeom prst="roundRect">
            <a:avLst>
              <a:gd name="adj" fmla="val 5148"/>
            </a:avLst>
          </a:prstGeom>
          <a:solidFill>
            <a:srgbClr val="C79403"/>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202277" marR="0" lvl="0" indent="-202277"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rPr>
              <a:t>Estradiol 10-20</a:t>
            </a:r>
          </a:p>
        </p:txBody>
      </p:sp>
      <p:sp>
        <p:nvSpPr>
          <p:cNvPr id="102" name="Rounded Rectangle 4"/>
          <p:cNvSpPr/>
          <p:nvPr/>
        </p:nvSpPr>
        <p:spPr>
          <a:xfrm>
            <a:off x="5182738" y="810323"/>
            <a:ext cx="2375071" cy="963284"/>
          </a:xfrm>
          <a:prstGeom prst="roundRect">
            <a:avLst>
              <a:gd name="adj" fmla="val 5148"/>
            </a:avLst>
          </a:prstGeom>
          <a:solidFill>
            <a:srgbClr val="953735"/>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Leuprolide 3.75 =&gt; 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If AI, consider =&gt; Tam until suppressed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Repeat in 2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3" name="Rounded Rectangle 6"/>
          <p:cNvSpPr/>
          <p:nvPr/>
        </p:nvSpPr>
        <p:spPr>
          <a:xfrm>
            <a:off x="5189528" y="1858452"/>
            <a:ext cx="2370462" cy="999119"/>
          </a:xfrm>
          <a:prstGeom prst="roundRect">
            <a:avLst>
              <a:gd name="adj" fmla="val 5148"/>
            </a:avLst>
          </a:prstGeom>
          <a:solidFill>
            <a:srgbClr val="C79403"/>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If AI, consider =&gt; Tam until 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Repeat in 2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Rounded Rectangle 4"/>
          <p:cNvSpPr/>
          <p:nvPr/>
        </p:nvSpPr>
        <p:spPr>
          <a:xfrm>
            <a:off x="5189527" y="3872272"/>
            <a:ext cx="2370462" cy="939449"/>
          </a:xfrm>
          <a:prstGeom prst="roundRect">
            <a:avLst>
              <a:gd name="adj" fmla="val 5148"/>
            </a:avLst>
          </a:prstGeom>
          <a:solidFill>
            <a:srgbClr val="953735"/>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Q3 =&gt; Q1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or 11.25 =&gt;22.5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If AI, consider =&gt; Tam until 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Repeat in 2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9" name="Rounded Rectangle 6"/>
          <p:cNvSpPr/>
          <p:nvPr/>
        </p:nvSpPr>
        <p:spPr>
          <a:xfrm>
            <a:off x="5185889" y="4902514"/>
            <a:ext cx="2374100" cy="917244"/>
          </a:xfrm>
          <a:prstGeom prst="roundRect">
            <a:avLst>
              <a:gd name="adj" fmla="val 5148"/>
            </a:avLst>
          </a:prstGeom>
          <a:solidFill>
            <a:srgbClr val="C79403"/>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If AI, consider =&gt; Tam until 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Repeat in 2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0" name="Rounded Rectangle 4"/>
          <p:cNvSpPr/>
          <p:nvPr/>
        </p:nvSpPr>
        <p:spPr>
          <a:xfrm>
            <a:off x="5182737" y="5959751"/>
            <a:ext cx="2377252" cy="770253"/>
          </a:xfrm>
          <a:prstGeom prst="roundRect">
            <a:avLst>
              <a:gd name="adj" fmla="val 5148"/>
            </a:avLst>
          </a:prstGeom>
          <a:solidFill>
            <a:srgbClr val="1D642D"/>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Continue on current therapy and monitoring plan</a:t>
            </a:r>
          </a:p>
        </p:txBody>
      </p:sp>
      <p:sp>
        <p:nvSpPr>
          <p:cNvPr id="83" name="TextBox 82"/>
          <p:cNvSpPr txBox="1"/>
          <p:nvPr/>
        </p:nvSpPr>
        <p:spPr>
          <a:xfrm>
            <a:off x="7533002" y="6256227"/>
            <a:ext cx="465899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S PGothic" charset="0"/>
                <a:cs typeface="+mn-cs"/>
              </a:rPr>
              <a:t>* Can use FSH to guide Leuprolide dose adjustment, but can be artificially suppressed by tam</a:t>
            </a:r>
          </a:p>
        </p:txBody>
      </p:sp>
      <p:cxnSp>
        <p:nvCxnSpPr>
          <p:cNvPr id="31" name="Elbow Connector 30"/>
          <p:cNvCxnSpPr>
            <a:endCxn id="40" idx="1"/>
          </p:cNvCxnSpPr>
          <p:nvPr/>
        </p:nvCxnSpPr>
        <p:spPr>
          <a:xfrm rot="16200000" flipH="1">
            <a:off x="1107467" y="4517725"/>
            <a:ext cx="1492436" cy="208660"/>
          </a:xfrm>
          <a:prstGeom prst="bentConnector2">
            <a:avLst/>
          </a:prstGeom>
          <a:ln>
            <a:solidFill>
              <a:srgbClr val="4A8B72"/>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5400000" flipH="1" flipV="1">
            <a:off x="1113804" y="3006321"/>
            <a:ext cx="1486901" cy="215792"/>
          </a:xfrm>
          <a:prstGeom prst="bentConnector2">
            <a:avLst/>
          </a:prstGeom>
          <a:ln>
            <a:solidFill>
              <a:srgbClr val="31504C"/>
            </a:solidFill>
            <a:tailEnd type="arrow"/>
          </a:ln>
        </p:spPr>
        <p:style>
          <a:lnRef idx="2">
            <a:schemeClr val="accent1"/>
          </a:lnRef>
          <a:fillRef idx="0">
            <a:schemeClr val="accent1"/>
          </a:fillRef>
          <a:effectRef idx="1">
            <a:schemeClr val="accent1"/>
          </a:effectRef>
          <a:fontRef idx="minor">
            <a:schemeClr val="tx1"/>
          </a:fontRef>
        </p:style>
      </p:cxnSp>
      <p:sp>
        <p:nvSpPr>
          <p:cNvPr id="40" name="Rounded Rectangle 6"/>
          <p:cNvSpPr/>
          <p:nvPr/>
        </p:nvSpPr>
        <p:spPr>
          <a:xfrm>
            <a:off x="1958016" y="4888213"/>
            <a:ext cx="1532237" cy="960120"/>
          </a:xfrm>
          <a:prstGeom prst="roundRect">
            <a:avLst>
              <a:gd name="adj" fmla="val 5148"/>
            </a:avLst>
          </a:prstGeom>
          <a:solidFill>
            <a:srgbClr val="7FC8A0"/>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202277" marR="0" lvl="0" indent="-202277"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MONITORING</a:t>
            </a:r>
          </a:p>
          <a:p>
            <a:pPr marL="202277" marR="0" lvl="0" indent="-202277"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Leuprolide 11.25 mg q3 </a:t>
            </a:r>
            <a:r>
              <a:rPr kumimoji="0" lang="en-US" sz="1400" b="1"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is-I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5" name="Straight Arrow Connector 54"/>
          <p:cNvCxnSpPr/>
          <p:nvPr/>
        </p:nvCxnSpPr>
        <p:spPr bwMode="auto">
          <a:xfrm>
            <a:off x="1537093" y="3868703"/>
            <a:ext cx="222586" cy="3568"/>
          </a:xfrm>
          <a:prstGeom prst="straightConnector1">
            <a:avLst/>
          </a:prstGeom>
          <a:solidFill>
            <a:schemeClr val="accent1"/>
          </a:solidFill>
          <a:ln w="38100" cap="flat" cmpd="sng" algn="ctr">
            <a:solidFill>
              <a:srgbClr val="1D642D"/>
            </a:solidFill>
            <a:prstDash val="solid"/>
            <a:round/>
            <a:headEnd type="none" w="med" len="med"/>
            <a:tailEnd type="arrow"/>
          </a:ln>
          <a:effectLst/>
        </p:spPr>
      </p:cxnSp>
      <p:sp>
        <p:nvSpPr>
          <p:cNvPr id="59" name="Rounded Rectangle 4"/>
          <p:cNvSpPr/>
          <p:nvPr/>
        </p:nvSpPr>
        <p:spPr>
          <a:xfrm>
            <a:off x="3833135" y="3875837"/>
            <a:ext cx="1150054" cy="945701"/>
          </a:xfrm>
          <a:prstGeom prst="roundRect">
            <a:avLst>
              <a:gd name="adj" fmla="val 5148"/>
            </a:avLst>
          </a:prstGeom>
          <a:solidFill>
            <a:srgbClr val="953735"/>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Estradiol &gt;20</a:t>
            </a:r>
          </a:p>
        </p:txBody>
      </p:sp>
      <p:sp>
        <p:nvSpPr>
          <p:cNvPr id="60" name="Rounded Rectangle 6"/>
          <p:cNvSpPr/>
          <p:nvPr/>
        </p:nvSpPr>
        <p:spPr>
          <a:xfrm>
            <a:off x="3833135" y="4904238"/>
            <a:ext cx="1150054" cy="915521"/>
          </a:xfrm>
          <a:prstGeom prst="roundRect">
            <a:avLst>
              <a:gd name="adj" fmla="val 5148"/>
            </a:avLst>
          </a:prstGeom>
          <a:solidFill>
            <a:srgbClr val="C79403"/>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202277" marR="0" lvl="0" indent="-202277"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rial" panose="020B0604020202020204"/>
                <a:ea typeface="+mn-ea"/>
                <a:cs typeface="+mn-cs"/>
              </a:rPr>
              <a:t>Estradiol 10-20</a:t>
            </a:r>
          </a:p>
        </p:txBody>
      </p:sp>
      <p:sp>
        <p:nvSpPr>
          <p:cNvPr id="61" name="Rounded Rectangle 4"/>
          <p:cNvSpPr/>
          <p:nvPr/>
        </p:nvSpPr>
        <p:spPr>
          <a:xfrm>
            <a:off x="3833137" y="5963983"/>
            <a:ext cx="1150053" cy="767128"/>
          </a:xfrm>
          <a:prstGeom prst="roundRect">
            <a:avLst>
              <a:gd name="adj" fmla="val 5148"/>
            </a:avLst>
          </a:prstGeom>
          <a:solidFill>
            <a:srgbClr val="1D642D"/>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Estradiol &lt;10</a:t>
            </a:r>
          </a:p>
        </p:txBody>
      </p:sp>
      <p:sp>
        <p:nvSpPr>
          <p:cNvPr id="88" name="Rounded Rectangle 6"/>
          <p:cNvSpPr/>
          <p:nvPr/>
        </p:nvSpPr>
        <p:spPr>
          <a:xfrm>
            <a:off x="7859713" y="810323"/>
            <a:ext cx="2743010" cy="1415663"/>
          </a:xfrm>
          <a:prstGeom prst="roundRect">
            <a:avLst>
              <a:gd name="adj" fmla="val 5148"/>
            </a:avLst>
          </a:prstGeom>
          <a:solidFill>
            <a:srgbClr val="C79403"/>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a:ea typeface="+mn-ea"/>
                <a:cs typeface="+mn-cs"/>
              </a:rPr>
              <a:t>If estradiol &gt;10: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AI =&gt; Tam until 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Leuprolide 3.75 =&gt; 7.5, or 7.5 =&gt; 11.25 if FSH not 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Repeat estradiol  in 2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4" name="Rounded Rectangle 6"/>
          <p:cNvSpPr/>
          <p:nvPr/>
        </p:nvSpPr>
        <p:spPr>
          <a:xfrm>
            <a:off x="7847013" y="3872663"/>
            <a:ext cx="2743010" cy="1415663"/>
          </a:xfrm>
          <a:prstGeom prst="roundRect">
            <a:avLst>
              <a:gd name="adj" fmla="val 5148"/>
            </a:avLst>
          </a:prstGeom>
          <a:solidFill>
            <a:srgbClr val="C79403"/>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a:ea typeface="+mn-ea"/>
                <a:cs typeface="+mn-cs"/>
              </a:rPr>
              <a:t>If estradiol &gt;10: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AI =&gt; Tam until 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Q3 =&gt; Q1 dosing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Leuprolide 3.75 =&gt; 7.5, or 7.5 =&gt; 11.25 if FSH not 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Repeat estradiol  in 2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16" name="Elbow Connector 115"/>
          <p:cNvCxnSpPr>
            <a:endCxn id="36" idx="1"/>
          </p:cNvCxnSpPr>
          <p:nvPr/>
        </p:nvCxnSpPr>
        <p:spPr>
          <a:xfrm rot="16200000" flipH="1">
            <a:off x="3215849" y="2780976"/>
            <a:ext cx="1035022" cy="199551"/>
          </a:xfrm>
          <a:prstGeom prst="bentConnector2">
            <a:avLst/>
          </a:prstGeom>
          <a:ln>
            <a:solidFill>
              <a:srgbClr val="1D642D"/>
            </a:solidFill>
            <a:tailEnd type="arrow"/>
          </a:ln>
        </p:spPr>
        <p:style>
          <a:lnRef idx="2">
            <a:schemeClr val="accent1"/>
          </a:lnRef>
          <a:fillRef idx="0">
            <a:schemeClr val="accent1"/>
          </a:fillRef>
          <a:effectRef idx="1">
            <a:schemeClr val="accent1"/>
          </a:effectRef>
          <a:fontRef idx="minor">
            <a:schemeClr val="tx1"/>
          </a:fontRef>
        </p:style>
      </p:cxnSp>
      <p:cxnSp>
        <p:nvCxnSpPr>
          <p:cNvPr id="117" name="Elbow Connector 116"/>
          <p:cNvCxnSpPr>
            <a:endCxn id="96" idx="1"/>
          </p:cNvCxnSpPr>
          <p:nvPr/>
        </p:nvCxnSpPr>
        <p:spPr>
          <a:xfrm rot="5400000" flipH="1" flipV="1">
            <a:off x="3200338" y="1725214"/>
            <a:ext cx="1066046" cy="199548"/>
          </a:xfrm>
          <a:prstGeom prst="bentConnector2">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122" name="Elbow Connector 121"/>
          <p:cNvCxnSpPr>
            <a:endCxn id="97" idx="1"/>
          </p:cNvCxnSpPr>
          <p:nvPr/>
        </p:nvCxnSpPr>
        <p:spPr>
          <a:xfrm flipV="1">
            <a:off x="3490255" y="2370338"/>
            <a:ext cx="342881" cy="429"/>
          </a:xfrm>
          <a:prstGeom prst="bentConnector3">
            <a:avLst>
              <a:gd name="adj1" fmla="val 50000"/>
            </a:avLst>
          </a:prstGeom>
          <a:ln>
            <a:solidFill>
              <a:srgbClr val="C79403"/>
            </a:solidFill>
            <a:tailEnd type="arrow"/>
          </a:ln>
        </p:spPr>
        <p:style>
          <a:lnRef idx="2">
            <a:schemeClr val="accent1"/>
          </a:lnRef>
          <a:fillRef idx="0">
            <a:schemeClr val="accent1"/>
          </a:fillRef>
          <a:effectRef idx="1">
            <a:schemeClr val="accent1"/>
          </a:effectRef>
          <a:fontRef idx="minor">
            <a:schemeClr val="tx1"/>
          </a:fontRef>
        </p:style>
      </p:cxnSp>
      <p:cxnSp>
        <p:nvCxnSpPr>
          <p:cNvPr id="127" name="Elbow Connector 126"/>
          <p:cNvCxnSpPr>
            <a:endCxn id="61" idx="1"/>
          </p:cNvCxnSpPr>
          <p:nvPr/>
        </p:nvCxnSpPr>
        <p:spPr>
          <a:xfrm rot="16200000" flipH="1">
            <a:off x="3248828" y="5763239"/>
            <a:ext cx="978140" cy="190476"/>
          </a:xfrm>
          <a:prstGeom prst="bentConnector2">
            <a:avLst/>
          </a:prstGeom>
          <a:ln>
            <a:solidFill>
              <a:srgbClr val="1D642D"/>
            </a:solidFill>
            <a:tailEnd type="arrow"/>
          </a:ln>
        </p:spPr>
        <p:style>
          <a:lnRef idx="2">
            <a:schemeClr val="accent1"/>
          </a:lnRef>
          <a:fillRef idx="0">
            <a:schemeClr val="accent1"/>
          </a:fillRef>
          <a:effectRef idx="1">
            <a:schemeClr val="accent1"/>
          </a:effectRef>
          <a:fontRef idx="minor">
            <a:schemeClr val="tx1"/>
          </a:fontRef>
        </p:style>
      </p:cxnSp>
      <p:cxnSp>
        <p:nvCxnSpPr>
          <p:cNvPr id="128" name="Elbow Connector 127"/>
          <p:cNvCxnSpPr>
            <a:endCxn id="59" idx="1"/>
          </p:cNvCxnSpPr>
          <p:nvPr/>
        </p:nvCxnSpPr>
        <p:spPr>
          <a:xfrm rot="5400000" flipH="1" flipV="1">
            <a:off x="3228103" y="4763243"/>
            <a:ext cx="1019589" cy="190478"/>
          </a:xfrm>
          <a:prstGeom prst="bentConnector2">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129" name="Elbow Connector 128"/>
          <p:cNvCxnSpPr>
            <a:endCxn id="60" idx="1"/>
          </p:cNvCxnSpPr>
          <p:nvPr/>
        </p:nvCxnSpPr>
        <p:spPr>
          <a:xfrm flipV="1">
            <a:off x="3490255" y="5361998"/>
            <a:ext cx="342881" cy="6276"/>
          </a:xfrm>
          <a:prstGeom prst="bentConnector3">
            <a:avLst>
              <a:gd name="adj1" fmla="val 50000"/>
            </a:avLst>
          </a:prstGeom>
          <a:ln>
            <a:solidFill>
              <a:srgbClr val="C79403"/>
            </a:solidFill>
            <a:tailEnd type="arrow"/>
          </a:ln>
        </p:spPr>
        <p:style>
          <a:lnRef idx="2">
            <a:schemeClr val="accent1"/>
          </a:lnRef>
          <a:fillRef idx="0">
            <a:schemeClr val="accent1"/>
          </a:fillRef>
          <a:effectRef idx="1">
            <a:schemeClr val="accent1"/>
          </a:effectRef>
          <a:fontRef idx="minor">
            <a:schemeClr val="tx1"/>
          </a:fontRef>
        </p:style>
      </p:cxnSp>
      <p:cxnSp>
        <p:nvCxnSpPr>
          <p:cNvPr id="138" name="Elbow Connector 137"/>
          <p:cNvCxnSpPr>
            <a:stCxn id="103" idx="3"/>
            <a:endCxn id="88" idx="1"/>
          </p:cNvCxnSpPr>
          <p:nvPr/>
        </p:nvCxnSpPr>
        <p:spPr>
          <a:xfrm flipV="1">
            <a:off x="7559991" y="1518155"/>
            <a:ext cx="299723" cy="839857"/>
          </a:xfrm>
          <a:prstGeom prst="bentConnector3">
            <a:avLst>
              <a:gd name="adj1" fmla="val 47882"/>
            </a:avLst>
          </a:prstGeom>
          <a:ln>
            <a:solidFill>
              <a:srgbClr val="C79403"/>
            </a:solidFill>
            <a:tailEnd type="arrow"/>
          </a:ln>
        </p:spPr>
        <p:style>
          <a:lnRef idx="2">
            <a:schemeClr val="accent1"/>
          </a:lnRef>
          <a:fillRef idx="0">
            <a:schemeClr val="accent1"/>
          </a:fillRef>
          <a:effectRef idx="1">
            <a:schemeClr val="accent1"/>
          </a:effectRef>
          <a:fontRef idx="minor">
            <a:schemeClr val="tx1"/>
          </a:fontRef>
        </p:style>
      </p:cxnSp>
      <p:cxnSp>
        <p:nvCxnSpPr>
          <p:cNvPr id="141" name="Elbow Connector 140"/>
          <p:cNvCxnSpPr>
            <a:stCxn id="103" idx="3"/>
            <a:endCxn id="41" idx="1"/>
          </p:cNvCxnSpPr>
          <p:nvPr/>
        </p:nvCxnSpPr>
        <p:spPr>
          <a:xfrm>
            <a:off x="7559991" y="2358011"/>
            <a:ext cx="299723" cy="279442"/>
          </a:xfrm>
          <a:prstGeom prst="bentConnector3">
            <a:avLst>
              <a:gd name="adj1" fmla="val 50000"/>
            </a:avLst>
          </a:prstGeom>
          <a:ln>
            <a:solidFill>
              <a:srgbClr val="1D642D"/>
            </a:solidFill>
            <a:tailEnd type="arrow"/>
          </a:ln>
        </p:spPr>
        <p:style>
          <a:lnRef idx="2">
            <a:schemeClr val="accent1"/>
          </a:lnRef>
          <a:fillRef idx="0">
            <a:schemeClr val="accent1"/>
          </a:fillRef>
          <a:effectRef idx="1">
            <a:schemeClr val="accent1"/>
          </a:effectRef>
          <a:fontRef idx="minor">
            <a:schemeClr val="tx1"/>
          </a:fontRef>
        </p:style>
      </p:cxnSp>
      <p:cxnSp>
        <p:nvCxnSpPr>
          <p:cNvPr id="144" name="Elbow Connector 143"/>
          <p:cNvCxnSpPr>
            <a:endCxn id="114" idx="1"/>
          </p:cNvCxnSpPr>
          <p:nvPr/>
        </p:nvCxnSpPr>
        <p:spPr>
          <a:xfrm rot="5400000" flipH="1" flipV="1">
            <a:off x="7336782" y="4944835"/>
            <a:ext cx="874573" cy="145892"/>
          </a:xfrm>
          <a:prstGeom prst="bentConnector2">
            <a:avLst/>
          </a:prstGeom>
          <a:ln>
            <a:solidFill>
              <a:srgbClr val="C79403"/>
            </a:solidFill>
            <a:tailEnd type="arrow"/>
          </a:ln>
        </p:spPr>
        <p:style>
          <a:lnRef idx="2">
            <a:schemeClr val="accent1"/>
          </a:lnRef>
          <a:fillRef idx="0">
            <a:schemeClr val="accent1"/>
          </a:fillRef>
          <a:effectRef idx="1">
            <a:schemeClr val="accent1"/>
          </a:effectRef>
          <a:fontRef idx="minor">
            <a:schemeClr val="tx1"/>
          </a:fontRef>
        </p:style>
      </p:cxnSp>
      <p:sp>
        <p:nvSpPr>
          <p:cNvPr id="150" name="Rounded Rectangle 6"/>
          <p:cNvSpPr/>
          <p:nvPr/>
        </p:nvSpPr>
        <p:spPr>
          <a:xfrm>
            <a:off x="1966913" y="1862233"/>
            <a:ext cx="1523341" cy="960120"/>
          </a:xfrm>
          <a:prstGeom prst="roundRect">
            <a:avLst>
              <a:gd name="adj" fmla="val 5148"/>
            </a:avLst>
          </a:prstGeom>
          <a:solidFill>
            <a:srgbClr val="7FC8A0"/>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202277" marR="0" lvl="0" indent="-202277"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MONITORING</a:t>
            </a:r>
          </a:p>
          <a:p>
            <a:pPr marL="202277" marR="0" lvl="0" indent="-202277"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Leuprolide 3.75 mg monthly</a:t>
            </a:r>
            <a:endParaRPr kumimoji="0" lang="is-I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Rounded Rectangle 4"/>
          <p:cNvSpPr/>
          <p:nvPr/>
        </p:nvSpPr>
        <p:spPr>
          <a:xfrm>
            <a:off x="3833137" y="3014698"/>
            <a:ext cx="1150053" cy="767128"/>
          </a:xfrm>
          <a:prstGeom prst="roundRect">
            <a:avLst>
              <a:gd name="adj" fmla="val 5148"/>
            </a:avLst>
          </a:prstGeom>
          <a:solidFill>
            <a:srgbClr val="1D642D"/>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rPr>
              <a:t>Estradiol &lt;10</a:t>
            </a:r>
          </a:p>
        </p:txBody>
      </p:sp>
      <p:sp>
        <p:nvSpPr>
          <p:cNvPr id="37" name="Rounded Rectangle 4"/>
          <p:cNvSpPr/>
          <p:nvPr/>
        </p:nvSpPr>
        <p:spPr>
          <a:xfrm>
            <a:off x="5189528" y="3006570"/>
            <a:ext cx="2368279" cy="775257"/>
          </a:xfrm>
          <a:prstGeom prst="roundRect">
            <a:avLst>
              <a:gd name="adj" fmla="val 5148"/>
            </a:avLst>
          </a:prstGeom>
          <a:solidFill>
            <a:srgbClr val="1D642D"/>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Continue on current therapy and monitoring plan</a:t>
            </a:r>
          </a:p>
        </p:txBody>
      </p:sp>
      <p:cxnSp>
        <p:nvCxnSpPr>
          <p:cNvPr id="35" name="Elbow Connector 34"/>
          <p:cNvCxnSpPr>
            <a:endCxn id="88" idx="1"/>
          </p:cNvCxnSpPr>
          <p:nvPr/>
        </p:nvCxnSpPr>
        <p:spPr>
          <a:xfrm>
            <a:off x="7557809" y="1291966"/>
            <a:ext cx="301905" cy="226189"/>
          </a:xfrm>
          <a:prstGeom prst="bentConnector3">
            <a:avLst>
              <a:gd name="adj1" fmla="val 50000"/>
            </a:avLst>
          </a:prstGeom>
          <a:ln>
            <a:solidFill>
              <a:srgbClr val="C79403"/>
            </a:solidFill>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a:endCxn id="114" idx="1"/>
          </p:cNvCxnSpPr>
          <p:nvPr/>
        </p:nvCxnSpPr>
        <p:spPr>
          <a:xfrm>
            <a:off x="7557809" y="4342842"/>
            <a:ext cx="289205" cy="237653"/>
          </a:xfrm>
          <a:prstGeom prst="bentConnector3">
            <a:avLst>
              <a:gd name="adj1" fmla="val 50000"/>
            </a:avLst>
          </a:prstGeom>
          <a:ln>
            <a:solidFill>
              <a:srgbClr val="C79403"/>
            </a:solidFill>
            <a:tailEnd type="arrow"/>
          </a:ln>
        </p:spPr>
        <p:style>
          <a:lnRef idx="2">
            <a:schemeClr val="accent1"/>
          </a:lnRef>
          <a:fillRef idx="0">
            <a:schemeClr val="accent1"/>
          </a:fillRef>
          <a:effectRef idx="1">
            <a:schemeClr val="accent1"/>
          </a:effectRef>
          <a:fontRef idx="minor">
            <a:schemeClr val="tx1"/>
          </a:fontRef>
        </p:style>
      </p:cxnSp>
      <p:sp>
        <p:nvSpPr>
          <p:cNvPr id="41" name="Rounded Rectangle 4"/>
          <p:cNvSpPr/>
          <p:nvPr/>
        </p:nvSpPr>
        <p:spPr>
          <a:xfrm>
            <a:off x="7859713" y="2405778"/>
            <a:ext cx="2743010" cy="463350"/>
          </a:xfrm>
          <a:prstGeom prst="roundRect">
            <a:avLst>
              <a:gd name="adj" fmla="val 5148"/>
            </a:avLst>
          </a:prstGeom>
          <a:solidFill>
            <a:srgbClr val="1D642D"/>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a:ea typeface="+mn-ea"/>
                <a:cs typeface="+mn-cs"/>
              </a:rPr>
              <a:t>If estradiol &lt;10: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Check in 3, 6, 12, 18, 24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4" name="Elbow Connector 43"/>
          <p:cNvCxnSpPr>
            <a:endCxn id="54" idx="1"/>
          </p:cNvCxnSpPr>
          <p:nvPr/>
        </p:nvCxnSpPr>
        <p:spPr>
          <a:xfrm>
            <a:off x="7533003" y="5450705"/>
            <a:ext cx="314010" cy="166538"/>
          </a:xfrm>
          <a:prstGeom prst="bentConnector3">
            <a:avLst>
              <a:gd name="adj1" fmla="val 50000"/>
            </a:avLst>
          </a:prstGeom>
          <a:ln>
            <a:solidFill>
              <a:srgbClr val="1D642D"/>
            </a:solidFill>
            <a:tailEnd type="arrow"/>
          </a:ln>
        </p:spPr>
        <p:style>
          <a:lnRef idx="2">
            <a:schemeClr val="accent1"/>
          </a:lnRef>
          <a:fillRef idx="0">
            <a:schemeClr val="accent1"/>
          </a:fillRef>
          <a:effectRef idx="1">
            <a:schemeClr val="accent1"/>
          </a:effectRef>
          <a:fontRef idx="minor">
            <a:schemeClr val="tx1"/>
          </a:fontRef>
        </p:style>
      </p:cxnSp>
      <p:sp>
        <p:nvSpPr>
          <p:cNvPr id="54" name="Rounded Rectangle 4"/>
          <p:cNvSpPr/>
          <p:nvPr/>
        </p:nvSpPr>
        <p:spPr>
          <a:xfrm>
            <a:off x="7847014" y="5385568"/>
            <a:ext cx="2743009" cy="463350"/>
          </a:xfrm>
          <a:prstGeom prst="roundRect">
            <a:avLst>
              <a:gd name="adj" fmla="val 5148"/>
            </a:avLst>
          </a:prstGeom>
          <a:solidFill>
            <a:srgbClr val="1D642D"/>
          </a:solidFill>
          <a:ln w="28575">
            <a:noFill/>
          </a:ln>
          <a:effectLst/>
        </p:spPr>
        <p:style>
          <a:lnRef idx="1">
            <a:schemeClr val="accent1"/>
          </a:lnRef>
          <a:fillRef idx="3">
            <a:schemeClr val="accent1"/>
          </a:fillRef>
          <a:effectRef idx="2">
            <a:schemeClr val="accent1"/>
          </a:effectRef>
          <a:fontRef idx="minor">
            <a:schemeClr val="lt1"/>
          </a:fontRef>
        </p:style>
        <p:txBody>
          <a:bodyPr lIns="82050" tIns="41025" rIns="82050" bIns="410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a:ea typeface="+mn-ea"/>
                <a:cs typeface="+mn-cs"/>
              </a:rPr>
              <a:t>If estradiol &lt;10: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Check in 3, 6, 12, 18, 24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BC94A6A1-4956-09CD-59B6-A7E26C05E434}"/>
              </a:ext>
            </a:extLst>
          </p:cNvPr>
          <p:cNvSpPr txBox="1"/>
          <p:nvPr/>
        </p:nvSpPr>
        <p:spPr bwMode="auto">
          <a:xfrm>
            <a:off x="9139261" y="5890990"/>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2174808719"/>
      </p:ext>
    </p:extLst>
  </p:cSld>
  <p:clrMapOvr>
    <a:masterClrMapping/>
  </p:clrMapOvr>
  <mc:AlternateContent xmlns:mc="http://schemas.openxmlformats.org/markup-compatibility/2006" xmlns:p14="http://schemas.microsoft.com/office/powerpoint/2010/main">
    <mc:Choice Requires="p14">
      <p:transition spd="slow" p14:dur="2000" advTm="78911"/>
    </mc:Choice>
    <mc:Fallback xmlns="">
      <p:transition spd="slow" advTm="7891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491CE2F-F3F5-B644-839C-96E1C102A5D6}"/>
              </a:ext>
            </a:extLst>
          </p:cNvPr>
          <p:cNvSpPr txBox="1"/>
          <p:nvPr/>
        </p:nvSpPr>
        <p:spPr>
          <a:xfrm>
            <a:off x="409575" y="496669"/>
            <a:ext cx="113728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636569"/>
                </a:solidFill>
                <a:effectLst/>
                <a:uLnTx/>
                <a:uFillTx/>
                <a:latin typeface="Arial" panose="020B0604020202020204"/>
                <a:ea typeface="MS PGothic" charset="-128"/>
                <a:cs typeface="Arial"/>
              </a:rPr>
              <a:t>GnRHa Formulations</a:t>
            </a:r>
          </a:p>
        </p:txBody>
      </p:sp>
      <p:sp>
        <p:nvSpPr>
          <p:cNvPr id="8" name="Content Placeholder 2">
            <a:extLst>
              <a:ext uri="{FF2B5EF4-FFF2-40B4-BE49-F238E27FC236}">
                <a16:creationId xmlns:a16="http://schemas.microsoft.com/office/drawing/2014/main" id="{89565EE7-874F-490A-B705-75EE56F277F8}"/>
              </a:ext>
            </a:extLst>
          </p:cNvPr>
          <p:cNvSpPr txBox="1">
            <a:spLocks/>
          </p:cNvSpPr>
          <p:nvPr/>
        </p:nvSpPr>
        <p:spPr>
          <a:xfrm>
            <a:off x="619125" y="1143000"/>
            <a:ext cx="11572875"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a:ea typeface="+mn-ea"/>
                <a:cs typeface="+mn-cs"/>
              </a:rPr>
              <a:t>SOFT- used 3.75mg triptorelin monthly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EBCTCG overview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Only 1 of the included studies used leuprolide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Others used triptorelin and </a:t>
            </a:r>
            <a:r>
              <a:rPr kumimoji="0" lang="en-US" sz="2400" b="0" i="0" u="none" strike="noStrike" kern="1200" cap="none" spc="0" normalizeH="0" baseline="0" noProof="0" dirty="0" err="1">
                <a:ln>
                  <a:noFill/>
                </a:ln>
                <a:solidFill>
                  <a:srgbClr val="000000"/>
                </a:solidFill>
                <a:effectLst/>
                <a:uLnTx/>
                <a:uFillTx/>
                <a:latin typeface="Arial" panose="020B0604020202020204"/>
                <a:ea typeface="+mn-ea"/>
                <a:cs typeface="+mn-cs"/>
              </a:rPr>
              <a:t>goserelin</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3" name="Picture 12" descr="horizontal-needles-e1406093275544.jpg">
            <a:extLst>
              <a:ext uri="{FF2B5EF4-FFF2-40B4-BE49-F238E27FC236}">
                <a16:creationId xmlns:a16="http://schemas.microsoft.com/office/drawing/2014/main" id="{85E61D79-BC99-48AE-941C-3EC4939FE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918" y="4026090"/>
            <a:ext cx="4706706" cy="1939576"/>
          </a:xfrm>
          <a:prstGeom prst="rect">
            <a:avLst/>
          </a:prstGeom>
        </p:spPr>
      </p:pic>
    </p:spTree>
    <p:extLst>
      <p:ext uri="{BB962C8B-B14F-4D97-AF65-F5344CB8AC3E}">
        <p14:creationId xmlns:p14="http://schemas.microsoft.com/office/powerpoint/2010/main" val="166458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794E91-313A-419B-B611-DFD543DF25A3}"/>
              </a:ext>
            </a:extLst>
          </p:cNvPr>
          <p:cNvPicPr>
            <a:picLocks noChangeAspect="1"/>
          </p:cNvPicPr>
          <p:nvPr/>
        </p:nvPicPr>
        <p:blipFill>
          <a:blip r:embed="rId2"/>
          <a:stretch>
            <a:fillRect/>
          </a:stretch>
        </p:blipFill>
        <p:spPr>
          <a:xfrm>
            <a:off x="4120032" y="188333"/>
            <a:ext cx="3951936" cy="5843977"/>
          </a:xfrm>
          <a:prstGeom prst="rect">
            <a:avLst/>
          </a:prstGeom>
        </p:spPr>
      </p:pic>
      <p:sp>
        <p:nvSpPr>
          <p:cNvPr id="5" name="TextBox 4">
            <a:extLst>
              <a:ext uri="{FF2B5EF4-FFF2-40B4-BE49-F238E27FC236}">
                <a16:creationId xmlns:a16="http://schemas.microsoft.com/office/drawing/2014/main" id="{208B87EB-571D-4F8D-BEC7-79F9B90A98B6}"/>
              </a:ext>
            </a:extLst>
          </p:cNvPr>
          <p:cNvSpPr txBox="1"/>
          <p:nvPr/>
        </p:nvSpPr>
        <p:spPr>
          <a:xfrm>
            <a:off x="6985000" y="6533802"/>
            <a:ext cx="3683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Filicori</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et al, J Clin Endocrinol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Metab</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1992</a:t>
            </a:r>
          </a:p>
        </p:txBody>
      </p:sp>
    </p:spTree>
    <p:extLst>
      <p:ext uri="{BB962C8B-B14F-4D97-AF65-F5344CB8AC3E}">
        <p14:creationId xmlns:p14="http://schemas.microsoft.com/office/powerpoint/2010/main" val="146151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EEC6-2AD0-B74B-B10D-32D4E844B213}"/>
              </a:ext>
            </a:extLst>
          </p:cNvPr>
          <p:cNvSpPr>
            <a:spLocks noGrp="1"/>
          </p:cNvSpPr>
          <p:nvPr>
            <p:ph type="title"/>
          </p:nvPr>
        </p:nvSpPr>
        <p:spPr>
          <a:xfrm>
            <a:off x="916516" y="44624"/>
            <a:ext cx="10358967" cy="951284"/>
          </a:xfrm>
        </p:spPr>
        <p:txBody>
          <a:bodyPr/>
          <a:lstStyle/>
          <a:p>
            <a:r>
              <a:rPr lang="en-US" dirty="0">
                <a:solidFill>
                  <a:schemeClr val="accent2"/>
                </a:solidFill>
              </a:rPr>
              <a:t>Faculty</a:t>
            </a:r>
            <a:endParaRPr lang="en-US" dirty="0"/>
          </a:p>
        </p:txBody>
      </p:sp>
      <p:sp>
        <p:nvSpPr>
          <p:cNvPr id="13" name="Text Box 7">
            <a:extLst>
              <a:ext uri="{FF2B5EF4-FFF2-40B4-BE49-F238E27FC236}">
                <a16:creationId xmlns:a16="http://schemas.microsoft.com/office/drawing/2014/main" id="{2BF03784-2B37-1341-BDAF-39A4D74AEF2F}"/>
              </a:ext>
            </a:extLst>
          </p:cNvPr>
          <p:cNvSpPr txBox="1">
            <a:spLocks noChangeArrowheads="1"/>
          </p:cNvSpPr>
          <p:nvPr/>
        </p:nvSpPr>
        <p:spPr bwMode="auto">
          <a:xfrm>
            <a:off x="8311973" y="3573016"/>
            <a:ext cx="3328644"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Ann Partridge, MD, MPH</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Vice Chair of Medical Oncology</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Director, Program for Young Women with Breast Cancer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Director, Adult Survivorship Program</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Dana-Farber Cancer Institute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Professor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Harvard Medical School</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Boston, Massachusetts</a:t>
            </a:r>
          </a:p>
        </p:txBody>
      </p:sp>
      <p:pic>
        <p:nvPicPr>
          <p:cNvPr id="15" name="Picture 14">
            <a:extLst>
              <a:ext uri="{FF2B5EF4-FFF2-40B4-BE49-F238E27FC236}">
                <a16:creationId xmlns:a16="http://schemas.microsoft.com/office/drawing/2014/main" id="{C4FFC87A-5750-8C4E-95CF-DCA3500FDB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42407" y="3573016"/>
            <a:ext cx="1443490" cy="1443490"/>
          </a:xfrm>
          <a:prstGeom prst="rect">
            <a:avLst/>
          </a:prstGeom>
        </p:spPr>
      </p:pic>
      <p:sp>
        <p:nvSpPr>
          <p:cNvPr id="7" name="Text Box 7">
            <a:extLst>
              <a:ext uri="{FF2B5EF4-FFF2-40B4-BE49-F238E27FC236}">
                <a16:creationId xmlns:a16="http://schemas.microsoft.com/office/drawing/2014/main" id="{AB5083B1-9CE4-D349-961E-49D6B5234DCC}"/>
              </a:ext>
            </a:extLst>
          </p:cNvPr>
          <p:cNvSpPr txBox="1">
            <a:spLocks noChangeArrowheads="1"/>
          </p:cNvSpPr>
          <p:nvPr/>
        </p:nvSpPr>
        <p:spPr bwMode="auto">
          <a:xfrm>
            <a:off x="8311972" y="1124744"/>
            <a:ext cx="3760692"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Kathy D Miller, MD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a:ea typeface="MS PGothic" charset="0"/>
              </a:rPr>
              <a:t>Ballvé-Lantero</a:t>
            </a:r>
            <a:r>
              <a:rPr kumimoji="0" lang="en-US" sz="1600" b="0" i="0" u="none" strike="noStrike" kern="1200" cap="none" spc="0" normalizeH="0" baseline="0" noProof="0" dirty="0">
                <a:ln>
                  <a:noFill/>
                </a:ln>
                <a:solidFill>
                  <a:srgbClr val="000000"/>
                </a:solidFill>
                <a:effectLst/>
                <a:uLnTx/>
                <a:uFillTx/>
                <a:latin typeface="Calibri"/>
                <a:ea typeface="MS PGothic" charset="0"/>
              </a:rPr>
              <a:t> Professor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Division of Hematology/Oncology</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Director for Clinical Research</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The Indiana University Melvin and Bren Simon Cancer Center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Indianapolis, Indiana</a:t>
            </a:r>
          </a:p>
        </p:txBody>
      </p:sp>
      <p:pic>
        <p:nvPicPr>
          <p:cNvPr id="8" name="Picture 7">
            <a:extLst>
              <a:ext uri="{FF2B5EF4-FFF2-40B4-BE49-F238E27FC236}">
                <a16:creationId xmlns:a16="http://schemas.microsoft.com/office/drawing/2014/main" id="{B50EF34C-430F-8249-948B-90A4FF8DC1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2407" y="1124744"/>
            <a:ext cx="1443490" cy="1443490"/>
          </a:xfrm>
          <a:prstGeom prst="rect">
            <a:avLst/>
          </a:prstGeom>
        </p:spPr>
      </p:pic>
      <p:sp>
        <p:nvSpPr>
          <p:cNvPr id="9" name="Text Box 7">
            <a:extLst>
              <a:ext uri="{FF2B5EF4-FFF2-40B4-BE49-F238E27FC236}">
                <a16:creationId xmlns:a16="http://schemas.microsoft.com/office/drawing/2014/main" id="{1C490288-0424-5E4B-8723-D35CE9A2908B}"/>
              </a:ext>
            </a:extLst>
          </p:cNvPr>
          <p:cNvSpPr txBox="1">
            <a:spLocks noChangeArrowheads="1"/>
          </p:cNvSpPr>
          <p:nvPr/>
        </p:nvSpPr>
        <p:spPr bwMode="auto">
          <a:xfrm>
            <a:off x="1922825" y="1124744"/>
            <a:ext cx="4389199"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Sara A </a:t>
            </a:r>
            <a:r>
              <a:rPr kumimoji="0" lang="en-US" sz="1600" b="1" i="0" u="none" strike="noStrike" kern="1200" cap="none" spc="0" normalizeH="0" baseline="0" noProof="0" dirty="0" err="1">
                <a:ln>
                  <a:noFill/>
                </a:ln>
                <a:solidFill>
                  <a:srgbClr val="000000"/>
                </a:solidFill>
                <a:effectLst/>
                <a:uLnTx/>
                <a:uFillTx/>
                <a:latin typeface="Calibri"/>
                <a:ea typeface="MS PGothic" charset="0"/>
              </a:rPr>
              <a:t>Hurvitz</a:t>
            </a:r>
            <a:r>
              <a:rPr kumimoji="0" lang="en-US" sz="1600" b="1" i="0" u="none" strike="noStrike" kern="1200" cap="none" spc="0" normalizeH="0" baseline="0" noProof="0" dirty="0">
                <a:ln>
                  <a:noFill/>
                </a:ln>
                <a:solidFill>
                  <a:srgbClr val="000000"/>
                </a:solidFill>
                <a:effectLst/>
                <a:uLnTx/>
                <a:uFillTx/>
                <a:latin typeface="Calibri"/>
                <a:ea typeface="MS PGothic" charset="0"/>
              </a:rPr>
              <a:t>, MD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Professor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Director, Breast Cancer Clinical Trials Program, Division of Hematology-Oncology</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David Geffen School of Medicine at UCLA</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Medical Director, Clinical Research Unit</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Jonsson Comprehensive Cancer Center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Santa Monica, California</a:t>
            </a:r>
          </a:p>
        </p:txBody>
      </p:sp>
      <p:pic>
        <p:nvPicPr>
          <p:cNvPr id="10" name="Picture 9">
            <a:extLst>
              <a:ext uri="{FF2B5EF4-FFF2-40B4-BE49-F238E27FC236}">
                <a16:creationId xmlns:a16="http://schemas.microsoft.com/office/drawing/2014/main" id="{5DF4F848-6721-C348-9D00-ACD73F6326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3260" y="1124744"/>
            <a:ext cx="1443490" cy="1443490"/>
          </a:xfrm>
          <a:prstGeom prst="rect">
            <a:avLst/>
          </a:prstGeom>
        </p:spPr>
      </p:pic>
      <p:sp>
        <p:nvSpPr>
          <p:cNvPr id="11" name="Text Box 7">
            <a:extLst>
              <a:ext uri="{FF2B5EF4-FFF2-40B4-BE49-F238E27FC236}">
                <a16:creationId xmlns:a16="http://schemas.microsoft.com/office/drawing/2014/main" id="{D7A80111-7FF8-394B-85E6-B8E0EA1DAF63}"/>
              </a:ext>
            </a:extLst>
          </p:cNvPr>
          <p:cNvSpPr txBox="1">
            <a:spLocks noChangeArrowheads="1"/>
          </p:cNvSpPr>
          <p:nvPr/>
        </p:nvSpPr>
        <p:spPr bwMode="auto">
          <a:xfrm>
            <a:off x="1922825" y="3573016"/>
            <a:ext cx="4389199"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Komal </a:t>
            </a:r>
            <a:r>
              <a:rPr kumimoji="0" lang="en-US" sz="1600" b="1" i="0" u="none" strike="noStrike" kern="1200" cap="none" spc="0" normalizeH="0" baseline="0" noProof="0" dirty="0" err="1">
                <a:ln>
                  <a:noFill/>
                </a:ln>
                <a:solidFill>
                  <a:srgbClr val="000000"/>
                </a:solidFill>
                <a:effectLst/>
                <a:uLnTx/>
                <a:uFillTx/>
                <a:latin typeface="Calibri"/>
                <a:ea typeface="MS PGothic" charset="0"/>
              </a:rPr>
              <a:t>Jhaveri</a:t>
            </a:r>
            <a:r>
              <a:rPr kumimoji="0" lang="en-US" sz="1600" b="1" i="0" u="none" strike="noStrike" kern="1200" cap="none" spc="0" normalizeH="0" baseline="0" noProof="0" dirty="0">
                <a:ln>
                  <a:noFill/>
                </a:ln>
                <a:solidFill>
                  <a:srgbClr val="000000"/>
                </a:solidFill>
                <a:effectLst/>
                <a:uLnTx/>
                <a:uFillTx/>
                <a:latin typeface="Calibri"/>
                <a:ea typeface="MS PGothic" charset="0"/>
              </a:rPr>
              <a:t>, MD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Attending Physician</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Breast Medicine Service and Early Drug Development Service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Section Head, Endocrine Therapy Research Program</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Clinical Director, Early Drug Development Service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Department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Memorial Sloan Kettering Cancer Center </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Assistant Professor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Weill Cornell College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New York, New York</a:t>
            </a:r>
          </a:p>
        </p:txBody>
      </p:sp>
      <p:pic>
        <p:nvPicPr>
          <p:cNvPr id="14" name="Picture 13">
            <a:extLst>
              <a:ext uri="{FF2B5EF4-FFF2-40B4-BE49-F238E27FC236}">
                <a16:creationId xmlns:a16="http://schemas.microsoft.com/office/drawing/2014/main" id="{5375BC25-5088-F84C-993A-6E53D10EFD9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3260" y="3573016"/>
            <a:ext cx="1443490" cy="1443490"/>
          </a:xfrm>
          <a:prstGeom prst="rect">
            <a:avLst/>
          </a:prstGeom>
        </p:spPr>
      </p:pic>
    </p:spTree>
    <p:extLst>
      <p:ext uri="{BB962C8B-B14F-4D97-AF65-F5344CB8AC3E}">
        <p14:creationId xmlns:p14="http://schemas.microsoft.com/office/powerpoint/2010/main" val="3982135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3602" y="272956"/>
            <a:ext cx="11424796" cy="5489009"/>
          </a:xfrm>
          <a:prstGeom prst="rect">
            <a:avLst/>
          </a:prstGeom>
        </p:spPr>
      </p:pic>
      <p:sp>
        <p:nvSpPr>
          <p:cNvPr id="5" name="TextBox 4"/>
          <p:cNvSpPr txBox="1"/>
          <p:nvPr/>
        </p:nvSpPr>
        <p:spPr>
          <a:xfrm>
            <a:off x="7746999" y="6533802"/>
            <a:ext cx="328855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Tevaarwerk</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et al, J Clin Oncol, 2014</a:t>
            </a:r>
          </a:p>
        </p:txBody>
      </p:sp>
    </p:spTree>
    <p:extLst>
      <p:ext uri="{BB962C8B-B14F-4D97-AF65-F5344CB8AC3E}">
        <p14:creationId xmlns:p14="http://schemas.microsoft.com/office/powerpoint/2010/main" val="74259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081D7C-24B3-27BC-CC8F-76594E1AA1F0}"/>
              </a:ext>
            </a:extLst>
          </p:cNvPr>
          <p:cNvSpPr txBox="1"/>
          <p:nvPr/>
        </p:nvSpPr>
        <p:spPr>
          <a:xfrm>
            <a:off x="934842" y="1588424"/>
            <a:ext cx="10322313" cy="483209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Randomized trials have demonstrated that GnRH agonists such as </a:t>
            </a:r>
            <a:r>
              <a:rPr kumimoji="0" lang="en-US" sz="2800" b="0" i="0" u="none" strike="noStrike" kern="1200" cap="none" spc="0" normalizeH="0" baseline="0" noProof="0" dirty="0" err="1">
                <a:ln>
                  <a:noFill/>
                </a:ln>
                <a:solidFill>
                  <a:srgbClr val="000000"/>
                </a:solidFill>
                <a:effectLst/>
                <a:uLnTx/>
                <a:uFillTx/>
                <a:latin typeface="Calibri"/>
                <a:ea typeface="+mn-ea"/>
                <a:cs typeface="+mn-cs"/>
              </a:rPr>
              <a:t>goserelin</a:t>
            </a:r>
            <a:r>
              <a:rPr kumimoji="0" lang="en-US" sz="2800" b="0" i="0" u="none" strike="noStrike" kern="1200" cap="none" spc="0" normalizeH="0" baseline="0" noProof="0" dirty="0">
                <a:ln>
                  <a:noFill/>
                </a:ln>
                <a:solidFill>
                  <a:srgbClr val="000000"/>
                </a:solidFill>
                <a:effectLst/>
                <a:uLnTx/>
                <a:uFillTx/>
                <a:latin typeface="Calibri"/>
                <a:ea typeface="+mn-ea"/>
                <a:cs typeface="+mn-cs"/>
              </a:rPr>
              <a:t> administered 0-14 days before initiating chemotherapy and then concurrently with adjuvant chemotherapy protect against ovarian failure and reduce the risk of early menopause.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Goserelin</a:t>
            </a:r>
            <a:r>
              <a:rPr kumimoji="0" lang="en-US" sz="2800" b="0" i="0" u="none" strike="noStrike" kern="1200" cap="none" spc="0" normalizeH="0" baseline="0" noProof="0" dirty="0">
                <a:ln>
                  <a:noFill/>
                </a:ln>
                <a:solidFill>
                  <a:srgbClr val="000000"/>
                </a:solidFill>
                <a:effectLst/>
                <a:uLnTx/>
                <a:uFillTx/>
                <a:latin typeface="Calibri"/>
                <a:ea typeface="+mn-ea"/>
                <a:cs typeface="+mn-cs"/>
              </a:rPr>
              <a:t> can be administered monthly or quarterly: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 	3.6 mg = every 28 days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	10.8 mg = every 12 weeks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a:t>
            </a:r>
            <a:r>
              <a:rPr kumimoji="0" lang="en-US" sz="2800" b="0" i="0" u="none" strike="noStrike" kern="1200" cap="none" spc="0" normalizeH="0" baseline="0" noProof="0" dirty="0" err="1">
                <a:ln>
                  <a:noFill/>
                </a:ln>
                <a:solidFill>
                  <a:srgbClr val="000000"/>
                </a:solidFill>
                <a:effectLst/>
                <a:uLnTx/>
                <a:uFillTx/>
                <a:latin typeface="Calibri"/>
                <a:ea typeface="+mn-ea"/>
                <a:cs typeface="+mn-cs"/>
              </a:rPr>
              <a:t>Goserelin</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only FDA-approved GnRH agonist for premenopausal women with advanced breast cancer** </a:t>
            </a:r>
          </a:p>
        </p:txBody>
      </p:sp>
      <p:pic>
        <p:nvPicPr>
          <p:cNvPr id="12" name="Picture 11" descr="Text&#10;&#10;Description automatically generated">
            <a:extLst>
              <a:ext uri="{FF2B5EF4-FFF2-40B4-BE49-F238E27FC236}">
                <a16:creationId xmlns:a16="http://schemas.microsoft.com/office/drawing/2014/main" id="{1B2184E4-86B5-E27C-4950-F01729181E11}"/>
              </a:ext>
            </a:extLst>
          </p:cNvPr>
          <p:cNvPicPr>
            <a:picLocks noChangeAspect="1"/>
          </p:cNvPicPr>
          <p:nvPr/>
        </p:nvPicPr>
        <p:blipFill rotWithShape="1">
          <a:blip r:embed="rId2"/>
          <a:srcRect t="10049"/>
          <a:stretch/>
        </p:blipFill>
        <p:spPr>
          <a:xfrm>
            <a:off x="1188301" y="226469"/>
            <a:ext cx="9815397" cy="1245721"/>
          </a:xfrm>
          <a:prstGeom prst="rect">
            <a:avLst/>
          </a:prstGeom>
        </p:spPr>
      </p:pic>
    </p:spTree>
    <p:extLst>
      <p:ext uri="{BB962C8B-B14F-4D97-AF65-F5344CB8AC3E}">
        <p14:creationId xmlns:p14="http://schemas.microsoft.com/office/powerpoint/2010/main" val="618153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4441" y="1487607"/>
            <a:ext cx="11095193" cy="4299044"/>
          </a:xfrm>
          <a:prstGeom prst="rect">
            <a:avLst/>
          </a:prstGeom>
        </p:spPr>
      </p:pic>
      <p:sp>
        <p:nvSpPr>
          <p:cNvPr id="3" name="TextBox 2"/>
          <p:cNvSpPr txBox="1"/>
          <p:nvPr/>
        </p:nvSpPr>
        <p:spPr>
          <a:xfrm>
            <a:off x="7404100" y="6533803"/>
            <a:ext cx="32639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Blamey,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Eur</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J Cancer, 1992</a:t>
            </a:r>
          </a:p>
        </p:txBody>
      </p:sp>
      <p:sp>
        <p:nvSpPr>
          <p:cNvPr id="6" name="TextBox 5">
            <a:extLst>
              <a:ext uri="{FF2B5EF4-FFF2-40B4-BE49-F238E27FC236}">
                <a16:creationId xmlns:a16="http://schemas.microsoft.com/office/drawing/2014/main" id="{5AC47060-BE83-AA45-83DC-114F49D80C5F}"/>
              </a:ext>
            </a:extLst>
          </p:cNvPr>
          <p:cNvSpPr txBox="1"/>
          <p:nvPr/>
        </p:nvSpPr>
        <p:spPr>
          <a:xfrm>
            <a:off x="2589663" y="688721"/>
            <a:ext cx="6271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a:ea typeface="+mn-ea"/>
                <a:cs typeface="+mn-cs"/>
              </a:rPr>
              <a:t>Goserelin</a:t>
            </a: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 3.6 mg monthly</a:t>
            </a:r>
          </a:p>
        </p:txBody>
      </p:sp>
    </p:spTree>
    <p:extLst>
      <p:ext uri="{BB962C8B-B14F-4D97-AF65-F5344CB8AC3E}">
        <p14:creationId xmlns:p14="http://schemas.microsoft.com/office/powerpoint/2010/main" val="404651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71285" y="6410753"/>
            <a:ext cx="44069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1. Noguchi et al, Breast Cancer, 2016</a:t>
            </a:r>
          </a:p>
        </p:txBody>
      </p:sp>
      <p:sp>
        <p:nvSpPr>
          <p:cNvPr id="7" name="TextBox 6"/>
          <p:cNvSpPr txBox="1"/>
          <p:nvPr/>
        </p:nvSpPr>
        <p:spPr>
          <a:xfrm>
            <a:off x="1840742" y="5122361"/>
            <a:ext cx="49657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Mean serum E2 concentration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Monthly: 24.8 </a:t>
            </a:r>
            <a:r>
              <a:rPr kumimoji="0" lang="en-US" sz="1800" b="0" i="0" u="none" strike="noStrike" kern="1200" cap="none" spc="0" normalizeH="0" baseline="0" noProof="0" dirty="0" err="1">
                <a:ln>
                  <a:noFill/>
                </a:ln>
                <a:solidFill>
                  <a:srgbClr val="000000"/>
                </a:solidFill>
                <a:effectLst/>
                <a:uLnTx/>
                <a:uFillTx/>
                <a:latin typeface="Arial" panose="020B0604020202020204"/>
                <a:ea typeface="+mn-ea"/>
                <a:cs typeface="+mn-cs"/>
              </a:rPr>
              <a:t>pg</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Q3 </a:t>
            </a:r>
            <a:r>
              <a:rPr kumimoji="0" lang="en-US" sz="1800" b="0" i="0" u="none" strike="noStrike" kern="1200" cap="none" spc="0" normalizeH="0" baseline="0" noProof="0" dirty="0" err="1">
                <a:ln>
                  <a:noFill/>
                </a:ln>
                <a:solidFill>
                  <a:srgbClr val="000000"/>
                </a:solidFill>
                <a:effectLst/>
                <a:uLnTx/>
                <a:uFillTx/>
                <a:latin typeface="Arial" panose="020B0604020202020204"/>
                <a:ea typeface="+mn-ea"/>
                <a:cs typeface="+mn-cs"/>
              </a:rPr>
              <a:t>mo</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20.3 </a:t>
            </a:r>
            <a:r>
              <a:rPr kumimoji="0" lang="en-US" sz="1800" b="0" i="0" u="none" strike="noStrike" kern="1200" cap="none" spc="0" normalizeH="0" baseline="0" noProof="0" dirty="0" err="1">
                <a:ln>
                  <a:noFill/>
                </a:ln>
                <a:solidFill>
                  <a:srgbClr val="000000"/>
                </a:solidFill>
                <a:effectLst/>
                <a:uLnTx/>
                <a:uFillTx/>
                <a:latin typeface="Arial" panose="020B0604020202020204"/>
                <a:ea typeface="+mn-ea"/>
                <a:cs typeface="+mn-cs"/>
              </a:rPr>
              <a:t>pg</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/ml</a:t>
            </a:r>
          </a:p>
        </p:txBody>
      </p:sp>
      <p:pic>
        <p:nvPicPr>
          <p:cNvPr id="3" name="Picture 2"/>
          <p:cNvPicPr>
            <a:picLocks noChangeAspect="1"/>
          </p:cNvPicPr>
          <p:nvPr/>
        </p:nvPicPr>
        <p:blipFill>
          <a:blip r:embed="rId3"/>
          <a:stretch>
            <a:fillRect/>
          </a:stretch>
        </p:blipFill>
        <p:spPr>
          <a:xfrm>
            <a:off x="6261100" y="950227"/>
            <a:ext cx="5259885" cy="4246925"/>
          </a:xfrm>
          <a:prstGeom prst="rect">
            <a:avLst/>
          </a:prstGeom>
        </p:spPr>
      </p:pic>
      <p:pic>
        <p:nvPicPr>
          <p:cNvPr id="8" name="Picture 7"/>
          <p:cNvPicPr>
            <a:picLocks noChangeAspect="1"/>
          </p:cNvPicPr>
          <p:nvPr/>
        </p:nvPicPr>
        <p:blipFill>
          <a:blip r:embed="rId4"/>
          <a:stretch>
            <a:fillRect/>
          </a:stretch>
        </p:blipFill>
        <p:spPr>
          <a:xfrm>
            <a:off x="719361" y="1131591"/>
            <a:ext cx="5355512" cy="3826851"/>
          </a:xfrm>
          <a:prstGeom prst="rect">
            <a:avLst/>
          </a:prstGeom>
        </p:spPr>
      </p:pic>
      <p:sp>
        <p:nvSpPr>
          <p:cNvPr id="9" name="TextBox 8">
            <a:extLst>
              <a:ext uri="{FF2B5EF4-FFF2-40B4-BE49-F238E27FC236}">
                <a16:creationId xmlns:a16="http://schemas.microsoft.com/office/drawing/2014/main" id="{CE2C0CC5-8F53-F349-BE7A-C9942C04219F}"/>
              </a:ext>
            </a:extLst>
          </p:cNvPr>
          <p:cNvSpPr txBox="1"/>
          <p:nvPr/>
        </p:nvSpPr>
        <p:spPr>
          <a:xfrm>
            <a:off x="2539905" y="159942"/>
            <a:ext cx="711219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a:ea typeface="+mn-ea"/>
                <a:cs typeface="+mn-cs"/>
              </a:rPr>
              <a:t>Goserelin</a:t>
            </a:r>
            <a:r>
              <a:rPr kumimoji="0" lang="en-US" sz="3200" b="1" i="0" u="none" strike="noStrike" kern="1200" cap="none" spc="0" normalizeH="0" baseline="0" noProof="0" dirty="0">
                <a:ln>
                  <a:noFill/>
                </a:ln>
                <a:solidFill>
                  <a:srgbClr val="000000"/>
                </a:solidFill>
                <a:effectLst/>
                <a:uLnTx/>
                <a:uFillTx/>
                <a:latin typeface="Arial" panose="020B0604020202020204"/>
                <a:ea typeface="+mn-ea"/>
                <a:cs typeface="+mn-cs"/>
              </a:rPr>
              <a:t>: monthly vs quarterly</a:t>
            </a:r>
          </a:p>
        </p:txBody>
      </p:sp>
    </p:spTree>
    <p:extLst>
      <p:ext uri="{BB962C8B-B14F-4D97-AF65-F5344CB8AC3E}">
        <p14:creationId xmlns:p14="http://schemas.microsoft.com/office/powerpoint/2010/main" val="36507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93987" y="1225257"/>
            <a:ext cx="4861839" cy="3462093"/>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236176" y="1225257"/>
            <a:ext cx="4763448" cy="3462093"/>
          </a:xfrm>
          <a:prstGeom prst="rect">
            <a:avLst/>
          </a:prstGeom>
        </p:spPr>
      </p:pic>
      <p:sp>
        <p:nvSpPr>
          <p:cNvPr id="6" name="TextBox 5"/>
          <p:cNvSpPr txBox="1"/>
          <p:nvPr/>
        </p:nvSpPr>
        <p:spPr>
          <a:xfrm>
            <a:off x="7785100" y="6365568"/>
            <a:ext cx="44069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S PGothic" charset="0"/>
                <a:cs typeface="+mn-cs"/>
              </a:rPr>
              <a:t>1. Masuda et al, Breast Cancer Res Treat, 2013</a:t>
            </a:r>
          </a:p>
        </p:txBody>
      </p:sp>
      <p:sp>
        <p:nvSpPr>
          <p:cNvPr id="7" name="TextBox 6"/>
          <p:cNvSpPr txBox="1"/>
          <p:nvPr/>
        </p:nvSpPr>
        <p:spPr>
          <a:xfrm>
            <a:off x="2234820" y="4902725"/>
            <a:ext cx="52151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99% of </a:t>
            </a:r>
            <a:r>
              <a:rPr kumimoji="0" lang="en-US" sz="1800" b="0" i="0" u="none" strike="noStrike" kern="1200" cap="none" spc="0" normalizeH="0" baseline="0" noProof="0" dirty="0" err="1">
                <a:ln>
                  <a:noFill/>
                </a:ln>
                <a:solidFill>
                  <a:srgbClr val="000000"/>
                </a:solidFill>
                <a:effectLst/>
                <a:uLnTx/>
                <a:uFillTx/>
                <a:latin typeface="Arial" panose="020B0604020202020204"/>
                <a:ea typeface="MS PGothic" charset="0"/>
                <a:cs typeface="+mn-cs"/>
              </a:rPr>
              <a:t>pts</a:t>
            </a: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in both arms had mean E2 &lt;30    Breakthrough: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Monthly: 4 </a:t>
            </a:r>
            <a:r>
              <a:rPr kumimoji="0" lang="en-US" sz="1800" b="0" i="0" u="none" strike="noStrike" kern="1200" cap="none" spc="0" normalizeH="0" baseline="0" noProof="0" dirty="0" err="1">
                <a:ln>
                  <a:noFill/>
                </a:ln>
                <a:solidFill>
                  <a:srgbClr val="000000"/>
                </a:solidFill>
                <a:effectLst/>
                <a:uLnTx/>
                <a:uFillTx/>
                <a:latin typeface="Arial" panose="020B0604020202020204"/>
                <a:ea typeface="MS PGothic" charset="0"/>
                <a:cs typeface="+mn-cs"/>
              </a:rPr>
              <a:t>pts</a:t>
            </a: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(weeks 4, 8, 12, 20)                           - Q3 </a:t>
            </a:r>
            <a:r>
              <a:rPr kumimoji="0" lang="en-US" sz="1800" b="0" i="0" u="none" strike="noStrike" kern="1200" cap="none" spc="0" normalizeH="0" baseline="0" noProof="0" dirty="0" err="1">
                <a:ln>
                  <a:noFill/>
                </a:ln>
                <a:solidFill>
                  <a:srgbClr val="000000"/>
                </a:solidFill>
                <a:effectLst/>
                <a:uLnTx/>
                <a:uFillTx/>
                <a:latin typeface="Arial" panose="020B0604020202020204"/>
                <a:ea typeface="MS PGothic" charset="0"/>
                <a:cs typeface="+mn-cs"/>
              </a:rPr>
              <a:t>mo</a:t>
            </a: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1 </a:t>
            </a:r>
            <a:r>
              <a:rPr kumimoji="0" lang="en-US" sz="1800" b="0" i="0" u="none" strike="noStrike" kern="1200" cap="none" spc="0" normalizeH="0" baseline="0" noProof="0" dirty="0" err="1">
                <a:ln>
                  <a:noFill/>
                </a:ln>
                <a:solidFill>
                  <a:srgbClr val="000000"/>
                </a:solidFill>
                <a:effectLst/>
                <a:uLnTx/>
                <a:uFillTx/>
                <a:latin typeface="Arial" panose="020B0604020202020204"/>
                <a:ea typeface="MS PGothic" charset="0"/>
                <a:cs typeface="+mn-cs"/>
              </a:rPr>
              <a:t>pt</a:t>
            </a: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(week 22)</a:t>
            </a:r>
          </a:p>
        </p:txBody>
      </p:sp>
      <p:sp>
        <p:nvSpPr>
          <p:cNvPr id="8" name="TextBox 7">
            <a:extLst>
              <a:ext uri="{FF2B5EF4-FFF2-40B4-BE49-F238E27FC236}">
                <a16:creationId xmlns:a16="http://schemas.microsoft.com/office/drawing/2014/main" id="{25B1A917-37B0-DA40-98A1-B72C1C6E47B8}"/>
              </a:ext>
            </a:extLst>
          </p:cNvPr>
          <p:cNvSpPr txBox="1"/>
          <p:nvPr/>
        </p:nvSpPr>
        <p:spPr>
          <a:xfrm>
            <a:off x="2234820" y="492432"/>
            <a:ext cx="737320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a:ea typeface="MS PGothic" charset="0"/>
                <a:cs typeface="+mn-cs"/>
              </a:rPr>
              <a:t>Goserelin</a:t>
            </a:r>
            <a:r>
              <a:rPr kumimoji="0" lang="en-US" sz="3200" b="1" i="0" u="none" strike="noStrike" kern="1200" cap="none" spc="0" normalizeH="0" baseline="0" noProof="0" dirty="0">
                <a:ln>
                  <a:noFill/>
                </a:ln>
                <a:solidFill>
                  <a:srgbClr val="000000"/>
                </a:solidFill>
                <a:effectLst/>
                <a:uLnTx/>
                <a:uFillTx/>
                <a:latin typeface="Arial" panose="020B0604020202020204"/>
                <a:ea typeface="MS PGothic" charset="0"/>
                <a:cs typeface="+mn-cs"/>
              </a:rPr>
              <a:t>: monthly vs quarterly</a:t>
            </a:r>
          </a:p>
        </p:txBody>
      </p:sp>
      <p:sp>
        <p:nvSpPr>
          <p:cNvPr id="3" name="TextBox 2">
            <a:extLst>
              <a:ext uri="{FF2B5EF4-FFF2-40B4-BE49-F238E27FC236}">
                <a16:creationId xmlns:a16="http://schemas.microsoft.com/office/drawing/2014/main" id="{F51E0165-2371-CE46-6146-75E4F7F19D71}"/>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884105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8992" y="1230775"/>
            <a:ext cx="8341896" cy="3146648"/>
          </a:xfrm>
          <a:prstGeom prst="rect">
            <a:avLst/>
          </a:prstGeom>
        </p:spPr>
      </p:pic>
      <p:sp>
        <p:nvSpPr>
          <p:cNvPr id="6" name="TextBox 5"/>
          <p:cNvSpPr txBox="1"/>
          <p:nvPr/>
        </p:nvSpPr>
        <p:spPr>
          <a:xfrm>
            <a:off x="1556905" y="4588351"/>
            <a:ext cx="4025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Leuprolide 11.25 mg q3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panose="020B0604020202020204"/>
                <a:ea typeface="MS PGothic" charset="0"/>
                <a:cs typeface="+mn-cs"/>
              </a:rPr>
              <a:t>Goserelin</a:t>
            </a: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3.6 mg monthly</a:t>
            </a:r>
          </a:p>
        </p:txBody>
      </p:sp>
      <p:sp>
        <p:nvSpPr>
          <p:cNvPr id="7" name="TextBox 6"/>
          <p:cNvSpPr txBox="1"/>
          <p:nvPr/>
        </p:nvSpPr>
        <p:spPr>
          <a:xfrm>
            <a:off x="7680467" y="6483872"/>
            <a:ext cx="44069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S PGothic" charset="0"/>
                <a:cs typeface="+mn-cs"/>
              </a:rPr>
              <a:t>1. </a:t>
            </a:r>
            <a:r>
              <a:rPr kumimoji="0" lang="en-US" sz="1400" b="0" i="0" u="none" strike="noStrike" kern="1200" cap="none" spc="0" normalizeH="0" baseline="0" noProof="0" dirty="0" err="1">
                <a:ln>
                  <a:noFill/>
                </a:ln>
                <a:solidFill>
                  <a:srgbClr val="FFFFFF"/>
                </a:solidFill>
                <a:effectLst/>
                <a:uLnTx/>
                <a:uFillTx/>
                <a:latin typeface="Arial" panose="020B0604020202020204"/>
                <a:ea typeface="MS PGothic" charset="0"/>
                <a:cs typeface="+mn-cs"/>
              </a:rPr>
              <a:t>Aydiner</a:t>
            </a:r>
            <a:r>
              <a:rPr kumimoji="0" lang="en-US" sz="1400" b="0" i="0" u="none" strike="noStrike" kern="1200" cap="none" spc="0" normalizeH="0" baseline="0" noProof="0" dirty="0">
                <a:ln>
                  <a:noFill/>
                </a:ln>
                <a:solidFill>
                  <a:srgbClr val="FFFFFF"/>
                </a:solidFill>
                <a:effectLst/>
                <a:uLnTx/>
                <a:uFillTx/>
                <a:latin typeface="Arial" panose="020B0604020202020204"/>
                <a:ea typeface="MS PGothic" charset="0"/>
                <a:cs typeface="+mn-cs"/>
              </a:rPr>
              <a:t> et al, Med </a:t>
            </a:r>
            <a:r>
              <a:rPr kumimoji="0" lang="en-US" sz="1400" b="0" i="0" u="none" strike="noStrike" kern="1200" cap="none" spc="0" normalizeH="0" baseline="0" noProof="0" dirty="0" err="1">
                <a:ln>
                  <a:noFill/>
                </a:ln>
                <a:solidFill>
                  <a:srgbClr val="FFFFFF"/>
                </a:solidFill>
                <a:effectLst/>
                <a:uLnTx/>
                <a:uFillTx/>
                <a:latin typeface="Arial" panose="020B0604020202020204"/>
                <a:ea typeface="MS PGothic" charset="0"/>
                <a:cs typeface="+mn-cs"/>
              </a:rPr>
              <a:t>Oncol</a:t>
            </a:r>
            <a:r>
              <a:rPr kumimoji="0" lang="en-US" sz="1400" b="0" i="0" u="none" strike="noStrike" kern="1200" cap="none" spc="0" normalizeH="0" baseline="0" noProof="0" dirty="0">
                <a:ln>
                  <a:noFill/>
                </a:ln>
                <a:solidFill>
                  <a:srgbClr val="FFFFFF"/>
                </a:solidFill>
                <a:effectLst/>
                <a:uLnTx/>
                <a:uFillTx/>
                <a:latin typeface="Arial" panose="020B0604020202020204"/>
                <a:ea typeface="MS PGothic" charset="0"/>
                <a:cs typeface="+mn-cs"/>
              </a:rPr>
              <a:t>, 2013</a:t>
            </a:r>
          </a:p>
        </p:txBody>
      </p:sp>
      <p:sp>
        <p:nvSpPr>
          <p:cNvPr id="8" name="TextBox 7"/>
          <p:cNvSpPr txBox="1"/>
          <p:nvPr/>
        </p:nvSpPr>
        <p:spPr>
          <a:xfrm>
            <a:off x="6228863" y="4601719"/>
            <a:ext cx="44713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Mean E2 &gt;30 in 5/41 (12.2%) on leuprolide, 3/39 on </a:t>
            </a:r>
            <a:r>
              <a:rPr kumimoji="0" lang="en-US" sz="1800" b="0" i="0" u="none" strike="noStrike" kern="1200" cap="none" spc="0" normalizeH="0" baseline="0" noProof="0" dirty="0" err="1">
                <a:ln>
                  <a:noFill/>
                </a:ln>
                <a:solidFill>
                  <a:srgbClr val="000000"/>
                </a:solidFill>
                <a:effectLst/>
                <a:uLnTx/>
                <a:uFillTx/>
                <a:latin typeface="Arial" panose="020B0604020202020204"/>
                <a:ea typeface="MS PGothic" charset="0"/>
                <a:cs typeface="+mn-cs"/>
              </a:rPr>
              <a:t>goserelin</a:t>
            </a: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 (7.9%)</a:t>
            </a:r>
          </a:p>
        </p:txBody>
      </p:sp>
      <p:sp>
        <p:nvSpPr>
          <p:cNvPr id="9" name="Rectangle 8"/>
          <p:cNvSpPr/>
          <p:nvPr/>
        </p:nvSpPr>
        <p:spPr>
          <a:xfrm>
            <a:off x="1828992" y="3686013"/>
            <a:ext cx="8341896" cy="42779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2BC447B-65F0-1A4C-A63B-274B56881DFB}"/>
              </a:ext>
            </a:extLst>
          </p:cNvPr>
          <p:cNvSpPr txBox="1"/>
          <p:nvPr/>
        </p:nvSpPr>
        <p:spPr>
          <a:xfrm>
            <a:off x="1982270" y="449013"/>
            <a:ext cx="849318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a:ea typeface="MS PGothic" charset="0"/>
                <a:cs typeface="+mn-cs"/>
              </a:rPr>
              <a:t>Goserelin</a:t>
            </a:r>
            <a:r>
              <a:rPr kumimoji="0" lang="en-US" sz="3200" b="1" i="0" u="none" strike="noStrike" kern="1200" cap="none" spc="0" normalizeH="0" baseline="0" noProof="0" dirty="0">
                <a:ln>
                  <a:noFill/>
                </a:ln>
                <a:solidFill>
                  <a:srgbClr val="000000"/>
                </a:solidFill>
                <a:effectLst/>
                <a:uLnTx/>
                <a:uFillTx/>
                <a:latin typeface="Arial" panose="020B0604020202020204"/>
                <a:ea typeface="MS PGothic" charset="0"/>
                <a:cs typeface="+mn-cs"/>
              </a:rPr>
              <a:t> monthly vs leuprolide quarterly</a:t>
            </a:r>
          </a:p>
        </p:txBody>
      </p:sp>
      <p:sp>
        <p:nvSpPr>
          <p:cNvPr id="2" name="TextBox 1">
            <a:extLst>
              <a:ext uri="{FF2B5EF4-FFF2-40B4-BE49-F238E27FC236}">
                <a16:creationId xmlns:a16="http://schemas.microsoft.com/office/drawing/2014/main" id="{B690398A-AB35-F494-0DB6-38E1CCD5363C}"/>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3447729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8A54C57-BA95-024A-B49F-ADF7C56FFDDE}"/>
              </a:ext>
            </a:extLst>
          </p:cNvPr>
          <p:cNvSpPr>
            <a:spLocks noGrp="1"/>
          </p:cNvSpPr>
          <p:nvPr>
            <p:ph idx="46"/>
          </p:nvPr>
        </p:nvSpPr>
        <p:spPr/>
        <p:txBody>
          <a:bodyPr/>
          <a:lstStyle/>
          <a:p>
            <a:r>
              <a:rPr lang="en-US" sz="2400" dirty="0"/>
              <a:t>Tamoxifen</a:t>
            </a:r>
          </a:p>
        </p:txBody>
      </p:sp>
      <p:sp>
        <p:nvSpPr>
          <p:cNvPr id="11" name="Content Placeholder 10">
            <a:extLst>
              <a:ext uri="{FF2B5EF4-FFF2-40B4-BE49-F238E27FC236}">
                <a16:creationId xmlns:a16="http://schemas.microsoft.com/office/drawing/2014/main" id="{6301674E-B9AE-3740-8B25-CD86CB948A70}"/>
              </a:ext>
            </a:extLst>
          </p:cNvPr>
          <p:cNvSpPr>
            <a:spLocks noGrp="1"/>
          </p:cNvSpPr>
          <p:nvPr>
            <p:ph idx="47"/>
          </p:nvPr>
        </p:nvSpPr>
        <p:spPr/>
        <p:txBody>
          <a:bodyPr/>
          <a:lstStyle/>
          <a:p>
            <a:r>
              <a:rPr lang="en-US" sz="2400" dirty="0"/>
              <a:t>Tamoxifen</a:t>
            </a:r>
          </a:p>
        </p:txBody>
      </p:sp>
      <p:sp>
        <p:nvSpPr>
          <p:cNvPr id="12" name="Content Placeholder 11">
            <a:extLst>
              <a:ext uri="{FF2B5EF4-FFF2-40B4-BE49-F238E27FC236}">
                <a16:creationId xmlns:a16="http://schemas.microsoft.com/office/drawing/2014/main" id="{42AAB62A-5813-1643-B618-9B7CD3F7D985}"/>
              </a:ext>
            </a:extLst>
          </p:cNvPr>
          <p:cNvSpPr>
            <a:spLocks noGrp="1"/>
          </p:cNvSpPr>
          <p:nvPr>
            <p:ph idx="48"/>
          </p:nvPr>
        </p:nvSpPr>
        <p:spPr/>
        <p:txBody>
          <a:bodyPr/>
          <a:lstStyle/>
          <a:p>
            <a:r>
              <a:rPr lang="en-US" sz="2400" dirty="0"/>
              <a:t>Tamoxifen*</a:t>
            </a:r>
          </a:p>
        </p:txBody>
      </p:sp>
      <p:sp>
        <p:nvSpPr>
          <p:cNvPr id="13" name="Content Placeholder 12">
            <a:extLst>
              <a:ext uri="{FF2B5EF4-FFF2-40B4-BE49-F238E27FC236}">
                <a16:creationId xmlns:a16="http://schemas.microsoft.com/office/drawing/2014/main" id="{3120B145-7E25-4F40-8595-62FD8B350266}"/>
              </a:ext>
            </a:extLst>
          </p:cNvPr>
          <p:cNvSpPr>
            <a:spLocks noGrp="1"/>
          </p:cNvSpPr>
          <p:nvPr>
            <p:ph idx="49"/>
          </p:nvPr>
        </p:nvSpPr>
        <p:spPr/>
        <p:txBody>
          <a:bodyPr/>
          <a:lstStyle/>
          <a:p>
            <a:r>
              <a:rPr lang="en-US" sz="2400" dirty="0"/>
              <a:t>Tamoxifen</a:t>
            </a:r>
          </a:p>
        </p:txBody>
      </p:sp>
      <p:sp>
        <p:nvSpPr>
          <p:cNvPr id="14" name="Content Placeholder 13">
            <a:extLst>
              <a:ext uri="{FF2B5EF4-FFF2-40B4-BE49-F238E27FC236}">
                <a16:creationId xmlns:a16="http://schemas.microsoft.com/office/drawing/2014/main" id="{44FF1320-674D-7D41-92D1-EFDA6DFC02A7}"/>
              </a:ext>
            </a:extLst>
          </p:cNvPr>
          <p:cNvSpPr>
            <a:spLocks noGrp="1"/>
          </p:cNvSpPr>
          <p:nvPr>
            <p:ph idx="50"/>
          </p:nvPr>
        </p:nvSpPr>
        <p:spPr/>
        <p:txBody>
          <a:bodyPr/>
          <a:lstStyle/>
          <a:p>
            <a:r>
              <a:rPr lang="en-US" dirty="0"/>
              <a:t>Tamoxifen</a:t>
            </a:r>
            <a:endParaRPr lang="en-US" sz="2400" dirty="0"/>
          </a:p>
        </p:txBody>
      </p:sp>
      <p:sp>
        <p:nvSpPr>
          <p:cNvPr id="15" name="Content Placeholder 14">
            <a:extLst>
              <a:ext uri="{FF2B5EF4-FFF2-40B4-BE49-F238E27FC236}">
                <a16:creationId xmlns:a16="http://schemas.microsoft.com/office/drawing/2014/main" id="{28356D4F-EA80-CE40-81B9-D51D1E3B752E}"/>
              </a:ext>
            </a:extLst>
          </p:cNvPr>
          <p:cNvSpPr>
            <a:spLocks noGrp="1"/>
          </p:cNvSpPr>
          <p:nvPr>
            <p:ph idx="58"/>
          </p:nvPr>
        </p:nvSpPr>
        <p:spPr/>
        <p:txBody>
          <a:bodyPr/>
          <a:lstStyle/>
          <a:p>
            <a:pPr>
              <a:lnSpc>
                <a:spcPts val="2380"/>
              </a:lnSpc>
            </a:pPr>
            <a:r>
              <a:rPr lang="en-US" dirty="0"/>
              <a:t>RS = 8</a:t>
            </a:r>
            <a:br>
              <a:rPr lang="en-US" dirty="0"/>
            </a:br>
            <a:r>
              <a:rPr lang="en-US" dirty="0"/>
              <a:t>ET</a:t>
            </a:r>
          </a:p>
        </p:txBody>
      </p:sp>
      <p:sp>
        <p:nvSpPr>
          <p:cNvPr id="16" name="Content Placeholder 15">
            <a:extLst>
              <a:ext uri="{FF2B5EF4-FFF2-40B4-BE49-F238E27FC236}">
                <a16:creationId xmlns:a16="http://schemas.microsoft.com/office/drawing/2014/main" id="{0001E53C-FC0B-3F44-B1EE-408968383FF2}"/>
              </a:ext>
            </a:extLst>
          </p:cNvPr>
          <p:cNvSpPr>
            <a:spLocks noGrp="1"/>
          </p:cNvSpPr>
          <p:nvPr>
            <p:ph idx="59"/>
          </p:nvPr>
        </p:nvSpPr>
        <p:spPr/>
        <p:txBody>
          <a:bodyPr/>
          <a:lstStyle/>
          <a:p>
            <a:r>
              <a:rPr lang="en-US" sz="2400" dirty="0"/>
              <a:t>OFS/ablation and tamoxifen </a:t>
            </a:r>
          </a:p>
        </p:txBody>
      </p:sp>
      <p:sp>
        <p:nvSpPr>
          <p:cNvPr id="17" name="Content Placeholder 16">
            <a:extLst>
              <a:ext uri="{FF2B5EF4-FFF2-40B4-BE49-F238E27FC236}">
                <a16:creationId xmlns:a16="http://schemas.microsoft.com/office/drawing/2014/main" id="{1AE110B6-4DF3-3B48-B9C4-DC0FB1ED0026}"/>
              </a:ext>
            </a:extLst>
          </p:cNvPr>
          <p:cNvSpPr>
            <a:spLocks noGrp="1"/>
          </p:cNvSpPr>
          <p:nvPr>
            <p:ph idx="60"/>
          </p:nvPr>
        </p:nvSpPr>
        <p:spPr/>
        <p:txBody>
          <a:bodyPr/>
          <a:lstStyle/>
          <a:p>
            <a:pPr>
              <a:lnSpc>
                <a:spcPts val="2280"/>
              </a:lnSpc>
            </a:pPr>
            <a:r>
              <a:rPr lang="en-US" dirty="0"/>
              <a:t>Discuss tamoxifen vs </a:t>
            </a:r>
            <a:br>
              <a:rPr lang="en-US" dirty="0"/>
            </a:br>
            <a:r>
              <a:rPr lang="en-US" dirty="0"/>
              <a:t>OFS plus tamoxifen</a:t>
            </a:r>
          </a:p>
        </p:txBody>
      </p:sp>
      <p:sp>
        <p:nvSpPr>
          <p:cNvPr id="18" name="Content Placeholder 17">
            <a:extLst>
              <a:ext uri="{FF2B5EF4-FFF2-40B4-BE49-F238E27FC236}">
                <a16:creationId xmlns:a16="http://schemas.microsoft.com/office/drawing/2014/main" id="{06C1C5B2-656E-8A49-9016-43D27D78D908}"/>
              </a:ext>
            </a:extLst>
          </p:cNvPr>
          <p:cNvSpPr>
            <a:spLocks noGrp="1"/>
          </p:cNvSpPr>
          <p:nvPr>
            <p:ph idx="61"/>
          </p:nvPr>
        </p:nvSpPr>
        <p:spPr/>
        <p:txBody>
          <a:bodyPr/>
          <a:lstStyle/>
          <a:p>
            <a:r>
              <a:rPr lang="en-US" sz="2400" dirty="0"/>
              <a:t>Tamoxifen*</a:t>
            </a:r>
          </a:p>
        </p:txBody>
      </p:sp>
      <p:sp>
        <p:nvSpPr>
          <p:cNvPr id="20" name="Content Placeholder 19">
            <a:extLst>
              <a:ext uri="{FF2B5EF4-FFF2-40B4-BE49-F238E27FC236}">
                <a16:creationId xmlns:a16="http://schemas.microsoft.com/office/drawing/2014/main" id="{6E59130B-882F-5844-B29A-6CE580CF91BD}"/>
              </a:ext>
            </a:extLst>
          </p:cNvPr>
          <p:cNvSpPr>
            <a:spLocks noGrp="1"/>
          </p:cNvSpPr>
          <p:nvPr>
            <p:ph idx="63"/>
          </p:nvPr>
        </p:nvSpPr>
        <p:spPr/>
        <p:txBody>
          <a:bodyPr/>
          <a:lstStyle/>
          <a:p>
            <a:r>
              <a:rPr lang="en-US" dirty="0"/>
              <a:t>Tamoxifen</a:t>
            </a:r>
          </a:p>
        </p:txBody>
      </p:sp>
      <p:sp>
        <p:nvSpPr>
          <p:cNvPr id="21" name="Content Placeholder 20">
            <a:extLst>
              <a:ext uri="{FF2B5EF4-FFF2-40B4-BE49-F238E27FC236}">
                <a16:creationId xmlns:a16="http://schemas.microsoft.com/office/drawing/2014/main" id="{64B083ED-4640-0A45-A594-4429669C91CE}"/>
              </a:ext>
            </a:extLst>
          </p:cNvPr>
          <p:cNvSpPr>
            <a:spLocks noGrp="1"/>
          </p:cNvSpPr>
          <p:nvPr>
            <p:ph idx="64"/>
          </p:nvPr>
        </p:nvSpPr>
        <p:spPr/>
        <p:txBody>
          <a:bodyPr/>
          <a:lstStyle/>
          <a:p>
            <a:pPr>
              <a:lnSpc>
                <a:spcPts val="2380"/>
              </a:lnSpc>
            </a:pPr>
            <a:r>
              <a:rPr lang="en-US" dirty="0"/>
              <a:t>RS = 20</a:t>
            </a:r>
            <a:br>
              <a:rPr lang="en-US" dirty="0"/>
            </a:br>
            <a:r>
              <a:rPr lang="en-US" dirty="0"/>
              <a:t>ET</a:t>
            </a:r>
          </a:p>
        </p:txBody>
      </p:sp>
      <p:sp>
        <p:nvSpPr>
          <p:cNvPr id="22" name="Content Placeholder 21">
            <a:extLst>
              <a:ext uri="{FF2B5EF4-FFF2-40B4-BE49-F238E27FC236}">
                <a16:creationId xmlns:a16="http://schemas.microsoft.com/office/drawing/2014/main" id="{08C7FB7D-C3DD-7845-9108-415143BB3092}"/>
              </a:ext>
            </a:extLst>
          </p:cNvPr>
          <p:cNvSpPr>
            <a:spLocks noGrp="1"/>
          </p:cNvSpPr>
          <p:nvPr>
            <p:ph idx="71"/>
          </p:nvPr>
        </p:nvSpPr>
        <p:spPr/>
        <p:txBody>
          <a:bodyPr/>
          <a:lstStyle/>
          <a:p>
            <a:r>
              <a:rPr lang="en-US" sz="2400" dirty="0"/>
              <a:t>Tamoxifen</a:t>
            </a:r>
          </a:p>
        </p:txBody>
      </p:sp>
      <p:sp>
        <p:nvSpPr>
          <p:cNvPr id="23" name="Content Placeholder 22">
            <a:extLst>
              <a:ext uri="{FF2B5EF4-FFF2-40B4-BE49-F238E27FC236}">
                <a16:creationId xmlns:a16="http://schemas.microsoft.com/office/drawing/2014/main" id="{053A9F37-F99D-0248-8DE0-BEBFB1FB4600}"/>
              </a:ext>
            </a:extLst>
          </p:cNvPr>
          <p:cNvSpPr>
            <a:spLocks noGrp="1"/>
          </p:cNvSpPr>
          <p:nvPr>
            <p:ph idx="72"/>
          </p:nvPr>
        </p:nvSpPr>
        <p:spPr/>
        <p:txBody>
          <a:bodyPr/>
          <a:lstStyle/>
          <a:p>
            <a:r>
              <a:rPr lang="en-US" sz="2400" dirty="0"/>
              <a:t>Tamoxifen</a:t>
            </a:r>
          </a:p>
        </p:txBody>
      </p:sp>
      <p:sp>
        <p:nvSpPr>
          <p:cNvPr id="9" name="Title 8">
            <a:extLst>
              <a:ext uri="{FF2B5EF4-FFF2-40B4-BE49-F238E27FC236}">
                <a16:creationId xmlns:a16="http://schemas.microsoft.com/office/drawing/2014/main" id="{F4D553A7-E506-E346-9459-9776AC97CB73}"/>
              </a:ext>
            </a:extLst>
          </p:cNvPr>
          <p:cNvSpPr>
            <a:spLocks noGrp="1"/>
          </p:cNvSpPr>
          <p:nvPr>
            <p:ph type="title"/>
          </p:nvPr>
        </p:nvSpPr>
        <p:spPr/>
        <p:txBody>
          <a:bodyPr/>
          <a:lstStyle/>
          <a:p>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Which adjuvant treatment would you most likely recommend for a </a:t>
            </a:r>
            <a:b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30-year-old premenopausal woman with </a:t>
            </a:r>
            <a:r>
              <a:rPr lang="en-US" u="sng" dirty="0">
                <a:solidFill>
                  <a:srgbClr val="3332FF"/>
                </a:solidFill>
                <a:latin typeface="Calibri" panose="020F0502020204030204" pitchFamily="34" charset="0"/>
                <a:ea typeface="Calibri" panose="020F0502020204030204" pitchFamily="34" charset="0"/>
                <a:cs typeface="Calibri" panose="020F0502020204030204" pitchFamily="34" charset="0"/>
              </a:rPr>
              <a:t>0.5-</a:t>
            </a:r>
            <a:r>
              <a:rPr lang="en-US" sz="2400" b="1" u="sng"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cm</a:t>
            </a: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 ER-positive, HER2-negative, node-negative localized breast cancer and the Recurrence Score</a:t>
            </a:r>
            <a:r>
              <a:rPr lang="en-US" sz="2400" b="1" baseline="30000"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a:t>
            </a: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 (RS) below?</a:t>
            </a:r>
            <a:endParaRPr lang="en-US" dirty="0"/>
          </a:p>
        </p:txBody>
      </p:sp>
      <p:sp>
        <p:nvSpPr>
          <p:cNvPr id="4" name="Content Placeholder 3">
            <a:extLst>
              <a:ext uri="{FF2B5EF4-FFF2-40B4-BE49-F238E27FC236}">
                <a16:creationId xmlns:a16="http://schemas.microsoft.com/office/drawing/2014/main" id="{0EB5C53C-AD71-4D82-E09D-AA71B1AFCA68}"/>
              </a:ext>
            </a:extLst>
          </p:cNvPr>
          <p:cNvSpPr>
            <a:spLocks noGrp="1"/>
          </p:cNvSpPr>
          <p:nvPr>
            <p:ph idx="62"/>
          </p:nvPr>
        </p:nvSpPr>
        <p:spPr/>
        <p:txBody>
          <a:bodyPr/>
          <a:lstStyle/>
          <a:p>
            <a:r>
              <a:rPr lang="en-US" dirty="0"/>
              <a:t>Tamoxifen</a:t>
            </a:r>
          </a:p>
        </p:txBody>
      </p:sp>
      <p:sp>
        <p:nvSpPr>
          <p:cNvPr id="2" name="TextBox 1">
            <a:extLst>
              <a:ext uri="{FF2B5EF4-FFF2-40B4-BE49-F238E27FC236}">
                <a16:creationId xmlns:a16="http://schemas.microsoft.com/office/drawing/2014/main" id="{D8136D64-8FAD-AE37-296F-7A10157F5BBB}"/>
              </a:ext>
            </a:extLst>
          </p:cNvPr>
          <p:cNvSpPr txBox="1"/>
          <p:nvPr/>
        </p:nvSpPr>
        <p:spPr>
          <a:xfrm>
            <a:off x="551384" y="6403394"/>
            <a:ext cx="8531631" cy="323165"/>
          </a:xfrm>
          <a:prstGeom prst="rect">
            <a:avLst/>
          </a:prstGeom>
          <a:noFill/>
        </p:spPr>
        <p:txBody>
          <a:bodyPr wrap="none" rtlCol="0">
            <a:spAutoFit/>
          </a:bodyPr>
          <a:lstStyle/>
          <a:p>
            <a:r>
              <a:rPr lang="en-US" sz="1500" b="0" dirty="0">
                <a:solidFill>
                  <a:srgbClr val="000000"/>
                </a:solidFill>
                <a:effectLst/>
                <a:latin typeface="Calibri" panose="020F0502020204030204" pitchFamily="34" charset="0"/>
                <a:cs typeface="Calibri" panose="020F0502020204030204" pitchFamily="34" charset="0"/>
              </a:rPr>
              <a:t>ET = endocrine therapy; OFS = ovarian function suppression. </a:t>
            </a:r>
            <a:r>
              <a:rPr lang="en-US" sz="1500" b="0" dirty="0">
                <a:solidFill>
                  <a:schemeClr val="tx1"/>
                </a:solidFill>
                <a:latin typeface="Calibri" panose="020F0502020204030204" pitchFamily="34" charset="0"/>
                <a:cs typeface="Calibri" panose="020F0502020204030204" pitchFamily="34" charset="0"/>
              </a:rPr>
              <a:t>*</a:t>
            </a:r>
            <a:r>
              <a:rPr lang="en-US" sz="1500" b="0" baseline="30000" dirty="0">
                <a:latin typeface="Calibri" panose="020F0502020204030204" pitchFamily="34" charset="0"/>
                <a:cs typeface="Calibri" panose="020F0502020204030204" pitchFamily="34" charset="0"/>
              </a:rPr>
              <a:t> </a:t>
            </a:r>
            <a:r>
              <a:rPr lang="en-US" sz="1500" b="0" i="0" u="none" strike="noStrike" dirty="0">
                <a:solidFill>
                  <a:srgbClr val="000000"/>
                </a:solidFill>
                <a:effectLst/>
                <a:latin typeface="Calibri" panose="020F0502020204030204" pitchFamily="34" charset="0"/>
                <a:cs typeface="Calibri" panose="020F0502020204030204" pitchFamily="34" charset="0"/>
              </a:rPr>
              <a:t>Low risk – T1 tumor, Grade &lt;III, under age 40</a:t>
            </a:r>
            <a:endParaRPr lang="en-US" sz="15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2717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5BD077-D7C5-514B-A98A-3D5F549D381E}"/>
              </a:ext>
            </a:extLst>
          </p:cNvPr>
          <p:cNvSpPr>
            <a:spLocks noGrp="1"/>
          </p:cNvSpPr>
          <p:nvPr>
            <p:ph idx="46"/>
          </p:nvPr>
        </p:nvSpPr>
        <p:spPr/>
        <p:txBody>
          <a:bodyPr/>
          <a:lstStyle/>
          <a:p>
            <a:r>
              <a:rPr lang="en-US" sz="2400" dirty="0"/>
              <a:t>Tamoxifen</a:t>
            </a:r>
          </a:p>
        </p:txBody>
      </p:sp>
      <p:sp>
        <p:nvSpPr>
          <p:cNvPr id="3" name="Content Placeholder 2">
            <a:extLst>
              <a:ext uri="{FF2B5EF4-FFF2-40B4-BE49-F238E27FC236}">
                <a16:creationId xmlns:a16="http://schemas.microsoft.com/office/drawing/2014/main" id="{949BBDED-9E5A-304F-9AC5-EE8B726862FC}"/>
              </a:ext>
            </a:extLst>
          </p:cNvPr>
          <p:cNvSpPr>
            <a:spLocks noGrp="1"/>
          </p:cNvSpPr>
          <p:nvPr>
            <p:ph idx="47"/>
          </p:nvPr>
        </p:nvSpPr>
        <p:spPr/>
        <p:txBody>
          <a:bodyPr/>
          <a:lstStyle/>
          <a:p>
            <a:r>
              <a:rPr lang="en-US" sz="2400" dirty="0"/>
              <a:t>Tamoxifen</a:t>
            </a:r>
          </a:p>
        </p:txBody>
      </p:sp>
      <p:sp>
        <p:nvSpPr>
          <p:cNvPr id="4" name="Content Placeholder 3">
            <a:extLst>
              <a:ext uri="{FF2B5EF4-FFF2-40B4-BE49-F238E27FC236}">
                <a16:creationId xmlns:a16="http://schemas.microsoft.com/office/drawing/2014/main" id="{C4D571CA-D8F9-9D4F-8985-336848DB4056}"/>
              </a:ext>
            </a:extLst>
          </p:cNvPr>
          <p:cNvSpPr>
            <a:spLocks noGrp="1"/>
          </p:cNvSpPr>
          <p:nvPr>
            <p:ph idx="48"/>
          </p:nvPr>
        </p:nvSpPr>
        <p:spPr/>
        <p:txBody>
          <a:bodyPr/>
          <a:lstStyle/>
          <a:p>
            <a:r>
              <a:rPr lang="en-US" sz="2400" dirty="0"/>
              <a:t>OFS/ablation </a:t>
            </a:r>
          </a:p>
        </p:txBody>
      </p:sp>
      <p:sp>
        <p:nvSpPr>
          <p:cNvPr id="5" name="Content Placeholder 4">
            <a:extLst>
              <a:ext uri="{FF2B5EF4-FFF2-40B4-BE49-F238E27FC236}">
                <a16:creationId xmlns:a16="http://schemas.microsoft.com/office/drawing/2014/main" id="{D904A635-79E8-904F-9C8C-0DF4EC6F3CE2}"/>
              </a:ext>
            </a:extLst>
          </p:cNvPr>
          <p:cNvSpPr>
            <a:spLocks noGrp="1"/>
          </p:cNvSpPr>
          <p:nvPr>
            <p:ph idx="49"/>
          </p:nvPr>
        </p:nvSpPr>
        <p:spPr/>
        <p:txBody>
          <a:bodyPr/>
          <a:lstStyle/>
          <a:p>
            <a:r>
              <a:rPr lang="en-US" sz="2400" dirty="0"/>
              <a:t>Tamoxifen</a:t>
            </a:r>
          </a:p>
        </p:txBody>
      </p:sp>
      <p:sp>
        <p:nvSpPr>
          <p:cNvPr id="6" name="Content Placeholder 5">
            <a:extLst>
              <a:ext uri="{FF2B5EF4-FFF2-40B4-BE49-F238E27FC236}">
                <a16:creationId xmlns:a16="http://schemas.microsoft.com/office/drawing/2014/main" id="{410425AE-2B1A-5A4F-9F83-6EF9CC05C2C4}"/>
              </a:ext>
            </a:extLst>
          </p:cNvPr>
          <p:cNvSpPr>
            <a:spLocks noGrp="1"/>
          </p:cNvSpPr>
          <p:nvPr>
            <p:ph idx="50"/>
          </p:nvPr>
        </p:nvSpPr>
        <p:spPr/>
        <p:txBody>
          <a:bodyPr/>
          <a:lstStyle/>
          <a:p>
            <a:r>
              <a:rPr lang="en-US" sz="2400" dirty="0"/>
              <a:t>Tamoxifen</a:t>
            </a:r>
          </a:p>
        </p:txBody>
      </p:sp>
      <p:sp>
        <p:nvSpPr>
          <p:cNvPr id="7" name="Content Placeholder 6">
            <a:extLst>
              <a:ext uri="{FF2B5EF4-FFF2-40B4-BE49-F238E27FC236}">
                <a16:creationId xmlns:a16="http://schemas.microsoft.com/office/drawing/2014/main" id="{F012715E-6982-FD47-94DA-DF563C7F7A8D}"/>
              </a:ext>
            </a:extLst>
          </p:cNvPr>
          <p:cNvSpPr>
            <a:spLocks noGrp="1"/>
          </p:cNvSpPr>
          <p:nvPr>
            <p:ph idx="58"/>
          </p:nvPr>
        </p:nvSpPr>
        <p:spPr/>
        <p:txBody>
          <a:bodyPr/>
          <a:lstStyle/>
          <a:p>
            <a:pPr>
              <a:lnSpc>
                <a:spcPts val="2380"/>
              </a:lnSpc>
            </a:pPr>
            <a:r>
              <a:rPr lang="en-US" dirty="0"/>
              <a:t>RS = 8</a:t>
            </a:r>
            <a:br>
              <a:rPr lang="en-US" dirty="0"/>
            </a:br>
            <a:r>
              <a:rPr lang="en-US" dirty="0"/>
              <a:t>ET</a:t>
            </a:r>
          </a:p>
        </p:txBody>
      </p:sp>
      <p:sp>
        <p:nvSpPr>
          <p:cNvPr id="8" name="Content Placeholder 7">
            <a:extLst>
              <a:ext uri="{FF2B5EF4-FFF2-40B4-BE49-F238E27FC236}">
                <a16:creationId xmlns:a16="http://schemas.microsoft.com/office/drawing/2014/main" id="{E0DBE3DA-1A35-284C-817F-3EA0C5559883}"/>
              </a:ext>
            </a:extLst>
          </p:cNvPr>
          <p:cNvSpPr>
            <a:spLocks noGrp="1"/>
          </p:cNvSpPr>
          <p:nvPr>
            <p:ph idx="59"/>
          </p:nvPr>
        </p:nvSpPr>
        <p:spPr/>
        <p:txBody>
          <a:bodyPr/>
          <a:lstStyle/>
          <a:p>
            <a:r>
              <a:rPr lang="en-US" sz="2400" dirty="0"/>
              <a:t>OFS/ablation and tamoxifen </a:t>
            </a:r>
          </a:p>
        </p:txBody>
      </p:sp>
      <p:sp>
        <p:nvSpPr>
          <p:cNvPr id="9" name="Content Placeholder 8">
            <a:extLst>
              <a:ext uri="{FF2B5EF4-FFF2-40B4-BE49-F238E27FC236}">
                <a16:creationId xmlns:a16="http://schemas.microsoft.com/office/drawing/2014/main" id="{25AF928F-510E-9145-B83F-AC02DEF942E0}"/>
              </a:ext>
            </a:extLst>
          </p:cNvPr>
          <p:cNvSpPr>
            <a:spLocks noGrp="1"/>
          </p:cNvSpPr>
          <p:nvPr>
            <p:ph idx="60"/>
          </p:nvPr>
        </p:nvSpPr>
        <p:spPr/>
        <p:txBody>
          <a:bodyPr/>
          <a:lstStyle/>
          <a:p>
            <a:r>
              <a:rPr lang="en-US" kern="0" dirty="0"/>
              <a:t>Discuss OFS with tamoxifen/AI </a:t>
            </a:r>
          </a:p>
        </p:txBody>
      </p:sp>
      <p:sp>
        <p:nvSpPr>
          <p:cNvPr id="10" name="Content Placeholder 9">
            <a:extLst>
              <a:ext uri="{FF2B5EF4-FFF2-40B4-BE49-F238E27FC236}">
                <a16:creationId xmlns:a16="http://schemas.microsoft.com/office/drawing/2014/main" id="{B0E52DF6-2CA5-AC41-8958-7833219A52DA}"/>
              </a:ext>
            </a:extLst>
          </p:cNvPr>
          <p:cNvSpPr>
            <a:spLocks noGrp="1"/>
          </p:cNvSpPr>
          <p:nvPr>
            <p:ph idx="61"/>
          </p:nvPr>
        </p:nvSpPr>
        <p:spPr/>
        <p:txBody>
          <a:bodyPr/>
          <a:lstStyle/>
          <a:p>
            <a:r>
              <a:rPr lang="en-US" sz="2400" dirty="0"/>
              <a:t>OFS/ablation </a:t>
            </a:r>
          </a:p>
        </p:txBody>
      </p:sp>
      <p:sp>
        <p:nvSpPr>
          <p:cNvPr id="11" name="Content Placeholder 10">
            <a:extLst>
              <a:ext uri="{FF2B5EF4-FFF2-40B4-BE49-F238E27FC236}">
                <a16:creationId xmlns:a16="http://schemas.microsoft.com/office/drawing/2014/main" id="{554AF192-4399-1C46-89EF-DC9EE42DA3FD}"/>
              </a:ext>
            </a:extLst>
          </p:cNvPr>
          <p:cNvSpPr>
            <a:spLocks noGrp="1"/>
          </p:cNvSpPr>
          <p:nvPr>
            <p:ph idx="62"/>
          </p:nvPr>
        </p:nvSpPr>
        <p:spPr/>
        <p:txBody>
          <a:bodyPr/>
          <a:lstStyle/>
          <a:p>
            <a:r>
              <a:rPr lang="en-US" sz="2400" dirty="0"/>
              <a:t>OFS/ablation and letrozole </a:t>
            </a:r>
          </a:p>
        </p:txBody>
      </p:sp>
      <p:sp>
        <p:nvSpPr>
          <p:cNvPr id="12" name="Content Placeholder 11">
            <a:extLst>
              <a:ext uri="{FF2B5EF4-FFF2-40B4-BE49-F238E27FC236}">
                <a16:creationId xmlns:a16="http://schemas.microsoft.com/office/drawing/2014/main" id="{B3FC4D5D-F60A-5B4C-8AFC-74997F54105A}"/>
              </a:ext>
            </a:extLst>
          </p:cNvPr>
          <p:cNvSpPr>
            <a:spLocks noGrp="1"/>
          </p:cNvSpPr>
          <p:nvPr>
            <p:ph idx="63"/>
          </p:nvPr>
        </p:nvSpPr>
        <p:spPr/>
        <p:txBody>
          <a:bodyPr/>
          <a:lstStyle/>
          <a:p>
            <a:r>
              <a:rPr lang="en-US" sz="2400" dirty="0"/>
              <a:t>OFS/ablation and exemestane </a:t>
            </a:r>
          </a:p>
        </p:txBody>
      </p:sp>
      <p:sp>
        <p:nvSpPr>
          <p:cNvPr id="13" name="Content Placeholder 12">
            <a:extLst>
              <a:ext uri="{FF2B5EF4-FFF2-40B4-BE49-F238E27FC236}">
                <a16:creationId xmlns:a16="http://schemas.microsoft.com/office/drawing/2014/main" id="{5E7EDBB6-D801-EC4A-930D-6F70D8208810}"/>
              </a:ext>
            </a:extLst>
          </p:cNvPr>
          <p:cNvSpPr>
            <a:spLocks noGrp="1"/>
          </p:cNvSpPr>
          <p:nvPr>
            <p:ph idx="64"/>
          </p:nvPr>
        </p:nvSpPr>
        <p:spPr/>
        <p:txBody>
          <a:bodyPr/>
          <a:lstStyle/>
          <a:p>
            <a:pPr>
              <a:lnSpc>
                <a:spcPts val="2380"/>
              </a:lnSpc>
            </a:pPr>
            <a:r>
              <a:rPr lang="en-US" dirty="0"/>
              <a:t>RS = 20</a:t>
            </a:r>
            <a:br>
              <a:rPr lang="en-US" dirty="0"/>
            </a:br>
            <a:r>
              <a:rPr lang="en-US" dirty="0"/>
              <a:t>ET</a:t>
            </a:r>
          </a:p>
        </p:txBody>
      </p:sp>
      <p:sp>
        <p:nvSpPr>
          <p:cNvPr id="14" name="Content Placeholder 13">
            <a:extLst>
              <a:ext uri="{FF2B5EF4-FFF2-40B4-BE49-F238E27FC236}">
                <a16:creationId xmlns:a16="http://schemas.microsoft.com/office/drawing/2014/main" id="{56BD485C-4D4E-1140-ADF3-FDCE7FAF57A1}"/>
              </a:ext>
            </a:extLst>
          </p:cNvPr>
          <p:cNvSpPr>
            <a:spLocks noGrp="1"/>
          </p:cNvSpPr>
          <p:nvPr>
            <p:ph idx="71"/>
          </p:nvPr>
        </p:nvSpPr>
        <p:spPr/>
        <p:txBody>
          <a:bodyPr/>
          <a:lstStyle/>
          <a:p>
            <a:r>
              <a:rPr lang="en-US" sz="2400" dirty="0"/>
              <a:t>Tamoxifen</a:t>
            </a:r>
          </a:p>
        </p:txBody>
      </p:sp>
      <p:sp>
        <p:nvSpPr>
          <p:cNvPr id="15" name="Content Placeholder 14">
            <a:extLst>
              <a:ext uri="{FF2B5EF4-FFF2-40B4-BE49-F238E27FC236}">
                <a16:creationId xmlns:a16="http://schemas.microsoft.com/office/drawing/2014/main" id="{B5E6D827-D249-BE4E-BC2D-178AADAA41FF}"/>
              </a:ext>
            </a:extLst>
          </p:cNvPr>
          <p:cNvSpPr>
            <a:spLocks noGrp="1"/>
          </p:cNvSpPr>
          <p:nvPr>
            <p:ph idx="72"/>
          </p:nvPr>
        </p:nvSpPr>
        <p:spPr/>
        <p:txBody>
          <a:bodyPr/>
          <a:lstStyle/>
          <a:p>
            <a:r>
              <a:rPr lang="en-US" sz="2400" dirty="0"/>
              <a:t>OFS/ablation and letrozole </a:t>
            </a:r>
          </a:p>
        </p:txBody>
      </p:sp>
      <p:sp>
        <p:nvSpPr>
          <p:cNvPr id="16" name="Title 15">
            <a:extLst>
              <a:ext uri="{FF2B5EF4-FFF2-40B4-BE49-F238E27FC236}">
                <a16:creationId xmlns:a16="http://schemas.microsoft.com/office/drawing/2014/main" id="{D7BC6F95-72F7-B949-8E55-613CC95A6E9F}"/>
              </a:ext>
            </a:extLst>
          </p:cNvPr>
          <p:cNvSpPr>
            <a:spLocks noGrp="1"/>
          </p:cNvSpPr>
          <p:nvPr>
            <p:ph type="title"/>
          </p:nvPr>
        </p:nvSpPr>
        <p:spPr>
          <a:xfrm>
            <a:off x="912285" y="0"/>
            <a:ext cx="10152267" cy="1196752"/>
          </a:xfrm>
        </p:spPr>
        <p:txBody>
          <a:bodyPr/>
          <a:lstStyle/>
          <a:p>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Which adjuvant treatment would you most likely recommend for a </a:t>
            </a:r>
            <a:b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30-year-old premenopausal woman with </a:t>
            </a:r>
            <a:r>
              <a:rPr lang="en-US" sz="2400" b="1" u="sng"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1-cm</a:t>
            </a: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 ER-positive, HER2-negative, node-negative localized breast cancer and the RS below?</a:t>
            </a:r>
            <a:endParaRPr lang="en-US" dirty="0"/>
          </a:p>
        </p:txBody>
      </p:sp>
      <p:sp>
        <p:nvSpPr>
          <p:cNvPr id="17" name="TextBox 16">
            <a:extLst>
              <a:ext uri="{FF2B5EF4-FFF2-40B4-BE49-F238E27FC236}">
                <a16:creationId xmlns:a16="http://schemas.microsoft.com/office/drawing/2014/main" id="{6AAF6895-8A65-6D45-BB92-B6C3D3A2208C}"/>
              </a:ext>
            </a:extLst>
          </p:cNvPr>
          <p:cNvSpPr txBox="1"/>
          <p:nvPr/>
        </p:nvSpPr>
        <p:spPr>
          <a:xfrm>
            <a:off x="551384" y="6403394"/>
            <a:ext cx="2062296" cy="323165"/>
          </a:xfrm>
          <a:prstGeom prst="rect">
            <a:avLst/>
          </a:prstGeom>
          <a:noFill/>
        </p:spPr>
        <p:txBody>
          <a:bodyPr wrap="none" rtlCol="0">
            <a:spAutoFit/>
          </a:bodyPr>
          <a:lstStyle/>
          <a:p>
            <a:r>
              <a:rPr lang="en-US" sz="1500" b="0" dirty="0">
                <a:solidFill>
                  <a:srgbClr val="000000"/>
                </a:solidFill>
                <a:effectLst/>
                <a:latin typeface="Calibri" panose="020F0502020204030204" pitchFamily="34" charset="0"/>
                <a:cs typeface="Calibri" panose="020F0502020204030204" pitchFamily="34" charset="0"/>
              </a:rPr>
              <a:t>AI = aromatase inhibitor</a:t>
            </a:r>
            <a:endParaRPr lang="en-US" sz="15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883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1D422-85F5-5944-895F-9E22971C1529}"/>
              </a:ext>
            </a:extLst>
          </p:cNvPr>
          <p:cNvSpPr>
            <a:spLocks noGrp="1"/>
          </p:cNvSpPr>
          <p:nvPr>
            <p:ph idx="46"/>
          </p:nvPr>
        </p:nvSpPr>
        <p:spPr/>
        <p:txBody>
          <a:bodyPr/>
          <a:lstStyle/>
          <a:p>
            <a:r>
              <a:rPr lang="en-US" sz="2400" dirty="0"/>
              <a:t>Tamoxifen</a:t>
            </a:r>
          </a:p>
        </p:txBody>
      </p:sp>
      <p:sp>
        <p:nvSpPr>
          <p:cNvPr id="3" name="Content Placeholder 2">
            <a:extLst>
              <a:ext uri="{FF2B5EF4-FFF2-40B4-BE49-F238E27FC236}">
                <a16:creationId xmlns:a16="http://schemas.microsoft.com/office/drawing/2014/main" id="{7A987659-2FE8-784C-9D3B-54FAE52DC9B6}"/>
              </a:ext>
            </a:extLst>
          </p:cNvPr>
          <p:cNvSpPr>
            <a:spLocks noGrp="1"/>
          </p:cNvSpPr>
          <p:nvPr>
            <p:ph idx="47"/>
          </p:nvPr>
        </p:nvSpPr>
        <p:spPr/>
        <p:txBody>
          <a:bodyPr/>
          <a:lstStyle/>
          <a:p>
            <a:r>
              <a:rPr lang="en-US" sz="2400" dirty="0"/>
              <a:t>Tamoxifen</a:t>
            </a:r>
          </a:p>
        </p:txBody>
      </p:sp>
      <p:sp>
        <p:nvSpPr>
          <p:cNvPr id="4" name="Content Placeholder 3">
            <a:extLst>
              <a:ext uri="{FF2B5EF4-FFF2-40B4-BE49-F238E27FC236}">
                <a16:creationId xmlns:a16="http://schemas.microsoft.com/office/drawing/2014/main" id="{E61D39EA-08F9-6141-B333-B4E9CBD15549}"/>
              </a:ext>
            </a:extLst>
          </p:cNvPr>
          <p:cNvSpPr>
            <a:spLocks noGrp="1"/>
          </p:cNvSpPr>
          <p:nvPr>
            <p:ph idx="48"/>
          </p:nvPr>
        </p:nvSpPr>
        <p:spPr/>
        <p:txBody>
          <a:bodyPr/>
          <a:lstStyle/>
          <a:p>
            <a:r>
              <a:rPr lang="en-US" sz="2400" dirty="0"/>
              <a:t>OFS/ablation</a:t>
            </a:r>
          </a:p>
        </p:txBody>
      </p:sp>
      <p:sp>
        <p:nvSpPr>
          <p:cNvPr id="5" name="Content Placeholder 4">
            <a:extLst>
              <a:ext uri="{FF2B5EF4-FFF2-40B4-BE49-F238E27FC236}">
                <a16:creationId xmlns:a16="http://schemas.microsoft.com/office/drawing/2014/main" id="{1C9307E6-B86D-6649-81F8-664B320B1CCF}"/>
              </a:ext>
            </a:extLst>
          </p:cNvPr>
          <p:cNvSpPr>
            <a:spLocks noGrp="1"/>
          </p:cNvSpPr>
          <p:nvPr>
            <p:ph idx="49"/>
          </p:nvPr>
        </p:nvSpPr>
        <p:spPr/>
        <p:txBody>
          <a:bodyPr/>
          <a:lstStyle/>
          <a:p>
            <a:r>
              <a:rPr lang="en-US" sz="2400" dirty="0"/>
              <a:t>Tamoxifen</a:t>
            </a:r>
          </a:p>
        </p:txBody>
      </p:sp>
      <p:sp>
        <p:nvSpPr>
          <p:cNvPr id="6" name="Content Placeholder 5">
            <a:extLst>
              <a:ext uri="{FF2B5EF4-FFF2-40B4-BE49-F238E27FC236}">
                <a16:creationId xmlns:a16="http://schemas.microsoft.com/office/drawing/2014/main" id="{FD62CE93-59C4-3648-832F-BE828D59B36C}"/>
              </a:ext>
            </a:extLst>
          </p:cNvPr>
          <p:cNvSpPr>
            <a:spLocks noGrp="1"/>
          </p:cNvSpPr>
          <p:nvPr>
            <p:ph idx="50"/>
          </p:nvPr>
        </p:nvSpPr>
        <p:spPr/>
        <p:txBody>
          <a:bodyPr/>
          <a:lstStyle/>
          <a:p>
            <a:r>
              <a:rPr lang="en-US" sz="2400" dirty="0"/>
              <a:t>Tamoxifen</a:t>
            </a:r>
          </a:p>
        </p:txBody>
      </p:sp>
      <p:sp>
        <p:nvSpPr>
          <p:cNvPr id="7" name="Content Placeholder 6">
            <a:extLst>
              <a:ext uri="{FF2B5EF4-FFF2-40B4-BE49-F238E27FC236}">
                <a16:creationId xmlns:a16="http://schemas.microsoft.com/office/drawing/2014/main" id="{96B94BAB-3CD5-CA41-B6C6-8E562AC02F3A}"/>
              </a:ext>
            </a:extLst>
          </p:cNvPr>
          <p:cNvSpPr>
            <a:spLocks noGrp="1"/>
          </p:cNvSpPr>
          <p:nvPr>
            <p:ph idx="58"/>
          </p:nvPr>
        </p:nvSpPr>
        <p:spPr/>
        <p:txBody>
          <a:bodyPr/>
          <a:lstStyle/>
          <a:p>
            <a:pPr>
              <a:lnSpc>
                <a:spcPts val="2380"/>
              </a:lnSpc>
            </a:pPr>
            <a:r>
              <a:rPr lang="en-US" dirty="0"/>
              <a:t>RS = 8</a:t>
            </a:r>
            <a:br>
              <a:rPr lang="en-US" dirty="0"/>
            </a:br>
            <a:r>
              <a:rPr lang="en-US" dirty="0"/>
              <a:t>ET</a:t>
            </a:r>
          </a:p>
        </p:txBody>
      </p:sp>
      <p:sp>
        <p:nvSpPr>
          <p:cNvPr id="8" name="Content Placeholder 7">
            <a:extLst>
              <a:ext uri="{FF2B5EF4-FFF2-40B4-BE49-F238E27FC236}">
                <a16:creationId xmlns:a16="http://schemas.microsoft.com/office/drawing/2014/main" id="{24F3B2A9-0354-BF4A-AB62-AD309D1B76F3}"/>
              </a:ext>
            </a:extLst>
          </p:cNvPr>
          <p:cNvSpPr>
            <a:spLocks noGrp="1"/>
          </p:cNvSpPr>
          <p:nvPr>
            <p:ph idx="59"/>
          </p:nvPr>
        </p:nvSpPr>
        <p:spPr/>
        <p:txBody>
          <a:bodyPr/>
          <a:lstStyle/>
          <a:p>
            <a:r>
              <a:rPr lang="en-US" sz="2400" dirty="0"/>
              <a:t>OFS/ablation and tamoxifen </a:t>
            </a:r>
          </a:p>
        </p:txBody>
      </p:sp>
      <p:sp>
        <p:nvSpPr>
          <p:cNvPr id="9" name="Content Placeholder 8">
            <a:extLst>
              <a:ext uri="{FF2B5EF4-FFF2-40B4-BE49-F238E27FC236}">
                <a16:creationId xmlns:a16="http://schemas.microsoft.com/office/drawing/2014/main" id="{EC54ADAE-3B82-2645-B19F-4348FE2C308C}"/>
              </a:ext>
            </a:extLst>
          </p:cNvPr>
          <p:cNvSpPr>
            <a:spLocks noGrp="1"/>
          </p:cNvSpPr>
          <p:nvPr>
            <p:ph idx="60"/>
          </p:nvPr>
        </p:nvSpPr>
        <p:spPr/>
        <p:txBody>
          <a:bodyPr/>
          <a:lstStyle/>
          <a:p>
            <a:r>
              <a:rPr lang="en-US" sz="2400" dirty="0"/>
              <a:t>Discuss OFS with tamoxifen/AI </a:t>
            </a:r>
          </a:p>
        </p:txBody>
      </p:sp>
      <p:sp>
        <p:nvSpPr>
          <p:cNvPr id="10" name="Content Placeholder 9">
            <a:extLst>
              <a:ext uri="{FF2B5EF4-FFF2-40B4-BE49-F238E27FC236}">
                <a16:creationId xmlns:a16="http://schemas.microsoft.com/office/drawing/2014/main" id="{2EC929D4-ADF2-F44E-B573-B96B5BA4F925}"/>
              </a:ext>
            </a:extLst>
          </p:cNvPr>
          <p:cNvSpPr>
            <a:spLocks noGrp="1"/>
          </p:cNvSpPr>
          <p:nvPr>
            <p:ph idx="61"/>
          </p:nvPr>
        </p:nvSpPr>
        <p:spPr/>
        <p:txBody>
          <a:bodyPr/>
          <a:lstStyle/>
          <a:p>
            <a:r>
              <a:rPr lang="en-US" sz="2400" dirty="0"/>
              <a:t>OFS/ablation</a:t>
            </a:r>
          </a:p>
        </p:txBody>
      </p:sp>
      <p:sp>
        <p:nvSpPr>
          <p:cNvPr id="11" name="Content Placeholder 10">
            <a:extLst>
              <a:ext uri="{FF2B5EF4-FFF2-40B4-BE49-F238E27FC236}">
                <a16:creationId xmlns:a16="http://schemas.microsoft.com/office/drawing/2014/main" id="{22D9C402-A226-5942-9480-AF1D2DFD5C18}"/>
              </a:ext>
            </a:extLst>
          </p:cNvPr>
          <p:cNvSpPr>
            <a:spLocks noGrp="1"/>
          </p:cNvSpPr>
          <p:nvPr>
            <p:ph idx="62"/>
          </p:nvPr>
        </p:nvSpPr>
        <p:spPr/>
        <p:txBody>
          <a:bodyPr/>
          <a:lstStyle/>
          <a:p>
            <a:r>
              <a:rPr lang="en-US" sz="2400" dirty="0"/>
              <a:t>OFS/ablation and letrozole </a:t>
            </a:r>
          </a:p>
        </p:txBody>
      </p:sp>
      <p:sp>
        <p:nvSpPr>
          <p:cNvPr id="12" name="Content Placeholder 11">
            <a:extLst>
              <a:ext uri="{FF2B5EF4-FFF2-40B4-BE49-F238E27FC236}">
                <a16:creationId xmlns:a16="http://schemas.microsoft.com/office/drawing/2014/main" id="{37715B3E-7ADF-0845-9D74-576AC1A407AE}"/>
              </a:ext>
            </a:extLst>
          </p:cNvPr>
          <p:cNvSpPr>
            <a:spLocks noGrp="1"/>
          </p:cNvSpPr>
          <p:nvPr>
            <p:ph idx="63"/>
          </p:nvPr>
        </p:nvSpPr>
        <p:spPr/>
        <p:txBody>
          <a:bodyPr/>
          <a:lstStyle/>
          <a:p>
            <a:r>
              <a:rPr lang="en-US" sz="2400" dirty="0"/>
              <a:t>OFS/ablation and exemestane </a:t>
            </a:r>
          </a:p>
        </p:txBody>
      </p:sp>
      <p:sp>
        <p:nvSpPr>
          <p:cNvPr id="13" name="Content Placeholder 12">
            <a:extLst>
              <a:ext uri="{FF2B5EF4-FFF2-40B4-BE49-F238E27FC236}">
                <a16:creationId xmlns:a16="http://schemas.microsoft.com/office/drawing/2014/main" id="{F1C71D3A-4FE9-B745-91AE-3CC85BD379E6}"/>
              </a:ext>
            </a:extLst>
          </p:cNvPr>
          <p:cNvSpPr>
            <a:spLocks noGrp="1"/>
          </p:cNvSpPr>
          <p:nvPr>
            <p:ph idx="64"/>
          </p:nvPr>
        </p:nvSpPr>
        <p:spPr/>
        <p:txBody>
          <a:bodyPr/>
          <a:lstStyle/>
          <a:p>
            <a:r>
              <a:rPr lang="en-US" dirty="0"/>
              <a:t>RS = 20</a:t>
            </a:r>
            <a:br>
              <a:rPr lang="en-US" dirty="0"/>
            </a:br>
            <a:r>
              <a:rPr lang="en-US" dirty="0"/>
              <a:t>ET</a:t>
            </a:r>
          </a:p>
        </p:txBody>
      </p:sp>
      <p:sp>
        <p:nvSpPr>
          <p:cNvPr id="14" name="Content Placeholder 13">
            <a:extLst>
              <a:ext uri="{FF2B5EF4-FFF2-40B4-BE49-F238E27FC236}">
                <a16:creationId xmlns:a16="http://schemas.microsoft.com/office/drawing/2014/main" id="{0E42F629-8BF0-C94E-B633-CB230206F653}"/>
              </a:ext>
            </a:extLst>
          </p:cNvPr>
          <p:cNvSpPr>
            <a:spLocks noGrp="1"/>
          </p:cNvSpPr>
          <p:nvPr>
            <p:ph idx="71"/>
          </p:nvPr>
        </p:nvSpPr>
        <p:spPr/>
        <p:txBody>
          <a:bodyPr/>
          <a:lstStyle/>
          <a:p>
            <a:r>
              <a:rPr lang="en-US" sz="2400" dirty="0"/>
              <a:t>Tamoxifen</a:t>
            </a:r>
          </a:p>
        </p:txBody>
      </p:sp>
      <p:sp>
        <p:nvSpPr>
          <p:cNvPr id="15" name="Content Placeholder 14">
            <a:extLst>
              <a:ext uri="{FF2B5EF4-FFF2-40B4-BE49-F238E27FC236}">
                <a16:creationId xmlns:a16="http://schemas.microsoft.com/office/drawing/2014/main" id="{2270A526-94E5-E042-9DCD-5B9DF43E880B}"/>
              </a:ext>
            </a:extLst>
          </p:cNvPr>
          <p:cNvSpPr>
            <a:spLocks noGrp="1"/>
          </p:cNvSpPr>
          <p:nvPr>
            <p:ph idx="72"/>
          </p:nvPr>
        </p:nvSpPr>
        <p:spPr/>
        <p:txBody>
          <a:bodyPr/>
          <a:lstStyle/>
          <a:p>
            <a:r>
              <a:rPr lang="en-US" sz="2400" dirty="0"/>
              <a:t>OFS/ablation and exemestane </a:t>
            </a:r>
          </a:p>
        </p:txBody>
      </p:sp>
      <p:sp>
        <p:nvSpPr>
          <p:cNvPr id="16" name="Title 15">
            <a:extLst>
              <a:ext uri="{FF2B5EF4-FFF2-40B4-BE49-F238E27FC236}">
                <a16:creationId xmlns:a16="http://schemas.microsoft.com/office/drawing/2014/main" id="{18CF60B5-5BF6-A54D-A478-E426CA6098D1}"/>
              </a:ext>
            </a:extLst>
          </p:cNvPr>
          <p:cNvSpPr>
            <a:spLocks noGrp="1"/>
          </p:cNvSpPr>
          <p:nvPr>
            <p:ph type="title"/>
          </p:nvPr>
        </p:nvSpPr>
        <p:spPr/>
        <p:txBody>
          <a:bodyPr/>
          <a:lstStyle/>
          <a:p>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Which adjuvant treatment would you most likely recommend for a </a:t>
            </a:r>
            <a:b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30-year-old premenopausal woman with </a:t>
            </a:r>
            <a:r>
              <a:rPr lang="en-US" sz="2400" b="1" u="sng"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1.5-cm</a:t>
            </a: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 ER-positive, HER2-negative, node-negative localized breast cancer and the RS below?</a:t>
            </a:r>
            <a:endParaRPr lang="en-US" dirty="0"/>
          </a:p>
        </p:txBody>
      </p:sp>
      <p:sp>
        <p:nvSpPr>
          <p:cNvPr id="18" name="TextBox 17">
            <a:extLst>
              <a:ext uri="{FF2B5EF4-FFF2-40B4-BE49-F238E27FC236}">
                <a16:creationId xmlns:a16="http://schemas.microsoft.com/office/drawing/2014/main" id="{29FB53BE-F2F4-0944-82DB-F24715469FC7}"/>
              </a:ext>
            </a:extLst>
          </p:cNvPr>
          <p:cNvSpPr txBox="1"/>
          <p:nvPr/>
        </p:nvSpPr>
        <p:spPr>
          <a:xfrm>
            <a:off x="407368" y="6425844"/>
            <a:ext cx="6096000" cy="323165"/>
          </a:xfrm>
          <a:prstGeom prst="rect">
            <a:avLst/>
          </a:prstGeom>
          <a:noFill/>
        </p:spPr>
        <p:txBody>
          <a:bodyPr wrap="square">
            <a:spAutoFit/>
          </a:bodyPr>
          <a:lstStyle/>
          <a:p>
            <a:r>
              <a:rPr lang="en-US" sz="1500" b="0" dirty="0">
                <a:solidFill>
                  <a:srgbClr val="000000"/>
                </a:solidFill>
                <a:effectLst/>
                <a:latin typeface="Calibri" panose="020F0502020204030204" pitchFamily="34" charset="0"/>
                <a:cs typeface="Calibri" panose="020F0502020204030204" pitchFamily="34" charset="0"/>
              </a:rPr>
              <a:t>AI = aromatase inhibitor</a:t>
            </a:r>
          </a:p>
        </p:txBody>
      </p:sp>
    </p:spTree>
    <p:extLst>
      <p:ext uri="{BB962C8B-B14F-4D97-AF65-F5344CB8AC3E}">
        <p14:creationId xmlns:p14="http://schemas.microsoft.com/office/powerpoint/2010/main" val="749316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ECAC71-3DDF-A544-A55D-C5F55BBE5E77}"/>
              </a:ext>
            </a:extLst>
          </p:cNvPr>
          <p:cNvSpPr>
            <a:spLocks noGrp="1"/>
          </p:cNvSpPr>
          <p:nvPr>
            <p:ph idx="46"/>
          </p:nvPr>
        </p:nvSpPr>
        <p:spPr/>
        <p:txBody>
          <a:bodyPr/>
          <a:lstStyle/>
          <a:p>
            <a:r>
              <a:rPr lang="en-US" sz="2400" dirty="0"/>
              <a:t>OFS/ablation and tamoxifen </a:t>
            </a:r>
          </a:p>
        </p:txBody>
      </p:sp>
      <p:sp>
        <p:nvSpPr>
          <p:cNvPr id="3" name="Content Placeholder 2">
            <a:extLst>
              <a:ext uri="{FF2B5EF4-FFF2-40B4-BE49-F238E27FC236}">
                <a16:creationId xmlns:a16="http://schemas.microsoft.com/office/drawing/2014/main" id="{705956FC-CA71-1B44-8C24-7DFEE0B669D2}"/>
              </a:ext>
            </a:extLst>
          </p:cNvPr>
          <p:cNvSpPr>
            <a:spLocks noGrp="1"/>
          </p:cNvSpPr>
          <p:nvPr>
            <p:ph idx="47"/>
          </p:nvPr>
        </p:nvSpPr>
        <p:spPr/>
        <p:txBody>
          <a:bodyPr/>
          <a:lstStyle/>
          <a:p>
            <a:r>
              <a:rPr lang="en-US" sz="2400" dirty="0"/>
              <a:t>Tamoxifen</a:t>
            </a:r>
          </a:p>
        </p:txBody>
      </p:sp>
      <p:sp>
        <p:nvSpPr>
          <p:cNvPr id="4" name="Content Placeholder 3">
            <a:extLst>
              <a:ext uri="{FF2B5EF4-FFF2-40B4-BE49-F238E27FC236}">
                <a16:creationId xmlns:a16="http://schemas.microsoft.com/office/drawing/2014/main" id="{FAB2BF8B-30EE-844D-8492-085F79FA7695}"/>
              </a:ext>
            </a:extLst>
          </p:cNvPr>
          <p:cNvSpPr>
            <a:spLocks noGrp="1"/>
          </p:cNvSpPr>
          <p:nvPr>
            <p:ph idx="48"/>
          </p:nvPr>
        </p:nvSpPr>
        <p:spPr/>
        <p:txBody>
          <a:bodyPr/>
          <a:lstStyle/>
          <a:p>
            <a:r>
              <a:rPr lang="en-US" sz="2400" dirty="0"/>
              <a:t>OFS/ablation</a:t>
            </a:r>
          </a:p>
        </p:txBody>
      </p:sp>
      <p:sp>
        <p:nvSpPr>
          <p:cNvPr id="5" name="Content Placeholder 4">
            <a:extLst>
              <a:ext uri="{FF2B5EF4-FFF2-40B4-BE49-F238E27FC236}">
                <a16:creationId xmlns:a16="http://schemas.microsoft.com/office/drawing/2014/main" id="{9EB7DD7E-4DC6-AE44-ADA9-4BE3731D6B9F}"/>
              </a:ext>
            </a:extLst>
          </p:cNvPr>
          <p:cNvSpPr>
            <a:spLocks noGrp="1"/>
          </p:cNvSpPr>
          <p:nvPr>
            <p:ph idx="49"/>
          </p:nvPr>
        </p:nvSpPr>
        <p:spPr/>
        <p:txBody>
          <a:bodyPr/>
          <a:lstStyle/>
          <a:p>
            <a:r>
              <a:rPr lang="en-US" sz="2400" dirty="0"/>
              <a:t>OFS/ablation and letrozole</a:t>
            </a:r>
          </a:p>
        </p:txBody>
      </p:sp>
      <p:sp>
        <p:nvSpPr>
          <p:cNvPr id="6" name="Content Placeholder 5">
            <a:extLst>
              <a:ext uri="{FF2B5EF4-FFF2-40B4-BE49-F238E27FC236}">
                <a16:creationId xmlns:a16="http://schemas.microsoft.com/office/drawing/2014/main" id="{C2F8DCA6-CC47-9B43-A5A9-3CA27BEF44CD}"/>
              </a:ext>
            </a:extLst>
          </p:cNvPr>
          <p:cNvSpPr>
            <a:spLocks noGrp="1"/>
          </p:cNvSpPr>
          <p:nvPr>
            <p:ph idx="50"/>
          </p:nvPr>
        </p:nvSpPr>
        <p:spPr/>
        <p:txBody>
          <a:bodyPr/>
          <a:lstStyle/>
          <a:p>
            <a:r>
              <a:rPr lang="en-US" sz="2400" dirty="0"/>
              <a:t>Tamoxifen</a:t>
            </a:r>
          </a:p>
        </p:txBody>
      </p:sp>
      <p:sp>
        <p:nvSpPr>
          <p:cNvPr id="7" name="Content Placeholder 6">
            <a:extLst>
              <a:ext uri="{FF2B5EF4-FFF2-40B4-BE49-F238E27FC236}">
                <a16:creationId xmlns:a16="http://schemas.microsoft.com/office/drawing/2014/main" id="{12963ED1-F244-234F-9063-C6F11379DE6C}"/>
              </a:ext>
            </a:extLst>
          </p:cNvPr>
          <p:cNvSpPr>
            <a:spLocks noGrp="1"/>
          </p:cNvSpPr>
          <p:nvPr>
            <p:ph idx="58"/>
          </p:nvPr>
        </p:nvSpPr>
        <p:spPr/>
        <p:txBody>
          <a:bodyPr/>
          <a:lstStyle/>
          <a:p>
            <a:r>
              <a:rPr lang="en-US" dirty="0"/>
              <a:t>RS = 8</a:t>
            </a:r>
            <a:br>
              <a:rPr lang="en-US" dirty="0"/>
            </a:br>
            <a:r>
              <a:rPr lang="en-US" dirty="0"/>
              <a:t>ET</a:t>
            </a:r>
          </a:p>
        </p:txBody>
      </p:sp>
      <p:sp>
        <p:nvSpPr>
          <p:cNvPr id="8" name="Content Placeholder 7">
            <a:extLst>
              <a:ext uri="{FF2B5EF4-FFF2-40B4-BE49-F238E27FC236}">
                <a16:creationId xmlns:a16="http://schemas.microsoft.com/office/drawing/2014/main" id="{23484593-CB9B-0549-9DEA-89CEF787EECA}"/>
              </a:ext>
            </a:extLst>
          </p:cNvPr>
          <p:cNvSpPr>
            <a:spLocks noGrp="1"/>
          </p:cNvSpPr>
          <p:nvPr>
            <p:ph idx="59"/>
          </p:nvPr>
        </p:nvSpPr>
        <p:spPr/>
        <p:txBody>
          <a:bodyPr/>
          <a:lstStyle/>
          <a:p>
            <a:r>
              <a:rPr lang="en-US" sz="2400" dirty="0"/>
              <a:t>OFS/ablation and tamoxifen </a:t>
            </a:r>
          </a:p>
        </p:txBody>
      </p:sp>
      <p:sp>
        <p:nvSpPr>
          <p:cNvPr id="9" name="Content Placeholder 8">
            <a:extLst>
              <a:ext uri="{FF2B5EF4-FFF2-40B4-BE49-F238E27FC236}">
                <a16:creationId xmlns:a16="http://schemas.microsoft.com/office/drawing/2014/main" id="{228B8C50-205B-694C-8F72-484056BED054}"/>
              </a:ext>
            </a:extLst>
          </p:cNvPr>
          <p:cNvSpPr>
            <a:spLocks noGrp="1"/>
          </p:cNvSpPr>
          <p:nvPr>
            <p:ph idx="60"/>
          </p:nvPr>
        </p:nvSpPr>
        <p:spPr/>
        <p:txBody>
          <a:bodyPr/>
          <a:lstStyle/>
          <a:p>
            <a:r>
              <a:rPr lang="en-US" sz="2400" dirty="0"/>
              <a:t>Discuss OFS with tamoxifen/AI </a:t>
            </a:r>
          </a:p>
        </p:txBody>
      </p:sp>
      <p:sp>
        <p:nvSpPr>
          <p:cNvPr id="10" name="Content Placeholder 9">
            <a:extLst>
              <a:ext uri="{FF2B5EF4-FFF2-40B4-BE49-F238E27FC236}">
                <a16:creationId xmlns:a16="http://schemas.microsoft.com/office/drawing/2014/main" id="{890E5D01-C016-4C45-A1A9-C247A714DA49}"/>
              </a:ext>
            </a:extLst>
          </p:cNvPr>
          <p:cNvSpPr>
            <a:spLocks noGrp="1"/>
          </p:cNvSpPr>
          <p:nvPr>
            <p:ph idx="61"/>
          </p:nvPr>
        </p:nvSpPr>
        <p:spPr/>
        <p:txBody>
          <a:bodyPr/>
          <a:lstStyle/>
          <a:p>
            <a:r>
              <a:rPr lang="en-US" sz="2400" dirty="0"/>
              <a:t>OFS/ablation</a:t>
            </a:r>
          </a:p>
        </p:txBody>
      </p:sp>
      <p:sp>
        <p:nvSpPr>
          <p:cNvPr id="11" name="Content Placeholder 10">
            <a:extLst>
              <a:ext uri="{FF2B5EF4-FFF2-40B4-BE49-F238E27FC236}">
                <a16:creationId xmlns:a16="http://schemas.microsoft.com/office/drawing/2014/main" id="{CD5523CB-63C4-7A4D-B6B5-B15AC1D4A1B5}"/>
              </a:ext>
            </a:extLst>
          </p:cNvPr>
          <p:cNvSpPr>
            <a:spLocks noGrp="1"/>
          </p:cNvSpPr>
          <p:nvPr>
            <p:ph idx="62"/>
          </p:nvPr>
        </p:nvSpPr>
        <p:spPr/>
        <p:txBody>
          <a:bodyPr/>
          <a:lstStyle/>
          <a:p>
            <a:r>
              <a:rPr lang="en-US" sz="2400" dirty="0"/>
              <a:t>OFS/ablation and letrozole </a:t>
            </a:r>
          </a:p>
        </p:txBody>
      </p:sp>
      <p:sp>
        <p:nvSpPr>
          <p:cNvPr id="12" name="Content Placeholder 11">
            <a:extLst>
              <a:ext uri="{FF2B5EF4-FFF2-40B4-BE49-F238E27FC236}">
                <a16:creationId xmlns:a16="http://schemas.microsoft.com/office/drawing/2014/main" id="{C738BBA6-C268-AB4D-A825-428813299C3F}"/>
              </a:ext>
            </a:extLst>
          </p:cNvPr>
          <p:cNvSpPr>
            <a:spLocks noGrp="1"/>
          </p:cNvSpPr>
          <p:nvPr>
            <p:ph idx="63"/>
          </p:nvPr>
        </p:nvSpPr>
        <p:spPr/>
        <p:txBody>
          <a:bodyPr/>
          <a:lstStyle/>
          <a:p>
            <a:r>
              <a:rPr lang="en-US" sz="2400" dirty="0"/>
              <a:t>OFS/ablation and exemestane </a:t>
            </a:r>
          </a:p>
        </p:txBody>
      </p:sp>
      <p:sp>
        <p:nvSpPr>
          <p:cNvPr id="13" name="Content Placeholder 12">
            <a:extLst>
              <a:ext uri="{FF2B5EF4-FFF2-40B4-BE49-F238E27FC236}">
                <a16:creationId xmlns:a16="http://schemas.microsoft.com/office/drawing/2014/main" id="{E115822C-8DE8-CE4B-9EBA-9BDE98C9F053}"/>
              </a:ext>
            </a:extLst>
          </p:cNvPr>
          <p:cNvSpPr>
            <a:spLocks noGrp="1"/>
          </p:cNvSpPr>
          <p:nvPr>
            <p:ph idx="64"/>
          </p:nvPr>
        </p:nvSpPr>
        <p:spPr/>
        <p:txBody>
          <a:bodyPr/>
          <a:lstStyle/>
          <a:p>
            <a:r>
              <a:rPr lang="en-US" dirty="0"/>
              <a:t>RS = 20</a:t>
            </a:r>
            <a:br>
              <a:rPr lang="en-US" dirty="0"/>
            </a:br>
            <a:r>
              <a:rPr lang="en-US" dirty="0"/>
              <a:t>ET</a:t>
            </a:r>
          </a:p>
        </p:txBody>
      </p:sp>
      <p:sp>
        <p:nvSpPr>
          <p:cNvPr id="14" name="Content Placeholder 13">
            <a:extLst>
              <a:ext uri="{FF2B5EF4-FFF2-40B4-BE49-F238E27FC236}">
                <a16:creationId xmlns:a16="http://schemas.microsoft.com/office/drawing/2014/main" id="{FDE65585-8D6C-4147-A0E5-93517757D8A5}"/>
              </a:ext>
            </a:extLst>
          </p:cNvPr>
          <p:cNvSpPr>
            <a:spLocks noGrp="1"/>
          </p:cNvSpPr>
          <p:nvPr>
            <p:ph idx="71"/>
          </p:nvPr>
        </p:nvSpPr>
        <p:spPr/>
        <p:txBody>
          <a:bodyPr/>
          <a:lstStyle/>
          <a:p>
            <a:r>
              <a:rPr lang="en-US" sz="2400" dirty="0"/>
              <a:t>Tamoxifen</a:t>
            </a:r>
          </a:p>
        </p:txBody>
      </p:sp>
      <p:sp>
        <p:nvSpPr>
          <p:cNvPr id="15" name="Content Placeholder 14">
            <a:extLst>
              <a:ext uri="{FF2B5EF4-FFF2-40B4-BE49-F238E27FC236}">
                <a16:creationId xmlns:a16="http://schemas.microsoft.com/office/drawing/2014/main" id="{0D819923-7438-C446-95DB-D85C233F1218}"/>
              </a:ext>
            </a:extLst>
          </p:cNvPr>
          <p:cNvSpPr>
            <a:spLocks noGrp="1"/>
          </p:cNvSpPr>
          <p:nvPr>
            <p:ph idx="72"/>
          </p:nvPr>
        </p:nvSpPr>
        <p:spPr/>
        <p:txBody>
          <a:bodyPr/>
          <a:lstStyle/>
          <a:p>
            <a:r>
              <a:rPr lang="en-US" sz="2400" dirty="0"/>
              <a:t>OFS/ablation and letrozole </a:t>
            </a:r>
          </a:p>
        </p:txBody>
      </p:sp>
      <p:sp>
        <p:nvSpPr>
          <p:cNvPr id="16" name="Title 15">
            <a:extLst>
              <a:ext uri="{FF2B5EF4-FFF2-40B4-BE49-F238E27FC236}">
                <a16:creationId xmlns:a16="http://schemas.microsoft.com/office/drawing/2014/main" id="{E4BC76A2-0DB9-A94D-A581-908FB01EC3FB}"/>
              </a:ext>
            </a:extLst>
          </p:cNvPr>
          <p:cNvSpPr>
            <a:spLocks noGrp="1"/>
          </p:cNvSpPr>
          <p:nvPr>
            <p:ph type="title"/>
          </p:nvPr>
        </p:nvSpPr>
        <p:spPr>
          <a:xfrm>
            <a:off x="912285" y="0"/>
            <a:ext cx="10152267" cy="1196752"/>
          </a:xfrm>
        </p:spPr>
        <p:txBody>
          <a:bodyPr/>
          <a:lstStyle/>
          <a:p>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Which adjuvant treatment would you most likely recommend for a </a:t>
            </a:r>
            <a:b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30-year-old premenopausal woman with </a:t>
            </a:r>
            <a:r>
              <a:rPr lang="en-US" sz="2400" b="1" u="sng"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2-cm</a:t>
            </a: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 ER-positive, HER2-negative, node-negative localized breast cancer and the RS below?</a:t>
            </a:r>
            <a:endParaRPr lang="en-US" dirty="0"/>
          </a:p>
        </p:txBody>
      </p:sp>
    </p:spTree>
    <p:extLst>
      <p:ext uri="{BB962C8B-B14F-4D97-AF65-F5344CB8AC3E}">
        <p14:creationId xmlns:p14="http://schemas.microsoft.com/office/powerpoint/2010/main" val="1332279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a:extLst>
              <a:ext uri="{FF2B5EF4-FFF2-40B4-BE49-F238E27FC236}">
                <a16:creationId xmlns:a16="http://schemas.microsoft.com/office/drawing/2014/main" id="{0AAAAF04-97A6-714D-B6F3-675EFF4B6F0F}"/>
              </a:ext>
            </a:extLst>
          </p:cNvPr>
          <p:cNvSpPr txBox="1">
            <a:spLocks noChangeArrowheads="1"/>
          </p:cNvSpPr>
          <p:nvPr/>
        </p:nvSpPr>
        <p:spPr bwMode="auto">
          <a:xfrm>
            <a:off x="8745687" y="1257789"/>
            <a:ext cx="2462882"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Live Moderator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Neil Love, MD</a:t>
            </a:r>
            <a:br>
              <a:rPr kumimoji="0" lang="en-US" sz="1600" b="1" i="0" u="none" strike="noStrike" kern="1200" cap="none" spc="0" normalizeH="0" baseline="0" noProof="0" dirty="0">
                <a:ln>
                  <a:noFill/>
                </a:ln>
                <a:solidFill>
                  <a:srgbClr val="000000"/>
                </a:solidFill>
                <a:effectLst/>
                <a:uLnTx/>
                <a:uFillTx/>
                <a:latin typeface="Calibri"/>
                <a:ea typeface="MS PGothic" charset="0"/>
              </a:rPr>
            </a:br>
            <a:r>
              <a:rPr kumimoji="0" lang="en-US" sz="1600" b="0" i="0" u="none" strike="noStrike" kern="1200" cap="none" spc="0" normalizeH="0" baseline="0" noProof="0" dirty="0">
                <a:ln>
                  <a:noFill/>
                </a:ln>
                <a:solidFill>
                  <a:srgbClr val="000000"/>
                </a:solidFill>
                <a:effectLst/>
                <a:uLnTx/>
                <a:uFillTx/>
                <a:latin typeface="Calibri"/>
                <a:ea typeface="MS PGothic" charset="0"/>
              </a:rPr>
              <a:t>Research To Practice</a:t>
            </a:r>
          </a:p>
        </p:txBody>
      </p:sp>
      <p:pic>
        <p:nvPicPr>
          <p:cNvPr id="16" name="Picture 15">
            <a:extLst>
              <a:ext uri="{FF2B5EF4-FFF2-40B4-BE49-F238E27FC236}">
                <a16:creationId xmlns:a16="http://schemas.microsoft.com/office/drawing/2014/main" id="{DA146FB4-6A38-D245-984B-53F5B99E66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76120" y="1257789"/>
            <a:ext cx="1443490" cy="1443490"/>
          </a:xfrm>
          <a:prstGeom prst="rect">
            <a:avLst/>
          </a:prstGeom>
        </p:spPr>
      </p:pic>
      <p:sp>
        <p:nvSpPr>
          <p:cNvPr id="9" name="Text Box 7">
            <a:extLst>
              <a:ext uri="{FF2B5EF4-FFF2-40B4-BE49-F238E27FC236}">
                <a16:creationId xmlns:a16="http://schemas.microsoft.com/office/drawing/2014/main" id="{F32E3E62-4205-C540-BCEF-85AE269FAD27}"/>
              </a:ext>
            </a:extLst>
          </p:cNvPr>
          <p:cNvSpPr txBox="1">
            <a:spLocks noChangeArrowheads="1"/>
          </p:cNvSpPr>
          <p:nvPr/>
        </p:nvSpPr>
        <p:spPr bwMode="auto">
          <a:xfrm>
            <a:off x="2229084" y="1257789"/>
            <a:ext cx="5379084"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Melinda </a:t>
            </a:r>
            <a:r>
              <a:rPr kumimoji="0" lang="en-US" sz="1600" b="1" i="0" u="none" strike="noStrike" kern="1200" cap="none" spc="0" normalizeH="0" baseline="0" noProof="0" dirty="0" err="1">
                <a:ln>
                  <a:noFill/>
                </a:ln>
                <a:solidFill>
                  <a:srgbClr val="000000"/>
                </a:solidFill>
                <a:effectLst/>
                <a:uLnTx/>
                <a:uFillTx/>
                <a:latin typeface="Calibri"/>
                <a:ea typeface="MS PGothic" charset="0"/>
              </a:rPr>
              <a:t>Telli</a:t>
            </a:r>
            <a:r>
              <a:rPr kumimoji="0" lang="en-US" sz="1600" b="1" i="0" u="none" strike="noStrike" kern="1200" cap="none" spc="0" normalizeH="0" baseline="0" noProof="0" dirty="0">
                <a:ln>
                  <a:noFill/>
                </a:ln>
                <a:solidFill>
                  <a:srgbClr val="000000"/>
                </a:solidFill>
                <a:effectLst/>
                <a:uLnTx/>
                <a:uFillTx/>
                <a:latin typeface="Calibri"/>
                <a:ea typeface="MS PGothic" charset="0"/>
              </a:rPr>
              <a:t>, MD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Professor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Stanford University School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Director, Breast Cancer Program</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Stanford Cancer Institute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Stanford, California</a:t>
            </a:r>
          </a:p>
        </p:txBody>
      </p:sp>
      <p:pic>
        <p:nvPicPr>
          <p:cNvPr id="10" name="Picture 9">
            <a:extLst>
              <a:ext uri="{FF2B5EF4-FFF2-40B4-BE49-F238E27FC236}">
                <a16:creationId xmlns:a16="http://schemas.microsoft.com/office/drawing/2014/main" id="{281F9284-9DFD-2446-A2F5-282B614DDE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519" y="1257789"/>
            <a:ext cx="1443490" cy="1443490"/>
          </a:xfrm>
          <a:prstGeom prst="rect">
            <a:avLst/>
          </a:prstGeom>
        </p:spPr>
      </p:pic>
      <p:sp>
        <p:nvSpPr>
          <p:cNvPr id="11" name="Text Box 7">
            <a:extLst>
              <a:ext uri="{FF2B5EF4-FFF2-40B4-BE49-F238E27FC236}">
                <a16:creationId xmlns:a16="http://schemas.microsoft.com/office/drawing/2014/main" id="{836198A0-07E5-AF4B-85A7-012F071D7B9C}"/>
              </a:ext>
            </a:extLst>
          </p:cNvPr>
          <p:cNvSpPr txBox="1">
            <a:spLocks noChangeArrowheads="1"/>
          </p:cNvSpPr>
          <p:nvPr/>
        </p:nvSpPr>
        <p:spPr bwMode="auto">
          <a:xfrm>
            <a:off x="2229084" y="3573016"/>
            <a:ext cx="5379084"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Sara M </a:t>
            </a:r>
            <a:r>
              <a:rPr kumimoji="0" lang="en-US" sz="1600" b="1" i="0" u="none" strike="noStrike" kern="1200" cap="none" spc="0" normalizeH="0" baseline="0" noProof="0" dirty="0" err="1">
                <a:ln>
                  <a:noFill/>
                </a:ln>
                <a:solidFill>
                  <a:srgbClr val="000000"/>
                </a:solidFill>
                <a:effectLst/>
                <a:uLnTx/>
                <a:uFillTx/>
                <a:latin typeface="Calibri"/>
                <a:ea typeface="MS PGothic" charset="0"/>
              </a:rPr>
              <a:t>Tolaney</a:t>
            </a:r>
            <a:r>
              <a:rPr kumimoji="0" lang="en-US" sz="1600" b="1" i="0" u="none" strike="noStrike" kern="1200" cap="none" spc="0" normalizeH="0" baseline="0" noProof="0" dirty="0">
                <a:ln>
                  <a:noFill/>
                </a:ln>
                <a:solidFill>
                  <a:srgbClr val="000000"/>
                </a:solidFill>
                <a:effectLst/>
                <a:uLnTx/>
                <a:uFillTx/>
                <a:latin typeface="Calibri"/>
                <a:ea typeface="MS PGothic" charset="0"/>
              </a:rPr>
              <a:t>, MD, MPH</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Chief, Division of Breast Oncology </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Director, Susan F Smith Center for Women's Cancers </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Senior Physician</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Dana-Farber Cancer Institute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Professor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Harvard Medical School</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Boston, Massachusetts</a:t>
            </a:r>
          </a:p>
        </p:txBody>
      </p:sp>
      <p:pic>
        <p:nvPicPr>
          <p:cNvPr id="14" name="Picture 13">
            <a:extLst>
              <a:ext uri="{FF2B5EF4-FFF2-40B4-BE49-F238E27FC236}">
                <a16:creationId xmlns:a16="http://schemas.microsoft.com/office/drawing/2014/main" id="{60348C4B-2EB5-3D45-9386-2B898F290A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519" y="3573016"/>
            <a:ext cx="1443490" cy="1443490"/>
          </a:xfrm>
          <a:prstGeom prst="rect">
            <a:avLst/>
          </a:prstGeom>
        </p:spPr>
      </p:pic>
      <p:sp>
        <p:nvSpPr>
          <p:cNvPr id="17" name="Title 1">
            <a:extLst>
              <a:ext uri="{FF2B5EF4-FFF2-40B4-BE49-F238E27FC236}">
                <a16:creationId xmlns:a16="http://schemas.microsoft.com/office/drawing/2014/main" id="{D10A8CE4-485A-2843-82E8-AA54ED4637A5}"/>
              </a:ext>
            </a:extLst>
          </p:cNvPr>
          <p:cNvSpPr>
            <a:spLocks noGrp="1"/>
          </p:cNvSpPr>
          <p:nvPr>
            <p:ph type="title"/>
          </p:nvPr>
        </p:nvSpPr>
        <p:spPr>
          <a:xfrm>
            <a:off x="916516" y="44624"/>
            <a:ext cx="10358967" cy="951284"/>
          </a:xfrm>
        </p:spPr>
        <p:txBody>
          <a:bodyPr/>
          <a:lstStyle/>
          <a:p>
            <a:r>
              <a:rPr lang="en-US" dirty="0">
                <a:solidFill>
                  <a:schemeClr val="accent2"/>
                </a:solidFill>
              </a:rPr>
              <a:t>Faculty</a:t>
            </a:r>
            <a:endParaRPr lang="en-US" dirty="0"/>
          </a:p>
        </p:txBody>
      </p:sp>
    </p:spTree>
    <p:extLst>
      <p:ext uri="{BB962C8B-B14F-4D97-AF65-F5344CB8AC3E}">
        <p14:creationId xmlns:p14="http://schemas.microsoft.com/office/powerpoint/2010/main" val="521968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34576-714A-2C4A-94B1-E4A8CE186025}"/>
              </a:ext>
            </a:extLst>
          </p:cNvPr>
          <p:cNvSpPr>
            <a:spLocks noGrp="1"/>
          </p:cNvSpPr>
          <p:nvPr>
            <p:ph idx="46"/>
          </p:nvPr>
        </p:nvSpPr>
        <p:spPr/>
        <p:txBody>
          <a:bodyPr/>
          <a:lstStyle/>
          <a:p>
            <a:r>
              <a:rPr lang="en-US" sz="2400" dirty="0"/>
              <a:t>OFS/ablation and tamoxifen </a:t>
            </a:r>
          </a:p>
        </p:txBody>
      </p:sp>
      <p:sp>
        <p:nvSpPr>
          <p:cNvPr id="3" name="Content Placeholder 2">
            <a:extLst>
              <a:ext uri="{FF2B5EF4-FFF2-40B4-BE49-F238E27FC236}">
                <a16:creationId xmlns:a16="http://schemas.microsoft.com/office/drawing/2014/main" id="{17F86E7E-26E2-C843-84DC-E0A5EBA545F8}"/>
              </a:ext>
            </a:extLst>
          </p:cNvPr>
          <p:cNvSpPr>
            <a:spLocks noGrp="1"/>
          </p:cNvSpPr>
          <p:nvPr>
            <p:ph idx="47"/>
          </p:nvPr>
        </p:nvSpPr>
        <p:spPr/>
        <p:txBody>
          <a:bodyPr/>
          <a:lstStyle/>
          <a:p>
            <a:r>
              <a:rPr lang="en-US" sz="2400" dirty="0"/>
              <a:t>Discuss OFS with tamoxifen/AI </a:t>
            </a:r>
          </a:p>
        </p:txBody>
      </p:sp>
      <p:sp>
        <p:nvSpPr>
          <p:cNvPr id="4" name="Content Placeholder 3">
            <a:extLst>
              <a:ext uri="{FF2B5EF4-FFF2-40B4-BE49-F238E27FC236}">
                <a16:creationId xmlns:a16="http://schemas.microsoft.com/office/drawing/2014/main" id="{2C54D4AE-C15A-034B-8631-0599F4AFC9B5}"/>
              </a:ext>
            </a:extLst>
          </p:cNvPr>
          <p:cNvSpPr>
            <a:spLocks noGrp="1"/>
          </p:cNvSpPr>
          <p:nvPr>
            <p:ph idx="48"/>
          </p:nvPr>
        </p:nvSpPr>
        <p:spPr/>
        <p:txBody>
          <a:bodyPr/>
          <a:lstStyle/>
          <a:p>
            <a:r>
              <a:rPr lang="en-US" sz="2400" dirty="0"/>
              <a:t>OFS/ablation</a:t>
            </a:r>
          </a:p>
        </p:txBody>
      </p:sp>
      <p:sp>
        <p:nvSpPr>
          <p:cNvPr id="5" name="Content Placeholder 4">
            <a:extLst>
              <a:ext uri="{FF2B5EF4-FFF2-40B4-BE49-F238E27FC236}">
                <a16:creationId xmlns:a16="http://schemas.microsoft.com/office/drawing/2014/main" id="{5EEEE568-0A13-5F46-9030-12096E6A62F7}"/>
              </a:ext>
            </a:extLst>
          </p:cNvPr>
          <p:cNvSpPr>
            <a:spLocks noGrp="1"/>
          </p:cNvSpPr>
          <p:nvPr>
            <p:ph idx="49"/>
          </p:nvPr>
        </p:nvSpPr>
        <p:spPr/>
        <p:txBody>
          <a:bodyPr/>
          <a:lstStyle/>
          <a:p>
            <a:r>
              <a:rPr lang="en-US" sz="2400" dirty="0"/>
              <a:t>OFS/ablation and letrozole</a:t>
            </a:r>
          </a:p>
        </p:txBody>
      </p:sp>
      <p:sp>
        <p:nvSpPr>
          <p:cNvPr id="6" name="Content Placeholder 5">
            <a:extLst>
              <a:ext uri="{FF2B5EF4-FFF2-40B4-BE49-F238E27FC236}">
                <a16:creationId xmlns:a16="http://schemas.microsoft.com/office/drawing/2014/main" id="{31AEE054-6287-1D46-A935-A7B7B1D11E1D}"/>
              </a:ext>
            </a:extLst>
          </p:cNvPr>
          <p:cNvSpPr>
            <a:spLocks noGrp="1"/>
          </p:cNvSpPr>
          <p:nvPr>
            <p:ph idx="50"/>
          </p:nvPr>
        </p:nvSpPr>
        <p:spPr/>
        <p:txBody>
          <a:bodyPr/>
          <a:lstStyle/>
          <a:p>
            <a:r>
              <a:rPr lang="en-US" sz="2400" dirty="0"/>
              <a:t>Tamoxifen</a:t>
            </a:r>
          </a:p>
        </p:txBody>
      </p:sp>
      <p:sp>
        <p:nvSpPr>
          <p:cNvPr id="7" name="Content Placeholder 6">
            <a:extLst>
              <a:ext uri="{FF2B5EF4-FFF2-40B4-BE49-F238E27FC236}">
                <a16:creationId xmlns:a16="http://schemas.microsoft.com/office/drawing/2014/main" id="{9A78B771-967D-A840-86B0-E3EDE1319688}"/>
              </a:ext>
            </a:extLst>
          </p:cNvPr>
          <p:cNvSpPr>
            <a:spLocks noGrp="1"/>
          </p:cNvSpPr>
          <p:nvPr>
            <p:ph idx="58"/>
          </p:nvPr>
        </p:nvSpPr>
        <p:spPr/>
        <p:txBody>
          <a:bodyPr/>
          <a:lstStyle/>
          <a:p>
            <a:r>
              <a:rPr lang="en-US" dirty="0"/>
              <a:t>RS = 8</a:t>
            </a:r>
            <a:br>
              <a:rPr lang="en-US" dirty="0"/>
            </a:br>
            <a:r>
              <a:rPr lang="en-US" dirty="0"/>
              <a:t>ET</a:t>
            </a:r>
          </a:p>
        </p:txBody>
      </p:sp>
      <p:sp>
        <p:nvSpPr>
          <p:cNvPr id="8" name="Content Placeholder 7">
            <a:extLst>
              <a:ext uri="{FF2B5EF4-FFF2-40B4-BE49-F238E27FC236}">
                <a16:creationId xmlns:a16="http://schemas.microsoft.com/office/drawing/2014/main" id="{1C4779EB-1442-A641-9DA9-187B6C4B1963}"/>
              </a:ext>
            </a:extLst>
          </p:cNvPr>
          <p:cNvSpPr>
            <a:spLocks noGrp="1"/>
          </p:cNvSpPr>
          <p:nvPr>
            <p:ph idx="59"/>
          </p:nvPr>
        </p:nvSpPr>
        <p:spPr/>
        <p:txBody>
          <a:bodyPr/>
          <a:lstStyle/>
          <a:p>
            <a:r>
              <a:rPr lang="en-US" sz="2400" dirty="0"/>
              <a:t>OFS/ablation and tamoxifen </a:t>
            </a:r>
          </a:p>
        </p:txBody>
      </p:sp>
      <p:sp>
        <p:nvSpPr>
          <p:cNvPr id="9" name="Content Placeholder 8">
            <a:extLst>
              <a:ext uri="{FF2B5EF4-FFF2-40B4-BE49-F238E27FC236}">
                <a16:creationId xmlns:a16="http://schemas.microsoft.com/office/drawing/2014/main" id="{62BF6175-7299-8E4A-86D7-3603A316F922}"/>
              </a:ext>
            </a:extLst>
          </p:cNvPr>
          <p:cNvSpPr>
            <a:spLocks noGrp="1"/>
          </p:cNvSpPr>
          <p:nvPr>
            <p:ph idx="60"/>
          </p:nvPr>
        </p:nvSpPr>
        <p:spPr/>
        <p:txBody>
          <a:bodyPr/>
          <a:lstStyle/>
          <a:p>
            <a:r>
              <a:rPr lang="en-US" sz="2400" dirty="0"/>
              <a:t>OFS/ablation and AI</a:t>
            </a:r>
          </a:p>
        </p:txBody>
      </p:sp>
      <p:sp>
        <p:nvSpPr>
          <p:cNvPr id="10" name="Content Placeholder 9">
            <a:extLst>
              <a:ext uri="{FF2B5EF4-FFF2-40B4-BE49-F238E27FC236}">
                <a16:creationId xmlns:a16="http://schemas.microsoft.com/office/drawing/2014/main" id="{447F16A9-1A2B-6D41-ADAD-8A6FD5559F89}"/>
              </a:ext>
            </a:extLst>
          </p:cNvPr>
          <p:cNvSpPr>
            <a:spLocks noGrp="1"/>
          </p:cNvSpPr>
          <p:nvPr>
            <p:ph idx="61"/>
          </p:nvPr>
        </p:nvSpPr>
        <p:spPr/>
        <p:txBody>
          <a:bodyPr/>
          <a:lstStyle/>
          <a:p>
            <a:r>
              <a:rPr lang="en-US" sz="2400" dirty="0"/>
              <a:t>OFS/ablation</a:t>
            </a:r>
          </a:p>
        </p:txBody>
      </p:sp>
      <p:sp>
        <p:nvSpPr>
          <p:cNvPr id="11" name="Content Placeholder 10">
            <a:extLst>
              <a:ext uri="{FF2B5EF4-FFF2-40B4-BE49-F238E27FC236}">
                <a16:creationId xmlns:a16="http://schemas.microsoft.com/office/drawing/2014/main" id="{6E23B93C-2D7C-AC41-9075-505943A929CB}"/>
              </a:ext>
            </a:extLst>
          </p:cNvPr>
          <p:cNvSpPr>
            <a:spLocks noGrp="1"/>
          </p:cNvSpPr>
          <p:nvPr>
            <p:ph idx="62"/>
          </p:nvPr>
        </p:nvSpPr>
        <p:spPr/>
        <p:txBody>
          <a:bodyPr/>
          <a:lstStyle/>
          <a:p>
            <a:r>
              <a:rPr lang="en-US" sz="2400" dirty="0"/>
              <a:t>OFS/ablation and letrozole</a:t>
            </a:r>
          </a:p>
        </p:txBody>
      </p:sp>
      <p:sp>
        <p:nvSpPr>
          <p:cNvPr id="12" name="Content Placeholder 11">
            <a:extLst>
              <a:ext uri="{FF2B5EF4-FFF2-40B4-BE49-F238E27FC236}">
                <a16:creationId xmlns:a16="http://schemas.microsoft.com/office/drawing/2014/main" id="{C2F0B177-DB31-E843-8578-E5761504C005}"/>
              </a:ext>
            </a:extLst>
          </p:cNvPr>
          <p:cNvSpPr>
            <a:spLocks noGrp="1"/>
          </p:cNvSpPr>
          <p:nvPr>
            <p:ph idx="63"/>
          </p:nvPr>
        </p:nvSpPr>
        <p:spPr/>
        <p:txBody>
          <a:bodyPr/>
          <a:lstStyle/>
          <a:p>
            <a:r>
              <a:rPr lang="en-US" sz="2400" dirty="0"/>
              <a:t>OFS/ablation and exemestane </a:t>
            </a:r>
          </a:p>
        </p:txBody>
      </p:sp>
      <p:sp>
        <p:nvSpPr>
          <p:cNvPr id="13" name="Content Placeholder 12">
            <a:extLst>
              <a:ext uri="{FF2B5EF4-FFF2-40B4-BE49-F238E27FC236}">
                <a16:creationId xmlns:a16="http://schemas.microsoft.com/office/drawing/2014/main" id="{EEEB4FE4-117A-0545-B418-BB746E7108D2}"/>
              </a:ext>
            </a:extLst>
          </p:cNvPr>
          <p:cNvSpPr>
            <a:spLocks noGrp="1"/>
          </p:cNvSpPr>
          <p:nvPr>
            <p:ph idx="64"/>
          </p:nvPr>
        </p:nvSpPr>
        <p:spPr/>
        <p:txBody>
          <a:bodyPr/>
          <a:lstStyle/>
          <a:p>
            <a:r>
              <a:rPr lang="en-US" dirty="0"/>
              <a:t>RS = 20</a:t>
            </a:r>
            <a:br>
              <a:rPr lang="en-US" dirty="0"/>
            </a:br>
            <a:r>
              <a:rPr lang="en-US" dirty="0"/>
              <a:t>ET</a:t>
            </a:r>
          </a:p>
        </p:txBody>
      </p:sp>
      <p:sp>
        <p:nvSpPr>
          <p:cNvPr id="14" name="Content Placeholder 13">
            <a:extLst>
              <a:ext uri="{FF2B5EF4-FFF2-40B4-BE49-F238E27FC236}">
                <a16:creationId xmlns:a16="http://schemas.microsoft.com/office/drawing/2014/main" id="{DDA6E059-2D0B-154F-B2FC-6E07BC0F3C1D}"/>
              </a:ext>
            </a:extLst>
          </p:cNvPr>
          <p:cNvSpPr>
            <a:spLocks noGrp="1"/>
          </p:cNvSpPr>
          <p:nvPr>
            <p:ph idx="71"/>
          </p:nvPr>
        </p:nvSpPr>
        <p:spPr/>
        <p:txBody>
          <a:bodyPr/>
          <a:lstStyle/>
          <a:p>
            <a:r>
              <a:rPr lang="en-US" sz="2400" dirty="0"/>
              <a:t>Tamoxifen</a:t>
            </a:r>
          </a:p>
        </p:txBody>
      </p:sp>
      <p:sp>
        <p:nvSpPr>
          <p:cNvPr id="15" name="Content Placeholder 14">
            <a:extLst>
              <a:ext uri="{FF2B5EF4-FFF2-40B4-BE49-F238E27FC236}">
                <a16:creationId xmlns:a16="http://schemas.microsoft.com/office/drawing/2014/main" id="{12376293-13A6-C043-A21A-D98F446C75DD}"/>
              </a:ext>
            </a:extLst>
          </p:cNvPr>
          <p:cNvSpPr>
            <a:spLocks noGrp="1"/>
          </p:cNvSpPr>
          <p:nvPr>
            <p:ph idx="72"/>
          </p:nvPr>
        </p:nvSpPr>
        <p:spPr/>
        <p:txBody>
          <a:bodyPr/>
          <a:lstStyle/>
          <a:p>
            <a:r>
              <a:rPr lang="en-US" sz="2400" dirty="0"/>
              <a:t>OFS/ablation and letrozole </a:t>
            </a:r>
          </a:p>
        </p:txBody>
      </p:sp>
      <p:sp>
        <p:nvSpPr>
          <p:cNvPr id="16" name="Title 15">
            <a:extLst>
              <a:ext uri="{FF2B5EF4-FFF2-40B4-BE49-F238E27FC236}">
                <a16:creationId xmlns:a16="http://schemas.microsoft.com/office/drawing/2014/main" id="{CCAEB0EA-6B62-B644-9A26-AE005EBB58CC}"/>
              </a:ext>
            </a:extLst>
          </p:cNvPr>
          <p:cNvSpPr>
            <a:spLocks noGrp="1"/>
          </p:cNvSpPr>
          <p:nvPr>
            <p:ph type="title"/>
          </p:nvPr>
        </p:nvSpPr>
        <p:spPr/>
        <p:txBody>
          <a:bodyPr/>
          <a:lstStyle/>
          <a:p>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Which adjuvant treatment would you most likely recommend for a </a:t>
            </a:r>
            <a:b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30-year-old premenopausal woman with </a:t>
            </a:r>
            <a:r>
              <a:rPr lang="en-US" sz="2400" b="1" u="sng"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2.5-cm</a:t>
            </a:r>
            <a:r>
              <a:rPr lang="en-US" sz="2400" b="1" dirty="0">
                <a:solidFill>
                  <a:srgbClr val="3332FF"/>
                </a:solidFill>
                <a:effectLst/>
                <a:latin typeface="Calibri" panose="020F0502020204030204" pitchFamily="34" charset="0"/>
                <a:ea typeface="Calibri" panose="020F0502020204030204" pitchFamily="34" charset="0"/>
                <a:cs typeface="Calibri" panose="020F0502020204030204" pitchFamily="34" charset="0"/>
              </a:rPr>
              <a:t> ER-positive, HER2-negative, node-negative localized breast cancer and the RS below?</a:t>
            </a:r>
            <a:endParaRPr lang="en-US" dirty="0"/>
          </a:p>
        </p:txBody>
      </p:sp>
    </p:spTree>
    <p:extLst>
      <p:ext uri="{BB962C8B-B14F-4D97-AF65-F5344CB8AC3E}">
        <p14:creationId xmlns:p14="http://schemas.microsoft.com/office/powerpoint/2010/main" val="521189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Content Placeholder 33">
            <a:extLst>
              <a:ext uri="{FF2B5EF4-FFF2-40B4-BE49-F238E27FC236}">
                <a16:creationId xmlns:a16="http://schemas.microsoft.com/office/drawing/2014/main" id="{89A9506F-B3A2-894F-AED4-163DAAACCF3C}"/>
              </a:ext>
            </a:extLst>
          </p:cNvPr>
          <p:cNvSpPr>
            <a:spLocks noGrp="1"/>
          </p:cNvSpPr>
          <p:nvPr>
            <p:ph idx="46"/>
          </p:nvPr>
        </p:nvSpPr>
        <p:spPr/>
        <p:txBody>
          <a:bodyPr/>
          <a:lstStyle/>
          <a:p>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and anastrozole</a:t>
            </a:r>
          </a:p>
        </p:txBody>
      </p:sp>
      <p:sp>
        <p:nvSpPr>
          <p:cNvPr id="35" name="Content Placeholder 34">
            <a:extLst>
              <a:ext uri="{FF2B5EF4-FFF2-40B4-BE49-F238E27FC236}">
                <a16:creationId xmlns:a16="http://schemas.microsoft.com/office/drawing/2014/main" id="{5D97C51C-ECC3-4946-94B6-45AC4F76043D}"/>
              </a:ext>
            </a:extLst>
          </p:cNvPr>
          <p:cNvSpPr>
            <a:spLocks noGrp="1"/>
          </p:cNvSpPr>
          <p:nvPr>
            <p:ph idx="47"/>
          </p:nvPr>
        </p:nvSpPr>
        <p:spPr/>
        <p:txBody>
          <a:bodyPr/>
          <a:lstStyle/>
          <a:p>
            <a:pPr marL="0" marR="0" lvl="0" indent="0" algn="ctr" defTabSz="412750" rtl="0" eaLnBrk="0" fontAlgn="base" latinLnBrk="0" hangingPunct="0">
              <a:lnSpc>
                <a:spcPct val="100000"/>
              </a:lnSpc>
              <a:spcBef>
                <a:spcPts val="0"/>
              </a:spcBef>
              <a:spcAft>
                <a:spcPts val="0"/>
              </a:spcAft>
              <a:buClr>
                <a:srgbClr val="000000"/>
              </a:buClr>
              <a:buSzPct val="100000"/>
              <a:buFontTx/>
              <a:buNone/>
              <a:tabLst/>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tamoxifen </a:t>
            </a:r>
          </a:p>
        </p:txBody>
      </p:sp>
      <p:sp>
        <p:nvSpPr>
          <p:cNvPr id="36" name="Content Placeholder 35">
            <a:extLst>
              <a:ext uri="{FF2B5EF4-FFF2-40B4-BE49-F238E27FC236}">
                <a16:creationId xmlns:a16="http://schemas.microsoft.com/office/drawing/2014/main" id="{C8314F06-6227-844E-AAD6-A1D1CC88570E}"/>
              </a:ext>
            </a:extLst>
          </p:cNvPr>
          <p:cNvSpPr>
            <a:spLocks noGrp="1"/>
          </p:cNvSpPr>
          <p:nvPr>
            <p:ph idx="48"/>
          </p:nvPr>
        </p:nvSpPr>
        <p:spPr>
          <a:xfrm>
            <a:off x="2971800" y="4322110"/>
            <a:ext cx="4206240" cy="589156"/>
          </a:xfrm>
        </p:spPr>
        <p:txBody>
          <a:bodyPr/>
          <a:lstStyle/>
          <a:p>
            <a:pPr marL="0" marR="0" lvl="0" indent="0" algn="ctr" defTabSz="412750" rtl="0" eaLnBrk="0" fontAlgn="base" latinLnBrk="0" hangingPunct="0">
              <a:lnSpc>
                <a:spcPts val="2180"/>
              </a:lnSpc>
              <a:spcBef>
                <a:spcPts val="0"/>
              </a:spcBef>
              <a:spcAft>
                <a:spcPts val="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tamoxifen </a:t>
            </a:r>
            <a:b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b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or letrozole </a:t>
            </a:r>
          </a:p>
        </p:txBody>
      </p:sp>
      <p:sp>
        <p:nvSpPr>
          <p:cNvPr id="37" name="Content Placeholder 36">
            <a:extLst>
              <a:ext uri="{FF2B5EF4-FFF2-40B4-BE49-F238E27FC236}">
                <a16:creationId xmlns:a16="http://schemas.microsoft.com/office/drawing/2014/main" id="{1A6C093D-2DF0-4940-911F-9A8C2D2A4185}"/>
              </a:ext>
            </a:extLst>
          </p:cNvPr>
          <p:cNvSpPr>
            <a:spLocks noGrp="1"/>
          </p:cNvSpPr>
          <p:nvPr>
            <p:ph idx="49"/>
          </p:nvPr>
        </p:nvSpPr>
        <p:spPr>
          <a:xfrm>
            <a:off x="2971800" y="2924944"/>
            <a:ext cx="4206240" cy="589156"/>
          </a:xfrm>
        </p:spPr>
        <p:txBody>
          <a:bodyPr/>
          <a:lstStyle/>
          <a:p>
            <a:pPr>
              <a:lnSpc>
                <a:spcPts val="2180"/>
              </a:lnSpc>
            </a:pPr>
            <a:r>
              <a:rPr lang="en-US" sz="2400" dirty="0"/>
              <a:t>OFS/ablation + tamoxifen </a:t>
            </a:r>
            <a:br>
              <a:rPr lang="en-US" sz="2400" dirty="0"/>
            </a:br>
            <a:r>
              <a:rPr lang="en-US" sz="2400" dirty="0"/>
              <a:t>or + letrozole </a:t>
            </a:r>
          </a:p>
        </p:txBody>
      </p:sp>
      <p:sp>
        <p:nvSpPr>
          <p:cNvPr id="38" name="Content Placeholder 37">
            <a:extLst>
              <a:ext uri="{FF2B5EF4-FFF2-40B4-BE49-F238E27FC236}">
                <a16:creationId xmlns:a16="http://schemas.microsoft.com/office/drawing/2014/main" id="{E643388E-A782-9F42-9CDA-7C290399ABAE}"/>
              </a:ext>
            </a:extLst>
          </p:cNvPr>
          <p:cNvSpPr>
            <a:spLocks noGrp="1"/>
          </p:cNvSpPr>
          <p:nvPr>
            <p:ph idx="50"/>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39" name="Content Placeholder 38">
            <a:extLst>
              <a:ext uri="{FF2B5EF4-FFF2-40B4-BE49-F238E27FC236}">
                <a16:creationId xmlns:a16="http://schemas.microsoft.com/office/drawing/2014/main" id="{0A128CAA-58C8-A64C-B091-0EEE16A8CFFA}"/>
              </a:ext>
            </a:extLst>
          </p:cNvPr>
          <p:cNvSpPr>
            <a:spLocks noGrp="1"/>
          </p:cNvSpPr>
          <p:nvPr>
            <p:ph idx="58"/>
          </p:nvPr>
        </p:nvSpPr>
        <p:spPr/>
        <p:txBody>
          <a:bodyPr/>
          <a:lstStyle/>
          <a:p>
            <a:pPr>
              <a:lnSpc>
                <a:spcPts val="2240"/>
              </a:lnSpc>
              <a:spcBef>
                <a:spcPts val="0"/>
              </a:spcBef>
              <a:spcAft>
                <a:spcPts val="0"/>
              </a:spcAft>
            </a:pPr>
            <a:r>
              <a:rPr lang="en-US" dirty="0"/>
              <a:t>RS = 8</a:t>
            </a:r>
          </a:p>
          <a:p>
            <a:pPr>
              <a:lnSpc>
                <a:spcPts val="2240"/>
              </a:lnSpc>
              <a:spcBef>
                <a:spcPts val="0"/>
              </a:spcBef>
              <a:spcAft>
                <a:spcPts val="0"/>
              </a:spcAft>
            </a:pPr>
            <a:r>
              <a:rPr lang="en-US" dirty="0"/>
              <a:t>ET</a:t>
            </a:r>
          </a:p>
        </p:txBody>
      </p:sp>
      <p:sp>
        <p:nvSpPr>
          <p:cNvPr id="40" name="Content Placeholder 39">
            <a:extLst>
              <a:ext uri="{FF2B5EF4-FFF2-40B4-BE49-F238E27FC236}">
                <a16:creationId xmlns:a16="http://schemas.microsoft.com/office/drawing/2014/main" id="{6AF61A02-B22B-C041-9112-872BDBA16209}"/>
              </a:ext>
            </a:extLst>
          </p:cNvPr>
          <p:cNvSpPr>
            <a:spLocks noGrp="1"/>
          </p:cNvSpPr>
          <p:nvPr>
            <p:ph idx="59"/>
          </p:nvPr>
        </p:nvSpPr>
        <p:spPr/>
        <p:txBody>
          <a:bodyPr/>
          <a:lstStyle/>
          <a:p>
            <a:r>
              <a:rPr lang="en-US" dirty="0"/>
              <a:t>OFS/ablation and anastrozole</a:t>
            </a:r>
          </a:p>
        </p:txBody>
      </p:sp>
      <p:sp>
        <p:nvSpPr>
          <p:cNvPr id="41" name="Content Placeholder 40">
            <a:extLst>
              <a:ext uri="{FF2B5EF4-FFF2-40B4-BE49-F238E27FC236}">
                <a16:creationId xmlns:a16="http://schemas.microsoft.com/office/drawing/2014/main" id="{E3A4A746-BDD3-0B4F-A426-998C94875A30}"/>
              </a:ext>
            </a:extLst>
          </p:cNvPr>
          <p:cNvSpPr>
            <a:spLocks noGrp="1"/>
          </p:cNvSpPr>
          <p:nvPr>
            <p:ph idx="60"/>
          </p:nvPr>
        </p:nvSpPr>
        <p:spPr/>
        <p:txBody>
          <a:bodyPr/>
          <a:lstStyle/>
          <a:p>
            <a:r>
              <a:rPr lang="en-US" dirty="0"/>
              <a:t>OFS/ablation + anastrozole </a:t>
            </a:r>
          </a:p>
        </p:txBody>
      </p:sp>
      <p:sp>
        <p:nvSpPr>
          <p:cNvPr id="42" name="Content Placeholder 41">
            <a:extLst>
              <a:ext uri="{FF2B5EF4-FFF2-40B4-BE49-F238E27FC236}">
                <a16:creationId xmlns:a16="http://schemas.microsoft.com/office/drawing/2014/main" id="{9CCBB1E7-A857-144E-88EF-602C8B50DBD1}"/>
              </a:ext>
            </a:extLst>
          </p:cNvPr>
          <p:cNvSpPr>
            <a:spLocks noGrp="1"/>
          </p:cNvSpPr>
          <p:nvPr>
            <p:ph idx="61"/>
          </p:nvPr>
        </p:nvSpPr>
        <p:spPr>
          <a:xfrm>
            <a:off x="7292280" y="4322110"/>
            <a:ext cx="4206240" cy="589156"/>
          </a:xfrm>
        </p:spPr>
        <p:txBody>
          <a:bodyPr/>
          <a:lstStyle/>
          <a:p>
            <a:pPr>
              <a:lnSpc>
                <a:spcPts val="2180"/>
              </a:lnSpc>
            </a:pPr>
            <a:r>
              <a:rPr lang="en-US" sz="2400" dirty="0"/>
              <a:t>OFS/ablation + tamoxifen</a:t>
            </a:r>
            <a:br>
              <a:rPr lang="en-US" sz="2400" dirty="0"/>
            </a:br>
            <a:r>
              <a:rPr lang="en-US" sz="2400" dirty="0"/>
              <a:t> or letrozole </a:t>
            </a:r>
          </a:p>
        </p:txBody>
      </p:sp>
      <p:sp>
        <p:nvSpPr>
          <p:cNvPr id="43" name="Content Placeholder 42">
            <a:extLst>
              <a:ext uri="{FF2B5EF4-FFF2-40B4-BE49-F238E27FC236}">
                <a16:creationId xmlns:a16="http://schemas.microsoft.com/office/drawing/2014/main" id="{E08E2919-2074-484D-89A2-B5BDDDA7555E}"/>
              </a:ext>
            </a:extLst>
          </p:cNvPr>
          <p:cNvSpPr>
            <a:spLocks noGrp="1"/>
          </p:cNvSpPr>
          <p:nvPr>
            <p:ph idx="62"/>
          </p:nvPr>
        </p:nvSpPr>
        <p:spPr/>
        <p:txBody>
          <a:bodyPr/>
          <a:lstStyle/>
          <a:p>
            <a:r>
              <a:rPr lang="en-US" dirty="0"/>
              <a:t>OFS/ablation + letrozole </a:t>
            </a:r>
          </a:p>
        </p:txBody>
      </p:sp>
      <p:sp>
        <p:nvSpPr>
          <p:cNvPr id="44" name="Content Placeholder 43">
            <a:extLst>
              <a:ext uri="{FF2B5EF4-FFF2-40B4-BE49-F238E27FC236}">
                <a16:creationId xmlns:a16="http://schemas.microsoft.com/office/drawing/2014/main" id="{A215A51D-C30C-7F46-AA5B-E00DD7A97E8C}"/>
              </a:ext>
            </a:extLst>
          </p:cNvPr>
          <p:cNvSpPr>
            <a:spLocks noGrp="1"/>
          </p:cNvSpPr>
          <p:nvPr>
            <p:ph idx="63"/>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45" name="Content Placeholder 44">
            <a:extLst>
              <a:ext uri="{FF2B5EF4-FFF2-40B4-BE49-F238E27FC236}">
                <a16:creationId xmlns:a16="http://schemas.microsoft.com/office/drawing/2014/main" id="{AEF437A4-BB05-C546-9EE0-C31E7758E346}"/>
              </a:ext>
            </a:extLst>
          </p:cNvPr>
          <p:cNvSpPr>
            <a:spLocks noGrp="1"/>
          </p:cNvSpPr>
          <p:nvPr>
            <p:ph idx="64"/>
          </p:nvPr>
        </p:nvSpPr>
        <p:spPr/>
        <p:txBody>
          <a:bodyPr/>
          <a:lstStyle/>
          <a:p>
            <a:pPr>
              <a:lnSpc>
                <a:spcPts val="2240"/>
              </a:lnSpc>
              <a:spcBef>
                <a:spcPts val="0"/>
              </a:spcBef>
              <a:spcAft>
                <a:spcPts val="0"/>
              </a:spcAft>
            </a:pPr>
            <a:r>
              <a:rPr lang="en-US" dirty="0"/>
              <a:t>RS = 20</a:t>
            </a:r>
          </a:p>
          <a:p>
            <a:pPr>
              <a:lnSpc>
                <a:spcPts val="2240"/>
              </a:lnSpc>
              <a:spcBef>
                <a:spcPts val="0"/>
              </a:spcBef>
              <a:spcAft>
                <a:spcPts val="0"/>
              </a:spcAft>
            </a:pPr>
            <a:r>
              <a:rPr lang="en-US" dirty="0"/>
              <a:t>ET</a:t>
            </a:r>
          </a:p>
        </p:txBody>
      </p:sp>
      <p:sp>
        <p:nvSpPr>
          <p:cNvPr id="46" name="Content Placeholder 45">
            <a:extLst>
              <a:ext uri="{FF2B5EF4-FFF2-40B4-BE49-F238E27FC236}">
                <a16:creationId xmlns:a16="http://schemas.microsoft.com/office/drawing/2014/main" id="{2435ED98-435A-E94B-BB58-A7F6683C72B8}"/>
              </a:ext>
            </a:extLst>
          </p:cNvPr>
          <p:cNvSpPr>
            <a:spLocks noGrp="1"/>
          </p:cNvSpPr>
          <p:nvPr>
            <p:ph idx="71"/>
          </p:nvPr>
        </p:nvSpPr>
        <p:spPr/>
        <p:txBody>
          <a:bodyPr/>
          <a:lstStyle/>
          <a:p>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letrozole </a:t>
            </a:r>
          </a:p>
        </p:txBody>
      </p:sp>
      <p:sp>
        <p:nvSpPr>
          <p:cNvPr id="47" name="Content Placeholder 46">
            <a:extLst>
              <a:ext uri="{FF2B5EF4-FFF2-40B4-BE49-F238E27FC236}">
                <a16:creationId xmlns:a16="http://schemas.microsoft.com/office/drawing/2014/main" id="{629AF2DB-51CD-1045-8F8E-7362336392D3}"/>
              </a:ext>
            </a:extLst>
          </p:cNvPr>
          <p:cNvSpPr>
            <a:spLocks noGrp="1"/>
          </p:cNvSpPr>
          <p:nvPr>
            <p:ph idx="72"/>
          </p:nvPr>
        </p:nvSpPr>
        <p:spPr/>
        <p:txBody>
          <a:bodyPr/>
          <a:lstStyle/>
          <a:p>
            <a:r>
              <a:rPr lang="en-US" dirty="0"/>
              <a:t>OFS/ablation + letrozole </a:t>
            </a:r>
          </a:p>
        </p:txBody>
      </p:sp>
      <p:sp>
        <p:nvSpPr>
          <p:cNvPr id="33" name="Title 32">
            <a:extLst>
              <a:ext uri="{FF2B5EF4-FFF2-40B4-BE49-F238E27FC236}">
                <a16:creationId xmlns:a16="http://schemas.microsoft.com/office/drawing/2014/main" id="{46B13BEB-094D-6E4A-91B8-46F52E369466}"/>
              </a:ext>
            </a:extLst>
          </p:cNvPr>
          <p:cNvSpPr>
            <a:spLocks noGrp="1"/>
          </p:cNvSpPr>
          <p:nvPr>
            <p:ph type="title"/>
          </p:nvPr>
        </p:nvSpPr>
        <p:spPr>
          <a:xfrm>
            <a:off x="695399" y="0"/>
            <a:ext cx="10657185" cy="1196752"/>
          </a:xfrm>
        </p:spPr>
        <p:txBody>
          <a:bodyPr/>
          <a:lstStyle/>
          <a:p>
            <a:r>
              <a:rPr lang="en-US" sz="2400" dirty="0"/>
              <a:t>Which adjuvant ET would you most likely recommend for a </a:t>
            </a:r>
            <a:r>
              <a:rPr lang="en-US" sz="2400" u="sng" dirty="0"/>
              <a:t>30-year-old</a:t>
            </a:r>
            <a:r>
              <a:rPr lang="en-US" sz="2400" dirty="0"/>
              <a:t> premenopausal woman with ER-positive, HER2-negative localized breast cancer with </a:t>
            </a:r>
            <a:r>
              <a:rPr lang="en-US" sz="2400" u="sng" dirty="0"/>
              <a:t>1 positive node</a:t>
            </a:r>
            <a:r>
              <a:rPr lang="en-US" sz="2400" dirty="0"/>
              <a:t> and the RS below? </a:t>
            </a:r>
            <a:endParaRPr lang="en-US" dirty="0"/>
          </a:p>
        </p:txBody>
      </p:sp>
    </p:spTree>
    <p:extLst>
      <p:ext uri="{BB962C8B-B14F-4D97-AF65-F5344CB8AC3E}">
        <p14:creationId xmlns:p14="http://schemas.microsoft.com/office/powerpoint/2010/main" val="1270911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C69C-B1FE-054F-84D5-DB74153B4F34}"/>
              </a:ext>
            </a:extLst>
          </p:cNvPr>
          <p:cNvSpPr>
            <a:spLocks noGrp="1"/>
          </p:cNvSpPr>
          <p:nvPr>
            <p:ph type="title"/>
          </p:nvPr>
        </p:nvSpPr>
        <p:spPr/>
        <p:txBody>
          <a:bodyPr/>
          <a:lstStyle/>
          <a:p>
            <a:r>
              <a:rPr lang="en-US" dirty="0"/>
              <a:t>For premenopausal patients with ER-positive localized breast cancer </a:t>
            </a:r>
            <a:r>
              <a:rPr lang="en-US" u="sng" dirty="0"/>
              <a:t>who wish to maintain fertility </a:t>
            </a:r>
            <a:r>
              <a:rPr lang="en-US" dirty="0"/>
              <a:t>and to whom you are going to administer a </a:t>
            </a:r>
            <a:r>
              <a:rPr lang="en-US" dirty="0" err="1"/>
              <a:t>GnRHa</a:t>
            </a:r>
            <a:r>
              <a:rPr lang="en-US" dirty="0"/>
              <a:t>, when do you typically start it relative to chemotherapy?</a:t>
            </a:r>
          </a:p>
        </p:txBody>
      </p:sp>
      <p:sp>
        <p:nvSpPr>
          <p:cNvPr id="3" name="Content Placeholder 2">
            <a:extLst>
              <a:ext uri="{FF2B5EF4-FFF2-40B4-BE49-F238E27FC236}">
                <a16:creationId xmlns:a16="http://schemas.microsoft.com/office/drawing/2014/main" id="{AE3DA64F-2FE7-1C41-92A6-6868F85064C1}"/>
              </a:ext>
            </a:extLst>
          </p:cNvPr>
          <p:cNvSpPr>
            <a:spLocks noGrp="1"/>
          </p:cNvSpPr>
          <p:nvPr>
            <p:ph idx="35"/>
          </p:nvPr>
        </p:nvSpPr>
        <p:spPr/>
        <p:txBody>
          <a:bodyPr/>
          <a:lstStyle/>
          <a:p>
            <a:r>
              <a:rPr lang="en-US" dirty="0"/>
              <a:t>Concurrently</a:t>
            </a:r>
          </a:p>
        </p:txBody>
      </p:sp>
      <p:sp>
        <p:nvSpPr>
          <p:cNvPr id="4" name="Content Placeholder 3">
            <a:extLst>
              <a:ext uri="{FF2B5EF4-FFF2-40B4-BE49-F238E27FC236}">
                <a16:creationId xmlns:a16="http://schemas.microsoft.com/office/drawing/2014/main" id="{A12FF6A4-2311-7C48-8A20-E914CB00252B}"/>
              </a:ext>
            </a:extLst>
          </p:cNvPr>
          <p:cNvSpPr>
            <a:spLocks noGrp="1"/>
          </p:cNvSpPr>
          <p:nvPr>
            <p:ph idx="36"/>
          </p:nvPr>
        </p:nvSpPr>
        <p:spPr/>
        <p:txBody>
          <a:bodyPr/>
          <a:lstStyle/>
          <a:p>
            <a:r>
              <a:rPr lang="en-US" dirty="0"/>
              <a:t>Concurrently</a:t>
            </a:r>
          </a:p>
        </p:txBody>
      </p:sp>
      <p:sp>
        <p:nvSpPr>
          <p:cNvPr id="5" name="Content Placeholder 4">
            <a:extLst>
              <a:ext uri="{FF2B5EF4-FFF2-40B4-BE49-F238E27FC236}">
                <a16:creationId xmlns:a16="http://schemas.microsoft.com/office/drawing/2014/main" id="{42986117-E4ED-6A44-A2DE-DA77F24D6940}"/>
              </a:ext>
            </a:extLst>
          </p:cNvPr>
          <p:cNvSpPr>
            <a:spLocks noGrp="1"/>
          </p:cNvSpPr>
          <p:nvPr>
            <p:ph idx="41"/>
          </p:nvPr>
        </p:nvSpPr>
        <p:spPr/>
        <p:txBody>
          <a:bodyPr/>
          <a:lstStyle/>
          <a:p>
            <a:r>
              <a:rPr lang="en-US" dirty="0"/>
              <a:t>Sequentially</a:t>
            </a:r>
          </a:p>
        </p:txBody>
      </p:sp>
      <p:sp>
        <p:nvSpPr>
          <p:cNvPr id="6" name="Content Placeholder 5">
            <a:extLst>
              <a:ext uri="{FF2B5EF4-FFF2-40B4-BE49-F238E27FC236}">
                <a16:creationId xmlns:a16="http://schemas.microsoft.com/office/drawing/2014/main" id="{820A9919-C7AB-C141-882C-F45670128328}"/>
              </a:ext>
            </a:extLst>
          </p:cNvPr>
          <p:cNvSpPr>
            <a:spLocks noGrp="1"/>
          </p:cNvSpPr>
          <p:nvPr>
            <p:ph idx="44"/>
          </p:nvPr>
        </p:nvSpPr>
        <p:spPr/>
        <p:txBody>
          <a:bodyPr/>
          <a:lstStyle/>
          <a:p>
            <a:r>
              <a:rPr lang="en-US" dirty="0"/>
              <a:t>Sequentially </a:t>
            </a:r>
          </a:p>
        </p:txBody>
      </p:sp>
      <p:sp>
        <p:nvSpPr>
          <p:cNvPr id="7" name="Content Placeholder 6">
            <a:extLst>
              <a:ext uri="{FF2B5EF4-FFF2-40B4-BE49-F238E27FC236}">
                <a16:creationId xmlns:a16="http://schemas.microsoft.com/office/drawing/2014/main" id="{43EFF375-B92F-884B-B874-5FE5210668B1}"/>
              </a:ext>
            </a:extLst>
          </p:cNvPr>
          <p:cNvSpPr>
            <a:spLocks noGrp="1"/>
          </p:cNvSpPr>
          <p:nvPr>
            <p:ph idx="45"/>
          </p:nvPr>
        </p:nvSpPr>
        <p:spPr/>
        <p:txBody>
          <a:bodyPr/>
          <a:lstStyle/>
          <a:p>
            <a:r>
              <a:rPr lang="en-US" dirty="0"/>
              <a:t>Concurrently</a:t>
            </a:r>
          </a:p>
        </p:txBody>
      </p:sp>
      <p:sp>
        <p:nvSpPr>
          <p:cNvPr id="8" name="Content Placeholder 7">
            <a:extLst>
              <a:ext uri="{FF2B5EF4-FFF2-40B4-BE49-F238E27FC236}">
                <a16:creationId xmlns:a16="http://schemas.microsoft.com/office/drawing/2014/main" id="{224AFBF8-E602-F64B-8899-E0EBB9C98B99}"/>
              </a:ext>
            </a:extLst>
          </p:cNvPr>
          <p:cNvSpPr>
            <a:spLocks noGrp="1"/>
          </p:cNvSpPr>
          <p:nvPr>
            <p:ph idx="46"/>
          </p:nvPr>
        </p:nvSpPr>
        <p:spPr/>
        <p:txBody>
          <a:bodyPr/>
          <a:lstStyle/>
          <a:p>
            <a:r>
              <a:rPr lang="en-US" dirty="0"/>
              <a:t>Concurrently</a:t>
            </a:r>
          </a:p>
        </p:txBody>
      </p:sp>
    </p:spTree>
    <p:extLst>
      <p:ext uri="{BB962C8B-B14F-4D97-AF65-F5344CB8AC3E}">
        <p14:creationId xmlns:p14="http://schemas.microsoft.com/office/powerpoint/2010/main" val="2787028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AE86-20AE-E244-BDD8-847E473DE1E2}"/>
              </a:ext>
            </a:extLst>
          </p:cNvPr>
          <p:cNvSpPr>
            <a:spLocks noGrp="1"/>
          </p:cNvSpPr>
          <p:nvPr>
            <p:ph type="title"/>
          </p:nvPr>
        </p:nvSpPr>
        <p:spPr>
          <a:xfrm>
            <a:off x="912285" y="0"/>
            <a:ext cx="10152267" cy="2276872"/>
          </a:xfrm>
        </p:spPr>
        <p:txBody>
          <a:bodyPr/>
          <a:lstStyle/>
          <a:p>
            <a:pPr>
              <a:lnSpc>
                <a:spcPts val="2900"/>
              </a:lnSpc>
            </a:pPr>
            <a:r>
              <a:rPr lang="en-US" dirty="0"/>
              <a:t>For premenopausal patients with ER-positive localized breast cancer who are </a:t>
            </a:r>
            <a:r>
              <a:rPr lang="en-US" u="sng" dirty="0"/>
              <a:t>not interested in maintaining fertility but wish to preserve ovarian function</a:t>
            </a:r>
            <a:r>
              <a:rPr lang="en-US" dirty="0"/>
              <a:t> and to whom you are going to administer a </a:t>
            </a:r>
            <a:r>
              <a:rPr lang="en-US" dirty="0" err="1"/>
              <a:t>GnRHa</a:t>
            </a:r>
            <a:r>
              <a:rPr lang="en-US" dirty="0"/>
              <a:t>, when do you typically start it relative to chemotherapy?</a:t>
            </a:r>
          </a:p>
        </p:txBody>
      </p:sp>
      <p:sp>
        <p:nvSpPr>
          <p:cNvPr id="3" name="Content Placeholder 2">
            <a:extLst>
              <a:ext uri="{FF2B5EF4-FFF2-40B4-BE49-F238E27FC236}">
                <a16:creationId xmlns:a16="http://schemas.microsoft.com/office/drawing/2014/main" id="{A5B4C369-E0C9-E44B-8556-21F5C12A2BBA}"/>
              </a:ext>
            </a:extLst>
          </p:cNvPr>
          <p:cNvSpPr>
            <a:spLocks noGrp="1"/>
          </p:cNvSpPr>
          <p:nvPr>
            <p:ph idx="35"/>
          </p:nvPr>
        </p:nvSpPr>
        <p:spPr/>
        <p:txBody>
          <a:bodyPr/>
          <a:lstStyle/>
          <a:p>
            <a:r>
              <a:rPr lang="en-US" dirty="0"/>
              <a:t>Concurrently</a:t>
            </a:r>
          </a:p>
        </p:txBody>
      </p:sp>
      <p:sp>
        <p:nvSpPr>
          <p:cNvPr id="4" name="Content Placeholder 3">
            <a:extLst>
              <a:ext uri="{FF2B5EF4-FFF2-40B4-BE49-F238E27FC236}">
                <a16:creationId xmlns:a16="http://schemas.microsoft.com/office/drawing/2014/main" id="{7E94A193-85EA-8A43-9A82-081874D4AA09}"/>
              </a:ext>
            </a:extLst>
          </p:cNvPr>
          <p:cNvSpPr>
            <a:spLocks noGrp="1"/>
          </p:cNvSpPr>
          <p:nvPr>
            <p:ph idx="36"/>
          </p:nvPr>
        </p:nvSpPr>
        <p:spPr/>
        <p:txBody>
          <a:bodyPr/>
          <a:lstStyle/>
          <a:p>
            <a:r>
              <a:rPr lang="en-US" dirty="0"/>
              <a:t>Concurrently</a:t>
            </a:r>
          </a:p>
        </p:txBody>
      </p:sp>
      <p:sp>
        <p:nvSpPr>
          <p:cNvPr id="5" name="Content Placeholder 4">
            <a:extLst>
              <a:ext uri="{FF2B5EF4-FFF2-40B4-BE49-F238E27FC236}">
                <a16:creationId xmlns:a16="http://schemas.microsoft.com/office/drawing/2014/main" id="{11E184C8-7C9D-1B43-9959-513DBC710CE4}"/>
              </a:ext>
            </a:extLst>
          </p:cNvPr>
          <p:cNvSpPr>
            <a:spLocks noGrp="1"/>
          </p:cNvSpPr>
          <p:nvPr>
            <p:ph idx="41"/>
          </p:nvPr>
        </p:nvSpPr>
        <p:spPr/>
        <p:txBody>
          <a:bodyPr/>
          <a:lstStyle/>
          <a:p>
            <a:r>
              <a:rPr lang="en-US" dirty="0"/>
              <a:t>Sequentially</a:t>
            </a:r>
          </a:p>
        </p:txBody>
      </p:sp>
      <p:sp>
        <p:nvSpPr>
          <p:cNvPr id="6" name="Content Placeholder 5">
            <a:extLst>
              <a:ext uri="{FF2B5EF4-FFF2-40B4-BE49-F238E27FC236}">
                <a16:creationId xmlns:a16="http://schemas.microsoft.com/office/drawing/2014/main" id="{71E56565-5197-2348-9C51-DF620BBD9145}"/>
              </a:ext>
            </a:extLst>
          </p:cNvPr>
          <p:cNvSpPr>
            <a:spLocks noGrp="1"/>
          </p:cNvSpPr>
          <p:nvPr>
            <p:ph idx="44"/>
          </p:nvPr>
        </p:nvSpPr>
        <p:spPr/>
        <p:txBody>
          <a:bodyPr/>
          <a:lstStyle/>
          <a:p>
            <a:r>
              <a:rPr lang="en-US" dirty="0"/>
              <a:t>Sequentially </a:t>
            </a:r>
          </a:p>
        </p:txBody>
      </p:sp>
      <p:sp>
        <p:nvSpPr>
          <p:cNvPr id="7" name="Content Placeholder 6">
            <a:extLst>
              <a:ext uri="{FF2B5EF4-FFF2-40B4-BE49-F238E27FC236}">
                <a16:creationId xmlns:a16="http://schemas.microsoft.com/office/drawing/2014/main" id="{37CA4797-8C38-814A-A59E-33AB2440B6BB}"/>
              </a:ext>
            </a:extLst>
          </p:cNvPr>
          <p:cNvSpPr>
            <a:spLocks noGrp="1"/>
          </p:cNvSpPr>
          <p:nvPr>
            <p:ph idx="45"/>
          </p:nvPr>
        </p:nvSpPr>
        <p:spPr/>
        <p:txBody>
          <a:bodyPr/>
          <a:lstStyle/>
          <a:p>
            <a:r>
              <a:rPr lang="en-US" dirty="0"/>
              <a:t>Concurrently</a:t>
            </a:r>
          </a:p>
        </p:txBody>
      </p:sp>
      <p:sp>
        <p:nvSpPr>
          <p:cNvPr id="8" name="Content Placeholder 7">
            <a:extLst>
              <a:ext uri="{FF2B5EF4-FFF2-40B4-BE49-F238E27FC236}">
                <a16:creationId xmlns:a16="http://schemas.microsoft.com/office/drawing/2014/main" id="{D0C61521-EFB1-D94C-A3D0-E54E45981CC7}"/>
              </a:ext>
            </a:extLst>
          </p:cNvPr>
          <p:cNvSpPr>
            <a:spLocks noGrp="1"/>
          </p:cNvSpPr>
          <p:nvPr>
            <p:ph idx="46"/>
          </p:nvPr>
        </p:nvSpPr>
        <p:spPr/>
        <p:txBody>
          <a:bodyPr/>
          <a:lstStyle/>
          <a:p>
            <a:r>
              <a:rPr lang="en-US" dirty="0"/>
              <a:t>Concurrently</a:t>
            </a:r>
          </a:p>
        </p:txBody>
      </p:sp>
    </p:spTree>
    <p:extLst>
      <p:ext uri="{BB962C8B-B14F-4D97-AF65-F5344CB8AC3E}">
        <p14:creationId xmlns:p14="http://schemas.microsoft.com/office/powerpoint/2010/main" val="4002525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AE86-20AE-E244-BDD8-847E473DE1E2}"/>
              </a:ext>
            </a:extLst>
          </p:cNvPr>
          <p:cNvSpPr>
            <a:spLocks noGrp="1"/>
          </p:cNvSpPr>
          <p:nvPr>
            <p:ph type="title"/>
          </p:nvPr>
        </p:nvSpPr>
        <p:spPr>
          <a:xfrm>
            <a:off x="912285" y="0"/>
            <a:ext cx="10152267" cy="2276872"/>
          </a:xfrm>
        </p:spPr>
        <p:txBody>
          <a:bodyPr/>
          <a:lstStyle/>
          <a:p>
            <a:pPr>
              <a:lnSpc>
                <a:spcPts val="2900"/>
              </a:lnSpc>
            </a:pPr>
            <a:r>
              <a:rPr lang="en-US" dirty="0"/>
              <a:t>For premenopausal patients with ER-positive localized breast cancer who are </a:t>
            </a:r>
            <a:r>
              <a:rPr lang="en-US" u="sng" dirty="0"/>
              <a:t>not interested in maintaining fertility or preserving ovarian function</a:t>
            </a:r>
            <a:r>
              <a:rPr lang="en-US" dirty="0"/>
              <a:t> and to whom you are going to administer a </a:t>
            </a:r>
            <a:r>
              <a:rPr lang="en-US" dirty="0" err="1"/>
              <a:t>GnRHa</a:t>
            </a:r>
            <a:r>
              <a:rPr lang="en-US" dirty="0"/>
              <a:t>, when do you typically start it relative to chemotherapy?</a:t>
            </a:r>
          </a:p>
        </p:txBody>
      </p:sp>
      <p:sp>
        <p:nvSpPr>
          <p:cNvPr id="3" name="Content Placeholder 2">
            <a:extLst>
              <a:ext uri="{FF2B5EF4-FFF2-40B4-BE49-F238E27FC236}">
                <a16:creationId xmlns:a16="http://schemas.microsoft.com/office/drawing/2014/main" id="{A5B4C369-E0C9-E44B-8556-21F5C12A2BBA}"/>
              </a:ext>
            </a:extLst>
          </p:cNvPr>
          <p:cNvSpPr>
            <a:spLocks noGrp="1"/>
          </p:cNvSpPr>
          <p:nvPr>
            <p:ph idx="35"/>
          </p:nvPr>
        </p:nvSpPr>
        <p:spPr/>
        <p:txBody>
          <a:bodyPr/>
          <a:lstStyle/>
          <a:p>
            <a:r>
              <a:rPr lang="en-US" dirty="0"/>
              <a:t>Sequentially</a:t>
            </a:r>
          </a:p>
        </p:txBody>
      </p:sp>
      <p:sp>
        <p:nvSpPr>
          <p:cNvPr id="4" name="Content Placeholder 3">
            <a:extLst>
              <a:ext uri="{FF2B5EF4-FFF2-40B4-BE49-F238E27FC236}">
                <a16:creationId xmlns:a16="http://schemas.microsoft.com/office/drawing/2014/main" id="{7E94A193-85EA-8A43-9A82-081874D4AA09}"/>
              </a:ext>
            </a:extLst>
          </p:cNvPr>
          <p:cNvSpPr>
            <a:spLocks noGrp="1"/>
          </p:cNvSpPr>
          <p:nvPr>
            <p:ph idx="36"/>
          </p:nvPr>
        </p:nvSpPr>
        <p:spPr/>
        <p:txBody>
          <a:bodyPr/>
          <a:lstStyle/>
          <a:p>
            <a:r>
              <a:rPr lang="en-US" dirty="0"/>
              <a:t>Sequentially</a:t>
            </a:r>
          </a:p>
        </p:txBody>
      </p:sp>
      <p:sp>
        <p:nvSpPr>
          <p:cNvPr id="5" name="Content Placeholder 4">
            <a:extLst>
              <a:ext uri="{FF2B5EF4-FFF2-40B4-BE49-F238E27FC236}">
                <a16:creationId xmlns:a16="http://schemas.microsoft.com/office/drawing/2014/main" id="{11E184C8-7C9D-1B43-9959-513DBC710CE4}"/>
              </a:ext>
            </a:extLst>
          </p:cNvPr>
          <p:cNvSpPr>
            <a:spLocks noGrp="1"/>
          </p:cNvSpPr>
          <p:nvPr>
            <p:ph idx="41"/>
          </p:nvPr>
        </p:nvSpPr>
        <p:spPr/>
        <p:txBody>
          <a:bodyPr/>
          <a:lstStyle/>
          <a:p>
            <a:r>
              <a:rPr lang="en-US" dirty="0"/>
              <a:t>Sequentially</a:t>
            </a:r>
          </a:p>
        </p:txBody>
      </p:sp>
      <p:sp>
        <p:nvSpPr>
          <p:cNvPr id="6" name="Content Placeholder 5">
            <a:extLst>
              <a:ext uri="{FF2B5EF4-FFF2-40B4-BE49-F238E27FC236}">
                <a16:creationId xmlns:a16="http://schemas.microsoft.com/office/drawing/2014/main" id="{71E56565-5197-2348-9C51-DF620BBD9145}"/>
              </a:ext>
            </a:extLst>
          </p:cNvPr>
          <p:cNvSpPr>
            <a:spLocks noGrp="1"/>
          </p:cNvSpPr>
          <p:nvPr>
            <p:ph idx="44"/>
          </p:nvPr>
        </p:nvSpPr>
        <p:spPr/>
        <p:txBody>
          <a:bodyPr/>
          <a:lstStyle/>
          <a:p>
            <a:r>
              <a:rPr lang="en-US" dirty="0"/>
              <a:t>Concurrently </a:t>
            </a:r>
          </a:p>
        </p:txBody>
      </p:sp>
      <p:sp>
        <p:nvSpPr>
          <p:cNvPr id="7" name="Content Placeholder 6">
            <a:extLst>
              <a:ext uri="{FF2B5EF4-FFF2-40B4-BE49-F238E27FC236}">
                <a16:creationId xmlns:a16="http://schemas.microsoft.com/office/drawing/2014/main" id="{37CA4797-8C38-814A-A59E-33AB2440B6BB}"/>
              </a:ext>
            </a:extLst>
          </p:cNvPr>
          <p:cNvSpPr>
            <a:spLocks noGrp="1"/>
          </p:cNvSpPr>
          <p:nvPr>
            <p:ph idx="45"/>
          </p:nvPr>
        </p:nvSpPr>
        <p:spPr/>
        <p:txBody>
          <a:bodyPr/>
          <a:lstStyle/>
          <a:p>
            <a:r>
              <a:rPr lang="en-US" dirty="0"/>
              <a:t>Sequentially</a:t>
            </a:r>
          </a:p>
        </p:txBody>
      </p:sp>
      <p:sp>
        <p:nvSpPr>
          <p:cNvPr id="8" name="Content Placeholder 7">
            <a:extLst>
              <a:ext uri="{FF2B5EF4-FFF2-40B4-BE49-F238E27FC236}">
                <a16:creationId xmlns:a16="http://schemas.microsoft.com/office/drawing/2014/main" id="{D0C61521-EFB1-D94C-A3D0-E54E45981CC7}"/>
              </a:ext>
            </a:extLst>
          </p:cNvPr>
          <p:cNvSpPr>
            <a:spLocks noGrp="1"/>
          </p:cNvSpPr>
          <p:nvPr>
            <p:ph idx="46"/>
          </p:nvPr>
        </p:nvSpPr>
        <p:spPr/>
        <p:txBody>
          <a:bodyPr/>
          <a:lstStyle/>
          <a:p>
            <a:r>
              <a:rPr lang="en-US" dirty="0"/>
              <a:t>Concurrently</a:t>
            </a:r>
          </a:p>
        </p:txBody>
      </p:sp>
    </p:spTree>
    <p:extLst>
      <p:ext uri="{BB962C8B-B14F-4D97-AF65-F5344CB8AC3E}">
        <p14:creationId xmlns:p14="http://schemas.microsoft.com/office/powerpoint/2010/main" val="2673481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C29EAA-21DB-D741-8D85-CC9E8C5287BC}"/>
              </a:ext>
            </a:extLst>
          </p:cNvPr>
          <p:cNvSpPr/>
          <p:nvPr/>
        </p:nvSpPr>
        <p:spPr bwMode="auto">
          <a:xfrm>
            <a:off x="587388" y="2492896"/>
            <a:ext cx="11125236" cy="43204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3333CC"/>
              </a:solidFill>
              <a:effectLst/>
              <a:uLnTx/>
              <a:uFillTx/>
              <a:latin typeface="Times New Roman" pitchFamily="18" charset="0"/>
              <a:ea typeface="MS PGothic" charset="0"/>
            </a:endParaRPr>
          </a:p>
        </p:txBody>
      </p:sp>
      <p:sp>
        <p:nvSpPr>
          <p:cNvPr id="2" name="Title 1"/>
          <p:cNvSpPr>
            <a:spLocks noGrp="1"/>
          </p:cNvSpPr>
          <p:nvPr>
            <p:ph type="title"/>
          </p:nvPr>
        </p:nvSpPr>
        <p:spPr>
          <a:xfrm>
            <a:off x="1919536" y="0"/>
            <a:ext cx="8424936" cy="1052736"/>
          </a:xfrm>
        </p:spPr>
        <p:txBody>
          <a:bodyPr>
            <a:normAutofit/>
          </a:bodyPr>
          <a:lstStyle/>
          <a:p>
            <a:r>
              <a:rPr lang="en-US" dirty="0"/>
              <a:t>Agenda</a:t>
            </a:r>
            <a:endParaRPr lang="en-US" sz="2800" dirty="0">
              <a:solidFill>
                <a:srgbClr val="FF40FF"/>
              </a:solidFill>
            </a:endParaRPr>
          </a:p>
        </p:txBody>
      </p:sp>
      <p:sp>
        <p:nvSpPr>
          <p:cNvPr id="6" name="Content Placeholder 5"/>
          <p:cNvSpPr>
            <a:spLocks noGrp="1"/>
          </p:cNvSpPr>
          <p:nvPr>
            <p:ph idx="1"/>
          </p:nvPr>
        </p:nvSpPr>
        <p:spPr>
          <a:xfrm>
            <a:off x="875420" y="1196752"/>
            <a:ext cx="10837204" cy="5445224"/>
          </a:xfrm>
        </p:spPr>
        <p:txBody>
          <a:bodyPr/>
          <a:lstStyle/>
          <a:p>
            <a:pPr marL="0" marR="0" indent="0">
              <a:lnSpc>
                <a:spcPts val="2580"/>
              </a:lnSpc>
              <a:spcBef>
                <a:spcPts val="180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Case Presentation: Dr Partridge</a:t>
            </a:r>
          </a:p>
          <a:p>
            <a:pPr marL="342900" indent="-342900">
              <a:lnSpc>
                <a:spcPts val="2580"/>
              </a:lnSpc>
              <a:spcBef>
                <a:spcPts val="40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25-year-old woman with T1cN0M0, ER/PR-positive, HER2-negative breast cancer, RS = 26</a:t>
            </a: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Miller</a:t>
            </a:r>
          </a:p>
          <a:p>
            <a:pPr marL="342900" indent="-342900">
              <a:lnSpc>
                <a:spcPts val="2580"/>
              </a:lnSpc>
              <a:spcBef>
                <a:spcPts val="400"/>
              </a:spcBef>
              <a:spcAft>
                <a:spcPts val="0"/>
              </a:spcAft>
            </a:pPr>
            <a:r>
              <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28-year-old woman with a 2.8-cm ER/PR-positive, HER2-positive Grade III IDC</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Partridge </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35-year-old woma</a:t>
            </a:r>
            <a:r>
              <a:rPr lang="en-US" sz="2200" b="0" dirty="0">
                <a:latin typeface="Calibri" panose="020F0502020204030204" pitchFamily="34" charset="0"/>
                <a:ea typeface="Calibri" panose="020F0502020204030204" pitchFamily="34" charset="0"/>
                <a:cs typeface="Times New Roman" panose="02020603050405020304" pitchFamily="18" charset="0"/>
              </a:rPr>
              <a:t>n with a 3.5-cm ER/PR-negative, HER2-negative breast cancer with a BRCA2 mutation</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Case </a:t>
            </a:r>
            <a:r>
              <a:rPr lang="en-US" sz="2400" dirty="0">
                <a:latin typeface="Calibri" panose="020F0502020204030204" pitchFamily="34" charset="0"/>
                <a:ea typeface="Calibri" panose="020F0502020204030204" pitchFamily="34" charset="0"/>
                <a:cs typeface="Times New Roman" panose="02020603050405020304" pitchFamily="18" charset="0"/>
              </a:rPr>
              <a:t>Presentation: Dr Miller</a:t>
            </a:r>
          </a:p>
          <a:p>
            <a:pPr marL="342900" indent="-342900">
              <a:lnSpc>
                <a:spcPts val="2580"/>
              </a:lnSpc>
              <a:spcBef>
                <a:spcPts val="400"/>
              </a:spcBef>
              <a:spcAft>
                <a:spcPts val="0"/>
              </a:spcAft>
            </a:pPr>
            <a:r>
              <a:rPr lang="en-US" sz="2200" b="0" dirty="0">
                <a:latin typeface="Calibri" panose="020F0502020204030204" pitchFamily="34" charset="0"/>
                <a:ea typeface="Calibri" panose="020F0502020204030204" pitchFamily="34" charset="0"/>
                <a:cs typeface="Times New Roman" panose="02020603050405020304" pitchFamily="18" charset="0"/>
              </a:rPr>
              <a:t>32</a:t>
            </a:r>
            <a:r>
              <a:rPr lang="en-US" sz="2200" b="0" dirty="0">
                <a:effectLst/>
                <a:latin typeface="Calibri" panose="020F0502020204030204" pitchFamily="34" charset="0"/>
                <a:ea typeface="Calibri" panose="020F0502020204030204" pitchFamily="34" charset="0"/>
                <a:cs typeface="Times New Roman" panose="02020603050405020304" pitchFamily="18" charset="0"/>
              </a:rPr>
              <a:t>-year-old woman with ER/PR-positive, HER2-negative inflammatory breast cancer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Appendix</a:t>
            </a:r>
          </a:p>
        </p:txBody>
      </p:sp>
    </p:spTree>
    <p:custDataLst>
      <p:tags r:id="rId1"/>
    </p:custDataLst>
    <p:extLst>
      <p:ext uri="{BB962C8B-B14F-4D97-AF65-F5344CB8AC3E}">
        <p14:creationId xmlns:p14="http://schemas.microsoft.com/office/powerpoint/2010/main" val="961538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FBB1-7070-34CA-8A71-B89FA29D8734}"/>
              </a:ext>
            </a:extLst>
          </p:cNvPr>
          <p:cNvSpPr>
            <a:spLocks noGrp="1"/>
          </p:cNvSpPr>
          <p:nvPr>
            <p:ph type="title"/>
          </p:nvPr>
        </p:nvSpPr>
        <p:spPr>
          <a:xfrm>
            <a:off x="2596638" y="729213"/>
            <a:ext cx="8911687" cy="1280890"/>
          </a:xfrm>
        </p:spPr>
        <p:txBody>
          <a:bodyPr>
            <a:normAutofit/>
          </a:bodyPr>
          <a:lstStyle/>
          <a:p>
            <a:r>
              <a:rPr lang="en-US" sz="3200" dirty="0"/>
              <a:t>Case 2: Dr Miller – 28-year-old woman</a:t>
            </a:r>
            <a:br>
              <a:rPr lang="en-US" sz="3200" dirty="0"/>
            </a:br>
            <a:endParaRPr lang="en-US" dirty="0"/>
          </a:p>
        </p:txBody>
      </p:sp>
      <p:sp>
        <p:nvSpPr>
          <p:cNvPr id="3" name="Content Placeholder 2">
            <a:extLst>
              <a:ext uri="{FF2B5EF4-FFF2-40B4-BE49-F238E27FC236}">
                <a16:creationId xmlns:a16="http://schemas.microsoft.com/office/drawing/2014/main" id="{54357D66-5059-2D28-3B04-186F29BD9AC4}"/>
              </a:ext>
            </a:extLst>
          </p:cNvPr>
          <p:cNvSpPr>
            <a:spLocks noGrp="1"/>
          </p:cNvSpPr>
          <p:nvPr>
            <p:ph idx="1"/>
          </p:nvPr>
        </p:nvSpPr>
        <p:spPr>
          <a:xfrm>
            <a:off x="2592925" y="1576552"/>
            <a:ext cx="8915400" cy="4352260"/>
          </a:xfrm>
        </p:spPr>
        <p:txBody>
          <a:bodyPr>
            <a:normAutofit/>
          </a:bodyPr>
          <a:lstStyle/>
          <a:p>
            <a:r>
              <a:rPr lang="en-US" dirty="0">
                <a:solidFill>
                  <a:srgbClr val="000000"/>
                </a:solidFill>
                <a:ea typeface="Times New Roman" panose="02020603050405020304" pitchFamily="18" charset="0"/>
              </a:rPr>
              <a:t>Diagnosed at age 28 as part of an infertility evaluation</a:t>
            </a:r>
          </a:p>
          <a:p>
            <a:pPr lvl="1"/>
            <a:r>
              <a:rPr lang="en-US" dirty="0">
                <a:solidFill>
                  <a:srgbClr val="000000"/>
                </a:solidFill>
                <a:ea typeface="Times New Roman" panose="02020603050405020304" pitchFamily="18" charset="0"/>
              </a:rPr>
              <a:t>1 cm breast mass on exam</a:t>
            </a:r>
          </a:p>
          <a:p>
            <a:pPr lvl="1"/>
            <a:r>
              <a:rPr lang="en-US" dirty="0">
                <a:solidFill>
                  <a:srgbClr val="000000"/>
                </a:solidFill>
                <a:effectLst/>
                <a:ea typeface="Times New Roman" panose="02020603050405020304" pitchFamily="18" charset="0"/>
              </a:rPr>
              <a:t>2.8 cm, normal LN on imaging -</a:t>
            </a:r>
            <a:r>
              <a:rPr lang="en-US" dirty="0">
                <a:solidFill>
                  <a:srgbClr val="000000"/>
                </a:solidFill>
                <a:ea typeface="Times New Roman" panose="02020603050405020304" pitchFamily="18" charset="0"/>
              </a:rPr>
              <a:t>&gt; Grade 3 IDC, ER 50%, PR 40%, HER2 3+</a:t>
            </a:r>
          </a:p>
          <a:p>
            <a:pPr lvl="1"/>
            <a:r>
              <a:rPr lang="en-US" dirty="0">
                <a:solidFill>
                  <a:srgbClr val="000000"/>
                </a:solidFill>
                <a:effectLst/>
                <a:ea typeface="Times New Roman" panose="02020603050405020304" pitchFamily="18" charset="0"/>
              </a:rPr>
              <a:t>Expanded panel genetics -&gt; no pathogenic mutation (VUS in NBN2)</a:t>
            </a:r>
          </a:p>
          <a:p>
            <a:r>
              <a:rPr lang="en-US" dirty="0">
                <a:solidFill>
                  <a:srgbClr val="000000"/>
                </a:solidFill>
                <a:effectLst/>
                <a:ea typeface="Times New Roman" panose="02020603050405020304" pitchFamily="18" charset="0"/>
              </a:rPr>
              <a:t>Very interested in preserving fertility</a:t>
            </a:r>
          </a:p>
          <a:p>
            <a:pPr lvl="1"/>
            <a:r>
              <a:rPr lang="en-US" dirty="0">
                <a:solidFill>
                  <a:srgbClr val="000000"/>
                </a:solidFill>
                <a:ea typeface="Times New Roman" panose="02020603050405020304" pitchFamily="18" charset="0"/>
              </a:rPr>
              <a:t>Oocyte retrieval pre-chemo yielded 6 good quality eggs</a:t>
            </a:r>
          </a:p>
          <a:p>
            <a:r>
              <a:rPr lang="en-US" dirty="0">
                <a:solidFill>
                  <a:srgbClr val="000000"/>
                </a:solidFill>
                <a:effectLst/>
                <a:ea typeface="Times New Roman" panose="02020603050405020304" pitchFamily="18" charset="0"/>
              </a:rPr>
              <a:t>Neoadjuvant THP with LHRH to preserve ovarian function</a:t>
            </a:r>
            <a:endParaRPr lang="en-US" dirty="0">
              <a:solidFill>
                <a:srgbClr val="000000"/>
              </a:solidFill>
              <a:ea typeface="Times New Roman" panose="02020603050405020304" pitchFamily="18" charset="0"/>
            </a:endParaRPr>
          </a:p>
          <a:p>
            <a:pPr lvl="1"/>
            <a:r>
              <a:rPr lang="en-US" dirty="0">
                <a:solidFill>
                  <a:srgbClr val="000000"/>
                </a:solidFill>
                <a:effectLst/>
                <a:ea typeface="Times New Roman" panose="02020603050405020304" pitchFamily="18" charset="0"/>
              </a:rPr>
              <a:t>BCS with SNB – confirmed </a:t>
            </a:r>
            <a:r>
              <a:rPr lang="en-US" dirty="0" err="1">
                <a:solidFill>
                  <a:srgbClr val="000000"/>
                </a:solidFill>
                <a:effectLst/>
                <a:ea typeface="Times New Roman" panose="02020603050405020304" pitchFamily="18" charset="0"/>
              </a:rPr>
              <a:t>pC</a:t>
            </a:r>
            <a:r>
              <a:rPr lang="en-US" dirty="0" err="1">
                <a:solidFill>
                  <a:srgbClr val="000000"/>
                </a:solidFill>
                <a:ea typeface="Times New Roman" panose="02020603050405020304" pitchFamily="18" charset="0"/>
              </a:rPr>
              <a:t>R</a:t>
            </a:r>
            <a:endParaRPr lang="en-US" dirty="0">
              <a:solidFill>
                <a:srgbClr val="000000"/>
              </a:solidFill>
              <a:ea typeface="Times New Roman" panose="02020603050405020304" pitchFamily="18" charset="0"/>
            </a:endParaRPr>
          </a:p>
          <a:p>
            <a:pPr lvl="1"/>
            <a:r>
              <a:rPr lang="en-US" dirty="0">
                <a:solidFill>
                  <a:srgbClr val="000000"/>
                </a:solidFill>
                <a:effectLst/>
                <a:ea typeface="Times New Roman" panose="02020603050405020304" pitchFamily="18" charset="0"/>
              </a:rPr>
              <a:t>Completed RT and one-year HP</a:t>
            </a:r>
          </a:p>
          <a:p>
            <a:r>
              <a:rPr lang="en-US" dirty="0">
                <a:solidFill>
                  <a:srgbClr val="000000"/>
                </a:solidFill>
                <a:ea typeface="Times New Roman" panose="02020603050405020304" pitchFamily="18" charset="0"/>
              </a:rPr>
              <a:t>C</a:t>
            </a:r>
            <a:r>
              <a:rPr lang="en-US" dirty="0">
                <a:solidFill>
                  <a:srgbClr val="000000"/>
                </a:solidFill>
                <a:effectLst/>
                <a:ea typeface="Times New Roman" panose="02020603050405020304" pitchFamily="18" charset="0"/>
              </a:rPr>
              <a:t>ontinued LHRH as part of hormone Rx</a:t>
            </a:r>
          </a:p>
          <a:p>
            <a:pPr lvl="1"/>
            <a:r>
              <a:rPr lang="en-US" dirty="0">
                <a:solidFill>
                  <a:srgbClr val="000000"/>
                </a:solidFill>
                <a:effectLst/>
                <a:ea typeface="Times New Roman" panose="02020603050405020304" pitchFamily="18" charset="0"/>
              </a:rPr>
              <a:t>Unacceptable toxicity with AI, tolerated tamoxifen well</a:t>
            </a:r>
          </a:p>
          <a:p>
            <a:endParaRPr lang="en-US" dirty="0"/>
          </a:p>
        </p:txBody>
      </p:sp>
    </p:spTree>
    <p:extLst>
      <p:ext uri="{BB962C8B-B14F-4D97-AF65-F5344CB8AC3E}">
        <p14:creationId xmlns:p14="http://schemas.microsoft.com/office/powerpoint/2010/main" val="3545760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FBB1-7070-34CA-8A71-B89FA29D8734}"/>
              </a:ext>
            </a:extLst>
          </p:cNvPr>
          <p:cNvSpPr>
            <a:spLocks noGrp="1"/>
          </p:cNvSpPr>
          <p:nvPr>
            <p:ph type="title"/>
          </p:nvPr>
        </p:nvSpPr>
        <p:spPr>
          <a:xfrm>
            <a:off x="2592925" y="332656"/>
            <a:ext cx="9119699" cy="1280890"/>
          </a:xfrm>
        </p:spPr>
        <p:txBody>
          <a:bodyPr>
            <a:normAutofit fontScale="90000"/>
          </a:bodyPr>
          <a:lstStyle/>
          <a:p>
            <a:r>
              <a:rPr lang="en-US" dirty="0"/>
              <a:t>Case 2: Dr Miller – 28-year-old woman (</a:t>
            </a:r>
            <a:r>
              <a:rPr lang="en-US" dirty="0" err="1"/>
              <a:t>cont</a:t>
            </a:r>
            <a:r>
              <a:rPr lang="en-US" dirty="0"/>
              <a:t>)</a:t>
            </a:r>
            <a:br>
              <a:rPr lang="en-US" sz="3200" dirty="0"/>
            </a:br>
            <a:br>
              <a:rPr lang="en-US" sz="3200" dirty="0"/>
            </a:br>
            <a:r>
              <a:rPr lang="en-US" dirty="0"/>
              <a:t>3 years later</a:t>
            </a:r>
          </a:p>
        </p:txBody>
      </p:sp>
      <p:sp>
        <p:nvSpPr>
          <p:cNvPr id="3" name="Content Placeholder 2">
            <a:extLst>
              <a:ext uri="{FF2B5EF4-FFF2-40B4-BE49-F238E27FC236}">
                <a16:creationId xmlns:a16="http://schemas.microsoft.com/office/drawing/2014/main" id="{54357D66-5059-2D28-3B04-186F29BD9AC4}"/>
              </a:ext>
            </a:extLst>
          </p:cNvPr>
          <p:cNvSpPr>
            <a:spLocks noGrp="1"/>
          </p:cNvSpPr>
          <p:nvPr>
            <p:ph idx="1"/>
          </p:nvPr>
        </p:nvSpPr>
        <p:spPr>
          <a:xfrm>
            <a:off x="2589212" y="2133600"/>
            <a:ext cx="8915400" cy="4100290"/>
          </a:xfrm>
        </p:spPr>
        <p:txBody>
          <a:bodyPr>
            <a:normAutofit/>
          </a:bodyPr>
          <a:lstStyle/>
          <a:p>
            <a:r>
              <a:rPr lang="en-US" dirty="0"/>
              <a:t>Tired of menopausal effects </a:t>
            </a:r>
          </a:p>
          <a:p>
            <a:r>
              <a:rPr lang="en-US" dirty="0"/>
              <a:t>Wants to attempt pregnancy</a:t>
            </a:r>
          </a:p>
          <a:p>
            <a:endParaRPr lang="en-US" dirty="0"/>
          </a:p>
          <a:p>
            <a:r>
              <a:rPr lang="en-US" dirty="0"/>
              <a:t>She asks</a:t>
            </a:r>
          </a:p>
          <a:p>
            <a:pPr lvl="1"/>
            <a:r>
              <a:rPr lang="en-US" dirty="0"/>
              <a:t>When will menses resume if we stop the LHRH agonist?</a:t>
            </a:r>
          </a:p>
          <a:p>
            <a:pPr lvl="1"/>
            <a:r>
              <a:rPr lang="en-US" dirty="0"/>
              <a:t>What is the impact of stopping OFS sooner than 5 years?</a:t>
            </a:r>
          </a:p>
          <a:p>
            <a:pPr lvl="1"/>
            <a:r>
              <a:rPr lang="en-US" dirty="0"/>
              <a:t>Is it safe for me to get pregnant?</a:t>
            </a:r>
          </a:p>
        </p:txBody>
      </p:sp>
    </p:spTree>
    <p:extLst>
      <p:ext uri="{BB962C8B-B14F-4D97-AF65-F5344CB8AC3E}">
        <p14:creationId xmlns:p14="http://schemas.microsoft.com/office/powerpoint/2010/main" val="15045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168F-C1DC-CD6A-7AE0-98486FD41FE4}"/>
              </a:ext>
            </a:extLst>
          </p:cNvPr>
          <p:cNvSpPr>
            <a:spLocks noGrp="1"/>
          </p:cNvSpPr>
          <p:nvPr>
            <p:ph type="title"/>
          </p:nvPr>
        </p:nvSpPr>
        <p:spPr/>
        <p:txBody>
          <a:bodyPr/>
          <a:lstStyle/>
          <a:p>
            <a:r>
              <a:rPr lang="en-US" dirty="0"/>
              <a:t>ASTRRA</a:t>
            </a:r>
            <a:br>
              <a:rPr lang="en-US" dirty="0"/>
            </a:br>
            <a:r>
              <a:rPr lang="en-US" sz="3200" dirty="0"/>
              <a:t>OFS + Tamoxifen versus Tamoxifen</a:t>
            </a:r>
            <a:endParaRPr lang="en-US" dirty="0"/>
          </a:p>
        </p:txBody>
      </p:sp>
      <p:sp>
        <p:nvSpPr>
          <p:cNvPr id="5" name="Content Placeholder 4">
            <a:extLst>
              <a:ext uri="{FF2B5EF4-FFF2-40B4-BE49-F238E27FC236}">
                <a16:creationId xmlns:a16="http://schemas.microsoft.com/office/drawing/2014/main" id="{7E06530B-3BDA-112E-3616-E84A0D665C04}"/>
              </a:ext>
            </a:extLst>
          </p:cNvPr>
          <p:cNvSpPr>
            <a:spLocks noGrp="1"/>
          </p:cNvSpPr>
          <p:nvPr>
            <p:ph idx="1"/>
          </p:nvPr>
        </p:nvSpPr>
        <p:spPr/>
        <p:txBody>
          <a:bodyPr/>
          <a:lstStyle/>
          <a:p>
            <a:r>
              <a:rPr lang="en-US" dirty="0"/>
              <a:t>N-1298</a:t>
            </a:r>
          </a:p>
          <a:p>
            <a:r>
              <a:rPr lang="en-US" dirty="0"/>
              <a:t>OFS given for </a:t>
            </a:r>
            <a:r>
              <a:rPr lang="en-US" b="1" dirty="0"/>
              <a:t>2 years</a:t>
            </a:r>
          </a:p>
          <a:p>
            <a:endParaRPr lang="en-US" dirty="0"/>
          </a:p>
          <a:p>
            <a:r>
              <a:rPr lang="en-US" dirty="0"/>
              <a:t>8-year DFS 85.4% vs. 80.2% </a:t>
            </a:r>
          </a:p>
          <a:p>
            <a:pPr lvl="1"/>
            <a:r>
              <a:rPr lang="en-US" dirty="0"/>
              <a:t>HR 0.67 (0.51-0.87)</a:t>
            </a:r>
          </a:p>
          <a:p>
            <a:r>
              <a:rPr lang="en-US" b="0" i="0" dirty="0">
                <a:solidFill>
                  <a:srgbClr val="4D4D4D"/>
                </a:solidFill>
                <a:effectLst/>
              </a:rPr>
              <a:t>8</a:t>
            </a:r>
            <a:r>
              <a:rPr lang="en-US" dirty="0">
                <a:solidFill>
                  <a:srgbClr val="4D4D4D"/>
                </a:solidFill>
              </a:rPr>
              <a:t>-year OS  </a:t>
            </a:r>
            <a:r>
              <a:rPr lang="en-US" b="0" i="0" dirty="0">
                <a:solidFill>
                  <a:srgbClr val="4D4D4D"/>
                </a:solidFill>
                <a:effectLst/>
              </a:rPr>
              <a:t>96.5%  vs 95.3% in the TAM-only group </a:t>
            </a:r>
          </a:p>
          <a:p>
            <a:pPr lvl="1"/>
            <a:r>
              <a:rPr lang="en-US" b="0" i="0" dirty="0">
                <a:solidFill>
                  <a:srgbClr val="4D4D4D"/>
                </a:solidFill>
                <a:effectLst/>
              </a:rPr>
              <a:t>HR 0.78 (0.49-1.25)</a:t>
            </a:r>
            <a:endParaRPr lang="en-US" dirty="0"/>
          </a:p>
        </p:txBody>
      </p:sp>
      <p:sp>
        <p:nvSpPr>
          <p:cNvPr id="6" name="TextBox 5">
            <a:extLst>
              <a:ext uri="{FF2B5EF4-FFF2-40B4-BE49-F238E27FC236}">
                <a16:creationId xmlns:a16="http://schemas.microsoft.com/office/drawing/2014/main" id="{8B700B12-BE04-17D0-503B-6529D86716EF}"/>
              </a:ext>
            </a:extLst>
          </p:cNvPr>
          <p:cNvSpPr txBox="1"/>
          <p:nvPr/>
        </p:nvSpPr>
        <p:spPr>
          <a:xfrm>
            <a:off x="7719237" y="6329583"/>
            <a:ext cx="410484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entury Gothic" panose="020B0502020202020204"/>
                <a:ea typeface="MS PGothic" charset="0"/>
                <a:cs typeface="+mn-cs"/>
              </a:rPr>
              <a:t>Baek</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S PGothic" charset="0"/>
                <a:cs typeface="+mn-cs"/>
              </a:rPr>
              <a:t> et al, ASCO 2022</a:t>
            </a:r>
          </a:p>
        </p:txBody>
      </p:sp>
      <p:sp>
        <p:nvSpPr>
          <p:cNvPr id="3" name="TextBox 2">
            <a:extLst>
              <a:ext uri="{FF2B5EF4-FFF2-40B4-BE49-F238E27FC236}">
                <a16:creationId xmlns:a16="http://schemas.microsoft.com/office/drawing/2014/main" id="{884C23D0-BD3B-A1AB-13B6-62FDD5B7E2A6}"/>
              </a:ext>
            </a:extLst>
          </p:cNvPr>
          <p:cNvSpPr txBox="1"/>
          <p:nvPr/>
        </p:nvSpPr>
        <p:spPr bwMode="auto">
          <a:xfrm>
            <a:off x="5078993" y="6534835"/>
            <a:ext cx="282939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Kathy D Miller, MD</a:t>
            </a:r>
          </a:p>
        </p:txBody>
      </p:sp>
    </p:spTree>
    <p:extLst>
      <p:ext uri="{BB962C8B-B14F-4D97-AF65-F5344CB8AC3E}">
        <p14:creationId xmlns:p14="http://schemas.microsoft.com/office/powerpoint/2010/main" val="1938731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3CE6-3156-4884-831B-1FA5E42FEDEC}"/>
              </a:ext>
            </a:extLst>
          </p:cNvPr>
          <p:cNvSpPr>
            <a:spLocks noGrp="1"/>
          </p:cNvSpPr>
          <p:nvPr>
            <p:ph type="title"/>
          </p:nvPr>
        </p:nvSpPr>
        <p:spPr>
          <a:xfrm>
            <a:off x="2614190" y="81850"/>
            <a:ext cx="8911687" cy="1280890"/>
          </a:xfrm>
        </p:spPr>
        <p:txBody>
          <a:bodyPr>
            <a:normAutofit fontScale="90000"/>
          </a:bodyPr>
          <a:lstStyle/>
          <a:p>
            <a:r>
              <a:rPr lang="en-US" sz="4000" b="1" dirty="0"/>
              <a:t>POSITIVE results for young patients</a:t>
            </a:r>
            <a:br>
              <a:rPr lang="en-US" sz="4000" b="1" dirty="0"/>
            </a:br>
            <a:r>
              <a:rPr lang="en-US" sz="3600" b="0" i="0" dirty="0">
                <a:solidFill>
                  <a:schemeClr val="tx1"/>
                </a:solidFill>
                <a:effectLst/>
              </a:rPr>
              <a:t>IBCSG 48-14 / BIG 8-13 / </a:t>
            </a:r>
            <a:r>
              <a:rPr lang="en-US" sz="3600" b="0" dirty="0">
                <a:solidFill>
                  <a:schemeClr val="tx1"/>
                </a:solidFill>
              </a:rPr>
              <a:t>Alliance A221405</a:t>
            </a:r>
            <a:endParaRPr lang="en-US" b="1" dirty="0"/>
          </a:p>
        </p:txBody>
      </p:sp>
      <p:pic>
        <p:nvPicPr>
          <p:cNvPr id="4" name="Content Placeholder 3">
            <a:extLst>
              <a:ext uri="{FF2B5EF4-FFF2-40B4-BE49-F238E27FC236}">
                <a16:creationId xmlns:a16="http://schemas.microsoft.com/office/drawing/2014/main" id="{92F056C1-C416-3740-1BC8-4EAD12F387B9}"/>
              </a:ext>
            </a:extLst>
          </p:cNvPr>
          <p:cNvPicPr>
            <a:picLocks noGrp="1" noChangeAspect="1"/>
          </p:cNvPicPr>
          <p:nvPr>
            <p:ph idx="1"/>
          </p:nvPr>
        </p:nvPicPr>
        <p:blipFill>
          <a:blip r:embed="rId2"/>
          <a:stretch>
            <a:fillRect/>
          </a:stretch>
        </p:blipFill>
        <p:spPr>
          <a:xfrm>
            <a:off x="2729378" y="1261730"/>
            <a:ext cx="7866888" cy="2167270"/>
          </a:xfrm>
          <a:prstGeom prst="rect">
            <a:avLst/>
          </a:prstGeom>
        </p:spPr>
      </p:pic>
      <p:pic>
        <p:nvPicPr>
          <p:cNvPr id="5" name="Picture 4" descr="Chart, scatter chart&#10;&#10;Description automatically generated">
            <a:extLst>
              <a:ext uri="{FF2B5EF4-FFF2-40B4-BE49-F238E27FC236}">
                <a16:creationId xmlns:a16="http://schemas.microsoft.com/office/drawing/2014/main" id="{E6911762-2B68-3781-3110-598E89DBD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190" y="3553453"/>
            <a:ext cx="3909116" cy="3012905"/>
          </a:xfrm>
          <a:prstGeom prst="rect">
            <a:avLst/>
          </a:prstGeom>
        </p:spPr>
      </p:pic>
      <p:pic>
        <p:nvPicPr>
          <p:cNvPr id="6" name="Picture 5" descr="Chart, line chart&#10;&#10;Description automatically generated">
            <a:extLst>
              <a:ext uri="{FF2B5EF4-FFF2-40B4-BE49-F238E27FC236}">
                <a16:creationId xmlns:a16="http://schemas.microsoft.com/office/drawing/2014/main" id="{AD7D68CE-E659-E235-54EF-EC78304039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2131" y="3429000"/>
            <a:ext cx="4078829" cy="3137358"/>
          </a:xfrm>
          <a:prstGeom prst="rect">
            <a:avLst/>
          </a:prstGeom>
        </p:spPr>
      </p:pic>
      <p:sp>
        <p:nvSpPr>
          <p:cNvPr id="7" name="TextBox 6">
            <a:extLst>
              <a:ext uri="{FF2B5EF4-FFF2-40B4-BE49-F238E27FC236}">
                <a16:creationId xmlns:a16="http://schemas.microsoft.com/office/drawing/2014/main" id="{F551FF11-60AC-F0C4-F008-20C87B18D857}"/>
              </a:ext>
            </a:extLst>
          </p:cNvPr>
          <p:cNvSpPr txBox="1"/>
          <p:nvPr/>
        </p:nvSpPr>
        <p:spPr>
          <a:xfrm>
            <a:off x="7201889" y="6550223"/>
            <a:ext cx="4323988"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S PGothic" charset="0"/>
                <a:cs typeface="+mn-cs"/>
              </a:rPr>
              <a:t>Partridge et al, SABCS 2022</a:t>
            </a:r>
          </a:p>
        </p:txBody>
      </p:sp>
      <p:sp>
        <p:nvSpPr>
          <p:cNvPr id="3" name="TextBox 2">
            <a:extLst>
              <a:ext uri="{FF2B5EF4-FFF2-40B4-BE49-F238E27FC236}">
                <a16:creationId xmlns:a16="http://schemas.microsoft.com/office/drawing/2014/main" id="{19700871-E478-4D1D-FA56-21B1B5A20F20}"/>
              </a:ext>
            </a:extLst>
          </p:cNvPr>
          <p:cNvSpPr txBox="1"/>
          <p:nvPr/>
        </p:nvSpPr>
        <p:spPr bwMode="auto">
          <a:xfrm>
            <a:off x="5078993" y="6534835"/>
            <a:ext cx="282939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Kathy D Miller, MD</a:t>
            </a:r>
          </a:p>
        </p:txBody>
      </p:sp>
    </p:spTree>
    <p:extLst>
      <p:ext uri="{BB962C8B-B14F-4D97-AF65-F5344CB8AC3E}">
        <p14:creationId xmlns:p14="http://schemas.microsoft.com/office/powerpoint/2010/main" val="6223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Commercial Support</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1051640" y="1556792"/>
            <a:ext cx="9652872" cy="1469405"/>
          </a:xfrm>
        </p:spPr>
        <p:txBody>
          <a:bodyPr/>
          <a:lstStyle/>
          <a:p>
            <a:pPr marL="98425" indent="0">
              <a:buNone/>
            </a:pPr>
            <a:r>
              <a:rPr lang="en-US" sz="2500" b="0" dirty="0"/>
              <a:t>This activity is supported by an educational grant from </a:t>
            </a:r>
            <a:r>
              <a:rPr lang="en-US" sz="2500" b="0" dirty="0" err="1"/>
              <a:t>TerSera</a:t>
            </a:r>
            <a:r>
              <a:rPr lang="en-US" sz="2500" b="0" dirty="0"/>
              <a:t> Therapeutics LLC.</a:t>
            </a:r>
          </a:p>
        </p:txBody>
      </p:sp>
      <p:sp>
        <p:nvSpPr>
          <p:cNvPr id="4" name="Title 1">
            <a:extLst>
              <a:ext uri="{FF2B5EF4-FFF2-40B4-BE49-F238E27FC236}">
                <a16:creationId xmlns:a16="http://schemas.microsoft.com/office/drawing/2014/main" id="{6B09897D-BC23-1646-BA3D-EB663F5E1F09}"/>
              </a:ext>
            </a:extLst>
          </p:cNvPr>
          <p:cNvSpPr txBox="1">
            <a:spLocks/>
          </p:cNvSpPr>
          <p:nvPr/>
        </p:nvSpPr>
        <p:spPr bwMode="auto">
          <a:xfrm>
            <a:off x="912286" y="3429000"/>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r>
              <a:rPr lang="en-US" kern="0"/>
              <a:t>Research To Practice CME Planning Committee Members, </a:t>
            </a:r>
            <a:br>
              <a:rPr lang="en-US" kern="0"/>
            </a:br>
            <a:r>
              <a:rPr lang="en-US" kern="0"/>
              <a:t>Staff and Reviewers</a:t>
            </a:r>
            <a:endParaRPr lang="en-US" kern="0" dirty="0"/>
          </a:p>
        </p:txBody>
      </p:sp>
      <p:sp>
        <p:nvSpPr>
          <p:cNvPr id="5" name="Content Placeholder 2">
            <a:extLst>
              <a:ext uri="{FF2B5EF4-FFF2-40B4-BE49-F238E27FC236}">
                <a16:creationId xmlns:a16="http://schemas.microsoft.com/office/drawing/2014/main" id="{9F720EF7-2667-EF48-8824-7842086EAA70}"/>
              </a:ext>
            </a:extLst>
          </p:cNvPr>
          <p:cNvSpPr txBox="1">
            <a:spLocks/>
          </p:cNvSpPr>
          <p:nvPr/>
        </p:nvSpPr>
        <p:spPr bwMode="auto">
          <a:xfrm>
            <a:off x="912286" y="4974803"/>
            <a:ext cx="10512305" cy="14694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a:lstStyle>
          <a:p>
            <a:pPr marL="98425" indent="0">
              <a:buFont typeface="Arial" pitchFamily="-72" charset="0"/>
              <a:buNone/>
            </a:pPr>
            <a:r>
              <a:rPr lang="en-US" sz="2500" b="0" kern="0" dirty="0"/>
              <a:t>Planners, scientific staff and independent reviewers for Research To Practice have no relevant conflicts of interest to disclose.</a:t>
            </a:r>
          </a:p>
        </p:txBody>
      </p:sp>
    </p:spTree>
    <p:extLst>
      <p:ext uri="{BB962C8B-B14F-4D97-AF65-F5344CB8AC3E}">
        <p14:creationId xmlns:p14="http://schemas.microsoft.com/office/powerpoint/2010/main" val="1994583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1D70-7E6B-8540-F9FB-FC441F14DABF}"/>
              </a:ext>
            </a:extLst>
          </p:cNvPr>
          <p:cNvSpPr>
            <a:spLocks noGrp="1"/>
          </p:cNvSpPr>
          <p:nvPr>
            <p:ph type="title"/>
          </p:nvPr>
        </p:nvSpPr>
        <p:spPr>
          <a:xfrm>
            <a:off x="2197890" y="161122"/>
            <a:ext cx="8911687" cy="1280890"/>
          </a:xfrm>
        </p:spPr>
        <p:txBody>
          <a:bodyPr/>
          <a:lstStyle/>
          <a:p>
            <a:r>
              <a:rPr lang="en-US" b="1" dirty="0"/>
              <a:t>POSITIVE </a:t>
            </a:r>
            <a:br>
              <a:rPr lang="en-US" b="1" dirty="0"/>
            </a:br>
            <a:r>
              <a:rPr lang="en-US" sz="3200" dirty="0"/>
              <a:t>Pregnancy Outcomes</a:t>
            </a:r>
          </a:p>
        </p:txBody>
      </p:sp>
      <p:pic>
        <p:nvPicPr>
          <p:cNvPr id="4" name="table">
            <a:extLst>
              <a:ext uri="{FF2B5EF4-FFF2-40B4-BE49-F238E27FC236}">
                <a16:creationId xmlns:a16="http://schemas.microsoft.com/office/drawing/2014/main" id="{1843FD33-43E9-EC83-96CF-244FBF58E741}"/>
              </a:ext>
            </a:extLst>
          </p:cNvPr>
          <p:cNvPicPr>
            <a:picLocks noGrp="1" noChangeAspect="1"/>
          </p:cNvPicPr>
          <p:nvPr>
            <p:ph idx="1"/>
          </p:nvPr>
        </p:nvPicPr>
        <p:blipFill>
          <a:blip r:embed="rId2"/>
          <a:stretch>
            <a:fillRect/>
          </a:stretch>
        </p:blipFill>
        <p:spPr>
          <a:xfrm>
            <a:off x="2197890" y="1264555"/>
            <a:ext cx="7401185" cy="2804403"/>
          </a:xfrm>
          <a:prstGeom prst="rect">
            <a:avLst/>
          </a:prstGeom>
        </p:spPr>
      </p:pic>
      <p:sp>
        <p:nvSpPr>
          <p:cNvPr id="5" name="Segnaposto testo 6">
            <a:extLst>
              <a:ext uri="{FF2B5EF4-FFF2-40B4-BE49-F238E27FC236}">
                <a16:creationId xmlns:a16="http://schemas.microsoft.com/office/drawing/2014/main" id="{DEA99A88-BBAF-CE91-F021-301364AAFA89}"/>
              </a:ext>
            </a:extLst>
          </p:cNvPr>
          <p:cNvSpPr>
            <a:spLocks noGrp="1"/>
          </p:cNvSpPr>
          <p:nvPr/>
        </p:nvSpPr>
        <p:spPr>
          <a:xfrm>
            <a:off x="2197890" y="4068958"/>
            <a:ext cx="8911687" cy="250063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0"/>
              </a:spcBef>
              <a:spcAft>
                <a:spcPts val="1800"/>
              </a:spcAft>
              <a:buClr>
                <a:srgbClr val="00A2E1"/>
              </a:buClr>
              <a:buFont typeface="Arial" panose="020B0604020202020204" pitchFamily="34" charset="0"/>
              <a:buChar char="●"/>
              <a:defRPr sz="1800" kern="1200">
                <a:solidFill>
                  <a:schemeClr val="tx1"/>
                </a:solidFill>
                <a:latin typeface="Arial" panose="020B0604020202020204" pitchFamily="34" charset="0"/>
                <a:ea typeface="Sharp Sans" pitchFamily="2" charset="0"/>
                <a:cs typeface="Arial" panose="020B0604020202020204" pitchFamily="34" charset="0"/>
              </a:defRPr>
            </a:lvl1pPr>
            <a:lvl2pPr marL="685800" indent="-228600" algn="l" defTabSz="914400" rtl="0" eaLnBrk="1" latinLnBrk="0" hangingPunct="1">
              <a:lnSpc>
                <a:spcPct val="110000"/>
              </a:lnSpc>
              <a:spcBef>
                <a:spcPts val="0"/>
              </a:spcBef>
              <a:spcAft>
                <a:spcPts val="1800"/>
              </a:spcAft>
              <a:buClr>
                <a:schemeClr val="accent2"/>
              </a:buClr>
              <a:buFont typeface="Arial" panose="020B0604020202020204" pitchFamily="34" charset="0"/>
              <a:buChar char="●"/>
              <a:defRPr sz="1600" kern="1200">
                <a:solidFill>
                  <a:schemeClr val="tx1"/>
                </a:solidFill>
                <a:latin typeface="Arial" panose="020B0604020202020204" pitchFamily="34" charset="0"/>
                <a:ea typeface="Sharp Sans" pitchFamily="2" charset="0"/>
                <a:cs typeface="Arial" panose="020B0604020202020204" pitchFamily="34" charset="0"/>
              </a:defRPr>
            </a:lvl2pPr>
            <a:lvl3pPr marL="1143000" indent="-228600" algn="l" defTabSz="914400" rtl="0" eaLnBrk="1" latinLnBrk="0" hangingPunct="1">
              <a:lnSpc>
                <a:spcPct val="110000"/>
              </a:lnSpc>
              <a:spcBef>
                <a:spcPts val="0"/>
              </a:spcBef>
              <a:spcAft>
                <a:spcPts val="1800"/>
              </a:spcAft>
              <a:buClr>
                <a:srgbClr val="151513"/>
              </a:buClr>
              <a:buFont typeface="Arial" panose="020B0604020202020204" pitchFamily="34" charset="0"/>
              <a:buChar char="●"/>
              <a:defRPr sz="1400" kern="1200">
                <a:solidFill>
                  <a:schemeClr val="tx1"/>
                </a:solidFill>
                <a:latin typeface="Arial" panose="020B0604020202020204" pitchFamily="34" charset="0"/>
                <a:ea typeface="Sharp Sans" pitchFamily="2" charset="0"/>
                <a:cs typeface="Arial" panose="020B0604020202020204" pitchFamily="34" charset="0"/>
              </a:defRPr>
            </a:lvl3pPr>
            <a:lvl4pPr marL="1600200" indent="-228600" algn="l" defTabSz="914400" rtl="0" eaLnBrk="1" latinLnBrk="0" hangingPunct="1">
              <a:lnSpc>
                <a:spcPct val="110000"/>
              </a:lnSpc>
              <a:spcBef>
                <a:spcPts val="0"/>
              </a:spcBef>
              <a:spcAft>
                <a:spcPts val="1800"/>
              </a:spcAft>
              <a:buFont typeface="Arial" panose="020B0604020202020204" pitchFamily="34" charset="0"/>
              <a:buChar char="•"/>
              <a:defRPr sz="1200" kern="1200">
                <a:solidFill>
                  <a:schemeClr val="tx1"/>
                </a:solidFill>
                <a:latin typeface="Arial" panose="020B0604020202020204" pitchFamily="34" charset="0"/>
                <a:ea typeface="Sharp Sans" pitchFamily="2" charset="0"/>
                <a:cs typeface="Arial" panose="020B0604020202020204" pitchFamily="34" charset="0"/>
              </a:defRPr>
            </a:lvl4pPr>
            <a:lvl5pPr marL="2057400" indent="-228600" algn="l" defTabSz="914400" rtl="0" eaLnBrk="1" latinLnBrk="0" hangingPunct="1">
              <a:lnSpc>
                <a:spcPct val="110000"/>
              </a:lnSpc>
              <a:spcBef>
                <a:spcPts val="0"/>
              </a:spcBef>
              <a:spcAft>
                <a:spcPts val="1800"/>
              </a:spcAft>
              <a:buFont typeface="Arial" panose="020B0604020202020204" pitchFamily="34" charset="0"/>
              <a:buChar char="•"/>
              <a:defRPr sz="1200" kern="1200">
                <a:solidFill>
                  <a:schemeClr val="tx1"/>
                </a:solidFill>
                <a:latin typeface="Arial" panose="020B0604020202020204" pitchFamily="34" charset="0"/>
                <a:ea typeface="Sharp Sans"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228600" algn="l" defTabSz="914400" rtl="0" eaLnBrk="1" fontAlgn="auto" latinLnBrk="0" hangingPunct="1">
              <a:lnSpc>
                <a:spcPct val="100000"/>
              </a:lnSpc>
              <a:spcBef>
                <a:spcPts val="0"/>
              </a:spcBef>
              <a:spcAft>
                <a:spcPts val="600"/>
              </a:spcAft>
              <a:buClr>
                <a:srgbClr val="E78712"/>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Delivery</a:t>
            </a:r>
            <a:r>
              <a:rPr kumimoji="0" lang="en-US" sz="1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 </a:t>
            </a:r>
          </a:p>
          <a:p>
            <a:pPr marL="457200" marR="0" lvl="2" indent="-228600" algn="l" defTabSz="914400" rtl="0" eaLnBrk="1" fontAlgn="auto" latinLnBrk="0" hangingPunct="1">
              <a:lnSpc>
                <a:spcPct val="100000"/>
              </a:lnSpc>
              <a:spcBef>
                <a:spcPts val="0"/>
              </a:spcBef>
              <a:spcAft>
                <a:spcPts val="600"/>
              </a:spcAft>
              <a:buClr>
                <a:srgbClr val="B73C2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Vaginal 66%</a:t>
            </a:r>
          </a:p>
          <a:p>
            <a:pPr marL="457200" marR="0" lvl="2" indent="-228600" algn="l" defTabSz="914400" rtl="0" eaLnBrk="1" fontAlgn="auto" latinLnBrk="0" hangingPunct="1">
              <a:lnSpc>
                <a:spcPct val="100000"/>
              </a:lnSpc>
              <a:spcBef>
                <a:spcPts val="0"/>
              </a:spcBef>
              <a:spcAft>
                <a:spcPts val="0"/>
              </a:spcAft>
              <a:buClr>
                <a:srgbClr val="B73C2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Cesarean section 34% </a:t>
            </a:r>
          </a:p>
          <a:p>
            <a:pPr marL="0" marR="0" lvl="1" indent="-228600" algn="l" defTabSz="914400" rtl="0" eaLnBrk="1" fontAlgn="auto" latinLnBrk="0" hangingPunct="1">
              <a:lnSpc>
                <a:spcPct val="100000"/>
              </a:lnSpc>
              <a:spcBef>
                <a:spcPts val="0"/>
              </a:spcBef>
              <a:spcAft>
                <a:spcPts val="600"/>
              </a:spcAft>
              <a:buClr>
                <a:srgbClr val="E78712"/>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Pregnancy complications</a:t>
            </a:r>
          </a:p>
          <a:p>
            <a:pPr marL="457200" marR="0" lvl="2" indent="-228600" algn="l" defTabSz="914400" rtl="0" eaLnBrk="1" fontAlgn="auto" latinLnBrk="0" hangingPunct="1">
              <a:lnSpc>
                <a:spcPct val="100000"/>
              </a:lnSpc>
              <a:spcBef>
                <a:spcPts val="0"/>
              </a:spcBef>
              <a:spcAft>
                <a:spcPts val="600"/>
              </a:spcAft>
              <a:buClr>
                <a:srgbClr val="B73C2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11% of pregnancies</a:t>
            </a:r>
          </a:p>
          <a:p>
            <a:pPr marL="457200" marR="0" lvl="2" indent="-228600" algn="l" defTabSz="914400" rtl="0" eaLnBrk="1" fontAlgn="auto" latinLnBrk="0" hangingPunct="1">
              <a:lnSpc>
                <a:spcPct val="100000"/>
              </a:lnSpc>
              <a:spcBef>
                <a:spcPts val="0"/>
              </a:spcBef>
              <a:spcAft>
                <a:spcPts val="0"/>
              </a:spcAft>
              <a:buClr>
                <a:srgbClr val="B73C2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Most common: Hypertension/preeclampsia </a:t>
            </a:r>
            <a:r>
              <a:rPr kumimoji="0" lang="en-US" sz="1800" b="0" i="0" u="none" strike="noStrike" kern="1200" cap="none" spc="0" normalizeH="0" baseline="0" noProof="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3%,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Diabetes 2%</a:t>
            </a:r>
          </a:p>
          <a:p>
            <a:pPr marL="0" marR="0" lvl="1" indent="-228600" algn="l" defTabSz="914400" rtl="0" eaLnBrk="1" fontAlgn="auto" latinLnBrk="0" hangingPunct="1">
              <a:lnSpc>
                <a:spcPct val="100000"/>
              </a:lnSpc>
              <a:spcBef>
                <a:spcPts val="0"/>
              </a:spcBef>
              <a:spcAft>
                <a:spcPts val="0"/>
              </a:spcAft>
              <a:buClr>
                <a:srgbClr val="B73C26"/>
              </a:buClr>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rPr>
              <a:t>62% of 317 women reported breast feeding</a:t>
            </a:r>
            <a:endParaRPr kumimoji="0" lang="en-GB" sz="2200" b="1"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7F09A1-0EC5-E5B0-A9E6-2EEDBDF705F8}"/>
              </a:ext>
            </a:extLst>
          </p:cNvPr>
          <p:cNvSpPr txBox="1"/>
          <p:nvPr/>
        </p:nvSpPr>
        <p:spPr>
          <a:xfrm>
            <a:off x="7201889" y="6550223"/>
            <a:ext cx="4323988"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S PGothic" charset="0"/>
                <a:cs typeface="+mn-cs"/>
              </a:rPr>
              <a:t>Partridge et al, SABCS 2022</a:t>
            </a:r>
          </a:p>
        </p:txBody>
      </p:sp>
      <p:sp>
        <p:nvSpPr>
          <p:cNvPr id="6" name="TextBox 5">
            <a:extLst>
              <a:ext uri="{FF2B5EF4-FFF2-40B4-BE49-F238E27FC236}">
                <a16:creationId xmlns:a16="http://schemas.microsoft.com/office/drawing/2014/main" id="{79420411-CD31-F613-BF8D-7E883224680C}"/>
              </a:ext>
            </a:extLst>
          </p:cNvPr>
          <p:cNvSpPr txBox="1"/>
          <p:nvPr/>
        </p:nvSpPr>
        <p:spPr bwMode="auto">
          <a:xfrm>
            <a:off x="5078993" y="6534835"/>
            <a:ext cx="282939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Kathy D Miller, MD</a:t>
            </a:r>
          </a:p>
        </p:txBody>
      </p:sp>
    </p:spTree>
    <p:extLst>
      <p:ext uri="{BB962C8B-B14F-4D97-AF65-F5344CB8AC3E}">
        <p14:creationId xmlns:p14="http://schemas.microsoft.com/office/powerpoint/2010/main" val="3619952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2094-3643-E34F-9598-5B8404989C36}"/>
              </a:ext>
            </a:extLst>
          </p:cNvPr>
          <p:cNvSpPr>
            <a:spLocks noGrp="1"/>
          </p:cNvSpPr>
          <p:nvPr>
            <p:ph type="title"/>
          </p:nvPr>
        </p:nvSpPr>
        <p:spPr>
          <a:xfrm>
            <a:off x="912285" y="0"/>
            <a:ext cx="10152267" cy="2276872"/>
          </a:xfrm>
        </p:spPr>
        <p:txBody>
          <a:bodyPr/>
          <a:lstStyle/>
          <a:p>
            <a:r>
              <a:rPr lang="en-US" sz="2600" dirty="0"/>
              <a:t>A 28-year-old premenopausal woman with a 2.8-cm, ER/PR-positive, HER2-positive IDC who is interested in preserving fertility is going to receive neoadjuvant paclitaxel/trastuzumab/</a:t>
            </a:r>
            <a:r>
              <a:rPr lang="en-US" sz="2600" dirty="0" err="1"/>
              <a:t>pertuzumab</a:t>
            </a:r>
            <a:r>
              <a:rPr lang="en-US" sz="2600" dirty="0"/>
              <a:t>. When, if at all, would you initiate a </a:t>
            </a:r>
            <a:r>
              <a:rPr lang="en-US" sz="2600" dirty="0" err="1"/>
              <a:t>GnRHa</a:t>
            </a:r>
            <a:r>
              <a:rPr lang="en-US" sz="2600" dirty="0"/>
              <a:t>? Would your approach to the use of a </a:t>
            </a:r>
            <a:r>
              <a:rPr lang="en-US" sz="2600" dirty="0" err="1"/>
              <a:t>GnRHa</a:t>
            </a:r>
            <a:r>
              <a:rPr lang="en-US" sz="2600" dirty="0"/>
              <a:t> change if the patient experienced a pathologic complete response to neoadjuvant treatment?</a:t>
            </a:r>
          </a:p>
        </p:txBody>
      </p:sp>
      <p:sp>
        <p:nvSpPr>
          <p:cNvPr id="3" name="Content Placeholder 2">
            <a:extLst>
              <a:ext uri="{FF2B5EF4-FFF2-40B4-BE49-F238E27FC236}">
                <a16:creationId xmlns:a16="http://schemas.microsoft.com/office/drawing/2014/main" id="{1F0324E3-6739-9343-9162-3EDBD2F077A7}"/>
              </a:ext>
            </a:extLst>
          </p:cNvPr>
          <p:cNvSpPr>
            <a:spLocks noGrp="1"/>
          </p:cNvSpPr>
          <p:nvPr>
            <p:ph idx="35"/>
          </p:nvPr>
        </p:nvSpPr>
        <p:spPr/>
        <p:txBody>
          <a:bodyPr/>
          <a:lstStyle/>
          <a:p>
            <a:r>
              <a:rPr lang="en-US" dirty="0"/>
              <a:t>Prior to neoadjuvant treatment; No </a:t>
            </a:r>
          </a:p>
        </p:txBody>
      </p:sp>
      <p:sp>
        <p:nvSpPr>
          <p:cNvPr id="4" name="Content Placeholder 3">
            <a:extLst>
              <a:ext uri="{FF2B5EF4-FFF2-40B4-BE49-F238E27FC236}">
                <a16:creationId xmlns:a16="http://schemas.microsoft.com/office/drawing/2014/main" id="{D1C23302-D256-1449-AEEF-7AC4400A3929}"/>
              </a:ext>
            </a:extLst>
          </p:cNvPr>
          <p:cNvSpPr>
            <a:spLocks noGrp="1"/>
          </p:cNvSpPr>
          <p:nvPr>
            <p:ph idx="36"/>
          </p:nvPr>
        </p:nvSpPr>
        <p:spPr/>
        <p:txBody>
          <a:bodyPr/>
          <a:lstStyle/>
          <a:p>
            <a:r>
              <a:rPr lang="en-US" dirty="0">
                <a:effectLst/>
              </a:rPr>
              <a:t>Concurrently with neoadjuvant treatment; No</a:t>
            </a:r>
            <a:endParaRPr lang="en-US" dirty="0"/>
          </a:p>
        </p:txBody>
      </p:sp>
      <p:sp>
        <p:nvSpPr>
          <p:cNvPr id="5" name="Content Placeholder 4">
            <a:extLst>
              <a:ext uri="{FF2B5EF4-FFF2-40B4-BE49-F238E27FC236}">
                <a16:creationId xmlns:a16="http://schemas.microsoft.com/office/drawing/2014/main" id="{DB13FF6A-6BFE-BF49-8806-1154EC8D4BA6}"/>
              </a:ext>
            </a:extLst>
          </p:cNvPr>
          <p:cNvSpPr>
            <a:spLocks noGrp="1"/>
          </p:cNvSpPr>
          <p:nvPr>
            <p:ph idx="41"/>
          </p:nvPr>
        </p:nvSpPr>
        <p:spPr/>
        <p:txBody>
          <a:bodyPr/>
          <a:lstStyle/>
          <a:p>
            <a:r>
              <a:rPr lang="en-US" dirty="0"/>
              <a:t>Prior to neoadjuvant treatment; No </a:t>
            </a:r>
          </a:p>
        </p:txBody>
      </p:sp>
      <p:sp>
        <p:nvSpPr>
          <p:cNvPr id="6" name="Content Placeholder 5">
            <a:extLst>
              <a:ext uri="{FF2B5EF4-FFF2-40B4-BE49-F238E27FC236}">
                <a16:creationId xmlns:a16="http://schemas.microsoft.com/office/drawing/2014/main" id="{7B0A6D8D-A5B5-1A47-BDE3-09E32ECA5E13}"/>
              </a:ext>
            </a:extLst>
          </p:cNvPr>
          <p:cNvSpPr>
            <a:spLocks noGrp="1"/>
          </p:cNvSpPr>
          <p:nvPr>
            <p:ph idx="44"/>
          </p:nvPr>
        </p:nvSpPr>
        <p:spPr/>
        <p:txBody>
          <a:bodyPr/>
          <a:lstStyle/>
          <a:p>
            <a:r>
              <a:rPr lang="en-US" dirty="0"/>
              <a:t>Prior to neoadjuvant treatment; No </a:t>
            </a:r>
          </a:p>
        </p:txBody>
      </p:sp>
      <p:sp>
        <p:nvSpPr>
          <p:cNvPr id="7" name="Content Placeholder 6">
            <a:extLst>
              <a:ext uri="{FF2B5EF4-FFF2-40B4-BE49-F238E27FC236}">
                <a16:creationId xmlns:a16="http://schemas.microsoft.com/office/drawing/2014/main" id="{03728CD0-777F-684A-BCD1-A01DECD967AA}"/>
              </a:ext>
            </a:extLst>
          </p:cNvPr>
          <p:cNvSpPr>
            <a:spLocks noGrp="1"/>
          </p:cNvSpPr>
          <p:nvPr>
            <p:ph idx="45"/>
          </p:nvPr>
        </p:nvSpPr>
        <p:spPr/>
        <p:txBody>
          <a:bodyPr/>
          <a:lstStyle/>
          <a:p>
            <a:r>
              <a:rPr lang="en-US" dirty="0">
                <a:effectLst/>
              </a:rPr>
              <a:t>Concurrently with neoadjuvant treatment; No</a:t>
            </a:r>
            <a:endParaRPr lang="en-US" dirty="0"/>
          </a:p>
        </p:txBody>
      </p:sp>
      <p:sp>
        <p:nvSpPr>
          <p:cNvPr id="8" name="Content Placeholder 7">
            <a:extLst>
              <a:ext uri="{FF2B5EF4-FFF2-40B4-BE49-F238E27FC236}">
                <a16:creationId xmlns:a16="http://schemas.microsoft.com/office/drawing/2014/main" id="{179E5226-861D-4C48-BA28-5B30571B2165}"/>
              </a:ext>
            </a:extLst>
          </p:cNvPr>
          <p:cNvSpPr>
            <a:spLocks noGrp="1"/>
          </p:cNvSpPr>
          <p:nvPr>
            <p:ph idx="46"/>
          </p:nvPr>
        </p:nvSpPr>
        <p:spPr/>
        <p:txBody>
          <a:bodyPr/>
          <a:lstStyle/>
          <a:p>
            <a:endParaRPr lang="en-US" dirty="0"/>
          </a:p>
          <a:p>
            <a:r>
              <a:rPr lang="en-US" dirty="0">
                <a:effectLst/>
              </a:rPr>
              <a:t>Concurrently with neoadjuvant treatment; Yes</a:t>
            </a:r>
            <a:endParaRPr lang="en-US" dirty="0"/>
          </a:p>
          <a:p>
            <a:endParaRPr lang="en-US" dirty="0"/>
          </a:p>
        </p:txBody>
      </p:sp>
      <p:sp>
        <p:nvSpPr>
          <p:cNvPr id="9" name="TextBox 8">
            <a:extLst>
              <a:ext uri="{FF2B5EF4-FFF2-40B4-BE49-F238E27FC236}">
                <a16:creationId xmlns:a16="http://schemas.microsoft.com/office/drawing/2014/main" id="{98E7C1FC-858A-E641-AD4A-129ED461CD3C}"/>
              </a:ext>
            </a:extLst>
          </p:cNvPr>
          <p:cNvSpPr txBox="1"/>
          <p:nvPr/>
        </p:nvSpPr>
        <p:spPr>
          <a:xfrm>
            <a:off x="407368" y="5981254"/>
            <a:ext cx="6102220" cy="323165"/>
          </a:xfrm>
          <a:prstGeom prst="rect">
            <a:avLst/>
          </a:prstGeom>
          <a:noFill/>
        </p:spPr>
        <p:txBody>
          <a:bodyPr wrap="square">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IDC = infiltrating ductal carcinoma</a:t>
            </a:r>
          </a:p>
        </p:txBody>
      </p:sp>
    </p:spTree>
    <p:extLst>
      <p:ext uri="{BB962C8B-B14F-4D97-AF65-F5344CB8AC3E}">
        <p14:creationId xmlns:p14="http://schemas.microsoft.com/office/powerpoint/2010/main" val="2151830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6A3F-F8F0-D84B-92B0-F4BD1BA33B92}"/>
              </a:ext>
            </a:extLst>
          </p:cNvPr>
          <p:cNvSpPr>
            <a:spLocks noGrp="1"/>
          </p:cNvSpPr>
          <p:nvPr>
            <p:ph type="title"/>
          </p:nvPr>
        </p:nvSpPr>
        <p:spPr/>
        <p:txBody>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Have you offered or would you offer the opportunity to discontinue hormonal therapy to a premenopausal patient with </a:t>
            </a:r>
            <a:r>
              <a:rPr lang="en-US" b="1" u="sng" dirty="0">
                <a:effectLst/>
                <a:latin typeface="Calibri" panose="020F0502020204030204" pitchFamily="34" charset="0"/>
                <a:ea typeface="Calibri" panose="020F0502020204030204" pitchFamily="34" charset="0"/>
                <a:cs typeface="Calibri" panose="020F0502020204030204" pitchFamily="34" charset="0"/>
              </a:rPr>
              <a:t>low-risk (node-negative)</a:t>
            </a:r>
            <a:r>
              <a:rPr lang="en-US" b="1" dirty="0">
                <a:effectLst/>
                <a:latin typeface="Calibri" panose="020F0502020204030204" pitchFamily="34" charset="0"/>
                <a:ea typeface="Calibri" panose="020F0502020204030204" pitchFamily="34" charset="0"/>
                <a:cs typeface="Calibri" panose="020F0502020204030204" pitchFamily="34" charset="0"/>
              </a:rPr>
              <a:t> localized breast cancer who is receiving a </a:t>
            </a:r>
            <a:r>
              <a:rPr lang="en-US" b="1" dirty="0" err="1">
                <a:effectLst/>
                <a:latin typeface="Calibri" panose="020F0502020204030204" pitchFamily="34" charset="0"/>
                <a:ea typeface="Calibri" panose="020F0502020204030204" pitchFamily="34" charset="0"/>
                <a:cs typeface="Calibri" panose="020F0502020204030204" pitchFamily="34" charset="0"/>
              </a:rPr>
              <a:t>GnRHa</a:t>
            </a:r>
            <a:r>
              <a:rPr lang="en-US" b="1" dirty="0">
                <a:effectLst/>
                <a:latin typeface="Calibri" panose="020F0502020204030204" pitchFamily="34" charset="0"/>
                <a:ea typeface="Calibri" panose="020F0502020204030204" pitchFamily="34" charset="0"/>
                <a:cs typeface="Calibri" panose="020F0502020204030204" pitchFamily="34" charset="0"/>
              </a:rPr>
              <a:t> in combination with adjuvant endocrine treatment and wishes to become pregnant?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3DAD93C-BEDB-2D4B-BBA2-C472EC4504D4}"/>
              </a:ext>
            </a:extLst>
          </p:cNvPr>
          <p:cNvSpPr>
            <a:spLocks noGrp="1"/>
          </p:cNvSpPr>
          <p:nvPr>
            <p:ph idx="35"/>
          </p:nvPr>
        </p:nvSpPr>
        <p:spPr/>
        <p:txBody>
          <a:bodyPr/>
          <a:lstStyle/>
          <a:p>
            <a:r>
              <a:rPr lang="en-US" dirty="0"/>
              <a:t>I have</a:t>
            </a:r>
          </a:p>
        </p:txBody>
      </p:sp>
      <p:sp>
        <p:nvSpPr>
          <p:cNvPr id="4" name="Content Placeholder 3">
            <a:extLst>
              <a:ext uri="{FF2B5EF4-FFF2-40B4-BE49-F238E27FC236}">
                <a16:creationId xmlns:a16="http://schemas.microsoft.com/office/drawing/2014/main" id="{1544C85C-6315-6646-B187-303DA0117501}"/>
              </a:ext>
            </a:extLst>
          </p:cNvPr>
          <p:cNvSpPr>
            <a:spLocks noGrp="1"/>
          </p:cNvSpPr>
          <p:nvPr>
            <p:ph idx="36"/>
          </p:nvPr>
        </p:nvSpPr>
        <p:spPr/>
        <p:txBody>
          <a:bodyPr/>
          <a:lstStyle/>
          <a:p>
            <a:r>
              <a:rPr lang="en-US" dirty="0"/>
              <a:t>I have </a:t>
            </a:r>
          </a:p>
        </p:txBody>
      </p:sp>
      <p:sp>
        <p:nvSpPr>
          <p:cNvPr id="5" name="Content Placeholder 4">
            <a:extLst>
              <a:ext uri="{FF2B5EF4-FFF2-40B4-BE49-F238E27FC236}">
                <a16:creationId xmlns:a16="http://schemas.microsoft.com/office/drawing/2014/main" id="{F9FC5AD6-CB8A-B040-A22A-DA947AD4575C}"/>
              </a:ext>
            </a:extLst>
          </p:cNvPr>
          <p:cNvSpPr>
            <a:spLocks noGrp="1"/>
          </p:cNvSpPr>
          <p:nvPr>
            <p:ph idx="41"/>
          </p:nvPr>
        </p:nvSpPr>
        <p:spPr/>
        <p:txBody>
          <a:bodyPr/>
          <a:lstStyle/>
          <a:p>
            <a:r>
              <a:rPr lang="en-US" dirty="0"/>
              <a:t>I have</a:t>
            </a:r>
          </a:p>
        </p:txBody>
      </p:sp>
      <p:sp>
        <p:nvSpPr>
          <p:cNvPr id="6" name="Content Placeholder 5">
            <a:extLst>
              <a:ext uri="{FF2B5EF4-FFF2-40B4-BE49-F238E27FC236}">
                <a16:creationId xmlns:a16="http://schemas.microsoft.com/office/drawing/2014/main" id="{840B5057-7B8A-7247-8DCD-66A08558B3CA}"/>
              </a:ext>
            </a:extLst>
          </p:cNvPr>
          <p:cNvSpPr>
            <a:spLocks noGrp="1"/>
          </p:cNvSpPr>
          <p:nvPr>
            <p:ph idx="44"/>
          </p:nvPr>
        </p:nvSpPr>
        <p:spPr/>
        <p:txBody>
          <a:bodyPr/>
          <a:lstStyle/>
          <a:p>
            <a:r>
              <a:rPr lang="en-US" dirty="0"/>
              <a:t>I have</a:t>
            </a:r>
          </a:p>
        </p:txBody>
      </p:sp>
      <p:sp>
        <p:nvSpPr>
          <p:cNvPr id="7" name="Content Placeholder 6">
            <a:extLst>
              <a:ext uri="{FF2B5EF4-FFF2-40B4-BE49-F238E27FC236}">
                <a16:creationId xmlns:a16="http://schemas.microsoft.com/office/drawing/2014/main" id="{6F6CB899-0122-3F4F-8824-F391E2BAF663}"/>
              </a:ext>
            </a:extLst>
          </p:cNvPr>
          <p:cNvSpPr>
            <a:spLocks noGrp="1"/>
          </p:cNvSpPr>
          <p:nvPr>
            <p:ph idx="45"/>
          </p:nvPr>
        </p:nvSpPr>
        <p:spPr/>
        <p:txBody>
          <a:bodyPr/>
          <a:lstStyle/>
          <a:p>
            <a:r>
              <a:rPr lang="en-US" dirty="0"/>
              <a:t>I have </a:t>
            </a:r>
          </a:p>
        </p:txBody>
      </p:sp>
      <p:sp>
        <p:nvSpPr>
          <p:cNvPr id="8" name="Content Placeholder 7">
            <a:extLst>
              <a:ext uri="{FF2B5EF4-FFF2-40B4-BE49-F238E27FC236}">
                <a16:creationId xmlns:a16="http://schemas.microsoft.com/office/drawing/2014/main" id="{9336B075-2907-8E43-8031-4E64D2233AE8}"/>
              </a:ext>
            </a:extLst>
          </p:cNvPr>
          <p:cNvSpPr>
            <a:spLocks noGrp="1"/>
          </p:cNvSpPr>
          <p:nvPr>
            <p:ph idx="46"/>
          </p:nvPr>
        </p:nvSpPr>
        <p:spPr/>
        <p:txBody>
          <a:bodyPr/>
          <a:lstStyle/>
          <a:p>
            <a:r>
              <a:rPr lang="en-US" dirty="0"/>
              <a:t>I have</a:t>
            </a:r>
          </a:p>
        </p:txBody>
      </p:sp>
    </p:spTree>
    <p:extLst>
      <p:ext uri="{BB962C8B-B14F-4D97-AF65-F5344CB8AC3E}">
        <p14:creationId xmlns:p14="http://schemas.microsoft.com/office/powerpoint/2010/main" val="260314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1927-B673-8D4A-A8D0-7E9566ED7AB1}"/>
              </a:ext>
            </a:extLst>
          </p:cNvPr>
          <p:cNvSpPr>
            <a:spLocks noGrp="1"/>
          </p:cNvSpPr>
          <p:nvPr>
            <p:ph type="title"/>
          </p:nvPr>
        </p:nvSpPr>
        <p:spPr/>
        <p:txBody>
          <a:bodyPr/>
          <a:lstStyle/>
          <a:p>
            <a:pPr marL="0" marR="0">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Have you offered or would you offer the opportunity to discontinue hormonal therapy to a premenopausal patient with </a:t>
            </a:r>
            <a:r>
              <a:rPr lang="en-US" b="1" u="sng" dirty="0">
                <a:effectLst/>
                <a:latin typeface="Calibri" panose="020F0502020204030204" pitchFamily="34" charset="0"/>
                <a:ea typeface="Calibri" panose="020F0502020204030204" pitchFamily="34" charset="0"/>
                <a:cs typeface="Calibri" panose="020F0502020204030204" pitchFamily="34" charset="0"/>
              </a:rPr>
              <a:t>high-risk (multiple positive nodes)</a:t>
            </a:r>
            <a:r>
              <a:rPr lang="en-US" b="1" dirty="0">
                <a:effectLst/>
                <a:latin typeface="Calibri" panose="020F0502020204030204" pitchFamily="34" charset="0"/>
                <a:ea typeface="Calibri" panose="020F0502020204030204" pitchFamily="34" charset="0"/>
                <a:cs typeface="Calibri" panose="020F0502020204030204" pitchFamily="34" charset="0"/>
              </a:rPr>
              <a:t> localized breast cancer who is receiving a </a:t>
            </a:r>
            <a:r>
              <a:rPr lang="en-US" b="1" dirty="0" err="1">
                <a:effectLst/>
                <a:latin typeface="Calibri" panose="020F0502020204030204" pitchFamily="34" charset="0"/>
                <a:ea typeface="Calibri" panose="020F0502020204030204" pitchFamily="34" charset="0"/>
                <a:cs typeface="Calibri" panose="020F0502020204030204" pitchFamily="34" charset="0"/>
              </a:rPr>
              <a:t>GnRHa</a:t>
            </a:r>
            <a:r>
              <a:rPr lang="en-US" b="1" dirty="0">
                <a:effectLst/>
                <a:latin typeface="Calibri" panose="020F0502020204030204" pitchFamily="34" charset="0"/>
                <a:ea typeface="Calibri" panose="020F0502020204030204" pitchFamily="34" charset="0"/>
                <a:cs typeface="Calibri" panose="020F0502020204030204" pitchFamily="34" charset="0"/>
              </a:rPr>
              <a:t> in combination with adjuvant endocrine treatment and wishes to become pregnant?</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455F404-A996-B649-ABE9-16148FA01E92}"/>
              </a:ext>
            </a:extLst>
          </p:cNvPr>
          <p:cNvSpPr>
            <a:spLocks noGrp="1"/>
          </p:cNvSpPr>
          <p:nvPr>
            <p:ph idx="35"/>
          </p:nvPr>
        </p:nvSpPr>
        <p:spPr/>
        <p:txBody>
          <a:bodyPr/>
          <a:lstStyle/>
          <a:p>
            <a:r>
              <a:rPr lang="en-US" dirty="0"/>
              <a:t>I have not but would </a:t>
            </a:r>
            <a:br>
              <a:rPr lang="en-US" dirty="0"/>
            </a:br>
            <a:r>
              <a:rPr lang="en-US" dirty="0"/>
              <a:t>for the right patient </a:t>
            </a:r>
          </a:p>
        </p:txBody>
      </p:sp>
      <p:sp>
        <p:nvSpPr>
          <p:cNvPr id="4" name="Content Placeholder 3">
            <a:extLst>
              <a:ext uri="{FF2B5EF4-FFF2-40B4-BE49-F238E27FC236}">
                <a16:creationId xmlns:a16="http://schemas.microsoft.com/office/drawing/2014/main" id="{D0A7292F-F8D2-C049-84CE-C3BFEDF87AC5}"/>
              </a:ext>
            </a:extLst>
          </p:cNvPr>
          <p:cNvSpPr>
            <a:spLocks noGrp="1"/>
          </p:cNvSpPr>
          <p:nvPr>
            <p:ph idx="36"/>
          </p:nvPr>
        </p:nvSpPr>
        <p:spPr/>
        <p:txBody>
          <a:bodyPr/>
          <a:lstStyle/>
          <a:p>
            <a:r>
              <a:rPr lang="en-US" dirty="0"/>
              <a:t>I have</a:t>
            </a:r>
          </a:p>
        </p:txBody>
      </p:sp>
      <p:sp>
        <p:nvSpPr>
          <p:cNvPr id="5" name="Content Placeholder 4">
            <a:extLst>
              <a:ext uri="{FF2B5EF4-FFF2-40B4-BE49-F238E27FC236}">
                <a16:creationId xmlns:a16="http://schemas.microsoft.com/office/drawing/2014/main" id="{70646A18-4763-7F4A-8DD2-1C33654F8369}"/>
              </a:ext>
            </a:extLst>
          </p:cNvPr>
          <p:cNvSpPr>
            <a:spLocks noGrp="1"/>
          </p:cNvSpPr>
          <p:nvPr>
            <p:ph idx="41"/>
          </p:nvPr>
        </p:nvSpPr>
        <p:spPr/>
        <p:txBody>
          <a:bodyPr/>
          <a:lstStyle/>
          <a:p>
            <a:r>
              <a:rPr lang="en-US" dirty="0"/>
              <a:t>I have not but would </a:t>
            </a:r>
            <a:br>
              <a:rPr lang="en-US" dirty="0"/>
            </a:br>
            <a:r>
              <a:rPr lang="en-US" dirty="0"/>
              <a:t>for the right patient </a:t>
            </a:r>
          </a:p>
        </p:txBody>
      </p:sp>
      <p:sp>
        <p:nvSpPr>
          <p:cNvPr id="6" name="Content Placeholder 5">
            <a:extLst>
              <a:ext uri="{FF2B5EF4-FFF2-40B4-BE49-F238E27FC236}">
                <a16:creationId xmlns:a16="http://schemas.microsoft.com/office/drawing/2014/main" id="{48DC50F3-C6DE-5D4A-93B3-F20FEC3A064C}"/>
              </a:ext>
            </a:extLst>
          </p:cNvPr>
          <p:cNvSpPr>
            <a:spLocks noGrp="1"/>
          </p:cNvSpPr>
          <p:nvPr>
            <p:ph idx="44"/>
          </p:nvPr>
        </p:nvSpPr>
        <p:spPr/>
        <p:txBody>
          <a:bodyPr/>
          <a:lstStyle/>
          <a:p>
            <a:r>
              <a:rPr lang="en-US" dirty="0"/>
              <a:t>I have </a:t>
            </a:r>
          </a:p>
        </p:txBody>
      </p:sp>
      <p:sp>
        <p:nvSpPr>
          <p:cNvPr id="7" name="Content Placeholder 6">
            <a:extLst>
              <a:ext uri="{FF2B5EF4-FFF2-40B4-BE49-F238E27FC236}">
                <a16:creationId xmlns:a16="http://schemas.microsoft.com/office/drawing/2014/main" id="{C1EA73D9-E260-D64D-B21F-B1643EA60C76}"/>
              </a:ext>
            </a:extLst>
          </p:cNvPr>
          <p:cNvSpPr>
            <a:spLocks noGrp="1"/>
          </p:cNvSpPr>
          <p:nvPr>
            <p:ph idx="45"/>
          </p:nvPr>
        </p:nvSpPr>
        <p:spPr/>
        <p:txBody>
          <a:bodyPr/>
          <a:lstStyle/>
          <a:p>
            <a:r>
              <a:rPr lang="en-US" dirty="0"/>
              <a:t>I have not but would </a:t>
            </a:r>
            <a:br>
              <a:rPr lang="en-US" dirty="0"/>
            </a:br>
            <a:r>
              <a:rPr lang="en-US" dirty="0"/>
              <a:t>for the right patient </a:t>
            </a:r>
          </a:p>
        </p:txBody>
      </p:sp>
      <p:sp>
        <p:nvSpPr>
          <p:cNvPr id="8" name="Content Placeholder 7">
            <a:extLst>
              <a:ext uri="{FF2B5EF4-FFF2-40B4-BE49-F238E27FC236}">
                <a16:creationId xmlns:a16="http://schemas.microsoft.com/office/drawing/2014/main" id="{53EDB52F-05AB-AF49-8077-A150DA4D821C}"/>
              </a:ext>
            </a:extLst>
          </p:cNvPr>
          <p:cNvSpPr>
            <a:spLocks noGrp="1"/>
          </p:cNvSpPr>
          <p:nvPr>
            <p:ph idx="46"/>
          </p:nvPr>
        </p:nvSpPr>
        <p:spPr/>
        <p:txBody>
          <a:bodyPr/>
          <a:lstStyle/>
          <a:p>
            <a:r>
              <a:rPr lang="en-US" dirty="0"/>
              <a:t>I have</a:t>
            </a:r>
          </a:p>
        </p:txBody>
      </p:sp>
    </p:spTree>
    <p:extLst>
      <p:ext uri="{BB962C8B-B14F-4D97-AF65-F5344CB8AC3E}">
        <p14:creationId xmlns:p14="http://schemas.microsoft.com/office/powerpoint/2010/main" val="4026041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34E2-D6F8-3346-ACD6-FE027EEA5FB5}"/>
              </a:ext>
            </a:extLst>
          </p:cNvPr>
          <p:cNvSpPr>
            <a:spLocks noGrp="1"/>
          </p:cNvSpPr>
          <p:nvPr>
            <p:ph type="title"/>
          </p:nvPr>
        </p:nvSpPr>
        <p:spPr>
          <a:xfrm>
            <a:off x="912285" y="0"/>
            <a:ext cx="10224275" cy="2276872"/>
          </a:xfrm>
        </p:spPr>
        <p:txBody>
          <a:bodyPr/>
          <a:lstStyle/>
          <a:p>
            <a:r>
              <a:rPr lang="en-US" sz="2600" b="1" dirty="0">
                <a:effectLst/>
                <a:latin typeface="Calibri" panose="020F0502020204030204" pitchFamily="34" charset="0"/>
                <a:ea typeface="Calibri" panose="020F0502020204030204" pitchFamily="34" charset="0"/>
                <a:cs typeface="Calibri" panose="020F0502020204030204" pitchFamily="34" charset="0"/>
              </a:rPr>
              <a:t>In general, for a</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b="1" dirty="0">
                <a:effectLst/>
                <a:latin typeface="Calibri" panose="020F0502020204030204" pitchFamily="34" charset="0"/>
                <a:ea typeface="Calibri" panose="020F0502020204030204" pitchFamily="34" charset="0"/>
                <a:cs typeface="Calibri" panose="020F0502020204030204" pitchFamily="34" charset="0"/>
              </a:rPr>
              <a:t>premenopausal patient with </a:t>
            </a:r>
            <a:r>
              <a:rPr lang="en-US" sz="2600" b="1" u="sng" dirty="0">
                <a:effectLst/>
                <a:latin typeface="Calibri" panose="020F0502020204030204" pitchFamily="34" charset="0"/>
                <a:ea typeface="Calibri" panose="020F0502020204030204" pitchFamily="34" charset="0"/>
                <a:cs typeface="Calibri" panose="020F0502020204030204" pitchFamily="34" charset="0"/>
              </a:rPr>
              <a:t>low-risk (node-negative) </a:t>
            </a:r>
            <a:r>
              <a:rPr lang="en-US" sz="2600" b="1" dirty="0">
                <a:effectLst/>
                <a:latin typeface="Calibri" panose="020F0502020204030204" pitchFamily="34" charset="0"/>
                <a:ea typeface="Calibri" panose="020F0502020204030204" pitchFamily="34" charset="0"/>
                <a:cs typeface="Calibri" panose="020F0502020204030204" pitchFamily="34" charset="0"/>
              </a:rPr>
              <a:t>localized breast cancer who is receiving a </a:t>
            </a:r>
            <a:r>
              <a:rPr lang="en-US" sz="2600" b="1" dirty="0" err="1">
                <a:effectLst/>
                <a:latin typeface="Calibri" panose="020F0502020204030204" pitchFamily="34" charset="0"/>
                <a:ea typeface="Calibri" panose="020F0502020204030204" pitchFamily="34" charset="0"/>
                <a:cs typeface="Calibri" panose="020F0502020204030204" pitchFamily="34" charset="0"/>
              </a:rPr>
              <a:t>GnRHa</a:t>
            </a:r>
            <a:r>
              <a:rPr lang="en-US" sz="2600" b="1" dirty="0">
                <a:effectLst/>
                <a:latin typeface="Calibri" panose="020F0502020204030204" pitchFamily="34" charset="0"/>
                <a:ea typeface="Calibri" panose="020F0502020204030204" pitchFamily="34" charset="0"/>
                <a:cs typeface="Calibri" panose="020F0502020204030204" pitchFamily="34" charset="0"/>
              </a:rPr>
              <a:t> in combination with adjuvant endocrine treatment and wishes to become pregnant, what is the </a:t>
            </a:r>
            <a:r>
              <a:rPr lang="en-US" sz="2600" b="1" u="sng" dirty="0">
                <a:effectLst/>
                <a:latin typeface="Calibri" panose="020F0502020204030204" pitchFamily="34" charset="0"/>
                <a:ea typeface="Calibri" panose="020F0502020204030204" pitchFamily="34" charset="0"/>
                <a:cs typeface="Calibri" panose="020F0502020204030204" pitchFamily="34" charset="0"/>
              </a:rPr>
              <a:t>minimum duration of hormonal therapy </a:t>
            </a:r>
            <a:r>
              <a:rPr lang="en-US" sz="2600" b="1" dirty="0">
                <a:effectLst/>
                <a:latin typeface="Calibri" panose="020F0502020204030204" pitchFamily="34" charset="0"/>
                <a:ea typeface="Calibri" panose="020F0502020204030204" pitchFamily="34" charset="0"/>
                <a:cs typeface="Calibri" panose="020F0502020204030204" pitchFamily="34" charset="0"/>
              </a:rPr>
              <a:t>that you would recommend before you would be comfortable discontinuing treatment?</a:t>
            </a:r>
            <a:endParaRPr lang="en-US" sz="2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86D2BEE-722F-8F47-A932-3BD593ED2EC7}"/>
              </a:ext>
            </a:extLst>
          </p:cNvPr>
          <p:cNvSpPr>
            <a:spLocks noGrp="1"/>
          </p:cNvSpPr>
          <p:nvPr>
            <p:ph idx="35"/>
          </p:nvPr>
        </p:nvSpPr>
        <p:spPr/>
        <p:txBody>
          <a:bodyPr/>
          <a:lstStyle/>
          <a:p>
            <a:r>
              <a:rPr lang="en-US" dirty="0"/>
              <a:t>2 years</a:t>
            </a:r>
          </a:p>
        </p:txBody>
      </p:sp>
      <p:sp>
        <p:nvSpPr>
          <p:cNvPr id="4" name="Content Placeholder 3">
            <a:extLst>
              <a:ext uri="{FF2B5EF4-FFF2-40B4-BE49-F238E27FC236}">
                <a16:creationId xmlns:a16="http://schemas.microsoft.com/office/drawing/2014/main" id="{93AA07FC-1DFA-254F-B678-1FBD0CAB9040}"/>
              </a:ext>
            </a:extLst>
          </p:cNvPr>
          <p:cNvSpPr>
            <a:spLocks noGrp="1"/>
          </p:cNvSpPr>
          <p:nvPr>
            <p:ph idx="36"/>
          </p:nvPr>
        </p:nvSpPr>
        <p:spPr/>
        <p:txBody>
          <a:bodyPr/>
          <a:lstStyle/>
          <a:p>
            <a:r>
              <a:rPr lang="en-US" dirty="0"/>
              <a:t>1 year</a:t>
            </a:r>
          </a:p>
        </p:txBody>
      </p:sp>
      <p:sp>
        <p:nvSpPr>
          <p:cNvPr id="5" name="Content Placeholder 4">
            <a:extLst>
              <a:ext uri="{FF2B5EF4-FFF2-40B4-BE49-F238E27FC236}">
                <a16:creationId xmlns:a16="http://schemas.microsoft.com/office/drawing/2014/main" id="{B6D14A43-D393-4E41-B40B-0F94337980FE}"/>
              </a:ext>
            </a:extLst>
          </p:cNvPr>
          <p:cNvSpPr>
            <a:spLocks noGrp="1"/>
          </p:cNvSpPr>
          <p:nvPr>
            <p:ph idx="41"/>
          </p:nvPr>
        </p:nvSpPr>
        <p:spPr/>
        <p:txBody>
          <a:bodyPr/>
          <a:lstStyle/>
          <a:p>
            <a:r>
              <a:rPr lang="en-US" dirty="0"/>
              <a:t>2 years</a:t>
            </a:r>
          </a:p>
        </p:txBody>
      </p:sp>
      <p:sp>
        <p:nvSpPr>
          <p:cNvPr id="6" name="Content Placeholder 5">
            <a:extLst>
              <a:ext uri="{FF2B5EF4-FFF2-40B4-BE49-F238E27FC236}">
                <a16:creationId xmlns:a16="http://schemas.microsoft.com/office/drawing/2014/main" id="{0A16B1B6-8226-E848-9A56-58768F67B906}"/>
              </a:ext>
            </a:extLst>
          </p:cNvPr>
          <p:cNvSpPr>
            <a:spLocks noGrp="1"/>
          </p:cNvSpPr>
          <p:nvPr>
            <p:ph idx="44"/>
          </p:nvPr>
        </p:nvSpPr>
        <p:spPr/>
        <p:txBody>
          <a:bodyPr/>
          <a:lstStyle/>
          <a:p>
            <a:pPr>
              <a:lnSpc>
                <a:spcPts val="2080"/>
              </a:lnSpc>
            </a:pPr>
            <a:r>
              <a:rPr lang="en-US" sz="1800" dirty="0"/>
              <a:t>I have proceeded to pregnancy with delayed hormone </a:t>
            </a:r>
            <a:br>
              <a:rPr lang="en-US" sz="1800" dirty="0"/>
            </a:br>
            <a:r>
              <a:rPr lang="en-US" sz="1800" dirty="0"/>
              <a:t>therapy in 2 patients </a:t>
            </a:r>
          </a:p>
        </p:txBody>
      </p:sp>
      <p:sp>
        <p:nvSpPr>
          <p:cNvPr id="7" name="Content Placeholder 6">
            <a:extLst>
              <a:ext uri="{FF2B5EF4-FFF2-40B4-BE49-F238E27FC236}">
                <a16:creationId xmlns:a16="http://schemas.microsoft.com/office/drawing/2014/main" id="{444B1C22-A244-D747-A309-4AB07E60724B}"/>
              </a:ext>
            </a:extLst>
          </p:cNvPr>
          <p:cNvSpPr>
            <a:spLocks noGrp="1"/>
          </p:cNvSpPr>
          <p:nvPr>
            <p:ph idx="45"/>
          </p:nvPr>
        </p:nvSpPr>
        <p:spPr/>
        <p:txBody>
          <a:bodyPr/>
          <a:lstStyle/>
          <a:p>
            <a:r>
              <a:rPr lang="en-US" dirty="0"/>
              <a:t>2 years</a:t>
            </a:r>
          </a:p>
        </p:txBody>
      </p:sp>
      <p:sp>
        <p:nvSpPr>
          <p:cNvPr id="8" name="Content Placeholder 7">
            <a:extLst>
              <a:ext uri="{FF2B5EF4-FFF2-40B4-BE49-F238E27FC236}">
                <a16:creationId xmlns:a16="http://schemas.microsoft.com/office/drawing/2014/main" id="{239870BC-95A7-EE44-81D6-865A0288C71D}"/>
              </a:ext>
            </a:extLst>
          </p:cNvPr>
          <p:cNvSpPr>
            <a:spLocks noGrp="1"/>
          </p:cNvSpPr>
          <p:nvPr>
            <p:ph idx="46"/>
          </p:nvPr>
        </p:nvSpPr>
        <p:spPr/>
        <p:txBody>
          <a:bodyPr/>
          <a:lstStyle/>
          <a:p>
            <a:r>
              <a:rPr lang="en-US" dirty="0"/>
              <a:t>5 years</a:t>
            </a:r>
          </a:p>
        </p:txBody>
      </p:sp>
    </p:spTree>
    <p:extLst>
      <p:ext uri="{BB962C8B-B14F-4D97-AF65-F5344CB8AC3E}">
        <p14:creationId xmlns:p14="http://schemas.microsoft.com/office/powerpoint/2010/main" val="1478056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F937-AB19-8C45-AD3B-AB81EA5130BE}"/>
              </a:ext>
            </a:extLst>
          </p:cNvPr>
          <p:cNvSpPr>
            <a:spLocks noGrp="1"/>
          </p:cNvSpPr>
          <p:nvPr>
            <p:ph type="title"/>
          </p:nvPr>
        </p:nvSpPr>
        <p:spPr/>
        <p:txBody>
          <a:bodyPr/>
          <a:lstStyle/>
          <a:p>
            <a:r>
              <a:rPr lang="en-US" sz="2600" b="1" dirty="0">
                <a:effectLst/>
                <a:latin typeface="Calibri" panose="020F0502020204030204" pitchFamily="34" charset="0"/>
                <a:ea typeface="Calibri" panose="020F0502020204030204" pitchFamily="34" charset="0"/>
                <a:cs typeface="Calibri" panose="020F0502020204030204" pitchFamily="34" charset="0"/>
              </a:rPr>
              <a:t>In general, for a</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b="1" dirty="0">
                <a:effectLst/>
                <a:latin typeface="Calibri" panose="020F0502020204030204" pitchFamily="34" charset="0"/>
                <a:ea typeface="Calibri" panose="020F0502020204030204" pitchFamily="34" charset="0"/>
                <a:cs typeface="Calibri" panose="020F0502020204030204" pitchFamily="34" charset="0"/>
              </a:rPr>
              <a:t>premenopausal patient with </a:t>
            </a:r>
            <a:r>
              <a:rPr lang="en-US" sz="2600" b="1" u="sng" dirty="0">
                <a:effectLst/>
                <a:latin typeface="Calibri" panose="020F0502020204030204" pitchFamily="34" charset="0"/>
                <a:ea typeface="Calibri" panose="020F0502020204030204" pitchFamily="34" charset="0"/>
                <a:cs typeface="Calibri" panose="020F0502020204030204" pitchFamily="34" charset="0"/>
              </a:rPr>
              <a:t>high-risk (multiple positive nodes)</a:t>
            </a:r>
            <a:r>
              <a:rPr lang="en-US" sz="2600" b="1" dirty="0">
                <a:effectLst/>
                <a:latin typeface="Calibri" panose="020F0502020204030204" pitchFamily="34" charset="0"/>
                <a:ea typeface="Calibri" panose="020F0502020204030204" pitchFamily="34" charset="0"/>
                <a:cs typeface="Calibri" panose="020F0502020204030204" pitchFamily="34" charset="0"/>
              </a:rPr>
              <a:t> localized breast cancer who is receiving a </a:t>
            </a:r>
            <a:r>
              <a:rPr lang="en-US" sz="2600" b="1" dirty="0" err="1">
                <a:effectLst/>
                <a:latin typeface="Calibri" panose="020F0502020204030204" pitchFamily="34" charset="0"/>
                <a:ea typeface="Calibri" panose="020F0502020204030204" pitchFamily="34" charset="0"/>
                <a:cs typeface="Calibri" panose="020F0502020204030204" pitchFamily="34" charset="0"/>
              </a:rPr>
              <a:t>GnRHa</a:t>
            </a:r>
            <a:r>
              <a:rPr lang="en-US" sz="2600" b="1" dirty="0">
                <a:effectLst/>
                <a:latin typeface="Calibri" panose="020F0502020204030204" pitchFamily="34" charset="0"/>
                <a:ea typeface="Calibri" panose="020F0502020204030204" pitchFamily="34" charset="0"/>
                <a:cs typeface="Calibri" panose="020F0502020204030204" pitchFamily="34" charset="0"/>
              </a:rPr>
              <a:t> in combination with adjuvant endocrine treatment and wishes to become pregnant, what is the </a:t>
            </a:r>
            <a:r>
              <a:rPr lang="en-US" sz="2600" b="1" u="sng" dirty="0">
                <a:effectLst/>
                <a:latin typeface="Calibri" panose="020F0502020204030204" pitchFamily="34" charset="0"/>
                <a:ea typeface="Calibri" panose="020F0502020204030204" pitchFamily="34" charset="0"/>
                <a:cs typeface="Calibri" panose="020F0502020204030204" pitchFamily="34" charset="0"/>
              </a:rPr>
              <a:t>minimum duration of hormonal therapy</a:t>
            </a:r>
            <a:r>
              <a:rPr lang="en-US" sz="2600" b="1" dirty="0">
                <a:effectLst/>
                <a:latin typeface="Calibri" panose="020F0502020204030204" pitchFamily="34" charset="0"/>
                <a:ea typeface="Calibri" panose="020F0502020204030204" pitchFamily="34" charset="0"/>
                <a:cs typeface="Calibri" panose="020F0502020204030204" pitchFamily="34" charset="0"/>
              </a:rPr>
              <a:t> that you would recommend before you would be comfortable discontinuing treatment?</a:t>
            </a:r>
            <a:endParaRPr lang="en-US" sz="2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673AA53-10C1-DA4D-AEF0-4BFDC4FCECD2}"/>
              </a:ext>
            </a:extLst>
          </p:cNvPr>
          <p:cNvSpPr>
            <a:spLocks noGrp="1"/>
          </p:cNvSpPr>
          <p:nvPr>
            <p:ph idx="35"/>
          </p:nvPr>
        </p:nvSpPr>
        <p:spPr/>
        <p:txBody>
          <a:bodyPr/>
          <a:lstStyle/>
          <a:p>
            <a:r>
              <a:rPr lang="en-US" dirty="0"/>
              <a:t>5 years</a:t>
            </a:r>
          </a:p>
        </p:txBody>
      </p:sp>
      <p:sp>
        <p:nvSpPr>
          <p:cNvPr id="4" name="Content Placeholder 3">
            <a:extLst>
              <a:ext uri="{FF2B5EF4-FFF2-40B4-BE49-F238E27FC236}">
                <a16:creationId xmlns:a16="http://schemas.microsoft.com/office/drawing/2014/main" id="{5AF8AE7D-7F39-634C-AA88-24AF1ABEFA4F}"/>
              </a:ext>
            </a:extLst>
          </p:cNvPr>
          <p:cNvSpPr>
            <a:spLocks noGrp="1"/>
          </p:cNvSpPr>
          <p:nvPr>
            <p:ph idx="36"/>
          </p:nvPr>
        </p:nvSpPr>
        <p:spPr/>
        <p:txBody>
          <a:bodyPr/>
          <a:lstStyle/>
          <a:p>
            <a:r>
              <a:rPr lang="en-US" dirty="0"/>
              <a:t>2 years</a:t>
            </a:r>
          </a:p>
        </p:txBody>
      </p:sp>
      <p:sp>
        <p:nvSpPr>
          <p:cNvPr id="5" name="Content Placeholder 4">
            <a:extLst>
              <a:ext uri="{FF2B5EF4-FFF2-40B4-BE49-F238E27FC236}">
                <a16:creationId xmlns:a16="http://schemas.microsoft.com/office/drawing/2014/main" id="{8C57CA66-11B9-804F-B534-3C03EDB52A13}"/>
              </a:ext>
            </a:extLst>
          </p:cNvPr>
          <p:cNvSpPr>
            <a:spLocks noGrp="1"/>
          </p:cNvSpPr>
          <p:nvPr>
            <p:ph idx="41"/>
          </p:nvPr>
        </p:nvSpPr>
        <p:spPr/>
        <p:txBody>
          <a:bodyPr/>
          <a:lstStyle/>
          <a:p>
            <a:r>
              <a:rPr lang="en-US" dirty="0"/>
              <a:t>2 years</a:t>
            </a:r>
          </a:p>
        </p:txBody>
      </p:sp>
      <p:sp>
        <p:nvSpPr>
          <p:cNvPr id="6" name="Content Placeholder 5">
            <a:extLst>
              <a:ext uri="{FF2B5EF4-FFF2-40B4-BE49-F238E27FC236}">
                <a16:creationId xmlns:a16="http://schemas.microsoft.com/office/drawing/2014/main" id="{C8107661-8958-6349-B07C-9FB9DB7AD56D}"/>
              </a:ext>
            </a:extLst>
          </p:cNvPr>
          <p:cNvSpPr>
            <a:spLocks noGrp="1"/>
          </p:cNvSpPr>
          <p:nvPr>
            <p:ph idx="44"/>
          </p:nvPr>
        </p:nvSpPr>
        <p:spPr/>
        <p:txBody>
          <a:bodyPr/>
          <a:lstStyle/>
          <a:p>
            <a:r>
              <a:rPr lang="en-US" dirty="0"/>
              <a:t>2 years</a:t>
            </a:r>
          </a:p>
        </p:txBody>
      </p:sp>
      <p:sp>
        <p:nvSpPr>
          <p:cNvPr id="7" name="Content Placeholder 6">
            <a:extLst>
              <a:ext uri="{FF2B5EF4-FFF2-40B4-BE49-F238E27FC236}">
                <a16:creationId xmlns:a16="http://schemas.microsoft.com/office/drawing/2014/main" id="{472DFFF3-F04A-E748-8431-756C5390CFF8}"/>
              </a:ext>
            </a:extLst>
          </p:cNvPr>
          <p:cNvSpPr>
            <a:spLocks noGrp="1"/>
          </p:cNvSpPr>
          <p:nvPr>
            <p:ph idx="45"/>
          </p:nvPr>
        </p:nvSpPr>
        <p:spPr/>
        <p:txBody>
          <a:bodyPr/>
          <a:lstStyle/>
          <a:p>
            <a:r>
              <a:rPr lang="en-US" dirty="0"/>
              <a:t>3-4 years</a:t>
            </a:r>
          </a:p>
        </p:txBody>
      </p:sp>
      <p:sp>
        <p:nvSpPr>
          <p:cNvPr id="8" name="Content Placeholder 7">
            <a:extLst>
              <a:ext uri="{FF2B5EF4-FFF2-40B4-BE49-F238E27FC236}">
                <a16:creationId xmlns:a16="http://schemas.microsoft.com/office/drawing/2014/main" id="{9E1524D7-E085-E141-95D5-D15597C57C1A}"/>
              </a:ext>
            </a:extLst>
          </p:cNvPr>
          <p:cNvSpPr>
            <a:spLocks noGrp="1"/>
          </p:cNvSpPr>
          <p:nvPr>
            <p:ph idx="46"/>
          </p:nvPr>
        </p:nvSpPr>
        <p:spPr/>
        <p:txBody>
          <a:bodyPr/>
          <a:lstStyle/>
          <a:p>
            <a:r>
              <a:rPr lang="en-US" dirty="0"/>
              <a:t>5 years</a:t>
            </a:r>
          </a:p>
        </p:txBody>
      </p:sp>
    </p:spTree>
    <p:extLst>
      <p:ext uri="{BB962C8B-B14F-4D97-AF65-F5344CB8AC3E}">
        <p14:creationId xmlns:p14="http://schemas.microsoft.com/office/powerpoint/2010/main" val="1804178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6CB3-D16C-044A-B4D0-88A21DE206DF}"/>
              </a:ext>
            </a:extLst>
          </p:cNvPr>
          <p:cNvSpPr>
            <a:spLocks noGrp="1"/>
          </p:cNvSpPr>
          <p:nvPr>
            <p:ph type="title"/>
          </p:nvPr>
        </p:nvSpPr>
        <p:spPr>
          <a:xfrm>
            <a:off x="912285" y="0"/>
            <a:ext cx="10224275" cy="2276872"/>
          </a:xfrm>
        </p:spPr>
        <p:txBody>
          <a:bodyPr/>
          <a:lstStyle/>
          <a:p>
            <a:pPr marL="0" marR="0">
              <a:spcBef>
                <a:spcPts val="0"/>
              </a:spcBef>
              <a:spcAft>
                <a:spcPts val="0"/>
              </a:spcAft>
            </a:pPr>
            <a:r>
              <a:rPr lang="en-US" sz="2600" b="1" dirty="0">
                <a:effectLst/>
                <a:latin typeface="Calibri" panose="020F0502020204030204" pitchFamily="34" charset="0"/>
                <a:ea typeface="Calibri" panose="020F0502020204030204" pitchFamily="34" charset="0"/>
                <a:cs typeface="Calibri" panose="020F0502020204030204" pitchFamily="34" charset="0"/>
              </a:rPr>
              <a:t>In general, for a</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b="1" dirty="0">
                <a:effectLst/>
                <a:latin typeface="Calibri" panose="020F0502020204030204" pitchFamily="34" charset="0"/>
                <a:ea typeface="Calibri" panose="020F0502020204030204" pitchFamily="34" charset="0"/>
                <a:cs typeface="Calibri" panose="020F0502020204030204" pitchFamily="34" charset="0"/>
              </a:rPr>
              <a:t>premenopausal patient with </a:t>
            </a:r>
            <a:r>
              <a:rPr lang="en-US" sz="2600" b="1" u="sng" dirty="0">
                <a:effectLst/>
                <a:latin typeface="Calibri" panose="020F0502020204030204" pitchFamily="34" charset="0"/>
                <a:ea typeface="Calibri" panose="020F0502020204030204" pitchFamily="34" charset="0"/>
                <a:cs typeface="Calibri" panose="020F0502020204030204" pitchFamily="34" charset="0"/>
              </a:rPr>
              <a:t>low-risk (node-negative) </a:t>
            </a:r>
            <a:r>
              <a:rPr lang="en-US" sz="2600" b="1" dirty="0">
                <a:effectLst/>
                <a:latin typeface="Calibri" panose="020F0502020204030204" pitchFamily="34" charset="0"/>
                <a:ea typeface="Calibri" panose="020F0502020204030204" pitchFamily="34" charset="0"/>
                <a:cs typeface="Calibri" panose="020F0502020204030204" pitchFamily="34" charset="0"/>
              </a:rPr>
              <a:t>localized breast cancer who is receiving a </a:t>
            </a:r>
            <a:r>
              <a:rPr lang="en-US" sz="2600" b="1" dirty="0" err="1">
                <a:effectLst/>
                <a:latin typeface="Calibri" panose="020F0502020204030204" pitchFamily="34" charset="0"/>
                <a:ea typeface="Calibri" panose="020F0502020204030204" pitchFamily="34" charset="0"/>
                <a:cs typeface="Calibri" panose="020F0502020204030204" pitchFamily="34" charset="0"/>
              </a:rPr>
              <a:t>GnRHa</a:t>
            </a:r>
            <a:r>
              <a:rPr lang="en-US" sz="2600" b="1" dirty="0">
                <a:effectLst/>
                <a:latin typeface="Calibri" panose="020F0502020204030204" pitchFamily="34" charset="0"/>
                <a:ea typeface="Calibri" panose="020F0502020204030204" pitchFamily="34" charset="0"/>
                <a:cs typeface="Calibri" panose="020F0502020204030204" pitchFamily="34" charset="0"/>
              </a:rPr>
              <a:t> in combination with adjuvant endocrine treatment and wishes to become pregnant, </a:t>
            </a:r>
            <a:r>
              <a:rPr lang="en-US" sz="2600" b="1" u="sng" dirty="0">
                <a:effectLst/>
                <a:latin typeface="Calibri" panose="020F0502020204030204" pitchFamily="34" charset="0"/>
                <a:ea typeface="Calibri" panose="020F0502020204030204" pitchFamily="34" charset="0"/>
                <a:cs typeface="Calibri" panose="020F0502020204030204" pitchFamily="34" charset="0"/>
              </a:rPr>
              <a:t>how long would you feel comfortable allowing her to remain off hormonal therapy</a:t>
            </a:r>
            <a:r>
              <a:rPr lang="en-US" sz="2600" b="1"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B359A71-F631-EE44-A743-B9D76818B197}"/>
              </a:ext>
            </a:extLst>
          </p:cNvPr>
          <p:cNvSpPr>
            <a:spLocks noGrp="1"/>
          </p:cNvSpPr>
          <p:nvPr>
            <p:ph idx="35"/>
          </p:nvPr>
        </p:nvSpPr>
        <p:spPr/>
        <p:txBody>
          <a:bodyPr/>
          <a:lstStyle/>
          <a:p>
            <a:r>
              <a:rPr lang="en-US" dirty="0"/>
              <a:t>2 years</a:t>
            </a:r>
          </a:p>
        </p:txBody>
      </p:sp>
      <p:sp>
        <p:nvSpPr>
          <p:cNvPr id="4" name="Content Placeholder 3">
            <a:extLst>
              <a:ext uri="{FF2B5EF4-FFF2-40B4-BE49-F238E27FC236}">
                <a16:creationId xmlns:a16="http://schemas.microsoft.com/office/drawing/2014/main" id="{E2AC7DE9-3352-E34D-B29E-65DE99B885F4}"/>
              </a:ext>
            </a:extLst>
          </p:cNvPr>
          <p:cNvSpPr>
            <a:spLocks noGrp="1"/>
          </p:cNvSpPr>
          <p:nvPr>
            <p:ph idx="36"/>
          </p:nvPr>
        </p:nvSpPr>
        <p:spPr/>
        <p:txBody>
          <a:bodyPr/>
          <a:lstStyle/>
          <a:p>
            <a:r>
              <a:rPr lang="en-US" dirty="0"/>
              <a:t>3 years</a:t>
            </a:r>
          </a:p>
        </p:txBody>
      </p:sp>
      <p:sp>
        <p:nvSpPr>
          <p:cNvPr id="5" name="Content Placeholder 4">
            <a:extLst>
              <a:ext uri="{FF2B5EF4-FFF2-40B4-BE49-F238E27FC236}">
                <a16:creationId xmlns:a16="http://schemas.microsoft.com/office/drawing/2014/main" id="{E572E255-293B-6D45-A637-E9817D6E46B1}"/>
              </a:ext>
            </a:extLst>
          </p:cNvPr>
          <p:cNvSpPr>
            <a:spLocks noGrp="1"/>
          </p:cNvSpPr>
          <p:nvPr>
            <p:ph idx="41"/>
          </p:nvPr>
        </p:nvSpPr>
        <p:spPr/>
        <p:txBody>
          <a:bodyPr/>
          <a:lstStyle/>
          <a:p>
            <a:r>
              <a:rPr lang="en-US" dirty="0"/>
              <a:t>2 years</a:t>
            </a:r>
          </a:p>
        </p:txBody>
      </p:sp>
      <p:sp>
        <p:nvSpPr>
          <p:cNvPr id="6" name="Content Placeholder 5">
            <a:extLst>
              <a:ext uri="{FF2B5EF4-FFF2-40B4-BE49-F238E27FC236}">
                <a16:creationId xmlns:a16="http://schemas.microsoft.com/office/drawing/2014/main" id="{54390E3D-DEF9-8A4A-A7BB-149F80D6550F}"/>
              </a:ext>
            </a:extLst>
          </p:cNvPr>
          <p:cNvSpPr>
            <a:spLocks noGrp="1"/>
          </p:cNvSpPr>
          <p:nvPr>
            <p:ph idx="44"/>
          </p:nvPr>
        </p:nvSpPr>
        <p:spPr/>
        <p:txBody>
          <a:bodyPr/>
          <a:lstStyle/>
          <a:p>
            <a:r>
              <a:rPr lang="en-US" dirty="0"/>
              <a:t>2 years</a:t>
            </a:r>
          </a:p>
        </p:txBody>
      </p:sp>
      <p:sp>
        <p:nvSpPr>
          <p:cNvPr id="7" name="Content Placeholder 6">
            <a:extLst>
              <a:ext uri="{FF2B5EF4-FFF2-40B4-BE49-F238E27FC236}">
                <a16:creationId xmlns:a16="http://schemas.microsoft.com/office/drawing/2014/main" id="{BF0BEFB2-9109-134F-AEF8-7C9E024C9D4C}"/>
              </a:ext>
            </a:extLst>
          </p:cNvPr>
          <p:cNvSpPr>
            <a:spLocks noGrp="1"/>
          </p:cNvSpPr>
          <p:nvPr>
            <p:ph idx="45"/>
          </p:nvPr>
        </p:nvSpPr>
        <p:spPr/>
        <p:txBody>
          <a:bodyPr/>
          <a:lstStyle/>
          <a:p>
            <a:r>
              <a:rPr lang="en-US" dirty="0"/>
              <a:t>2 years</a:t>
            </a:r>
          </a:p>
        </p:txBody>
      </p:sp>
      <p:sp>
        <p:nvSpPr>
          <p:cNvPr id="8" name="Content Placeholder 7">
            <a:extLst>
              <a:ext uri="{FF2B5EF4-FFF2-40B4-BE49-F238E27FC236}">
                <a16:creationId xmlns:a16="http://schemas.microsoft.com/office/drawing/2014/main" id="{3C6D5833-7CBA-B548-81E3-91412C14062E}"/>
              </a:ext>
            </a:extLst>
          </p:cNvPr>
          <p:cNvSpPr>
            <a:spLocks noGrp="1"/>
          </p:cNvSpPr>
          <p:nvPr>
            <p:ph idx="46"/>
          </p:nvPr>
        </p:nvSpPr>
        <p:spPr/>
        <p:txBody>
          <a:bodyPr/>
          <a:lstStyle/>
          <a:p>
            <a:r>
              <a:rPr lang="en-US" dirty="0"/>
              <a:t>2 years</a:t>
            </a:r>
          </a:p>
        </p:txBody>
      </p:sp>
    </p:spTree>
    <p:extLst>
      <p:ext uri="{BB962C8B-B14F-4D97-AF65-F5344CB8AC3E}">
        <p14:creationId xmlns:p14="http://schemas.microsoft.com/office/powerpoint/2010/main" val="3972197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6828-860E-2040-9A45-71F438DC0FC8}"/>
              </a:ext>
            </a:extLst>
          </p:cNvPr>
          <p:cNvSpPr>
            <a:spLocks noGrp="1"/>
          </p:cNvSpPr>
          <p:nvPr>
            <p:ph type="title"/>
          </p:nvPr>
        </p:nvSpPr>
        <p:spPr>
          <a:xfrm>
            <a:off x="695400" y="0"/>
            <a:ext cx="10657184" cy="2276872"/>
          </a:xfrm>
        </p:spPr>
        <p:txBody>
          <a:bodyPr/>
          <a:lstStyle/>
          <a:p>
            <a:r>
              <a:rPr lang="en-US" sz="2600" b="1" dirty="0">
                <a:effectLst/>
                <a:latin typeface="Calibri" panose="020F0502020204030204" pitchFamily="34" charset="0"/>
                <a:ea typeface="Calibri" panose="020F0502020204030204" pitchFamily="34" charset="0"/>
                <a:cs typeface="Calibri" panose="020F0502020204030204" pitchFamily="34" charset="0"/>
              </a:rPr>
              <a:t>In general, for a</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b="1" dirty="0">
                <a:effectLst/>
                <a:latin typeface="Calibri" panose="020F0502020204030204" pitchFamily="34" charset="0"/>
                <a:ea typeface="Calibri" panose="020F0502020204030204" pitchFamily="34" charset="0"/>
                <a:cs typeface="Calibri" panose="020F0502020204030204" pitchFamily="34" charset="0"/>
              </a:rPr>
              <a:t>premenopausal patient with </a:t>
            </a:r>
            <a:r>
              <a:rPr lang="en-US" sz="2600" b="1" u="sng" dirty="0">
                <a:effectLst/>
                <a:latin typeface="Calibri" panose="020F0502020204030204" pitchFamily="34" charset="0"/>
                <a:ea typeface="Calibri" panose="020F0502020204030204" pitchFamily="34" charset="0"/>
                <a:cs typeface="Calibri" panose="020F0502020204030204" pitchFamily="34" charset="0"/>
              </a:rPr>
              <a:t>high-risk (multiple positive nodes)</a:t>
            </a:r>
            <a:r>
              <a:rPr lang="en-US" sz="2600" b="1" dirty="0">
                <a:effectLst/>
                <a:latin typeface="Calibri" panose="020F0502020204030204" pitchFamily="34" charset="0"/>
                <a:ea typeface="Calibri" panose="020F0502020204030204" pitchFamily="34" charset="0"/>
                <a:cs typeface="Calibri" panose="020F0502020204030204" pitchFamily="34" charset="0"/>
              </a:rPr>
              <a:t> localized breast cancer who is receiving a </a:t>
            </a:r>
            <a:r>
              <a:rPr lang="en-US" sz="2600" b="1" dirty="0" err="1">
                <a:effectLst/>
                <a:latin typeface="Calibri" panose="020F0502020204030204" pitchFamily="34" charset="0"/>
                <a:ea typeface="Calibri" panose="020F0502020204030204" pitchFamily="34" charset="0"/>
                <a:cs typeface="Calibri" panose="020F0502020204030204" pitchFamily="34" charset="0"/>
              </a:rPr>
              <a:t>GnRHa</a:t>
            </a:r>
            <a:r>
              <a:rPr lang="en-US" sz="2600" b="1" dirty="0">
                <a:effectLst/>
                <a:latin typeface="Calibri" panose="020F0502020204030204" pitchFamily="34" charset="0"/>
                <a:ea typeface="Calibri" panose="020F0502020204030204" pitchFamily="34" charset="0"/>
                <a:cs typeface="Calibri" panose="020F0502020204030204" pitchFamily="34" charset="0"/>
              </a:rPr>
              <a:t> in combination with adjuvant endocrine treatment and wishes to become pregnant, </a:t>
            </a:r>
            <a:r>
              <a:rPr lang="en-US" sz="2600" b="1" u="sng" dirty="0">
                <a:effectLst/>
                <a:latin typeface="Calibri" panose="020F0502020204030204" pitchFamily="34" charset="0"/>
                <a:ea typeface="Calibri" panose="020F0502020204030204" pitchFamily="34" charset="0"/>
                <a:cs typeface="Calibri" panose="020F0502020204030204" pitchFamily="34" charset="0"/>
              </a:rPr>
              <a:t>how long would you feel comfortable allowing her to remain off hormonal therapy</a:t>
            </a:r>
            <a:r>
              <a:rPr lang="en-US" sz="2600" b="1"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4A8E1A0-83BF-C944-81A3-7249511B1E59}"/>
              </a:ext>
            </a:extLst>
          </p:cNvPr>
          <p:cNvSpPr>
            <a:spLocks noGrp="1"/>
          </p:cNvSpPr>
          <p:nvPr>
            <p:ph idx="35"/>
          </p:nvPr>
        </p:nvSpPr>
        <p:spPr/>
        <p:txBody>
          <a:bodyPr/>
          <a:lstStyle/>
          <a:p>
            <a:r>
              <a:rPr lang="en-US" dirty="0"/>
              <a:t>2 years</a:t>
            </a:r>
          </a:p>
        </p:txBody>
      </p:sp>
      <p:sp>
        <p:nvSpPr>
          <p:cNvPr id="4" name="Content Placeholder 3">
            <a:extLst>
              <a:ext uri="{FF2B5EF4-FFF2-40B4-BE49-F238E27FC236}">
                <a16:creationId xmlns:a16="http://schemas.microsoft.com/office/drawing/2014/main" id="{545C14CB-AA37-EC4D-B561-D0B979C257AA}"/>
              </a:ext>
            </a:extLst>
          </p:cNvPr>
          <p:cNvSpPr>
            <a:spLocks noGrp="1"/>
          </p:cNvSpPr>
          <p:nvPr>
            <p:ph idx="36"/>
          </p:nvPr>
        </p:nvSpPr>
        <p:spPr/>
        <p:txBody>
          <a:bodyPr/>
          <a:lstStyle/>
          <a:p>
            <a:r>
              <a:rPr lang="en-US" dirty="0"/>
              <a:t>2 years</a:t>
            </a:r>
          </a:p>
        </p:txBody>
      </p:sp>
      <p:sp>
        <p:nvSpPr>
          <p:cNvPr id="5" name="Content Placeholder 4">
            <a:extLst>
              <a:ext uri="{FF2B5EF4-FFF2-40B4-BE49-F238E27FC236}">
                <a16:creationId xmlns:a16="http://schemas.microsoft.com/office/drawing/2014/main" id="{BE3F9D43-1694-AF4C-A5BC-3B71B4702BF4}"/>
              </a:ext>
            </a:extLst>
          </p:cNvPr>
          <p:cNvSpPr>
            <a:spLocks noGrp="1"/>
          </p:cNvSpPr>
          <p:nvPr>
            <p:ph idx="41"/>
          </p:nvPr>
        </p:nvSpPr>
        <p:spPr/>
        <p:txBody>
          <a:bodyPr/>
          <a:lstStyle/>
          <a:p>
            <a:r>
              <a:rPr lang="en-US"/>
              <a:t>Maximum of 2 years </a:t>
            </a:r>
            <a:endParaRPr lang="en-US" dirty="0"/>
          </a:p>
        </p:txBody>
      </p:sp>
      <p:sp>
        <p:nvSpPr>
          <p:cNvPr id="6" name="Content Placeholder 5">
            <a:extLst>
              <a:ext uri="{FF2B5EF4-FFF2-40B4-BE49-F238E27FC236}">
                <a16:creationId xmlns:a16="http://schemas.microsoft.com/office/drawing/2014/main" id="{76DE3341-2252-0B47-8EA1-64C50A10A0E3}"/>
              </a:ext>
            </a:extLst>
          </p:cNvPr>
          <p:cNvSpPr>
            <a:spLocks noGrp="1"/>
          </p:cNvSpPr>
          <p:nvPr>
            <p:ph idx="44"/>
          </p:nvPr>
        </p:nvSpPr>
        <p:spPr/>
        <p:txBody>
          <a:bodyPr/>
          <a:lstStyle/>
          <a:p>
            <a:r>
              <a:rPr lang="en-US" dirty="0"/>
              <a:t>2 years</a:t>
            </a:r>
          </a:p>
        </p:txBody>
      </p:sp>
      <p:sp>
        <p:nvSpPr>
          <p:cNvPr id="7" name="Content Placeholder 6">
            <a:extLst>
              <a:ext uri="{FF2B5EF4-FFF2-40B4-BE49-F238E27FC236}">
                <a16:creationId xmlns:a16="http://schemas.microsoft.com/office/drawing/2014/main" id="{28DF576F-9D9C-7249-883D-ABFBB8260FBE}"/>
              </a:ext>
            </a:extLst>
          </p:cNvPr>
          <p:cNvSpPr>
            <a:spLocks noGrp="1"/>
          </p:cNvSpPr>
          <p:nvPr>
            <p:ph idx="45"/>
          </p:nvPr>
        </p:nvSpPr>
        <p:spPr/>
        <p:txBody>
          <a:bodyPr/>
          <a:lstStyle/>
          <a:p>
            <a:r>
              <a:rPr lang="en-US" dirty="0"/>
              <a:t>1 year</a:t>
            </a:r>
          </a:p>
        </p:txBody>
      </p:sp>
      <p:sp>
        <p:nvSpPr>
          <p:cNvPr id="8" name="Content Placeholder 7">
            <a:extLst>
              <a:ext uri="{FF2B5EF4-FFF2-40B4-BE49-F238E27FC236}">
                <a16:creationId xmlns:a16="http://schemas.microsoft.com/office/drawing/2014/main" id="{1837AC1D-B375-A340-A450-6295891AC5A2}"/>
              </a:ext>
            </a:extLst>
          </p:cNvPr>
          <p:cNvSpPr>
            <a:spLocks noGrp="1"/>
          </p:cNvSpPr>
          <p:nvPr>
            <p:ph idx="46"/>
          </p:nvPr>
        </p:nvSpPr>
        <p:spPr/>
        <p:txBody>
          <a:bodyPr/>
          <a:lstStyle/>
          <a:p>
            <a:r>
              <a:rPr lang="en-US" dirty="0"/>
              <a:t>2 years</a:t>
            </a:r>
          </a:p>
        </p:txBody>
      </p:sp>
    </p:spTree>
    <p:extLst>
      <p:ext uri="{BB962C8B-B14F-4D97-AF65-F5344CB8AC3E}">
        <p14:creationId xmlns:p14="http://schemas.microsoft.com/office/powerpoint/2010/main" val="1921733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C29EAA-21DB-D741-8D85-CC9E8C5287BC}"/>
              </a:ext>
            </a:extLst>
          </p:cNvPr>
          <p:cNvSpPr/>
          <p:nvPr/>
        </p:nvSpPr>
        <p:spPr bwMode="auto">
          <a:xfrm>
            <a:off x="587388" y="3429000"/>
            <a:ext cx="11125236" cy="72008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3333CC"/>
              </a:solidFill>
              <a:effectLst/>
              <a:uLnTx/>
              <a:uFillTx/>
              <a:latin typeface="Times New Roman" pitchFamily="18" charset="0"/>
              <a:ea typeface="MS PGothic" charset="0"/>
            </a:endParaRPr>
          </a:p>
        </p:txBody>
      </p:sp>
      <p:sp>
        <p:nvSpPr>
          <p:cNvPr id="2" name="Title 1"/>
          <p:cNvSpPr>
            <a:spLocks noGrp="1"/>
          </p:cNvSpPr>
          <p:nvPr>
            <p:ph type="title"/>
          </p:nvPr>
        </p:nvSpPr>
        <p:spPr>
          <a:xfrm>
            <a:off x="1919536" y="0"/>
            <a:ext cx="8424936" cy="1052736"/>
          </a:xfrm>
        </p:spPr>
        <p:txBody>
          <a:bodyPr>
            <a:normAutofit/>
          </a:bodyPr>
          <a:lstStyle/>
          <a:p>
            <a:r>
              <a:rPr lang="en-US" dirty="0"/>
              <a:t>Agenda</a:t>
            </a:r>
            <a:endParaRPr lang="en-US" sz="2800" dirty="0">
              <a:solidFill>
                <a:srgbClr val="FF40FF"/>
              </a:solidFill>
            </a:endParaRPr>
          </a:p>
        </p:txBody>
      </p:sp>
      <p:sp>
        <p:nvSpPr>
          <p:cNvPr id="6" name="Content Placeholder 5"/>
          <p:cNvSpPr>
            <a:spLocks noGrp="1"/>
          </p:cNvSpPr>
          <p:nvPr>
            <p:ph idx="1"/>
          </p:nvPr>
        </p:nvSpPr>
        <p:spPr>
          <a:xfrm>
            <a:off x="875420" y="1196752"/>
            <a:ext cx="10837204" cy="5445224"/>
          </a:xfrm>
        </p:spPr>
        <p:txBody>
          <a:bodyPr/>
          <a:lstStyle/>
          <a:p>
            <a:pPr marL="0" marR="0" indent="0">
              <a:lnSpc>
                <a:spcPts val="2580"/>
              </a:lnSpc>
              <a:spcBef>
                <a:spcPts val="180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Case Presentation: Dr Partridge</a:t>
            </a:r>
          </a:p>
          <a:p>
            <a:pPr marL="342900" indent="-342900">
              <a:lnSpc>
                <a:spcPts val="2580"/>
              </a:lnSpc>
              <a:spcBef>
                <a:spcPts val="40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25-year-old woman with T1cN0M0, ER/PR-positive, HER2-negative breast cancer, RS = 26</a:t>
            </a: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Miller</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28-year-old woman with a 2.8-cm ER/PR-positive, HER2-positive Grade III IDC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Partridge </a:t>
            </a:r>
          </a:p>
          <a:p>
            <a:pPr marL="342900" indent="-342900">
              <a:lnSpc>
                <a:spcPts val="2580"/>
              </a:lnSpc>
              <a:spcBef>
                <a:spcPts val="400"/>
              </a:spcBef>
              <a:spcAft>
                <a:spcPts val="0"/>
              </a:spcAft>
            </a:pPr>
            <a:r>
              <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35-year-old woma</a:t>
            </a:r>
            <a:r>
              <a:rPr lang="en-US" sz="2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n with a 3.5-cm ER/PR-negative, HER2-negative breast cancer with a BRCA2 mutation</a:t>
            </a:r>
            <a:endPar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Case </a:t>
            </a:r>
            <a:r>
              <a:rPr lang="en-US" sz="2400" dirty="0">
                <a:latin typeface="Calibri" panose="020F0502020204030204" pitchFamily="34" charset="0"/>
                <a:ea typeface="Calibri" panose="020F0502020204030204" pitchFamily="34" charset="0"/>
                <a:cs typeface="Times New Roman" panose="02020603050405020304" pitchFamily="18" charset="0"/>
              </a:rPr>
              <a:t>Presentation: Dr Miller</a:t>
            </a:r>
          </a:p>
          <a:p>
            <a:pPr marL="342900" indent="-342900">
              <a:lnSpc>
                <a:spcPts val="2580"/>
              </a:lnSpc>
              <a:spcBef>
                <a:spcPts val="400"/>
              </a:spcBef>
              <a:spcAft>
                <a:spcPts val="0"/>
              </a:spcAft>
            </a:pPr>
            <a:r>
              <a:rPr lang="en-US" sz="2200" b="0" dirty="0">
                <a:latin typeface="Calibri" panose="020F0502020204030204" pitchFamily="34" charset="0"/>
                <a:ea typeface="Calibri" panose="020F0502020204030204" pitchFamily="34" charset="0"/>
                <a:cs typeface="Times New Roman" panose="02020603050405020304" pitchFamily="18" charset="0"/>
              </a:rPr>
              <a:t>32</a:t>
            </a:r>
            <a:r>
              <a:rPr lang="en-US" sz="2200" b="0" dirty="0">
                <a:effectLst/>
                <a:latin typeface="Calibri" panose="020F0502020204030204" pitchFamily="34" charset="0"/>
                <a:ea typeface="Calibri" panose="020F0502020204030204" pitchFamily="34" charset="0"/>
                <a:cs typeface="Times New Roman" panose="02020603050405020304" pitchFamily="18" charset="0"/>
              </a:rPr>
              <a:t>-year-old woman with ER/PR-positive, HER2-negative inflammatory breast cancer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Appendix</a:t>
            </a:r>
          </a:p>
        </p:txBody>
      </p:sp>
    </p:spTree>
    <p:custDataLst>
      <p:tags r:id="rId1"/>
    </p:custDataLst>
    <p:extLst>
      <p:ext uri="{BB962C8B-B14F-4D97-AF65-F5344CB8AC3E}">
        <p14:creationId xmlns:p14="http://schemas.microsoft.com/office/powerpoint/2010/main" val="1164497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3" y="1164836"/>
            <a:ext cx="10950498" cy="5135604"/>
          </a:xfrm>
        </p:spPr>
        <p:txBody>
          <a:bodyPr>
            <a:normAutofit/>
          </a:bodyPr>
          <a:lstStyle/>
          <a:p>
            <a:pPr>
              <a:lnSpc>
                <a:spcPct val="110000"/>
              </a:lnSpc>
              <a:defRPr/>
            </a:pPr>
            <a:r>
              <a:rPr lang="en-US" sz="2400" dirty="0">
                <a:latin typeface="Arial"/>
                <a:cs typeface="Arial"/>
              </a:rPr>
              <a:t>She has a 3cm mass palpable in her breast and ultrasound confirms 3.5 cm mass and reveals an enlarged axillary node; mammogram reveals dense breasts and MRI confirms L breast mass in upper outer breast without additional findings</a:t>
            </a:r>
          </a:p>
          <a:p>
            <a:pPr>
              <a:lnSpc>
                <a:spcPct val="110000"/>
              </a:lnSpc>
              <a:defRPr/>
            </a:pPr>
            <a:r>
              <a:rPr lang="en-US" sz="2400" dirty="0">
                <a:latin typeface="Arial"/>
                <a:cs typeface="Arial"/>
              </a:rPr>
              <a:t>Core needle biopsy reveals high grade triple negative (ER-/PR-/HER2-) invasive breast cancer; biopsy of the node reveals invasive carcinoma c/w breast primary</a:t>
            </a:r>
          </a:p>
          <a:p>
            <a:pPr>
              <a:lnSpc>
                <a:spcPct val="110000"/>
              </a:lnSpc>
              <a:defRPr/>
            </a:pPr>
            <a:r>
              <a:rPr lang="en-US" sz="2400" dirty="0">
                <a:latin typeface="Arial"/>
                <a:cs typeface="Arial"/>
              </a:rPr>
              <a:t>She undergoes rapid genetic testing and has a pathogenic BRCA2 variant (family hx of father with prostate in 50’s only)</a:t>
            </a:r>
          </a:p>
          <a:p>
            <a:pPr>
              <a:lnSpc>
                <a:spcPct val="110000"/>
              </a:lnSpc>
              <a:defRPr/>
            </a:pPr>
            <a:r>
              <a:rPr lang="en-US" sz="2400" dirty="0">
                <a:latin typeface="Arial"/>
                <a:cs typeface="Arial"/>
              </a:rPr>
              <a:t>She is a lawyer, married and had just started to try to get pregnant</a:t>
            </a:r>
          </a:p>
        </p:txBody>
      </p:sp>
      <p:sp>
        <p:nvSpPr>
          <p:cNvPr id="5" name="Rectangle 2">
            <a:extLst>
              <a:ext uri="{FF2B5EF4-FFF2-40B4-BE49-F238E27FC236}">
                <a16:creationId xmlns:a16="http://schemas.microsoft.com/office/drawing/2014/main" id="{5A8E766D-8193-3246-BF7C-50B0C1F749EB}"/>
              </a:ext>
            </a:extLst>
          </p:cNvPr>
          <p:cNvSpPr txBox="1">
            <a:spLocks noChangeArrowheads="1"/>
          </p:cNvSpPr>
          <p:nvPr/>
        </p:nvSpPr>
        <p:spPr>
          <a:xfrm>
            <a:off x="154545" y="61551"/>
            <a:ext cx="11900079" cy="919177"/>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Case 3: Dr Partridge – </a:t>
            </a:r>
            <a:r>
              <a:rPr kumimoji="0" lang="en-US" sz="3400" b="1" i="0" u="none" strike="noStrike" kern="1200" cap="none" spc="0" normalizeH="0" baseline="0" noProof="0" dirty="0">
                <a:ln>
                  <a:noFill/>
                </a:ln>
                <a:solidFill>
                  <a:srgbClr val="E7E6E6">
                    <a:lumMod val="50000"/>
                  </a:srgbClr>
                </a:solidFill>
                <a:effectLst/>
                <a:uLnTx/>
                <a:uFillTx/>
                <a:latin typeface="Arial" panose="020B0604020202020204"/>
                <a:ea typeface="+mj-ea"/>
                <a:cs typeface="+mj-cs"/>
              </a:rPr>
              <a:t>35-year-old woman (cT2N0 TNBC)</a:t>
            </a:r>
          </a:p>
        </p:txBody>
      </p:sp>
    </p:spTree>
    <p:extLst>
      <p:ext uri="{BB962C8B-B14F-4D97-AF65-F5344CB8AC3E}">
        <p14:creationId xmlns:p14="http://schemas.microsoft.com/office/powerpoint/2010/main" val="38104072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a:xfrm>
            <a:off x="912286" y="53752"/>
            <a:ext cx="10358967" cy="638944"/>
          </a:xfrm>
        </p:spPr>
        <p:txBody>
          <a:bodyPr/>
          <a:lstStyle/>
          <a:p>
            <a:r>
              <a:rPr lang="en-US" dirty="0"/>
              <a:t>Dr Love — Disclosures</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695400" y="764704"/>
            <a:ext cx="11057028" cy="4799013"/>
          </a:xfrm>
        </p:spPr>
        <p:txBody>
          <a:bodyPr/>
          <a:lstStyle/>
          <a:p>
            <a:pPr marL="98425" indent="0">
              <a:buNone/>
            </a:pPr>
            <a:r>
              <a:rPr lang="en-US" sz="1900" dirty="0"/>
              <a:t>Dr Love</a:t>
            </a:r>
            <a:r>
              <a:rPr lang="en-US" sz="1900" b="0" dirty="0"/>
              <a:t> is president and CEO of Research To Practice. Research To Practice receives funds in the form </a:t>
            </a:r>
            <a:br>
              <a:rPr lang="en-US" sz="1900" b="0" dirty="0"/>
            </a:br>
            <a:r>
              <a:rPr lang="en-US" sz="1900" b="0" dirty="0"/>
              <a:t>of educational grants to develop CME activities from the following companies: AbbVie Inc, Adaptive Biotechnologies Corporation, ADC Therapeutics, Agios Pharmaceuticals Inc, Alexion Pharmaceuticals, </a:t>
            </a:r>
            <a:br>
              <a:rPr lang="en-US" sz="1900" b="0" dirty="0"/>
            </a:br>
            <a:r>
              <a:rPr lang="en-US" sz="1900" b="0" dirty="0"/>
              <a:t>Amgen Inc, Array BioPharma Inc, a subsidiary of Pfizer Inc, Astellas, AstraZeneca Pharmaceuticals LP, </a:t>
            </a:r>
            <a:br>
              <a:rPr lang="en-US" sz="1900" b="0" dirty="0"/>
            </a:br>
            <a:r>
              <a:rPr lang="en-US" sz="1900" b="0" dirty="0"/>
              <a:t>Aveo Pharmaceuticals, Bayer HealthCare Pharmaceuticals, </a:t>
            </a:r>
            <a:r>
              <a:rPr lang="en-US" sz="1900" b="0" dirty="0" err="1"/>
              <a:t>BeiGene</a:t>
            </a:r>
            <a:r>
              <a:rPr lang="en-US" sz="1900" b="0" dirty="0"/>
              <a:t> Ltd, </a:t>
            </a:r>
            <a:r>
              <a:rPr lang="en-US" sz="1900" b="0" dirty="0" err="1"/>
              <a:t>BeyondSpring</a:t>
            </a:r>
            <a:r>
              <a:rPr lang="en-US" sz="1900" b="0" dirty="0"/>
              <a:t> Pharmaceuticals Inc, </a:t>
            </a:r>
            <a:br>
              <a:rPr lang="en-US" sz="1900" b="0" dirty="0"/>
            </a:br>
            <a:r>
              <a:rPr lang="en-US" sz="1900" b="0" dirty="0"/>
              <a:t>Blueprint Medicines, Boehringer Ingelheim Pharmaceuticals Inc, Bristol-Myers Squibb Company, Celgene Corporation, Clovis Oncology, </a:t>
            </a:r>
            <a:r>
              <a:rPr lang="en-US" sz="1900" b="0" dirty="0" err="1"/>
              <a:t>Coherus</a:t>
            </a:r>
            <a:r>
              <a:rPr lang="en-US" sz="1900" b="0" dirty="0"/>
              <a:t> </a:t>
            </a:r>
            <a:r>
              <a:rPr lang="en-US" sz="1900" b="0" dirty="0" err="1"/>
              <a:t>BioSciences</a:t>
            </a:r>
            <a:r>
              <a:rPr lang="en-US" sz="1900" b="0" dirty="0"/>
              <a:t>, CTI BioPharma Corp, Daiichi Sankyo Inc, Eisai Inc, </a:t>
            </a:r>
            <a:br>
              <a:rPr lang="en-US" sz="1900" b="0" dirty="0"/>
            </a:br>
            <a:r>
              <a:rPr lang="en-US" sz="1900" b="0" dirty="0"/>
              <a:t>Elevation Oncology Inc, EMD Serono Inc, </a:t>
            </a:r>
            <a:r>
              <a:rPr lang="en-US" sz="1900" b="0" dirty="0" err="1"/>
              <a:t>Epizyme</a:t>
            </a:r>
            <a:r>
              <a:rPr lang="en-US" sz="1900" b="0" dirty="0"/>
              <a:t> Inc, Exact Sciences Corporation, </a:t>
            </a:r>
            <a:r>
              <a:rPr lang="en-US" sz="1900" b="0" dirty="0" err="1"/>
              <a:t>Exelixis</a:t>
            </a:r>
            <a:r>
              <a:rPr lang="en-US" sz="1900" b="0" dirty="0"/>
              <a:t> Inc, Five Prime Therapeutics Inc, Foundation Medicine, G1 Therapeutics Inc, Genentech, a member of the Roche Group, Genmab, Gilead Sciences Inc, Grail Inc, GSK, Halozyme Inc, </a:t>
            </a:r>
            <a:r>
              <a:rPr lang="en-US" sz="1900" b="0" dirty="0" err="1"/>
              <a:t>Helsinn</a:t>
            </a:r>
            <a:r>
              <a:rPr lang="en-US" sz="1900" b="0" dirty="0"/>
              <a:t> Healthcare SA, </a:t>
            </a:r>
            <a:r>
              <a:rPr lang="en-US" sz="1900" b="0" dirty="0" err="1"/>
              <a:t>ImmunoGen</a:t>
            </a:r>
            <a:r>
              <a:rPr lang="en-US" sz="1900" b="0" dirty="0"/>
              <a:t> Inc, Incyte Corporation, Ipsen Biopharmaceuticals Inc, Janssen Biotech Inc, administered by Janssen Scientific Affairs LLC, Jazz Pharmaceuticals Inc, </a:t>
            </a:r>
            <a:r>
              <a:rPr lang="en-US" sz="1900" b="0" dirty="0" err="1"/>
              <a:t>Karyopharm</a:t>
            </a:r>
            <a:r>
              <a:rPr lang="en-US" sz="1900" b="0" dirty="0"/>
              <a:t> Therapeutics, Kite, A Gilead Company, Kronos Bio Inc, Lilly, </a:t>
            </a:r>
            <a:br>
              <a:rPr lang="en-US" sz="1900" b="0" dirty="0"/>
            </a:br>
            <a:r>
              <a:rPr lang="en-US" sz="1900" b="0" dirty="0" err="1"/>
              <a:t>Loxo</a:t>
            </a:r>
            <a:r>
              <a:rPr lang="en-US" sz="1900" b="0" dirty="0"/>
              <a:t> Oncology Inc, a wholly owned subsidiary of Eli Lilly &amp; Company, MEI Pharma Inc, Merck, </a:t>
            </a:r>
            <a:r>
              <a:rPr lang="en-US" sz="1900" b="0" dirty="0" err="1"/>
              <a:t>Mersana</a:t>
            </a:r>
            <a:r>
              <a:rPr lang="en-US" sz="1900" b="0" dirty="0"/>
              <a:t> Therapeutics Inc, </a:t>
            </a:r>
            <a:r>
              <a:rPr lang="en-US" sz="1900" b="0" dirty="0" err="1"/>
              <a:t>Mirati</a:t>
            </a:r>
            <a:r>
              <a:rPr lang="en-US" sz="1900" b="0" dirty="0"/>
              <a:t> Therapeutics Inc, </a:t>
            </a:r>
            <a:r>
              <a:rPr lang="en-US" sz="1900" b="0" dirty="0" err="1"/>
              <a:t>Natera</a:t>
            </a:r>
            <a:r>
              <a:rPr lang="en-US" sz="1900" b="0" dirty="0"/>
              <a:t> Inc, Novartis, Novartis Pharmaceuticals Corporation on </a:t>
            </a:r>
            <a:br>
              <a:rPr lang="en-US" sz="1900" b="0" dirty="0"/>
            </a:br>
            <a:r>
              <a:rPr lang="en-US" sz="1900" b="0" dirty="0"/>
              <a:t>behalf of Advanced Accelerator Applications, </a:t>
            </a:r>
            <a:r>
              <a:rPr lang="en-US" sz="1900" b="0" dirty="0" err="1"/>
              <a:t>Novocure</a:t>
            </a:r>
            <a:r>
              <a:rPr lang="en-US" sz="1900" b="0" dirty="0"/>
              <a:t> Inc, </a:t>
            </a:r>
            <a:r>
              <a:rPr lang="en-US" sz="1900" b="0" dirty="0" err="1"/>
              <a:t>Oncopeptides</a:t>
            </a:r>
            <a:r>
              <a:rPr lang="en-US" sz="1900" b="0" dirty="0"/>
              <a:t>, Pfizer Inc, Pharmacyclics LLC, </a:t>
            </a:r>
            <a:br>
              <a:rPr lang="en-US" sz="1900" b="0" dirty="0"/>
            </a:br>
            <a:r>
              <a:rPr lang="en-US" sz="1900" b="0" dirty="0"/>
              <a:t>an AbbVie Company, Puma Biotechnology Inc, Regeneron Pharmaceuticals Inc, Sanofi, </a:t>
            </a:r>
            <a:r>
              <a:rPr lang="en-US" sz="1900" b="0" dirty="0" err="1"/>
              <a:t>Seagen</a:t>
            </a:r>
            <a:r>
              <a:rPr lang="en-US" sz="1900" b="0" dirty="0"/>
              <a:t> Inc, </a:t>
            </a:r>
            <a:br>
              <a:rPr lang="en-US" sz="1900" b="0" dirty="0"/>
            </a:br>
            <a:r>
              <a:rPr lang="en-US" sz="1900" b="0" dirty="0" err="1"/>
              <a:t>Servier</a:t>
            </a:r>
            <a:r>
              <a:rPr lang="en-US" sz="1900" b="0" dirty="0"/>
              <a:t> Pharmaceuticals LLC, </a:t>
            </a:r>
            <a:r>
              <a:rPr lang="en-US" sz="1900" b="0" dirty="0" err="1"/>
              <a:t>SpringWorks</a:t>
            </a:r>
            <a:r>
              <a:rPr lang="en-US" sz="1900" b="0" dirty="0"/>
              <a:t> Therapeutics Inc, Sumitomo Dainippon Pharma Oncology Inc, </a:t>
            </a:r>
            <a:br>
              <a:rPr lang="en-US" sz="1900" b="0" dirty="0"/>
            </a:br>
            <a:r>
              <a:rPr lang="en-US" sz="1900" b="0" dirty="0"/>
              <a:t>Taiho Oncology Inc, Takeda Pharmaceuticals USA Inc, </a:t>
            </a:r>
            <a:r>
              <a:rPr lang="en-US" sz="1900" b="0" dirty="0" err="1"/>
              <a:t>TerSera</a:t>
            </a:r>
            <a:r>
              <a:rPr lang="en-US" sz="1900" b="0" dirty="0"/>
              <a:t> Therapeutics LLC, </a:t>
            </a:r>
            <a:r>
              <a:rPr lang="en-US" sz="1900" b="0" dirty="0" err="1"/>
              <a:t>Tesaro</a:t>
            </a:r>
            <a:r>
              <a:rPr lang="en-US" sz="1900" b="0" dirty="0"/>
              <a:t>, A GSK Company, </a:t>
            </a:r>
            <a:br>
              <a:rPr lang="en-US" sz="1900" b="0" dirty="0"/>
            </a:br>
            <a:r>
              <a:rPr lang="en-US" sz="1900" b="0" dirty="0"/>
              <a:t>TG Therapeutics Inc, Turning Point Therapeutics Inc, </a:t>
            </a:r>
            <a:r>
              <a:rPr lang="en-US" sz="1900" b="0" dirty="0" err="1"/>
              <a:t>Verastem</a:t>
            </a:r>
            <a:r>
              <a:rPr lang="en-US" sz="1900" b="0" dirty="0"/>
              <a:t> Inc, and </a:t>
            </a:r>
            <a:r>
              <a:rPr lang="en-US" sz="1900" b="0" dirty="0" err="1"/>
              <a:t>Zymeworks</a:t>
            </a:r>
            <a:r>
              <a:rPr lang="en-US" sz="1900" b="0" dirty="0"/>
              <a:t> Inc.</a:t>
            </a:r>
          </a:p>
        </p:txBody>
      </p:sp>
    </p:spTree>
    <p:extLst>
      <p:ext uri="{BB962C8B-B14F-4D97-AF65-F5344CB8AC3E}">
        <p14:creationId xmlns:p14="http://schemas.microsoft.com/office/powerpoint/2010/main" val="2041574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3" y="1433015"/>
            <a:ext cx="10950498" cy="4867425"/>
          </a:xfrm>
        </p:spPr>
        <p:txBody>
          <a:bodyPr>
            <a:normAutofit/>
          </a:bodyPr>
          <a:lstStyle/>
          <a:p>
            <a:pPr>
              <a:defRPr/>
            </a:pPr>
            <a:r>
              <a:rPr lang="en-US" dirty="0">
                <a:latin typeface="Arial"/>
                <a:cs typeface="Arial"/>
              </a:rPr>
              <a:t>What would you offer her next?</a:t>
            </a:r>
          </a:p>
          <a:p>
            <a:pPr lvl="1">
              <a:defRPr/>
            </a:pPr>
            <a:r>
              <a:rPr lang="en-US" sz="2800" dirty="0">
                <a:latin typeface="Arial"/>
                <a:cs typeface="Arial"/>
              </a:rPr>
              <a:t>Surgery considerations</a:t>
            </a:r>
          </a:p>
          <a:p>
            <a:pPr lvl="1">
              <a:defRPr/>
            </a:pPr>
            <a:endParaRPr lang="en-US" sz="2800" dirty="0">
              <a:latin typeface="Arial"/>
              <a:cs typeface="Arial"/>
            </a:endParaRPr>
          </a:p>
          <a:p>
            <a:pPr lvl="1">
              <a:defRPr/>
            </a:pPr>
            <a:r>
              <a:rPr lang="en-US" sz="2800" dirty="0">
                <a:latin typeface="Arial"/>
                <a:cs typeface="Arial"/>
              </a:rPr>
              <a:t>Preoperative treatment options</a:t>
            </a:r>
          </a:p>
          <a:p>
            <a:pPr lvl="1">
              <a:defRPr/>
            </a:pPr>
            <a:endParaRPr lang="en-US" sz="2800" dirty="0">
              <a:latin typeface="Arial"/>
              <a:cs typeface="Arial"/>
            </a:endParaRPr>
          </a:p>
          <a:p>
            <a:pPr lvl="1">
              <a:defRPr/>
            </a:pPr>
            <a:r>
              <a:rPr lang="en-US" sz="2800" dirty="0">
                <a:latin typeface="Arial"/>
                <a:cs typeface="Arial"/>
              </a:rPr>
              <a:t>Fertility preservation and future pregnancy considerations</a:t>
            </a:r>
          </a:p>
          <a:p>
            <a:pPr lvl="1">
              <a:defRPr/>
            </a:pPr>
            <a:endParaRPr lang="en-US" sz="2800" dirty="0">
              <a:latin typeface="Arial"/>
              <a:cs typeface="Arial"/>
            </a:endParaRPr>
          </a:p>
          <a:p>
            <a:pPr lvl="1">
              <a:defRPr/>
            </a:pPr>
            <a:r>
              <a:rPr lang="en-US" sz="2800" dirty="0">
                <a:latin typeface="Arial"/>
                <a:cs typeface="Arial"/>
              </a:rPr>
              <a:t>Future surveillance and risk reduction recommendations</a:t>
            </a:r>
          </a:p>
        </p:txBody>
      </p:sp>
      <p:sp>
        <p:nvSpPr>
          <p:cNvPr id="5" name="Rectangle 2">
            <a:extLst>
              <a:ext uri="{FF2B5EF4-FFF2-40B4-BE49-F238E27FC236}">
                <a16:creationId xmlns:a16="http://schemas.microsoft.com/office/drawing/2014/main" id="{5A8E766D-8193-3246-BF7C-50B0C1F749EB}"/>
              </a:ext>
            </a:extLst>
          </p:cNvPr>
          <p:cNvSpPr txBox="1">
            <a:spLocks noChangeArrowheads="1"/>
          </p:cNvSpPr>
          <p:nvPr/>
        </p:nvSpPr>
        <p:spPr>
          <a:xfrm>
            <a:off x="154545" y="116632"/>
            <a:ext cx="11900079" cy="82364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Case 3: Dr Partridge – 35-year-old woman (cT2N0 TNBC)</a:t>
            </a:r>
          </a:p>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a:t>
            </a:r>
            <a:r>
              <a:rPr lang="en-US" sz="3400" dirty="0" err="1">
                <a:solidFill>
                  <a:srgbClr val="E7E6E6">
                    <a:lumMod val="50000"/>
                  </a:srgbClr>
                </a:solidFill>
                <a:latin typeface="Arial" panose="020B0604020202020204"/>
              </a:rPr>
              <a:t>cont</a:t>
            </a:r>
            <a:r>
              <a:rPr lang="en-US" sz="3400" dirty="0">
                <a:solidFill>
                  <a:srgbClr val="E7E6E6">
                    <a:lumMod val="50000"/>
                  </a:srgbClr>
                </a:solidFill>
                <a:latin typeface="Arial" panose="020B0604020202020204"/>
              </a:rPr>
              <a:t>)</a:t>
            </a:r>
          </a:p>
        </p:txBody>
      </p:sp>
    </p:spTree>
    <p:extLst>
      <p:ext uri="{BB962C8B-B14F-4D97-AF65-F5344CB8AC3E}">
        <p14:creationId xmlns:p14="http://schemas.microsoft.com/office/powerpoint/2010/main" val="13239262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2" y="1164837"/>
            <a:ext cx="11233122" cy="5135603"/>
          </a:xfrm>
        </p:spPr>
        <p:txBody>
          <a:bodyPr>
            <a:normAutofit/>
          </a:bodyPr>
          <a:lstStyle/>
          <a:p>
            <a:pPr>
              <a:defRPr/>
            </a:pPr>
            <a:r>
              <a:rPr lang="en-US" dirty="0">
                <a:latin typeface="Arial"/>
                <a:cs typeface="Arial"/>
              </a:rPr>
              <a:t>The patient is recommended to receive preoperative KEYNOTE-522 chemotherapy.  </a:t>
            </a:r>
          </a:p>
          <a:p>
            <a:pPr marL="0" indent="0">
              <a:buNone/>
              <a:defRPr/>
            </a:pPr>
            <a:endParaRPr lang="en-US" dirty="0">
              <a:latin typeface="Arial"/>
              <a:cs typeface="Arial"/>
            </a:endParaRPr>
          </a:p>
          <a:p>
            <a:pPr>
              <a:defRPr/>
            </a:pPr>
            <a:r>
              <a:rPr lang="en-US" dirty="0">
                <a:latin typeface="Arial"/>
                <a:cs typeface="Arial"/>
              </a:rPr>
              <a:t>She chooses to undergo 1 cycle of IVF prior to starting treatment which she does over a 3-week period</a:t>
            </a:r>
          </a:p>
          <a:p>
            <a:pPr lvl="1">
              <a:defRPr/>
            </a:pPr>
            <a:r>
              <a:rPr lang="en-US" dirty="0">
                <a:latin typeface="Arial"/>
                <a:cs typeface="Arial"/>
              </a:rPr>
              <a:t>She banks 10 embryos and 8 oocytes with a plan to consider pre-implantation genetic diagnosis (PGD) in future</a:t>
            </a:r>
          </a:p>
          <a:p>
            <a:pPr>
              <a:defRPr/>
            </a:pPr>
            <a:endParaRPr lang="en-US" dirty="0">
              <a:latin typeface="Arial"/>
              <a:cs typeface="Arial"/>
            </a:endParaRPr>
          </a:p>
          <a:p>
            <a:pPr>
              <a:defRPr/>
            </a:pPr>
            <a:r>
              <a:rPr lang="en-US" dirty="0">
                <a:latin typeface="Arial"/>
                <a:cs typeface="Arial"/>
              </a:rPr>
              <a:t>During treatment, she opts to receive leuprolide through chemotherapy to prevent premature menopause and potentially preserve fertility</a:t>
            </a:r>
          </a:p>
        </p:txBody>
      </p:sp>
      <p:sp>
        <p:nvSpPr>
          <p:cNvPr id="5" name="Rectangle 2">
            <a:extLst>
              <a:ext uri="{FF2B5EF4-FFF2-40B4-BE49-F238E27FC236}">
                <a16:creationId xmlns:a16="http://schemas.microsoft.com/office/drawing/2014/main" id="{5A8E766D-8193-3246-BF7C-50B0C1F749EB}"/>
              </a:ext>
            </a:extLst>
          </p:cNvPr>
          <p:cNvSpPr txBox="1">
            <a:spLocks noChangeArrowheads="1"/>
          </p:cNvSpPr>
          <p:nvPr/>
        </p:nvSpPr>
        <p:spPr>
          <a:xfrm>
            <a:off x="154545" y="116632"/>
            <a:ext cx="11900079" cy="114300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Case 3: Dr Partridge – 35-year-old woman (cT2N0 TNBC)</a:t>
            </a:r>
          </a:p>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a:t>
            </a:r>
            <a:r>
              <a:rPr lang="en-US" sz="3400" dirty="0" err="1">
                <a:solidFill>
                  <a:srgbClr val="E7E6E6">
                    <a:lumMod val="50000"/>
                  </a:srgbClr>
                </a:solidFill>
                <a:latin typeface="Arial" panose="020B0604020202020204"/>
              </a:rPr>
              <a:t>cont</a:t>
            </a:r>
            <a:r>
              <a:rPr lang="en-US" sz="3400" dirty="0">
                <a:solidFill>
                  <a:srgbClr val="E7E6E6">
                    <a:lumMod val="50000"/>
                  </a:srgbClr>
                </a:solidFill>
                <a:latin typeface="Arial" panose="020B0604020202020204"/>
              </a:rPr>
              <a:t>)</a:t>
            </a:r>
          </a:p>
        </p:txBody>
      </p:sp>
    </p:spTree>
    <p:extLst>
      <p:ext uri="{BB962C8B-B14F-4D97-AF65-F5344CB8AC3E}">
        <p14:creationId xmlns:p14="http://schemas.microsoft.com/office/powerpoint/2010/main" val="79270902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3" y="1383201"/>
            <a:ext cx="10950498" cy="4917239"/>
          </a:xfrm>
        </p:spPr>
        <p:txBody>
          <a:bodyPr>
            <a:normAutofit/>
          </a:bodyPr>
          <a:lstStyle/>
          <a:p>
            <a:pPr>
              <a:defRPr/>
            </a:pPr>
            <a:r>
              <a:rPr lang="en-US" dirty="0">
                <a:latin typeface="Arial"/>
                <a:cs typeface="Arial"/>
              </a:rPr>
              <a:t>She tolerates chemotherapy well with excellent clinical response</a:t>
            </a:r>
          </a:p>
          <a:p>
            <a:pPr>
              <a:defRPr/>
            </a:pPr>
            <a:endParaRPr lang="en-US" dirty="0">
              <a:latin typeface="Arial"/>
              <a:cs typeface="Arial"/>
            </a:endParaRPr>
          </a:p>
          <a:p>
            <a:pPr>
              <a:defRPr/>
            </a:pPr>
            <a:r>
              <a:rPr lang="en-US" dirty="0">
                <a:latin typeface="Arial"/>
                <a:cs typeface="Arial"/>
              </a:rPr>
              <a:t>At surgery (bilateral mastectomy with implant reconstruction), she is found to have negative sentinel node (0 of 3 nodes with disease, and evidence of treatment effect in the node with the clip) and 3 mm of residual grade 2 invasive ductal carcinoma in the breast.</a:t>
            </a:r>
          </a:p>
          <a:p>
            <a:pPr>
              <a:defRPr/>
            </a:pPr>
            <a:endParaRPr lang="en-US" dirty="0">
              <a:latin typeface="Arial"/>
              <a:cs typeface="Arial"/>
            </a:endParaRPr>
          </a:p>
          <a:p>
            <a:pPr>
              <a:defRPr/>
            </a:pPr>
            <a:endParaRPr lang="en-US" dirty="0">
              <a:latin typeface="Arial"/>
              <a:cs typeface="Arial"/>
            </a:endParaRPr>
          </a:p>
          <a:p>
            <a:pPr>
              <a:defRPr/>
            </a:pPr>
            <a:endParaRPr lang="en-US" dirty="0">
              <a:latin typeface="Arial"/>
              <a:cs typeface="Arial"/>
            </a:endParaRPr>
          </a:p>
          <a:p>
            <a:pPr>
              <a:defRPr/>
            </a:pPr>
            <a:endParaRPr lang="en-US" dirty="0">
              <a:latin typeface="Arial"/>
              <a:cs typeface="Arial"/>
            </a:endParaRPr>
          </a:p>
        </p:txBody>
      </p:sp>
      <p:sp>
        <p:nvSpPr>
          <p:cNvPr id="5" name="Rectangle 2">
            <a:extLst>
              <a:ext uri="{FF2B5EF4-FFF2-40B4-BE49-F238E27FC236}">
                <a16:creationId xmlns:a16="http://schemas.microsoft.com/office/drawing/2014/main" id="{5A8E766D-8193-3246-BF7C-50B0C1F749EB}"/>
              </a:ext>
            </a:extLst>
          </p:cNvPr>
          <p:cNvSpPr txBox="1">
            <a:spLocks noChangeArrowheads="1"/>
          </p:cNvSpPr>
          <p:nvPr/>
        </p:nvSpPr>
        <p:spPr>
          <a:xfrm>
            <a:off x="154545" y="240201"/>
            <a:ext cx="11900079" cy="114300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Case 3: Dr Partridge – 35-year-old woman (cT2N0 TNBC)</a:t>
            </a:r>
          </a:p>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a:t>
            </a:r>
            <a:r>
              <a:rPr lang="en-US" sz="3400" dirty="0" err="1">
                <a:solidFill>
                  <a:srgbClr val="E7E6E6">
                    <a:lumMod val="50000"/>
                  </a:srgbClr>
                </a:solidFill>
                <a:latin typeface="Arial" panose="020B0604020202020204"/>
              </a:rPr>
              <a:t>cont</a:t>
            </a:r>
            <a:r>
              <a:rPr lang="en-US" sz="3400" dirty="0">
                <a:solidFill>
                  <a:srgbClr val="E7E6E6">
                    <a:lumMod val="50000"/>
                  </a:srgbClr>
                </a:solidFill>
                <a:latin typeface="Arial" panose="020B0604020202020204"/>
              </a:rPr>
              <a:t>)</a:t>
            </a:r>
          </a:p>
        </p:txBody>
      </p:sp>
    </p:spTree>
    <p:extLst>
      <p:ext uri="{BB962C8B-B14F-4D97-AF65-F5344CB8AC3E}">
        <p14:creationId xmlns:p14="http://schemas.microsoft.com/office/powerpoint/2010/main" val="72013016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3" y="1594247"/>
            <a:ext cx="10950498" cy="5291137"/>
          </a:xfrm>
        </p:spPr>
        <p:txBody>
          <a:bodyPr>
            <a:normAutofit/>
          </a:bodyPr>
          <a:lstStyle/>
          <a:p>
            <a:pPr>
              <a:defRPr/>
            </a:pPr>
            <a:r>
              <a:rPr lang="en-US" sz="3200" dirty="0">
                <a:latin typeface="Arial"/>
                <a:cs typeface="Arial"/>
              </a:rPr>
              <a:t>She sees you in follow-up after completing treatment and has a number of questions:</a:t>
            </a:r>
          </a:p>
          <a:p>
            <a:pPr lvl="1">
              <a:defRPr/>
            </a:pPr>
            <a:r>
              <a:rPr lang="en-US" sz="3200" dirty="0">
                <a:latin typeface="Arial"/>
                <a:cs typeface="Arial"/>
              </a:rPr>
              <a:t>When can she get pregnant?</a:t>
            </a:r>
          </a:p>
          <a:p>
            <a:pPr lvl="1">
              <a:defRPr/>
            </a:pPr>
            <a:r>
              <a:rPr lang="en-US" sz="3200" dirty="0">
                <a:latin typeface="Arial"/>
                <a:cs typeface="Arial"/>
              </a:rPr>
              <a:t>When does she have to get her ovaries out? </a:t>
            </a:r>
          </a:p>
          <a:p>
            <a:pPr lvl="1">
              <a:defRPr/>
            </a:pPr>
            <a:r>
              <a:rPr lang="en-US" sz="3200" dirty="0">
                <a:latin typeface="Arial"/>
                <a:cs typeface="Arial"/>
              </a:rPr>
              <a:t>How will you know the treatment has worked?</a:t>
            </a:r>
          </a:p>
          <a:p>
            <a:pPr lvl="1">
              <a:defRPr/>
            </a:pPr>
            <a:r>
              <a:rPr lang="en-US" sz="3200" dirty="0">
                <a:latin typeface="Arial"/>
                <a:cs typeface="Arial"/>
              </a:rPr>
              <a:t>How will you follow her?</a:t>
            </a:r>
          </a:p>
          <a:p>
            <a:pPr>
              <a:defRPr/>
            </a:pPr>
            <a:endParaRPr lang="en-US" dirty="0">
              <a:latin typeface="Arial"/>
              <a:cs typeface="Arial"/>
            </a:endParaRPr>
          </a:p>
          <a:p>
            <a:pPr>
              <a:defRPr/>
            </a:pPr>
            <a:endParaRPr lang="en-US" dirty="0">
              <a:latin typeface="Arial"/>
              <a:cs typeface="Arial"/>
            </a:endParaRPr>
          </a:p>
        </p:txBody>
      </p:sp>
      <p:sp>
        <p:nvSpPr>
          <p:cNvPr id="5" name="Rectangle 2">
            <a:extLst>
              <a:ext uri="{FF2B5EF4-FFF2-40B4-BE49-F238E27FC236}">
                <a16:creationId xmlns:a16="http://schemas.microsoft.com/office/drawing/2014/main" id="{5A8E766D-8193-3246-BF7C-50B0C1F749EB}"/>
              </a:ext>
            </a:extLst>
          </p:cNvPr>
          <p:cNvSpPr txBox="1">
            <a:spLocks noChangeArrowheads="1"/>
          </p:cNvSpPr>
          <p:nvPr/>
        </p:nvSpPr>
        <p:spPr>
          <a:xfrm>
            <a:off x="154545" y="322088"/>
            <a:ext cx="11900079" cy="114300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Case 3: Dr Partridge – 35-year-old woman (cT2N0 TNBC)</a:t>
            </a:r>
          </a:p>
          <a:p>
            <a:pPr marL="0" marR="0" lvl="0" indent="0" defTabSz="914400" rtl="0" eaLnBrk="1" fontAlgn="auto" latinLnBrk="0" hangingPunct="1">
              <a:lnSpc>
                <a:spcPct val="90000"/>
              </a:lnSpc>
              <a:spcBef>
                <a:spcPct val="0"/>
              </a:spcBef>
              <a:spcAft>
                <a:spcPts val="0"/>
              </a:spcAft>
              <a:buClrTx/>
              <a:buSzTx/>
              <a:buFontTx/>
              <a:buNone/>
              <a:tabLst/>
              <a:defRPr/>
            </a:pPr>
            <a:r>
              <a:rPr lang="en-US" sz="3400" dirty="0">
                <a:solidFill>
                  <a:srgbClr val="E7E6E6">
                    <a:lumMod val="50000"/>
                  </a:srgbClr>
                </a:solidFill>
                <a:latin typeface="Arial" panose="020B0604020202020204"/>
              </a:rPr>
              <a:t>(</a:t>
            </a:r>
            <a:r>
              <a:rPr lang="en-US" sz="3400" dirty="0" err="1">
                <a:solidFill>
                  <a:srgbClr val="E7E6E6">
                    <a:lumMod val="50000"/>
                  </a:srgbClr>
                </a:solidFill>
                <a:latin typeface="Arial" panose="020B0604020202020204"/>
              </a:rPr>
              <a:t>cont</a:t>
            </a:r>
            <a:r>
              <a:rPr lang="en-US" sz="3400" dirty="0">
                <a:solidFill>
                  <a:srgbClr val="E7E6E6">
                    <a:lumMod val="50000"/>
                  </a:srgbClr>
                </a:solidFill>
                <a:latin typeface="Arial" panose="020B0604020202020204"/>
              </a:rPr>
              <a:t>)</a:t>
            </a:r>
          </a:p>
        </p:txBody>
      </p:sp>
    </p:spTree>
    <p:extLst>
      <p:ext uri="{BB962C8B-B14F-4D97-AF65-F5344CB8AC3E}">
        <p14:creationId xmlns:p14="http://schemas.microsoft.com/office/powerpoint/2010/main" val="39420167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491CE2F-F3F5-B644-839C-96E1C102A5D6}"/>
              </a:ext>
            </a:extLst>
          </p:cNvPr>
          <p:cNvSpPr txBox="1"/>
          <p:nvPr/>
        </p:nvSpPr>
        <p:spPr>
          <a:xfrm>
            <a:off x="609600" y="261938"/>
            <a:ext cx="113728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err="1">
                <a:ln>
                  <a:noFill/>
                </a:ln>
                <a:solidFill>
                  <a:srgbClr val="636569"/>
                </a:solidFill>
                <a:effectLst/>
                <a:uLnTx/>
                <a:uFillTx/>
                <a:latin typeface="Arial" panose="020B0604020202020204"/>
                <a:ea typeface="MS PGothic" charset="-128"/>
                <a:cs typeface="Arial"/>
              </a:rPr>
              <a:t>Ovarian</a:t>
            </a:r>
            <a:r>
              <a:rPr kumimoji="0" lang="it-IT" sz="3600" b="1" i="0" u="none" strike="noStrike" kern="1200" cap="none" spc="0" normalizeH="0" baseline="0" noProof="0" dirty="0">
                <a:ln>
                  <a:noFill/>
                </a:ln>
                <a:solidFill>
                  <a:srgbClr val="636569"/>
                </a:solidFill>
                <a:effectLst/>
                <a:uLnTx/>
                <a:uFillTx/>
                <a:latin typeface="Arial" panose="020B0604020202020204"/>
                <a:ea typeface="MS PGothic" charset="-128"/>
                <a:cs typeface="Arial"/>
              </a:rPr>
              <a:t> </a:t>
            </a:r>
            <a:r>
              <a:rPr kumimoji="0" lang="it-IT" sz="3600" b="1" i="0" u="none" strike="noStrike" kern="1200" cap="none" spc="0" normalizeH="0" baseline="0" noProof="0" dirty="0" err="1">
                <a:ln>
                  <a:noFill/>
                </a:ln>
                <a:solidFill>
                  <a:srgbClr val="636569"/>
                </a:solidFill>
                <a:effectLst/>
                <a:uLnTx/>
                <a:uFillTx/>
                <a:latin typeface="Arial" panose="020B0604020202020204"/>
                <a:ea typeface="MS PGothic" charset="-128"/>
                <a:cs typeface="Arial"/>
              </a:rPr>
              <a:t>Suppression</a:t>
            </a:r>
            <a:r>
              <a:rPr kumimoji="0" lang="it-IT" sz="3600" b="1" i="0" u="none" strike="noStrike" kern="1200" cap="none" spc="0" normalizeH="0" baseline="0" noProof="0" dirty="0">
                <a:ln>
                  <a:noFill/>
                </a:ln>
                <a:solidFill>
                  <a:srgbClr val="636569"/>
                </a:solidFill>
                <a:effectLst/>
                <a:uLnTx/>
                <a:uFillTx/>
                <a:latin typeface="Arial" panose="020B0604020202020204"/>
                <a:ea typeface="MS PGothic" charset="-128"/>
                <a:cs typeface="Arial"/>
              </a:rPr>
              <a:t> </a:t>
            </a:r>
            <a:r>
              <a:rPr kumimoji="0" lang="it-IT" sz="3600" b="1" i="0" u="none" strike="noStrike" kern="1200" cap="none" spc="0" normalizeH="0" baseline="0" noProof="0" dirty="0" err="1">
                <a:ln>
                  <a:noFill/>
                </a:ln>
                <a:solidFill>
                  <a:srgbClr val="636569"/>
                </a:solidFill>
                <a:effectLst/>
                <a:uLnTx/>
                <a:uFillTx/>
                <a:latin typeface="Arial" panose="020B0604020202020204"/>
                <a:ea typeface="MS PGothic" charset="-128"/>
                <a:cs typeface="Arial"/>
              </a:rPr>
              <a:t>Through</a:t>
            </a:r>
            <a:r>
              <a:rPr kumimoji="0" lang="it-IT" sz="3600" b="1" i="0" u="none" strike="noStrike" kern="1200" cap="none" spc="0" normalizeH="0" baseline="0" noProof="0" dirty="0">
                <a:ln>
                  <a:noFill/>
                </a:ln>
                <a:solidFill>
                  <a:srgbClr val="636569"/>
                </a:solidFill>
                <a:effectLst/>
                <a:uLnTx/>
                <a:uFillTx/>
                <a:latin typeface="Arial" panose="020B0604020202020204"/>
                <a:ea typeface="MS PGothic" charset="-128"/>
                <a:cs typeface="Arial"/>
              </a:rPr>
              <a:t> </a:t>
            </a:r>
            <a:r>
              <a:rPr kumimoji="0" lang="it-IT" sz="3600" b="1" i="0" u="none" strike="noStrike" kern="1200" cap="none" spc="0" normalizeH="0" baseline="0" noProof="0" dirty="0" err="1">
                <a:ln>
                  <a:noFill/>
                </a:ln>
                <a:solidFill>
                  <a:srgbClr val="636569"/>
                </a:solidFill>
                <a:effectLst/>
                <a:uLnTx/>
                <a:uFillTx/>
                <a:latin typeface="Arial" panose="020B0604020202020204"/>
                <a:ea typeface="MS PGothic" charset="-128"/>
                <a:cs typeface="Arial"/>
              </a:rPr>
              <a:t>Chemotherapy</a:t>
            </a:r>
            <a:endParaRPr kumimoji="0" lang="it-IT" sz="3600" b="1" i="0" u="none" strike="noStrike" kern="1200" cap="none" spc="0" normalizeH="0" baseline="0" noProof="0" dirty="0">
              <a:ln>
                <a:noFill/>
              </a:ln>
              <a:solidFill>
                <a:srgbClr val="636569"/>
              </a:solidFill>
              <a:effectLst/>
              <a:uLnTx/>
              <a:uFillTx/>
              <a:latin typeface="Arial" panose="020B0604020202020204"/>
              <a:ea typeface="MS PGothic" charset="-128"/>
              <a:cs typeface="Arial"/>
            </a:endParaRPr>
          </a:p>
        </p:txBody>
      </p:sp>
      <p:graphicFrame>
        <p:nvGraphicFramePr>
          <p:cNvPr id="82946" name="Grafico 6">
            <a:extLst>
              <a:ext uri="{FF2B5EF4-FFF2-40B4-BE49-F238E27FC236}">
                <a16:creationId xmlns:a16="http://schemas.microsoft.com/office/drawing/2014/main" id="{3E9F6D7D-67E8-FC49-9D0F-8F03F1CA5658}"/>
              </a:ext>
            </a:extLst>
          </p:cNvPr>
          <p:cNvGraphicFramePr>
            <a:graphicFrameLocks noChangeAspect="1"/>
          </p:cNvGraphicFramePr>
          <p:nvPr/>
        </p:nvGraphicFramePr>
        <p:xfrm>
          <a:off x="209550" y="1377950"/>
          <a:ext cx="5016500" cy="3475038"/>
        </p:xfrm>
        <a:graphic>
          <a:graphicData uri="http://schemas.openxmlformats.org/presentationml/2006/ole">
            <mc:AlternateContent xmlns:mc="http://schemas.openxmlformats.org/markup-compatibility/2006">
              <mc:Choice xmlns:v="urn:schemas-microsoft-com:vml" Requires="v">
                <p:oleObj name="Chart" r:id="rId2" imgW="4406900" imgH="3181350" progId="Excel.Chart.8">
                  <p:embed/>
                </p:oleObj>
              </mc:Choice>
              <mc:Fallback>
                <p:oleObj name="Chart" r:id="rId2" imgW="4406900" imgH="3181350" progId="Excel.Chart.8">
                  <p:embed/>
                  <p:pic>
                    <p:nvPicPr>
                      <p:cNvPr id="82946" name="Grafico 6">
                        <a:extLst>
                          <a:ext uri="{FF2B5EF4-FFF2-40B4-BE49-F238E27FC236}">
                            <a16:creationId xmlns:a16="http://schemas.microsoft.com/office/drawing/2014/main" id="{3E9F6D7D-67E8-FC49-9D0F-8F03F1CA5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377950"/>
                        <a:ext cx="50165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7" name="CasellaDiTesto 7">
            <a:extLst>
              <a:ext uri="{FF2B5EF4-FFF2-40B4-BE49-F238E27FC236}">
                <a16:creationId xmlns:a16="http://schemas.microsoft.com/office/drawing/2014/main" id="{81A46039-8615-CE47-85AA-73417E311997}"/>
              </a:ext>
            </a:extLst>
          </p:cNvPr>
          <p:cNvSpPr txBox="1">
            <a:spLocks noChangeArrowheads="1"/>
          </p:cNvSpPr>
          <p:nvPr/>
        </p:nvSpPr>
        <p:spPr bwMode="auto">
          <a:xfrm>
            <a:off x="1479550" y="3400425"/>
            <a:ext cx="88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en-US" sz="1400" b="1" i="0" u="none" strike="noStrike" kern="1200" cap="none" spc="0" normalizeH="0" baseline="0" noProof="0" dirty="0">
                <a:ln>
                  <a:noFill/>
                </a:ln>
                <a:solidFill>
                  <a:srgbClr val="FF0000"/>
                </a:solidFill>
                <a:effectLst/>
                <a:highlight>
                  <a:srgbClr val="00FFFF"/>
                </a:highlight>
                <a:uLnTx/>
                <a:uFillTx/>
                <a:latin typeface="Arial" panose="020B0604020202020204" pitchFamily="34" charset="0"/>
                <a:ea typeface="MS PGothic" panose="020B0600070205080204" pitchFamily="34" charset="-128"/>
                <a:cs typeface="+mn-cs"/>
              </a:rPr>
              <a:t>14.1%</a:t>
            </a:r>
          </a:p>
        </p:txBody>
      </p:sp>
      <p:sp>
        <p:nvSpPr>
          <p:cNvPr id="82948" name="CasellaDiTesto 8">
            <a:extLst>
              <a:ext uri="{FF2B5EF4-FFF2-40B4-BE49-F238E27FC236}">
                <a16:creationId xmlns:a16="http://schemas.microsoft.com/office/drawing/2014/main" id="{328931E7-5DD0-E942-8680-59D05B2BACEA}"/>
              </a:ext>
            </a:extLst>
          </p:cNvPr>
          <p:cNvSpPr txBox="1">
            <a:spLocks noChangeArrowheads="1"/>
          </p:cNvSpPr>
          <p:nvPr/>
        </p:nvSpPr>
        <p:spPr bwMode="auto">
          <a:xfrm>
            <a:off x="1219200" y="4516438"/>
            <a:ext cx="1409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GnRHa group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n=363 </a:t>
            </a:r>
          </a:p>
        </p:txBody>
      </p:sp>
      <p:sp>
        <p:nvSpPr>
          <p:cNvPr id="82949" name="CasellaDiTesto 9">
            <a:extLst>
              <a:ext uri="{FF2B5EF4-FFF2-40B4-BE49-F238E27FC236}">
                <a16:creationId xmlns:a16="http://schemas.microsoft.com/office/drawing/2014/main" id="{22FBCC79-7C5A-CB43-9C5C-EA2749FBE19C}"/>
              </a:ext>
            </a:extLst>
          </p:cNvPr>
          <p:cNvSpPr txBox="1">
            <a:spLocks noChangeArrowheads="1"/>
          </p:cNvSpPr>
          <p:nvPr/>
        </p:nvSpPr>
        <p:spPr bwMode="auto">
          <a:xfrm>
            <a:off x="3105150" y="4527550"/>
            <a:ext cx="1697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Control group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n=359 </a:t>
            </a:r>
          </a:p>
        </p:txBody>
      </p:sp>
      <p:sp>
        <p:nvSpPr>
          <p:cNvPr id="82950" name="CasellaDiTesto 10">
            <a:extLst>
              <a:ext uri="{FF2B5EF4-FFF2-40B4-BE49-F238E27FC236}">
                <a16:creationId xmlns:a16="http://schemas.microsoft.com/office/drawing/2014/main" id="{49C9E98F-9605-4F4D-8F29-C88ED58FB0A1}"/>
              </a:ext>
            </a:extLst>
          </p:cNvPr>
          <p:cNvSpPr txBox="1">
            <a:spLocks noChangeArrowheads="1"/>
          </p:cNvSpPr>
          <p:nvPr/>
        </p:nvSpPr>
        <p:spPr bwMode="auto">
          <a:xfrm>
            <a:off x="3509963" y="2406650"/>
            <a:ext cx="887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en-US" sz="1400" b="1" i="0" u="none" strike="noStrike" kern="1200" cap="none" spc="0" normalizeH="0" baseline="0" noProof="0" dirty="0">
                <a:ln>
                  <a:noFill/>
                </a:ln>
                <a:solidFill>
                  <a:srgbClr val="FF0000"/>
                </a:solidFill>
                <a:effectLst/>
                <a:highlight>
                  <a:srgbClr val="00FFFF"/>
                </a:highlight>
                <a:uLnTx/>
                <a:uFillTx/>
                <a:latin typeface="Arial" panose="020B0604020202020204" pitchFamily="34" charset="0"/>
                <a:ea typeface="MS PGothic" panose="020B0600070205080204" pitchFamily="34" charset="-128"/>
                <a:cs typeface="+mn-cs"/>
              </a:rPr>
              <a:t>30.9%</a:t>
            </a:r>
          </a:p>
        </p:txBody>
      </p:sp>
      <p:sp>
        <p:nvSpPr>
          <p:cNvPr id="82951" name="CasellaDiTesto 11">
            <a:extLst>
              <a:ext uri="{FF2B5EF4-FFF2-40B4-BE49-F238E27FC236}">
                <a16:creationId xmlns:a16="http://schemas.microsoft.com/office/drawing/2014/main" id="{B286B936-5992-8347-9205-63E4BE3E5B3B}"/>
              </a:ext>
            </a:extLst>
          </p:cNvPr>
          <p:cNvSpPr txBox="1">
            <a:spLocks noChangeArrowheads="1"/>
          </p:cNvSpPr>
          <p:nvPr/>
        </p:nvSpPr>
        <p:spPr bwMode="auto">
          <a:xfrm>
            <a:off x="1003300" y="5129213"/>
            <a:ext cx="3887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OR* 0.38 (95% CI 0.26</a:t>
            </a: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0.57)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p&lt;0.001 </a:t>
            </a:r>
            <a:endPar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2952" name="CasellaDiTesto 15">
            <a:extLst>
              <a:ext uri="{FF2B5EF4-FFF2-40B4-BE49-F238E27FC236}">
                <a16:creationId xmlns:a16="http://schemas.microsoft.com/office/drawing/2014/main" id="{92CC6890-8791-D946-9417-B7BA52627F41}"/>
              </a:ext>
            </a:extLst>
          </p:cNvPr>
          <p:cNvSpPr txBox="1">
            <a:spLocks noChangeArrowheads="1"/>
          </p:cNvSpPr>
          <p:nvPr/>
        </p:nvSpPr>
        <p:spPr bwMode="auto">
          <a:xfrm>
            <a:off x="0" y="567848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*Odds ratio (OR) adjusted for a</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ge</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estrogen</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receptor</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status, </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type</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and </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duration</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of </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chemotherapy</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administered</a:t>
            </a:r>
            <a:endPar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Incidence</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it-IT"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risk</a:t>
            </a:r>
            <a:r>
              <a:rPr kumimoji="0" lang="it-IT"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ratio (IRR)</a:t>
            </a:r>
            <a:endParaRPr kumimoji="0" lang="it-IT" altLang="en-US" sz="1200" b="0" i="0" u="none" strike="noStrike" kern="1200" cap="none" spc="0" normalizeH="0" baseline="0" noProof="0" dirty="0">
              <a:ln>
                <a:noFill/>
              </a:ln>
              <a:solidFill>
                <a:srgbClr val="000000"/>
              </a:solidFill>
              <a:effectLst/>
              <a:uLnTx/>
              <a:uFillTx/>
              <a:latin typeface="Arial Unicode MS" panose="020B0604020202020204" pitchFamily="34" charset="-128"/>
              <a:ea typeface="MS PGothic" panose="020B0600070205080204" pitchFamily="34" charset="-128"/>
              <a:cs typeface="+mn-cs"/>
            </a:endParaRPr>
          </a:p>
        </p:txBody>
      </p:sp>
      <p:sp>
        <p:nvSpPr>
          <p:cNvPr id="15" name="TextBox 14">
            <a:extLst>
              <a:ext uri="{FF2B5EF4-FFF2-40B4-BE49-F238E27FC236}">
                <a16:creationId xmlns:a16="http://schemas.microsoft.com/office/drawing/2014/main" id="{F01C9450-7924-444B-84AD-FCCFDC91E3EA}"/>
              </a:ext>
            </a:extLst>
          </p:cNvPr>
          <p:cNvSpPr txBox="1"/>
          <p:nvPr/>
        </p:nvSpPr>
        <p:spPr>
          <a:xfrm>
            <a:off x="6800850" y="6363969"/>
            <a:ext cx="4373562" cy="30777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Unicode MS" charset="0"/>
                <a:ea typeface="MS PGothic" charset="-128"/>
                <a:cs typeface="+mn-cs"/>
              </a:rPr>
              <a:t>		</a:t>
            </a:r>
            <a:r>
              <a:rPr kumimoji="0" lang="en-US" sz="1400" b="0" i="0" u="none" strike="noStrike" kern="1200" cap="none" spc="0" normalizeH="0" baseline="0" noProof="0" dirty="0" err="1">
                <a:ln>
                  <a:noFill/>
                </a:ln>
                <a:solidFill>
                  <a:srgbClr val="FFFFFF"/>
                </a:solidFill>
                <a:effectLst/>
                <a:uLnTx/>
                <a:uFillTx/>
                <a:latin typeface="Arial" panose="020B0604020202020204"/>
                <a:ea typeface="MS PGothic" charset="-128"/>
                <a:cs typeface="+mn-cs"/>
              </a:rPr>
              <a:t>Lambertini</a:t>
            </a:r>
            <a:r>
              <a:rPr kumimoji="0" lang="en-US" sz="1400" b="0" i="0" u="none" strike="noStrike" kern="1200" cap="none" spc="0" normalizeH="0" baseline="0" noProof="0" dirty="0">
                <a:ln>
                  <a:noFill/>
                </a:ln>
                <a:solidFill>
                  <a:srgbClr val="FFFFFF"/>
                </a:solidFill>
                <a:effectLst/>
                <a:uLnTx/>
                <a:uFillTx/>
                <a:latin typeface="Arial" panose="020B0604020202020204"/>
                <a:ea typeface="MS PGothic" charset="-128"/>
                <a:cs typeface="+mn-cs"/>
              </a:rPr>
              <a:t> et al, JCO, 2018</a:t>
            </a:r>
          </a:p>
        </p:txBody>
      </p:sp>
      <p:graphicFrame>
        <p:nvGraphicFramePr>
          <p:cNvPr id="13" name="Tabella 7">
            <a:extLst>
              <a:ext uri="{FF2B5EF4-FFF2-40B4-BE49-F238E27FC236}">
                <a16:creationId xmlns:a16="http://schemas.microsoft.com/office/drawing/2014/main" id="{7777A839-C338-9744-99AB-22632D5BE963}"/>
              </a:ext>
            </a:extLst>
          </p:cNvPr>
          <p:cNvGraphicFramePr>
            <a:graphicFrameLocks noGrp="1"/>
          </p:cNvGraphicFramePr>
          <p:nvPr/>
        </p:nvGraphicFramePr>
        <p:xfrm>
          <a:off x="6388100" y="1627188"/>
          <a:ext cx="4222750" cy="2562225"/>
        </p:xfrm>
        <a:graphic>
          <a:graphicData uri="http://schemas.openxmlformats.org/drawingml/2006/table">
            <a:tbl>
              <a:tblPr/>
              <a:tblGrid>
                <a:gridCol w="1941513">
                  <a:extLst>
                    <a:ext uri="{9D8B030D-6E8A-4147-A177-3AD203B41FA5}">
                      <a16:colId xmlns:a16="http://schemas.microsoft.com/office/drawing/2014/main" val="3805263831"/>
                    </a:ext>
                  </a:extLst>
                </a:gridCol>
                <a:gridCol w="1128712">
                  <a:extLst>
                    <a:ext uri="{9D8B030D-6E8A-4147-A177-3AD203B41FA5}">
                      <a16:colId xmlns:a16="http://schemas.microsoft.com/office/drawing/2014/main" val="1486024306"/>
                    </a:ext>
                  </a:extLst>
                </a:gridCol>
                <a:gridCol w="1152525">
                  <a:extLst>
                    <a:ext uri="{9D8B030D-6E8A-4147-A177-3AD203B41FA5}">
                      <a16:colId xmlns:a16="http://schemas.microsoft.com/office/drawing/2014/main" val="679315873"/>
                    </a:ext>
                  </a:extLst>
                </a:gridCol>
              </a:tblGrid>
              <a:tr h="8540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t-IT" altLang="en-US" sz="14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91464" marR="9146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GnRHa group</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 = 37)</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 (%)</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Control group</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 = 20)</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 (%)</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9671535"/>
                  </a:ext>
                </a:extLst>
              </a:tr>
              <a:tr h="8540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Age distribution</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years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40</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41</a:t>
                      </a: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37 (100)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 (0.0)</a:t>
                      </a: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 (100)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 (0.0)</a:t>
                      </a: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9926418"/>
                  </a:ext>
                </a:extLst>
              </a:tr>
              <a:tr h="854075">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Estrogen receptor status </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Positive</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Negative</a:t>
                      </a: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 (16.2)</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31 (83.8)</a:t>
                      </a: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 (10.0)</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 (90.0)</a:t>
                      </a:r>
                    </a:p>
                  </a:txBody>
                  <a:tcPr marL="68598" marR="685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105391"/>
                  </a:ext>
                </a:extLst>
              </a:tr>
            </a:tbl>
          </a:graphicData>
        </a:graphic>
      </p:graphicFrame>
      <p:sp>
        <p:nvSpPr>
          <p:cNvPr id="82972" name="TextBox 1">
            <a:extLst>
              <a:ext uri="{FF2B5EF4-FFF2-40B4-BE49-F238E27FC236}">
                <a16:creationId xmlns:a16="http://schemas.microsoft.com/office/drawing/2014/main" id="{0FA90FF2-BB94-7E4B-B4B4-5FD136399A0E}"/>
              </a:ext>
            </a:extLst>
          </p:cNvPr>
          <p:cNvSpPr txBox="1">
            <a:spLocks noChangeArrowheads="1"/>
          </p:cNvSpPr>
          <p:nvPr/>
        </p:nvSpPr>
        <p:spPr bwMode="auto">
          <a:xfrm>
            <a:off x="609600" y="1066800"/>
            <a:ext cx="4841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en-US" sz="2000" b="1" i="0" u="none" strike="noStrike" kern="1200" cap="none" spc="0" normalizeH="0" baseline="0" noProof="0" dirty="0">
                <a:ln>
                  <a:noFill/>
                </a:ln>
                <a:solidFill>
                  <a:srgbClr val="FFA236"/>
                </a:solidFill>
                <a:effectLst/>
                <a:uLnTx/>
                <a:uFillTx/>
                <a:latin typeface="Arial" panose="020B0604020202020204"/>
                <a:ea typeface="MS PGothic" panose="020B0600070205080204" pitchFamily="34" charset="-128"/>
                <a:cs typeface="+mn-cs"/>
              </a:rPr>
              <a:t>Premature-</a:t>
            </a:r>
            <a:r>
              <a:rPr kumimoji="0" lang="it-IT" altLang="en-US" sz="2000" b="1" i="0" u="none" strike="noStrike" kern="1200" cap="none" spc="0" normalizeH="0" baseline="0" noProof="0" dirty="0" err="1">
                <a:ln>
                  <a:noFill/>
                </a:ln>
                <a:solidFill>
                  <a:srgbClr val="FFA236"/>
                </a:solidFill>
                <a:effectLst/>
                <a:uLnTx/>
                <a:uFillTx/>
                <a:latin typeface="Arial" panose="020B0604020202020204"/>
                <a:ea typeface="MS PGothic" panose="020B0600070205080204" pitchFamily="34" charset="-128"/>
                <a:cs typeface="+mn-cs"/>
              </a:rPr>
              <a:t>Ovarian</a:t>
            </a:r>
            <a:r>
              <a:rPr kumimoji="0" lang="it-IT" altLang="en-US" sz="2000" b="1" i="0" u="none" strike="noStrike" kern="1200" cap="none" spc="0" normalizeH="0" baseline="0" noProof="0" dirty="0">
                <a:ln>
                  <a:noFill/>
                </a:ln>
                <a:solidFill>
                  <a:srgbClr val="FFA236"/>
                </a:solidFill>
                <a:effectLst/>
                <a:uLnTx/>
                <a:uFillTx/>
                <a:latin typeface="Arial" panose="020B0604020202020204"/>
                <a:ea typeface="MS PGothic" panose="020B0600070205080204" pitchFamily="34" charset="-128"/>
                <a:cs typeface="+mn-cs"/>
              </a:rPr>
              <a:t> </a:t>
            </a:r>
            <a:r>
              <a:rPr kumimoji="0" lang="it-IT" altLang="en-US" sz="2000" b="1" i="0" u="none" strike="noStrike" kern="1200" cap="none" spc="0" normalizeH="0" baseline="0" noProof="0" dirty="0" err="1">
                <a:ln>
                  <a:noFill/>
                </a:ln>
                <a:solidFill>
                  <a:srgbClr val="FFA236"/>
                </a:solidFill>
                <a:effectLst/>
                <a:uLnTx/>
                <a:uFillTx/>
                <a:latin typeface="Arial" panose="020B0604020202020204"/>
                <a:ea typeface="MS PGothic" panose="020B0600070205080204" pitchFamily="34" charset="-128"/>
                <a:cs typeface="+mn-cs"/>
              </a:rPr>
              <a:t>Insufficiency</a:t>
            </a:r>
            <a:r>
              <a:rPr kumimoji="0" lang="it-IT" altLang="en-US" sz="2000" b="1" i="0" u="none" strike="noStrike" kern="1200" cap="none" spc="0" normalizeH="0" baseline="0" noProof="0" dirty="0">
                <a:ln>
                  <a:noFill/>
                </a:ln>
                <a:solidFill>
                  <a:srgbClr val="FFA236"/>
                </a:solidFill>
                <a:effectLst/>
                <a:uLnTx/>
                <a:uFillTx/>
                <a:latin typeface="Arial" panose="020B0604020202020204"/>
                <a:ea typeface="MS PGothic" panose="020B0600070205080204" pitchFamily="34" charset="-128"/>
                <a:cs typeface="+mn-cs"/>
              </a:rPr>
              <a:t> Rate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Unicode MS" panose="020B0604020202020204" pitchFamily="34" charset="-128"/>
              <a:ea typeface="MS PGothic" panose="020B0600070205080204" pitchFamily="34" charset="-128"/>
              <a:cs typeface="+mn-cs"/>
            </a:endParaRPr>
          </a:p>
        </p:txBody>
      </p:sp>
      <p:sp>
        <p:nvSpPr>
          <p:cNvPr id="3" name="Rectangle 2">
            <a:extLst>
              <a:ext uri="{FF2B5EF4-FFF2-40B4-BE49-F238E27FC236}">
                <a16:creationId xmlns:a16="http://schemas.microsoft.com/office/drawing/2014/main" id="{8B43D840-1231-6F44-A8D7-7AFDE855D005}"/>
              </a:ext>
            </a:extLst>
          </p:cNvPr>
          <p:cNvSpPr/>
          <p:nvPr/>
        </p:nvSpPr>
        <p:spPr>
          <a:xfrm>
            <a:off x="6469777" y="1050925"/>
            <a:ext cx="406098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A236"/>
                </a:solidFill>
                <a:effectLst/>
                <a:uLnTx/>
                <a:uFillTx/>
                <a:latin typeface="Arial" panose="020B0604020202020204"/>
                <a:ea typeface="MS PGothic" charset="-128"/>
                <a:cs typeface="Arial"/>
              </a:rPr>
              <a:t>Post-Treatment </a:t>
            </a:r>
            <a:r>
              <a:rPr kumimoji="0" lang="it-IT" sz="2000" b="1" i="0" u="none" strike="noStrike" kern="1200" cap="none" spc="0" normalizeH="0" baseline="0" noProof="0" dirty="0" err="1">
                <a:ln>
                  <a:noFill/>
                </a:ln>
                <a:solidFill>
                  <a:srgbClr val="FFA236"/>
                </a:solidFill>
                <a:effectLst/>
                <a:uLnTx/>
                <a:uFillTx/>
                <a:latin typeface="Arial" panose="020B0604020202020204"/>
                <a:ea typeface="MS PGothic" charset="-128"/>
                <a:cs typeface="Arial"/>
              </a:rPr>
              <a:t>Pregnancy</a:t>
            </a:r>
            <a:r>
              <a:rPr kumimoji="0" lang="it-IT" sz="2000" b="1" i="0" u="none" strike="noStrike" kern="1200" cap="none" spc="0" normalizeH="0" baseline="0" noProof="0" dirty="0">
                <a:ln>
                  <a:noFill/>
                </a:ln>
                <a:solidFill>
                  <a:srgbClr val="FFA236"/>
                </a:solidFill>
                <a:effectLst/>
                <a:uLnTx/>
                <a:uFillTx/>
                <a:latin typeface="Arial" panose="020B0604020202020204"/>
                <a:ea typeface="MS PGothic" charset="-128"/>
                <a:cs typeface="Arial"/>
              </a:rPr>
              <a:t> Rate</a:t>
            </a:r>
          </a:p>
        </p:txBody>
      </p:sp>
      <p:sp>
        <p:nvSpPr>
          <p:cNvPr id="82974" name="Rectangle 4">
            <a:extLst>
              <a:ext uri="{FF2B5EF4-FFF2-40B4-BE49-F238E27FC236}">
                <a16:creationId xmlns:a16="http://schemas.microsoft.com/office/drawing/2014/main" id="{D71A3747-3A7E-394B-AF4F-45903D70ED40}"/>
              </a:ext>
            </a:extLst>
          </p:cNvPr>
          <p:cNvSpPr>
            <a:spLocks noChangeArrowheads="1"/>
          </p:cNvSpPr>
          <p:nvPr/>
        </p:nvSpPr>
        <p:spPr bwMode="auto">
          <a:xfrm>
            <a:off x="5451475" y="437832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IRR** 1.83 (95% CI 1.06</a:t>
            </a: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3.15)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p=0.030 </a:t>
            </a:r>
            <a:endParaRPr kumimoji="0" lang="it-IT"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 name="TextBox 1">
            <a:extLst>
              <a:ext uri="{FF2B5EF4-FFF2-40B4-BE49-F238E27FC236}">
                <a16:creationId xmlns:a16="http://schemas.microsoft.com/office/drawing/2014/main" id="{F0812F8D-F5F4-A84C-9748-C36A1839A31E}"/>
              </a:ext>
            </a:extLst>
          </p:cNvPr>
          <p:cNvSpPr txBox="1"/>
          <p:nvPr/>
        </p:nvSpPr>
        <p:spPr>
          <a:xfrm>
            <a:off x="7896225" y="5186401"/>
            <a:ext cx="3057525" cy="369332"/>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S PGothic" charset="0"/>
                <a:cs typeface="+mn-cs"/>
              </a:rPr>
              <a:t>DFS and OS the same!</a:t>
            </a:r>
          </a:p>
        </p:txBody>
      </p:sp>
      <p:sp>
        <p:nvSpPr>
          <p:cNvPr id="5" name="TextBox 4">
            <a:extLst>
              <a:ext uri="{FF2B5EF4-FFF2-40B4-BE49-F238E27FC236}">
                <a16:creationId xmlns:a16="http://schemas.microsoft.com/office/drawing/2014/main" id="{1AA51CE2-D93F-1C0B-6A13-AA5849626E0D}"/>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772145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D21B8483-CD23-FB45-9AD6-B7F2CA4337ED}"/>
              </a:ext>
            </a:extLst>
          </p:cNvPr>
          <p:cNvSpPr txBox="1">
            <a:spLocks noChangeArrowheads="1"/>
          </p:cNvSpPr>
          <p:nvPr/>
        </p:nvSpPr>
        <p:spPr bwMode="auto">
          <a:xfrm>
            <a:off x="8544272" y="6334125"/>
            <a:ext cx="855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srgbClr val="FFFFFF"/>
                </a:solidFill>
                <a:effectLst/>
                <a:uLnTx/>
                <a:uFillTx/>
                <a:latin typeface="Arial" panose="020B0604020202020204" pitchFamily="34" charset="0"/>
                <a:ea typeface="MS PGothic" charset="0"/>
                <a:cs typeface="Arial" panose="020B0604020202020204" pitchFamily="34" charset="0"/>
              </a:rPr>
              <a:t>Lambertini</a:t>
            </a: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 et al, JNCI,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pic>
        <p:nvPicPr>
          <p:cNvPr id="8" name="Content Placeholder 7" descr="Graphical user interface&#10;&#10;Description automatically generated">
            <a:extLst>
              <a:ext uri="{FF2B5EF4-FFF2-40B4-BE49-F238E27FC236}">
                <a16:creationId xmlns:a16="http://schemas.microsoft.com/office/drawing/2014/main" id="{0CA20C61-5EB3-5746-BF0D-B716EB33A6AF}"/>
              </a:ext>
            </a:extLst>
          </p:cNvPr>
          <p:cNvPicPr>
            <a:picLocks noGrp="1" noChangeAspect="1"/>
          </p:cNvPicPr>
          <p:nvPr>
            <p:ph sz="quarter" idx="10"/>
          </p:nvPr>
        </p:nvPicPr>
        <p:blipFill>
          <a:blip r:embed="rId3"/>
          <a:stretch>
            <a:fillRect/>
          </a:stretch>
        </p:blipFill>
        <p:spPr>
          <a:xfrm>
            <a:off x="4399588" y="150125"/>
            <a:ext cx="7580210" cy="5906169"/>
          </a:xfrm>
        </p:spPr>
      </p:pic>
      <p:sp>
        <p:nvSpPr>
          <p:cNvPr id="2" name="Title 1">
            <a:extLst>
              <a:ext uri="{FF2B5EF4-FFF2-40B4-BE49-F238E27FC236}">
                <a16:creationId xmlns:a16="http://schemas.microsoft.com/office/drawing/2014/main" id="{8AB5EB01-06CD-5346-A554-774AFAB378E7}"/>
              </a:ext>
            </a:extLst>
          </p:cNvPr>
          <p:cNvSpPr>
            <a:spLocks noGrp="1"/>
          </p:cNvSpPr>
          <p:nvPr>
            <p:ph type="ctrTitle"/>
          </p:nvPr>
        </p:nvSpPr>
        <p:spPr>
          <a:xfrm>
            <a:off x="212202" y="3429000"/>
            <a:ext cx="4375230" cy="988192"/>
          </a:xfrm>
        </p:spPr>
        <p:txBody>
          <a:bodyPr>
            <a:noAutofit/>
          </a:bodyPr>
          <a:lstStyle/>
          <a:p>
            <a:pPr algn="ctr"/>
            <a:r>
              <a:rPr lang="en-US" sz="3600" b="1" dirty="0"/>
              <a:t>PROMISE GIM-6: Long-term Outcomes of </a:t>
            </a:r>
            <a:r>
              <a:rPr lang="en-US" sz="3600" b="1" dirty="0" err="1"/>
              <a:t>GnRHa</a:t>
            </a:r>
            <a:r>
              <a:rPr lang="en-US" sz="3600" b="1" dirty="0"/>
              <a:t> to Preserve Ovarian Function</a:t>
            </a:r>
          </a:p>
        </p:txBody>
      </p:sp>
      <p:sp>
        <p:nvSpPr>
          <p:cNvPr id="4" name="TextBox 3">
            <a:extLst>
              <a:ext uri="{FF2B5EF4-FFF2-40B4-BE49-F238E27FC236}">
                <a16:creationId xmlns:a16="http://schemas.microsoft.com/office/drawing/2014/main" id="{B026DC09-21FF-0E15-9F14-BD5A99F1431F}"/>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154343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90D7-C66D-7D4D-A5B1-8E8DC876F9B5}"/>
              </a:ext>
            </a:extLst>
          </p:cNvPr>
          <p:cNvSpPr>
            <a:spLocks noGrp="1"/>
          </p:cNvSpPr>
          <p:nvPr>
            <p:ph type="title"/>
          </p:nvPr>
        </p:nvSpPr>
        <p:spPr>
          <a:xfrm>
            <a:off x="912285" y="0"/>
            <a:ext cx="10600011" cy="2276872"/>
          </a:xfrm>
        </p:spPr>
        <p:txBody>
          <a:bodyPr/>
          <a:lstStyle/>
          <a:p>
            <a:pPr>
              <a:lnSpc>
                <a:spcPts val="2860"/>
              </a:lnSpc>
            </a:pPr>
            <a:r>
              <a:rPr lang="en-US" sz="2600" dirty="0"/>
              <a:t>For a 35-year-old premenopausal woman with ER-positive, HER2-negative localized breast cancer and multiple positive nodes who is not interested in future childbearing and to whom you plan to administer an aromatase inhibitor, would you recommend oophorectomy or a gonadotropin-releasing hormone agonist (</a:t>
            </a:r>
            <a:r>
              <a:rPr lang="en-US" sz="2600" dirty="0" err="1"/>
              <a:t>GnRHa</a:t>
            </a:r>
            <a:r>
              <a:rPr lang="en-US" sz="2600" dirty="0"/>
              <a:t>) in addition to adjuvant endocrine therapy?</a:t>
            </a:r>
          </a:p>
        </p:txBody>
      </p:sp>
      <p:sp>
        <p:nvSpPr>
          <p:cNvPr id="3" name="Content Placeholder 2">
            <a:extLst>
              <a:ext uri="{FF2B5EF4-FFF2-40B4-BE49-F238E27FC236}">
                <a16:creationId xmlns:a16="http://schemas.microsoft.com/office/drawing/2014/main" id="{BE1D608A-449B-5441-B49E-2682FE0F6E3D}"/>
              </a:ext>
            </a:extLst>
          </p:cNvPr>
          <p:cNvSpPr>
            <a:spLocks noGrp="1"/>
          </p:cNvSpPr>
          <p:nvPr>
            <p:ph idx="35"/>
          </p:nvPr>
        </p:nvSpPr>
        <p:spPr/>
        <p:txBody>
          <a:bodyPr/>
          <a:lstStyle/>
          <a:p>
            <a:r>
              <a:rPr lang="en-US" dirty="0"/>
              <a:t>Patient preference — either option is acceptable </a:t>
            </a:r>
          </a:p>
        </p:txBody>
      </p:sp>
      <p:sp>
        <p:nvSpPr>
          <p:cNvPr id="4" name="Content Placeholder 3">
            <a:extLst>
              <a:ext uri="{FF2B5EF4-FFF2-40B4-BE49-F238E27FC236}">
                <a16:creationId xmlns:a16="http://schemas.microsoft.com/office/drawing/2014/main" id="{9E7A87EC-1F98-0742-B5F7-D8759EAA141C}"/>
              </a:ext>
            </a:extLst>
          </p:cNvPr>
          <p:cNvSpPr>
            <a:spLocks noGrp="1"/>
          </p:cNvSpPr>
          <p:nvPr>
            <p:ph idx="36"/>
          </p:nvPr>
        </p:nvSpPr>
        <p:spPr/>
        <p:txBody>
          <a:bodyPr/>
          <a:lstStyle/>
          <a:p>
            <a:r>
              <a:rPr lang="en-US" dirty="0"/>
              <a:t>Patient preference — either option is acceptable </a:t>
            </a:r>
          </a:p>
        </p:txBody>
      </p:sp>
      <p:sp>
        <p:nvSpPr>
          <p:cNvPr id="5" name="Content Placeholder 4">
            <a:extLst>
              <a:ext uri="{FF2B5EF4-FFF2-40B4-BE49-F238E27FC236}">
                <a16:creationId xmlns:a16="http://schemas.microsoft.com/office/drawing/2014/main" id="{41B7398F-8A77-3941-8A4F-83817E54763A}"/>
              </a:ext>
            </a:extLst>
          </p:cNvPr>
          <p:cNvSpPr>
            <a:spLocks noGrp="1"/>
          </p:cNvSpPr>
          <p:nvPr>
            <p:ph idx="41"/>
          </p:nvPr>
        </p:nvSpPr>
        <p:spPr/>
        <p:txBody>
          <a:bodyPr/>
          <a:lstStyle/>
          <a:p>
            <a:r>
              <a:rPr lang="en-US" dirty="0" err="1"/>
              <a:t>GnRHa</a:t>
            </a:r>
            <a:r>
              <a:rPr lang="en-US" dirty="0"/>
              <a:t>, if not BRCA carrier</a:t>
            </a:r>
          </a:p>
        </p:txBody>
      </p:sp>
      <p:sp>
        <p:nvSpPr>
          <p:cNvPr id="6" name="Content Placeholder 5">
            <a:extLst>
              <a:ext uri="{FF2B5EF4-FFF2-40B4-BE49-F238E27FC236}">
                <a16:creationId xmlns:a16="http://schemas.microsoft.com/office/drawing/2014/main" id="{BE8F16DA-AD00-AA49-8988-A3A29EC69061}"/>
              </a:ext>
            </a:extLst>
          </p:cNvPr>
          <p:cNvSpPr>
            <a:spLocks noGrp="1"/>
          </p:cNvSpPr>
          <p:nvPr>
            <p:ph idx="44"/>
          </p:nvPr>
        </p:nvSpPr>
        <p:spPr/>
        <p:txBody>
          <a:bodyPr/>
          <a:lstStyle/>
          <a:p>
            <a:r>
              <a:rPr lang="en-US" dirty="0"/>
              <a:t>Patient preference — either option is acceptable </a:t>
            </a:r>
          </a:p>
        </p:txBody>
      </p:sp>
      <p:sp>
        <p:nvSpPr>
          <p:cNvPr id="7" name="Content Placeholder 6">
            <a:extLst>
              <a:ext uri="{FF2B5EF4-FFF2-40B4-BE49-F238E27FC236}">
                <a16:creationId xmlns:a16="http://schemas.microsoft.com/office/drawing/2014/main" id="{1CA444E4-9D0D-9C48-9C32-8FC920FDA2F2}"/>
              </a:ext>
            </a:extLst>
          </p:cNvPr>
          <p:cNvSpPr>
            <a:spLocks noGrp="1"/>
          </p:cNvSpPr>
          <p:nvPr>
            <p:ph idx="45"/>
          </p:nvPr>
        </p:nvSpPr>
        <p:spPr/>
        <p:txBody>
          <a:bodyPr/>
          <a:lstStyle/>
          <a:p>
            <a:r>
              <a:rPr lang="en-US" dirty="0"/>
              <a:t>Patient preference — either option is acceptable </a:t>
            </a:r>
          </a:p>
        </p:txBody>
      </p:sp>
      <p:sp>
        <p:nvSpPr>
          <p:cNvPr id="8" name="Content Placeholder 7">
            <a:extLst>
              <a:ext uri="{FF2B5EF4-FFF2-40B4-BE49-F238E27FC236}">
                <a16:creationId xmlns:a16="http://schemas.microsoft.com/office/drawing/2014/main" id="{3AF5D348-AA9C-794A-8116-3125CA708A68}"/>
              </a:ext>
            </a:extLst>
          </p:cNvPr>
          <p:cNvSpPr>
            <a:spLocks noGrp="1"/>
          </p:cNvSpPr>
          <p:nvPr>
            <p:ph idx="46"/>
          </p:nvPr>
        </p:nvSpPr>
        <p:spPr/>
        <p:txBody>
          <a:bodyPr/>
          <a:lstStyle/>
          <a:p>
            <a:pPr>
              <a:lnSpc>
                <a:spcPts val="2480"/>
              </a:lnSpc>
            </a:pPr>
            <a:r>
              <a:rPr lang="en-US" dirty="0"/>
              <a:t>Patient preference — either option is acceptable </a:t>
            </a:r>
          </a:p>
        </p:txBody>
      </p:sp>
    </p:spTree>
    <p:extLst>
      <p:ext uri="{BB962C8B-B14F-4D97-AF65-F5344CB8AC3E}">
        <p14:creationId xmlns:p14="http://schemas.microsoft.com/office/powerpoint/2010/main" val="2816551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70F9-C33C-614C-8D15-57AE91794B17}"/>
              </a:ext>
            </a:extLst>
          </p:cNvPr>
          <p:cNvSpPr>
            <a:spLocks noGrp="1"/>
          </p:cNvSpPr>
          <p:nvPr>
            <p:ph type="title"/>
          </p:nvPr>
        </p:nvSpPr>
        <p:spPr>
          <a:xfrm>
            <a:off x="912285" y="0"/>
            <a:ext cx="10008251" cy="2276872"/>
          </a:xfrm>
        </p:spPr>
        <p:txBody>
          <a:bodyPr/>
          <a:lstStyle/>
          <a:p>
            <a:r>
              <a:rPr lang="en-US" dirty="0"/>
              <a:t>When administering a </a:t>
            </a:r>
            <a:r>
              <a:rPr lang="en-US" dirty="0" err="1"/>
              <a:t>GnRHa</a:t>
            </a:r>
            <a:r>
              <a:rPr lang="en-US" dirty="0"/>
              <a:t> in combination with adjuvant endocrine therapy for a 35-year-old woman with ER-positive localized breast cancer, what is your typical planned duration of OFS?</a:t>
            </a:r>
          </a:p>
        </p:txBody>
      </p:sp>
      <p:sp>
        <p:nvSpPr>
          <p:cNvPr id="3" name="Content Placeholder 2">
            <a:extLst>
              <a:ext uri="{FF2B5EF4-FFF2-40B4-BE49-F238E27FC236}">
                <a16:creationId xmlns:a16="http://schemas.microsoft.com/office/drawing/2014/main" id="{51D365FF-7CE4-DA44-9A45-43772766290F}"/>
              </a:ext>
            </a:extLst>
          </p:cNvPr>
          <p:cNvSpPr>
            <a:spLocks noGrp="1"/>
          </p:cNvSpPr>
          <p:nvPr>
            <p:ph idx="35"/>
          </p:nvPr>
        </p:nvSpPr>
        <p:spPr/>
        <p:txBody>
          <a:bodyPr/>
          <a:lstStyle/>
          <a:p>
            <a:r>
              <a:rPr lang="en-US" dirty="0"/>
              <a:t>5 years</a:t>
            </a:r>
          </a:p>
        </p:txBody>
      </p:sp>
      <p:sp>
        <p:nvSpPr>
          <p:cNvPr id="4" name="Content Placeholder 3">
            <a:extLst>
              <a:ext uri="{FF2B5EF4-FFF2-40B4-BE49-F238E27FC236}">
                <a16:creationId xmlns:a16="http://schemas.microsoft.com/office/drawing/2014/main" id="{30615DCA-7A22-D74B-B651-83350716C5F7}"/>
              </a:ext>
            </a:extLst>
          </p:cNvPr>
          <p:cNvSpPr>
            <a:spLocks noGrp="1"/>
          </p:cNvSpPr>
          <p:nvPr>
            <p:ph idx="36"/>
          </p:nvPr>
        </p:nvSpPr>
        <p:spPr/>
        <p:txBody>
          <a:bodyPr/>
          <a:lstStyle/>
          <a:p>
            <a:r>
              <a:rPr lang="en-US" dirty="0"/>
              <a:t>5 years</a:t>
            </a:r>
          </a:p>
        </p:txBody>
      </p:sp>
      <p:sp>
        <p:nvSpPr>
          <p:cNvPr id="5" name="Content Placeholder 4">
            <a:extLst>
              <a:ext uri="{FF2B5EF4-FFF2-40B4-BE49-F238E27FC236}">
                <a16:creationId xmlns:a16="http://schemas.microsoft.com/office/drawing/2014/main" id="{94BAE1D0-4ECD-1446-841D-789F85829EA1}"/>
              </a:ext>
            </a:extLst>
          </p:cNvPr>
          <p:cNvSpPr>
            <a:spLocks noGrp="1"/>
          </p:cNvSpPr>
          <p:nvPr>
            <p:ph idx="41"/>
          </p:nvPr>
        </p:nvSpPr>
        <p:spPr/>
        <p:txBody>
          <a:bodyPr/>
          <a:lstStyle/>
          <a:p>
            <a:r>
              <a:rPr lang="en-US" dirty="0"/>
              <a:t>5 years</a:t>
            </a:r>
          </a:p>
        </p:txBody>
      </p:sp>
      <p:sp>
        <p:nvSpPr>
          <p:cNvPr id="6" name="Content Placeholder 5">
            <a:extLst>
              <a:ext uri="{FF2B5EF4-FFF2-40B4-BE49-F238E27FC236}">
                <a16:creationId xmlns:a16="http://schemas.microsoft.com/office/drawing/2014/main" id="{71A83A64-862E-5B48-90B4-C69C731FF66D}"/>
              </a:ext>
            </a:extLst>
          </p:cNvPr>
          <p:cNvSpPr>
            <a:spLocks noGrp="1"/>
          </p:cNvSpPr>
          <p:nvPr>
            <p:ph idx="44"/>
          </p:nvPr>
        </p:nvSpPr>
        <p:spPr/>
        <p:txBody>
          <a:bodyPr/>
          <a:lstStyle/>
          <a:p>
            <a:r>
              <a:rPr lang="en-US" dirty="0"/>
              <a:t>5 years</a:t>
            </a:r>
          </a:p>
        </p:txBody>
      </p:sp>
      <p:sp>
        <p:nvSpPr>
          <p:cNvPr id="7" name="Content Placeholder 6">
            <a:extLst>
              <a:ext uri="{FF2B5EF4-FFF2-40B4-BE49-F238E27FC236}">
                <a16:creationId xmlns:a16="http://schemas.microsoft.com/office/drawing/2014/main" id="{989D9B57-8D4B-8546-AC22-5F34A1874243}"/>
              </a:ext>
            </a:extLst>
          </p:cNvPr>
          <p:cNvSpPr>
            <a:spLocks noGrp="1"/>
          </p:cNvSpPr>
          <p:nvPr>
            <p:ph idx="45"/>
          </p:nvPr>
        </p:nvSpPr>
        <p:spPr/>
        <p:txBody>
          <a:bodyPr/>
          <a:lstStyle/>
          <a:p>
            <a:r>
              <a:rPr lang="en-US" dirty="0"/>
              <a:t>5 years</a:t>
            </a:r>
          </a:p>
        </p:txBody>
      </p:sp>
      <p:sp>
        <p:nvSpPr>
          <p:cNvPr id="8" name="Content Placeholder 7">
            <a:extLst>
              <a:ext uri="{FF2B5EF4-FFF2-40B4-BE49-F238E27FC236}">
                <a16:creationId xmlns:a16="http://schemas.microsoft.com/office/drawing/2014/main" id="{1B7D074F-56EA-8546-A055-B72655342520}"/>
              </a:ext>
            </a:extLst>
          </p:cNvPr>
          <p:cNvSpPr>
            <a:spLocks noGrp="1"/>
          </p:cNvSpPr>
          <p:nvPr>
            <p:ph idx="46"/>
          </p:nvPr>
        </p:nvSpPr>
        <p:spPr/>
        <p:txBody>
          <a:bodyPr/>
          <a:lstStyle/>
          <a:p>
            <a:r>
              <a:rPr lang="en-US" dirty="0"/>
              <a:t>5 years</a:t>
            </a:r>
          </a:p>
        </p:txBody>
      </p:sp>
    </p:spTree>
    <p:extLst>
      <p:ext uri="{BB962C8B-B14F-4D97-AF65-F5344CB8AC3E}">
        <p14:creationId xmlns:p14="http://schemas.microsoft.com/office/powerpoint/2010/main" val="1560354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60BF0-18A5-224D-9CA2-F685295D41D4}"/>
              </a:ext>
            </a:extLst>
          </p:cNvPr>
          <p:cNvSpPr>
            <a:spLocks noGrp="1"/>
          </p:cNvSpPr>
          <p:nvPr>
            <p:ph idx="46"/>
          </p:nvPr>
        </p:nvSpPr>
        <p:spPr/>
        <p:txBody>
          <a:bodyPr/>
          <a:lstStyle/>
          <a:p>
            <a:r>
              <a:rPr lang="en-US" dirty="0"/>
              <a:t>Yes</a:t>
            </a:r>
          </a:p>
        </p:txBody>
      </p:sp>
      <p:sp>
        <p:nvSpPr>
          <p:cNvPr id="4" name="Content Placeholder 3">
            <a:extLst>
              <a:ext uri="{FF2B5EF4-FFF2-40B4-BE49-F238E27FC236}">
                <a16:creationId xmlns:a16="http://schemas.microsoft.com/office/drawing/2014/main" id="{234B22E1-EF12-424F-A39A-4AA9684BB7AE}"/>
              </a:ext>
            </a:extLst>
          </p:cNvPr>
          <p:cNvSpPr>
            <a:spLocks noGrp="1"/>
          </p:cNvSpPr>
          <p:nvPr>
            <p:ph idx="47"/>
          </p:nvPr>
        </p:nvSpPr>
        <p:spPr/>
        <p:txBody>
          <a:bodyPr/>
          <a:lstStyle/>
          <a:p>
            <a:r>
              <a:rPr lang="en-US" dirty="0"/>
              <a:t>Yes</a:t>
            </a:r>
          </a:p>
        </p:txBody>
      </p:sp>
      <p:sp>
        <p:nvSpPr>
          <p:cNvPr id="5" name="Content Placeholder 4">
            <a:extLst>
              <a:ext uri="{FF2B5EF4-FFF2-40B4-BE49-F238E27FC236}">
                <a16:creationId xmlns:a16="http://schemas.microsoft.com/office/drawing/2014/main" id="{8C2AD0FD-B380-7C42-B357-8BEE3571E550}"/>
              </a:ext>
            </a:extLst>
          </p:cNvPr>
          <p:cNvSpPr>
            <a:spLocks noGrp="1"/>
          </p:cNvSpPr>
          <p:nvPr>
            <p:ph idx="48"/>
          </p:nvPr>
        </p:nvSpPr>
        <p:spPr/>
        <p:txBody>
          <a:bodyPr/>
          <a:lstStyle/>
          <a:p>
            <a:r>
              <a:rPr lang="en-US" dirty="0"/>
              <a:t>No*</a:t>
            </a:r>
          </a:p>
        </p:txBody>
      </p:sp>
      <p:sp>
        <p:nvSpPr>
          <p:cNvPr id="6" name="Content Placeholder 5">
            <a:extLst>
              <a:ext uri="{FF2B5EF4-FFF2-40B4-BE49-F238E27FC236}">
                <a16:creationId xmlns:a16="http://schemas.microsoft.com/office/drawing/2014/main" id="{D14B9969-EADA-2E46-ADF3-C67A7BD8CD00}"/>
              </a:ext>
            </a:extLst>
          </p:cNvPr>
          <p:cNvSpPr>
            <a:spLocks noGrp="1"/>
          </p:cNvSpPr>
          <p:nvPr>
            <p:ph idx="49"/>
          </p:nvPr>
        </p:nvSpPr>
        <p:spPr/>
        <p:txBody>
          <a:bodyPr/>
          <a:lstStyle/>
          <a:p>
            <a:r>
              <a:rPr lang="en-US" dirty="0"/>
              <a:t>Yes</a:t>
            </a:r>
          </a:p>
        </p:txBody>
      </p:sp>
      <p:sp>
        <p:nvSpPr>
          <p:cNvPr id="7" name="Content Placeholder 6">
            <a:extLst>
              <a:ext uri="{FF2B5EF4-FFF2-40B4-BE49-F238E27FC236}">
                <a16:creationId xmlns:a16="http://schemas.microsoft.com/office/drawing/2014/main" id="{A25B44C3-CBB1-614D-84A2-2BCCB10D2D75}"/>
              </a:ext>
            </a:extLst>
          </p:cNvPr>
          <p:cNvSpPr>
            <a:spLocks noGrp="1"/>
          </p:cNvSpPr>
          <p:nvPr>
            <p:ph idx="50"/>
          </p:nvPr>
        </p:nvSpPr>
        <p:spPr/>
        <p:txBody>
          <a:bodyPr/>
          <a:lstStyle/>
          <a:p>
            <a:r>
              <a:rPr lang="en-US" dirty="0"/>
              <a:t>Yes</a:t>
            </a:r>
          </a:p>
        </p:txBody>
      </p:sp>
      <p:sp>
        <p:nvSpPr>
          <p:cNvPr id="8" name="Content Placeholder 7">
            <a:extLst>
              <a:ext uri="{FF2B5EF4-FFF2-40B4-BE49-F238E27FC236}">
                <a16:creationId xmlns:a16="http://schemas.microsoft.com/office/drawing/2014/main" id="{2A000054-435D-B943-A52F-0788729EBFB7}"/>
              </a:ext>
            </a:extLst>
          </p:cNvPr>
          <p:cNvSpPr>
            <a:spLocks noGrp="1"/>
          </p:cNvSpPr>
          <p:nvPr>
            <p:ph idx="58"/>
          </p:nvPr>
        </p:nvSpPr>
        <p:spPr/>
        <p:txBody>
          <a:bodyPr/>
          <a:lstStyle/>
          <a:p>
            <a:r>
              <a:rPr lang="en-US" dirty="0"/>
              <a:t>For fertility preservation </a:t>
            </a:r>
          </a:p>
        </p:txBody>
      </p:sp>
      <p:sp>
        <p:nvSpPr>
          <p:cNvPr id="10" name="Content Placeholder 9">
            <a:extLst>
              <a:ext uri="{FF2B5EF4-FFF2-40B4-BE49-F238E27FC236}">
                <a16:creationId xmlns:a16="http://schemas.microsoft.com/office/drawing/2014/main" id="{4BC8686B-5EC1-48F4-FE78-6DDF4CE7F468}"/>
              </a:ext>
            </a:extLst>
          </p:cNvPr>
          <p:cNvSpPr>
            <a:spLocks noGrp="1"/>
          </p:cNvSpPr>
          <p:nvPr>
            <p:ph idx="59"/>
          </p:nvPr>
        </p:nvSpPr>
        <p:spPr/>
        <p:txBody>
          <a:bodyPr/>
          <a:lstStyle/>
          <a:p>
            <a:r>
              <a:rPr lang="en-US" dirty="0"/>
              <a:t>No</a:t>
            </a:r>
          </a:p>
        </p:txBody>
      </p:sp>
      <p:sp>
        <p:nvSpPr>
          <p:cNvPr id="11" name="Content Placeholder 10">
            <a:extLst>
              <a:ext uri="{FF2B5EF4-FFF2-40B4-BE49-F238E27FC236}">
                <a16:creationId xmlns:a16="http://schemas.microsoft.com/office/drawing/2014/main" id="{677ECF72-C349-51A0-8712-6D017EDA862F}"/>
              </a:ext>
            </a:extLst>
          </p:cNvPr>
          <p:cNvSpPr>
            <a:spLocks noGrp="1"/>
          </p:cNvSpPr>
          <p:nvPr>
            <p:ph idx="60"/>
          </p:nvPr>
        </p:nvSpPr>
        <p:spPr/>
        <p:txBody>
          <a:bodyPr/>
          <a:lstStyle/>
          <a:p>
            <a:r>
              <a:rPr lang="en-US" dirty="0"/>
              <a:t>Yes</a:t>
            </a:r>
          </a:p>
        </p:txBody>
      </p:sp>
      <p:sp>
        <p:nvSpPr>
          <p:cNvPr id="12" name="Content Placeholder 11">
            <a:extLst>
              <a:ext uri="{FF2B5EF4-FFF2-40B4-BE49-F238E27FC236}">
                <a16:creationId xmlns:a16="http://schemas.microsoft.com/office/drawing/2014/main" id="{D8F7CC02-4C14-A832-D4F5-536771D2FE3D}"/>
              </a:ext>
            </a:extLst>
          </p:cNvPr>
          <p:cNvSpPr>
            <a:spLocks noGrp="1"/>
          </p:cNvSpPr>
          <p:nvPr>
            <p:ph idx="61"/>
          </p:nvPr>
        </p:nvSpPr>
        <p:spPr/>
        <p:txBody>
          <a:bodyPr/>
          <a:lstStyle/>
          <a:p>
            <a:r>
              <a:rPr lang="en-US" dirty="0"/>
              <a:t>Yes</a:t>
            </a:r>
          </a:p>
        </p:txBody>
      </p:sp>
      <p:sp>
        <p:nvSpPr>
          <p:cNvPr id="13" name="Content Placeholder 12">
            <a:extLst>
              <a:ext uri="{FF2B5EF4-FFF2-40B4-BE49-F238E27FC236}">
                <a16:creationId xmlns:a16="http://schemas.microsoft.com/office/drawing/2014/main" id="{E5F0BD4F-326D-CD8F-4EE6-9DD25D69BE3A}"/>
              </a:ext>
            </a:extLst>
          </p:cNvPr>
          <p:cNvSpPr>
            <a:spLocks noGrp="1"/>
          </p:cNvSpPr>
          <p:nvPr>
            <p:ph idx="62"/>
          </p:nvPr>
        </p:nvSpPr>
        <p:spPr/>
        <p:txBody>
          <a:bodyPr/>
          <a:lstStyle/>
          <a:p>
            <a:r>
              <a:rPr lang="en-US" dirty="0"/>
              <a:t>Yes</a:t>
            </a:r>
          </a:p>
        </p:txBody>
      </p:sp>
      <p:sp>
        <p:nvSpPr>
          <p:cNvPr id="14" name="Content Placeholder 13">
            <a:extLst>
              <a:ext uri="{FF2B5EF4-FFF2-40B4-BE49-F238E27FC236}">
                <a16:creationId xmlns:a16="http://schemas.microsoft.com/office/drawing/2014/main" id="{64EC85AD-08C5-F936-E291-B9B6C8EEBC3F}"/>
              </a:ext>
            </a:extLst>
          </p:cNvPr>
          <p:cNvSpPr>
            <a:spLocks noGrp="1"/>
          </p:cNvSpPr>
          <p:nvPr>
            <p:ph idx="63"/>
          </p:nvPr>
        </p:nvSpPr>
        <p:spPr/>
        <p:txBody>
          <a:bodyPr/>
          <a:lstStyle/>
          <a:p>
            <a:r>
              <a:rPr lang="en-US" dirty="0"/>
              <a:t>Yes</a:t>
            </a:r>
          </a:p>
        </p:txBody>
      </p:sp>
      <p:sp>
        <p:nvSpPr>
          <p:cNvPr id="15" name="Content Placeholder 14">
            <a:extLst>
              <a:ext uri="{FF2B5EF4-FFF2-40B4-BE49-F238E27FC236}">
                <a16:creationId xmlns:a16="http://schemas.microsoft.com/office/drawing/2014/main" id="{FD85CBC0-7CD0-13DC-32E5-55B7A01472B7}"/>
              </a:ext>
            </a:extLst>
          </p:cNvPr>
          <p:cNvSpPr>
            <a:spLocks noGrp="1"/>
          </p:cNvSpPr>
          <p:nvPr>
            <p:ph idx="64"/>
          </p:nvPr>
        </p:nvSpPr>
        <p:spPr/>
        <p:txBody>
          <a:bodyPr/>
          <a:lstStyle/>
          <a:p>
            <a:r>
              <a:rPr lang="en-US" dirty="0"/>
              <a:t>For ovarian function preservation </a:t>
            </a:r>
          </a:p>
        </p:txBody>
      </p:sp>
      <p:sp>
        <p:nvSpPr>
          <p:cNvPr id="16" name="Content Placeholder 15">
            <a:extLst>
              <a:ext uri="{FF2B5EF4-FFF2-40B4-BE49-F238E27FC236}">
                <a16:creationId xmlns:a16="http://schemas.microsoft.com/office/drawing/2014/main" id="{39117317-C6F8-E5B4-9723-753EC7773FAC}"/>
              </a:ext>
            </a:extLst>
          </p:cNvPr>
          <p:cNvSpPr>
            <a:spLocks noGrp="1"/>
          </p:cNvSpPr>
          <p:nvPr>
            <p:ph idx="71"/>
          </p:nvPr>
        </p:nvSpPr>
        <p:spPr/>
        <p:txBody>
          <a:bodyPr/>
          <a:lstStyle/>
          <a:p>
            <a:r>
              <a:rPr lang="en-US" dirty="0"/>
              <a:t>Yes</a:t>
            </a:r>
          </a:p>
        </p:txBody>
      </p:sp>
      <p:sp>
        <p:nvSpPr>
          <p:cNvPr id="17" name="Content Placeholder 16">
            <a:extLst>
              <a:ext uri="{FF2B5EF4-FFF2-40B4-BE49-F238E27FC236}">
                <a16:creationId xmlns:a16="http://schemas.microsoft.com/office/drawing/2014/main" id="{B5CC2CBB-4CD9-6DF0-D39D-18CD29F43229}"/>
              </a:ext>
            </a:extLst>
          </p:cNvPr>
          <p:cNvSpPr>
            <a:spLocks noGrp="1"/>
          </p:cNvSpPr>
          <p:nvPr>
            <p:ph idx="72"/>
          </p:nvPr>
        </p:nvSpPr>
        <p:spPr/>
        <p:txBody>
          <a:bodyPr/>
          <a:lstStyle/>
          <a:p>
            <a:r>
              <a:rPr lang="en-US" dirty="0"/>
              <a:t>Yes</a:t>
            </a:r>
          </a:p>
        </p:txBody>
      </p:sp>
      <p:sp>
        <p:nvSpPr>
          <p:cNvPr id="9" name="TextBox 8">
            <a:extLst>
              <a:ext uri="{FF2B5EF4-FFF2-40B4-BE49-F238E27FC236}">
                <a16:creationId xmlns:a16="http://schemas.microsoft.com/office/drawing/2014/main" id="{446E4F25-1E62-DF0B-4089-4CCCD364582B}"/>
              </a:ext>
            </a:extLst>
          </p:cNvPr>
          <p:cNvSpPr txBox="1"/>
          <p:nvPr/>
        </p:nvSpPr>
        <p:spPr>
          <a:xfrm>
            <a:off x="479376" y="6425844"/>
            <a:ext cx="8928992" cy="432156"/>
          </a:xfrm>
          <a:prstGeom prst="rect">
            <a:avLst/>
          </a:prstGeom>
          <a:noFill/>
        </p:spPr>
        <p:txBody>
          <a:bodyPr wrap="square" rtlCol="0" anchor="ctr">
            <a:no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*Fertility specialist discusses with patient</a:t>
            </a:r>
          </a:p>
        </p:txBody>
      </p:sp>
      <p:sp>
        <p:nvSpPr>
          <p:cNvPr id="19" name="Title 18">
            <a:extLst>
              <a:ext uri="{FF2B5EF4-FFF2-40B4-BE49-F238E27FC236}">
                <a16:creationId xmlns:a16="http://schemas.microsoft.com/office/drawing/2014/main" id="{ABA9D17E-9108-FCDE-8D70-F7702C0EF4B7}"/>
              </a:ext>
            </a:extLst>
          </p:cNvPr>
          <p:cNvSpPr>
            <a:spLocks noGrp="1"/>
          </p:cNvSpPr>
          <p:nvPr>
            <p:ph type="title"/>
          </p:nvPr>
        </p:nvSpPr>
        <p:spPr/>
        <p:txBody>
          <a:bodyPr/>
          <a:lstStyle/>
          <a:p>
            <a:r>
              <a:rPr lang="en-US" sz="2200" dirty="0"/>
              <a:t>For premenopausal patients (</a:t>
            </a:r>
            <a:r>
              <a:rPr lang="en-US" sz="2200" u="sng" dirty="0"/>
              <a:t>age 20-40 years</a:t>
            </a:r>
            <a:r>
              <a:rPr lang="en-US" sz="2200" dirty="0"/>
              <a:t>) with </a:t>
            </a:r>
            <a:r>
              <a:rPr lang="en-US" sz="2200" u="sng" dirty="0"/>
              <a:t>ER-positive, HER2-negative</a:t>
            </a:r>
            <a:r>
              <a:rPr lang="en-US" sz="2200" dirty="0"/>
              <a:t> localized breast cancer who are about to receive adjuvant chemotherapy, do you generally offer the option of using OFS during chemotherapy in the following clinical scenarios?</a:t>
            </a:r>
          </a:p>
        </p:txBody>
      </p:sp>
    </p:spTree>
    <p:extLst>
      <p:ext uri="{BB962C8B-B14F-4D97-AF65-F5344CB8AC3E}">
        <p14:creationId xmlns:p14="http://schemas.microsoft.com/office/powerpoint/2010/main" val="2922632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60BF0-18A5-224D-9CA2-F685295D41D4}"/>
              </a:ext>
            </a:extLst>
          </p:cNvPr>
          <p:cNvSpPr>
            <a:spLocks noGrp="1"/>
          </p:cNvSpPr>
          <p:nvPr>
            <p:ph idx="46"/>
          </p:nvPr>
        </p:nvSpPr>
        <p:spPr/>
        <p:txBody>
          <a:bodyPr/>
          <a:lstStyle/>
          <a:p>
            <a:r>
              <a:rPr lang="en-US" dirty="0"/>
              <a:t>No</a:t>
            </a:r>
          </a:p>
        </p:txBody>
      </p:sp>
      <p:sp>
        <p:nvSpPr>
          <p:cNvPr id="4" name="Content Placeholder 3">
            <a:extLst>
              <a:ext uri="{FF2B5EF4-FFF2-40B4-BE49-F238E27FC236}">
                <a16:creationId xmlns:a16="http://schemas.microsoft.com/office/drawing/2014/main" id="{234B22E1-EF12-424F-A39A-4AA9684BB7AE}"/>
              </a:ext>
            </a:extLst>
          </p:cNvPr>
          <p:cNvSpPr>
            <a:spLocks noGrp="1"/>
          </p:cNvSpPr>
          <p:nvPr>
            <p:ph idx="47"/>
          </p:nvPr>
        </p:nvSpPr>
        <p:spPr/>
        <p:txBody>
          <a:bodyPr/>
          <a:lstStyle/>
          <a:p>
            <a:r>
              <a:rPr lang="en-US" dirty="0"/>
              <a:t>Yes</a:t>
            </a:r>
          </a:p>
        </p:txBody>
      </p:sp>
      <p:sp>
        <p:nvSpPr>
          <p:cNvPr id="5" name="Content Placeholder 4">
            <a:extLst>
              <a:ext uri="{FF2B5EF4-FFF2-40B4-BE49-F238E27FC236}">
                <a16:creationId xmlns:a16="http://schemas.microsoft.com/office/drawing/2014/main" id="{8C2AD0FD-B380-7C42-B357-8BEE3571E550}"/>
              </a:ext>
            </a:extLst>
          </p:cNvPr>
          <p:cNvSpPr>
            <a:spLocks noGrp="1"/>
          </p:cNvSpPr>
          <p:nvPr>
            <p:ph idx="48"/>
          </p:nvPr>
        </p:nvSpPr>
        <p:spPr/>
        <p:txBody>
          <a:bodyPr/>
          <a:lstStyle/>
          <a:p>
            <a:r>
              <a:rPr lang="en-US" dirty="0"/>
              <a:t>No*</a:t>
            </a:r>
          </a:p>
        </p:txBody>
      </p:sp>
      <p:sp>
        <p:nvSpPr>
          <p:cNvPr id="6" name="Content Placeholder 5">
            <a:extLst>
              <a:ext uri="{FF2B5EF4-FFF2-40B4-BE49-F238E27FC236}">
                <a16:creationId xmlns:a16="http://schemas.microsoft.com/office/drawing/2014/main" id="{D14B9969-EADA-2E46-ADF3-C67A7BD8CD00}"/>
              </a:ext>
            </a:extLst>
          </p:cNvPr>
          <p:cNvSpPr>
            <a:spLocks noGrp="1"/>
          </p:cNvSpPr>
          <p:nvPr>
            <p:ph idx="49"/>
          </p:nvPr>
        </p:nvSpPr>
        <p:spPr/>
        <p:txBody>
          <a:bodyPr/>
          <a:lstStyle/>
          <a:p>
            <a:r>
              <a:rPr lang="en-US" dirty="0"/>
              <a:t>Yes</a:t>
            </a:r>
          </a:p>
        </p:txBody>
      </p:sp>
      <p:sp>
        <p:nvSpPr>
          <p:cNvPr id="7" name="Content Placeholder 6">
            <a:extLst>
              <a:ext uri="{FF2B5EF4-FFF2-40B4-BE49-F238E27FC236}">
                <a16:creationId xmlns:a16="http://schemas.microsoft.com/office/drawing/2014/main" id="{A25B44C3-CBB1-614D-84A2-2BCCB10D2D75}"/>
              </a:ext>
            </a:extLst>
          </p:cNvPr>
          <p:cNvSpPr>
            <a:spLocks noGrp="1"/>
          </p:cNvSpPr>
          <p:nvPr>
            <p:ph idx="50"/>
          </p:nvPr>
        </p:nvSpPr>
        <p:spPr/>
        <p:txBody>
          <a:bodyPr/>
          <a:lstStyle/>
          <a:p>
            <a:r>
              <a:rPr lang="en-US" dirty="0"/>
              <a:t>Yes</a:t>
            </a:r>
          </a:p>
        </p:txBody>
      </p:sp>
      <p:sp>
        <p:nvSpPr>
          <p:cNvPr id="8" name="Content Placeholder 7">
            <a:extLst>
              <a:ext uri="{FF2B5EF4-FFF2-40B4-BE49-F238E27FC236}">
                <a16:creationId xmlns:a16="http://schemas.microsoft.com/office/drawing/2014/main" id="{2A000054-435D-B943-A52F-0788729EBFB7}"/>
              </a:ext>
            </a:extLst>
          </p:cNvPr>
          <p:cNvSpPr>
            <a:spLocks noGrp="1"/>
          </p:cNvSpPr>
          <p:nvPr>
            <p:ph idx="58"/>
          </p:nvPr>
        </p:nvSpPr>
        <p:spPr/>
        <p:txBody>
          <a:bodyPr/>
          <a:lstStyle/>
          <a:p>
            <a:r>
              <a:rPr lang="en-US" dirty="0"/>
              <a:t>For fertility preservation </a:t>
            </a:r>
          </a:p>
        </p:txBody>
      </p:sp>
      <p:sp>
        <p:nvSpPr>
          <p:cNvPr id="10" name="Content Placeholder 9">
            <a:extLst>
              <a:ext uri="{FF2B5EF4-FFF2-40B4-BE49-F238E27FC236}">
                <a16:creationId xmlns:a16="http://schemas.microsoft.com/office/drawing/2014/main" id="{4BC8686B-5EC1-48F4-FE78-6DDF4CE7F468}"/>
              </a:ext>
            </a:extLst>
          </p:cNvPr>
          <p:cNvSpPr>
            <a:spLocks noGrp="1"/>
          </p:cNvSpPr>
          <p:nvPr>
            <p:ph idx="59"/>
          </p:nvPr>
        </p:nvSpPr>
        <p:spPr/>
        <p:txBody>
          <a:bodyPr/>
          <a:lstStyle/>
          <a:p>
            <a:r>
              <a:rPr lang="en-US" dirty="0"/>
              <a:t>No</a:t>
            </a:r>
          </a:p>
        </p:txBody>
      </p:sp>
      <p:sp>
        <p:nvSpPr>
          <p:cNvPr id="11" name="Content Placeholder 10">
            <a:extLst>
              <a:ext uri="{FF2B5EF4-FFF2-40B4-BE49-F238E27FC236}">
                <a16:creationId xmlns:a16="http://schemas.microsoft.com/office/drawing/2014/main" id="{677ECF72-C349-51A0-8712-6D017EDA862F}"/>
              </a:ext>
            </a:extLst>
          </p:cNvPr>
          <p:cNvSpPr>
            <a:spLocks noGrp="1"/>
          </p:cNvSpPr>
          <p:nvPr>
            <p:ph idx="60"/>
          </p:nvPr>
        </p:nvSpPr>
        <p:spPr/>
        <p:txBody>
          <a:bodyPr/>
          <a:lstStyle/>
          <a:p>
            <a:r>
              <a:rPr lang="en-US" dirty="0"/>
              <a:t>Yes</a:t>
            </a:r>
          </a:p>
        </p:txBody>
      </p:sp>
      <p:sp>
        <p:nvSpPr>
          <p:cNvPr id="12" name="Content Placeholder 11">
            <a:extLst>
              <a:ext uri="{FF2B5EF4-FFF2-40B4-BE49-F238E27FC236}">
                <a16:creationId xmlns:a16="http://schemas.microsoft.com/office/drawing/2014/main" id="{D8F7CC02-4C14-A832-D4F5-536771D2FE3D}"/>
              </a:ext>
            </a:extLst>
          </p:cNvPr>
          <p:cNvSpPr>
            <a:spLocks noGrp="1"/>
          </p:cNvSpPr>
          <p:nvPr>
            <p:ph idx="61"/>
          </p:nvPr>
        </p:nvSpPr>
        <p:spPr/>
        <p:txBody>
          <a:bodyPr/>
          <a:lstStyle/>
          <a:p>
            <a:r>
              <a:rPr lang="en-US" dirty="0"/>
              <a:t>Yes</a:t>
            </a:r>
          </a:p>
        </p:txBody>
      </p:sp>
      <p:sp>
        <p:nvSpPr>
          <p:cNvPr id="13" name="Content Placeholder 12">
            <a:extLst>
              <a:ext uri="{FF2B5EF4-FFF2-40B4-BE49-F238E27FC236}">
                <a16:creationId xmlns:a16="http://schemas.microsoft.com/office/drawing/2014/main" id="{E5F0BD4F-326D-CD8F-4EE6-9DD25D69BE3A}"/>
              </a:ext>
            </a:extLst>
          </p:cNvPr>
          <p:cNvSpPr>
            <a:spLocks noGrp="1"/>
          </p:cNvSpPr>
          <p:nvPr>
            <p:ph idx="62"/>
          </p:nvPr>
        </p:nvSpPr>
        <p:spPr/>
        <p:txBody>
          <a:bodyPr/>
          <a:lstStyle/>
          <a:p>
            <a:r>
              <a:rPr lang="en-US" dirty="0"/>
              <a:t>Yes</a:t>
            </a:r>
          </a:p>
        </p:txBody>
      </p:sp>
      <p:sp>
        <p:nvSpPr>
          <p:cNvPr id="14" name="Content Placeholder 13">
            <a:extLst>
              <a:ext uri="{FF2B5EF4-FFF2-40B4-BE49-F238E27FC236}">
                <a16:creationId xmlns:a16="http://schemas.microsoft.com/office/drawing/2014/main" id="{64EC85AD-08C5-F936-E291-B9B6C8EEBC3F}"/>
              </a:ext>
            </a:extLst>
          </p:cNvPr>
          <p:cNvSpPr>
            <a:spLocks noGrp="1"/>
          </p:cNvSpPr>
          <p:nvPr>
            <p:ph idx="63"/>
          </p:nvPr>
        </p:nvSpPr>
        <p:spPr/>
        <p:txBody>
          <a:bodyPr/>
          <a:lstStyle/>
          <a:p>
            <a:r>
              <a:rPr lang="en-US" dirty="0"/>
              <a:t>Yes</a:t>
            </a:r>
          </a:p>
        </p:txBody>
      </p:sp>
      <p:sp>
        <p:nvSpPr>
          <p:cNvPr id="15" name="Content Placeholder 14">
            <a:extLst>
              <a:ext uri="{FF2B5EF4-FFF2-40B4-BE49-F238E27FC236}">
                <a16:creationId xmlns:a16="http://schemas.microsoft.com/office/drawing/2014/main" id="{FD85CBC0-7CD0-13DC-32E5-55B7A01472B7}"/>
              </a:ext>
            </a:extLst>
          </p:cNvPr>
          <p:cNvSpPr>
            <a:spLocks noGrp="1"/>
          </p:cNvSpPr>
          <p:nvPr>
            <p:ph idx="64"/>
          </p:nvPr>
        </p:nvSpPr>
        <p:spPr/>
        <p:txBody>
          <a:bodyPr/>
          <a:lstStyle/>
          <a:p>
            <a:r>
              <a:rPr lang="en-US" dirty="0"/>
              <a:t>For ovarian function preservation </a:t>
            </a:r>
          </a:p>
        </p:txBody>
      </p:sp>
      <p:sp>
        <p:nvSpPr>
          <p:cNvPr id="16" name="Content Placeholder 15">
            <a:extLst>
              <a:ext uri="{FF2B5EF4-FFF2-40B4-BE49-F238E27FC236}">
                <a16:creationId xmlns:a16="http://schemas.microsoft.com/office/drawing/2014/main" id="{39117317-C6F8-E5B4-9723-753EC7773FAC}"/>
              </a:ext>
            </a:extLst>
          </p:cNvPr>
          <p:cNvSpPr>
            <a:spLocks noGrp="1"/>
          </p:cNvSpPr>
          <p:nvPr>
            <p:ph idx="71"/>
          </p:nvPr>
        </p:nvSpPr>
        <p:spPr/>
        <p:txBody>
          <a:bodyPr/>
          <a:lstStyle/>
          <a:p>
            <a:r>
              <a:rPr lang="en-US" dirty="0"/>
              <a:t>Yes</a:t>
            </a:r>
          </a:p>
        </p:txBody>
      </p:sp>
      <p:sp>
        <p:nvSpPr>
          <p:cNvPr id="17" name="Content Placeholder 16">
            <a:extLst>
              <a:ext uri="{FF2B5EF4-FFF2-40B4-BE49-F238E27FC236}">
                <a16:creationId xmlns:a16="http://schemas.microsoft.com/office/drawing/2014/main" id="{B5CC2CBB-4CD9-6DF0-D39D-18CD29F43229}"/>
              </a:ext>
            </a:extLst>
          </p:cNvPr>
          <p:cNvSpPr>
            <a:spLocks noGrp="1"/>
          </p:cNvSpPr>
          <p:nvPr>
            <p:ph idx="72"/>
          </p:nvPr>
        </p:nvSpPr>
        <p:spPr/>
        <p:txBody>
          <a:bodyPr/>
          <a:lstStyle/>
          <a:p>
            <a:r>
              <a:rPr lang="en-US" dirty="0"/>
              <a:t>Yes</a:t>
            </a:r>
          </a:p>
        </p:txBody>
      </p:sp>
      <p:sp>
        <p:nvSpPr>
          <p:cNvPr id="9" name="TextBox 8">
            <a:extLst>
              <a:ext uri="{FF2B5EF4-FFF2-40B4-BE49-F238E27FC236}">
                <a16:creationId xmlns:a16="http://schemas.microsoft.com/office/drawing/2014/main" id="{446E4F25-1E62-DF0B-4089-4CCCD364582B}"/>
              </a:ext>
            </a:extLst>
          </p:cNvPr>
          <p:cNvSpPr txBox="1"/>
          <p:nvPr/>
        </p:nvSpPr>
        <p:spPr>
          <a:xfrm>
            <a:off x="479376" y="6425844"/>
            <a:ext cx="8928992" cy="432156"/>
          </a:xfrm>
          <a:prstGeom prst="rect">
            <a:avLst/>
          </a:prstGeom>
          <a:noFill/>
        </p:spPr>
        <p:txBody>
          <a:bodyPr wrap="square" rtlCol="0" anchor="ctr">
            <a:no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*Fertility specialist discusses with patient</a:t>
            </a:r>
          </a:p>
        </p:txBody>
      </p:sp>
      <p:sp>
        <p:nvSpPr>
          <p:cNvPr id="19" name="Title 18">
            <a:extLst>
              <a:ext uri="{FF2B5EF4-FFF2-40B4-BE49-F238E27FC236}">
                <a16:creationId xmlns:a16="http://schemas.microsoft.com/office/drawing/2014/main" id="{ABA9D17E-9108-FCDE-8D70-F7702C0EF4B7}"/>
              </a:ext>
            </a:extLst>
          </p:cNvPr>
          <p:cNvSpPr>
            <a:spLocks noGrp="1"/>
          </p:cNvSpPr>
          <p:nvPr>
            <p:ph type="title"/>
          </p:nvPr>
        </p:nvSpPr>
        <p:spPr/>
        <p:txBody>
          <a:bodyPr/>
          <a:lstStyle/>
          <a:p>
            <a:r>
              <a:rPr lang="en-US" sz="2200" dirty="0"/>
              <a:t>For premenopausal patients (</a:t>
            </a:r>
            <a:r>
              <a:rPr lang="en-US" sz="2200" u="sng" dirty="0"/>
              <a:t>age 20-40 years</a:t>
            </a:r>
            <a:r>
              <a:rPr lang="en-US" sz="2200" dirty="0"/>
              <a:t>) with </a:t>
            </a:r>
            <a:r>
              <a:rPr lang="en-US" sz="2200" u="sng" dirty="0"/>
              <a:t>ER-positive, HER2-positive</a:t>
            </a:r>
            <a:r>
              <a:rPr lang="en-US" sz="2200" dirty="0"/>
              <a:t> localized breast cancer who are about to receive adjuvant chemotherapy, do you generally offer the option of using OFS during chemotherapy in the following clinical scenarios?</a:t>
            </a:r>
          </a:p>
        </p:txBody>
      </p:sp>
    </p:spTree>
    <p:extLst>
      <p:ext uri="{BB962C8B-B14F-4D97-AF65-F5344CB8AC3E}">
        <p14:creationId xmlns:p14="http://schemas.microsoft.com/office/powerpoint/2010/main" val="2489207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Dr Miller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9FA1D6CF-488A-7449-95CE-456E2392856B}"/>
              </a:ext>
            </a:extLst>
          </p:cNvPr>
          <p:cNvGraphicFramePr>
            <a:graphicFrameLocks/>
          </p:cNvGraphicFramePr>
          <p:nvPr/>
        </p:nvGraphicFramePr>
        <p:xfrm>
          <a:off x="912286" y="2132856"/>
          <a:ext cx="10297144" cy="2160240"/>
        </p:xfrm>
        <a:graphic>
          <a:graphicData uri="http://schemas.openxmlformats.org/drawingml/2006/table">
            <a:tbl>
              <a:tblPr firstRow="1" bandRow="1">
                <a:tableStyleId>{F2DE63D5-997A-4646-A377-4702673A728D}</a:tableStyleId>
              </a:tblPr>
              <a:tblGrid>
                <a:gridCol w="3024336">
                  <a:extLst>
                    <a:ext uri="{9D8B030D-6E8A-4147-A177-3AD203B41FA5}">
                      <a16:colId xmlns:a16="http://schemas.microsoft.com/office/drawing/2014/main" val="20000"/>
                    </a:ext>
                  </a:extLst>
                </a:gridCol>
                <a:gridCol w="7272808">
                  <a:extLst>
                    <a:ext uri="{9D8B030D-6E8A-4147-A177-3AD203B41FA5}">
                      <a16:colId xmlns:a16="http://schemas.microsoft.com/office/drawing/2014/main" val="545933498"/>
                    </a:ext>
                  </a:extLst>
                </a:gridCol>
              </a:tblGrid>
              <a:tr h="969420">
                <a:tc>
                  <a:txBody>
                    <a:bodyPr/>
                    <a:lstStyle/>
                    <a:p>
                      <a:r>
                        <a:rPr lang="en-US" b="1" dirty="0">
                          <a:solidFill>
                            <a:schemeClr val="tx1"/>
                          </a:solidFill>
                        </a:rPr>
                        <a:t>Contracted Research </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err="1">
                          <a:solidFill>
                            <a:schemeClr val="tx1"/>
                          </a:solidFill>
                        </a:rPr>
                        <a:t>Astex</a:t>
                      </a:r>
                      <a:r>
                        <a:rPr lang="en-US" b="0" dirty="0">
                          <a:solidFill>
                            <a:schemeClr val="tx1"/>
                          </a:solidFill>
                        </a:rPr>
                        <a:t> Pharmaceuticals, Pfizer Inc, </a:t>
                      </a:r>
                      <a:r>
                        <a:rPr lang="en-US" b="0" dirty="0" err="1">
                          <a:solidFill>
                            <a:schemeClr val="tx1"/>
                          </a:solidFill>
                        </a:rPr>
                        <a:t>Radiopharm</a:t>
                      </a:r>
                      <a:r>
                        <a:rPr lang="en-US" b="0" dirty="0">
                          <a:solidFill>
                            <a:schemeClr val="tx1"/>
                          </a:solidFill>
                        </a:rPr>
                        <a:t> </a:t>
                      </a:r>
                      <a:r>
                        <a:rPr lang="en-US" b="0" dirty="0" err="1">
                          <a:solidFill>
                            <a:schemeClr val="tx1"/>
                          </a:solidFill>
                        </a:rPr>
                        <a:t>Theranostics</a:t>
                      </a:r>
                      <a:r>
                        <a:rPr lang="en-US" b="0" dirty="0">
                          <a:solidFill>
                            <a:schemeClr val="tx1"/>
                          </a:solidFill>
                        </a:rPr>
                        <a:t> (not yet active)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190820">
                <a:tc>
                  <a:txBody>
                    <a:bodyPr/>
                    <a:lstStyle/>
                    <a:p>
                      <a:r>
                        <a:rPr lang="en-US" sz="1800" b="1" kern="1200" dirty="0">
                          <a:solidFill>
                            <a:schemeClr val="tx1"/>
                          </a:solidFill>
                          <a:effectLst/>
                          <a:latin typeface="+mn-lt"/>
                          <a:ea typeface="+mn-ea"/>
                          <a:cs typeface="+mn-cs"/>
                        </a:rPr>
                        <a:t>Data and Safety Monitoring Board/Committee</a:t>
                      </a:r>
                      <a:endParaRPr lang="en-US" sz="18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kern="1200" dirty="0">
                          <a:solidFill>
                            <a:schemeClr val="tx1"/>
                          </a:solidFill>
                          <a:effectLst/>
                          <a:latin typeface="+mn-lt"/>
                          <a:ea typeface="+mn-ea"/>
                          <a:cs typeface="+mn-cs"/>
                        </a:rPr>
                        <a:t>AstraZeneca Pharmaceuticals LP, </a:t>
                      </a:r>
                      <a:r>
                        <a:rPr lang="en-US" sz="1800" kern="1200" dirty="0" err="1">
                          <a:solidFill>
                            <a:schemeClr val="tx1"/>
                          </a:solidFill>
                          <a:effectLst/>
                          <a:latin typeface="+mn-lt"/>
                          <a:ea typeface="+mn-ea"/>
                          <a:cs typeface="+mn-cs"/>
                        </a:rPr>
                        <a:t>Celcuity</a:t>
                      </a:r>
                      <a:r>
                        <a:rPr lang="en-US" sz="1800" kern="1200" dirty="0">
                          <a:solidFill>
                            <a:schemeClr val="tx1"/>
                          </a:solidFill>
                          <a:effectLst/>
                          <a:latin typeface="+mn-lt"/>
                          <a:ea typeface="+mn-ea"/>
                          <a:cs typeface="+mn-cs"/>
                        </a:rPr>
                        <a:t>, Genentech, a member of the Roche Group, Merck</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025134"/>
                  </a:ext>
                </a:extLst>
              </a:tr>
            </a:tbl>
          </a:graphicData>
        </a:graphic>
      </p:graphicFrame>
    </p:spTree>
    <p:custDataLst>
      <p:tags r:id="rId1"/>
    </p:custDataLst>
    <p:extLst>
      <p:ext uri="{BB962C8B-B14F-4D97-AF65-F5344CB8AC3E}">
        <p14:creationId xmlns:p14="http://schemas.microsoft.com/office/powerpoint/2010/main" val="2578800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60BF0-18A5-224D-9CA2-F685295D41D4}"/>
              </a:ext>
            </a:extLst>
          </p:cNvPr>
          <p:cNvSpPr>
            <a:spLocks noGrp="1"/>
          </p:cNvSpPr>
          <p:nvPr>
            <p:ph idx="46"/>
          </p:nvPr>
        </p:nvSpPr>
        <p:spPr/>
        <p:txBody>
          <a:bodyPr/>
          <a:lstStyle/>
          <a:p>
            <a:r>
              <a:rPr lang="en-US" dirty="0"/>
              <a:t>Yes</a:t>
            </a:r>
          </a:p>
        </p:txBody>
      </p:sp>
      <p:sp>
        <p:nvSpPr>
          <p:cNvPr id="4" name="Content Placeholder 3">
            <a:extLst>
              <a:ext uri="{FF2B5EF4-FFF2-40B4-BE49-F238E27FC236}">
                <a16:creationId xmlns:a16="http://schemas.microsoft.com/office/drawing/2014/main" id="{234B22E1-EF12-424F-A39A-4AA9684BB7AE}"/>
              </a:ext>
            </a:extLst>
          </p:cNvPr>
          <p:cNvSpPr>
            <a:spLocks noGrp="1"/>
          </p:cNvSpPr>
          <p:nvPr>
            <p:ph idx="47"/>
          </p:nvPr>
        </p:nvSpPr>
        <p:spPr/>
        <p:txBody>
          <a:bodyPr/>
          <a:lstStyle/>
          <a:p>
            <a:r>
              <a:rPr lang="en-US" dirty="0"/>
              <a:t>Yes</a:t>
            </a:r>
          </a:p>
        </p:txBody>
      </p:sp>
      <p:sp>
        <p:nvSpPr>
          <p:cNvPr id="5" name="Content Placeholder 4">
            <a:extLst>
              <a:ext uri="{FF2B5EF4-FFF2-40B4-BE49-F238E27FC236}">
                <a16:creationId xmlns:a16="http://schemas.microsoft.com/office/drawing/2014/main" id="{8C2AD0FD-B380-7C42-B357-8BEE3571E550}"/>
              </a:ext>
            </a:extLst>
          </p:cNvPr>
          <p:cNvSpPr>
            <a:spLocks noGrp="1"/>
          </p:cNvSpPr>
          <p:nvPr>
            <p:ph idx="48"/>
          </p:nvPr>
        </p:nvSpPr>
        <p:spPr/>
        <p:txBody>
          <a:bodyPr/>
          <a:lstStyle/>
          <a:p>
            <a:r>
              <a:rPr lang="en-US" dirty="0"/>
              <a:t>No*</a:t>
            </a:r>
          </a:p>
        </p:txBody>
      </p:sp>
      <p:sp>
        <p:nvSpPr>
          <p:cNvPr id="6" name="Content Placeholder 5">
            <a:extLst>
              <a:ext uri="{FF2B5EF4-FFF2-40B4-BE49-F238E27FC236}">
                <a16:creationId xmlns:a16="http://schemas.microsoft.com/office/drawing/2014/main" id="{D14B9969-EADA-2E46-ADF3-C67A7BD8CD00}"/>
              </a:ext>
            </a:extLst>
          </p:cNvPr>
          <p:cNvSpPr>
            <a:spLocks noGrp="1"/>
          </p:cNvSpPr>
          <p:nvPr>
            <p:ph idx="49"/>
          </p:nvPr>
        </p:nvSpPr>
        <p:spPr/>
        <p:txBody>
          <a:bodyPr/>
          <a:lstStyle/>
          <a:p>
            <a:r>
              <a:rPr lang="en-US" dirty="0"/>
              <a:t>Yes</a:t>
            </a:r>
          </a:p>
        </p:txBody>
      </p:sp>
      <p:sp>
        <p:nvSpPr>
          <p:cNvPr id="7" name="Content Placeholder 6">
            <a:extLst>
              <a:ext uri="{FF2B5EF4-FFF2-40B4-BE49-F238E27FC236}">
                <a16:creationId xmlns:a16="http://schemas.microsoft.com/office/drawing/2014/main" id="{A25B44C3-CBB1-614D-84A2-2BCCB10D2D75}"/>
              </a:ext>
            </a:extLst>
          </p:cNvPr>
          <p:cNvSpPr>
            <a:spLocks noGrp="1"/>
          </p:cNvSpPr>
          <p:nvPr>
            <p:ph idx="50"/>
          </p:nvPr>
        </p:nvSpPr>
        <p:spPr/>
        <p:txBody>
          <a:bodyPr/>
          <a:lstStyle/>
          <a:p>
            <a:r>
              <a:rPr lang="en-US" dirty="0"/>
              <a:t>Yes</a:t>
            </a:r>
          </a:p>
        </p:txBody>
      </p:sp>
      <p:sp>
        <p:nvSpPr>
          <p:cNvPr id="8" name="Content Placeholder 7">
            <a:extLst>
              <a:ext uri="{FF2B5EF4-FFF2-40B4-BE49-F238E27FC236}">
                <a16:creationId xmlns:a16="http://schemas.microsoft.com/office/drawing/2014/main" id="{2A000054-435D-B943-A52F-0788729EBFB7}"/>
              </a:ext>
            </a:extLst>
          </p:cNvPr>
          <p:cNvSpPr>
            <a:spLocks noGrp="1"/>
          </p:cNvSpPr>
          <p:nvPr>
            <p:ph idx="58"/>
          </p:nvPr>
        </p:nvSpPr>
        <p:spPr/>
        <p:txBody>
          <a:bodyPr/>
          <a:lstStyle/>
          <a:p>
            <a:r>
              <a:rPr lang="en-US" dirty="0"/>
              <a:t>For fertility preservation </a:t>
            </a:r>
          </a:p>
        </p:txBody>
      </p:sp>
      <p:sp>
        <p:nvSpPr>
          <p:cNvPr id="10" name="Content Placeholder 9">
            <a:extLst>
              <a:ext uri="{FF2B5EF4-FFF2-40B4-BE49-F238E27FC236}">
                <a16:creationId xmlns:a16="http://schemas.microsoft.com/office/drawing/2014/main" id="{4BC8686B-5EC1-48F4-FE78-6DDF4CE7F468}"/>
              </a:ext>
            </a:extLst>
          </p:cNvPr>
          <p:cNvSpPr>
            <a:spLocks noGrp="1"/>
          </p:cNvSpPr>
          <p:nvPr>
            <p:ph idx="59"/>
          </p:nvPr>
        </p:nvSpPr>
        <p:spPr/>
        <p:txBody>
          <a:bodyPr/>
          <a:lstStyle/>
          <a:p>
            <a:r>
              <a:rPr lang="en-US" dirty="0"/>
              <a:t>Yes</a:t>
            </a:r>
          </a:p>
        </p:txBody>
      </p:sp>
      <p:sp>
        <p:nvSpPr>
          <p:cNvPr id="11" name="Content Placeholder 10">
            <a:extLst>
              <a:ext uri="{FF2B5EF4-FFF2-40B4-BE49-F238E27FC236}">
                <a16:creationId xmlns:a16="http://schemas.microsoft.com/office/drawing/2014/main" id="{677ECF72-C349-51A0-8712-6D017EDA862F}"/>
              </a:ext>
            </a:extLst>
          </p:cNvPr>
          <p:cNvSpPr>
            <a:spLocks noGrp="1"/>
          </p:cNvSpPr>
          <p:nvPr>
            <p:ph idx="60"/>
          </p:nvPr>
        </p:nvSpPr>
        <p:spPr/>
        <p:txBody>
          <a:bodyPr/>
          <a:lstStyle/>
          <a:p>
            <a:r>
              <a:rPr lang="en-US" dirty="0"/>
              <a:t>Yes</a:t>
            </a:r>
          </a:p>
        </p:txBody>
      </p:sp>
      <p:sp>
        <p:nvSpPr>
          <p:cNvPr id="12" name="Content Placeholder 11">
            <a:extLst>
              <a:ext uri="{FF2B5EF4-FFF2-40B4-BE49-F238E27FC236}">
                <a16:creationId xmlns:a16="http://schemas.microsoft.com/office/drawing/2014/main" id="{D8F7CC02-4C14-A832-D4F5-536771D2FE3D}"/>
              </a:ext>
            </a:extLst>
          </p:cNvPr>
          <p:cNvSpPr>
            <a:spLocks noGrp="1"/>
          </p:cNvSpPr>
          <p:nvPr>
            <p:ph idx="61"/>
          </p:nvPr>
        </p:nvSpPr>
        <p:spPr/>
        <p:txBody>
          <a:bodyPr/>
          <a:lstStyle/>
          <a:p>
            <a:r>
              <a:rPr lang="en-US" dirty="0"/>
              <a:t>Yes</a:t>
            </a:r>
          </a:p>
        </p:txBody>
      </p:sp>
      <p:sp>
        <p:nvSpPr>
          <p:cNvPr id="13" name="Content Placeholder 12">
            <a:extLst>
              <a:ext uri="{FF2B5EF4-FFF2-40B4-BE49-F238E27FC236}">
                <a16:creationId xmlns:a16="http://schemas.microsoft.com/office/drawing/2014/main" id="{E5F0BD4F-326D-CD8F-4EE6-9DD25D69BE3A}"/>
              </a:ext>
            </a:extLst>
          </p:cNvPr>
          <p:cNvSpPr>
            <a:spLocks noGrp="1"/>
          </p:cNvSpPr>
          <p:nvPr>
            <p:ph idx="62"/>
          </p:nvPr>
        </p:nvSpPr>
        <p:spPr/>
        <p:txBody>
          <a:bodyPr/>
          <a:lstStyle/>
          <a:p>
            <a:r>
              <a:rPr lang="en-US" dirty="0"/>
              <a:t>Yes</a:t>
            </a:r>
          </a:p>
        </p:txBody>
      </p:sp>
      <p:sp>
        <p:nvSpPr>
          <p:cNvPr id="14" name="Content Placeholder 13">
            <a:extLst>
              <a:ext uri="{FF2B5EF4-FFF2-40B4-BE49-F238E27FC236}">
                <a16:creationId xmlns:a16="http://schemas.microsoft.com/office/drawing/2014/main" id="{64EC85AD-08C5-F936-E291-B9B6C8EEBC3F}"/>
              </a:ext>
            </a:extLst>
          </p:cNvPr>
          <p:cNvSpPr>
            <a:spLocks noGrp="1"/>
          </p:cNvSpPr>
          <p:nvPr>
            <p:ph idx="63"/>
          </p:nvPr>
        </p:nvSpPr>
        <p:spPr/>
        <p:txBody>
          <a:bodyPr/>
          <a:lstStyle/>
          <a:p>
            <a:r>
              <a:rPr lang="en-US" dirty="0"/>
              <a:t>Yes</a:t>
            </a:r>
          </a:p>
        </p:txBody>
      </p:sp>
      <p:sp>
        <p:nvSpPr>
          <p:cNvPr id="15" name="Content Placeholder 14">
            <a:extLst>
              <a:ext uri="{FF2B5EF4-FFF2-40B4-BE49-F238E27FC236}">
                <a16:creationId xmlns:a16="http://schemas.microsoft.com/office/drawing/2014/main" id="{FD85CBC0-7CD0-13DC-32E5-55B7A01472B7}"/>
              </a:ext>
            </a:extLst>
          </p:cNvPr>
          <p:cNvSpPr>
            <a:spLocks noGrp="1"/>
          </p:cNvSpPr>
          <p:nvPr>
            <p:ph idx="64"/>
          </p:nvPr>
        </p:nvSpPr>
        <p:spPr/>
        <p:txBody>
          <a:bodyPr/>
          <a:lstStyle/>
          <a:p>
            <a:r>
              <a:rPr lang="en-US" dirty="0"/>
              <a:t>For ovarian function preservation </a:t>
            </a:r>
          </a:p>
        </p:txBody>
      </p:sp>
      <p:sp>
        <p:nvSpPr>
          <p:cNvPr id="16" name="Content Placeholder 15">
            <a:extLst>
              <a:ext uri="{FF2B5EF4-FFF2-40B4-BE49-F238E27FC236}">
                <a16:creationId xmlns:a16="http://schemas.microsoft.com/office/drawing/2014/main" id="{39117317-C6F8-E5B4-9723-753EC7773FAC}"/>
              </a:ext>
            </a:extLst>
          </p:cNvPr>
          <p:cNvSpPr>
            <a:spLocks noGrp="1"/>
          </p:cNvSpPr>
          <p:nvPr>
            <p:ph idx="71"/>
          </p:nvPr>
        </p:nvSpPr>
        <p:spPr/>
        <p:txBody>
          <a:bodyPr/>
          <a:lstStyle/>
          <a:p>
            <a:r>
              <a:rPr lang="en-US" dirty="0"/>
              <a:t>Yes</a:t>
            </a:r>
          </a:p>
        </p:txBody>
      </p:sp>
      <p:sp>
        <p:nvSpPr>
          <p:cNvPr id="17" name="Content Placeholder 16">
            <a:extLst>
              <a:ext uri="{FF2B5EF4-FFF2-40B4-BE49-F238E27FC236}">
                <a16:creationId xmlns:a16="http://schemas.microsoft.com/office/drawing/2014/main" id="{B5CC2CBB-4CD9-6DF0-D39D-18CD29F43229}"/>
              </a:ext>
            </a:extLst>
          </p:cNvPr>
          <p:cNvSpPr>
            <a:spLocks noGrp="1"/>
          </p:cNvSpPr>
          <p:nvPr>
            <p:ph idx="72"/>
          </p:nvPr>
        </p:nvSpPr>
        <p:spPr/>
        <p:txBody>
          <a:bodyPr/>
          <a:lstStyle/>
          <a:p>
            <a:r>
              <a:rPr lang="en-US" dirty="0"/>
              <a:t>Yes</a:t>
            </a:r>
          </a:p>
        </p:txBody>
      </p:sp>
      <p:sp>
        <p:nvSpPr>
          <p:cNvPr id="9" name="TextBox 8">
            <a:extLst>
              <a:ext uri="{FF2B5EF4-FFF2-40B4-BE49-F238E27FC236}">
                <a16:creationId xmlns:a16="http://schemas.microsoft.com/office/drawing/2014/main" id="{446E4F25-1E62-DF0B-4089-4CCCD364582B}"/>
              </a:ext>
            </a:extLst>
          </p:cNvPr>
          <p:cNvSpPr txBox="1"/>
          <p:nvPr/>
        </p:nvSpPr>
        <p:spPr>
          <a:xfrm>
            <a:off x="479376" y="6425844"/>
            <a:ext cx="8928992" cy="432156"/>
          </a:xfrm>
          <a:prstGeom prst="rect">
            <a:avLst/>
          </a:prstGeom>
          <a:noFill/>
        </p:spPr>
        <p:txBody>
          <a:bodyPr wrap="square" rtlCol="0" anchor="ctr">
            <a:no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*Fertility specialist discusses with patient</a:t>
            </a:r>
          </a:p>
        </p:txBody>
      </p:sp>
      <p:sp>
        <p:nvSpPr>
          <p:cNvPr id="19" name="Title 18">
            <a:extLst>
              <a:ext uri="{FF2B5EF4-FFF2-40B4-BE49-F238E27FC236}">
                <a16:creationId xmlns:a16="http://schemas.microsoft.com/office/drawing/2014/main" id="{ABA9D17E-9108-FCDE-8D70-F7702C0EF4B7}"/>
              </a:ext>
            </a:extLst>
          </p:cNvPr>
          <p:cNvSpPr>
            <a:spLocks noGrp="1"/>
          </p:cNvSpPr>
          <p:nvPr>
            <p:ph type="title"/>
          </p:nvPr>
        </p:nvSpPr>
        <p:spPr/>
        <p:txBody>
          <a:bodyPr/>
          <a:lstStyle/>
          <a:p>
            <a:r>
              <a:rPr lang="en-US" sz="2200" dirty="0"/>
              <a:t>For premenopausal patients (</a:t>
            </a:r>
            <a:r>
              <a:rPr lang="en-US" sz="2200" u="sng" dirty="0"/>
              <a:t>age 20-40 years</a:t>
            </a:r>
            <a:r>
              <a:rPr lang="en-US" sz="2200" dirty="0"/>
              <a:t>) with </a:t>
            </a:r>
            <a:r>
              <a:rPr lang="en-US" sz="2200" u="sng" dirty="0"/>
              <a:t>ER-negative, HER2-negative</a:t>
            </a:r>
            <a:r>
              <a:rPr lang="en-US" sz="2200" dirty="0"/>
              <a:t> localized breast cancer who are about to receive adjuvant chemotherapy, do you generally offer the option of using OFS during chemotherapy in the following clinical scenarios?</a:t>
            </a:r>
          </a:p>
        </p:txBody>
      </p:sp>
    </p:spTree>
    <p:extLst>
      <p:ext uri="{BB962C8B-B14F-4D97-AF65-F5344CB8AC3E}">
        <p14:creationId xmlns:p14="http://schemas.microsoft.com/office/powerpoint/2010/main" val="2097895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C29EAA-21DB-D741-8D85-CC9E8C5287BC}"/>
              </a:ext>
            </a:extLst>
          </p:cNvPr>
          <p:cNvSpPr/>
          <p:nvPr/>
        </p:nvSpPr>
        <p:spPr bwMode="auto">
          <a:xfrm>
            <a:off x="587388" y="4653136"/>
            <a:ext cx="11125236" cy="43204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3333CC"/>
              </a:solidFill>
              <a:effectLst/>
              <a:uLnTx/>
              <a:uFillTx/>
              <a:latin typeface="Times New Roman" pitchFamily="18" charset="0"/>
              <a:ea typeface="MS PGothic" charset="0"/>
            </a:endParaRPr>
          </a:p>
        </p:txBody>
      </p:sp>
      <p:sp>
        <p:nvSpPr>
          <p:cNvPr id="2" name="Title 1"/>
          <p:cNvSpPr>
            <a:spLocks noGrp="1"/>
          </p:cNvSpPr>
          <p:nvPr>
            <p:ph type="title"/>
          </p:nvPr>
        </p:nvSpPr>
        <p:spPr>
          <a:xfrm>
            <a:off x="1919536" y="0"/>
            <a:ext cx="8424936" cy="1052736"/>
          </a:xfrm>
        </p:spPr>
        <p:txBody>
          <a:bodyPr>
            <a:normAutofit/>
          </a:bodyPr>
          <a:lstStyle/>
          <a:p>
            <a:r>
              <a:rPr lang="en-US" dirty="0"/>
              <a:t>Agenda</a:t>
            </a:r>
            <a:endParaRPr lang="en-US" sz="2800" dirty="0">
              <a:solidFill>
                <a:srgbClr val="FF40FF"/>
              </a:solidFill>
            </a:endParaRPr>
          </a:p>
        </p:txBody>
      </p:sp>
      <p:sp>
        <p:nvSpPr>
          <p:cNvPr id="6" name="Content Placeholder 5"/>
          <p:cNvSpPr>
            <a:spLocks noGrp="1"/>
          </p:cNvSpPr>
          <p:nvPr>
            <p:ph idx="1"/>
          </p:nvPr>
        </p:nvSpPr>
        <p:spPr>
          <a:xfrm>
            <a:off x="875420" y="1196752"/>
            <a:ext cx="10837204" cy="5445224"/>
          </a:xfrm>
        </p:spPr>
        <p:txBody>
          <a:bodyPr/>
          <a:lstStyle/>
          <a:p>
            <a:pPr marL="0" marR="0" indent="0">
              <a:lnSpc>
                <a:spcPts val="2580"/>
              </a:lnSpc>
              <a:spcBef>
                <a:spcPts val="180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Case Presentation: Dr Partridge</a:t>
            </a:r>
          </a:p>
          <a:p>
            <a:pPr marL="342900" indent="-342900">
              <a:lnSpc>
                <a:spcPts val="2580"/>
              </a:lnSpc>
              <a:spcBef>
                <a:spcPts val="40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25-year-old woman with T1cN0M0, ER/PR-positive, HER2-negative breast cancer, RS = 26</a:t>
            </a: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Miller</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28-year-old woman with a 2.8-cm ER/PR-positive, HER2-positive Grade III IDC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Partridge </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35-year-old woma</a:t>
            </a:r>
            <a:r>
              <a:rPr lang="en-US" sz="2200" b="0" dirty="0">
                <a:latin typeface="Calibri" panose="020F0502020204030204" pitchFamily="34" charset="0"/>
                <a:ea typeface="Calibri" panose="020F0502020204030204" pitchFamily="34" charset="0"/>
                <a:cs typeface="Times New Roman" panose="02020603050405020304" pitchFamily="18" charset="0"/>
              </a:rPr>
              <a:t>n with a 3.5-cm ER/PR-negative, HER2-negative breast cancer with a BRCA2 mutation</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Case </a:t>
            </a:r>
            <a:r>
              <a:rPr lang="en-US" sz="2400" dirty="0">
                <a:latin typeface="Calibri" panose="020F0502020204030204" pitchFamily="34" charset="0"/>
                <a:ea typeface="Calibri" panose="020F0502020204030204" pitchFamily="34" charset="0"/>
                <a:cs typeface="Times New Roman" panose="02020603050405020304" pitchFamily="18" charset="0"/>
              </a:rPr>
              <a:t>Presentation: Dr Miller</a:t>
            </a:r>
          </a:p>
          <a:p>
            <a:pPr marL="342900" indent="-342900">
              <a:lnSpc>
                <a:spcPts val="2580"/>
              </a:lnSpc>
              <a:spcBef>
                <a:spcPts val="400"/>
              </a:spcBef>
              <a:spcAft>
                <a:spcPts val="0"/>
              </a:spcAft>
            </a:pPr>
            <a:r>
              <a:rPr lang="en-US" sz="2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32</a:t>
            </a:r>
            <a:r>
              <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-year-old woman with ER/PR-positive, HER2-negative inflammatory breast cancer</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Appendix</a:t>
            </a:r>
          </a:p>
        </p:txBody>
      </p:sp>
    </p:spTree>
    <p:custDataLst>
      <p:tags r:id="rId1"/>
    </p:custDataLst>
    <p:extLst>
      <p:ext uri="{BB962C8B-B14F-4D97-AF65-F5344CB8AC3E}">
        <p14:creationId xmlns:p14="http://schemas.microsoft.com/office/powerpoint/2010/main" val="3964930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F431-3C59-67F7-B438-CFD979FF417A}"/>
              </a:ext>
            </a:extLst>
          </p:cNvPr>
          <p:cNvSpPr>
            <a:spLocks noGrp="1"/>
          </p:cNvSpPr>
          <p:nvPr>
            <p:ph type="title"/>
          </p:nvPr>
        </p:nvSpPr>
        <p:spPr>
          <a:xfrm>
            <a:off x="2592925" y="695216"/>
            <a:ext cx="8911687" cy="1280890"/>
          </a:xfrm>
        </p:spPr>
        <p:txBody>
          <a:bodyPr>
            <a:normAutofit/>
          </a:bodyPr>
          <a:lstStyle/>
          <a:p>
            <a:r>
              <a:rPr lang="en-US" sz="3200" dirty="0"/>
              <a:t>Case 4: Dr Miller – 32-year-old woman </a:t>
            </a:r>
            <a:br>
              <a:rPr lang="en-US" sz="3200" dirty="0"/>
            </a:br>
            <a:endParaRPr lang="en-US" sz="3200" dirty="0"/>
          </a:p>
        </p:txBody>
      </p:sp>
      <p:sp>
        <p:nvSpPr>
          <p:cNvPr id="3" name="Content Placeholder 2">
            <a:extLst>
              <a:ext uri="{FF2B5EF4-FFF2-40B4-BE49-F238E27FC236}">
                <a16:creationId xmlns:a16="http://schemas.microsoft.com/office/drawing/2014/main" id="{F7BFCD1A-A587-0741-88BC-8A175D05457F}"/>
              </a:ext>
            </a:extLst>
          </p:cNvPr>
          <p:cNvSpPr>
            <a:spLocks noGrp="1"/>
          </p:cNvSpPr>
          <p:nvPr>
            <p:ph idx="1"/>
          </p:nvPr>
        </p:nvSpPr>
        <p:spPr>
          <a:xfrm>
            <a:off x="2589212" y="1744717"/>
            <a:ext cx="8915400" cy="3777622"/>
          </a:xfrm>
        </p:spPr>
        <p:txBody>
          <a:bodyPr>
            <a:normAutofit lnSpcReduction="10000"/>
          </a:bodyPr>
          <a:lstStyle/>
          <a:p>
            <a:r>
              <a:rPr lang="en-US" sz="1800" dirty="0">
                <a:solidFill>
                  <a:srgbClr val="000000"/>
                </a:solidFill>
                <a:effectLst/>
                <a:ea typeface="Times New Roman" panose="02020603050405020304" pitchFamily="18" charset="0"/>
              </a:rPr>
              <a:t>32-year-old presented with inflammatory breast cancer</a:t>
            </a:r>
          </a:p>
          <a:p>
            <a:pPr lvl="1"/>
            <a:r>
              <a:rPr lang="en-US" dirty="0">
                <a:solidFill>
                  <a:srgbClr val="000000"/>
                </a:solidFill>
                <a:ea typeface="Times New Roman" panose="02020603050405020304" pitchFamily="18" charset="0"/>
              </a:rPr>
              <a:t>ER 90%, PR 70%, HER2 0</a:t>
            </a:r>
            <a:endParaRPr lang="en-US" dirty="0">
              <a:solidFill>
                <a:srgbClr val="000000"/>
              </a:solidFill>
              <a:effectLst/>
              <a:ea typeface="Times New Roman" panose="02020603050405020304" pitchFamily="18" charset="0"/>
            </a:endParaRPr>
          </a:p>
          <a:p>
            <a:r>
              <a:rPr lang="en-US" dirty="0">
                <a:solidFill>
                  <a:srgbClr val="000000"/>
                </a:solidFill>
              </a:rPr>
              <a:t>Morbidly obese (BMI 36)</a:t>
            </a:r>
          </a:p>
          <a:p>
            <a:r>
              <a:rPr lang="en-US" dirty="0">
                <a:solidFill>
                  <a:srgbClr val="000000"/>
                </a:solidFill>
              </a:rPr>
              <a:t>Irregular menses, suspected PCOS</a:t>
            </a:r>
          </a:p>
          <a:p>
            <a:pPr lvl="1"/>
            <a:r>
              <a:rPr lang="en-US" dirty="0">
                <a:solidFill>
                  <a:srgbClr val="000000"/>
                </a:solidFill>
              </a:rPr>
              <a:t>Gaps of 3-6 months between cycles common</a:t>
            </a:r>
          </a:p>
          <a:p>
            <a:r>
              <a:rPr lang="en-US" dirty="0">
                <a:solidFill>
                  <a:srgbClr val="000000"/>
                </a:solidFill>
              </a:rPr>
              <a:t>Adopted, family history unknown</a:t>
            </a:r>
          </a:p>
          <a:p>
            <a:pPr lvl="1"/>
            <a:r>
              <a:rPr lang="en-US" dirty="0">
                <a:solidFill>
                  <a:srgbClr val="000000"/>
                </a:solidFill>
              </a:rPr>
              <a:t>Expanded panel genetics -&gt; no pathogenic mutation</a:t>
            </a:r>
          </a:p>
          <a:p>
            <a:r>
              <a:rPr lang="en-US" dirty="0">
                <a:solidFill>
                  <a:srgbClr val="000000"/>
                </a:solidFill>
              </a:rPr>
              <a:t>Systemic staging -&gt; no </a:t>
            </a:r>
            <a:r>
              <a:rPr lang="en-US" dirty="0" err="1">
                <a:solidFill>
                  <a:srgbClr val="000000"/>
                </a:solidFill>
              </a:rPr>
              <a:t>mets</a:t>
            </a:r>
            <a:endParaRPr lang="en-US" dirty="0">
              <a:solidFill>
                <a:srgbClr val="000000"/>
              </a:solidFill>
            </a:endParaRPr>
          </a:p>
          <a:p>
            <a:endParaRPr lang="en-US" dirty="0">
              <a:solidFill>
                <a:srgbClr val="000000"/>
              </a:solidFill>
            </a:endParaRPr>
          </a:p>
          <a:p>
            <a:r>
              <a:rPr lang="en-US" dirty="0">
                <a:solidFill>
                  <a:srgbClr val="000000"/>
                </a:solidFill>
              </a:rPr>
              <a:t>Identifies as lesbian, not interested in fertility preservation</a:t>
            </a:r>
          </a:p>
          <a:p>
            <a:endParaRPr lang="en-US" dirty="0">
              <a:solidFill>
                <a:srgbClr val="000000"/>
              </a:solidFill>
            </a:endParaRPr>
          </a:p>
        </p:txBody>
      </p:sp>
    </p:spTree>
    <p:extLst>
      <p:ext uri="{BB962C8B-B14F-4D97-AF65-F5344CB8AC3E}">
        <p14:creationId xmlns:p14="http://schemas.microsoft.com/office/powerpoint/2010/main" val="819425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F431-3C59-67F7-B438-CFD979FF417A}"/>
              </a:ext>
            </a:extLst>
          </p:cNvPr>
          <p:cNvSpPr>
            <a:spLocks noGrp="1"/>
          </p:cNvSpPr>
          <p:nvPr>
            <p:ph type="title"/>
          </p:nvPr>
        </p:nvSpPr>
        <p:spPr>
          <a:xfrm>
            <a:off x="2589213" y="726747"/>
            <a:ext cx="8915400" cy="1280890"/>
          </a:xfrm>
        </p:spPr>
        <p:txBody>
          <a:bodyPr>
            <a:normAutofit fontScale="90000"/>
          </a:bodyPr>
          <a:lstStyle/>
          <a:p>
            <a:r>
              <a:rPr lang="en-US" sz="3200" dirty="0"/>
              <a:t>Case 4: Dr Miller – 32-year-old woman (</a:t>
            </a:r>
            <a:r>
              <a:rPr lang="en-US" sz="3200" dirty="0" err="1"/>
              <a:t>cont</a:t>
            </a:r>
            <a:r>
              <a:rPr lang="en-US" sz="3200" dirty="0"/>
              <a:t>)</a:t>
            </a:r>
            <a:br>
              <a:rPr lang="en-US" sz="3200" dirty="0"/>
            </a:br>
            <a:endParaRPr lang="en-US" sz="3200" dirty="0"/>
          </a:p>
        </p:txBody>
      </p:sp>
      <p:sp>
        <p:nvSpPr>
          <p:cNvPr id="3" name="Content Placeholder 2">
            <a:extLst>
              <a:ext uri="{FF2B5EF4-FFF2-40B4-BE49-F238E27FC236}">
                <a16:creationId xmlns:a16="http://schemas.microsoft.com/office/drawing/2014/main" id="{F7BFCD1A-A587-0741-88BC-8A175D05457F}"/>
              </a:ext>
            </a:extLst>
          </p:cNvPr>
          <p:cNvSpPr>
            <a:spLocks noGrp="1"/>
          </p:cNvSpPr>
          <p:nvPr>
            <p:ph idx="1"/>
          </p:nvPr>
        </p:nvSpPr>
        <p:spPr>
          <a:xfrm>
            <a:off x="2592925" y="1713186"/>
            <a:ext cx="8915400" cy="3777622"/>
          </a:xfrm>
        </p:spPr>
        <p:txBody>
          <a:bodyPr/>
          <a:lstStyle/>
          <a:p>
            <a:r>
              <a:rPr lang="en-US" dirty="0">
                <a:solidFill>
                  <a:srgbClr val="000000"/>
                </a:solidFill>
              </a:rPr>
              <a:t>Neoadjuvant </a:t>
            </a:r>
            <a:r>
              <a:rPr lang="en-US" dirty="0" err="1">
                <a:solidFill>
                  <a:srgbClr val="000000"/>
                </a:solidFill>
              </a:rPr>
              <a:t>ddAC</a:t>
            </a:r>
            <a:r>
              <a:rPr lang="en-US" dirty="0">
                <a:solidFill>
                  <a:srgbClr val="000000"/>
                </a:solidFill>
              </a:rPr>
              <a:t> -&gt; paclitaxel</a:t>
            </a:r>
          </a:p>
          <a:p>
            <a:pPr lvl="1"/>
            <a:r>
              <a:rPr lang="en-US" dirty="0">
                <a:solidFill>
                  <a:srgbClr val="000000"/>
                </a:solidFill>
              </a:rPr>
              <a:t>Clinical complete response</a:t>
            </a:r>
          </a:p>
          <a:p>
            <a:r>
              <a:rPr lang="en-US" dirty="0">
                <a:solidFill>
                  <a:srgbClr val="000000"/>
                </a:solidFill>
              </a:rPr>
              <a:t>Elected bilateral mastectomy for symmetry</a:t>
            </a:r>
          </a:p>
          <a:p>
            <a:pPr lvl="1"/>
            <a:r>
              <a:rPr lang="en-US" dirty="0">
                <a:solidFill>
                  <a:srgbClr val="000000"/>
                </a:solidFill>
              </a:rPr>
              <a:t>Pathologic CR</a:t>
            </a:r>
          </a:p>
          <a:p>
            <a:r>
              <a:rPr lang="en-US" dirty="0">
                <a:solidFill>
                  <a:srgbClr val="000000"/>
                </a:solidFill>
              </a:rPr>
              <a:t>PMRT/Olaparib on SWOG IBC trial</a:t>
            </a:r>
          </a:p>
          <a:p>
            <a:endParaRPr lang="en-US" dirty="0">
              <a:solidFill>
                <a:srgbClr val="000000"/>
              </a:solidFill>
            </a:endParaRPr>
          </a:p>
          <a:p>
            <a:r>
              <a:rPr lang="en-US" dirty="0">
                <a:solidFill>
                  <a:srgbClr val="000000"/>
                </a:solidFill>
              </a:rPr>
              <a:t>Light menses between C2 and 3, none since</a:t>
            </a:r>
          </a:p>
          <a:p>
            <a:pPr marL="0" indent="0">
              <a:buNone/>
            </a:pPr>
            <a:endParaRPr lang="en-US" dirty="0">
              <a:solidFill>
                <a:srgbClr val="000000"/>
              </a:solidFill>
            </a:endParaRPr>
          </a:p>
        </p:txBody>
      </p:sp>
    </p:spTree>
    <p:extLst>
      <p:ext uri="{BB962C8B-B14F-4D97-AF65-F5344CB8AC3E}">
        <p14:creationId xmlns:p14="http://schemas.microsoft.com/office/powerpoint/2010/main" val="3545572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F431-3C59-67F7-B438-CFD979FF417A}"/>
              </a:ext>
            </a:extLst>
          </p:cNvPr>
          <p:cNvSpPr>
            <a:spLocks noGrp="1"/>
          </p:cNvSpPr>
          <p:nvPr>
            <p:ph type="title"/>
          </p:nvPr>
        </p:nvSpPr>
        <p:spPr>
          <a:xfrm>
            <a:off x="2592925" y="455945"/>
            <a:ext cx="8911687" cy="1280890"/>
          </a:xfrm>
        </p:spPr>
        <p:txBody>
          <a:bodyPr>
            <a:normAutofit fontScale="90000"/>
          </a:bodyPr>
          <a:lstStyle/>
          <a:p>
            <a:r>
              <a:rPr lang="en-US" sz="3200" dirty="0"/>
              <a:t>Case 4: Dr Miller – 32-year-old woman (</a:t>
            </a:r>
            <a:r>
              <a:rPr lang="en-US" sz="3200" dirty="0" err="1"/>
              <a:t>cont</a:t>
            </a:r>
            <a:r>
              <a:rPr lang="en-US" sz="3200" dirty="0"/>
              <a:t>)</a:t>
            </a:r>
            <a:br>
              <a:rPr lang="en-US" sz="3200" dirty="0"/>
            </a:br>
            <a:br>
              <a:rPr lang="en-US" sz="3200" dirty="0"/>
            </a:br>
            <a:r>
              <a:rPr lang="en-US" sz="3200" dirty="0"/>
              <a:t>Is she menopausal?</a:t>
            </a:r>
          </a:p>
        </p:txBody>
      </p:sp>
      <p:sp>
        <p:nvSpPr>
          <p:cNvPr id="3" name="Content Placeholder 2">
            <a:extLst>
              <a:ext uri="{FF2B5EF4-FFF2-40B4-BE49-F238E27FC236}">
                <a16:creationId xmlns:a16="http://schemas.microsoft.com/office/drawing/2014/main" id="{F7BFCD1A-A587-0741-88BC-8A175D05457F}"/>
              </a:ext>
            </a:extLst>
          </p:cNvPr>
          <p:cNvSpPr>
            <a:spLocks noGrp="1"/>
          </p:cNvSpPr>
          <p:nvPr>
            <p:ph idx="1"/>
          </p:nvPr>
        </p:nvSpPr>
        <p:spPr>
          <a:xfrm>
            <a:off x="2589212" y="2065014"/>
            <a:ext cx="8915400" cy="4100290"/>
          </a:xfrm>
        </p:spPr>
        <p:txBody>
          <a:bodyPr>
            <a:normAutofit/>
          </a:bodyPr>
          <a:lstStyle/>
          <a:p>
            <a:pPr marL="0" indent="0">
              <a:buNone/>
            </a:pPr>
            <a:r>
              <a:rPr lang="en-US" dirty="0">
                <a:solidFill>
                  <a:srgbClr val="000000"/>
                </a:solidFill>
              </a:rPr>
              <a:t>Menopause = No spontaneous menses for 12 months in the absence of interventions that may impact ovarian function</a:t>
            </a:r>
          </a:p>
          <a:p>
            <a:pPr marL="0" indent="0">
              <a:buNone/>
            </a:pPr>
            <a:r>
              <a:rPr lang="en-US" dirty="0">
                <a:solidFill>
                  <a:srgbClr val="000000"/>
                </a:solidFill>
              </a:rPr>
              <a:t>Predictors of chemotherapy related amenorrhea</a:t>
            </a:r>
          </a:p>
          <a:p>
            <a:pPr lvl="1"/>
            <a:r>
              <a:rPr lang="en-US" dirty="0">
                <a:solidFill>
                  <a:srgbClr val="000000"/>
                </a:solidFill>
              </a:rPr>
              <a:t>Age</a:t>
            </a:r>
          </a:p>
          <a:p>
            <a:pPr lvl="1"/>
            <a:r>
              <a:rPr lang="en-US" dirty="0">
                <a:solidFill>
                  <a:srgbClr val="000000"/>
                </a:solidFill>
              </a:rPr>
              <a:t>Lower pre-treatment AMH (?)</a:t>
            </a:r>
          </a:p>
          <a:p>
            <a:pPr marL="0" indent="0">
              <a:buNone/>
            </a:pPr>
            <a:r>
              <a:rPr lang="en-US" dirty="0">
                <a:solidFill>
                  <a:srgbClr val="000000"/>
                </a:solidFill>
              </a:rPr>
              <a:t>Could check hormone levels </a:t>
            </a:r>
            <a:r>
              <a:rPr lang="en-US" b="1" dirty="0">
                <a:solidFill>
                  <a:srgbClr val="000000"/>
                </a:solidFill>
              </a:rPr>
              <a:t>BUT</a:t>
            </a:r>
          </a:p>
          <a:p>
            <a:pPr lvl="1"/>
            <a:r>
              <a:rPr lang="en-US" dirty="0">
                <a:solidFill>
                  <a:srgbClr val="000000"/>
                </a:solidFill>
              </a:rPr>
              <a:t>Ovarian function may vary over time</a:t>
            </a:r>
          </a:p>
          <a:p>
            <a:pPr lvl="1"/>
            <a:r>
              <a:rPr lang="en-US" dirty="0">
                <a:solidFill>
                  <a:srgbClr val="000000"/>
                </a:solidFill>
              </a:rPr>
              <a:t>Tamoxifen therapy makes interpretation challenging </a:t>
            </a:r>
          </a:p>
          <a:p>
            <a:pPr marL="0" indent="0">
              <a:buNone/>
            </a:pPr>
            <a:r>
              <a:rPr lang="en-US" dirty="0">
                <a:solidFill>
                  <a:srgbClr val="000000"/>
                </a:solidFill>
              </a:rPr>
              <a:t>Decreased peripheral conversation -&gt; decreased estradiol -&gt; increased FSH/LH -&gt; stimulate ovarian estradiol production -&gt; resume menses</a:t>
            </a:r>
          </a:p>
          <a:p>
            <a:pPr lvl="1"/>
            <a:r>
              <a:rPr lang="en-US" dirty="0">
                <a:solidFill>
                  <a:srgbClr val="000000"/>
                </a:solidFill>
              </a:rPr>
              <a:t>Up to ¼ of amenorrheic patients have pre-menopausal estradiol levels</a:t>
            </a:r>
          </a:p>
        </p:txBody>
      </p:sp>
      <p:sp>
        <p:nvSpPr>
          <p:cNvPr id="4" name="TextBox 3">
            <a:extLst>
              <a:ext uri="{FF2B5EF4-FFF2-40B4-BE49-F238E27FC236}">
                <a16:creationId xmlns:a16="http://schemas.microsoft.com/office/drawing/2014/main" id="{92D4C9DD-E096-CC41-CC00-1A588BDD7B9C}"/>
              </a:ext>
            </a:extLst>
          </p:cNvPr>
          <p:cNvSpPr txBox="1"/>
          <p:nvPr/>
        </p:nvSpPr>
        <p:spPr>
          <a:xfrm>
            <a:off x="7719237" y="6233890"/>
            <a:ext cx="410484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S PGothic" charset="0"/>
                <a:cs typeface="+mn-cs"/>
              </a:rPr>
              <a:t>Ruddy et al, BCRT 2014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S PGothic" charset="0"/>
                <a:cs typeface="+mn-cs"/>
              </a:rPr>
              <a:t>Burstein et al, Clinical Breast Cancer 2006</a:t>
            </a:r>
          </a:p>
        </p:txBody>
      </p:sp>
      <p:sp>
        <p:nvSpPr>
          <p:cNvPr id="6" name="TextBox 5">
            <a:extLst>
              <a:ext uri="{FF2B5EF4-FFF2-40B4-BE49-F238E27FC236}">
                <a16:creationId xmlns:a16="http://schemas.microsoft.com/office/drawing/2014/main" id="{4B0D8E5F-1DBC-1F81-A235-6CCFE28C9F14}"/>
              </a:ext>
            </a:extLst>
          </p:cNvPr>
          <p:cNvSpPr txBox="1"/>
          <p:nvPr/>
        </p:nvSpPr>
        <p:spPr>
          <a:xfrm>
            <a:off x="6952891" y="-655608"/>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S PGothic" charset="0"/>
              <a:cs typeface="+mn-cs"/>
            </a:endParaRPr>
          </a:p>
        </p:txBody>
      </p:sp>
    </p:spTree>
    <p:extLst>
      <p:ext uri="{BB962C8B-B14F-4D97-AF65-F5344CB8AC3E}">
        <p14:creationId xmlns:p14="http://schemas.microsoft.com/office/powerpoint/2010/main" val="38447001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F431-3C59-67F7-B438-CFD979FF417A}"/>
              </a:ext>
            </a:extLst>
          </p:cNvPr>
          <p:cNvSpPr>
            <a:spLocks noGrp="1"/>
          </p:cNvSpPr>
          <p:nvPr>
            <p:ph type="title"/>
          </p:nvPr>
        </p:nvSpPr>
        <p:spPr/>
        <p:txBody>
          <a:bodyPr>
            <a:normAutofit fontScale="90000"/>
          </a:bodyPr>
          <a:lstStyle/>
          <a:p>
            <a:r>
              <a:rPr lang="en-US" sz="3200" dirty="0"/>
              <a:t>Case 4: Dr Miller – 32-year-old woman (</a:t>
            </a:r>
            <a:r>
              <a:rPr lang="en-US" sz="3200" dirty="0" err="1"/>
              <a:t>cont</a:t>
            </a:r>
            <a:r>
              <a:rPr lang="en-US" sz="3200" dirty="0"/>
              <a:t>)</a:t>
            </a:r>
            <a:br>
              <a:rPr lang="en-US" sz="3200" dirty="0"/>
            </a:br>
            <a:br>
              <a:rPr lang="en-US" sz="3200" dirty="0"/>
            </a:br>
            <a:r>
              <a:rPr lang="en-US" sz="3200" dirty="0"/>
              <a:t>Choice of hormone therapy</a:t>
            </a:r>
          </a:p>
        </p:txBody>
      </p:sp>
      <p:sp>
        <p:nvSpPr>
          <p:cNvPr id="3" name="Content Placeholder 2">
            <a:extLst>
              <a:ext uri="{FF2B5EF4-FFF2-40B4-BE49-F238E27FC236}">
                <a16:creationId xmlns:a16="http://schemas.microsoft.com/office/drawing/2014/main" id="{F7BFCD1A-A587-0741-88BC-8A175D05457F}"/>
              </a:ext>
            </a:extLst>
          </p:cNvPr>
          <p:cNvSpPr>
            <a:spLocks noGrp="1"/>
          </p:cNvSpPr>
          <p:nvPr>
            <p:ph idx="1"/>
          </p:nvPr>
        </p:nvSpPr>
        <p:spPr/>
        <p:txBody>
          <a:bodyPr/>
          <a:lstStyle/>
          <a:p>
            <a:r>
              <a:rPr lang="en-US" dirty="0">
                <a:solidFill>
                  <a:srgbClr val="000000"/>
                </a:solidFill>
              </a:rPr>
              <a:t>Uncomfortable with AI alone</a:t>
            </a:r>
          </a:p>
          <a:p>
            <a:pPr lvl="1"/>
            <a:r>
              <a:rPr lang="en-US" dirty="0">
                <a:solidFill>
                  <a:srgbClr val="000000"/>
                </a:solidFill>
              </a:rPr>
              <a:t>Would require </a:t>
            </a:r>
            <a:r>
              <a:rPr lang="en-US" b="1" dirty="0">
                <a:solidFill>
                  <a:srgbClr val="000000"/>
                </a:solidFill>
              </a:rPr>
              <a:t>ongoing monitoring </a:t>
            </a:r>
            <a:r>
              <a:rPr lang="en-US" dirty="0">
                <a:solidFill>
                  <a:srgbClr val="000000"/>
                </a:solidFill>
              </a:rPr>
              <a:t>of ovarian function</a:t>
            </a:r>
          </a:p>
          <a:p>
            <a:r>
              <a:rPr lang="en-US" dirty="0">
                <a:solidFill>
                  <a:srgbClr val="000000"/>
                </a:solidFill>
              </a:rPr>
              <a:t>Tamoxifen concerns</a:t>
            </a:r>
          </a:p>
          <a:p>
            <a:pPr lvl="1"/>
            <a:r>
              <a:rPr lang="en-US" dirty="0">
                <a:solidFill>
                  <a:srgbClr val="000000"/>
                </a:solidFill>
              </a:rPr>
              <a:t>Less effective</a:t>
            </a:r>
          </a:p>
          <a:p>
            <a:pPr lvl="1"/>
            <a:r>
              <a:rPr lang="en-US" dirty="0">
                <a:solidFill>
                  <a:srgbClr val="000000"/>
                </a:solidFill>
              </a:rPr>
              <a:t>Higher risk of thromboembolic events</a:t>
            </a:r>
          </a:p>
          <a:p>
            <a:r>
              <a:rPr lang="en-US" dirty="0">
                <a:solidFill>
                  <a:srgbClr val="000000"/>
                </a:solidFill>
              </a:rPr>
              <a:t>Out of pocket cost for LHRH and more frequent clinic visits challenging</a:t>
            </a:r>
          </a:p>
          <a:p>
            <a:endParaRPr lang="en-US" dirty="0">
              <a:solidFill>
                <a:srgbClr val="000000"/>
              </a:solidFill>
            </a:endParaRPr>
          </a:p>
          <a:p>
            <a:r>
              <a:rPr lang="en-US" dirty="0">
                <a:solidFill>
                  <a:srgbClr val="000000"/>
                </a:solidFill>
              </a:rPr>
              <a:t>Elected BSO</a:t>
            </a:r>
          </a:p>
          <a:p>
            <a:pPr lvl="1"/>
            <a:r>
              <a:rPr lang="en-US" dirty="0">
                <a:solidFill>
                  <a:srgbClr val="000000"/>
                </a:solidFill>
              </a:rPr>
              <a:t>Followed by AI</a:t>
            </a:r>
          </a:p>
        </p:txBody>
      </p:sp>
    </p:spTree>
    <p:extLst>
      <p:ext uri="{BB962C8B-B14F-4D97-AF65-F5344CB8AC3E}">
        <p14:creationId xmlns:p14="http://schemas.microsoft.com/office/powerpoint/2010/main" val="300151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B834-07EF-3748-904C-4891A3582AFD}"/>
              </a:ext>
            </a:extLst>
          </p:cNvPr>
          <p:cNvSpPr>
            <a:spLocks noGrp="1"/>
          </p:cNvSpPr>
          <p:nvPr>
            <p:ph type="title"/>
          </p:nvPr>
        </p:nvSpPr>
        <p:spPr>
          <a:xfrm>
            <a:off x="912285" y="0"/>
            <a:ext cx="9648211" cy="2276872"/>
          </a:xfrm>
        </p:spPr>
        <p:txBody>
          <a:bodyPr/>
          <a:lstStyle/>
          <a:p>
            <a:r>
              <a:rPr lang="en-US" dirty="0"/>
              <a:t>Do you or your practice employ any alternative approaches to manage symptoms associated with OFS (</a:t>
            </a:r>
            <a:r>
              <a:rPr lang="en-US" dirty="0" err="1"/>
              <a:t>eg</a:t>
            </a:r>
            <a:r>
              <a:rPr lang="en-US" dirty="0"/>
              <a:t>, exercise, complementary strategies)?</a:t>
            </a:r>
          </a:p>
        </p:txBody>
      </p:sp>
      <p:sp>
        <p:nvSpPr>
          <p:cNvPr id="3" name="Content Placeholder 2">
            <a:extLst>
              <a:ext uri="{FF2B5EF4-FFF2-40B4-BE49-F238E27FC236}">
                <a16:creationId xmlns:a16="http://schemas.microsoft.com/office/drawing/2014/main" id="{2DA3C37E-004F-5A43-A137-77763ED3E90E}"/>
              </a:ext>
            </a:extLst>
          </p:cNvPr>
          <p:cNvSpPr>
            <a:spLocks noGrp="1"/>
          </p:cNvSpPr>
          <p:nvPr>
            <p:ph idx="35"/>
          </p:nvPr>
        </p:nvSpPr>
        <p:spPr/>
        <p:txBody>
          <a:bodyPr/>
          <a:lstStyle/>
          <a:p>
            <a:r>
              <a:rPr lang="en-US" dirty="0"/>
              <a:t>Yes</a:t>
            </a:r>
          </a:p>
        </p:txBody>
      </p:sp>
      <p:sp>
        <p:nvSpPr>
          <p:cNvPr id="4" name="Content Placeholder 3">
            <a:extLst>
              <a:ext uri="{FF2B5EF4-FFF2-40B4-BE49-F238E27FC236}">
                <a16:creationId xmlns:a16="http://schemas.microsoft.com/office/drawing/2014/main" id="{B6F5A92A-DFCA-784E-A410-D9944B0854F6}"/>
              </a:ext>
            </a:extLst>
          </p:cNvPr>
          <p:cNvSpPr>
            <a:spLocks noGrp="1"/>
          </p:cNvSpPr>
          <p:nvPr>
            <p:ph idx="36"/>
          </p:nvPr>
        </p:nvSpPr>
        <p:spPr/>
        <p:txBody>
          <a:bodyPr/>
          <a:lstStyle/>
          <a:p>
            <a:r>
              <a:rPr lang="en-US" dirty="0"/>
              <a:t>Yes – exercise, acupuncture</a:t>
            </a:r>
          </a:p>
        </p:txBody>
      </p:sp>
      <p:sp>
        <p:nvSpPr>
          <p:cNvPr id="5" name="Content Placeholder 4">
            <a:extLst>
              <a:ext uri="{FF2B5EF4-FFF2-40B4-BE49-F238E27FC236}">
                <a16:creationId xmlns:a16="http://schemas.microsoft.com/office/drawing/2014/main" id="{7640BB75-D0FB-F440-ACD6-95174BE29BBD}"/>
              </a:ext>
            </a:extLst>
          </p:cNvPr>
          <p:cNvSpPr>
            <a:spLocks noGrp="1"/>
          </p:cNvSpPr>
          <p:nvPr>
            <p:ph idx="41"/>
          </p:nvPr>
        </p:nvSpPr>
        <p:spPr/>
        <p:txBody>
          <a:bodyPr/>
          <a:lstStyle/>
          <a:p>
            <a:r>
              <a:rPr lang="en-US" dirty="0"/>
              <a:t>Yes – exercise, CBT for menopausal symptoms</a:t>
            </a:r>
          </a:p>
        </p:txBody>
      </p:sp>
      <p:sp>
        <p:nvSpPr>
          <p:cNvPr id="6" name="Content Placeholder 5">
            <a:extLst>
              <a:ext uri="{FF2B5EF4-FFF2-40B4-BE49-F238E27FC236}">
                <a16:creationId xmlns:a16="http://schemas.microsoft.com/office/drawing/2014/main" id="{EC2FCA78-DB9B-8349-B19B-A833164938CD}"/>
              </a:ext>
            </a:extLst>
          </p:cNvPr>
          <p:cNvSpPr>
            <a:spLocks noGrp="1"/>
          </p:cNvSpPr>
          <p:nvPr>
            <p:ph idx="44"/>
          </p:nvPr>
        </p:nvSpPr>
        <p:spPr/>
        <p:txBody>
          <a:bodyPr/>
          <a:lstStyle/>
          <a:p>
            <a:r>
              <a:rPr lang="en-US" dirty="0"/>
              <a:t>Yes — exercise, breathing exercises, SSRIs </a:t>
            </a:r>
          </a:p>
        </p:txBody>
      </p:sp>
      <p:sp>
        <p:nvSpPr>
          <p:cNvPr id="7" name="Content Placeholder 6">
            <a:extLst>
              <a:ext uri="{FF2B5EF4-FFF2-40B4-BE49-F238E27FC236}">
                <a16:creationId xmlns:a16="http://schemas.microsoft.com/office/drawing/2014/main" id="{9FB42850-1420-0740-8EA2-28E6E7B78802}"/>
              </a:ext>
            </a:extLst>
          </p:cNvPr>
          <p:cNvSpPr>
            <a:spLocks noGrp="1"/>
          </p:cNvSpPr>
          <p:nvPr>
            <p:ph idx="45"/>
          </p:nvPr>
        </p:nvSpPr>
        <p:spPr/>
        <p:txBody>
          <a:bodyPr/>
          <a:lstStyle/>
          <a:p>
            <a:r>
              <a:rPr lang="en-US" dirty="0"/>
              <a:t>Yes – exercise, acupuncture</a:t>
            </a:r>
          </a:p>
        </p:txBody>
      </p:sp>
      <p:sp>
        <p:nvSpPr>
          <p:cNvPr id="8" name="Content Placeholder 7">
            <a:extLst>
              <a:ext uri="{FF2B5EF4-FFF2-40B4-BE49-F238E27FC236}">
                <a16:creationId xmlns:a16="http://schemas.microsoft.com/office/drawing/2014/main" id="{6F09AB36-13EC-B241-8136-DF06F543B705}"/>
              </a:ext>
            </a:extLst>
          </p:cNvPr>
          <p:cNvSpPr>
            <a:spLocks noGrp="1"/>
          </p:cNvSpPr>
          <p:nvPr>
            <p:ph idx="46"/>
          </p:nvPr>
        </p:nvSpPr>
        <p:spPr/>
        <p:txBody>
          <a:bodyPr/>
          <a:lstStyle/>
          <a:p>
            <a:r>
              <a:rPr lang="en-US" dirty="0"/>
              <a:t>Yes – exercise, acupuncture, gabapentin </a:t>
            </a:r>
          </a:p>
        </p:txBody>
      </p:sp>
      <p:sp>
        <p:nvSpPr>
          <p:cNvPr id="10" name="TextBox 9">
            <a:extLst>
              <a:ext uri="{FF2B5EF4-FFF2-40B4-BE49-F238E27FC236}">
                <a16:creationId xmlns:a16="http://schemas.microsoft.com/office/drawing/2014/main" id="{A0DE4447-C17B-2443-99E4-F68E4590A3C2}"/>
              </a:ext>
            </a:extLst>
          </p:cNvPr>
          <p:cNvSpPr txBox="1"/>
          <p:nvPr/>
        </p:nvSpPr>
        <p:spPr>
          <a:xfrm>
            <a:off x="407368" y="5981254"/>
            <a:ext cx="6840760" cy="323165"/>
          </a:xfrm>
          <a:prstGeom prst="rect">
            <a:avLst/>
          </a:prstGeom>
          <a:noFill/>
        </p:spPr>
        <p:txBody>
          <a:bodyPr wrap="square">
            <a:spAutoFit/>
          </a:bodyPr>
          <a:lstStyle/>
          <a:p>
            <a:pPr>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SSRIs = selective serotonin reuptake inhibitors; CBT = cognitive behavioral therapy</a:t>
            </a:r>
          </a:p>
        </p:txBody>
      </p:sp>
    </p:spTree>
    <p:extLst>
      <p:ext uri="{BB962C8B-B14F-4D97-AF65-F5344CB8AC3E}">
        <p14:creationId xmlns:p14="http://schemas.microsoft.com/office/powerpoint/2010/main" val="3970306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BDFC-3DD6-8849-9953-7B46FAB77D90}"/>
              </a:ext>
            </a:extLst>
          </p:cNvPr>
          <p:cNvSpPr>
            <a:spLocks noGrp="1"/>
          </p:cNvSpPr>
          <p:nvPr>
            <p:ph type="title"/>
          </p:nvPr>
        </p:nvSpPr>
        <p:spPr/>
        <p:txBody>
          <a:bodyPr/>
          <a:lstStyle/>
          <a:p>
            <a:r>
              <a:rPr lang="en-US" dirty="0"/>
              <a:t>What is your typical strategy to ameliorate vaginal dryness/dyspareunia associated with OFS? </a:t>
            </a:r>
          </a:p>
        </p:txBody>
      </p:sp>
      <p:sp>
        <p:nvSpPr>
          <p:cNvPr id="3" name="Content Placeholder 2">
            <a:extLst>
              <a:ext uri="{FF2B5EF4-FFF2-40B4-BE49-F238E27FC236}">
                <a16:creationId xmlns:a16="http://schemas.microsoft.com/office/drawing/2014/main" id="{73356153-B2FC-4043-AF6E-C2B739FFFB0B}"/>
              </a:ext>
            </a:extLst>
          </p:cNvPr>
          <p:cNvSpPr>
            <a:spLocks noGrp="1"/>
          </p:cNvSpPr>
          <p:nvPr>
            <p:ph idx="35"/>
          </p:nvPr>
        </p:nvSpPr>
        <p:spPr/>
        <p:txBody>
          <a:bodyPr/>
          <a:lstStyle/>
          <a:p>
            <a:pPr>
              <a:lnSpc>
                <a:spcPts val="2080"/>
              </a:lnSpc>
            </a:pPr>
            <a:r>
              <a:rPr lang="en-US" sz="1600" dirty="0"/>
              <a:t>Vaginal lubricants and moisturizers, vaginal estrogen, pelvic floor therapy, CO2 laser treatment </a:t>
            </a:r>
          </a:p>
        </p:txBody>
      </p:sp>
      <p:sp>
        <p:nvSpPr>
          <p:cNvPr id="4" name="Content Placeholder 3">
            <a:extLst>
              <a:ext uri="{FF2B5EF4-FFF2-40B4-BE49-F238E27FC236}">
                <a16:creationId xmlns:a16="http://schemas.microsoft.com/office/drawing/2014/main" id="{E8144432-CFD9-0141-83CE-0E0723E92852}"/>
              </a:ext>
            </a:extLst>
          </p:cNvPr>
          <p:cNvSpPr>
            <a:spLocks noGrp="1"/>
          </p:cNvSpPr>
          <p:nvPr>
            <p:ph idx="36"/>
          </p:nvPr>
        </p:nvSpPr>
        <p:spPr/>
        <p:txBody>
          <a:bodyPr/>
          <a:lstStyle/>
          <a:p>
            <a:pPr>
              <a:lnSpc>
                <a:spcPts val="2080"/>
              </a:lnSpc>
            </a:pPr>
            <a:r>
              <a:rPr lang="en-US" sz="1600" dirty="0"/>
              <a:t>Vaginal lubricants and moisturizers, topical pain relievers, pelvic floor therapy, CO2 laser treatment</a:t>
            </a:r>
          </a:p>
        </p:txBody>
      </p:sp>
      <p:sp>
        <p:nvSpPr>
          <p:cNvPr id="5" name="Content Placeholder 4">
            <a:extLst>
              <a:ext uri="{FF2B5EF4-FFF2-40B4-BE49-F238E27FC236}">
                <a16:creationId xmlns:a16="http://schemas.microsoft.com/office/drawing/2014/main" id="{AA4A1688-6D47-0746-AF72-A4C0E173A747}"/>
              </a:ext>
            </a:extLst>
          </p:cNvPr>
          <p:cNvSpPr>
            <a:spLocks noGrp="1"/>
          </p:cNvSpPr>
          <p:nvPr>
            <p:ph idx="41"/>
          </p:nvPr>
        </p:nvSpPr>
        <p:spPr/>
        <p:txBody>
          <a:bodyPr/>
          <a:lstStyle/>
          <a:p>
            <a:r>
              <a:rPr lang="en-US" sz="2400" dirty="0"/>
              <a:t>Vaginal lubricants and moisturizers</a:t>
            </a:r>
          </a:p>
        </p:txBody>
      </p:sp>
      <p:sp>
        <p:nvSpPr>
          <p:cNvPr id="6" name="Content Placeholder 5">
            <a:extLst>
              <a:ext uri="{FF2B5EF4-FFF2-40B4-BE49-F238E27FC236}">
                <a16:creationId xmlns:a16="http://schemas.microsoft.com/office/drawing/2014/main" id="{EC71754D-7273-EE48-8DCA-613FF5118AFF}"/>
              </a:ext>
            </a:extLst>
          </p:cNvPr>
          <p:cNvSpPr>
            <a:spLocks noGrp="1"/>
          </p:cNvSpPr>
          <p:nvPr>
            <p:ph idx="44"/>
          </p:nvPr>
        </p:nvSpPr>
        <p:spPr/>
        <p:txBody>
          <a:bodyPr/>
          <a:lstStyle/>
          <a:p>
            <a:pPr>
              <a:lnSpc>
                <a:spcPts val="1980"/>
              </a:lnSpc>
            </a:pPr>
            <a:r>
              <a:rPr lang="en-US" sz="1600" dirty="0"/>
              <a:t>Vaginal lubricants and moisturizers, vaginal estrogen, topical pain relievers, pelvic floor therapy </a:t>
            </a:r>
          </a:p>
        </p:txBody>
      </p:sp>
      <p:sp>
        <p:nvSpPr>
          <p:cNvPr id="7" name="Content Placeholder 6">
            <a:extLst>
              <a:ext uri="{FF2B5EF4-FFF2-40B4-BE49-F238E27FC236}">
                <a16:creationId xmlns:a16="http://schemas.microsoft.com/office/drawing/2014/main" id="{7415AA21-E5AE-CB49-9B0E-2514D9DBBEE9}"/>
              </a:ext>
            </a:extLst>
          </p:cNvPr>
          <p:cNvSpPr>
            <a:spLocks noGrp="1"/>
          </p:cNvSpPr>
          <p:nvPr>
            <p:ph idx="45"/>
          </p:nvPr>
        </p:nvSpPr>
        <p:spPr/>
        <p:txBody>
          <a:bodyPr/>
          <a:lstStyle/>
          <a:p>
            <a:r>
              <a:rPr lang="en-US" sz="2200" dirty="0"/>
              <a:t>Vaginal lubricants and moisturizers</a:t>
            </a:r>
          </a:p>
        </p:txBody>
      </p:sp>
      <p:sp>
        <p:nvSpPr>
          <p:cNvPr id="8" name="Content Placeholder 7">
            <a:extLst>
              <a:ext uri="{FF2B5EF4-FFF2-40B4-BE49-F238E27FC236}">
                <a16:creationId xmlns:a16="http://schemas.microsoft.com/office/drawing/2014/main" id="{4EC58300-276D-FA4E-B9D0-2DAA6842E59A}"/>
              </a:ext>
            </a:extLst>
          </p:cNvPr>
          <p:cNvSpPr>
            <a:spLocks noGrp="1"/>
          </p:cNvSpPr>
          <p:nvPr>
            <p:ph idx="46"/>
          </p:nvPr>
        </p:nvSpPr>
        <p:spPr/>
        <p:txBody>
          <a:bodyPr/>
          <a:lstStyle/>
          <a:p>
            <a:r>
              <a:rPr lang="en-US" sz="2000" dirty="0"/>
              <a:t>Vaginal lubricants and moisturizers, vaginal estrogens</a:t>
            </a:r>
          </a:p>
        </p:txBody>
      </p:sp>
    </p:spTree>
    <p:extLst>
      <p:ext uri="{BB962C8B-B14F-4D97-AF65-F5344CB8AC3E}">
        <p14:creationId xmlns:p14="http://schemas.microsoft.com/office/powerpoint/2010/main" val="3570741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90E3-6E7F-A042-AB14-5E63C30BCD7D}"/>
              </a:ext>
            </a:extLst>
          </p:cNvPr>
          <p:cNvSpPr>
            <a:spLocks noGrp="1"/>
          </p:cNvSpPr>
          <p:nvPr>
            <p:ph type="title"/>
          </p:nvPr>
        </p:nvSpPr>
        <p:spPr>
          <a:xfrm>
            <a:off x="912285" y="0"/>
            <a:ext cx="9864235" cy="2276872"/>
          </a:xfrm>
        </p:spPr>
        <p:txBody>
          <a:bodyPr/>
          <a:lstStyle/>
          <a:p>
            <a:r>
              <a:rPr lang="en-US" dirty="0"/>
              <a:t>Are there situations in which you recommend hormone replacement therapy to ameliorate side effects associated with OFS?</a:t>
            </a:r>
          </a:p>
        </p:txBody>
      </p:sp>
      <p:sp>
        <p:nvSpPr>
          <p:cNvPr id="3" name="Content Placeholder 2">
            <a:extLst>
              <a:ext uri="{FF2B5EF4-FFF2-40B4-BE49-F238E27FC236}">
                <a16:creationId xmlns:a16="http://schemas.microsoft.com/office/drawing/2014/main" id="{83DF2E2B-0CD6-D848-BED2-3E702B5BC4EA}"/>
              </a:ext>
            </a:extLst>
          </p:cNvPr>
          <p:cNvSpPr>
            <a:spLocks noGrp="1"/>
          </p:cNvSpPr>
          <p:nvPr>
            <p:ph idx="35"/>
          </p:nvPr>
        </p:nvSpPr>
        <p:spPr/>
        <p:txBody>
          <a:bodyPr/>
          <a:lstStyle/>
          <a:p>
            <a:r>
              <a:rPr lang="en-US" dirty="0"/>
              <a:t>No</a:t>
            </a:r>
          </a:p>
        </p:txBody>
      </p:sp>
      <p:sp>
        <p:nvSpPr>
          <p:cNvPr id="4" name="Content Placeholder 3">
            <a:extLst>
              <a:ext uri="{FF2B5EF4-FFF2-40B4-BE49-F238E27FC236}">
                <a16:creationId xmlns:a16="http://schemas.microsoft.com/office/drawing/2014/main" id="{E7E25035-EA4C-AD4D-90F4-15C2AEB3D186}"/>
              </a:ext>
            </a:extLst>
          </p:cNvPr>
          <p:cNvSpPr>
            <a:spLocks noGrp="1"/>
          </p:cNvSpPr>
          <p:nvPr>
            <p:ph idx="36"/>
          </p:nvPr>
        </p:nvSpPr>
        <p:spPr/>
        <p:txBody>
          <a:bodyPr/>
          <a:lstStyle/>
          <a:p>
            <a:r>
              <a:rPr lang="en-US" dirty="0"/>
              <a:t>No</a:t>
            </a:r>
          </a:p>
        </p:txBody>
      </p:sp>
      <p:sp>
        <p:nvSpPr>
          <p:cNvPr id="5" name="Content Placeholder 4">
            <a:extLst>
              <a:ext uri="{FF2B5EF4-FFF2-40B4-BE49-F238E27FC236}">
                <a16:creationId xmlns:a16="http://schemas.microsoft.com/office/drawing/2014/main" id="{2CCBA84E-8D24-654E-AAF9-5E017D1174DD}"/>
              </a:ext>
            </a:extLst>
          </p:cNvPr>
          <p:cNvSpPr>
            <a:spLocks noGrp="1"/>
          </p:cNvSpPr>
          <p:nvPr>
            <p:ph idx="41"/>
          </p:nvPr>
        </p:nvSpPr>
        <p:spPr/>
        <p:txBody>
          <a:bodyPr/>
          <a:lstStyle/>
          <a:p>
            <a:r>
              <a:rPr lang="en-US" dirty="0"/>
              <a:t>Yes – only in BRCA carrier previvors</a:t>
            </a:r>
          </a:p>
        </p:txBody>
      </p:sp>
      <p:sp>
        <p:nvSpPr>
          <p:cNvPr id="6" name="Content Placeholder 5">
            <a:extLst>
              <a:ext uri="{FF2B5EF4-FFF2-40B4-BE49-F238E27FC236}">
                <a16:creationId xmlns:a16="http://schemas.microsoft.com/office/drawing/2014/main" id="{47196011-DA84-1640-AF41-F3DD8B619C62}"/>
              </a:ext>
            </a:extLst>
          </p:cNvPr>
          <p:cNvSpPr>
            <a:spLocks noGrp="1"/>
          </p:cNvSpPr>
          <p:nvPr>
            <p:ph idx="44"/>
          </p:nvPr>
        </p:nvSpPr>
        <p:spPr/>
        <p:txBody>
          <a:bodyPr/>
          <a:lstStyle/>
          <a:p>
            <a:pPr>
              <a:lnSpc>
                <a:spcPts val="2380"/>
              </a:lnSpc>
            </a:pPr>
            <a:r>
              <a:rPr lang="en-US" sz="2000" dirty="0"/>
              <a:t>Yes — severe depression, suicidal, unresponsive </a:t>
            </a:r>
            <a:br>
              <a:rPr lang="en-US" sz="2000" dirty="0"/>
            </a:br>
            <a:r>
              <a:rPr lang="en-US" sz="2000" dirty="0"/>
              <a:t>to therapy </a:t>
            </a:r>
          </a:p>
        </p:txBody>
      </p:sp>
      <p:sp>
        <p:nvSpPr>
          <p:cNvPr id="7" name="Content Placeholder 6">
            <a:extLst>
              <a:ext uri="{FF2B5EF4-FFF2-40B4-BE49-F238E27FC236}">
                <a16:creationId xmlns:a16="http://schemas.microsoft.com/office/drawing/2014/main" id="{CD2523C4-A71C-C348-9107-74C7C4B07E4D}"/>
              </a:ext>
            </a:extLst>
          </p:cNvPr>
          <p:cNvSpPr>
            <a:spLocks noGrp="1"/>
          </p:cNvSpPr>
          <p:nvPr>
            <p:ph idx="45"/>
          </p:nvPr>
        </p:nvSpPr>
        <p:spPr/>
        <p:txBody>
          <a:bodyPr/>
          <a:lstStyle/>
          <a:p>
            <a:r>
              <a:rPr lang="en-US" dirty="0"/>
              <a:t>No</a:t>
            </a:r>
          </a:p>
        </p:txBody>
      </p:sp>
      <p:sp>
        <p:nvSpPr>
          <p:cNvPr id="8" name="Content Placeholder 7">
            <a:extLst>
              <a:ext uri="{FF2B5EF4-FFF2-40B4-BE49-F238E27FC236}">
                <a16:creationId xmlns:a16="http://schemas.microsoft.com/office/drawing/2014/main" id="{7BE0DE8F-2B61-514A-957A-3842B606F867}"/>
              </a:ext>
            </a:extLst>
          </p:cNvPr>
          <p:cNvSpPr>
            <a:spLocks noGrp="1"/>
          </p:cNvSpPr>
          <p:nvPr>
            <p:ph idx="46"/>
          </p:nvPr>
        </p:nvSpPr>
        <p:spPr/>
        <p:txBody>
          <a:bodyPr/>
          <a:lstStyle/>
          <a:p>
            <a:r>
              <a:rPr lang="en-US" dirty="0"/>
              <a:t>No</a:t>
            </a:r>
          </a:p>
        </p:txBody>
      </p:sp>
    </p:spTree>
    <p:extLst>
      <p:ext uri="{BB962C8B-B14F-4D97-AF65-F5344CB8AC3E}">
        <p14:creationId xmlns:p14="http://schemas.microsoft.com/office/powerpoint/2010/main" val="1273390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7A2AEA-4393-A1E9-0D6D-A3B2E1879134}"/>
              </a:ext>
            </a:extLst>
          </p:cNvPr>
          <p:cNvSpPr/>
          <p:nvPr/>
        </p:nvSpPr>
        <p:spPr bwMode="auto">
          <a:xfrm>
            <a:off x="587388" y="5373216"/>
            <a:ext cx="10981220" cy="43204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3333CC"/>
              </a:solidFill>
              <a:effectLst/>
              <a:uLnTx/>
              <a:uFillTx/>
              <a:latin typeface="Times New Roman" pitchFamily="18" charset="0"/>
              <a:ea typeface="MS PGothic" charset="0"/>
            </a:endParaRPr>
          </a:p>
        </p:txBody>
      </p:sp>
      <p:sp>
        <p:nvSpPr>
          <p:cNvPr id="2" name="Title 1"/>
          <p:cNvSpPr>
            <a:spLocks noGrp="1"/>
          </p:cNvSpPr>
          <p:nvPr>
            <p:ph type="title"/>
          </p:nvPr>
        </p:nvSpPr>
        <p:spPr>
          <a:xfrm>
            <a:off x="1919536" y="0"/>
            <a:ext cx="8424936" cy="1052736"/>
          </a:xfrm>
        </p:spPr>
        <p:txBody>
          <a:bodyPr>
            <a:normAutofit/>
          </a:bodyPr>
          <a:lstStyle/>
          <a:p>
            <a:r>
              <a:rPr lang="en-US" dirty="0"/>
              <a:t>Agenda</a:t>
            </a:r>
            <a:endParaRPr lang="en-US" sz="2800" dirty="0">
              <a:solidFill>
                <a:srgbClr val="FF40FF"/>
              </a:solidFill>
            </a:endParaRPr>
          </a:p>
        </p:txBody>
      </p:sp>
      <p:sp>
        <p:nvSpPr>
          <p:cNvPr id="6" name="Content Placeholder 5"/>
          <p:cNvSpPr>
            <a:spLocks noGrp="1"/>
          </p:cNvSpPr>
          <p:nvPr>
            <p:ph idx="1"/>
          </p:nvPr>
        </p:nvSpPr>
        <p:spPr>
          <a:xfrm>
            <a:off x="875420" y="908720"/>
            <a:ext cx="10837204" cy="5445224"/>
          </a:xfrm>
        </p:spPr>
        <p:txBody>
          <a:bodyPr/>
          <a:lstStyle/>
          <a:p>
            <a:pPr marL="0" marR="0" indent="0">
              <a:spcBef>
                <a:spcPts val="120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Case Presentation: Dr Partridge</a:t>
            </a:r>
          </a:p>
          <a:p>
            <a:pPr marL="342900" indent="-342900">
              <a:spcBef>
                <a:spcPts val="120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25-year-old woman with T1cN0M0, ER/PR-positive, HER2-negative breast cancer, RS = 26</a:t>
            </a:r>
          </a:p>
          <a:p>
            <a:pPr marL="0" marR="0" indent="0">
              <a:spcBef>
                <a:spcPts val="12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Miller</a:t>
            </a:r>
          </a:p>
          <a:p>
            <a:pPr marL="342900" indent="-342900">
              <a:spcBef>
                <a:spcPts val="120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28-year-old woman with </a:t>
            </a:r>
            <a:r>
              <a:rPr lang="en-US" sz="2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2.8-cm </a:t>
            </a: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ER/PR-positive HER2-positive Grade III IDC</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2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Partridge </a:t>
            </a:r>
          </a:p>
          <a:p>
            <a:pPr marL="342900" indent="-342900">
              <a:spcBef>
                <a:spcPts val="120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35-year-old woma</a:t>
            </a:r>
            <a:r>
              <a:rPr lang="en-US" sz="2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n with a 3.5-cm ER/PR-negative, HER2-negative breast cancer and a BRCA2 mutation</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2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Case </a:t>
            </a:r>
            <a:r>
              <a:rPr lang="en-US" sz="2400" dirty="0">
                <a:latin typeface="Calibri" panose="020F0502020204030204" pitchFamily="34" charset="0"/>
                <a:ea typeface="Calibri" panose="020F0502020204030204" pitchFamily="34" charset="0"/>
                <a:cs typeface="Times New Roman" panose="02020603050405020304" pitchFamily="18" charset="0"/>
              </a:rPr>
              <a:t>Presentation: Dr Miller</a:t>
            </a:r>
          </a:p>
          <a:p>
            <a:pPr marL="342900" indent="-342900">
              <a:spcBef>
                <a:spcPts val="1200"/>
              </a:spcBef>
              <a:spcAft>
                <a:spcPts val="0"/>
              </a:spcAft>
            </a:pPr>
            <a:r>
              <a:rPr lang="en-US" sz="2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32</a:t>
            </a: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-year-old woman with ER/PR-positive, HER2-negative inflammatory breast cancer</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200"/>
              </a:spcBef>
              <a:spcAft>
                <a:spcPts val="0"/>
              </a:spcAft>
              <a:buNone/>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Appendix</a:t>
            </a:r>
          </a:p>
        </p:txBody>
      </p:sp>
    </p:spTree>
    <p:custDataLst>
      <p:tags r:id="rId1"/>
    </p:custDataLst>
    <p:extLst>
      <p:ext uri="{BB962C8B-B14F-4D97-AF65-F5344CB8AC3E}">
        <p14:creationId xmlns:p14="http://schemas.microsoft.com/office/powerpoint/2010/main" val="1876980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Dr Partridge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9FA1D6CF-488A-7449-95CE-456E2392856B}"/>
              </a:ext>
            </a:extLst>
          </p:cNvPr>
          <p:cNvGraphicFramePr>
            <a:graphicFrameLocks/>
          </p:cNvGraphicFramePr>
          <p:nvPr/>
        </p:nvGraphicFramePr>
        <p:xfrm>
          <a:off x="1271464" y="2272308"/>
          <a:ext cx="9649072" cy="1143000"/>
        </p:xfrm>
        <a:graphic>
          <a:graphicData uri="http://schemas.openxmlformats.org/drawingml/2006/table">
            <a:tbl>
              <a:tblPr firstRow="1" bandRow="1">
                <a:tableStyleId>{F2DE63D5-997A-4646-A377-4702673A728D}</a:tableStyleId>
              </a:tblPr>
              <a:tblGrid>
                <a:gridCol w="9649072">
                  <a:extLst>
                    <a:ext uri="{9D8B030D-6E8A-4147-A177-3AD203B41FA5}">
                      <a16:colId xmlns:a16="http://schemas.microsoft.com/office/drawing/2014/main" val="20000"/>
                    </a:ext>
                  </a:extLst>
                </a:gridCol>
              </a:tblGrid>
              <a:tr h="1143000">
                <a:tc>
                  <a:txBody>
                    <a:bodyPr/>
                    <a:lstStyle/>
                    <a:p>
                      <a:pPr marL="0" marR="0" indent="0" algn="ctr" defTabSz="914115"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No relevant conflicts of interest to disclose.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684273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F1B193-4E44-AF4A-0D64-E6F81903BE68}"/>
              </a:ext>
            </a:extLst>
          </p:cNvPr>
          <p:cNvSpPr txBox="1"/>
          <p:nvPr/>
        </p:nvSpPr>
        <p:spPr>
          <a:xfrm>
            <a:off x="4597535" y="2834352"/>
            <a:ext cx="2938625" cy="738664"/>
          </a:xfrm>
          <a:prstGeom prst="rect">
            <a:avLst/>
          </a:prstGeom>
          <a:noFill/>
        </p:spPr>
        <p:txBody>
          <a:bodyPr wrap="none" rtlCol="0">
            <a:spAutoFit/>
          </a:bodyPr>
          <a:lstStyle/>
          <a:p>
            <a:r>
              <a:rPr lang="en-US" sz="4200" dirty="0"/>
              <a:t>APPENDIX</a:t>
            </a:r>
          </a:p>
        </p:txBody>
      </p:sp>
    </p:spTree>
    <p:extLst>
      <p:ext uri="{BB962C8B-B14F-4D97-AF65-F5344CB8AC3E}">
        <p14:creationId xmlns:p14="http://schemas.microsoft.com/office/powerpoint/2010/main" val="2066441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59" y="1055458"/>
            <a:ext cx="10817816" cy="6067587"/>
          </a:xfrm>
        </p:spPr>
        <p:txBody>
          <a:bodyPr/>
          <a:lstStyle/>
          <a:p>
            <a:pPr>
              <a:defRPr/>
            </a:pPr>
            <a:r>
              <a:rPr lang="en-US" dirty="0">
                <a:latin typeface="+mj-lt"/>
              </a:rPr>
              <a:t>A 32 </a:t>
            </a:r>
            <a:r>
              <a:rPr lang="en-US" dirty="0" err="1">
                <a:latin typeface="+mj-lt"/>
              </a:rPr>
              <a:t>yo</a:t>
            </a:r>
            <a:r>
              <a:rPr lang="en-US" dirty="0">
                <a:latin typeface="+mj-lt"/>
              </a:rPr>
              <a:t> woman sees you for a second opinion</a:t>
            </a:r>
          </a:p>
          <a:p>
            <a:pPr>
              <a:defRPr/>
            </a:pPr>
            <a:endParaRPr lang="en-US" dirty="0">
              <a:latin typeface="+mj-lt"/>
            </a:endParaRPr>
          </a:p>
          <a:p>
            <a:pPr>
              <a:defRPr/>
            </a:pPr>
            <a:r>
              <a:rPr lang="en-US" dirty="0">
                <a:latin typeface="+mj-lt"/>
              </a:rPr>
              <a:t>She was diagnosed 18 months ago with high grade HR+, Her-2+ disease, clinically T2 (approximately 2.5 cm), N0.  </a:t>
            </a:r>
          </a:p>
          <a:p>
            <a:pPr>
              <a:defRPr/>
            </a:pPr>
            <a:endParaRPr lang="en-US" dirty="0">
              <a:latin typeface="+mj-lt"/>
            </a:endParaRPr>
          </a:p>
          <a:p>
            <a:pPr>
              <a:defRPr/>
            </a:pPr>
            <a:r>
              <a:rPr lang="en-US" dirty="0">
                <a:latin typeface="+mj-lt"/>
              </a:rPr>
              <a:t>She receives neoadjuvant THP chemotherapy (on clinical trial) and has a </a:t>
            </a:r>
            <a:r>
              <a:rPr lang="en-US" dirty="0" err="1">
                <a:latin typeface="+mj-lt"/>
              </a:rPr>
              <a:t>pCR</a:t>
            </a:r>
            <a:r>
              <a:rPr lang="en-US" dirty="0">
                <a:latin typeface="+mj-lt"/>
              </a:rPr>
              <a:t> and completes a year of HP and starts tamoxifen and OFS.</a:t>
            </a:r>
          </a:p>
          <a:p>
            <a:pPr>
              <a:defRPr/>
            </a:pPr>
            <a:endParaRPr lang="en-US" dirty="0">
              <a:latin typeface="+mj-lt"/>
            </a:endParaRPr>
          </a:p>
          <a:p>
            <a:pPr>
              <a:defRPr/>
            </a:pPr>
            <a:r>
              <a:rPr lang="en-US" dirty="0">
                <a:latin typeface="+mj-lt"/>
              </a:rPr>
              <a:t>She wants to know optimal duration of hormonal therapy and when she can become pregnant</a:t>
            </a:r>
          </a:p>
        </p:txBody>
      </p:sp>
      <p:sp>
        <p:nvSpPr>
          <p:cNvPr id="5" name="Rectangle 2">
            <a:extLst>
              <a:ext uri="{FF2B5EF4-FFF2-40B4-BE49-F238E27FC236}">
                <a16:creationId xmlns:a16="http://schemas.microsoft.com/office/drawing/2014/main" id="{CD6ABEDB-51BE-D146-9318-447CA1C6B59A}"/>
              </a:ext>
            </a:extLst>
          </p:cNvPr>
          <p:cNvSpPr txBox="1">
            <a:spLocks noChangeArrowheads="1"/>
          </p:cNvSpPr>
          <p:nvPr/>
        </p:nvSpPr>
        <p:spPr bwMode="auto">
          <a:xfrm>
            <a:off x="504361" y="74504"/>
            <a:ext cx="1081781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0" fontAlgn="base" latinLnBrk="0" hangingPunct="0">
              <a:lnSpc>
                <a:spcPct val="90000"/>
              </a:lnSpc>
              <a:spcBef>
                <a:spcPct val="0"/>
              </a:spcBef>
              <a:spcAft>
                <a:spcPct val="0"/>
              </a:spcAft>
              <a:buNone/>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600" b="0" dirty="0">
                <a:solidFill>
                  <a:srgbClr val="000000"/>
                </a:solidFill>
                <a:latin typeface="Arial" charset="0"/>
              </a:rPr>
              <a:t>Case: Dr Partridge – 32-year-old wo</a:t>
            </a:r>
            <a:r>
              <a:rPr kumimoji="0" lang="en-US" sz="3600" b="0" i="0" u="none" strike="noStrike" kern="1200" cap="none" spc="0" normalizeH="0" baseline="0" noProof="0" dirty="0">
                <a:ln>
                  <a:noFill/>
                </a:ln>
                <a:solidFill>
                  <a:srgbClr val="000000"/>
                </a:solidFill>
                <a:effectLst/>
                <a:uLnTx/>
                <a:uFillTx/>
                <a:latin typeface="Arial" charset="0"/>
                <a:ea typeface="+mj-ea"/>
                <a:cs typeface="+mj-cs"/>
              </a:rPr>
              <a:t>man</a:t>
            </a:r>
          </a:p>
        </p:txBody>
      </p:sp>
    </p:spTree>
    <p:extLst>
      <p:ext uri="{BB962C8B-B14F-4D97-AF65-F5344CB8AC3E}">
        <p14:creationId xmlns:p14="http://schemas.microsoft.com/office/powerpoint/2010/main" val="385748770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POSITIVE Trial:  ELIGIBILITY</a:t>
            </a:r>
            <a:endParaRPr lang="en-GB" dirty="0"/>
          </a:p>
        </p:txBody>
      </p:sp>
      <p:sp>
        <p:nvSpPr>
          <p:cNvPr id="3" name="Text Placeholder 2"/>
          <p:cNvSpPr>
            <a:spLocks noGrp="1"/>
          </p:cNvSpPr>
          <p:nvPr>
            <p:ph type="body" sz="quarter" idx="25"/>
          </p:nvPr>
        </p:nvSpPr>
        <p:spPr>
          <a:xfrm>
            <a:off x="609600" y="1474425"/>
            <a:ext cx="10972800" cy="4940301"/>
          </a:xfrm>
        </p:spPr>
        <p:txBody>
          <a:bodyPr/>
          <a:lstStyle/>
          <a:p>
            <a:r>
              <a:rPr lang="en-US" sz="2400" b="1" dirty="0"/>
              <a:t> </a:t>
            </a:r>
            <a:r>
              <a:rPr lang="en-US" sz="2400" dirty="0"/>
              <a:t>Premenopausal women wishing to become pregnant</a:t>
            </a:r>
            <a:endParaRPr lang="en-US" sz="2400" dirty="0">
              <a:ea typeface="Calibri" panose="020F0502020204030204" pitchFamily="34" charset="0"/>
            </a:endParaRPr>
          </a:p>
          <a:p>
            <a:r>
              <a:rPr lang="en-US" sz="2400" dirty="0">
                <a:ea typeface="Calibri" panose="020F0502020204030204" pitchFamily="34" charset="0"/>
              </a:rPr>
              <a:t> Age ≤</a:t>
            </a:r>
            <a:r>
              <a:rPr lang="en-GB" sz="2400" dirty="0">
                <a:ea typeface="Calibri" panose="020F0502020204030204" pitchFamily="34" charset="0"/>
              </a:rPr>
              <a:t>42 years at study entry</a:t>
            </a:r>
          </a:p>
          <a:p>
            <a:r>
              <a:rPr lang="en-GB" sz="2400" dirty="0">
                <a:ea typeface="Calibri" panose="020F0502020204030204" pitchFamily="34" charset="0"/>
              </a:rPr>
              <a:t> At least 18 months and no more than 30 months of prior adjuvant  ET </a:t>
            </a:r>
            <a:br>
              <a:rPr lang="en-GB" sz="2400" dirty="0">
                <a:ea typeface="Calibri" panose="020F0502020204030204" pitchFamily="34" charset="0"/>
              </a:rPr>
            </a:br>
            <a:r>
              <a:rPr lang="en-GB" sz="2400" dirty="0">
                <a:ea typeface="Calibri" panose="020F0502020204030204" pitchFamily="34" charset="0"/>
              </a:rPr>
              <a:t> for stage I-III HR+ BC</a:t>
            </a:r>
          </a:p>
          <a:p>
            <a:pPr lvl="1"/>
            <a:r>
              <a:rPr lang="en-US" sz="2400" dirty="0">
                <a:ea typeface="Calibri" panose="020F0502020204030204" pitchFamily="34" charset="0"/>
              </a:rPr>
              <a:t> Prior neo/adjuvant chemotherapy ± fertility preservation allowed</a:t>
            </a:r>
          </a:p>
          <a:p>
            <a:pPr marL="228600" lvl="1">
              <a:buClr>
                <a:srgbClr val="00A2E1"/>
              </a:buClr>
            </a:pPr>
            <a:r>
              <a:rPr lang="en-GB" sz="2400" dirty="0">
                <a:ea typeface="Calibri" panose="020F0502020204030204" pitchFamily="34" charset="0"/>
              </a:rPr>
              <a:t> N</a:t>
            </a:r>
            <a:r>
              <a:rPr lang="en-US" sz="2400" dirty="0">
                <a:ea typeface="Calibri" panose="020F0502020204030204" pitchFamily="34" charset="0"/>
              </a:rPr>
              <a:t>o clinical evidence of recurrence</a:t>
            </a:r>
            <a:endParaRPr lang="en-GB" sz="2400" dirty="0">
              <a:ea typeface="Calibri" panose="020F0502020204030204" pitchFamily="34" charset="0"/>
            </a:endParaRPr>
          </a:p>
          <a:p>
            <a:pPr marL="457200" lvl="1" indent="0">
              <a:buNone/>
            </a:pPr>
            <a:endParaRPr lang="en-GB" sz="2400" dirty="0"/>
          </a:p>
        </p:txBody>
      </p:sp>
      <p:sp>
        <p:nvSpPr>
          <p:cNvPr id="4" name="Slide Number Placeholder 3">
            <a:extLst>
              <a:ext uri="{FF2B5EF4-FFF2-40B4-BE49-F238E27FC236}">
                <a16:creationId xmlns:a16="http://schemas.microsoft.com/office/drawing/2014/main" id="{5415D23D-128D-4F23-B9EA-412A110C2545}"/>
              </a:ext>
            </a:extLst>
          </p:cNvPr>
          <p:cNvSpPr txBox="1">
            <a:spLocks/>
          </p:cNvSpPr>
          <p:nvPr/>
        </p:nvSpPr>
        <p:spPr>
          <a:xfrm>
            <a:off x="11340722" y="6544403"/>
            <a:ext cx="388620" cy="200026"/>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0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rPr>
              <a:t>4</a:t>
            </a:r>
          </a:p>
        </p:txBody>
      </p:sp>
      <p:sp>
        <p:nvSpPr>
          <p:cNvPr id="5" name="TextBox 2">
            <a:extLst>
              <a:ext uri="{FF2B5EF4-FFF2-40B4-BE49-F238E27FC236}">
                <a16:creationId xmlns:a16="http://schemas.microsoft.com/office/drawing/2014/main" id="{8A11DCB2-F33D-6240-9794-07576CA18F23}"/>
              </a:ext>
            </a:extLst>
          </p:cNvPr>
          <p:cNvSpPr txBox="1">
            <a:spLocks noChangeArrowheads="1"/>
          </p:cNvSpPr>
          <p:nvPr/>
        </p:nvSpPr>
        <p:spPr bwMode="auto">
          <a:xfrm>
            <a:off x="8688288" y="6381233"/>
            <a:ext cx="855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Partridge et al, SABCS,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6" name="TextBox 5">
            <a:extLst>
              <a:ext uri="{FF2B5EF4-FFF2-40B4-BE49-F238E27FC236}">
                <a16:creationId xmlns:a16="http://schemas.microsoft.com/office/drawing/2014/main" id="{69B2BB2F-F21D-1E82-53DF-4DBA191D5EB5}"/>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1527489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4E38375-2A00-A3A0-77B1-222463E25138}"/>
              </a:ext>
            </a:extLst>
          </p:cNvPr>
          <p:cNvSpPr>
            <a:spLocks noGrp="1"/>
          </p:cNvSpPr>
          <p:nvPr>
            <p:ph type="body" sz="quarter" idx="25"/>
          </p:nvPr>
        </p:nvSpPr>
        <p:spPr>
          <a:xfrm>
            <a:off x="609600" y="1468252"/>
            <a:ext cx="11466136" cy="5068671"/>
          </a:xfrm>
        </p:spPr>
        <p:txBody>
          <a:bodyPr/>
          <a:lstStyle/>
          <a:p>
            <a:r>
              <a:rPr lang="en-GB" sz="2400" dirty="0">
                <a:effectLst/>
                <a:ea typeface="Calibri" panose="020F0502020204030204" pitchFamily="34" charset="0"/>
              </a:rPr>
              <a:t> </a:t>
            </a:r>
            <a:r>
              <a:rPr lang="en-GB" sz="2200" dirty="0">
                <a:effectLst/>
                <a:ea typeface="Calibri" panose="020F0502020204030204" pitchFamily="34" charset="0"/>
              </a:rPr>
              <a:t>Planned ET interruption (within 1 month of trial </a:t>
            </a:r>
            <a:r>
              <a:rPr lang="en-GB" sz="2200" dirty="0" err="1">
                <a:effectLst/>
                <a:ea typeface="Calibri" panose="020F0502020204030204" pitchFamily="34" charset="0"/>
              </a:rPr>
              <a:t>enrollment</a:t>
            </a:r>
            <a:r>
              <a:rPr lang="en-GB" sz="2200" dirty="0">
                <a:effectLst/>
                <a:ea typeface="Calibri" panose="020F0502020204030204" pitchFamily="34" charset="0"/>
              </a:rPr>
              <a:t>):</a:t>
            </a:r>
            <a:endParaRPr lang="en-GB" sz="2200" dirty="0">
              <a:ea typeface="Calibri" panose="020F0502020204030204" pitchFamily="34" charset="0"/>
            </a:endParaRPr>
          </a:p>
          <a:p>
            <a:pPr>
              <a:spcAft>
                <a:spcPts val="1200"/>
              </a:spcAft>
            </a:pPr>
            <a:r>
              <a:rPr lang="en-GB" sz="2200" dirty="0">
                <a:effectLst/>
                <a:ea typeface="Calibri" panose="020F0502020204030204" pitchFamily="34" charset="0"/>
              </a:rPr>
              <a:t> Up to 2 years to attempt pregnancy, conceive, deliver, and breastfeed, including  </a:t>
            </a:r>
            <a:r>
              <a:rPr lang="en-GB" sz="2200" dirty="0">
                <a:ea typeface="Calibri" panose="020F0502020204030204" pitchFamily="34" charset="0"/>
              </a:rPr>
              <a:t> </a:t>
            </a:r>
            <a:br>
              <a:rPr lang="en-GB" sz="2200" dirty="0">
                <a:effectLst/>
                <a:ea typeface="Calibri" panose="020F0502020204030204" pitchFamily="34" charset="0"/>
              </a:rPr>
            </a:br>
            <a:r>
              <a:rPr lang="en-GB" sz="2200" dirty="0">
                <a:ea typeface="Calibri" panose="020F0502020204030204" pitchFamily="34" charset="0"/>
              </a:rPr>
              <a:t> </a:t>
            </a:r>
            <a:r>
              <a:rPr lang="en-GB" sz="2200" dirty="0">
                <a:effectLst/>
                <a:ea typeface="Calibri" panose="020F0502020204030204" pitchFamily="34" charset="0"/>
              </a:rPr>
              <a:t>3-months washout period</a:t>
            </a:r>
          </a:p>
          <a:p>
            <a:pPr lvl="1"/>
            <a:r>
              <a:rPr lang="en-GB" sz="2200" dirty="0">
                <a:effectLst/>
                <a:ea typeface="Calibri" panose="020F0502020204030204" pitchFamily="34" charset="0"/>
              </a:rPr>
              <a:t> If no pregnancy by 1 year, fertility assessment strongly recommended</a:t>
            </a:r>
          </a:p>
          <a:p>
            <a:pPr marL="228600" lvl="1">
              <a:buClr>
                <a:srgbClr val="00A2E1"/>
              </a:buClr>
            </a:pPr>
            <a:r>
              <a:rPr lang="en-GB" sz="2200" dirty="0">
                <a:ea typeface="Calibri" panose="020F0502020204030204" pitchFamily="34" charset="0"/>
              </a:rPr>
              <a:t> ET resumption strongly recommended after pregnancy to complete planned 5-10 </a:t>
            </a:r>
            <a:r>
              <a:rPr lang="en-GB" sz="2200" dirty="0" err="1">
                <a:ea typeface="Calibri" panose="020F0502020204030204" pitchFamily="34" charset="0"/>
              </a:rPr>
              <a:t>yrs</a:t>
            </a:r>
            <a:endParaRPr lang="en-GB" sz="2200" dirty="0">
              <a:ea typeface="Calibri" panose="020F0502020204030204" pitchFamily="34" charset="0"/>
            </a:endParaRPr>
          </a:p>
          <a:p>
            <a:pPr marL="228600" lvl="1">
              <a:buClr>
                <a:srgbClr val="00A2E1"/>
              </a:buClr>
            </a:pPr>
            <a:r>
              <a:rPr lang="en-GB" sz="2200" dirty="0"/>
              <a:t> Long-term follow-up</a:t>
            </a:r>
          </a:p>
        </p:txBody>
      </p:sp>
      <p:sp>
        <p:nvSpPr>
          <p:cNvPr id="5" name="Title 3"/>
          <p:cNvSpPr>
            <a:spLocks noGrp="1"/>
          </p:cNvSpPr>
          <p:nvPr>
            <p:ph type="title"/>
          </p:nvPr>
        </p:nvSpPr>
        <p:spPr>
          <a:xfrm>
            <a:off x="609600" y="552951"/>
            <a:ext cx="7701144" cy="584775"/>
          </a:xfrm>
        </p:spPr>
        <p:txBody>
          <a:bodyPr/>
          <a:lstStyle/>
          <a:p>
            <a:r>
              <a:rPr lang="en-US" dirty="0">
                <a:solidFill>
                  <a:schemeClr val="tx1"/>
                </a:solidFill>
              </a:rPr>
              <a:t>POSITIVE TRIAL PROCEDURES</a:t>
            </a:r>
            <a:endParaRPr lang="en-GB" dirty="0"/>
          </a:p>
        </p:txBody>
      </p:sp>
      <p:pic>
        <p:nvPicPr>
          <p:cNvPr id="2" name="Picture 1"/>
          <p:cNvPicPr>
            <a:picLocks noChangeAspect="1"/>
          </p:cNvPicPr>
          <p:nvPr/>
        </p:nvPicPr>
        <p:blipFill>
          <a:blip r:embed="rId2"/>
          <a:stretch>
            <a:fillRect/>
          </a:stretch>
        </p:blipFill>
        <p:spPr>
          <a:xfrm>
            <a:off x="3541118" y="3843180"/>
            <a:ext cx="6989329" cy="2239348"/>
          </a:xfrm>
          <a:prstGeom prst="rect">
            <a:avLst/>
          </a:prstGeom>
        </p:spPr>
      </p:pic>
      <p:sp>
        <p:nvSpPr>
          <p:cNvPr id="6" name="Slide Number Placeholder 3">
            <a:extLst>
              <a:ext uri="{FF2B5EF4-FFF2-40B4-BE49-F238E27FC236}">
                <a16:creationId xmlns:a16="http://schemas.microsoft.com/office/drawing/2014/main" id="{5415D23D-128D-4F23-B9EA-412A110C2545}"/>
              </a:ext>
            </a:extLst>
          </p:cNvPr>
          <p:cNvSpPr txBox="1">
            <a:spLocks/>
          </p:cNvSpPr>
          <p:nvPr/>
        </p:nvSpPr>
        <p:spPr>
          <a:xfrm>
            <a:off x="11340722" y="6544403"/>
            <a:ext cx="388620" cy="200026"/>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0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rPr>
              <a:t>5</a:t>
            </a:r>
          </a:p>
        </p:txBody>
      </p:sp>
      <p:sp>
        <p:nvSpPr>
          <p:cNvPr id="7" name="TextBox 2">
            <a:extLst>
              <a:ext uri="{FF2B5EF4-FFF2-40B4-BE49-F238E27FC236}">
                <a16:creationId xmlns:a16="http://schemas.microsoft.com/office/drawing/2014/main" id="{F852C8F8-0188-E34C-AD11-59D9E7F7B1D5}"/>
              </a:ext>
            </a:extLst>
          </p:cNvPr>
          <p:cNvSpPr txBox="1">
            <a:spLocks noChangeArrowheads="1"/>
          </p:cNvSpPr>
          <p:nvPr/>
        </p:nvSpPr>
        <p:spPr bwMode="auto">
          <a:xfrm>
            <a:off x="8976320" y="6334125"/>
            <a:ext cx="855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Partridge et al, SABCS,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4" name="TextBox 3">
            <a:extLst>
              <a:ext uri="{FF2B5EF4-FFF2-40B4-BE49-F238E27FC236}">
                <a16:creationId xmlns:a16="http://schemas.microsoft.com/office/drawing/2014/main" id="{A4F8C975-1E6B-750D-62B8-8557B0E75AC7}"/>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1162042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hart, scatter chart&#10;&#10;Description automatically generated">
            <a:extLst>
              <a:ext uri="{FF2B5EF4-FFF2-40B4-BE49-F238E27FC236}">
                <a16:creationId xmlns:a16="http://schemas.microsoft.com/office/drawing/2014/main" id="{E6911762-2B68-3781-3110-598E89DBD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15" y="1569569"/>
            <a:ext cx="5464891" cy="4212000"/>
          </a:xfrm>
          <a:prstGeom prst="rect">
            <a:avLst/>
          </a:prstGeom>
        </p:spPr>
      </p:pic>
      <p:pic>
        <p:nvPicPr>
          <p:cNvPr id="5" name="Picture 7" descr="Chart, line chart&#10;&#10;Description automatically generated">
            <a:extLst>
              <a:ext uri="{FF2B5EF4-FFF2-40B4-BE49-F238E27FC236}">
                <a16:creationId xmlns:a16="http://schemas.microsoft.com/office/drawing/2014/main" id="{AD7D68CE-E659-E235-54EF-EC78304039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913" y="1563661"/>
            <a:ext cx="5483633" cy="4217907"/>
          </a:xfrm>
          <a:prstGeom prst="rect">
            <a:avLst/>
          </a:prstGeom>
        </p:spPr>
      </p:pic>
      <p:sp>
        <p:nvSpPr>
          <p:cNvPr id="13" name="CasellaDiTesto 12">
            <a:extLst>
              <a:ext uri="{FF2B5EF4-FFF2-40B4-BE49-F238E27FC236}">
                <a16:creationId xmlns:a16="http://schemas.microsoft.com/office/drawing/2014/main" id="{143273B3-D46B-3038-E7A8-DC90AE920154}"/>
              </a:ext>
            </a:extLst>
          </p:cNvPr>
          <p:cNvSpPr txBox="1"/>
          <p:nvPr/>
        </p:nvSpPr>
        <p:spPr>
          <a:xfrm>
            <a:off x="3028392" y="5733256"/>
            <a:ext cx="65205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1638 patient-years of follow-up (41 months median follow-up)</a:t>
            </a:r>
          </a:p>
        </p:txBody>
      </p:sp>
      <p:sp>
        <p:nvSpPr>
          <p:cNvPr id="3" name="Title 2"/>
          <p:cNvSpPr>
            <a:spLocks noGrp="1"/>
          </p:cNvSpPr>
          <p:nvPr>
            <p:ph type="title"/>
          </p:nvPr>
        </p:nvSpPr>
        <p:spPr>
          <a:xfrm>
            <a:off x="609599" y="552951"/>
            <a:ext cx="9727769" cy="584775"/>
          </a:xfrm>
        </p:spPr>
        <p:txBody>
          <a:bodyPr/>
          <a:lstStyle/>
          <a:p>
            <a:r>
              <a:rPr lang="en-GB" dirty="0">
                <a:solidFill>
                  <a:schemeClr val="tx1"/>
                </a:solidFill>
              </a:rPr>
              <a:t>BREAST CANCER OUTCOMES </a:t>
            </a:r>
            <a:r>
              <a:rPr lang="en-GB" b="0" dirty="0">
                <a:solidFill>
                  <a:prstClr val="black"/>
                </a:solidFill>
              </a:rPr>
              <a:t>–</a:t>
            </a:r>
            <a:r>
              <a:rPr lang="en-GB" sz="2400" dirty="0">
                <a:solidFill>
                  <a:schemeClr val="tx1"/>
                </a:solidFill>
              </a:rPr>
              <a:t> POSITIVE only</a:t>
            </a:r>
            <a:endParaRPr lang="en-GB" sz="2400" dirty="0"/>
          </a:p>
        </p:txBody>
      </p:sp>
      <p:pic>
        <p:nvPicPr>
          <p:cNvPr id="2" name="Picture 1">
            <a:extLst>
              <a:ext uri="{FF2B5EF4-FFF2-40B4-BE49-F238E27FC236}">
                <a16:creationId xmlns:a16="http://schemas.microsoft.com/office/drawing/2014/main" id="{71A449ED-6BD5-03E5-90B8-0360BE223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338" y="1569568"/>
            <a:ext cx="5475953" cy="4217907"/>
          </a:xfrm>
          <a:prstGeom prst="rect">
            <a:avLst/>
          </a:prstGeom>
        </p:spPr>
      </p:pic>
      <p:pic>
        <p:nvPicPr>
          <p:cNvPr id="14" name="Picture 13">
            <a:extLst>
              <a:ext uri="{FF2B5EF4-FFF2-40B4-BE49-F238E27FC236}">
                <a16:creationId xmlns:a16="http://schemas.microsoft.com/office/drawing/2014/main" id="{DA68890F-6D6B-3707-E5CC-28FA5FC64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4371" y="1532289"/>
            <a:ext cx="5518527" cy="4249280"/>
          </a:xfrm>
          <a:prstGeom prst="rect">
            <a:avLst/>
          </a:prstGeom>
        </p:spPr>
      </p:pic>
      <p:sp>
        <p:nvSpPr>
          <p:cNvPr id="15" name="CasellaDiTesto 8">
            <a:extLst>
              <a:ext uri="{FF2B5EF4-FFF2-40B4-BE49-F238E27FC236}">
                <a16:creationId xmlns:a16="http://schemas.microsoft.com/office/drawing/2014/main" id="{74E593F2-E1D1-5FAA-E490-65C7E5783CD8}"/>
              </a:ext>
            </a:extLst>
          </p:cNvPr>
          <p:cNvSpPr txBox="1"/>
          <p:nvPr/>
        </p:nvSpPr>
        <p:spPr>
          <a:xfrm>
            <a:off x="9763273" y="1379889"/>
            <a:ext cx="1272527"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23A00"/>
                </a:solidFill>
                <a:effectLst/>
                <a:uLnTx/>
                <a:uFillTx/>
                <a:latin typeface="Arial" panose="020B0604020202020204" pitchFamily="34" charset="0"/>
                <a:ea typeface="Calibri" panose="020F0502020204030204" pitchFamily="34" charset="0"/>
                <a:cs typeface="Arial" panose="020B0604020202020204" pitchFamily="34" charset="0"/>
              </a:rPr>
              <a:t>DRFI</a:t>
            </a:r>
            <a:endParaRPr kumimoji="0" lang="en-GB" sz="2600" b="0" i="0" u="none" strike="noStrike" kern="1200" cap="none" spc="0" normalizeH="0" baseline="0" noProof="0" dirty="0">
              <a:ln>
                <a:noFill/>
              </a:ln>
              <a:solidFill>
                <a:srgbClr val="F23A00"/>
              </a:solidFill>
              <a:effectLst/>
              <a:uLnTx/>
              <a:uFillTx/>
              <a:latin typeface="Arial" panose="020B0604020202020204" pitchFamily="34" charset="0"/>
              <a:ea typeface="MS PGothic" charset="0"/>
              <a:cs typeface="Arial" panose="020B0604020202020204" pitchFamily="34" charset="0"/>
            </a:endParaRPr>
          </a:p>
        </p:txBody>
      </p:sp>
      <p:sp>
        <p:nvSpPr>
          <p:cNvPr id="17" name="CasellaDiTesto 6">
            <a:extLst>
              <a:ext uri="{FF2B5EF4-FFF2-40B4-BE49-F238E27FC236}">
                <a16:creationId xmlns:a16="http://schemas.microsoft.com/office/drawing/2014/main" id="{8FEFA568-D8F1-E624-8D93-0292E4443265}"/>
              </a:ext>
            </a:extLst>
          </p:cNvPr>
          <p:cNvSpPr txBox="1"/>
          <p:nvPr/>
        </p:nvSpPr>
        <p:spPr>
          <a:xfrm>
            <a:off x="3799102" y="1379889"/>
            <a:ext cx="1053699"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23A00"/>
                </a:solidFill>
                <a:effectLst/>
                <a:uLnTx/>
                <a:uFillTx/>
                <a:latin typeface="Arial" panose="020B0604020202020204" pitchFamily="34" charset="0"/>
                <a:ea typeface="Calibri" panose="020F0502020204030204" pitchFamily="34" charset="0"/>
                <a:cs typeface="Arial" panose="020B0604020202020204" pitchFamily="34" charset="0"/>
              </a:rPr>
              <a:t>BCFI</a:t>
            </a:r>
            <a:endParaRPr kumimoji="0" lang="en-GB" sz="2600" b="0" i="0" u="none" strike="noStrike" kern="1200" cap="none" spc="0" normalizeH="0" baseline="0" noProof="0" dirty="0">
              <a:ln>
                <a:noFill/>
              </a:ln>
              <a:solidFill>
                <a:srgbClr val="F23A00"/>
              </a:solidFill>
              <a:effectLst/>
              <a:uLnTx/>
              <a:uFillTx/>
              <a:latin typeface="Arial" panose="020B0604020202020204" pitchFamily="34" charset="0"/>
              <a:ea typeface="MS PGothic" charset="0"/>
              <a:cs typeface="Arial" panose="020B0604020202020204" pitchFamily="34" charset="0"/>
            </a:endParaRPr>
          </a:p>
        </p:txBody>
      </p:sp>
      <p:sp>
        <p:nvSpPr>
          <p:cNvPr id="10" name="Slide Number Placeholder 3">
            <a:extLst>
              <a:ext uri="{FF2B5EF4-FFF2-40B4-BE49-F238E27FC236}">
                <a16:creationId xmlns:a16="http://schemas.microsoft.com/office/drawing/2014/main" id="{5415D23D-128D-4F23-B9EA-412A110C2545}"/>
              </a:ext>
            </a:extLst>
          </p:cNvPr>
          <p:cNvSpPr txBox="1">
            <a:spLocks/>
          </p:cNvSpPr>
          <p:nvPr/>
        </p:nvSpPr>
        <p:spPr>
          <a:xfrm>
            <a:off x="11340722" y="6544403"/>
            <a:ext cx="388620" cy="200026"/>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0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rPr>
              <a:t>11</a:t>
            </a:r>
          </a:p>
        </p:txBody>
      </p:sp>
      <p:sp>
        <p:nvSpPr>
          <p:cNvPr id="11" name="TextBox 2">
            <a:extLst>
              <a:ext uri="{FF2B5EF4-FFF2-40B4-BE49-F238E27FC236}">
                <a16:creationId xmlns:a16="http://schemas.microsoft.com/office/drawing/2014/main" id="{0689E8FD-49CD-6E48-8275-C8B391A4E73E}"/>
              </a:ext>
            </a:extLst>
          </p:cNvPr>
          <p:cNvSpPr txBox="1">
            <a:spLocks noChangeArrowheads="1"/>
          </p:cNvSpPr>
          <p:nvPr/>
        </p:nvSpPr>
        <p:spPr bwMode="auto">
          <a:xfrm>
            <a:off x="8472264" y="6334125"/>
            <a:ext cx="855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Partridge et al, SABCS,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6" name="TextBox 5">
            <a:extLst>
              <a:ext uri="{FF2B5EF4-FFF2-40B4-BE49-F238E27FC236}">
                <a16:creationId xmlns:a16="http://schemas.microsoft.com/office/drawing/2014/main" id="{8B3CEEDD-8B71-4508-B7F9-D564DC09644C}"/>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216638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hart, scatter chart&#10;&#10;Description automatically generated">
            <a:extLst>
              <a:ext uri="{FF2B5EF4-FFF2-40B4-BE49-F238E27FC236}">
                <a16:creationId xmlns:a16="http://schemas.microsoft.com/office/drawing/2014/main" id="{E6911762-2B68-3781-3110-598E89DBD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15" y="1569569"/>
            <a:ext cx="5464891" cy="4212000"/>
          </a:xfrm>
          <a:prstGeom prst="rect">
            <a:avLst/>
          </a:prstGeom>
        </p:spPr>
      </p:pic>
      <p:pic>
        <p:nvPicPr>
          <p:cNvPr id="5" name="Picture 7" descr="Chart, line chart&#10;&#10;Description automatically generated">
            <a:extLst>
              <a:ext uri="{FF2B5EF4-FFF2-40B4-BE49-F238E27FC236}">
                <a16:creationId xmlns:a16="http://schemas.microsoft.com/office/drawing/2014/main" id="{AD7D68CE-E659-E235-54EF-EC78304039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913" y="1569568"/>
            <a:ext cx="5475953" cy="4212000"/>
          </a:xfrm>
          <a:prstGeom prst="rect">
            <a:avLst/>
          </a:prstGeom>
        </p:spPr>
      </p:pic>
      <p:sp>
        <p:nvSpPr>
          <p:cNvPr id="7" name="CasellaDiTesto 6">
            <a:extLst>
              <a:ext uri="{FF2B5EF4-FFF2-40B4-BE49-F238E27FC236}">
                <a16:creationId xmlns:a16="http://schemas.microsoft.com/office/drawing/2014/main" id="{93D8C06B-F7B9-46B0-891C-E82AAD2F6ED8}"/>
              </a:ext>
            </a:extLst>
          </p:cNvPr>
          <p:cNvSpPr txBox="1"/>
          <p:nvPr/>
        </p:nvSpPr>
        <p:spPr>
          <a:xfrm>
            <a:off x="3799102" y="1379889"/>
            <a:ext cx="1053699"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23A00"/>
                </a:solidFill>
                <a:effectLst/>
                <a:uLnTx/>
                <a:uFillTx/>
                <a:latin typeface="Arial" panose="020B0604020202020204" pitchFamily="34" charset="0"/>
                <a:ea typeface="Calibri" panose="020F0502020204030204" pitchFamily="34" charset="0"/>
                <a:cs typeface="Arial" panose="020B0604020202020204" pitchFamily="34" charset="0"/>
              </a:rPr>
              <a:t>BCFI</a:t>
            </a:r>
            <a:endParaRPr kumimoji="0" lang="en-GB" sz="2600" b="0" i="0" u="none" strike="noStrike" kern="1200" cap="none" spc="0" normalizeH="0" baseline="0" noProof="0" dirty="0">
              <a:ln>
                <a:noFill/>
              </a:ln>
              <a:solidFill>
                <a:srgbClr val="F23A00"/>
              </a:solidFill>
              <a:effectLst/>
              <a:uLnTx/>
              <a:uFillTx/>
              <a:latin typeface="Arial" panose="020B0604020202020204" pitchFamily="34" charset="0"/>
              <a:ea typeface="MS PGothic" charset="0"/>
              <a:cs typeface="Arial" panose="020B0604020202020204" pitchFamily="34" charset="0"/>
            </a:endParaRPr>
          </a:p>
        </p:txBody>
      </p:sp>
      <p:sp>
        <p:nvSpPr>
          <p:cNvPr id="9" name="CasellaDiTesto 8">
            <a:extLst>
              <a:ext uri="{FF2B5EF4-FFF2-40B4-BE49-F238E27FC236}">
                <a16:creationId xmlns:a16="http://schemas.microsoft.com/office/drawing/2014/main" id="{EF0BF7DF-E7B7-E513-95D2-4E046625FECC}"/>
              </a:ext>
            </a:extLst>
          </p:cNvPr>
          <p:cNvSpPr txBox="1"/>
          <p:nvPr/>
        </p:nvSpPr>
        <p:spPr>
          <a:xfrm>
            <a:off x="9763273" y="1379889"/>
            <a:ext cx="1272527"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23A00"/>
                </a:solidFill>
                <a:effectLst/>
                <a:uLnTx/>
                <a:uFillTx/>
                <a:latin typeface="Arial" panose="020B0604020202020204" pitchFamily="34" charset="0"/>
                <a:ea typeface="Calibri" panose="020F0502020204030204" pitchFamily="34" charset="0"/>
                <a:cs typeface="Arial" panose="020B0604020202020204" pitchFamily="34" charset="0"/>
              </a:rPr>
              <a:t>DRFI</a:t>
            </a:r>
            <a:endParaRPr kumimoji="0" lang="en-GB" sz="2600" b="0" i="0" u="none" strike="noStrike" kern="1200" cap="none" spc="0" normalizeH="0" baseline="0" noProof="0" dirty="0">
              <a:ln>
                <a:noFill/>
              </a:ln>
              <a:solidFill>
                <a:srgbClr val="F23A00"/>
              </a:solidFill>
              <a:effectLst/>
              <a:uLnTx/>
              <a:uFillTx/>
              <a:latin typeface="Arial" panose="020B0604020202020204" pitchFamily="34" charset="0"/>
              <a:ea typeface="MS PGothic" charset="0"/>
              <a:cs typeface="Arial" panose="020B0604020202020204" pitchFamily="34" charset="0"/>
            </a:endParaRPr>
          </a:p>
        </p:txBody>
      </p:sp>
      <p:sp>
        <p:nvSpPr>
          <p:cNvPr id="3" name="Title 2"/>
          <p:cNvSpPr>
            <a:spLocks noGrp="1"/>
          </p:cNvSpPr>
          <p:nvPr>
            <p:ph type="title"/>
          </p:nvPr>
        </p:nvSpPr>
        <p:spPr>
          <a:xfrm>
            <a:off x="609600" y="552951"/>
            <a:ext cx="10161722" cy="584775"/>
          </a:xfrm>
        </p:spPr>
        <p:txBody>
          <a:bodyPr/>
          <a:lstStyle/>
          <a:p>
            <a:r>
              <a:rPr lang="en-GB" dirty="0">
                <a:solidFill>
                  <a:schemeClr val="tx1"/>
                </a:solidFill>
              </a:rPr>
              <a:t>BREAST CANCER OUTCOMES </a:t>
            </a:r>
            <a:r>
              <a:rPr lang="en-GB" b="0" dirty="0">
                <a:solidFill>
                  <a:prstClr val="black"/>
                </a:solidFill>
              </a:rPr>
              <a:t>–</a:t>
            </a:r>
            <a:r>
              <a:rPr lang="en-GB" sz="2400" dirty="0">
                <a:solidFill>
                  <a:schemeClr val="tx1"/>
                </a:solidFill>
              </a:rPr>
              <a:t> POSITIVE &amp; SOFT/TEXT </a:t>
            </a:r>
            <a:endParaRPr lang="en-GB" sz="2400" dirty="0"/>
          </a:p>
        </p:txBody>
      </p:sp>
      <p:sp>
        <p:nvSpPr>
          <p:cNvPr id="8" name="Slide Number Placeholder 3">
            <a:extLst>
              <a:ext uri="{FF2B5EF4-FFF2-40B4-BE49-F238E27FC236}">
                <a16:creationId xmlns:a16="http://schemas.microsoft.com/office/drawing/2014/main" id="{5415D23D-128D-4F23-B9EA-412A110C2545}"/>
              </a:ext>
            </a:extLst>
          </p:cNvPr>
          <p:cNvSpPr txBox="1">
            <a:spLocks/>
          </p:cNvSpPr>
          <p:nvPr/>
        </p:nvSpPr>
        <p:spPr>
          <a:xfrm>
            <a:off x="11340722" y="6544403"/>
            <a:ext cx="388620" cy="200026"/>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0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rPr>
              <a:t>12</a:t>
            </a:r>
          </a:p>
        </p:txBody>
      </p:sp>
      <p:sp>
        <p:nvSpPr>
          <p:cNvPr id="10" name="TextBox 2">
            <a:extLst>
              <a:ext uri="{FF2B5EF4-FFF2-40B4-BE49-F238E27FC236}">
                <a16:creationId xmlns:a16="http://schemas.microsoft.com/office/drawing/2014/main" id="{DF27D488-7CEF-2041-A426-7BABCCF9DA46}"/>
              </a:ext>
            </a:extLst>
          </p:cNvPr>
          <p:cNvSpPr txBox="1">
            <a:spLocks noChangeArrowheads="1"/>
          </p:cNvSpPr>
          <p:nvPr/>
        </p:nvSpPr>
        <p:spPr bwMode="auto">
          <a:xfrm>
            <a:off x="8976320" y="6347266"/>
            <a:ext cx="855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Partridge et al, SABCS,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2" name="TextBox 1">
            <a:extLst>
              <a:ext uri="{FF2B5EF4-FFF2-40B4-BE49-F238E27FC236}">
                <a16:creationId xmlns:a16="http://schemas.microsoft.com/office/drawing/2014/main" id="{4A712E79-C94C-70D1-9DE3-CB9D22EC08DF}"/>
              </a:ext>
            </a:extLst>
          </p:cNvPr>
          <p:cNvSpPr txBox="1"/>
          <p:nvPr/>
        </p:nvSpPr>
        <p:spPr bwMode="auto">
          <a:xfrm>
            <a:off x="4891088" y="6381233"/>
            <a:ext cx="30243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Ann Partridge, MD, MPH</a:t>
            </a:r>
          </a:p>
        </p:txBody>
      </p:sp>
    </p:spTree>
    <p:extLst>
      <p:ext uri="{BB962C8B-B14F-4D97-AF65-F5344CB8AC3E}">
        <p14:creationId xmlns:p14="http://schemas.microsoft.com/office/powerpoint/2010/main" val="877738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19C0-0202-E05B-C206-F7076AA198B4}"/>
              </a:ext>
            </a:extLst>
          </p:cNvPr>
          <p:cNvSpPr>
            <a:spLocks noGrp="1"/>
          </p:cNvSpPr>
          <p:nvPr>
            <p:ph type="title"/>
          </p:nvPr>
        </p:nvSpPr>
        <p:spPr>
          <a:xfrm>
            <a:off x="2592925" y="684705"/>
            <a:ext cx="8911687" cy="1280890"/>
          </a:xfrm>
        </p:spPr>
        <p:txBody>
          <a:bodyPr/>
          <a:lstStyle/>
          <a:p>
            <a:r>
              <a:rPr lang="en-US" sz="2800" dirty="0"/>
              <a:t>Case: Dr Miller – 32-year-old woman </a:t>
            </a:r>
            <a:endParaRPr lang="en-US" dirty="0"/>
          </a:p>
        </p:txBody>
      </p:sp>
      <p:sp>
        <p:nvSpPr>
          <p:cNvPr id="3" name="Content Placeholder 2">
            <a:extLst>
              <a:ext uri="{FF2B5EF4-FFF2-40B4-BE49-F238E27FC236}">
                <a16:creationId xmlns:a16="http://schemas.microsoft.com/office/drawing/2014/main" id="{DD0F80CB-5C3B-A036-6171-E3D2FF27B59D}"/>
              </a:ext>
            </a:extLst>
          </p:cNvPr>
          <p:cNvSpPr>
            <a:spLocks noGrp="1"/>
          </p:cNvSpPr>
          <p:nvPr>
            <p:ph idx="1"/>
          </p:nvPr>
        </p:nvSpPr>
        <p:spPr>
          <a:xfrm>
            <a:off x="2589212" y="1755228"/>
            <a:ext cx="8915400" cy="3777622"/>
          </a:xfrm>
        </p:spPr>
        <p:txBody>
          <a:bodyPr/>
          <a:lstStyle/>
          <a:p>
            <a:r>
              <a:rPr lang="en-US" dirty="0"/>
              <a:t>32-year-old Black woman presented with breast mass 10 months after delivery of her third child.</a:t>
            </a:r>
          </a:p>
          <a:p>
            <a:pPr lvl="1"/>
            <a:r>
              <a:rPr lang="en-US" dirty="0"/>
              <a:t>Self-palpated 2 months earlier, assumed blocked duct from breast feeding</a:t>
            </a:r>
          </a:p>
          <a:p>
            <a:pPr lvl="1"/>
            <a:r>
              <a:rPr lang="en-US" dirty="0"/>
              <a:t>Came for evaluation when mass persisted (grew) despite weaning</a:t>
            </a:r>
          </a:p>
          <a:p>
            <a:r>
              <a:rPr lang="en-US" dirty="0"/>
              <a:t>Exam 4 cm mass with 1.5 cm ipsilateral LAN</a:t>
            </a:r>
          </a:p>
          <a:p>
            <a:pPr lvl="1"/>
            <a:r>
              <a:rPr lang="en-US" dirty="0"/>
              <a:t>Breast imaging -&gt; biopsy -&gt; Grade 3 IDC, ER 70%, PR 30%, HER2 1+, FISH –</a:t>
            </a:r>
          </a:p>
          <a:p>
            <a:pPr lvl="1"/>
            <a:r>
              <a:rPr lang="en-US" dirty="0"/>
              <a:t>Breast MR -&gt; additional area in same breast -&gt; biopsy DCIS</a:t>
            </a:r>
          </a:p>
          <a:p>
            <a:r>
              <a:rPr lang="en-US" dirty="0"/>
              <a:t>Systemic imaging -&gt; no distant disease</a:t>
            </a:r>
          </a:p>
          <a:p>
            <a:r>
              <a:rPr lang="en-US" dirty="0"/>
              <a:t>Genetic testing -&gt; pathogenic BRCA2 mutation</a:t>
            </a:r>
          </a:p>
        </p:txBody>
      </p:sp>
    </p:spTree>
    <p:extLst>
      <p:ext uri="{BB962C8B-B14F-4D97-AF65-F5344CB8AC3E}">
        <p14:creationId xmlns:p14="http://schemas.microsoft.com/office/powerpoint/2010/main" val="3390277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19C0-0202-E05B-C206-F7076AA198B4}"/>
              </a:ext>
            </a:extLst>
          </p:cNvPr>
          <p:cNvSpPr>
            <a:spLocks noGrp="1"/>
          </p:cNvSpPr>
          <p:nvPr>
            <p:ph type="title"/>
          </p:nvPr>
        </p:nvSpPr>
        <p:spPr>
          <a:xfrm>
            <a:off x="2592925" y="739724"/>
            <a:ext cx="8911687" cy="1280890"/>
          </a:xfrm>
        </p:spPr>
        <p:txBody>
          <a:bodyPr/>
          <a:lstStyle/>
          <a:p>
            <a:r>
              <a:rPr lang="en-US" sz="2800" dirty="0"/>
              <a:t>Case: Dr Miller – 32-year-old woman (</a:t>
            </a:r>
            <a:r>
              <a:rPr lang="en-US" sz="2800" dirty="0" err="1"/>
              <a:t>cont</a:t>
            </a:r>
            <a:r>
              <a:rPr lang="en-US" sz="2800" dirty="0"/>
              <a:t>)</a:t>
            </a:r>
            <a:br>
              <a:rPr lang="en-US" dirty="0"/>
            </a:br>
            <a:endParaRPr lang="en-US" dirty="0"/>
          </a:p>
        </p:txBody>
      </p:sp>
      <p:sp>
        <p:nvSpPr>
          <p:cNvPr id="3" name="Content Placeholder 2">
            <a:extLst>
              <a:ext uri="{FF2B5EF4-FFF2-40B4-BE49-F238E27FC236}">
                <a16:creationId xmlns:a16="http://schemas.microsoft.com/office/drawing/2014/main" id="{DD0F80CB-5C3B-A036-6171-E3D2FF27B59D}"/>
              </a:ext>
            </a:extLst>
          </p:cNvPr>
          <p:cNvSpPr>
            <a:spLocks noGrp="1"/>
          </p:cNvSpPr>
          <p:nvPr>
            <p:ph idx="1"/>
          </p:nvPr>
        </p:nvSpPr>
        <p:spPr>
          <a:xfrm>
            <a:off x="2592925" y="1666313"/>
            <a:ext cx="8915400" cy="3777622"/>
          </a:xfrm>
        </p:spPr>
        <p:txBody>
          <a:bodyPr/>
          <a:lstStyle/>
          <a:p>
            <a:r>
              <a:rPr lang="en-US" dirty="0"/>
              <a:t>No plans for future pregnancies</a:t>
            </a:r>
          </a:p>
          <a:p>
            <a:pPr lvl="1"/>
            <a:r>
              <a:rPr lang="en-US" dirty="0"/>
              <a:t>Not referred to reproductive endocrinology</a:t>
            </a:r>
          </a:p>
          <a:p>
            <a:pPr lvl="1"/>
            <a:r>
              <a:rPr lang="en-US" dirty="0"/>
              <a:t>No OFS during chemo</a:t>
            </a:r>
          </a:p>
          <a:p>
            <a:r>
              <a:rPr lang="en-US" dirty="0"/>
              <a:t>Neoadjuvant </a:t>
            </a:r>
            <a:r>
              <a:rPr lang="en-US" dirty="0" err="1"/>
              <a:t>ddAC</a:t>
            </a:r>
            <a:r>
              <a:rPr lang="en-US" dirty="0"/>
              <a:t> -&gt; weekly paclitaxel</a:t>
            </a:r>
          </a:p>
          <a:p>
            <a:pPr lvl="1"/>
            <a:r>
              <a:rPr lang="en-US" dirty="0"/>
              <a:t>Tolerated well, excellent clinical response</a:t>
            </a:r>
          </a:p>
          <a:p>
            <a:pPr lvl="1"/>
            <a:r>
              <a:rPr lang="en-US" dirty="0"/>
              <a:t>Elected bilateral mastectomy</a:t>
            </a:r>
          </a:p>
          <a:p>
            <a:pPr lvl="2"/>
            <a:r>
              <a:rPr lang="en-US" dirty="0"/>
              <a:t>Residual 0.8 cm IDC, SLB negative x 3</a:t>
            </a:r>
          </a:p>
          <a:p>
            <a:pPr lvl="2"/>
            <a:r>
              <a:rPr lang="en-US" dirty="0"/>
              <a:t>No PMRT or nodal RT (on randomized trial)</a:t>
            </a:r>
          </a:p>
          <a:p>
            <a:r>
              <a:rPr lang="en-US" dirty="0"/>
              <a:t>Menses slightly irregular during chemo but persisted</a:t>
            </a:r>
          </a:p>
          <a:p>
            <a:pPr lvl="1"/>
            <a:r>
              <a:rPr lang="en-US" dirty="0"/>
              <a:t>Revisiting desire for future fertility</a:t>
            </a:r>
          </a:p>
        </p:txBody>
      </p:sp>
    </p:spTree>
    <p:extLst>
      <p:ext uri="{BB962C8B-B14F-4D97-AF65-F5344CB8AC3E}">
        <p14:creationId xmlns:p14="http://schemas.microsoft.com/office/powerpoint/2010/main" val="3820559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19C0-0202-E05B-C206-F7076AA198B4}"/>
              </a:ext>
            </a:extLst>
          </p:cNvPr>
          <p:cNvSpPr>
            <a:spLocks noGrp="1"/>
          </p:cNvSpPr>
          <p:nvPr>
            <p:ph type="title"/>
          </p:nvPr>
        </p:nvSpPr>
        <p:spPr>
          <a:xfrm>
            <a:off x="2592925" y="708193"/>
            <a:ext cx="8911687" cy="1280890"/>
          </a:xfrm>
        </p:spPr>
        <p:txBody>
          <a:bodyPr>
            <a:normAutofit fontScale="90000"/>
          </a:bodyPr>
          <a:lstStyle/>
          <a:p>
            <a:r>
              <a:rPr lang="en-US" sz="3100" dirty="0"/>
              <a:t>Case: Dr Miller – 32-year-old woman (</a:t>
            </a:r>
            <a:r>
              <a:rPr lang="en-US" sz="3100" dirty="0" err="1"/>
              <a:t>cont</a:t>
            </a:r>
            <a:r>
              <a:rPr lang="en-US" sz="2800" dirty="0"/>
              <a:t>)</a:t>
            </a:r>
            <a:br>
              <a:rPr lang="en-US" dirty="0"/>
            </a:br>
            <a:br>
              <a:rPr lang="en-US" dirty="0"/>
            </a:br>
            <a:r>
              <a:rPr lang="en-US" sz="2900" dirty="0"/>
              <a:t>Options for </a:t>
            </a:r>
            <a:r>
              <a:rPr lang="en-US" sz="2900" dirty="0" err="1"/>
              <a:t>HRx</a:t>
            </a:r>
            <a:endParaRPr lang="en-US" sz="2900" dirty="0"/>
          </a:p>
        </p:txBody>
      </p:sp>
      <p:sp>
        <p:nvSpPr>
          <p:cNvPr id="3" name="Content Placeholder 2">
            <a:extLst>
              <a:ext uri="{FF2B5EF4-FFF2-40B4-BE49-F238E27FC236}">
                <a16:creationId xmlns:a16="http://schemas.microsoft.com/office/drawing/2014/main" id="{DD0F80CB-5C3B-A036-6171-E3D2FF27B59D}"/>
              </a:ext>
            </a:extLst>
          </p:cNvPr>
          <p:cNvSpPr>
            <a:spLocks noGrp="1"/>
          </p:cNvSpPr>
          <p:nvPr>
            <p:ph idx="1"/>
          </p:nvPr>
        </p:nvSpPr>
        <p:spPr>
          <a:xfrm>
            <a:off x="2589212" y="2217682"/>
            <a:ext cx="8915400" cy="3777622"/>
          </a:xfrm>
        </p:spPr>
        <p:txBody>
          <a:bodyPr/>
          <a:lstStyle/>
          <a:p>
            <a:r>
              <a:rPr lang="en-US" dirty="0"/>
              <a:t>Tamoxifen</a:t>
            </a:r>
          </a:p>
          <a:p>
            <a:r>
              <a:rPr lang="en-US" dirty="0"/>
              <a:t>OFS/oophorectomy</a:t>
            </a:r>
          </a:p>
          <a:p>
            <a:r>
              <a:rPr lang="en-US" dirty="0"/>
              <a:t>OFS/oophorectomy with tamoxifen</a:t>
            </a:r>
          </a:p>
          <a:p>
            <a:r>
              <a:rPr lang="en-US" dirty="0"/>
              <a:t>OFS/oophorectomy with an AI</a:t>
            </a:r>
          </a:p>
        </p:txBody>
      </p:sp>
    </p:spTree>
    <p:extLst>
      <p:ext uri="{BB962C8B-B14F-4D97-AF65-F5344CB8AC3E}">
        <p14:creationId xmlns:p14="http://schemas.microsoft.com/office/powerpoint/2010/main" val="2239736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19C0-0202-E05B-C206-F7076AA198B4}"/>
              </a:ext>
            </a:extLst>
          </p:cNvPr>
          <p:cNvSpPr>
            <a:spLocks noGrp="1"/>
          </p:cNvSpPr>
          <p:nvPr>
            <p:ph type="title"/>
          </p:nvPr>
        </p:nvSpPr>
        <p:spPr/>
        <p:txBody>
          <a:bodyPr>
            <a:normAutofit fontScale="90000"/>
          </a:bodyPr>
          <a:lstStyle/>
          <a:p>
            <a:r>
              <a:rPr lang="en-US" sz="3100" dirty="0"/>
              <a:t>Case: Dr Miller – 32-year-old woman (</a:t>
            </a:r>
            <a:r>
              <a:rPr lang="en-US" sz="3100" dirty="0" err="1"/>
              <a:t>cont</a:t>
            </a:r>
            <a:r>
              <a:rPr lang="en-US" sz="3100" dirty="0"/>
              <a:t>)</a:t>
            </a:r>
            <a:br>
              <a:rPr lang="en-US" dirty="0"/>
            </a:br>
            <a:br>
              <a:rPr lang="en-US" dirty="0"/>
            </a:br>
            <a:r>
              <a:rPr lang="en-US" sz="2900" dirty="0"/>
              <a:t>Options for </a:t>
            </a:r>
            <a:r>
              <a:rPr lang="en-US" sz="2900" dirty="0" err="1"/>
              <a:t>HRx</a:t>
            </a:r>
            <a:endParaRPr lang="en-US" sz="2900" dirty="0"/>
          </a:p>
        </p:txBody>
      </p:sp>
      <p:sp>
        <p:nvSpPr>
          <p:cNvPr id="3" name="Content Placeholder 2">
            <a:extLst>
              <a:ext uri="{FF2B5EF4-FFF2-40B4-BE49-F238E27FC236}">
                <a16:creationId xmlns:a16="http://schemas.microsoft.com/office/drawing/2014/main" id="{DD0F80CB-5C3B-A036-6171-E3D2FF27B59D}"/>
              </a:ext>
            </a:extLst>
          </p:cNvPr>
          <p:cNvSpPr>
            <a:spLocks noGrp="1"/>
          </p:cNvSpPr>
          <p:nvPr>
            <p:ph idx="1"/>
          </p:nvPr>
        </p:nvSpPr>
        <p:spPr/>
        <p:txBody>
          <a:bodyPr/>
          <a:lstStyle/>
          <a:p>
            <a:r>
              <a:rPr lang="en-US" dirty="0"/>
              <a:t>OFS with monthly LHRH agonist</a:t>
            </a:r>
          </a:p>
          <a:p>
            <a:pPr lvl="1"/>
            <a:r>
              <a:rPr lang="en-US" dirty="0"/>
              <a:t>Caution in using depot formulations</a:t>
            </a:r>
          </a:p>
          <a:p>
            <a:r>
              <a:rPr lang="en-US" dirty="0"/>
              <a:t>Added AI after OFS obtained</a:t>
            </a:r>
          </a:p>
        </p:txBody>
      </p:sp>
    </p:spTree>
    <p:extLst>
      <p:ext uri="{BB962C8B-B14F-4D97-AF65-F5344CB8AC3E}">
        <p14:creationId xmlns:p14="http://schemas.microsoft.com/office/powerpoint/2010/main" val="23635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website&#10;&#10;Description automatically generated">
            <a:extLst>
              <a:ext uri="{FF2B5EF4-FFF2-40B4-BE49-F238E27FC236}">
                <a16:creationId xmlns:a16="http://schemas.microsoft.com/office/drawing/2014/main" id="{043A7D59-FD7C-8E9F-3CEA-130C9CD1B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601" y="2492896"/>
            <a:ext cx="6001087" cy="338328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0A7236F-8F13-2A24-AA67-7E818F7788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3392" y="480451"/>
            <a:ext cx="6006624" cy="33757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9668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4FB2-7033-9315-ED3A-6FBF52320080}"/>
              </a:ext>
            </a:extLst>
          </p:cNvPr>
          <p:cNvSpPr>
            <a:spLocks noGrp="1"/>
          </p:cNvSpPr>
          <p:nvPr>
            <p:ph type="title"/>
          </p:nvPr>
        </p:nvSpPr>
        <p:spPr/>
        <p:txBody>
          <a:bodyPr/>
          <a:lstStyle/>
          <a:p>
            <a:r>
              <a:rPr lang="en-US" b="1" dirty="0"/>
              <a:t>Ovarian suppression</a:t>
            </a:r>
            <a:br>
              <a:rPr lang="en-US" b="1" dirty="0"/>
            </a:br>
            <a:r>
              <a:rPr lang="en-US" sz="3200" dirty="0"/>
              <a:t>Powerful yet underutilized</a:t>
            </a:r>
          </a:p>
        </p:txBody>
      </p:sp>
      <p:sp>
        <p:nvSpPr>
          <p:cNvPr id="4" name="Text Placeholder 3">
            <a:extLst>
              <a:ext uri="{FF2B5EF4-FFF2-40B4-BE49-F238E27FC236}">
                <a16:creationId xmlns:a16="http://schemas.microsoft.com/office/drawing/2014/main" id="{21A92636-D61A-BD4C-0F10-4E907A6558A5}"/>
              </a:ext>
            </a:extLst>
          </p:cNvPr>
          <p:cNvSpPr>
            <a:spLocks noGrp="1"/>
          </p:cNvSpPr>
          <p:nvPr>
            <p:ph type="body" idx="1"/>
          </p:nvPr>
        </p:nvSpPr>
        <p:spPr/>
        <p:txBody>
          <a:bodyPr/>
          <a:lstStyle/>
          <a:p>
            <a:r>
              <a:rPr lang="en-US" dirty="0"/>
              <a:t>SOFT-TEXT (n=4690)</a:t>
            </a:r>
          </a:p>
        </p:txBody>
      </p:sp>
      <p:sp>
        <p:nvSpPr>
          <p:cNvPr id="3" name="Content Placeholder 2">
            <a:extLst>
              <a:ext uri="{FF2B5EF4-FFF2-40B4-BE49-F238E27FC236}">
                <a16:creationId xmlns:a16="http://schemas.microsoft.com/office/drawing/2014/main" id="{208E4ACC-773A-50C7-C4A7-AE9DFDAE4EDA}"/>
              </a:ext>
            </a:extLst>
          </p:cNvPr>
          <p:cNvSpPr>
            <a:spLocks noGrp="1"/>
          </p:cNvSpPr>
          <p:nvPr>
            <p:ph sz="half" idx="2"/>
          </p:nvPr>
        </p:nvSpPr>
        <p:spPr/>
        <p:txBody>
          <a:bodyPr>
            <a:noAutofit/>
          </a:bodyPr>
          <a:lstStyle/>
          <a:p>
            <a:pPr marL="0" indent="0">
              <a:buNone/>
            </a:pPr>
            <a:r>
              <a:rPr lang="en-US" sz="1400" dirty="0">
                <a:solidFill>
                  <a:schemeClr val="tx1"/>
                </a:solidFill>
              </a:rPr>
              <a:t>OS + exemestane vs OS + Tamoxifen</a:t>
            </a:r>
          </a:p>
          <a:p>
            <a:pPr marL="0" indent="0" algn="l">
              <a:buNone/>
            </a:pPr>
            <a:r>
              <a:rPr lang="fr-FR" sz="1400" b="0" i="0" u="none" strike="noStrike" baseline="0" dirty="0">
                <a:solidFill>
                  <a:schemeClr val="tx1"/>
                </a:solidFill>
              </a:rPr>
              <a:t>ITT population 12-year</a:t>
            </a:r>
          </a:p>
          <a:p>
            <a:pPr lvl="1"/>
            <a:r>
              <a:rPr lang="en-US" sz="1400" b="0" i="0" u="none" strike="noStrike" baseline="0" dirty="0">
                <a:solidFill>
                  <a:schemeClr val="tx1"/>
                </a:solidFill>
              </a:rPr>
              <a:t>DFS (4.6% absolute improvement, HR=0.79; 95%CI 0.70-0.90; P&lt;0.001)</a:t>
            </a:r>
          </a:p>
          <a:p>
            <a:pPr lvl="1"/>
            <a:r>
              <a:rPr lang="en-US" sz="1400" b="0" i="0" u="none" strike="noStrike" baseline="0" dirty="0">
                <a:solidFill>
                  <a:schemeClr val="tx1"/>
                </a:solidFill>
              </a:rPr>
              <a:t>DRFI (1.8% absolute improvement, HR=0.83; 95%CI 0.70-0.98; P=0.03)</a:t>
            </a:r>
          </a:p>
          <a:p>
            <a:pPr lvl="1"/>
            <a:r>
              <a:rPr lang="en-US" sz="1400" dirty="0">
                <a:solidFill>
                  <a:schemeClr val="tx1"/>
                </a:solidFill>
              </a:rPr>
              <a:t>O</a:t>
            </a:r>
            <a:r>
              <a:rPr lang="en-US" sz="1400" b="0" i="0" u="none" strike="noStrike" baseline="0" dirty="0">
                <a:solidFill>
                  <a:schemeClr val="tx1"/>
                </a:solidFill>
              </a:rPr>
              <a:t>verall survival (90.1% versus 89.1%, HR=0.93; 95%CI, 0.78-1.11)</a:t>
            </a:r>
          </a:p>
          <a:p>
            <a:pPr marL="0" indent="0" algn="l">
              <a:buNone/>
            </a:pPr>
            <a:r>
              <a:rPr lang="en-US" sz="1400" b="0" i="0" u="none" strike="noStrike" baseline="0" dirty="0">
                <a:solidFill>
                  <a:schemeClr val="tx1"/>
                </a:solidFill>
              </a:rPr>
              <a:t>Significant OS improvement in </a:t>
            </a:r>
          </a:p>
          <a:p>
            <a:pPr lvl="1"/>
            <a:r>
              <a:rPr lang="en-US" sz="1400" b="0" i="0" u="none" strike="noStrike" baseline="0" dirty="0">
                <a:solidFill>
                  <a:schemeClr val="tx1"/>
                </a:solidFill>
              </a:rPr>
              <a:t>women &lt;35 years (4.0%)</a:t>
            </a:r>
          </a:p>
          <a:p>
            <a:pPr lvl="1"/>
            <a:r>
              <a:rPr lang="en-US" sz="1400" b="0" i="0" u="none" strike="noStrike" baseline="0" dirty="0">
                <a:solidFill>
                  <a:schemeClr val="tx1"/>
                </a:solidFill>
              </a:rPr>
              <a:t>Tumor &gt;2 cm (4.5%) </a:t>
            </a:r>
            <a:endParaRPr lang="en-US" sz="1400" dirty="0">
              <a:solidFill>
                <a:schemeClr val="tx1"/>
              </a:solidFill>
            </a:endParaRPr>
          </a:p>
          <a:p>
            <a:pPr lvl="1"/>
            <a:r>
              <a:rPr lang="en-US" sz="1400" b="0" i="0" u="none" strike="noStrike" baseline="0" dirty="0">
                <a:solidFill>
                  <a:schemeClr val="tx1"/>
                </a:solidFill>
              </a:rPr>
              <a:t>Grade 3 tumor (5.5%).</a:t>
            </a:r>
          </a:p>
          <a:p>
            <a:pPr marL="457200" lvl="1" indent="0" algn="r">
              <a:buNone/>
            </a:pPr>
            <a:r>
              <a:rPr lang="en-US" sz="1400" dirty="0">
                <a:solidFill>
                  <a:schemeClr val="tx1"/>
                </a:solidFill>
              </a:rPr>
              <a:t>Pagani et al, JCO 2022</a:t>
            </a:r>
          </a:p>
        </p:txBody>
      </p:sp>
      <p:sp>
        <p:nvSpPr>
          <p:cNvPr id="5" name="Text Placeholder 4">
            <a:extLst>
              <a:ext uri="{FF2B5EF4-FFF2-40B4-BE49-F238E27FC236}">
                <a16:creationId xmlns:a16="http://schemas.microsoft.com/office/drawing/2014/main" id="{E4780A10-DE47-DF13-E40C-16D1E50B9885}"/>
              </a:ext>
            </a:extLst>
          </p:cNvPr>
          <p:cNvSpPr>
            <a:spLocks noGrp="1"/>
          </p:cNvSpPr>
          <p:nvPr>
            <p:ph type="body" sz="quarter" idx="3"/>
          </p:nvPr>
        </p:nvSpPr>
        <p:spPr/>
        <p:txBody>
          <a:bodyPr/>
          <a:lstStyle/>
          <a:p>
            <a:r>
              <a:rPr lang="en-US" dirty="0"/>
              <a:t>SOFT (n=3047)</a:t>
            </a:r>
          </a:p>
        </p:txBody>
      </p:sp>
      <p:sp>
        <p:nvSpPr>
          <p:cNvPr id="6" name="Content Placeholder 5">
            <a:extLst>
              <a:ext uri="{FF2B5EF4-FFF2-40B4-BE49-F238E27FC236}">
                <a16:creationId xmlns:a16="http://schemas.microsoft.com/office/drawing/2014/main" id="{934E52E7-0E81-D887-FF2D-B4D5BA8D3B34}"/>
              </a:ext>
            </a:extLst>
          </p:cNvPr>
          <p:cNvSpPr>
            <a:spLocks noGrp="1"/>
          </p:cNvSpPr>
          <p:nvPr>
            <p:ph sz="quarter" idx="4"/>
          </p:nvPr>
        </p:nvSpPr>
        <p:spPr/>
        <p:txBody>
          <a:bodyPr>
            <a:noAutofit/>
          </a:bodyPr>
          <a:lstStyle/>
          <a:p>
            <a:pPr marL="0" indent="0" algn="l">
              <a:buNone/>
            </a:pPr>
            <a:r>
              <a:rPr lang="en-US" sz="1400" b="0" i="0" u="none" strike="noStrike" baseline="0" dirty="0">
                <a:solidFill>
                  <a:schemeClr val="tx1"/>
                </a:solidFill>
              </a:rPr>
              <a:t>Tamoxifen vs OS + Tam vs OS + AI</a:t>
            </a:r>
          </a:p>
          <a:p>
            <a:pPr marL="0" indent="0" algn="l">
              <a:buNone/>
            </a:pPr>
            <a:r>
              <a:rPr lang="en-US" sz="1400" b="0" i="0" u="none" strike="noStrike" baseline="0" dirty="0">
                <a:solidFill>
                  <a:schemeClr val="tx1"/>
                </a:solidFill>
              </a:rPr>
              <a:t>ITT population 12-year DFS</a:t>
            </a:r>
          </a:p>
          <a:p>
            <a:pPr lvl="1"/>
            <a:r>
              <a:rPr lang="en-US" sz="1400" b="0" i="0" u="none" strike="noStrike" baseline="0" dirty="0">
                <a:solidFill>
                  <a:schemeClr val="tx1"/>
                </a:solidFill>
              </a:rPr>
              <a:t>Tamoxifen 71.9%</a:t>
            </a:r>
          </a:p>
          <a:p>
            <a:pPr lvl="1"/>
            <a:r>
              <a:rPr lang="en-US" sz="1400" dirty="0">
                <a:solidFill>
                  <a:schemeClr val="tx1"/>
                </a:solidFill>
              </a:rPr>
              <a:t>OS + Tam 76.1%</a:t>
            </a:r>
          </a:p>
          <a:p>
            <a:pPr lvl="1"/>
            <a:r>
              <a:rPr lang="en-US" sz="1400" b="0" i="0" u="none" strike="noStrike" baseline="0" dirty="0">
                <a:solidFill>
                  <a:schemeClr val="tx1"/>
                </a:solidFill>
              </a:rPr>
              <a:t>OS + </a:t>
            </a:r>
            <a:r>
              <a:rPr lang="en-US" sz="1400" dirty="0">
                <a:solidFill>
                  <a:schemeClr val="tx1"/>
                </a:solidFill>
              </a:rPr>
              <a:t>exemestane 79.0%</a:t>
            </a:r>
          </a:p>
          <a:p>
            <a:pPr lvl="1"/>
            <a:r>
              <a:rPr lang="en-US" sz="1400" b="0" i="0" u="none" strike="noStrike" baseline="0" dirty="0">
                <a:solidFill>
                  <a:schemeClr val="tx1"/>
                </a:solidFill>
              </a:rPr>
              <a:t>tamoxifen plus OFS versus tamoxifen (HR=0.82; 95%CI 0.69-0.98)</a:t>
            </a:r>
          </a:p>
          <a:p>
            <a:pPr marL="0" indent="0" algn="l">
              <a:buNone/>
            </a:pPr>
            <a:r>
              <a:rPr lang="en-US" sz="1400" b="0" i="0" u="none" strike="noStrike" baseline="0" dirty="0">
                <a:solidFill>
                  <a:schemeClr val="tx1"/>
                </a:solidFill>
              </a:rPr>
              <a:t>Overall survival </a:t>
            </a:r>
          </a:p>
          <a:p>
            <a:pPr lvl="1"/>
            <a:r>
              <a:rPr lang="en-US" sz="1400" b="0" i="0" u="none" strike="noStrike" baseline="0" dirty="0">
                <a:solidFill>
                  <a:schemeClr val="tx1"/>
                </a:solidFill>
              </a:rPr>
              <a:t>Tamoxifen 86.8% </a:t>
            </a:r>
          </a:p>
          <a:p>
            <a:pPr lvl="1"/>
            <a:r>
              <a:rPr lang="en-US" sz="1400" dirty="0">
                <a:solidFill>
                  <a:schemeClr val="tx1"/>
                </a:solidFill>
              </a:rPr>
              <a:t>OS + Tam </a:t>
            </a:r>
            <a:r>
              <a:rPr lang="en-US" sz="1400" b="0" i="0" u="none" strike="noStrike" baseline="0" dirty="0">
                <a:solidFill>
                  <a:schemeClr val="tx1"/>
                </a:solidFill>
              </a:rPr>
              <a:t>89.0% </a:t>
            </a:r>
          </a:p>
          <a:p>
            <a:pPr lvl="1"/>
            <a:r>
              <a:rPr lang="en-US" sz="1400" dirty="0">
                <a:solidFill>
                  <a:schemeClr val="tx1"/>
                </a:solidFill>
              </a:rPr>
              <a:t>OS + exemestane </a:t>
            </a:r>
            <a:r>
              <a:rPr lang="en-US" sz="1400" b="0" i="0" u="none" strike="noStrike" baseline="0" dirty="0">
                <a:solidFill>
                  <a:schemeClr val="tx1"/>
                </a:solidFill>
              </a:rPr>
              <a:t>89.4%</a:t>
            </a:r>
          </a:p>
          <a:p>
            <a:pPr marL="0" indent="0" algn="r">
              <a:buNone/>
            </a:pPr>
            <a:r>
              <a:rPr lang="en-US" sz="1400" dirty="0">
                <a:solidFill>
                  <a:schemeClr val="tx1"/>
                </a:solidFill>
              </a:rPr>
              <a:t>Francis et al, JCO 2022</a:t>
            </a:r>
          </a:p>
        </p:txBody>
      </p:sp>
    </p:spTree>
    <p:extLst>
      <p:ext uri="{BB962C8B-B14F-4D97-AF65-F5344CB8AC3E}">
        <p14:creationId xmlns:p14="http://schemas.microsoft.com/office/powerpoint/2010/main" val="3826743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7F5C36-20FB-3648-B485-A0F0B53786E0}"/>
              </a:ext>
            </a:extLst>
          </p:cNvPr>
          <p:cNvSpPr>
            <a:spLocks noGrp="1"/>
          </p:cNvSpPr>
          <p:nvPr>
            <p:ph idx="46"/>
          </p:nvPr>
        </p:nvSpPr>
        <p:spPr/>
        <p:txBody>
          <a:bodyPr/>
          <a:lstStyle/>
          <a:p>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and anastrozole</a:t>
            </a:r>
          </a:p>
        </p:txBody>
      </p:sp>
      <p:sp>
        <p:nvSpPr>
          <p:cNvPr id="3" name="Content Placeholder 2">
            <a:extLst>
              <a:ext uri="{FF2B5EF4-FFF2-40B4-BE49-F238E27FC236}">
                <a16:creationId xmlns:a16="http://schemas.microsoft.com/office/drawing/2014/main" id="{246818AA-70BF-E74B-B38C-3E9FB75994F1}"/>
              </a:ext>
            </a:extLst>
          </p:cNvPr>
          <p:cNvSpPr>
            <a:spLocks noGrp="1"/>
          </p:cNvSpPr>
          <p:nvPr>
            <p:ph idx="47"/>
          </p:nvPr>
        </p:nvSpPr>
        <p:spPr/>
        <p:txBody>
          <a:bodyPr/>
          <a:lstStyle/>
          <a:p>
            <a:pPr marL="0" marR="0" lvl="0" indent="0" algn="ctr" defTabSz="412750" rtl="0" eaLnBrk="0" fontAlgn="base" latinLnBrk="0" hangingPunct="0">
              <a:lnSpc>
                <a:spcPct val="100000"/>
              </a:lnSpc>
              <a:spcBef>
                <a:spcPts val="0"/>
              </a:spcBef>
              <a:spcAft>
                <a:spcPts val="0"/>
              </a:spcAft>
              <a:buClr>
                <a:srgbClr val="000000"/>
              </a:buClr>
              <a:buSzPct val="100000"/>
              <a:buFontTx/>
              <a:buNone/>
              <a:tabLst/>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anastrozole </a:t>
            </a:r>
          </a:p>
        </p:txBody>
      </p:sp>
      <p:sp>
        <p:nvSpPr>
          <p:cNvPr id="4" name="Content Placeholder 3">
            <a:extLst>
              <a:ext uri="{FF2B5EF4-FFF2-40B4-BE49-F238E27FC236}">
                <a16:creationId xmlns:a16="http://schemas.microsoft.com/office/drawing/2014/main" id="{3F482321-9DC2-6E4B-A876-553DEFD05601}"/>
              </a:ext>
            </a:extLst>
          </p:cNvPr>
          <p:cNvSpPr>
            <a:spLocks noGrp="1"/>
          </p:cNvSpPr>
          <p:nvPr>
            <p:ph idx="48"/>
          </p:nvPr>
        </p:nvSpPr>
        <p:spPr>
          <a:xfrm>
            <a:off x="2971800" y="4352012"/>
            <a:ext cx="4206240" cy="589156"/>
          </a:xfrm>
        </p:spPr>
        <p:txBody>
          <a:bodyPr/>
          <a:lstStyle/>
          <a:p>
            <a:pPr marL="0" marR="0" lvl="0" indent="0" algn="ctr" defTabSz="412750" rtl="0" eaLnBrk="0" fontAlgn="base" latinLnBrk="0" hangingPunct="0">
              <a:lnSpc>
                <a:spcPts val="2280"/>
              </a:lnSpc>
              <a:spcBef>
                <a:spcPts val="0"/>
              </a:spcBef>
              <a:spcAft>
                <a:spcPts val="0"/>
              </a:spcAft>
              <a:buClr>
                <a:srgbClr val="000000"/>
              </a:buClr>
              <a:buSzPct val="100000"/>
              <a:buFontTx/>
              <a:buNone/>
              <a:tabLst/>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tamoxifen </a:t>
            </a:r>
            <a:b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b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or letrozole </a:t>
            </a:r>
          </a:p>
        </p:txBody>
      </p:sp>
      <p:sp>
        <p:nvSpPr>
          <p:cNvPr id="5" name="Content Placeholder 4">
            <a:extLst>
              <a:ext uri="{FF2B5EF4-FFF2-40B4-BE49-F238E27FC236}">
                <a16:creationId xmlns:a16="http://schemas.microsoft.com/office/drawing/2014/main" id="{B8B746C3-F806-3743-A4E1-6D412D8C520C}"/>
              </a:ext>
            </a:extLst>
          </p:cNvPr>
          <p:cNvSpPr>
            <a:spLocks noGrp="1"/>
          </p:cNvSpPr>
          <p:nvPr>
            <p:ph idx="49"/>
          </p:nvPr>
        </p:nvSpPr>
        <p:spPr/>
        <p:txBody>
          <a:bodyPr/>
          <a:lstStyle/>
          <a:p>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letrozole </a:t>
            </a:r>
          </a:p>
        </p:txBody>
      </p:sp>
      <p:sp>
        <p:nvSpPr>
          <p:cNvPr id="6" name="Content Placeholder 5">
            <a:extLst>
              <a:ext uri="{FF2B5EF4-FFF2-40B4-BE49-F238E27FC236}">
                <a16:creationId xmlns:a16="http://schemas.microsoft.com/office/drawing/2014/main" id="{6B7F9E7B-4095-634D-8AB9-2C35DAFDE4B1}"/>
              </a:ext>
            </a:extLst>
          </p:cNvPr>
          <p:cNvSpPr>
            <a:spLocks noGrp="1"/>
          </p:cNvSpPr>
          <p:nvPr>
            <p:ph idx="50"/>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7" name="Content Placeholder 6">
            <a:extLst>
              <a:ext uri="{FF2B5EF4-FFF2-40B4-BE49-F238E27FC236}">
                <a16:creationId xmlns:a16="http://schemas.microsoft.com/office/drawing/2014/main" id="{81DE4919-7A8F-9B4C-960E-0780F8341FDA}"/>
              </a:ext>
            </a:extLst>
          </p:cNvPr>
          <p:cNvSpPr>
            <a:spLocks noGrp="1"/>
          </p:cNvSpPr>
          <p:nvPr>
            <p:ph idx="58"/>
          </p:nvPr>
        </p:nvSpPr>
        <p:spPr/>
        <p:txBody>
          <a:bodyPr/>
          <a:lstStyle/>
          <a:p>
            <a:pPr>
              <a:lnSpc>
                <a:spcPts val="2240"/>
              </a:lnSpc>
              <a:spcBef>
                <a:spcPts val="0"/>
              </a:spcBef>
              <a:spcAft>
                <a:spcPts val="0"/>
              </a:spcAft>
            </a:pPr>
            <a:r>
              <a:rPr lang="en-US" dirty="0"/>
              <a:t>RS = 8</a:t>
            </a:r>
          </a:p>
          <a:p>
            <a:pPr>
              <a:lnSpc>
                <a:spcPts val="2240"/>
              </a:lnSpc>
              <a:spcBef>
                <a:spcPts val="0"/>
              </a:spcBef>
              <a:spcAft>
                <a:spcPts val="0"/>
              </a:spcAft>
            </a:pPr>
            <a:r>
              <a:rPr lang="en-US" dirty="0"/>
              <a:t>ET</a:t>
            </a:r>
          </a:p>
        </p:txBody>
      </p:sp>
      <p:sp>
        <p:nvSpPr>
          <p:cNvPr id="8" name="Content Placeholder 7">
            <a:extLst>
              <a:ext uri="{FF2B5EF4-FFF2-40B4-BE49-F238E27FC236}">
                <a16:creationId xmlns:a16="http://schemas.microsoft.com/office/drawing/2014/main" id="{50488A09-1A9D-A34F-A8EE-3F20DF93A2AD}"/>
              </a:ext>
            </a:extLst>
          </p:cNvPr>
          <p:cNvSpPr>
            <a:spLocks noGrp="1"/>
          </p:cNvSpPr>
          <p:nvPr>
            <p:ph idx="59"/>
          </p:nvPr>
        </p:nvSpPr>
        <p:spPr/>
        <p:txBody>
          <a:bodyPr/>
          <a:lstStyle/>
          <a:p>
            <a:r>
              <a:rPr lang="en-US" dirty="0"/>
              <a:t>OFS/ablation + anastrozole</a:t>
            </a:r>
          </a:p>
        </p:txBody>
      </p:sp>
      <p:sp>
        <p:nvSpPr>
          <p:cNvPr id="9" name="Content Placeholder 8">
            <a:extLst>
              <a:ext uri="{FF2B5EF4-FFF2-40B4-BE49-F238E27FC236}">
                <a16:creationId xmlns:a16="http://schemas.microsoft.com/office/drawing/2014/main" id="{D77F0D52-8758-6A43-B276-A583100A2566}"/>
              </a:ext>
            </a:extLst>
          </p:cNvPr>
          <p:cNvSpPr>
            <a:spLocks noGrp="1"/>
          </p:cNvSpPr>
          <p:nvPr>
            <p:ph idx="60"/>
          </p:nvPr>
        </p:nvSpPr>
        <p:spPr/>
        <p:txBody>
          <a:bodyPr/>
          <a:lstStyle/>
          <a:p>
            <a:r>
              <a:rPr lang="en-US" dirty="0"/>
              <a:t>OFS/ablation + anastrozole </a:t>
            </a:r>
          </a:p>
        </p:txBody>
      </p:sp>
      <p:sp>
        <p:nvSpPr>
          <p:cNvPr id="10" name="Content Placeholder 9">
            <a:extLst>
              <a:ext uri="{FF2B5EF4-FFF2-40B4-BE49-F238E27FC236}">
                <a16:creationId xmlns:a16="http://schemas.microsoft.com/office/drawing/2014/main" id="{C0DE53C8-5AED-F548-A0BD-5FCF739295A9}"/>
              </a:ext>
            </a:extLst>
          </p:cNvPr>
          <p:cNvSpPr>
            <a:spLocks noGrp="1"/>
          </p:cNvSpPr>
          <p:nvPr>
            <p:ph idx="61"/>
          </p:nvPr>
        </p:nvSpPr>
        <p:spPr>
          <a:xfrm>
            <a:off x="7292280" y="4352012"/>
            <a:ext cx="4206240" cy="589156"/>
          </a:xfrm>
        </p:spPr>
        <p:txBody>
          <a:bodyPr/>
          <a:lstStyle/>
          <a:p>
            <a:pPr>
              <a:lnSpc>
                <a:spcPts val="2280"/>
              </a:lnSpc>
            </a:pPr>
            <a:r>
              <a:rPr lang="en-US" sz="2400" dirty="0"/>
              <a:t>OFS/ablation + tamoxifen </a:t>
            </a:r>
            <a:br>
              <a:rPr lang="en-US" sz="2400" dirty="0"/>
            </a:br>
            <a:r>
              <a:rPr lang="en-US" sz="2400" dirty="0"/>
              <a:t>or letrozole </a:t>
            </a:r>
          </a:p>
        </p:txBody>
      </p:sp>
      <p:sp>
        <p:nvSpPr>
          <p:cNvPr id="11" name="Content Placeholder 10">
            <a:extLst>
              <a:ext uri="{FF2B5EF4-FFF2-40B4-BE49-F238E27FC236}">
                <a16:creationId xmlns:a16="http://schemas.microsoft.com/office/drawing/2014/main" id="{08AB7051-6404-E844-BF1B-1EF4C3606C79}"/>
              </a:ext>
            </a:extLst>
          </p:cNvPr>
          <p:cNvSpPr>
            <a:spLocks noGrp="1"/>
          </p:cNvSpPr>
          <p:nvPr>
            <p:ph idx="62"/>
          </p:nvPr>
        </p:nvSpPr>
        <p:spPr/>
        <p:txBody>
          <a:bodyPr/>
          <a:lstStyle/>
          <a:p>
            <a:r>
              <a:rPr lang="en-US" dirty="0"/>
              <a:t>OFS/ablation + letrozole </a:t>
            </a:r>
          </a:p>
        </p:txBody>
      </p:sp>
      <p:sp>
        <p:nvSpPr>
          <p:cNvPr id="12" name="Content Placeholder 11">
            <a:extLst>
              <a:ext uri="{FF2B5EF4-FFF2-40B4-BE49-F238E27FC236}">
                <a16:creationId xmlns:a16="http://schemas.microsoft.com/office/drawing/2014/main" id="{11469BD4-381E-4047-9714-392D8D718A68}"/>
              </a:ext>
            </a:extLst>
          </p:cNvPr>
          <p:cNvSpPr>
            <a:spLocks noGrp="1"/>
          </p:cNvSpPr>
          <p:nvPr>
            <p:ph idx="63"/>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13" name="Content Placeholder 12">
            <a:extLst>
              <a:ext uri="{FF2B5EF4-FFF2-40B4-BE49-F238E27FC236}">
                <a16:creationId xmlns:a16="http://schemas.microsoft.com/office/drawing/2014/main" id="{A5B1C408-E6B9-384F-A12F-37609FCF3898}"/>
              </a:ext>
            </a:extLst>
          </p:cNvPr>
          <p:cNvSpPr>
            <a:spLocks noGrp="1"/>
          </p:cNvSpPr>
          <p:nvPr>
            <p:ph idx="64"/>
          </p:nvPr>
        </p:nvSpPr>
        <p:spPr/>
        <p:txBody>
          <a:bodyPr/>
          <a:lstStyle/>
          <a:p>
            <a:pPr>
              <a:lnSpc>
                <a:spcPts val="2240"/>
              </a:lnSpc>
              <a:spcBef>
                <a:spcPts val="0"/>
              </a:spcBef>
              <a:spcAft>
                <a:spcPts val="0"/>
              </a:spcAft>
            </a:pPr>
            <a:r>
              <a:rPr lang="en-US" dirty="0"/>
              <a:t>RS = 20</a:t>
            </a:r>
          </a:p>
          <a:p>
            <a:pPr>
              <a:lnSpc>
                <a:spcPts val="2240"/>
              </a:lnSpc>
              <a:spcBef>
                <a:spcPts val="0"/>
              </a:spcBef>
              <a:spcAft>
                <a:spcPts val="0"/>
              </a:spcAft>
            </a:pPr>
            <a:r>
              <a:rPr lang="en-US" dirty="0"/>
              <a:t>ET</a:t>
            </a:r>
          </a:p>
        </p:txBody>
      </p:sp>
      <p:sp>
        <p:nvSpPr>
          <p:cNvPr id="14" name="Content Placeholder 13">
            <a:extLst>
              <a:ext uri="{FF2B5EF4-FFF2-40B4-BE49-F238E27FC236}">
                <a16:creationId xmlns:a16="http://schemas.microsoft.com/office/drawing/2014/main" id="{93338489-2BC0-D14A-8004-2476515D8270}"/>
              </a:ext>
            </a:extLst>
          </p:cNvPr>
          <p:cNvSpPr>
            <a:spLocks noGrp="1"/>
          </p:cNvSpPr>
          <p:nvPr>
            <p:ph idx="71"/>
          </p:nvPr>
        </p:nvSpPr>
        <p:spPr/>
        <p:txBody>
          <a:bodyPr/>
          <a:lstStyle/>
          <a:p>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letrozole </a:t>
            </a:r>
          </a:p>
        </p:txBody>
      </p:sp>
      <p:sp>
        <p:nvSpPr>
          <p:cNvPr id="15" name="Content Placeholder 14">
            <a:extLst>
              <a:ext uri="{FF2B5EF4-FFF2-40B4-BE49-F238E27FC236}">
                <a16:creationId xmlns:a16="http://schemas.microsoft.com/office/drawing/2014/main" id="{A00E5BAA-C128-664D-B063-46CD6CA70363}"/>
              </a:ext>
            </a:extLst>
          </p:cNvPr>
          <p:cNvSpPr>
            <a:spLocks noGrp="1"/>
          </p:cNvSpPr>
          <p:nvPr>
            <p:ph idx="72"/>
          </p:nvPr>
        </p:nvSpPr>
        <p:spPr/>
        <p:txBody>
          <a:bodyPr/>
          <a:lstStyle/>
          <a:p>
            <a:r>
              <a:rPr lang="en-US" dirty="0"/>
              <a:t>OFS/ablation + letrozole </a:t>
            </a:r>
          </a:p>
        </p:txBody>
      </p:sp>
      <p:sp>
        <p:nvSpPr>
          <p:cNvPr id="16" name="Title 15">
            <a:extLst>
              <a:ext uri="{FF2B5EF4-FFF2-40B4-BE49-F238E27FC236}">
                <a16:creationId xmlns:a16="http://schemas.microsoft.com/office/drawing/2014/main" id="{98137E79-E170-AA40-88F9-2F590D51DCEC}"/>
              </a:ext>
            </a:extLst>
          </p:cNvPr>
          <p:cNvSpPr>
            <a:spLocks noGrp="1"/>
          </p:cNvSpPr>
          <p:nvPr>
            <p:ph type="title"/>
          </p:nvPr>
        </p:nvSpPr>
        <p:spPr>
          <a:xfrm>
            <a:off x="912285" y="0"/>
            <a:ext cx="10872347" cy="1196752"/>
          </a:xfrm>
        </p:spPr>
        <p:txBody>
          <a:bodyPr/>
          <a:lstStyle/>
          <a:p>
            <a:r>
              <a:rPr lang="en-US" sz="2400" dirty="0"/>
              <a:t>Which adjuvant ET would you most likely recommend for a </a:t>
            </a:r>
            <a:r>
              <a:rPr lang="en-US" sz="2400" u="sng" dirty="0"/>
              <a:t>30-year-old</a:t>
            </a:r>
            <a:r>
              <a:rPr lang="en-US" sz="2400" dirty="0"/>
              <a:t> premenopausal woman with ER-positive, HER2-negative localized breast cancer with </a:t>
            </a:r>
            <a:r>
              <a:rPr lang="en-US" sz="2400" u="sng" dirty="0"/>
              <a:t>3 positive nodes</a:t>
            </a:r>
            <a:r>
              <a:rPr lang="en-US" sz="2400" dirty="0"/>
              <a:t> and the RS below? </a:t>
            </a:r>
            <a:endParaRPr lang="en-US" dirty="0"/>
          </a:p>
        </p:txBody>
      </p:sp>
    </p:spTree>
    <p:extLst>
      <p:ext uri="{BB962C8B-B14F-4D97-AF65-F5344CB8AC3E}">
        <p14:creationId xmlns:p14="http://schemas.microsoft.com/office/powerpoint/2010/main" val="2656287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BBDAD-AF87-3642-BEC5-96EC262E9CCD}"/>
              </a:ext>
            </a:extLst>
          </p:cNvPr>
          <p:cNvSpPr>
            <a:spLocks noGrp="1"/>
          </p:cNvSpPr>
          <p:nvPr>
            <p:ph idx="46"/>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anastrozole</a:t>
            </a:r>
          </a:p>
        </p:txBody>
      </p:sp>
      <p:sp>
        <p:nvSpPr>
          <p:cNvPr id="3" name="Content Placeholder 2">
            <a:extLst>
              <a:ext uri="{FF2B5EF4-FFF2-40B4-BE49-F238E27FC236}">
                <a16:creationId xmlns:a16="http://schemas.microsoft.com/office/drawing/2014/main" id="{7E252994-584E-DA4C-9843-39205091A118}"/>
              </a:ext>
            </a:extLst>
          </p:cNvPr>
          <p:cNvSpPr>
            <a:spLocks noGrp="1"/>
          </p:cNvSpPr>
          <p:nvPr>
            <p:ph idx="47"/>
          </p:nvPr>
        </p:nvSpPr>
        <p:spPr/>
        <p:txBody>
          <a:bodyPr/>
          <a:lstStyle/>
          <a:p>
            <a:pPr marL="0" marR="0" lvl="0" indent="0" algn="ctr" defTabSz="412750" rtl="0" eaLnBrk="0" fontAlgn="base" latinLnBrk="0" hangingPunct="0">
              <a:lnSpc>
                <a:spcPct val="100000"/>
              </a:lnSpc>
              <a:spcBef>
                <a:spcPts val="0"/>
              </a:spcBef>
              <a:spcAft>
                <a:spcPts val="0"/>
              </a:spcAft>
              <a:buClr>
                <a:srgbClr val="000000"/>
              </a:buClr>
              <a:buSzPct val="100000"/>
              <a:buFontTx/>
              <a:buNone/>
              <a:tabLst/>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anastrozole </a:t>
            </a:r>
          </a:p>
        </p:txBody>
      </p:sp>
      <p:sp>
        <p:nvSpPr>
          <p:cNvPr id="4" name="Content Placeholder 3">
            <a:extLst>
              <a:ext uri="{FF2B5EF4-FFF2-40B4-BE49-F238E27FC236}">
                <a16:creationId xmlns:a16="http://schemas.microsoft.com/office/drawing/2014/main" id="{1BF970DC-D5AC-ED45-9ED0-9670799850CB}"/>
              </a:ext>
            </a:extLst>
          </p:cNvPr>
          <p:cNvSpPr>
            <a:spLocks noGrp="1"/>
          </p:cNvSpPr>
          <p:nvPr>
            <p:ph idx="48"/>
          </p:nvPr>
        </p:nvSpPr>
        <p:spPr>
          <a:xfrm>
            <a:off x="2971800" y="4352012"/>
            <a:ext cx="4206240" cy="589156"/>
          </a:xfrm>
        </p:spPr>
        <p:txBody>
          <a:bodyPr/>
          <a:lstStyle/>
          <a:p>
            <a:pPr>
              <a:lnSpc>
                <a:spcPts val="2180"/>
              </a:lnSpc>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tamoxifen </a:t>
            </a:r>
            <a:b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b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or letrozole </a:t>
            </a:r>
          </a:p>
        </p:txBody>
      </p:sp>
      <p:sp>
        <p:nvSpPr>
          <p:cNvPr id="5" name="Content Placeholder 4">
            <a:extLst>
              <a:ext uri="{FF2B5EF4-FFF2-40B4-BE49-F238E27FC236}">
                <a16:creationId xmlns:a16="http://schemas.microsoft.com/office/drawing/2014/main" id="{08777399-21E8-3F45-BF85-A1D549BA6372}"/>
              </a:ext>
            </a:extLst>
          </p:cNvPr>
          <p:cNvSpPr>
            <a:spLocks noGrp="1"/>
          </p:cNvSpPr>
          <p:nvPr>
            <p:ph idx="49"/>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letrozole </a:t>
            </a:r>
          </a:p>
        </p:txBody>
      </p:sp>
      <p:sp>
        <p:nvSpPr>
          <p:cNvPr id="6" name="Content Placeholder 5">
            <a:extLst>
              <a:ext uri="{FF2B5EF4-FFF2-40B4-BE49-F238E27FC236}">
                <a16:creationId xmlns:a16="http://schemas.microsoft.com/office/drawing/2014/main" id="{43F21357-A089-A644-AE0F-B1D94EF63E68}"/>
              </a:ext>
            </a:extLst>
          </p:cNvPr>
          <p:cNvSpPr>
            <a:spLocks noGrp="1"/>
          </p:cNvSpPr>
          <p:nvPr>
            <p:ph idx="50"/>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7" name="Content Placeholder 6">
            <a:extLst>
              <a:ext uri="{FF2B5EF4-FFF2-40B4-BE49-F238E27FC236}">
                <a16:creationId xmlns:a16="http://schemas.microsoft.com/office/drawing/2014/main" id="{6F3AFB0D-E1BE-3646-85F2-AB1D21F51019}"/>
              </a:ext>
            </a:extLst>
          </p:cNvPr>
          <p:cNvSpPr>
            <a:spLocks noGrp="1"/>
          </p:cNvSpPr>
          <p:nvPr>
            <p:ph idx="58"/>
          </p:nvPr>
        </p:nvSpPr>
        <p:spPr/>
        <p:txBody>
          <a:bodyPr/>
          <a:lstStyle/>
          <a:p>
            <a:pPr>
              <a:lnSpc>
                <a:spcPts val="2240"/>
              </a:lnSpc>
              <a:spcBef>
                <a:spcPts val="0"/>
              </a:spcBef>
              <a:spcAft>
                <a:spcPts val="0"/>
              </a:spcAft>
            </a:pPr>
            <a:r>
              <a:rPr lang="en-US" dirty="0"/>
              <a:t>RS = 8</a:t>
            </a:r>
          </a:p>
          <a:p>
            <a:pPr>
              <a:lnSpc>
                <a:spcPts val="2240"/>
              </a:lnSpc>
              <a:spcBef>
                <a:spcPts val="0"/>
              </a:spcBef>
              <a:spcAft>
                <a:spcPts val="0"/>
              </a:spcAft>
            </a:pPr>
            <a:r>
              <a:rPr lang="en-US" dirty="0"/>
              <a:t>ET</a:t>
            </a:r>
          </a:p>
        </p:txBody>
      </p:sp>
      <p:sp>
        <p:nvSpPr>
          <p:cNvPr id="8" name="Content Placeholder 7">
            <a:extLst>
              <a:ext uri="{FF2B5EF4-FFF2-40B4-BE49-F238E27FC236}">
                <a16:creationId xmlns:a16="http://schemas.microsoft.com/office/drawing/2014/main" id="{EEFAF714-F497-FD42-90AF-0888B689A9C0}"/>
              </a:ext>
            </a:extLst>
          </p:cNvPr>
          <p:cNvSpPr>
            <a:spLocks noGrp="1"/>
          </p:cNvSpPr>
          <p:nvPr>
            <p:ph idx="59"/>
          </p:nvPr>
        </p:nvSpPr>
        <p:spPr/>
        <p:txBody>
          <a:bodyPr/>
          <a:lstStyle/>
          <a:p>
            <a:r>
              <a:rPr lang="en-US" dirty="0"/>
              <a:t>OFS/ablation + </a:t>
            </a: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anastrozole</a:t>
            </a:r>
          </a:p>
        </p:txBody>
      </p:sp>
      <p:sp>
        <p:nvSpPr>
          <p:cNvPr id="9" name="Content Placeholder 8">
            <a:extLst>
              <a:ext uri="{FF2B5EF4-FFF2-40B4-BE49-F238E27FC236}">
                <a16:creationId xmlns:a16="http://schemas.microsoft.com/office/drawing/2014/main" id="{C5FF17EC-BA86-824C-8259-1FB829556E8B}"/>
              </a:ext>
            </a:extLst>
          </p:cNvPr>
          <p:cNvSpPr>
            <a:spLocks noGrp="1"/>
          </p:cNvSpPr>
          <p:nvPr>
            <p:ph idx="60"/>
          </p:nvPr>
        </p:nvSpPr>
        <p:spPr/>
        <p:txBody>
          <a:bodyPr/>
          <a:lstStyle/>
          <a:p>
            <a:pPr marL="0" marR="0" lvl="0" indent="0" algn="ctr" defTabSz="412750" rtl="0" eaLnBrk="0" fontAlgn="base" latinLnBrk="0" hangingPunct="0">
              <a:lnSpc>
                <a:spcPct val="100000"/>
              </a:lnSpc>
              <a:spcBef>
                <a:spcPts val="0"/>
              </a:spcBef>
              <a:spcAft>
                <a:spcPts val="0"/>
              </a:spcAft>
              <a:buClr>
                <a:srgbClr val="000000"/>
              </a:buClr>
              <a:buSzPct val="100000"/>
              <a:buFontTx/>
              <a:buNone/>
              <a:tabLst/>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a:t>
            </a:r>
            <a:r>
              <a:rPr lang="en-US" dirty="0"/>
              <a:t>anastrozole</a:t>
            </a:r>
            <a:endParaRPr kumimoji="0" lang="en-US" b="1" i="0" u="none" strike="noStrike" kern="0" cap="none" spc="0" normalizeH="0" baseline="0" noProof="0" dirty="0">
              <a:ln>
                <a:noFill/>
              </a:ln>
              <a:solidFill>
                <a:srgbClr val="FFFFFF"/>
              </a:solidFill>
              <a:effectLst/>
              <a:uLnTx/>
              <a:uFillTx/>
              <a:latin typeface="Calibri" charset="0"/>
              <a:ea typeface="MS PGothic" pitchFamily="34" charset="-128"/>
            </a:endParaRPr>
          </a:p>
        </p:txBody>
      </p:sp>
      <p:sp>
        <p:nvSpPr>
          <p:cNvPr id="10" name="Content Placeholder 9">
            <a:extLst>
              <a:ext uri="{FF2B5EF4-FFF2-40B4-BE49-F238E27FC236}">
                <a16:creationId xmlns:a16="http://schemas.microsoft.com/office/drawing/2014/main" id="{97F01CD8-11A7-684B-B479-3C9E12EB324D}"/>
              </a:ext>
            </a:extLst>
          </p:cNvPr>
          <p:cNvSpPr>
            <a:spLocks noGrp="1"/>
          </p:cNvSpPr>
          <p:nvPr>
            <p:ph idx="61"/>
          </p:nvPr>
        </p:nvSpPr>
        <p:spPr>
          <a:xfrm>
            <a:off x="7292280" y="4352012"/>
            <a:ext cx="4206240" cy="589156"/>
          </a:xfrm>
        </p:spPr>
        <p:txBody>
          <a:bodyPr/>
          <a:lstStyle/>
          <a:p>
            <a:pPr>
              <a:lnSpc>
                <a:spcPts val="2180"/>
              </a:lnSpc>
            </a:pPr>
            <a:r>
              <a:rPr lang="en-US" sz="2400" dirty="0"/>
              <a:t>OFS/ablation + tamoxifen </a:t>
            </a:r>
            <a:br>
              <a:rPr lang="en-US" sz="2400" dirty="0"/>
            </a:br>
            <a:r>
              <a:rPr lang="en-US" sz="2400" dirty="0"/>
              <a:t>or letrozole </a:t>
            </a:r>
          </a:p>
        </p:txBody>
      </p:sp>
      <p:sp>
        <p:nvSpPr>
          <p:cNvPr id="11" name="Content Placeholder 10">
            <a:extLst>
              <a:ext uri="{FF2B5EF4-FFF2-40B4-BE49-F238E27FC236}">
                <a16:creationId xmlns:a16="http://schemas.microsoft.com/office/drawing/2014/main" id="{A6B6F9C2-DD83-5C49-B911-91C26A94B700}"/>
              </a:ext>
            </a:extLst>
          </p:cNvPr>
          <p:cNvSpPr>
            <a:spLocks noGrp="1"/>
          </p:cNvSpPr>
          <p:nvPr>
            <p:ph idx="62"/>
          </p:nvPr>
        </p:nvSpPr>
        <p:spPr/>
        <p:txBody>
          <a:bodyPr/>
          <a:lstStyle/>
          <a:p>
            <a:r>
              <a:rPr lang="en-US" dirty="0"/>
              <a:t>OFS/ablation + letrozole </a:t>
            </a:r>
          </a:p>
        </p:txBody>
      </p:sp>
      <p:sp>
        <p:nvSpPr>
          <p:cNvPr id="12" name="Content Placeholder 11">
            <a:extLst>
              <a:ext uri="{FF2B5EF4-FFF2-40B4-BE49-F238E27FC236}">
                <a16:creationId xmlns:a16="http://schemas.microsoft.com/office/drawing/2014/main" id="{29351A9A-AA1D-4D4B-91AF-971A63C14820}"/>
              </a:ext>
            </a:extLst>
          </p:cNvPr>
          <p:cNvSpPr>
            <a:spLocks noGrp="1"/>
          </p:cNvSpPr>
          <p:nvPr>
            <p:ph idx="63"/>
          </p:nvPr>
        </p:nvSpPr>
        <p:spPr/>
        <p:txBody>
          <a:bodyPr/>
          <a:lstStyle/>
          <a:p>
            <a:pPr>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13" name="Content Placeholder 12">
            <a:extLst>
              <a:ext uri="{FF2B5EF4-FFF2-40B4-BE49-F238E27FC236}">
                <a16:creationId xmlns:a16="http://schemas.microsoft.com/office/drawing/2014/main" id="{D1B3320C-05B0-9B46-A761-3CC0DC4E3627}"/>
              </a:ext>
            </a:extLst>
          </p:cNvPr>
          <p:cNvSpPr>
            <a:spLocks noGrp="1"/>
          </p:cNvSpPr>
          <p:nvPr>
            <p:ph idx="64"/>
          </p:nvPr>
        </p:nvSpPr>
        <p:spPr/>
        <p:txBody>
          <a:bodyPr/>
          <a:lstStyle/>
          <a:p>
            <a:pPr>
              <a:lnSpc>
                <a:spcPts val="2240"/>
              </a:lnSpc>
              <a:spcBef>
                <a:spcPts val="0"/>
              </a:spcBef>
              <a:spcAft>
                <a:spcPts val="0"/>
              </a:spcAft>
            </a:pPr>
            <a:r>
              <a:rPr lang="en-US" dirty="0"/>
              <a:t>RS = 20</a:t>
            </a:r>
          </a:p>
          <a:p>
            <a:pPr>
              <a:lnSpc>
                <a:spcPts val="2240"/>
              </a:lnSpc>
              <a:spcBef>
                <a:spcPts val="0"/>
              </a:spcBef>
              <a:spcAft>
                <a:spcPts val="0"/>
              </a:spcAft>
            </a:pPr>
            <a:r>
              <a:rPr lang="en-US" dirty="0"/>
              <a:t>ET</a:t>
            </a:r>
          </a:p>
        </p:txBody>
      </p:sp>
      <p:sp>
        <p:nvSpPr>
          <p:cNvPr id="14" name="Content Placeholder 13">
            <a:extLst>
              <a:ext uri="{FF2B5EF4-FFF2-40B4-BE49-F238E27FC236}">
                <a16:creationId xmlns:a16="http://schemas.microsoft.com/office/drawing/2014/main" id="{FCB76B1C-0051-2A49-B5EE-0BE02F516199}"/>
              </a:ext>
            </a:extLst>
          </p:cNvPr>
          <p:cNvSpPr>
            <a:spLocks noGrp="1"/>
          </p:cNvSpPr>
          <p:nvPr>
            <p:ph idx="71"/>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letrozole </a:t>
            </a:r>
          </a:p>
        </p:txBody>
      </p:sp>
      <p:sp>
        <p:nvSpPr>
          <p:cNvPr id="15" name="Content Placeholder 14">
            <a:extLst>
              <a:ext uri="{FF2B5EF4-FFF2-40B4-BE49-F238E27FC236}">
                <a16:creationId xmlns:a16="http://schemas.microsoft.com/office/drawing/2014/main" id="{638AFD3C-2358-1A4B-AAFA-BCEF35CB8050}"/>
              </a:ext>
            </a:extLst>
          </p:cNvPr>
          <p:cNvSpPr>
            <a:spLocks noGrp="1"/>
          </p:cNvSpPr>
          <p:nvPr>
            <p:ph idx="72"/>
          </p:nvPr>
        </p:nvSpPr>
        <p:spPr/>
        <p:txBody>
          <a:bodyPr/>
          <a:lstStyle/>
          <a:p>
            <a:r>
              <a:rPr lang="en-US" dirty="0"/>
              <a:t>OFS/ablation + letrozole </a:t>
            </a:r>
          </a:p>
        </p:txBody>
      </p:sp>
      <p:sp>
        <p:nvSpPr>
          <p:cNvPr id="16" name="Title 15">
            <a:extLst>
              <a:ext uri="{FF2B5EF4-FFF2-40B4-BE49-F238E27FC236}">
                <a16:creationId xmlns:a16="http://schemas.microsoft.com/office/drawing/2014/main" id="{262333A0-BBC6-BA44-836A-175BC41A33B1}"/>
              </a:ext>
            </a:extLst>
          </p:cNvPr>
          <p:cNvSpPr>
            <a:spLocks noGrp="1"/>
          </p:cNvSpPr>
          <p:nvPr>
            <p:ph type="title"/>
          </p:nvPr>
        </p:nvSpPr>
        <p:spPr>
          <a:xfrm>
            <a:off x="912285" y="0"/>
            <a:ext cx="10728331" cy="1196752"/>
          </a:xfrm>
        </p:spPr>
        <p:txBody>
          <a:bodyPr/>
          <a:lstStyle/>
          <a:p>
            <a:r>
              <a:rPr lang="en-US" sz="2400" dirty="0"/>
              <a:t>Which adjuvant ET would you most likely recommend for a </a:t>
            </a:r>
            <a:r>
              <a:rPr lang="en-US" sz="2400" u="sng" dirty="0"/>
              <a:t>45-year-old</a:t>
            </a:r>
            <a:r>
              <a:rPr lang="en-US" sz="2400" dirty="0"/>
              <a:t> premenopausal woman with ER-positive, HER2-negative localized breast cancer with </a:t>
            </a:r>
            <a:r>
              <a:rPr lang="en-US" sz="2400" u="sng" dirty="0"/>
              <a:t>1 positive node</a:t>
            </a:r>
            <a:r>
              <a:rPr lang="en-US" sz="2400" dirty="0"/>
              <a:t> and the RS below? </a:t>
            </a:r>
            <a:endParaRPr lang="en-US" dirty="0"/>
          </a:p>
        </p:txBody>
      </p:sp>
    </p:spTree>
    <p:extLst>
      <p:ext uri="{BB962C8B-B14F-4D97-AF65-F5344CB8AC3E}">
        <p14:creationId xmlns:p14="http://schemas.microsoft.com/office/powerpoint/2010/main" val="2500125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270BF-6DDE-D442-AEE2-64F0F6E1D99F}"/>
              </a:ext>
            </a:extLst>
          </p:cNvPr>
          <p:cNvSpPr>
            <a:spLocks noGrp="1"/>
          </p:cNvSpPr>
          <p:nvPr>
            <p:ph idx="46"/>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anastrozole</a:t>
            </a:r>
          </a:p>
        </p:txBody>
      </p:sp>
      <p:sp>
        <p:nvSpPr>
          <p:cNvPr id="3" name="Content Placeholder 2">
            <a:extLst>
              <a:ext uri="{FF2B5EF4-FFF2-40B4-BE49-F238E27FC236}">
                <a16:creationId xmlns:a16="http://schemas.microsoft.com/office/drawing/2014/main" id="{135F156E-933D-6542-8545-2CAC2357664D}"/>
              </a:ext>
            </a:extLst>
          </p:cNvPr>
          <p:cNvSpPr>
            <a:spLocks noGrp="1"/>
          </p:cNvSpPr>
          <p:nvPr>
            <p:ph idx="47"/>
          </p:nvPr>
        </p:nvSpPr>
        <p:spPr/>
        <p:txBody>
          <a:bodyPr/>
          <a:lstStyle/>
          <a:p>
            <a:pPr marL="0" marR="0" lvl="0" indent="0" algn="ctr" defTabSz="412750" rtl="0" eaLnBrk="0" fontAlgn="base" latinLnBrk="0" hangingPunct="0">
              <a:lnSpc>
                <a:spcPct val="100000"/>
              </a:lnSpc>
              <a:spcBef>
                <a:spcPts val="0"/>
              </a:spcBef>
              <a:spcAft>
                <a:spcPts val="0"/>
              </a:spcAft>
              <a:buClr>
                <a:srgbClr val="000000"/>
              </a:buClr>
              <a:buSzPct val="100000"/>
              <a:buFontTx/>
              <a:buNone/>
              <a:tabLst/>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anastrozole </a:t>
            </a:r>
          </a:p>
        </p:txBody>
      </p:sp>
      <p:sp>
        <p:nvSpPr>
          <p:cNvPr id="4" name="Content Placeholder 3">
            <a:extLst>
              <a:ext uri="{FF2B5EF4-FFF2-40B4-BE49-F238E27FC236}">
                <a16:creationId xmlns:a16="http://schemas.microsoft.com/office/drawing/2014/main" id="{DD2E5CA6-EDC5-9341-A8A2-58474E3B0C62}"/>
              </a:ext>
            </a:extLst>
          </p:cNvPr>
          <p:cNvSpPr>
            <a:spLocks noGrp="1"/>
          </p:cNvSpPr>
          <p:nvPr>
            <p:ph idx="48"/>
          </p:nvPr>
        </p:nvSpPr>
        <p:spPr>
          <a:xfrm>
            <a:off x="2971800" y="4352012"/>
            <a:ext cx="4206240" cy="589156"/>
          </a:xfrm>
        </p:spPr>
        <p:txBody>
          <a:bodyPr/>
          <a:lstStyle/>
          <a:p>
            <a:pPr>
              <a:lnSpc>
                <a:spcPts val="2180"/>
              </a:lnSpc>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tamoxifen </a:t>
            </a:r>
            <a:b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b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or letrozole </a:t>
            </a:r>
          </a:p>
        </p:txBody>
      </p:sp>
      <p:sp>
        <p:nvSpPr>
          <p:cNvPr id="5" name="Content Placeholder 4">
            <a:extLst>
              <a:ext uri="{FF2B5EF4-FFF2-40B4-BE49-F238E27FC236}">
                <a16:creationId xmlns:a16="http://schemas.microsoft.com/office/drawing/2014/main" id="{B14D4AAA-3ABC-9944-8E2E-18CEBF8F4F94}"/>
              </a:ext>
            </a:extLst>
          </p:cNvPr>
          <p:cNvSpPr>
            <a:spLocks noGrp="1"/>
          </p:cNvSpPr>
          <p:nvPr>
            <p:ph idx="49"/>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letrozole </a:t>
            </a:r>
          </a:p>
        </p:txBody>
      </p:sp>
      <p:sp>
        <p:nvSpPr>
          <p:cNvPr id="6" name="Content Placeholder 5">
            <a:extLst>
              <a:ext uri="{FF2B5EF4-FFF2-40B4-BE49-F238E27FC236}">
                <a16:creationId xmlns:a16="http://schemas.microsoft.com/office/drawing/2014/main" id="{F5E9D2AE-6199-4E4D-9C37-D626A1292561}"/>
              </a:ext>
            </a:extLst>
          </p:cNvPr>
          <p:cNvSpPr>
            <a:spLocks noGrp="1"/>
          </p:cNvSpPr>
          <p:nvPr>
            <p:ph idx="50"/>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7" name="Content Placeholder 6">
            <a:extLst>
              <a:ext uri="{FF2B5EF4-FFF2-40B4-BE49-F238E27FC236}">
                <a16:creationId xmlns:a16="http://schemas.microsoft.com/office/drawing/2014/main" id="{4B69B0A1-824A-624A-8CA1-22B25B4F57F1}"/>
              </a:ext>
            </a:extLst>
          </p:cNvPr>
          <p:cNvSpPr>
            <a:spLocks noGrp="1"/>
          </p:cNvSpPr>
          <p:nvPr>
            <p:ph idx="58"/>
          </p:nvPr>
        </p:nvSpPr>
        <p:spPr/>
        <p:txBody>
          <a:bodyPr/>
          <a:lstStyle/>
          <a:p>
            <a:pPr>
              <a:lnSpc>
                <a:spcPts val="2240"/>
              </a:lnSpc>
              <a:spcBef>
                <a:spcPts val="0"/>
              </a:spcBef>
              <a:spcAft>
                <a:spcPts val="0"/>
              </a:spcAft>
            </a:pPr>
            <a:r>
              <a:rPr lang="en-US" dirty="0"/>
              <a:t>RS = 8</a:t>
            </a:r>
          </a:p>
          <a:p>
            <a:pPr>
              <a:lnSpc>
                <a:spcPts val="2240"/>
              </a:lnSpc>
              <a:spcBef>
                <a:spcPts val="0"/>
              </a:spcBef>
              <a:spcAft>
                <a:spcPts val="0"/>
              </a:spcAft>
            </a:pPr>
            <a:r>
              <a:rPr lang="en-US" dirty="0"/>
              <a:t>ET</a:t>
            </a:r>
          </a:p>
        </p:txBody>
      </p:sp>
      <p:sp>
        <p:nvSpPr>
          <p:cNvPr id="8" name="Content Placeholder 7">
            <a:extLst>
              <a:ext uri="{FF2B5EF4-FFF2-40B4-BE49-F238E27FC236}">
                <a16:creationId xmlns:a16="http://schemas.microsoft.com/office/drawing/2014/main" id="{E0852198-6F81-EF4E-9256-6423DF4BF15C}"/>
              </a:ext>
            </a:extLst>
          </p:cNvPr>
          <p:cNvSpPr>
            <a:spLocks noGrp="1"/>
          </p:cNvSpPr>
          <p:nvPr>
            <p:ph idx="59"/>
          </p:nvPr>
        </p:nvSpPr>
        <p:spPr/>
        <p:txBody>
          <a:bodyPr/>
          <a:lstStyle/>
          <a:p>
            <a:r>
              <a:rPr lang="en-US" dirty="0"/>
              <a:t>OFS/ablation + </a:t>
            </a: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anastrozole</a:t>
            </a:r>
          </a:p>
        </p:txBody>
      </p:sp>
      <p:sp>
        <p:nvSpPr>
          <p:cNvPr id="9" name="Content Placeholder 8">
            <a:extLst>
              <a:ext uri="{FF2B5EF4-FFF2-40B4-BE49-F238E27FC236}">
                <a16:creationId xmlns:a16="http://schemas.microsoft.com/office/drawing/2014/main" id="{7D438642-36B9-9C45-9F98-67C99781B714}"/>
              </a:ext>
            </a:extLst>
          </p:cNvPr>
          <p:cNvSpPr>
            <a:spLocks noGrp="1"/>
          </p:cNvSpPr>
          <p:nvPr>
            <p:ph idx="60"/>
          </p:nvPr>
        </p:nvSpPr>
        <p:spPr/>
        <p:txBody>
          <a:bodyPr/>
          <a:lstStyle/>
          <a:p>
            <a:pPr marL="0" marR="0" lvl="0" indent="0" algn="ctr" defTabSz="412750" rtl="0" eaLnBrk="0" fontAlgn="base" latinLnBrk="0" hangingPunct="0">
              <a:lnSpc>
                <a:spcPct val="100000"/>
              </a:lnSpc>
              <a:spcBef>
                <a:spcPts val="0"/>
              </a:spcBef>
              <a:spcAft>
                <a:spcPts val="0"/>
              </a:spcAft>
              <a:buClr>
                <a:srgbClr val="000000"/>
              </a:buClr>
              <a:buSzPct val="100000"/>
              <a:buFontTx/>
              <a:buNone/>
              <a:tabLst/>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a:t>
            </a:r>
            <a:r>
              <a:rPr lang="en-US" dirty="0"/>
              <a:t>anastrozole</a:t>
            </a:r>
            <a:endParaRPr kumimoji="0" lang="en-US" b="1" i="0" u="none" strike="noStrike" kern="0" cap="none" spc="0" normalizeH="0" baseline="0" noProof="0" dirty="0">
              <a:ln>
                <a:noFill/>
              </a:ln>
              <a:solidFill>
                <a:srgbClr val="FFFFFF"/>
              </a:solidFill>
              <a:effectLst/>
              <a:uLnTx/>
              <a:uFillTx/>
              <a:latin typeface="Calibri" charset="0"/>
              <a:ea typeface="MS PGothic" pitchFamily="34" charset="-128"/>
            </a:endParaRPr>
          </a:p>
        </p:txBody>
      </p:sp>
      <p:sp>
        <p:nvSpPr>
          <p:cNvPr id="10" name="Content Placeholder 9">
            <a:extLst>
              <a:ext uri="{FF2B5EF4-FFF2-40B4-BE49-F238E27FC236}">
                <a16:creationId xmlns:a16="http://schemas.microsoft.com/office/drawing/2014/main" id="{DA184B0D-53F8-2846-8E60-1BD80178850B}"/>
              </a:ext>
            </a:extLst>
          </p:cNvPr>
          <p:cNvSpPr>
            <a:spLocks noGrp="1"/>
          </p:cNvSpPr>
          <p:nvPr>
            <p:ph idx="61"/>
          </p:nvPr>
        </p:nvSpPr>
        <p:spPr>
          <a:xfrm>
            <a:off x="7292280" y="4352012"/>
            <a:ext cx="4206240" cy="589156"/>
          </a:xfrm>
        </p:spPr>
        <p:txBody>
          <a:bodyPr/>
          <a:lstStyle/>
          <a:p>
            <a:pPr>
              <a:lnSpc>
                <a:spcPts val="2180"/>
              </a:lnSpc>
            </a:pPr>
            <a:r>
              <a:rPr lang="en-US" sz="2400" dirty="0"/>
              <a:t>OFS/ablation + tamoxifen </a:t>
            </a:r>
            <a:br>
              <a:rPr lang="en-US" sz="2400" dirty="0"/>
            </a:br>
            <a:r>
              <a:rPr lang="en-US" sz="2400" dirty="0"/>
              <a:t>or letrozole </a:t>
            </a:r>
          </a:p>
        </p:txBody>
      </p:sp>
      <p:sp>
        <p:nvSpPr>
          <p:cNvPr id="11" name="Content Placeholder 10">
            <a:extLst>
              <a:ext uri="{FF2B5EF4-FFF2-40B4-BE49-F238E27FC236}">
                <a16:creationId xmlns:a16="http://schemas.microsoft.com/office/drawing/2014/main" id="{A0105649-00C1-AA4C-A4EB-18E94C6FF898}"/>
              </a:ext>
            </a:extLst>
          </p:cNvPr>
          <p:cNvSpPr>
            <a:spLocks noGrp="1"/>
          </p:cNvSpPr>
          <p:nvPr>
            <p:ph idx="62"/>
          </p:nvPr>
        </p:nvSpPr>
        <p:spPr/>
        <p:txBody>
          <a:bodyPr/>
          <a:lstStyle/>
          <a:p>
            <a:r>
              <a:rPr lang="en-US" dirty="0"/>
              <a:t>OFS/ablation + letrozole </a:t>
            </a:r>
          </a:p>
        </p:txBody>
      </p:sp>
      <p:sp>
        <p:nvSpPr>
          <p:cNvPr id="12" name="Content Placeholder 11">
            <a:extLst>
              <a:ext uri="{FF2B5EF4-FFF2-40B4-BE49-F238E27FC236}">
                <a16:creationId xmlns:a16="http://schemas.microsoft.com/office/drawing/2014/main" id="{6A33831D-3BAC-304F-B255-3D967871B9BB}"/>
              </a:ext>
            </a:extLst>
          </p:cNvPr>
          <p:cNvSpPr>
            <a:spLocks noGrp="1"/>
          </p:cNvSpPr>
          <p:nvPr>
            <p:ph idx="63"/>
          </p:nvPr>
        </p:nvSpPr>
        <p:spPr/>
        <p:txBody>
          <a:bodyPr/>
          <a:lstStyle/>
          <a:p>
            <a:pPr>
              <a:defRPr/>
            </a:pPr>
            <a:r>
              <a:rPr kumimoji="0" lang="en-US" b="1" i="0" u="none" strike="noStrike" kern="0" cap="none" spc="0" normalizeH="0" baseline="0" noProof="0" dirty="0">
                <a:ln>
                  <a:noFill/>
                </a:ln>
                <a:solidFill>
                  <a:srgbClr val="FFFFFF"/>
                </a:solidFill>
                <a:effectLst/>
                <a:uLnTx/>
                <a:uFillTx/>
                <a:latin typeface="Calibri" charset="0"/>
                <a:ea typeface="MS PGothic" pitchFamily="34" charset="-128"/>
              </a:rPr>
              <a:t>OFS/ablation + exemestane</a:t>
            </a:r>
          </a:p>
        </p:txBody>
      </p:sp>
      <p:sp>
        <p:nvSpPr>
          <p:cNvPr id="13" name="Content Placeholder 12">
            <a:extLst>
              <a:ext uri="{FF2B5EF4-FFF2-40B4-BE49-F238E27FC236}">
                <a16:creationId xmlns:a16="http://schemas.microsoft.com/office/drawing/2014/main" id="{694F6057-4319-154B-AA41-C3179B2D695D}"/>
              </a:ext>
            </a:extLst>
          </p:cNvPr>
          <p:cNvSpPr>
            <a:spLocks noGrp="1"/>
          </p:cNvSpPr>
          <p:nvPr>
            <p:ph idx="64"/>
          </p:nvPr>
        </p:nvSpPr>
        <p:spPr/>
        <p:txBody>
          <a:bodyPr/>
          <a:lstStyle/>
          <a:p>
            <a:pPr>
              <a:lnSpc>
                <a:spcPts val="2240"/>
              </a:lnSpc>
              <a:spcBef>
                <a:spcPts val="0"/>
              </a:spcBef>
              <a:spcAft>
                <a:spcPts val="0"/>
              </a:spcAft>
            </a:pPr>
            <a:r>
              <a:rPr lang="en-US" dirty="0"/>
              <a:t>RS = 20</a:t>
            </a:r>
          </a:p>
          <a:p>
            <a:pPr>
              <a:lnSpc>
                <a:spcPts val="2240"/>
              </a:lnSpc>
              <a:spcBef>
                <a:spcPts val="0"/>
              </a:spcBef>
              <a:spcAft>
                <a:spcPts val="0"/>
              </a:spcAft>
            </a:pPr>
            <a:r>
              <a:rPr lang="en-US" dirty="0"/>
              <a:t>ET</a:t>
            </a:r>
          </a:p>
        </p:txBody>
      </p:sp>
      <p:sp>
        <p:nvSpPr>
          <p:cNvPr id="14" name="Content Placeholder 13">
            <a:extLst>
              <a:ext uri="{FF2B5EF4-FFF2-40B4-BE49-F238E27FC236}">
                <a16:creationId xmlns:a16="http://schemas.microsoft.com/office/drawing/2014/main" id="{0CA81CC9-74F0-8446-B085-1982E4E5E46E}"/>
              </a:ext>
            </a:extLst>
          </p:cNvPr>
          <p:cNvSpPr>
            <a:spLocks noGrp="1"/>
          </p:cNvSpPr>
          <p:nvPr>
            <p:ph idx="71"/>
          </p:nvPr>
        </p:nvSpPr>
        <p:spPr/>
        <p:txBody>
          <a:bodyPr/>
          <a:lstStyle/>
          <a:p>
            <a:pPr>
              <a:defRPr/>
            </a:pPr>
            <a:r>
              <a:rPr kumimoji="0" lang="en-US" sz="2400" b="1" i="0" u="none" strike="noStrike" kern="0" cap="none" spc="0" normalizeH="0" baseline="0" noProof="0" dirty="0">
                <a:ln>
                  <a:noFill/>
                </a:ln>
                <a:solidFill>
                  <a:srgbClr val="FFFFFF"/>
                </a:solidFill>
                <a:effectLst/>
                <a:uLnTx/>
                <a:uFillTx/>
                <a:latin typeface="Calibri" charset="0"/>
                <a:ea typeface="MS PGothic" pitchFamily="34" charset="-128"/>
              </a:rPr>
              <a:t>OFS/ablation + letrozole </a:t>
            </a:r>
          </a:p>
        </p:txBody>
      </p:sp>
      <p:sp>
        <p:nvSpPr>
          <p:cNvPr id="15" name="Content Placeholder 14">
            <a:extLst>
              <a:ext uri="{FF2B5EF4-FFF2-40B4-BE49-F238E27FC236}">
                <a16:creationId xmlns:a16="http://schemas.microsoft.com/office/drawing/2014/main" id="{8E1F6B86-9F90-4445-A0CB-999A32CE35DC}"/>
              </a:ext>
            </a:extLst>
          </p:cNvPr>
          <p:cNvSpPr>
            <a:spLocks noGrp="1"/>
          </p:cNvSpPr>
          <p:nvPr>
            <p:ph idx="72"/>
          </p:nvPr>
        </p:nvSpPr>
        <p:spPr/>
        <p:txBody>
          <a:bodyPr/>
          <a:lstStyle/>
          <a:p>
            <a:r>
              <a:rPr lang="en-US" dirty="0"/>
              <a:t>OFS/ablation + letrozole </a:t>
            </a:r>
          </a:p>
        </p:txBody>
      </p:sp>
      <p:sp>
        <p:nvSpPr>
          <p:cNvPr id="16" name="Title 15">
            <a:extLst>
              <a:ext uri="{FF2B5EF4-FFF2-40B4-BE49-F238E27FC236}">
                <a16:creationId xmlns:a16="http://schemas.microsoft.com/office/drawing/2014/main" id="{B4475F59-D58C-D743-8792-18384FC73A85}"/>
              </a:ext>
            </a:extLst>
          </p:cNvPr>
          <p:cNvSpPr>
            <a:spLocks noGrp="1"/>
          </p:cNvSpPr>
          <p:nvPr>
            <p:ph type="title"/>
          </p:nvPr>
        </p:nvSpPr>
        <p:spPr>
          <a:xfrm>
            <a:off x="912285" y="0"/>
            <a:ext cx="10872347" cy="1196752"/>
          </a:xfrm>
        </p:spPr>
        <p:txBody>
          <a:bodyPr/>
          <a:lstStyle/>
          <a:p>
            <a:r>
              <a:rPr lang="en-US" sz="2400" dirty="0"/>
              <a:t>Which adjuvant ET would you most likely recommend for a </a:t>
            </a:r>
            <a:r>
              <a:rPr lang="en-US" sz="2400" u="sng" dirty="0"/>
              <a:t>45-year-old</a:t>
            </a:r>
            <a:r>
              <a:rPr lang="en-US" sz="2400" dirty="0"/>
              <a:t> premenopausal woman with ER-positive, HER2-negative localized breast cancer with </a:t>
            </a:r>
            <a:r>
              <a:rPr lang="en-US" sz="2400" u="sng" dirty="0"/>
              <a:t>3 positive nodes</a:t>
            </a:r>
            <a:r>
              <a:rPr lang="en-US" sz="2400" dirty="0"/>
              <a:t> and the RS below? </a:t>
            </a:r>
            <a:endParaRPr lang="en-US" dirty="0"/>
          </a:p>
        </p:txBody>
      </p:sp>
    </p:spTree>
    <p:extLst>
      <p:ext uri="{BB962C8B-B14F-4D97-AF65-F5344CB8AC3E}">
        <p14:creationId xmlns:p14="http://schemas.microsoft.com/office/powerpoint/2010/main" val="3456717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424936" cy="1052736"/>
          </a:xfrm>
        </p:spPr>
        <p:txBody>
          <a:bodyPr>
            <a:normAutofit/>
          </a:bodyPr>
          <a:lstStyle/>
          <a:p>
            <a:r>
              <a:rPr lang="en-US" dirty="0"/>
              <a:t>Agenda</a:t>
            </a:r>
            <a:endParaRPr lang="en-US" sz="2800" dirty="0">
              <a:solidFill>
                <a:srgbClr val="FF40FF"/>
              </a:solidFill>
            </a:endParaRPr>
          </a:p>
        </p:txBody>
      </p:sp>
      <p:sp>
        <p:nvSpPr>
          <p:cNvPr id="6" name="Content Placeholder 5"/>
          <p:cNvSpPr>
            <a:spLocks noGrp="1"/>
          </p:cNvSpPr>
          <p:nvPr>
            <p:ph idx="1"/>
          </p:nvPr>
        </p:nvSpPr>
        <p:spPr>
          <a:xfrm>
            <a:off x="875420" y="1196752"/>
            <a:ext cx="10837204" cy="5445224"/>
          </a:xfrm>
        </p:spPr>
        <p:txBody>
          <a:bodyPr/>
          <a:lstStyle/>
          <a:p>
            <a:pPr marL="0" marR="0" indent="0">
              <a:lnSpc>
                <a:spcPts val="2580"/>
              </a:lnSpc>
              <a:spcBef>
                <a:spcPts val="180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Case Presentation: Dr Partridge</a:t>
            </a:r>
          </a:p>
          <a:p>
            <a:pPr marL="342900" indent="-342900">
              <a:lnSpc>
                <a:spcPts val="2580"/>
              </a:lnSpc>
              <a:spcBef>
                <a:spcPts val="400"/>
              </a:spcBef>
              <a:spcAft>
                <a:spcPts val="0"/>
              </a:spcAft>
            </a:pPr>
            <a:r>
              <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25-year-old woman with T1cN0M0, ER/PR-positive, HER2-negative breast cancer, Recurrence Score® (RS) = 26</a:t>
            </a: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Miller</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28-year-old woman with a 2.8-cm ER/PR-positive, HER2-positive Grade III IDC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Case Presentation: Dr Partridge </a:t>
            </a:r>
          </a:p>
          <a:p>
            <a:pPr marL="342900" indent="-342900">
              <a:lnSpc>
                <a:spcPts val="2580"/>
              </a:lnSpc>
              <a:spcBef>
                <a:spcPts val="400"/>
              </a:spcBef>
              <a:spcAft>
                <a:spcPts val="0"/>
              </a:spcAft>
            </a:pPr>
            <a:r>
              <a:rPr lang="en-US" sz="2200" b="0" dirty="0">
                <a:effectLst/>
                <a:latin typeface="Calibri" panose="020F0502020204030204" pitchFamily="34" charset="0"/>
                <a:ea typeface="Calibri" panose="020F0502020204030204" pitchFamily="34" charset="0"/>
                <a:cs typeface="Times New Roman" panose="02020603050405020304" pitchFamily="18" charset="0"/>
              </a:rPr>
              <a:t>35-year-old woma</a:t>
            </a:r>
            <a:r>
              <a:rPr lang="en-US" sz="2200" b="0" dirty="0">
                <a:latin typeface="Calibri" panose="020F0502020204030204" pitchFamily="34" charset="0"/>
                <a:ea typeface="Calibri" panose="020F0502020204030204" pitchFamily="34" charset="0"/>
                <a:cs typeface="Times New Roman" panose="02020603050405020304" pitchFamily="18" charset="0"/>
              </a:rPr>
              <a:t>n with a 3.5-cm ER/PR-negative, HER2-negative breast cancer with a BRCA2 mutation</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Case </a:t>
            </a:r>
            <a:r>
              <a:rPr lang="en-US" sz="2400" dirty="0">
                <a:latin typeface="Calibri" panose="020F0502020204030204" pitchFamily="34" charset="0"/>
                <a:ea typeface="Calibri" panose="020F0502020204030204" pitchFamily="34" charset="0"/>
                <a:cs typeface="Times New Roman" panose="02020603050405020304" pitchFamily="18" charset="0"/>
              </a:rPr>
              <a:t>Presentation: Dr Miller</a:t>
            </a:r>
          </a:p>
          <a:p>
            <a:pPr marL="342900" indent="-342900">
              <a:lnSpc>
                <a:spcPts val="2580"/>
              </a:lnSpc>
              <a:spcBef>
                <a:spcPts val="400"/>
              </a:spcBef>
              <a:spcAft>
                <a:spcPts val="0"/>
              </a:spcAft>
            </a:pPr>
            <a:r>
              <a:rPr lang="en-US" sz="2200" b="0" dirty="0">
                <a:latin typeface="Calibri" panose="020F0502020204030204" pitchFamily="34" charset="0"/>
                <a:ea typeface="Calibri" panose="020F0502020204030204" pitchFamily="34" charset="0"/>
                <a:cs typeface="Times New Roman" panose="02020603050405020304" pitchFamily="18" charset="0"/>
              </a:rPr>
              <a:t>32</a:t>
            </a:r>
            <a:r>
              <a:rPr lang="en-US" sz="2200" b="0" dirty="0">
                <a:effectLst/>
                <a:latin typeface="Calibri" panose="020F0502020204030204" pitchFamily="34" charset="0"/>
                <a:ea typeface="Calibri" panose="020F0502020204030204" pitchFamily="34" charset="0"/>
                <a:cs typeface="Times New Roman" panose="02020603050405020304" pitchFamily="18" charset="0"/>
              </a:rPr>
              <a:t>-year-old woman with ER/PR-positive, HER2-negative inflammatory breast cancer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580"/>
              </a:lnSpc>
              <a:spcBef>
                <a:spcPts val="180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Appendix</a:t>
            </a:r>
          </a:p>
        </p:txBody>
      </p:sp>
    </p:spTree>
    <p:custDataLst>
      <p:tags r:id="rId1"/>
    </p:custDataLst>
    <p:extLst>
      <p:ext uri="{BB962C8B-B14F-4D97-AF65-F5344CB8AC3E}">
        <p14:creationId xmlns:p14="http://schemas.microsoft.com/office/powerpoint/2010/main" val="3550289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100"/>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3.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4.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5.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6.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Arial" pitchFamily="-108" charset="0"/>
          </a:defRPr>
        </a:defPPr>
      </a:lstStyle>
    </a:spDef>
    <a:lnDef>
      <a:spPr bwMode="auto">
        <a:xfrm>
          <a:off x="0" y="0"/>
          <a:ext cx="1" cy="1"/>
        </a:xfrm>
        <a:custGeom>
          <a:avLst/>
          <a:gdLst/>
          <a:ahLst/>
          <a:cxnLst/>
          <a:rect l="0" t="0" r="0" b="0"/>
          <a:pathLst/>
        </a:custGeom>
        <a:solidFill>
          <a:srgbClr val="FF66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Custom 3">
      <a:dk1>
        <a:srgbClr val="000000"/>
      </a:dk1>
      <a:lt1>
        <a:srgbClr val="FFFFFF"/>
      </a:lt1>
      <a:dk2>
        <a:srgbClr val="636569"/>
      </a:dk2>
      <a:lt2>
        <a:srgbClr val="E7E6E6"/>
      </a:lt2>
      <a:accent1>
        <a:srgbClr val="12689B"/>
      </a:accent1>
      <a:accent2>
        <a:srgbClr val="FFA236"/>
      </a:accent2>
      <a:accent3>
        <a:srgbClr val="23C7EF"/>
      </a:accent3>
      <a:accent4>
        <a:srgbClr val="646569"/>
      </a:accent4>
      <a:accent5>
        <a:srgbClr val="E7E6E6"/>
      </a:accent5>
      <a:accent6>
        <a:srgbClr val="FEFEFE"/>
      </a:accent6>
      <a:hlink>
        <a:srgbClr val="FB993D"/>
      </a:hlink>
      <a:folHlink>
        <a:srgbClr val="FB9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0985_DFCI_PPT_Everyday_V2_16x9_DESIGN" id="{3BB9DC94-A060-6546-9027-82D03A29B39B}" vid="{E13BFE73-8E70-B74D-99AC-7240FDA2F054}"/>
    </a:ext>
  </a:extLst>
</a:theme>
</file>

<file path=ppt/theme/theme8.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9" ma:contentTypeDescription="Create a new document." ma:contentTypeScope="" ma:versionID="83bf1051954f228ef3dccc82cfc58357">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b1f103e14bcb636125a88c7b57b71e20"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034CC-79C7-412E-AD3F-15569F091410}">
  <ds:schemaRefs>
    <ds:schemaRef ds:uri="http://schemas.microsoft.com/sharepoint/v3/contenttype/forms"/>
  </ds:schemaRefs>
</ds:datastoreItem>
</file>

<file path=customXml/itemProps2.xml><?xml version="1.0" encoding="utf-8"?>
<ds:datastoreItem xmlns:ds="http://schemas.openxmlformats.org/officeDocument/2006/customXml" ds:itemID="{926F9226-F438-42D4-BF98-A6183DBA41C0}">
  <ds:schemaRefs>
    <ds:schemaRef ds:uri="http://schemas.microsoft.com/office/2006/metadata/properties"/>
    <ds:schemaRef ds:uri="http://schemas.microsoft.com/office/infopath/2007/PartnerControls"/>
    <ds:schemaRef ds:uri="96f1686b-f877-4eb8-89ab-3a67a5dc2612"/>
    <ds:schemaRef ds:uri="b4104d5b-b872-4636-a728-507be7308f43"/>
  </ds:schemaRefs>
</ds:datastoreItem>
</file>

<file path=customXml/itemProps3.xml><?xml version="1.0" encoding="utf-8"?>
<ds:datastoreItem xmlns:ds="http://schemas.openxmlformats.org/officeDocument/2006/customXml" ds:itemID="{F04A48DB-A076-4C61-AF40-F356CF63E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1686b-f877-4eb8-89ab-3a67a5dc2612"/>
    <ds:schemaRef ds:uri="b4104d5b-b872-4636-a728-507be7308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73294</TotalTime>
  <Words>5915</Words>
  <Application>Microsoft Office PowerPoint</Application>
  <PresentationFormat>Widescreen</PresentationFormat>
  <Paragraphs>825</Paragraphs>
  <Slides>83</Slides>
  <Notes>27</Notes>
  <HiddenSlides>0</HiddenSlides>
  <MMClips>0</MMClips>
  <ScaleCrop>false</ScaleCrop>
  <HeadingPairs>
    <vt:vector size="4" baseType="variant">
      <vt:variant>
        <vt:lpstr>Theme</vt:lpstr>
      </vt:variant>
      <vt:variant>
        <vt:i4>9</vt:i4>
      </vt:variant>
      <vt:variant>
        <vt:lpstr>Slide Titles</vt:lpstr>
      </vt:variant>
      <vt:variant>
        <vt:i4>83</vt:i4>
      </vt:variant>
    </vt:vector>
  </HeadingPairs>
  <TitlesOfParts>
    <vt:vector size="92" baseType="lpstr">
      <vt:lpstr>5_Default Design</vt:lpstr>
      <vt:lpstr>1_Default Design</vt:lpstr>
      <vt:lpstr>Default Design</vt:lpstr>
      <vt:lpstr>6_Default Design</vt:lpstr>
      <vt:lpstr>7_Default Design</vt:lpstr>
      <vt:lpstr>8_Default Design</vt:lpstr>
      <vt:lpstr>Office Theme</vt:lpstr>
      <vt:lpstr>Wisp</vt:lpstr>
      <vt:lpstr>9_Default Design</vt:lpstr>
      <vt:lpstr>Inside the Issue — Exploring the Current Role of Ovarian Suppression in the Management of Breast Cancer</vt:lpstr>
      <vt:lpstr>Faculty</vt:lpstr>
      <vt:lpstr>Faculty</vt:lpstr>
      <vt:lpstr>Commercial Support</vt:lpstr>
      <vt:lpstr>Dr Love — Disclosures</vt:lpstr>
      <vt:lpstr>Dr Miller — Disclosures</vt:lpstr>
      <vt:lpstr>Dr Partridge — Disclosures</vt:lpstr>
      <vt:lpstr>PowerPoint Presentation</vt:lpstr>
      <vt:lpstr>Agenda</vt:lpstr>
      <vt:lpstr>Common Questions from Community-Based Physicians</vt:lpstr>
      <vt:lpstr>Agenda</vt:lpstr>
      <vt:lpstr>Which adjuvant endocrine treatment would you recommend for a 25-year-old premenopausal patient with T1cN0M0 ER/PR-positive, HER2-negative breast cancer and RS = 26? </vt:lpstr>
      <vt:lpstr>Hierarchy of Endocrine Therapy for Premenopausal Women</vt:lpstr>
      <vt:lpstr>PowerPoint Presentation</vt:lpstr>
      <vt:lpstr>PowerPoint Presentation</vt:lpstr>
      <vt:lpstr>Ovarian suppression – monitoring schema</vt:lpstr>
      <vt:lpstr>Ovarian suppression – dosing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adjuvant treatment would you most likely recommend for a  30-year-old premenopausal woman with 0.5-cm ER-positive, HER2-negative, node-negative localized breast cancer and the Recurrence Score® (RS) below?</vt:lpstr>
      <vt:lpstr>Which adjuvant treatment would you most likely recommend for a  30-year-old premenopausal woman with 1-cm ER-positive, HER2-negative, node-negative localized breast cancer and the RS below?</vt:lpstr>
      <vt:lpstr>Which adjuvant treatment would you most likely recommend for a  30-year-old premenopausal woman with 1.5-cm ER-positive, HER2-negative, node-negative localized breast cancer and the RS below?</vt:lpstr>
      <vt:lpstr>Which adjuvant treatment would you most likely recommend for a  30-year-old premenopausal woman with 2-cm ER-positive, HER2-negative, node-negative localized breast cancer and the RS below?</vt:lpstr>
      <vt:lpstr>Which adjuvant treatment would you most likely recommend for a  30-year-old premenopausal woman with 2.5-cm ER-positive, HER2-negative, node-negative localized breast cancer and the RS below?</vt:lpstr>
      <vt:lpstr>Which adjuvant ET would you most likely recommend for a 30-year-old premenopausal woman with ER-positive, HER2-negative localized breast cancer with 1 positive node and the RS below? </vt:lpstr>
      <vt:lpstr>For premenopausal patients with ER-positive localized breast cancer who wish to maintain fertility and to whom you are going to administer a GnRHa, when do you typically start it relative to chemotherapy?</vt:lpstr>
      <vt:lpstr>For premenopausal patients with ER-positive localized breast cancer who are not interested in maintaining fertility but wish to preserve ovarian function and to whom you are going to administer a GnRHa, when do you typically start it relative to chemotherapy?</vt:lpstr>
      <vt:lpstr>For premenopausal patients with ER-positive localized breast cancer who are not interested in maintaining fertility or preserving ovarian function and to whom you are going to administer a GnRHa, when do you typically start it relative to chemotherapy?</vt:lpstr>
      <vt:lpstr>Agenda</vt:lpstr>
      <vt:lpstr>Case 2: Dr Miller – 28-year-old woman </vt:lpstr>
      <vt:lpstr>Case 2: Dr Miller – 28-year-old woman (cont)  3 years later</vt:lpstr>
      <vt:lpstr>ASTRRA OFS + Tamoxifen versus Tamoxifen</vt:lpstr>
      <vt:lpstr>POSITIVE results for young patients IBCSG 48-14 / BIG 8-13 / Alliance A221405</vt:lpstr>
      <vt:lpstr>POSITIVE  Pregnancy Outcomes</vt:lpstr>
      <vt:lpstr>A 28-year-old premenopausal woman with a 2.8-cm, ER/PR-positive, HER2-positive IDC who is interested in preserving fertility is going to receive neoadjuvant paclitaxel/trastuzumab/pertuzumab. When, if at all, would you initiate a GnRHa? Would your approach to the use of a GnRHa change if the patient experienced a pathologic complete response to neoadjuvant treatment?</vt:lpstr>
      <vt:lpstr>Have you offered or would you offer the opportunity to discontinue hormonal therapy to a premenopausal patient with low-risk (node-negative) localized breast cancer who is receiving a GnRHa in combination with adjuvant endocrine treatment and wishes to become pregnant?</vt:lpstr>
      <vt:lpstr>Have you offered or would you offer the opportunity to discontinue hormonal therapy to a premenopausal patient with high-risk (multiple positive nodes) localized breast cancer who is receiving a GnRHa in combination with adjuvant endocrine treatment and wishes to become pregnant?</vt:lpstr>
      <vt:lpstr>In general, for a premenopausal patient with low-risk (node-negative) localized breast cancer who is receiving a GnRHa in combination with adjuvant endocrine treatment and wishes to become pregnant, what is the minimum duration of hormonal therapy that you would recommend before you would be comfortable discontinuing treatment?</vt:lpstr>
      <vt:lpstr>In general, for a premenopausal patient with high-risk (multiple positive nodes) localized breast cancer who is receiving a GnRHa in combination with adjuvant endocrine treatment and wishes to become pregnant, what is the minimum duration of hormonal therapy that you would recommend before you would be comfortable discontinuing treatment?</vt:lpstr>
      <vt:lpstr>In general, for a premenopausal patient with low-risk (node-negative) localized breast cancer who is receiving a GnRHa in combination with adjuvant endocrine treatment and wishes to become pregnant, how long would you feel comfortable allowing her to remain off hormonal therapy?</vt:lpstr>
      <vt:lpstr>In general, for a premenopausal patient with high-risk (multiple positive nodes) localized breast cancer who is receiving a GnRHa in combination with adjuvant endocrine treatment and wishes to become pregnant, how long would you feel comfortable allowing her to remain off hormonal therapy?</vt:lpstr>
      <vt:lpstr>Agenda</vt:lpstr>
      <vt:lpstr>PowerPoint Presentation</vt:lpstr>
      <vt:lpstr>PowerPoint Presentation</vt:lpstr>
      <vt:lpstr>PowerPoint Presentation</vt:lpstr>
      <vt:lpstr>PowerPoint Presentation</vt:lpstr>
      <vt:lpstr>PowerPoint Presentation</vt:lpstr>
      <vt:lpstr>PowerPoint Presentation</vt:lpstr>
      <vt:lpstr>PROMISE GIM-6: Long-term Outcomes of GnRHa to Preserve Ovarian Function</vt:lpstr>
      <vt:lpstr>For a 35-year-old premenopausal woman with ER-positive, HER2-negative localized breast cancer and multiple positive nodes who is not interested in future childbearing and to whom you plan to administer an aromatase inhibitor, would you recommend oophorectomy or a gonadotropin-releasing hormone agonist (GnRHa) in addition to adjuvant endocrine therapy?</vt:lpstr>
      <vt:lpstr>When administering a GnRHa in combination with adjuvant endocrine therapy for a 35-year-old woman with ER-positive localized breast cancer, what is your typical planned duration of OFS?</vt:lpstr>
      <vt:lpstr>For premenopausal patients (age 20-40 years) with ER-positive, HER2-negative localized breast cancer who are about to receive adjuvant chemotherapy, do you generally offer the option of using OFS during chemotherapy in the following clinical scenarios?</vt:lpstr>
      <vt:lpstr>For premenopausal patients (age 20-40 years) with ER-positive, HER2-positive localized breast cancer who are about to receive adjuvant chemotherapy, do you generally offer the option of using OFS during chemotherapy in the following clinical scenarios?</vt:lpstr>
      <vt:lpstr>For premenopausal patients (age 20-40 years) with ER-negative, HER2-negative localized breast cancer who are about to receive adjuvant chemotherapy, do you generally offer the option of using OFS during chemotherapy in the following clinical scenarios?</vt:lpstr>
      <vt:lpstr>Agenda</vt:lpstr>
      <vt:lpstr>Case 4: Dr Miller – 32-year-old woman  </vt:lpstr>
      <vt:lpstr>Case 4: Dr Miller – 32-year-old woman (cont) </vt:lpstr>
      <vt:lpstr>Case 4: Dr Miller – 32-year-old woman (cont)  Is she menopausal?</vt:lpstr>
      <vt:lpstr>Case 4: Dr Miller – 32-year-old woman (cont)  Choice of hormone therapy</vt:lpstr>
      <vt:lpstr>Do you or your practice employ any alternative approaches to manage symptoms associated with OFS (eg, exercise, complementary strategies)?</vt:lpstr>
      <vt:lpstr>What is your typical strategy to ameliorate vaginal dryness/dyspareunia associated with OFS? </vt:lpstr>
      <vt:lpstr>Are there situations in which you recommend hormone replacement therapy to ameliorate side effects associated with OFS?</vt:lpstr>
      <vt:lpstr>Agenda</vt:lpstr>
      <vt:lpstr>PowerPoint Presentation</vt:lpstr>
      <vt:lpstr>PowerPoint Presentation</vt:lpstr>
      <vt:lpstr>The POSITIVE Trial:  ELIGIBILITY</vt:lpstr>
      <vt:lpstr>POSITIVE TRIAL PROCEDURES</vt:lpstr>
      <vt:lpstr>BREAST CANCER OUTCOMES – POSITIVE only</vt:lpstr>
      <vt:lpstr>BREAST CANCER OUTCOMES – POSITIVE &amp; SOFT/TEXT </vt:lpstr>
      <vt:lpstr>Case: Dr Miller – 32-year-old woman </vt:lpstr>
      <vt:lpstr>Case: Dr Miller – 32-year-old woman (cont) </vt:lpstr>
      <vt:lpstr>Case: Dr Miller – 32-year-old woman (cont)  Options for HRx</vt:lpstr>
      <vt:lpstr>Case: Dr Miller – 32-year-old woman (cont)  Options for HRx</vt:lpstr>
      <vt:lpstr>Ovarian suppression Powerful yet underutilized</vt:lpstr>
      <vt:lpstr>Which adjuvant ET would you most likely recommend for a 30-year-old premenopausal woman with ER-positive, HER2-negative localized breast cancer with 3 positive nodes and the RS below? </vt:lpstr>
      <vt:lpstr>Which adjuvant ET would you most likely recommend for a 45-year-old premenopausal woman with ER-positive, HER2-negative localized breast cancer with 1 positive node and the RS below? </vt:lpstr>
      <vt:lpstr>Which adjuvant ET would you most likely recommend for a 45-year-old premenopausal woman with ER-positive, HER2-negative localized breast cancer with 3 positive nodes and the RS below? </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Taylor Wallace</cp:lastModifiedBy>
  <cp:revision>6234</cp:revision>
  <cp:lastPrinted>2020-10-06T15:56:26Z</cp:lastPrinted>
  <dcterms:created xsi:type="dcterms:W3CDTF">2013-03-19T19:50:02Z</dcterms:created>
  <dcterms:modified xsi:type="dcterms:W3CDTF">2023-03-09T20:33:56Z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