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07.xml" ContentType="application/vnd.openxmlformats-officedocument.presentationml.slide+xml"/>
  <Override PartName="/ppt/presentation.xml" ContentType="application/vnd.openxmlformats-officedocument.presentationml.presentation.main+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1.xml" ContentType="application/vnd.openxmlformats-officedocument.presentationml.notesSlide+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69.xml" ContentType="application/vnd.openxmlformats-officedocument.presentationml.slideLayout+xml"/>
  <Override PartName="/ppt/slideLayouts/slideLayout68.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theme/theme1.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2.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ppt/tags/tag12.xml" ContentType="application/vnd.openxmlformats-officedocument.presentationml.tags+xml"/>
  <Override PartName="/ppt/tags/tag11.xml" ContentType="application/vnd.openxmlformats-officedocument.presentationml.tags+xml"/>
  <Override PartName="/ppt/tags/tag10.xml" ContentType="application/vnd.openxmlformats-officedocument.presentationml.tags+xml"/>
  <Override PartName="/ppt/tags/tag9.xml" ContentType="application/vnd.openxmlformats-officedocument.presentationml.tags+xml"/>
  <Override PartName="/ppt/tags/tag8.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ppt/tags/tag5.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431" r:id="rId1"/>
    <p:sldMasterId id="2147484654" r:id="rId2"/>
    <p:sldMasterId id="2147484671" r:id="rId3"/>
    <p:sldMasterId id="2147484684" r:id="rId4"/>
  </p:sldMasterIdLst>
  <p:notesMasterIdLst>
    <p:notesMasterId r:id="rId115"/>
  </p:notesMasterIdLst>
  <p:handoutMasterIdLst>
    <p:handoutMasterId r:id="rId116"/>
  </p:handoutMasterIdLst>
  <p:sldIdLst>
    <p:sldId id="2147480066" r:id="rId5"/>
    <p:sldId id="2147470606" r:id="rId6"/>
    <p:sldId id="2147480108" r:id="rId7"/>
    <p:sldId id="13407" r:id="rId8"/>
    <p:sldId id="2147480058" r:id="rId9"/>
    <p:sldId id="2147471550" r:id="rId10"/>
    <p:sldId id="2147480071" r:id="rId11"/>
    <p:sldId id="2147480070" r:id="rId12"/>
    <p:sldId id="2147480100" r:id="rId13"/>
    <p:sldId id="2147480101" r:id="rId14"/>
    <p:sldId id="2147480102" r:id="rId15"/>
    <p:sldId id="2147480103" r:id="rId16"/>
    <p:sldId id="2147480104" r:id="rId17"/>
    <p:sldId id="2147480099" r:id="rId18"/>
    <p:sldId id="2147480096" r:id="rId19"/>
    <p:sldId id="2147472807" r:id="rId20"/>
    <p:sldId id="1385" r:id="rId21"/>
    <p:sldId id="1216" r:id="rId22"/>
    <p:sldId id="2147469446" r:id="rId23"/>
    <p:sldId id="2147480097" r:id="rId24"/>
    <p:sldId id="568" r:id="rId25"/>
    <p:sldId id="360" r:id="rId26"/>
    <p:sldId id="2147196667" r:id="rId27"/>
    <p:sldId id="2147471222" r:id="rId28"/>
    <p:sldId id="1223" r:id="rId29"/>
    <p:sldId id="423" r:id="rId30"/>
    <p:sldId id="2147196652" r:id="rId31"/>
    <p:sldId id="2146847311" r:id="rId32"/>
    <p:sldId id="1363" r:id="rId33"/>
    <p:sldId id="2147471225" r:id="rId34"/>
    <p:sldId id="2147471226" r:id="rId35"/>
    <p:sldId id="2135245351" r:id="rId36"/>
    <p:sldId id="573" r:id="rId37"/>
    <p:sldId id="2145707881" r:id="rId38"/>
    <p:sldId id="2145707923" r:id="rId39"/>
    <p:sldId id="2147471167" r:id="rId40"/>
    <p:sldId id="312" r:id="rId41"/>
    <p:sldId id="2135245357" r:id="rId42"/>
    <p:sldId id="261" r:id="rId43"/>
    <p:sldId id="266" r:id="rId44"/>
    <p:sldId id="2147472623" r:id="rId45"/>
    <p:sldId id="2147480098" r:id="rId46"/>
    <p:sldId id="2147469415" r:id="rId47"/>
    <p:sldId id="2147469414" r:id="rId48"/>
    <p:sldId id="282" r:id="rId49"/>
    <p:sldId id="2147469442" r:id="rId50"/>
    <p:sldId id="2147469441" r:id="rId51"/>
    <p:sldId id="2147469443" r:id="rId52"/>
    <p:sldId id="290" r:id="rId53"/>
    <p:sldId id="2147469445" r:id="rId54"/>
    <p:sldId id="2147469448" r:id="rId55"/>
    <p:sldId id="2147469444" r:id="rId56"/>
    <p:sldId id="2147469485" r:id="rId57"/>
    <p:sldId id="2147469487" r:id="rId58"/>
    <p:sldId id="2147469488" r:id="rId59"/>
    <p:sldId id="2147469489" r:id="rId60"/>
    <p:sldId id="2147469490" r:id="rId61"/>
    <p:sldId id="2147469486" r:id="rId62"/>
    <p:sldId id="2147469474" r:id="rId63"/>
    <p:sldId id="2147480139" r:id="rId64"/>
    <p:sldId id="2147469447" r:id="rId65"/>
    <p:sldId id="2147480142" r:id="rId66"/>
    <p:sldId id="2147480143" r:id="rId67"/>
    <p:sldId id="2147480138" r:id="rId68"/>
    <p:sldId id="2147480140" r:id="rId69"/>
    <p:sldId id="2147480144" r:id="rId70"/>
    <p:sldId id="2147480141" r:id="rId71"/>
    <p:sldId id="2147469484" r:id="rId72"/>
    <p:sldId id="2147469481" r:id="rId73"/>
    <p:sldId id="368" r:id="rId74"/>
    <p:sldId id="2147469479" r:id="rId75"/>
    <p:sldId id="2147469480" r:id="rId76"/>
    <p:sldId id="292" r:id="rId77"/>
    <p:sldId id="314" r:id="rId78"/>
    <p:sldId id="2147469483" r:id="rId79"/>
    <p:sldId id="2147469491" r:id="rId80"/>
    <p:sldId id="2147469492" r:id="rId81"/>
    <p:sldId id="2147469493" r:id="rId82"/>
    <p:sldId id="2147480135" r:id="rId83"/>
    <p:sldId id="2135715240" r:id="rId84"/>
    <p:sldId id="2135715241" r:id="rId85"/>
    <p:sldId id="2135715242" r:id="rId86"/>
    <p:sldId id="2135715243" r:id="rId87"/>
    <p:sldId id="2135715244" r:id="rId88"/>
    <p:sldId id="2135715245" r:id="rId89"/>
    <p:sldId id="2135715246" r:id="rId90"/>
    <p:sldId id="2135715247" r:id="rId91"/>
    <p:sldId id="2135715248" r:id="rId92"/>
    <p:sldId id="2135715250" r:id="rId93"/>
    <p:sldId id="2135715251" r:id="rId94"/>
    <p:sldId id="2135715252" r:id="rId95"/>
    <p:sldId id="2135715253" r:id="rId96"/>
    <p:sldId id="2135715255" r:id="rId97"/>
    <p:sldId id="2135715256" r:id="rId98"/>
    <p:sldId id="2135715257" r:id="rId99"/>
    <p:sldId id="2135715258" r:id="rId100"/>
    <p:sldId id="2135715259" r:id="rId101"/>
    <p:sldId id="2135715260" r:id="rId102"/>
    <p:sldId id="2135715261" r:id="rId103"/>
    <p:sldId id="2135715262" r:id="rId104"/>
    <p:sldId id="2135715263" r:id="rId105"/>
    <p:sldId id="2135715264" r:id="rId106"/>
    <p:sldId id="2135715265" r:id="rId107"/>
    <p:sldId id="2135715266" r:id="rId108"/>
    <p:sldId id="2135715267" r:id="rId109"/>
    <p:sldId id="2135715268" r:id="rId110"/>
    <p:sldId id="2135715269" r:id="rId111"/>
    <p:sldId id="2135715270" r:id="rId112"/>
    <p:sldId id="2135715271" r:id="rId113"/>
    <p:sldId id="2135715254" r:id="rId114"/>
  </p:sldIdLst>
  <p:sldSz cx="12192000" cy="6858000"/>
  <p:notesSz cx="7772400" cy="10058400"/>
  <p:custDataLst>
    <p:tags r:id="rId117"/>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0432FF"/>
    <a:srgbClr val="0F5385"/>
    <a:srgbClr val="092557"/>
    <a:srgbClr val="002B50"/>
    <a:srgbClr val="F6821F"/>
    <a:srgbClr val="87C140"/>
    <a:srgbClr val="F09B55"/>
    <a:srgbClr val="2B2FC8"/>
    <a:srgbClr val="780D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07" autoAdjust="0"/>
    <p:restoredTop sz="95374" autoAdjust="0"/>
  </p:normalViewPr>
  <p:slideViewPr>
    <p:cSldViewPr>
      <p:cViewPr varScale="1">
        <p:scale>
          <a:sx n="117" d="100"/>
          <a:sy n="117" d="100"/>
        </p:scale>
        <p:origin x="768" y="184"/>
      </p:cViewPr>
      <p:guideLst>
        <p:guide orient="horz" pos="4208"/>
        <p:guide pos="3719"/>
        <p:guide pos="6208"/>
        <p:guide pos="332"/>
      </p:guideLst>
    </p:cSldViewPr>
  </p:slideViewPr>
  <p:outlineViewPr>
    <p:cViewPr varScale="1">
      <p:scale>
        <a:sx n="170" d="200"/>
        <a:sy n="170" d="200"/>
      </p:scale>
      <p:origin x="0" y="-646328"/>
    </p:cViewPr>
  </p:outlineViewPr>
  <p:notesTextViewPr>
    <p:cViewPr>
      <p:scale>
        <a:sx n="55" d="100"/>
        <a:sy n="55" d="100"/>
      </p:scale>
      <p:origin x="0" y="0"/>
    </p:cViewPr>
  </p:notesTextViewPr>
  <p:sorterViewPr>
    <p:cViewPr>
      <p:scale>
        <a:sx n="176" d="100"/>
        <a:sy n="176" d="100"/>
      </p:scale>
      <p:origin x="0" y="0"/>
    </p:cViewPr>
  </p:sorterViewPr>
  <p:notesViewPr>
    <p:cSldViewPr>
      <p:cViewPr varScale="1">
        <p:scale>
          <a:sx n="77" d="100"/>
          <a:sy n="77" d="100"/>
        </p:scale>
        <p:origin x="-256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tags" Target="tags/tag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customXml" Target="../customXml/item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commentAuthors" Target="commentAuthor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customXml" Target="../customXml/item2.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presProps" Target="presProp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dirty="0"/>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7/21/23</a:t>
            </a:fld>
            <a:endParaRPr lang="en-US" dirty="0"/>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dirty="0"/>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dirty="0"/>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951144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idx="10"/>
          </p:nvPr>
        </p:nvSpPr>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8C28D95-B03A-468D-B80C-1B96D1972B03}" type="slidenum">
              <a:rPr kumimoji="0" lang="en-US" sz="1400" b="0" i="0" u="none" strike="noStrike" kern="1200" cap="none" spc="0" normalizeH="0" baseline="0" noProof="0" smtClean="0">
                <a:ln>
                  <a:noFill/>
                </a:ln>
                <a:solidFill>
                  <a:srgbClr val="000000"/>
                </a:solidFill>
                <a:effectLst/>
                <a:uLnTx/>
                <a:uFillTx/>
                <a:latin typeface="Times New Roman" pitchFamily="16" charset="0"/>
                <a:ea typeface="+mn-ea"/>
                <a:cs typeface="Lucida Sans Unicode" pitchFamily="32"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22</a:t>
            </a:fld>
            <a:endParaRPr kumimoji="0" lang="en-US" sz="1400" b="0" i="0" u="none" strike="noStrike" kern="1200" cap="none" spc="0" normalizeH="0" baseline="0" noProof="0">
              <a:ln>
                <a:noFill/>
              </a:ln>
              <a:solidFill>
                <a:srgbClr val="000000"/>
              </a:solidFill>
              <a:effectLst/>
              <a:uLnTx/>
              <a:uFillTx/>
              <a:latin typeface="Times New Roman" pitchFamily="16" charset="0"/>
              <a:ea typeface="+mn-ea"/>
              <a:cs typeface="Lucida Sans Unicode" pitchFamily="32"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idx="10"/>
          </p:nvPr>
        </p:nvSpPr>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8C28D95-B03A-468D-B80C-1B96D1972B03}" type="slidenum">
              <a:rPr kumimoji="0" lang="en-US" sz="1400" b="0" i="0" u="none" strike="noStrike" kern="1200" cap="none" spc="0" normalizeH="0" baseline="0" noProof="0" smtClean="0">
                <a:ln>
                  <a:noFill/>
                </a:ln>
                <a:solidFill>
                  <a:srgbClr val="000000"/>
                </a:solidFill>
                <a:effectLst/>
                <a:uLnTx/>
                <a:uFillTx/>
                <a:latin typeface="Times New Roman" pitchFamily="16" charset="0"/>
                <a:ea typeface="+mn-ea"/>
                <a:cs typeface="Lucida Sans Unicode" pitchFamily="32"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24</a:t>
            </a:fld>
            <a:endParaRPr kumimoji="0" lang="en-US" sz="1400" b="0" i="0" u="none" strike="noStrike" kern="1200" cap="none" spc="0" normalizeH="0" baseline="0" noProof="0">
              <a:ln>
                <a:noFill/>
              </a:ln>
              <a:solidFill>
                <a:srgbClr val="000000"/>
              </a:solidFill>
              <a:effectLst/>
              <a:uLnTx/>
              <a:uFillTx/>
              <a:latin typeface="Times New Roman" pitchFamily="16" charset="0"/>
              <a:ea typeface="+mn-ea"/>
              <a:cs typeface="Lucida Sans Unicode" pitchFamily="32" charset="0"/>
            </a:endParaRPr>
          </a:p>
        </p:txBody>
      </p:sp>
    </p:spTree>
    <p:extLst>
      <p:ext uri="{BB962C8B-B14F-4D97-AF65-F5344CB8AC3E}">
        <p14:creationId xmlns:p14="http://schemas.microsoft.com/office/powerpoint/2010/main" val="2319235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p:nvPr>
        </p:nvSpPr>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8C28D95-B03A-468D-B80C-1B96D1972B03}" type="slidenum">
              <a:rPr kumimoji="0" lang="en-US" sz="1400" b="0" i="0" u="none" strike="noStrike" kern="1200" cap="none" spc="0" normalizeH="0" baseline="0" noProof="0" smtClean="0">
                <a:ln>
                  <a:noFill/>
                </a:ln>
                <a:solidFill>
                  <a:srgbClr val="000000"/>
                </a:solidFill>
                <a:effectLst/>
                <a:uLnTx/>
                <a:uFillTx/>
                <a:latin typeface="Times New Roman" pitchFamily="16" charset="0"/>
                <a:ea typeface="+mn-ea"/>
                <a:cs typeface="Lucida Sans Unicode" pitchFamily="32"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25</a:t>
            </a:fld>
            <a:endParaRPr kumimoji="0" lang="en-US" sz="1400" b="0" i="0" u="none" strike="noStrike" kern="1200" cap="none" spc="0" normalizeH="0" baseline="0" noProof="0">
              <a:ln>
                <a:noFill/>
              </a:ln>
              <a:solidFill>
                <a:srgbClr val="000000"/>
              </a:solidFill>
              <a:effectLst/>
              <a:uLnTx/>
              <a:uFillTx/>
              <a:latin typeface="Times New Roman" pitchFamily="16" charset="0"/>
              <a:ea typeface="+mn-ea"/>
              <a:cs typeface="Lucida Sans Unicode" pitchFamily="32" charset="0"/>
            </a:endParaRPr>
          </a:p>
        </p:txBody>
      </p:sp>
    </p:spTree>
    <p:extLst>
      <p:ext uri="{BB962C8B-B14F-4D97-AF65-F5344CB8AC3E}">
        <p14:creationId xmlns:p14="http://schemas.microsoft.com/office/powerpoint/2010/main" val="917050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1150" y="992188"/>
            <a:ext cx="6045200" cy="3402012"/>
          </a:xfrm>
        </p:spPr>
      </p:sp>
      <p:sp>
        <p:nvSpPr>
          <p:cNvPr id="3" name="Notes Placeholder 2"/>
          <p:cNvSpPr>
            <a:spLocks noGrp="1"/>
          </p:cNvSpPr>
          <p:nvPr>
            <p:ph type="body" idx="1"/>
          </p:nvPr>
        </p:nvSpPr>
        <p:spPr/>
        <p:txBody>
          <a:bodyPr/>
          <a:lstStyle/>
          <a:p>
            <a:pPr marL="0" marR="0" lvl="0" indent="0" algn="l" defTabSz="914201" rtl="0" eaLnBrk="1" fontAlgn="auto" latinLnBrk="0" hangingPunct="1">
              <a:lnSpc>
                <a:spcPct val="100000"/>
              </a:lnSpc>
              <a:spcBef>
                <a:spcPts val="0"/>
              </a:spcBef>
              <a:spcAft>
                <a:spcPts val="0"/>
              </a:spcAft>
              <a:buClrTx/>
              <a:buSzTx/>
              <a:buFontTx/>
              <a:buNone/>
              <a:tabLst/>
              <a:defRPr/>
            </a:pPr>
            <a:endParaRPr lang="en-US" dirty="0"/>
          </a:p>
        </p:txBody>
      </p:sp>
      <p:sp>
        <p:nvSpPr>
          <p:cNvPr id="4" name="Date Placeholder 3"/>
          <p:cNvSpPr>
            <a:spLocks noGrp="1"/>
          </p:cNvSpPr>
          <p:nvPr>
            <p:ph type="dt" idx="10"/>
          </p:nvPr>
        </p:nvSpPr>
        <p:spPr/>
        <p:txBody>
          <a:bodyPr lIns="82058" tIns="41029" rIns="82058" bIns="41029"/>
          <a:lstStyle/>
          <a:p>
            <a:pPr marL="0" marR="0" lvl="0" indent="0" algn="r" defTabSz="820582"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6A453B76-649C-1047-AB39-06CD9CC3743F}" type="datetime1">
              <a:rPr kumimoji="0" lang="en-US" sz="2200" b="0" i="0" u="none" strike="noStrike" kern="1200" cap="none" spc="0" normalizeH="0" baseline="0" noProof="0">
                <a:ln>
                  <a:noFill/>
                </a:ln>
                <a:solidFill>
                  <a:prstClr val="black"/>
                </a:solidFill>
                <a:effectLst/>
                <a:uLnTx/>
                <a:uFillTx/>
                <a:latin typeface="Times New Roman" pitchFamily="16" charset="0"/>
                <a:ea typeface="+mn-ea"/>
                <a:cs typeface="Lucida Sans Unicode" pitchFamily="32" charset="0"/>
              </a:rPr>
              <a:pPr marL="0" marR="0" lvl="0" indent="0" algn="r" defTabSz="820582"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7/21/23</a:t>
            </a:fld>
            <a:endParaRPr kumimoji="0" lang="en-US" sz="2200" b="0" i="0" u="none" strike="noStrike" kern="1200" cap="none" spc="0" normalizeH="0" baseline="0" noProof="0" dirty="0">
              <a:ln>
                <a:noFill/>
              </a:ln>
              <a:solidFill>
                <a:prstClr val="black"/>
              </a:solidFill>
              <a:effectLst/>
              <a:uLnTx/>
              <a:uFillTx/>
              <a:latin typeface="Times New Roman" pitchFamily="16" charset="0"/>
              <a:ea typeface="+mn-ea"/>
              <a:cs typeface="Lucida Sans Unicode" pitchFamily="32" charset="0"/>
            </a:endParaRPr>
          </a:p>
        </p:txBody>
      </p:sp>
      <p:sp>
        <p:nvSpPr>
          <p:cNvPr id="5" name="Slide Number Placeholder 4"/>
          <p:cNvSpPr>
            <a:spLocks noGrp="1"/>
          </p:cNvSpPr>
          <p:nvPr>
            <p:ph type="sldNum" sz="quarter" idx="11"/>
          </p:nvPr>
        </p:nvSpPr>
        <p:spPr/>
        <p:txBody>
          <a:bodyPr lIns="82058" tIns="41029" rIns="82058" bIns="41029"/>
          <a:lstStyle/>
          <a:p>
            <a:pPr marL="0" marR="0" lvl="0" indent="0" algn="r" defTabSz="820582"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F145A613-7C39-204D-9E84-E8628D5964A3}" type="slidenum">
              <a:rPr kumimoji="0" lang="en-US" sz="2200" b="0" i="0" u="none" strike="noStrike" kern="1200" cap="none" spc="0" normalizeH="0" baseline="0" noProof="0">
                <a:ln>
                  <a:noFill/>
                </a:ln>
                <a:solidFill>
                  <a:prstClr val="black"/>
                </a:solidFill>
                <a:effectLst/>
                <a:uLnTx/>
                <a:uFillTx/>
                <a:latin typeface="Times New Roman" pitchFamily="16" charset="0"/>
                <a:ea typeface="+mn-ea"/>
                <a:cs typeface="Lucida Sans Unicode" pitchFamily="32" charset="0"/>
              </a:rPr>
              <a:pPr marL="0" marR="0" lvl="0" indent="0" algn="r" defTabSz="820582"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26</a:t>
            </a:fld>
            <a:endParaRPr kumimoji="0" lang="en-US" sz="2200" b="0" i="0" u="none" strike="noStrike" kern="1200" cap="none" spc="0" normalizeH="0" baseline="0" noProof="0" dirty="0">
              <a:ln>
                <a:noFill/>
              </a:ln>
              <a:solidFill>
                <a:prstClr val="black"/>
              </a:solidFill>
              <a:effectLst/>
              <a:uLnTx/>
              <a:uFillTx/>
              <a:latin typeface="Times New Roman" pitchFamily="16" charset="0"/>
              <a:ea typeface="+mn-ea"/>
              <a:cs typeface="Lucida Sans Unicode" pitchFamily="32" charset="0"/>
            </a:endParaRPr>
          </a:p>
        </p:txBody>
      </p:sp>
    </p:spTree>
    <p:extLst>
      <p:ext uri="{BB962C8B-B14F-4D97-AF65-F5344CB8AC3E}">
        <p14:creationId xmlns:p14="http://schemas.microsoft.com/office/powerpoint/2010/main" val="41306163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21556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16574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8C28D95-B03A-468D-B80C-1B96D1972B03}" type="slidenum">
              <a:rPr kumimoji="0" lang="en-US" sz="1400" b="0" i="0" u="none" strike="noStrike" kern="1200" cap="none" spc="0" normalizeH="0" baseline="0" noProof="0" smtClean="0">
                <a:ln>
                  <a:noFill/>
                </a:ln>
                <a:solidFill>
                  <a:srgbClr val="000000"/>
                </a:solidFill>
                <a:effectLst/>
                <a:uLnTx/>
                <a:uFillTx/>
                <a:latin typeface="Times New Roman" pitchFamily="16" charset="0"/>
                <a:ea typeface="+mn-ea"/>
                <a:cs typeface="Lucida Sans Unicode" pitchFamily="32"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29</a:t>
            </a:fld>
            <a:endParaRPr kumimoji="0" lang="en-US" sz="1400" b="0" i="0" u="none" strike="noStrike" kern="1200" cap="none" spc="0" normalizeH="0" baseline="0" noProof="0">
              <a:ln>
                <a:noFill/>
              </a:ln>
              <a:solidFill>
                <a:srgbClr val="000000"/>
              </a:solidFill>
              <a:effectLst/>
              <a:uLnTx/>
              <a:uFillTx/>
              <a:latin typeface="Times New Roman" pitchFamily="16" charset="0"/>
              <a:ea typeface="+mn-ea"/>
              <a:cs typeface="Lucida Sans Unicode" pitchFamily="32" charset="0"/>
            </a:endParaRPr>
          </a:p>
        </p:txBody>
      </p:sp>
    </p:spTree>
    <p:extLst>
      <p:ext uri="{BB962C8B-B14F-4D97-AF65-F5344CB8AC3E}">
        <p14:creationId xmlns:p14="http://schemas.microsoft.com/office/powerpoint/2010/main" val="7652561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idx="10"/>
          </p:nvPr>
        </p:nvSpPr>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8C28D95-B03A-468D-B80C-1B96D1972B03}" type="slidenum">
              <a:rPr kumimoji="0" lang="en-US" sz="1400" b="0" i="0" u="none" strike="noStrike" kern="1200" cap="none" spc="0" normalizeH="0" baseline="0" noProof="0" smtClean="0">
                <a:ln>
                  <a:noFill/>
                </a:ln>
                <a:solidFill>
                  <a:srgbClr val="000000"/>
                </a:solidFill>
                <a:effectLst/>
                <a:uLnTx/>
                <a:uFillTx/>
                <a:latin typeface="Times New Roman" pitchFamily="16" charset="0"/>
                <a:ea typeface="+mn-ea"/>
                <a:cs typeface="Lucida Sans Unicode" pitchFamily="32"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30</a:t>
            </a:fld>
            <a:endParaRPr kumimoji="0" lang="en-US" sz="1400" b="0" i="0" u="none" strike="noStrike" kern="1200" cap="none" spc="0" normalizeH="0" baseline="0" noProof="0">
              <a:ln>
                <a:noFill/>
              </a:ln>
              <a:solidFill>
                <a:srgbClr val="000000"/>
              </a:solidFill>
              <a:effectLst/>
              <a:uLnTx/>
              <a:uFillTx/>
              <a:latin typeface="Times New Roman" pitchFamily="16" charset="0"/>
              <a:ea typeface="+mn-ea"/>
              <a:cs typeface="Lucida Sans Unicode" pitchFamily="32" charset="0"/>
            </a:endParaRPr>
          </a:p>
        </p:txBody>
      </p:sp>
    </p:spTree>
    <p:extLst>
      <p:ext uri="{BB962C8B-B14F-4D97-AF65-F5344CB8AC3E}">
        <p14:creationId xmlns:p14="http://schemas.microsoft.com/office/powerpoint/2010/main" val="38207715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51046C-9DDE-4944-8983-F25CCB24C1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7907864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51046C-9DDE-4944-8983-F25CCB24C1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420700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633626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547785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081289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8C28D95-B03A-468D-B80C-1B96D1972B03}" type="slidenum">
              <a:rPr kumimoji="0" lang="en-US" sz="1400" b="0" i="0" u="none" strike="noStrike" kern="1200" cap="none" spc="0" normalizeH="0" baseline="0" noProof="0" smtClean="0">
                <a:ln>
                  <a:noFill/>
                </a:ln>
                <a:solidFill>
                  <a:srgbClr val="000000"/>
                </a:solidFill>
                <a:effectLst/>
                <a:uLnTx/>
                <a:uFillTx/>
                <a:latin typeface="Times New Roman" pitchFamily="16" charset="0"/>
                <a:ea typeface="+mn-ea"/>
                <a:cs typeface="Lucida Sans Unicode" pitchFamily="32"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39</a:t>
            </a:fld>
            <a:endParaRPr kumimoji="0" lang="en-US" sz="1400" b="0" i="0" u="none" strike="noStrike" kern="1200" cap="none" spc="0" normalizeH="0" baseline="0" noProof="0">
              <a:ln>
                <a:noFill/>
              </a:ln>
              <a:solidFill>
                <a:srgbClr val="000000"/>
              </a:solidFill>
              <a:effectLst/>
              <a:uLnTx/>
              <a:uFillTx/>
              <a:latin typeface="Times New Roman" pitchFamily="16" charset="0"/>
              <a:ea typeface="+mn-ea"/>
              <a:cs typeface="Lucida Sans Unicode" pitchFamily="32" charset="0"/>
            </a:endParaRPr>
          </a:p>
        </p:txBody>
      </p:sp>
    </p:spTree>
    <p:extLst>
      <p:ext uri="{BB962C8B-B14F-4D97-AF65-F5344CB8AC3E}">
        <p14:creationId xmlns:p14="http://schemas.microsoft.com/office/powerpoint/2010/main" val="41149735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035941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62C3E-EC13-4AE0-B379-E215F58895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70969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62C3E-EC13-4AE0-B379-E215F58895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22023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62C3E-EC13-4AE0-B379-E215F58895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734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62C3E-EC13-4AE0-B379-E215F58895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20105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832256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340D5-8057-485F-A5D6-4C6956BF15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3041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185099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340D5-8057-485F-A5D6-4C6956BF15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47632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340D5-8057-485F-A5D6-4C6956BF15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29277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62C3E-EC13-4AE0-B379-E215F58895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82134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298114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399970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0176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97837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6076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8C28D95-B03A-468D-B80C-1B96D1972B03}" type="slidenum">
              <a:rPr kumimoji="0" lang="en-US" sz="1400" b="0" i="0" u="none" strike="noStrike" kern="1200" cap="none" spc="0" normalizeH="0" baseline="0" noProof="0" smtClean="0">
                <a:ln>
                  <a:noFill/>
                </a:ln>
                <a:solidFill>
                  <a:srgbClr val="000000"/>
                </a:solidFill>
                <a:effectLst/>
                <a:uLnTx/>
                <a:uFillTx/>
                <a:latin typeface="Times New Roman" pitchFamily="16" charset="0"/>
                <a:ea typeface="MS PGothic" charset="0"/>
                <a:cs typeface="Lucida Sans Unicode" pitchFamily="32"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17</a:t>
            </a:fld>
            <a:endParaRPr kumimoji="0" lang="en-US" sz="1400" b="0" i="0" u="none" strike="noStrike" kern="1200" cap="none" spc="0" normalizeH="0" baseline="0" noProof="0">
              <a:ln>
                <a:noFill/>
              </a:ln>
              <a:solidFill>
                <a:srgbClr val="000000"/>
              </a:solidFill>
              <a:effectLst/>
              <a:uLnTx/>
              <a:uFillTx/>
              <a:latin typeface="Times New Roman" pitchFamily="16" charset="0"/>
              <a:ea typeface="MS PGothic" charset="0"/>
              <a:cs typeface="Lucida Sans Unicode" pitchFamily="32" charset="0"/>
            </a:endParaRPr>
          </a:p>
        </p:txBody>
      </p:sp>
    </p:spTree>
    <p:extLst>
      <p:ext uri="{BB962C8B-B14F-4D97-AF65-F5344CB8AC3E}">
        <p14:creationId xmlns:p14="http://schemas.microsoft.com/office/powerpoint/2010/main" val="2186134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8C28D95-B03A-468D-B80C-1B96D1972B03}" type="slidenum">
              <a:rPr kumimoji="0" lang="en-US" sz="1400" b="0" i="0" u="none" strike="noStrike" kern="1200" cap="none" spc="0" normalizeH="0" baseline="0" noProof="0" smtClean="0">
                <a:ln>
                  <a:noFill/>
                </a:ln>
                <a:solidFill>
                  <a:srgbClr val="000000"/>
                </a:solidFill>
                <a:effectLst/>
                <a:uLnTx/>
                <a:uFillTx/>
                <a:latin typeface="Times New Roman" pitchFamily="16" charset="0"/>
                <a:ea typeface="MS PGothic" charset="0"/>
                <a:cs typeface="Lucida Sans Unicode" pitchFamily="32"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18</a:t>
            </a:fld>
            <a:endParaRPr kumimoji="0" lang="en-US" sz="1400" b="0" i="0" u="none" strike="noStrike" kern="1200" cap="none" spc="0" normalizeH="0" baseline="0" noProof="0">
              <a:ln>
                <a:noFill/>
              </a:ln>
              <a:solidFill>
                <a:srgbClr val="000000"/>
              </a:solidFill>
              <a:effectLst/>
              <a:uLnTx/>
              <a:uFillTx/>
              <a:latin typeface="Times New Roman" pitchFamily="16" charset="0"/>
              <a:ea typeface="MS PGothic" charset="0"/>
              <a:cs typeface="Lucida Sans Unicode" pitchFamily="32" charset="0"/>
            </a:endParaRPr>
          </a:p>
        </p:txBody>
      </p:sp>
    </p:spTree>
    <p:extLst>
      <p:ext uri="{BB962C8B-B14F-4D97-AF65-F5344CB8AC3E}">
        <p14:creationId xmlns:p14="http://schemas.microsoft.com/office/powerpoint/2010/main" val="650589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7130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idx="10"/>
          </p:nvPr>
        </p:nvSpPr>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8C28D95-B03A-468D-B80C-1B96D1972B03}" type="slidenum">
              <a:rPr kumimoji="0" lang="en-US" sz="1400" b="0" i="0" u="none" strike="noStrike" kern="1200" cap="none" spc="0" normalizeH="0" baseline="0" noProof="0" smtClean="0">
                <a:ln>
                  <a:noFill/>
                </a:ln>
                <a:solidFill>
                  <a:srgbClr val="000000"/>
                </a:solidFill>
                <a:effectLst/>
                <a:uLnTx/>
                <a:uFillTx/>
                <a:latin typeface="Times New Roman" pitchFamily="16" charset="0"/>
                <a:ea typeface="+mn-ea"/>
                <a:cs typeface="Lucida Sans Unicode" pitchFamily="32"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21</a:t>
            </a:fld>
            <a:endParaRPr kumimoji="0" lang="en-US" sz="1400" b="0" i="0" u="none" strike="noStrike" kern="1200" cap="none" spc="0" normalizeH="0" baseline="0" noProof="0">
              <a:ln>
                <a:noFill/>
              </a:ln>
              <a:solidFill>
                <a:srgbClr val="000000"/>
              </a:solidFill>
              <a:effectLst/>
              <a:uLnTx/>
              <a:uFillTx/>
              <a:latin typeface="Times New Roman" pitchFamily="16" charset="0"/>
              <a:ea typeface="+mn-ea"/>
              <a:cs typeface="Lucida Sans Unicode" pitchFamily="32"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753367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28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52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1636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5584388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258681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6151869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07974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85393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505860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0466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25961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309277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6401" y="1524000"/>
            <a:ext cx="5535084" cy="4568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4684" y="1524000"/>
            <a:ext cx="5535083" cy="4568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71120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50511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583197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3661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752492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184445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86556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2484" y="1"/>
            <a:ext cx="2817283" cy="60928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1" y="1"/>
            <a:ext cx="8252884" cy="60928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50692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84315" y="1268414"/>
            <a:ext cx="11251955" cy="4895323"/>
          </a:xfrm>
          <a:prstGeom prst="rect">
            <a:avLst/>
          </a:prstGeom>
        </p:spPr>
        <p:txBody>
          <a:bodyPr/>
          <a:lstStyle/>
          <a:p>
            <a:pPr lvl="0"/>
            <a:r>
              <a:rPr lang="en-US" dirty="0"/>
              <a:t>Edit Master text styles</a:t>
            </a:r>
          </a:p>
          <a:p>
            <a:pPr lvl="1"/>
            <a:r>
              <a:rPr lang="en-US" dirty="0"/>
              <a:t>Second level</a:t>
            </a:r>
          </a:p>
          <a:p>
            <a:pPr lvl="2"/>
            <a:r>
              <a:rPr lang="en-US" dirty="0"/>
              <a:t>Third level</a:t>
            </a:r>
          </a:p>
        </p:txBody>
      </p:sp>
      <p:sp>
        <p:nvSpPr>
          <p:cNvPr id="4" name="Slide Number Placeholder 4"/>
          <p:cNvSpPr>
            <a:spLocks noGrp="1"/>
          </p:cNvSpPr>
          <p:nvPr>
            <p:ph type="sldNum" sz="quarter" idx="12"/>
          </p:nvPr>
        </p:nvSpPr>
        <p:spPr>
          <a:xfrm>
            <a:off x="11289997" y="6441569"/>
            <a:ext cx="414748" cy="169277"/>
          </a:xfrm>
        </p:spPr>
        <p:txBody>
          <a:bodyPr/>
          <a:lstStyle/>
          <a:p>
            <a:fld id="{067326E1-73BC-4563-A8D7-6A7E73918E35}" type="slidenum">
              <a:rPr lang="en-US" smtClean="0"/>
              <a:t>‹#›</a:t>
            </a:fld>
            <a:endParaRPr lang="en-US" dirty="0"/>
          </a:p>
        </p:txBody>
      </p:sp>
      <p:sp>
        <p:nvSpPr>
          <p:cNvPr id="5" name="Title 4">
            <a:extLst>
              <a:ext uri="{FF2B5EF4-FFF2-40B4-BE49-F238E27FC236}">
                <a16:creationId xmlns:a16="http://schemas.microsoft.com/office/drawing/2014/main" id="{D0BEC509-C779-4A52-9996-A20255A38CDF}"/>
              </a:ext>
            </a:extLst>
          </p:cNvPr>
          <p:cNvSpPr>
            <a:spLocks noGrp="1"/>
          </p:cNvSpPr>
          <p:nvPr>
            <p:ph type="title"/>
          </p:nvPr>
        </p:nvSpPr>
        <p:spPr>
          <a:xfrm>
            <a:off x="478369" y="415204"/>
            <a:ext cx="11226801" cy="416781"/>
          </a:xfrm>
        </p:spPr>
        <p:txBody>
          <a:bodyPr/>
          <a:lstStyle/>
          <a:p>
            <a:r>
              <a:rPr lang="en-US"/>
              <a:t>Click to edit Master title style</a:t>
            </a:r>
            <a:endParaRPr lang="en-GB"/>
          </a:p>
        </p:txBody>
      </p:sp>
      <p:sp>
        <p:nvSpPr>
          <p:cNvPr id="6" name="Text Placeholder 6">
            <a:extLst>
              <a:ext uri="{FF2B5EF4-FFF2-40B4-BE49-F238E27FC236}">
                <a16:creationId xmlns:a16="http://schemas.microsoft.com/office/drawing/2014/main" id="{F8B81772-ABE4-4FBC-A0A0-8B48EDF72B3A}"/>
              </a:ext>
            </a:extLst>
          </p:cNvPr>
          <p:cNvSpPr>
            <a:spLocks noGrp="1"/>
          </p:cNvSpPr>
          <p:nvPr>
            <p:ph type="body" sz="quarter" idx="13" hasCustomPrompt="1"/>
          </p:nvPr>
        </p:nvSpPr>
        <p:spPr>
          <a:xfrm>
            <a:off x="1854450" y="6394112"/>
            <a:ext cx="566479" cy="187508"/>
          </a:xfrm>
        </p:spPr>
        <p:txBody>
          <a:bodyPr wrap="none" anchor="b">
            <a:spAutoFit/>
          </a:bodyPr>
          <a:lstStyle>
            <a:lvl1pPr marL="0" indent="0">
              <a:spcBef>
                <a:spcPts val="0"/>
              </a:spcBef>
              <a:buNone/>
              <a:defRPr sz="675" b="0">
                <a:solidFill>
                  <a:schemeClr val="tx1"/>
                </a:solidFill>
              </a:defRPr>
            </a:lvl1pPr>
          </a:lstStyle>
          <a:p>
            <a:pPr lvl="0"/>
            <a:r>
              <a:rPr lang="en-US" dirty="0"/>
              <a:t>Footnotes</a:t>
            </a:r>
            <a:endParaRPr lang="en-GB" dirty="0"/>
          </a:p>
        </p:txBody>
      </p:sp>
    </p:spTree>
    <p:extLst>
      <p:ext uri="{BB962C8B-B14F-4D97-AF65-F5344CB8AC3E}">
        <p14:creationId xmlns:p14="http://schemas.microsoft.com/office/powerpoint/2010/main" val="3608666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8320146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89118-D5DF-4616-9A59-FEDA41231DB5}"/>
              </a:ext>
            </a:extLst>
          </p:cNvPr>
          <p:cNvSpPr>
            <a:spLocks noGrp="1"/>
          </p:cNvSpPr>
          <p:nvPr>
            <p:ph type="title"/>
          </p:nvPr>
        </p:nvSpPr>
        <p:spPr>
          <a:xfrm>
            <a:off x="228603" y="455049"/>
            <a:ext cx="11119303" cy="416781"/>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74091EA-3EA8-4ECF-BC79-D9AAEA26CB99}"/>
              </a:ext>
            </a:extLst>
          </p:cNvPr>
          <p:cNvSpPr>
            <a:spLocks noGrp="1"/>
          </p:cNvSpPr>
          <p:nvPr>
            <p:ph idx="1"/>
          </p:nvPr>
        </p:nvSpPr>
        <p:spPr>
          <a:xfrm>
            <a:off x="228600" y="1828801"/>
            <a:ext cx="10515600" cy="43513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64852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A76-7CE2-4970-BD02-33A3CA0C887D}"/>
              </a:ext>
            </a:extLst>
          </p:cNvPr>
          <p:cNvSpPr>
            <a:spLocks noGrp="1"/>
          </p:cNvSpPr>
          <p:nvPr>
            <p:ph type="title"/>
          </p:nvPr>
        </p:nvSpPr>
        <p:spPr/>
        <p:txBody>
          <a:bodyPr>
            <a:normAutofit/>
          </a:bodyPr>
          <a:lstStyle>
            <a:lvl1pPr>
              <a:defRPr sz="1352"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1B8D69F-3700-4BCF-955E-8225131836CE}"/>
              </a:ext>
            </a:extLst>
          </p:cNvPr>
          <p:cNvSpPr>
            <a:spLocks noGrp="1"/>
          </p:cNvSpPr>
          <p:nvPr>
            <p:ph idx="1"/>
          </p:nvPr>
        </p:nvSpPr>
        <p:spPr/>
        <p:txBody>
          <a:bodyPr/>
          <a:lstStyle>
            <a:lvl1pPr>
              <a:defRPr sz="1013">
                <a:latin typeface="Arial" panose="020B0604020202020204" pitchFamily="34" charset="0"/>
                <a:cs typeface="Arial" panose="020B0604020202020204" pitchFamily="34" charset="0"/>
              </a:defRPr>
            </a:lvl1pPr>
            <a:lvl2pPr>
              <a:defRPr sz="845">
                <a:latin typeface="Arial" panose="020B0604020202020204" pitchFamily="34" charset="0"/>
                <a:cs typeface="Arial" panose="020B0604020202020204" pitchFamily="34" charset="0"/>
              </a:defRPr>
            </a:lvl2pPr>
            <a:lvl3pPr>
              <a:defRPr sz="760">
                <a:latin typeface="Arial" panose="020B0604020202020204" pitchFamily="34" charset="0"/>
                <a:cs typeface="Arial" panose="020B0604020202020204" pitchFamily="34" charset="0"/>
              </a:defRPr>
            </a:lvl3pPr>
            <a:lvl4pPr>
              <a:defRPr sz="676">
                <a:latin typeface="Arial" panose="020B0604020202020204" pitchFamily="34" charset="0"/>
                <a:cs typeface="Arial" panose="020B0604020202020204" pitchFamily="34" charset="0"/>
              </a:defRPr>
            </a:lvl4pPr>
            <a:lvl5pPr>
              <a:defRPr sz="591">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996E147-CA84-4258-821B-C5DD5FF2454F}"/>
              </a:ext>
            </a:extLst>
          </p:cNvPr>
          <p:cNvSpPr>
            <a:spLocks noGrp="1"/>
          </p:cNvSpPr>
          <p:nvPr>
            <p:ph type="sldNum" sz="quarter" idx="12"/>
          </p:nvPr>
        </p:nvSpPr>
        <p:spPr/>
        <p:txBody>
          <a:bodyPr/>
          <a:lstStyle/>
          <a:p>
            <a:fld id="{E018F977-6C15-49B1-AA07-BEE9975E7737}" type="slidenum">
              <a:rPr lang="en-US" smtClean="0"/>
              <a:t>‹#›</a:t>
            </a:fld>
            <a:endParaRPr lang="en-US" dirty="0"/>
          </a:p>
        </p:txBody>
      </p:sp>
      <p:sp>
        <p:nvSpPr>
          <p:cNvPr id="8" name="Text Placeholder 7">
            <a:extLst>
              <a:ext uri="{FF2B5EF4-FFF2-40B4-BE49-F238E27FC236}">
                <a16:creationId xmlns:a16="http://schemas.microsoft.com/office/drawing/2014/main" id="{66C76C54-2CFF-6D40-B53F-7312826CFBE1}"/>
              </a:ext>
            </a:extLst>
          </p:cNvPr>
          <p:cNvSpPr>
            <a:spLocks noGrp="1"/>
          </p:cNvSpPr>
          <p:nvPr>
            <p:ph type="body" sz="quarter" idx="13" hasCustomPrompt="1"/>
          </p:nvPr>
        </p:nvSpPr>
        <p:spPr>
          <a:xfrm>
            <a:off x="1968654" y="6356350"/>
            <a:ext cx="9628095" cy="501650"/>
          </a:xfrm>
        </p:spPr>
        <p:txBody>
          <a:bodyPr anchor="b">
            <a:normAutofit/>
          </a:bodyPr>
          <a:lstStyle>
            <a:lvl1pPr marL="0" indent="0">
              <a:buNone/>
              <a:defRPr sz="380">
                <a:latin typeface="Arial" panose="020B0604020202020204" pitchFamily="34" charset="0"/>
                <a:cs typeface="Arial" panose="020B0604020202020204" pitchFamily="34" charset="0"/>
              </a:defRPr>
            </a:lvl1pPr>
          </a:lstStyle>
          <a:p>
            <a:pPr lvl="0"/>
            <a:r>
              <a:rPr lang="en-US" dirty="0"/>
              <a:t>References/Footnotes/Abbreviations</a:t>
            </a:r>
          </a:p>
        </p:txBody>
      </p:sp>
    </p:spTree>
    <p:extLst>
      <p:ext uri="{BB962C8B-B14F-4D97-AF65-F5344CB8AC3E}">
        <p14:creationId xmlns:p14="http://schemas.microsoft.com/office/powerpoint/2010/main" val="29166129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endParaRPr/>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9"/>
            <a:ext cx="6005160" cy="138499"/>
          </a:xfrm>
          <a:prstGeom prst="rect">
            <a:avLst/>
          </a:prstGeom>
          <a:noFill/>
        </p:spPr>
        <p:txBody>
          <a:bodyPr wrap="square" lIns="0" tIns="0" rIns="90000" bIns="0" rtlCol="0">
            <a:spAutoFit/>
          </a:bodyPr>
          <a:lstStyle/>
          <a:p>
            <a:pPr marL="0" marR="0" lvl="0" indent="0" algn="r" defTabSz="914355" rtl="0" eaLnBrk="1" fontAlgn="auto" latinLnBrk="0" hangingPunct="1">
              <a:lnSpc>
                <a:spcPct val="100000"/>
              </a:lnSpc>
              <a:spcBef>
                <a:spcPts val="0"/>
              </a:spcBef>
              <a:spcAft>
                <a:spcPts val="0"/>
              </a:spcAft>
              <a:buClr>
                <a:srgbClr val="000000"/>
              </a:buClr>
              <a:buSzTx/>
              <a:buFont typeface="Arial"/>
              <a:buNone/>
              <a:tabLst/>
              <a:defRPr/>
            </a:pPr>
            <a:r>
              <a:rPr lang="en-US" sz="900" b="0" i="0">
                <a:solidFill>
                  <a:srgbClr val="D79D41"/>
                </a:solidFill>
                <a:effectLst/>
                <a:latin typeface="Arial Narrow" panose="020B0606020202030204" pitchFamily="34" charset="0"/>
              </a:rPr>
              <a:t>Content of this presentation is copyright</a:t>
            </a:r>
            <a:r>
              <a:rPr lang="en-CH" sz="900" b="0" i="0">
                <a:solidFill>
                  <a:srgbClr val="D79D41"/>
                </a:solidFill>
                <a:effectLst/>
                <a:latin typeface="Arial Narrow" panose="020B0606020202030204" pitchFamily="34" charset="0"/>
              </a:rPr>
              <a:t> </a:t>
            </a:r>
            <a:r>
              <a:rPr lang="en-US" sz="900" b="0" i="0">
                <a:solidFill>
                  <a:srgbClr val="D79D41"/>
                </a:solidFill>
                <a:effectLst/>
                <a:latin typeface="Arial Narrow" panose="020B0606020202030204" pitchFamily="34" charset="0"/>
              </a:rPr>
              <a:t>and responsibility of the author. Permission is required for re-use</a:t>
            </a:r>
            <a:r>
              <a:rPr lang="en-CH" sz="900" b="0" i="0">
                <a:solidFill>
                  <a:srgbClr val="D79D41"/>
                </a:solidFill>
                <a:effectLst/>
                <a:latin typeface="Arial Narrow" panose="020B0606020202030204" pitchFamily="34" charset="0"/>
              </a:rPr>
              <a:t>.</a:t>
            </a:r>
            <a:endParaRPr lang="en-US" sz="900" b="0" i="0">
              <a:solidFill>
                <a:srgbClr val="D79D41"/>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800"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2152433"/>
            <a:ext cx="11213200" cy="3600000"/>
          </a:xfrm>
          <a:prstGeom prst="rect">
            <a:avLst/>
          </a:prstGeom>
          <a:noFill/>
          <a:ln>
            <a:noFill/>
          </a:ln>
        </p:spPr>
        <p:txBody>
          <a:bodyPr spcFirstLastPara="1" wrap="square" lIns="91425" tIns="45700" rIns="91425" bIns="45700" anchor="t" anchorCtr="0">
            <a:noAutofit/>
          </a:bodyPr>
          <a:lstStyle>
            <a:lvl1pPr marL="457178" marR="0" lvl="0" indent="-228588" algn="l" rtl="0">
              <a:lnSpc>
                <a:spcPct val="100000"/>
              </a:lnSpc>
              <a:spcBef>
                <a:spcPts val="320"/>
              </a:spcBef>
              <a:spcAft>
                <a:spcPts val="0"/>
              </a:spcAft>
              <a:buClr>
                <a:srgbClr val="05416B"/>
              </a:buClr>
              <a:buSzPts val="1600"/>
              <a:buFont typeface="Noto Sans Symbols"/>
              <a:buNone/>
              <a:defRPr sz="1600" b="0" i="0" u="none" strike="noStrike" cap="none">
                <a:solidFill>
                  <a:srgbClr val="05416B"/>
                </a:solidFill>
                <a:latin typeface="Arial Narrow"/>
                <a:ea typeface="Arial Narrow"/>
                <a:cs typeface="Arial Narrow"/>
                <a:sym typeface="Arial Narrow"/>
              </a:defRPr>
            </a:lvl1pPr>
            <a:lvl2pPr marL="914355" marR="0" lvl="1" indent="-330184"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532" marR="0" lvl="2" indent="-330184"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709" marR="0" lvl="3" indent="-330184"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5886" marR="0" lvl="4" indent="-330184"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064" marR="0" lvl="5" indent="-330184"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240" marR="0" lvl="6" indent="-330184"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418" marR="0" lvl="7" indent="-330184"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595" marR="0" lvl="8" indent="-330184"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71981"/>
            <a:ext cx="3201037" cy="176972"/>
          </a:xfrm>
          <a:prstGeom prst="rect">
            <a:avLst/>
          </a:prstGeom>
          <a:noFill/>
          <a:ln>
            <a:noFill/>
          </a:ln>
        </p:spPr>
        <p:txBody>
          <a:bodyPr spcFirstLastPara="1" vert="horz" wrap="square" lIns="0" tIns="0" rIns="0" bIns="0" anchor="ctr" anchorCtr="0">
            <a:spAutoFit/>
          </a:bodyPr>
          <a:lstStyle>
            <a:lvl1pPr marL="457178" marR="0" lvl="0" indent="-228588" algn="l" rtl="0">
              <a:lnSpc>
                <a:spcPct val="100000"/>
              </a:lnSpc>
              <a:spcBef>
                <a:spcPts val="320"/>
              </a:spcBef>
              <a:spcAft>
                <a:spcPts val="0"/>
              </a:spcAft>
              <a:buClr>
                <a:srgbClr val="05416B"/>
              </a:buClr>
              <a:buSzPts val="1600"/>
              <a:buFont typeface="Noto Sans Symbols"/>
              <a:buNone/>
              <a:defRPr sz="900" b="1" i="0" u="none" strike="noStrike" cap="none">
                <a:solidFill>
                  <a:srgbClr val="D79D41"/>
                </a:solidFill>
                <a:latin typeface="Arial Narrow"/>
                <a:ea typeface="Arial Narrow"/>
                <a:cs typeface="Arial Narrow"/>
                <a:sym typeface="Arial Narrow"/>
              </a:defRPr>
            </a:lvl1pPr>
            <a:lvl2pPr marL="914355" marR="0" lvl="1" indent="-330184"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532" marR="0" lvl="2" indent="-330184"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709" marR="0" lvl="3" indent="-330184"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5886" marR="0" lvl="4" indent="-330184"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064" marR="0" lvl="5" indent="-330184"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240" marR="0" lvl="6" indent="-330184"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418" marR="0" lvl="7" indent="-330184"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595" marR="0" lvl="8" indent="-330184"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Presented</a:t>
            </a:r>
            <a:r>
              <a:rPr lang="fr-CH" dirty="0"/>
              <a:t> by: Hope S. </a:t>
            </a:r>
            <a:r>
              <a:rPr lang="fr-CH" dirty="0" err="1"/>
              <a:t>Rugo</a:t>
            </a:r>
            <a:r>
              <a:rPr lang="fr-CH" dirty="0"/>
              <a:t>, MD</a:t>
            </a:r>
            <a:endParaRPr dirty="0"/>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78367" y="6225718"/>
            <a:ext cx="1659092" cy="333781"/>
          </a:xfrm>
          <a:prstGeom prst="rect">
            <a:avLst/>
          </a:prstGeom>
        </p:spPr>
      </p:pic>
    </p:spTree>
    <p:extLst>
      <p:ext uri="{BB962C8B-B14F-4D97-AF65-F5344CB8AC3E}">
        <p14:creationId xmlns:p14="http://schemas.microsoft.com/office/powerpoint/2010/main" val="1133154795"/>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301">
          <p15:clr>
            <a:srgbClr val="FBAE40"/>
          </p15:clr>
        </p15:guide>
        <p15:guide id="5" pos="7379">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ext_teleprompter">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719669" y="132517"/>
            <a:ext cx="10752667" cy="828675"/>
          </a:xfrm>
          <a:prstGeom prst="rect">
            <a:avLst/>
          </a:prstGeom>
        </p:spPr>
        <p:txBody>
          <a:bodyPr lIns="0" tIns="0" rIns="0" bIns="0" anchor="ctr" anchorCtr="0">
            <a:normAutofit/>
          </a:bodyPr>
          <a:lstStyle>
            <a:lvl1pPr>
              <a:lnSpc>
                <a:spcPct val="90000"/>
              </a:lnSpc>
              <a:defRPr/>
            </a:lvl1pPr>
          </a:lstStyle>
          <a:p>
            <a:r>
              <a:rPr lang="en-US">
                <a:solidFill>
                  <a:schemeClr val="accent6"/>
                </a:solidFill>
              </a:rPr>
              <a:t>[Moderator] </a:t>
            </a:r>
            <a:r>
              <a:rPr lang="en-US"/>
              <a:t>Introduction/Background</a:t>
            </a:r>
          </a:p>
        </p:txBody>
      </p:sp>
      <p:sp>
        <p:nvSpPr>
          <p:cNvPr id="22" name="Content Placeholder 4">
            <a:extLst>
              <a:ext uri="{FF2B5EF4-FFF2-40B4-BE49-F238E27FC236}">
                <a16:creationId xmlns:a16="http://schemas.microsoft.com/office/drawing/2014/main" id="{AAA5B4E7-6A18-4E78-ADA0-516D373C7244}"/>
              </a:ext>
            </a:extLst>
          </p:cNvPr>
          <p:cNvSpPr>
            <a:spLocks noGrp="1"/>
          </p:cNvSpPr>
          <p:nvPr>
            <p:ph sz="quarter" idx="11"/>
          </p:nvPr>
        </p:nvSpPr>
        <p:spPr>
          <a:xfrm>
            <a:off x="719669" y="1274618"/>
            <a:ext cx="10752667" cy="5065222"/>
          </a:xfrm>
          <a:prstGeom prst="rect">
            <a:avLst/>
          </a:prstGeom>
        </p:spPr>
        <p:txBody>
          <a:bodyPr>
            <a:normAutofit/>
          </a:bodyPr>
          <a:lstStyle>
            <a:lvl1pPr>
              <a:spcBef>
                <a:spcPts val="900"/>
              </a:spcBef>
              <a:spcAft>
                <a:spcPts val="900"/>
              </a:spcAft>
              <a:defRPr sz="3000"/>
            </a:lvl1pPr>
            <a:lvl2pPr marL="189000" indent="-189000">
              <a:defRPr sz="3000"/>
            </a:lvl2pPr>
            <a:lvl3pPr marL="378000" indent="-189000">
              <a:defRPr sz="3000"/>
            </a:lvl3pPr>
            <a:lvl4pPr marL="567000" indent="-189000">
              <a:defRPr sz="3000"/>
            </a:lvl4pPr>
            <a:lvl5pPr marL="756000" indent="-189000">
              <a:defRPr sz="3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0049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Header Slide - Research ">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D3159F-6312-409D-81E9-269B5B6CBA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216"/>
            <a:ext cx="12192000" cy="57302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3"/>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hasCustomPrompt="1"/>
          </p:nvPr>
        </p:nvSpPr>
        <p:spPr>
          <a:xfrm>
            <a:off x="627295" y="3429001"/>
            <a:ext cx="10428631"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7" y="4922338"/>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9224" y="5987681"/>
            <a:ext cx="3024950" cy="648303"/>
          </a:xfrm>
          <a:prstGeom prst="rect">
            <a:avLst/>
          </a:prstGeom>
        </p:spPr>
      </p:pic>
    </p:spTree>
    <p:extLst>
      <p:ext uri="{BB962C8B-B14F-4D97-AF65-F5344CB8AC3E}">
        <p14:creationId xmlns:p14="http://schemas.microsoft.com/office/powerpoint/2010/main" val="4042460652"/>
      </p:ext>
    </p:extLst>
  </p:cSld>
  <p:clrMapOvr>
    <a:masterClrMapping/>
  </p:clrMapOvr>
  <p:extLst>
    <p:ext uri="{DCECCB84-F9BA-43D5-87BE-67443E8EF086}">
      <p15:sldGuideLst xmlns:p15="http://schemas.microsoft.com/office/powerpoint/2012/main">
        <p15:guide id="1" pos="3840">
          <p15:clr>
            <a:srgbClr val="A4A3A4"/>
          </p15:clr>
        </p15:guide>
        <p15:guide id="2" orient="horz" pos="2160">
          <p15:clr>
            <a:srgbClr val="A4A3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Header Slide - DI ">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71046CD-8CB1-4DD1-850A-62F4120B7D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216"/>
            <a:ext cx="12192000" cy="57302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userDrawn="1"/>
        </p:nvSpPr>
        <p:spPr bwMode="white">
          <a:xfrm>
            <a:off x="0" y="5711843"/>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hasCustomPrompt="1"/>
          </p:nvPr>
        </p:nvSpPr>
        <p:spPr>
          <a:xfrm>
            <a:off x="627296" y="3429001"/>
            <a:ext cx="10400922"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7" y="4922338"/>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3362" y="5827536"/>
            <a:ext cx="3613341" cy="951513"/>
          </a:xfrm>
          <a:prstGeom prst="rect">
            <a:avLst/>
          </a:prstGeom>
        </p:spPr>
      </p:pic>
    </p:spTree>
    <p:extLst>
      <p:ext uri="{BB962C8B-B14F-4D97-AF65-F5344CB8AC3E}">
        <p14:creationId xmlns:p14="http://schemas.microsoft.com/office/powerpoint/2010/main" val="3873309989"/>
      </p:ext>
    </p:extLst>
  </p:cSld>
  <p:clrMapOvr>
    <a:masterClrMapping/>
  </p:clrMapOvr>
  <p:extLst>
    <p:ext uri="{DCECCB84-F9BA-43D5-87BE-67443E8EF086}">
      <p15:sldGuideLst xmlns:p15="http://schemas.microsoft.com/office/powerpoint/2012/main">
        <p15:guide id="1" pos="3840">
          <p15:clr>
            <a:srgbClr val="A4A3A4"/>
          </p15:clr>
        </p15:guide>
        <p15:guide id="2" orient="horz" pos="2160">
          <p15:clr>
            <a:srgbClr val="A4A3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Header Slide - SCTCTN">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3"/>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p:nvPr>
        </p:nvSpPr>
        <p:spPr>
          <a:xfrm>
            <a:off x="627296" y="3429001"/>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7" y="4922338"/>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7649" t="21150" r="7904" b="24729"/>
          <a:stretch/>
        </p:blipFill>
        <p:spPr>
          <a:xfrm>
            <a:off x="604620" y="5898996"/>
            <a:ext cx="3363044" cy="843184"/>
          </a:xfrm>
          <a:prstGeom prst="rect">
            <a:avLst/>
          </a:prstGeom>
        </p:spPr>
      </p:pic>
    </p:spTree>
    <p:extLst>
      <p:ext uri="{BB962C8B-B14F-4D97-AF65-F5344CB8AC3E}">
        <p14:creationId xmlns:p14="http://schemas.microsoft.com/office/powerpoint/2010/main" val="2977942202"/>
      </p:ext>
    </p:extLst>
  </p:cSld>
  <p:clrMapOvr>
    <a:masterClrMapping/>
  </p:clrMapOvr>
  <p:extLst>
    <p:ext uri="{DCECCB84-F9BA-43D5-87BE-67443E8EF086}">
      <p15:sldGuideLst xmlns:p15="http://schemas.microsoft.com/office/powerpoint/2012/main">
        <p15:guide id="1" pos="3840">
          <p15:clr>
            <a:srgbClr val="A4A3A4"/>
          </p15:clr>
        </p15:guide>
        <p15:guide id="2" orient="horz" pos="2160">
          <p15:clr>
            <a:srgbClr val="A4A3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Header Slide - Cancer Institute">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3"/>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11" name="Title 1"/>
          <p:cNvSpPr>
            <a:spLocks noGrp="1"/>
          </p:cNvSpPr>
          <p:nvPr>
            <p:ph type="ctrTitle"/>
          </p:nvPr>
        </p:nvSpPr>
        <p:spPr>
          <a:xfrm>
            <a:off x="627296" y="3429001"/>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7" y="4922338"/>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4388" y="5993711"/>
            <a:ext cx="3030304" cy="660343"/>
          </a:xfrm>
          <a:prstGeom prst="rect">
            <a:avLst/>
          </a:prstGeom>
        </p:spPr>
      </p:pic>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73310" y="6194785"/>
            <a:ext cx="1148970" cy="489848"/>
          </a:xfrm>
          <a:prstGeom prst="rect">
            <a:avLst/>
          </a:prstGeom>
        </p:spPr>
      </p:pic>
    </p:spTree>
    <p:extLst>
      <p:ext uri="{BB962C8B-B14F-4D97-AF65-F5344CB8AC3E}">
        <p14:creationId xmlns:p14="http://schemas.microsoft.com/office/powerpoint/2010/main" val="983435283"/>
      </p:ext>
    </p:extLst>
  </p:cSld>
  <p:clrMapOvr>
    <a:masterClrMapping/>
  </p:clrMapOvr>
  <p:extLst>
    <p:ext uri="{DCECCB84-F9BA-43D5-87BE-67443E8EF086}">
      <p15:sldGuideLst xmlns:p15="http://schemas.microsoft.com/office/powerpoint/2012/main">
        <p15:guide id="1" pos="3840">
          <p15:clr>
            <a:srgbClr val="A4A3A4"/>
          </p15:clr>
        </p15:guide>
        <p15:guide id="2" orient="horz" pos="2160">
          <p15:clr>
            <a:srgbClr val="A4A3A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Left Gray Bar">
    <p:spTree>
      <p:nvGrpSpPr>
        <p:cNvPr id="1" name=""/>
        <p:cNvGrpSpPr/>
        <p:nvPr/>
      </p:nvGrpSpPr>
      <p:grpSpPr>
        <a:xfrm>
          <a:off x="0" y="0"/>
          <a:ext cx="0" cy="0"/>
          <a:chOff x="0" y="0"/>
          <a:chExt cx="0" cy="0"/>
        </a:xfrm>
      </p:grpSpPr>
      <p:sp>
        <p:nvSpPr>
          <p:cNvPr id="10" name="Rectangle 9"/>
          <p:cNvSpPr/>
          <p:nvPr/>
        </p:nvSpPr>
        <p:spPr bwMode="white">
          <a:xfrm flipH="1">
            <a:off x="2" y="0"/>
            <a:ext cx="4025348" cy="5981700"/>
          </a:xfrm>
          <a:prstGeom prst="rect">
            <a:avLst/>
          </a:prstGeom>
          <a:solidFill>
            <a:srgbClr val="63B1BA">
              <a:alpha val="90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10" rtl="0" eaLnBrk="0" fontAlgn="base" latinLnBrk="0" hangingPunct="0">
              <a:lnSpc>
                <a:spcPct val="100000"/>
              </a:lnSpc>
              <a:spcBef>
                <a:spcPct val="0"/>
              </a:spcBef>
              <a:spcAft>
                <a:spcPct val="0"/>
              </a:spcAft>
              <a:buClrTx/>
              <a:buSzTx/>
              <a:buFontTx/>
              <a:buNone/>
              <a:tabLst/>
            </a:pPr>
            <a:endParaRPr kumimoji="0" lang="en-US" sz="1867"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3" name="Content Placeholder 12">
            <a:extLst>
              <a:ext uri="{FF2B5EF4-FFF2-40B4-BE49-F238E27FC236}">
                <a16:creationId xmlns:a16="http://schemas.microsoft.com/office/drawing/2014/main" id="{22349B43-504D-A04A-BEB5-7897B4FB56B6}"/>
              </a:ext>
            </a:extLst>
          </p:cNvPr>
          <p:cNvSpPr>
            <a:spLocks noGrp="1"/>
          </p:cNvSpPr>
          <p:nvPr>
            <p:ph sz="quarter" idx="14"/>
          </p:nvPr>
        </p:nvSpPr>
        <p:spPr>
          <a:xfrm>
            <a:off x="4572011" y="5741738"/>
            <a:ext cx="5902652" cy="198716"/>
          </a:xfrm>
          <a:prstGeom prst="rect">
            <a:avLst/>
          </a:prstGeom>
        </p:spPr>
        <p:txBody>
          <a:bodyPr lIns="0">
            <a:noAutofit/>
          </a:bodyPr>
          <a:lstStyle>
            <a:lvl1pPr marL="0" indent="0" algn="l">
              <a:buNone/>
              <a:defRPr lang="en-US" sz="900" b="0" i="0" u="none"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Edit Master text styles</a:t>
            </a:r>
          </a:p>
        </p:txBody>
      </p:sp>
      <p:sp>
        <p:nvSpPr>
          <p:cNvPr id="17" name="Text Placeholder 2">
            <a:extLst>
              <a:ext uri="{FF2B5EF4-FFF2-40B4-BE49-F238E27FC236}">
                <a16:creationId xmlns:a16="http://schemas.microsoft.com/office/drawing/2014/main" id="{EDCA6F60-9518-AE47-BC29-77491BB95684}"/>
              </a:ext>
            </a:extLst>
          </p:cNvPr>
          <p:cNvSpPr>
            <a:spLocks noGrp="1"/>
          </p:cNvSpPr>
          <p:nvPr>
            <p:ph type="body" sz="quarter" idx="10"/>
          </p:nvPr>
        </p:nvSpPr>
        <p:spPr>
          <a:xfrm>
            <a:off x="4572003" y="634044"/>
            <a:ext cx="4602692" cy="509165"/>
          </a:xfrm>
          <a:prstGeom prst="rect">
            <a:avLst/>
          </a:prstGeom>
          <a:noFill/>
          <a:ln>
            <a:noFill/>
          </a:ln>
        </p:spPr>
        <p:txBody>
          <a:bodyPr wrap="square" lIns="0" anchor="b">
            <a:noAutofit/>
          </a:bodyPr>
          <a:lstStyle>
            <a:lvl1pPr marL="0" indent="0" algn="l" defTabSz="914354" rtl="0" eaLnBrk="1" latinLnBrk="0" hangingPunct="1">
              <a:buNone/>
              <a:defRPr lang="en-US" sz="2100" b="1" i="0"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marL="0" lvl="0" defTabSz="914354" latinLnBrk="0"/>
            <a:r>
              <a:rPr lang="en-US" dirty="0"/>
              <a:t>Edit Master text styles</a:t>
            </a:r>
          </a:p>
        </p:txBody>
      </p:sp>
      <p:sp>
        <p:nvSpPr>
          <p:cNvPr id="19" name="Text Placeholder 11">
            <a:extLst>
              <a:ext uri="{FF2B5EF4-FFF2-40B4-BE49-F238E27FC236}">
                <a16:creationId xmlns:a16="http://schemas.microsoft.com/office/drawing/2014/main" id="{511ED62E-3749-4E4B-A013-430125D8078C}"/>
              </a:ext>
            </a:extLst>
          </p:cNvPr>
          <p:cNvSpPr>
            <a:spLocks noGrp="1"/>
          </p:cNvSpPr>
          <p:nvPr>
            <p:ph type="body" sz="quarter" idx="11"/>
          </p:nvPr>
        </p:nvSpPr>
        <p:spPr>
          <a:xfrm>
            <a:off x="9363378" y="634044"/>
            <a:ext cx="1838033" cy="506544"/>
          </a:xfrm>
          <a:prstGeom prst="rect">
            <a:avLst/>
          </a:prstGeom>
          <a:noFill/>
          <a:ln>
            <a:noFill/>
          </a:ln>
        </p:spPr>
        <p:txBody>
          <a:bodyPr wrap="square" rIns="0" anchor="b">
            <a:noAutofit/>
          </a:bodyPr>
          <a:lstStyle>
            <a:lvl1pPr marL="0" indent="0" algn="r">
              <a:buClr>
                <a:schemeClr val="tx1"/>
              </a:buClr>
              <a:buNone/>
              <a:tabLst/>
              <a:defRPr lang="en-US" sz="1100" b="0" i="0" kern="1200" spc="0" baseline="0" dirty="0" smtClean="0">
                <a:solidFill>
                  <a:schemeClr val="accent3"/>
                </a:solidFill>
                <a:latin typeface="Arial" panose="020B0604020202020204" pitchFamily="34" charset="0"/>
                <a:ea typeface="Arial" panose="020B0604020202020204" pitchFamily="34" charset="0"/>
                <a:cs typeface="Arial" panose="020B0604020202020204" pitchFamily="34" charset="0"/>
              </a:defRPr>
            </a:lvl1pPr>
          </a:lstStyle>
          <a:p>
            <a:pPr marL="0" lvl="0" algn="r" defTabSz="914354" latinLnBrk="0"/>
            <a:r>
              <a:rPr lang="en-US" dirty="0"/>
              <a:t>Edit Master text styles</a:t>
            </a:r>
          </a:p>
        </p:txBody>
      </p:sp>
      <p:sp>
        <p:nvSpPr>
          <p:cNvPr id="14"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SCRI JV Close</a:t>
            </a:r>
            <a:endParaRPr lang="en-US" dirty="0"/>
          </a:p>
        </p:txBody>
      </p:sp>
      <p:sp>
        <p:nvSpPr>
          <p:cNvPr id="9" name="Text Placeholder 17">
            <a:extLst>
              <a:ext uri="{FF2B5EF4-FFF2-40B4-BE49-F238E27FC236}">
                <a16:creationId xmlns:a16="http://schemas.microsoft.com/office/drawing/2014/main" id="{56FBAC50-0E6A-F444-BC5A-1C3D878B1B39}"/>
              </a:ext>
            </a:extLst>
          </p:cNvPr>
          <p:cNvSpPr>
            <a:spLocks noGrp="1"/>
          </p:cNvSpPr>
          <p:nvPr>
            <p:ph idx="15"/>
          </p:nvPr>
        </p:nvSpPr>
        <p:spPr>
          <a:xfrm>
            <a:off x="4572000" y="1452883"/>
            <a:ext cx="6629400" cy="4161856"/>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4457DB21-4DA0-4FEE-A069-B7AC3BD443A1}"/>
              </a:ext>
            </a:extLst>
          </p:cNvPr>
          <p:cNvSpPr>
            <a:spLocks noGrp="1"/>
          </p:cNvSpPr>
          <p:nvPr>
            <p:ph type="title" hasCustomPrompt="1"/>
          </p:nvPr>
        </p:nvSpPr>
        <p:spPr>
          <a:xfrm>
            <a:off x="596049" y="702643"/>
            <a:ext cx="3129295" cy="5148599"/>
          </a:xfrm>
          <a:prstGeom prst="rect">
            <a:avLst/>
          </a:prstGeom>
        </p:spPr>
        <p:txBody>
          <a:bodyPr anchor="t">
            <a:normAutofit/>
          </a:bodyPr>
          <a:lstStyle>
            <a:lvl1pPr>
              <a:defRPr sz="3700" b="1" i="0" spc="-67"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5461540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r>
              <a:rPr lang="en-US" dirty="0">
                <a:solidFill>
                  <a:prstClr val="black">
                    <a:tint val="75000"/>
                  </a:prstClr>
                </a:solidFill>
              </a:rPr>
              <a:t>Overview September 2022</a:t>
            </a: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609600" y="274641"/>
            <a:ext cx="10972801" cy="715961"/>
          </a:xfrm>
        </p:spPr>
        <p:txBody>
          <a:bodyPr>
            <a:normAutofit/>
          </a:bodyPr>
          <a:lstStyle>
            <a:lvl1pPr algn="l">
              <a:defRPr sz="3732">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2209269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36843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 columns">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609600" y="1658297"/>
            <a:ext cx="3383280" cy="4323404"/>
          </a:xfrm>
          <a:prstGeom prst="rect">
            <a:avLst/>
          </a:prstGeom>
        </p:spPr>
        <p:txBody>
          <a:bodyPr>
            <a:noAutofit/>
          </a:bodyPr>
          <a:lstStyle>
            <a:lvl1pPr marL="228589" indent="-228589">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Title 1"/>
          <p:cNvSpPr>
            <a:spLocks noGrp="1"/>
          </p:cNvSpPr>
          <p:nvPr>
            <p:ph type="title"/>
          </p:nvPr>
        </p:nvSpPr>
        <p:spPr>
          <a:xfrm>
            <a:off x="609600" y="331155"/>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EE22D488-BAA3-B846-866B-5889189F2B50}"/>
              </a:ext>
            </a:extLst>
          </p:cNvPr>
          <p:cNvSpPr>
            <a:spLocks noGrp="1"/>
          </p:cNvSpPr>
          <p:nvPr>
            <p:ph sz="half" idx="10"/>
          </p:nvPr>
        </p:nvSpPr>
        <p:spPr>
          <a:xfrm>
            <a:off x="4410892" y="1658297"/>
            <a:ext cx="3383280" cy="4323404"/>
          </a:xfrm>
          <a:prstGeom prst="rect">
            <a:avLst/>
          </a:prstGeom>
        </p:spPr>
        <p:txBody>
          <a:bodyPr>
            <a:noAutofit/>
          </a:bodyPr>
          <a:lstStyle>
            <a:lvl1pPr marL="228589" indent="-228589">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Content Placeholder 2">
            <a:extLst>
              <a:ext uri="{FF2B5EF4-FFF2-40B4-BE49-F238E27FC236}">
                <a16:creationId xmlns:a16="http://schemas.microsoft.com/office/drawing/2014/main" id="{C12096EE-FD27-024F-92C7-F21530130DA3}"/>
              </a:ext>
            </a:extLst>
          </p:cNvPr>
          <p:cNvSpPr>
            <a:spLocks noGrp="1"/>
          </p:cNvSpPr>
          <p:nvPr>
            <p:ph sz="half" idx="11"/>
          </p:nvPr>
        </p:nvSpPr>
        <p:spPr>
          <a:xfrm>
            <a:off x="8199120" y="1658297"/>
            <a:ext cx="3383280" cy="4323404"/>
          </a:xfrm>
          <a:prstGeom prst="rect">
            <a:avLst/>
          </a:prstGeom>
        </p:spPr>
        <p:txBody>
          <a:bodyPr>
            <a:noAutofit/>
          </a:bodyPr>
          <a:lstStyle>
            <a:lvl1pPr marL="228589" indent="-228589">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dirty="0"/>
              <a:t>Overview September 2022</a:t>
            </a:r>
          </a:p>
        </p:txBody>
      </p:sp>
    </p:spTree>
    <p:extLst>
      <p:ext uri="{BB962C8B-B14F-4D97-AF65-F5344CB8AC3E}">
        <p14:creationId xmlns:p14="http://schemas.microsoft.com/office/powerpoint/2010/main" val="8153285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Header Slide - Sarah Cannon">
    <p:bg>
      <p:bgPr>
        <a:solidFill>
          <a:schemeClr val="accent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38BD4D-94C7-49F2-BF2A-F64D3C68E4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7302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3"/>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8595B"/>
              </a:solidFill>
              <a:effectLst/>
              <a:uLnTx/>
              <a:uFillTx/>
              <a:latin typeface="Arial" panose="020B0604020202020204"/>
              <a:ea typeface="+mn-ea"/>
              <a:cs typeface="+mn-cs"/>
            </a:endParaRPr>
          </a:p>
        </p:txBody>
      </p:sp>
      <p:sp>
        <p:nvSpPr>
          <p:cNvPr id="11" name="Title 1"/>
          <p:cNvSpPr>
            <a:spLocks noGrp="1"/>
          </p:cNvSpPr>
          <p:nvPr>
            <p:ph type="ctrTitle"/>
          </p:nvPr>
        </p:nvSpPr>
        <p:spPr>
          <a:xfrm>
            <a:off x="627296" y="3429001"/>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7" y="4922338"/>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4" name="Picture 3">
            <a:extLst>
              <a:ext uri="{FF2B5EF4-FFF2-40B4-BE49-F238E27FC236}">
                <a16:creationId xmlns:a16="http://schemas.microsoft.com/office/drawing/2014/main" id="{78FFD0EF-2B64-46F2-B26D-2F99BBD09B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7296" y="5785504"/>
            <a:ext cx="3232805" cy="859926"/>
          </a:xfrm>
          <a:prstGeom prst="rect">
            <a:avLst/>
          </a:prstGeom>
        </p:spPr>
      </p:pic>
    </p:spTree>
    <p:extLst>
      <p:ext uri="{BB962C8B-B14F-4D97-AF65-F5344CB8AC3E}">
        <p14:creationId xmlns:p14="http://schemas.microsoft.com/office/powerpoint/2010/main" val="50967119"/>
      </p:ext>
    </p:extLst>
  </p:cSld>
  <p:clrMapOvr>
    <a:masterClrMapping/>
  </p:clrMapOvr>
  <p:extLst>
    <p:ext uri="{DCECCB84-F9BA-43D5-87BE-67443E8EF086}">
      <p15:sldGuideLst xmlns:p15="http://schemas.microsoft.com/office/powerpoint/2012/main">
        <p15:guide id="1" pos="3840">
          <p15:clr>
            <a:srgbClr val="A4A3A4"/>
          </p15:clr>
        </p15:guide>
        <p15:guide id="2" orient="horz" pos="2160">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Left Blue Bar">
    <p:spTree>
      <p:nvGrpSpPr>
        <p:cNvPr id="1" name=""/>
        <p:cNvGrpSpPr/>
        <p:nvPr/>
      </p:nvGrpSpPr>
      <p:grpSpPr>
        <a:xfrm>
          <a:off x="0" y="0"/>
          <a:ext cx="0" cy="0"/>
          <a:chOff x="0" y="0"/>
          <a:chExt cx="0" cy="0"/>
        </a:xfrm>
      </p:grpSpPr>
      <p:sp>
        <p:nvSpPr>
          <p:cNvPr id="10" name="Rectangle 9"/>
          <p:cNvSpPr/>
          <p:nvPr/>
        </p:nvSpPr>
        <p:spPr bwMode="black">
          <a:xfrm flipH="1">
            <a:off x="2" y="0"/>
            <a:ext cx="4025348" cy="5981700"/>
          </a:xfrm>
          <a:prstGeom prst="rect">
            <a:avLst/>
          </a:prstGeom>
          <a:solidFill>
            <a:schemeClr val="accent5">
              <a:alpha val="90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10" rtl="0" eaLnBrk="0" fontAlgn="base" latinLnBrk="0" hangingPunct="0">
              <a:lnSpc>
                <a:spcPct val="100000"/>
              </a:lnSpc>
              <a:spcBef>
                <a:spcPct val="0"/>
              </a:spcBef>
              <a:spcAft>
                <a:spcPct val="0"/>
              </a:spcAft>
              <a:buClrTx/>
              <a:buSzTx/>
              <a:buFontTx/>
              <a:buNone/>
              <a:tabLst/>
              <a:defRPr/>
            </a:pPr>
            <a:endParaRPr kumimoji="0" lang="en-US" sz="1867" b="0" i="0" u="none" strike="noStrike" kern="1200" cap="none" spc="0" normalizeH="0" baseline="0" noProof="0" dirty="0">
              <a:ln>
                <a:noFill/>
              </a:ln>
              <a:solidFill>
                <a:srgbClr val="58595B"/>
              </a:solidFill>
              <a:effectLst/>
              <a:uLnTx/>
              <a:uFillTx/>
              <a:latin typeface="Arial" panose="020B0604020202020204" pitchFamily="34" charset="0"/>
              <a:ea typeface="+mn-ea"/>
              <a:cs typeface="Arial" panose="020B0604020202020204" pitchFamily="34" charset="0"/>
            </a:endParaRPr>
          </a:p>
        </p:txBody>
      </p:sp>
      <p:sp>
        <p:nvSpPr>
          <p:cNvPr id="12" name="Title 1"/>
          <p:cNvSpPr>
            <a:spLocks noGrp="1"/>
          </p:cNvSpPr>
          <p:nvPr>
            <p:ph type="title" hasCustomPrompt="1"/>
          </p:nvPr>
        </p:nvSpPr>
        <p:spPr bwMode="white">
          <a:xfrm>
            <a:off x="596049" y="640087"/>
            <a:ext cx="3129295" cy="5211156"/>
          </a:xfrm>
          <a:prstGeom prst="rect">
            <a:avLst/>
          </a:prstGeom>
        </p:spPr>
        <p:txBody>
          <a:bodyPr anchor="t">
            <a:normAutofit/>
          </a:bodyPr>
          <a:lstStyle>
            <a:lvl1pPr>
              <a:defRPr sz="3700" b="1" i="0" spc="-67"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
        <p:nvSpPr>
          <p:cNvPr id="13" name="Content Placeholder 12">
            <a:extLst>
              <a:ext uri="{FF2B5EF4-FFF2-40B4-BE49-F238E27FC236}">
                <a16:creationId xmlns:a16="http://schemas.microsoft.com/office/drawing/2014/main" id="{22349B43-504D-A04A-BEB5-7897B4FB56B6}"/>
              </a:ext>
            </a:extLst>
          </p:cNvPr>
          <p:cNvSpPr>
            <a:spLocks noGrp="1"/>
          </p:cNvSpPr>
          <p:nvPr>
            <p:ph sz="quarter" idx="14"/>
          </p:nvPr>
        </p:nvSpPr>
        <p:spPr>
          <a:xfrm>
            <a:off x="4572011" y="5734524"/>
            <a:ext cx="5902652" cy="209077"/>
          </a:xfrm>
          <a:prstGeom prst="rect">
            <a:avLst/>
          </a:prstGeom>
        </p:spPr>
        <p:txBody>
          <a:bodyPr lIns="0">
            <a:noAutofit/>
          </a:bodyPr>
          <a:lstStyle>
            <a:lvl1pPr marL="0" indent="0" algn="l">
              <a:buNone/>
              <a:defRPr lang="en-US" sz="1000" b="0" i="0" u="none"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Edit Master text styles</a:t>
            </a:r>
          </a:p>
        </p:txBody>
      </p:sp>
      <p:sp>
        <p:nvSpPr>
          <p:cNvPr id="17" name="Text Placeholder 2">
            <a:extLst>
              <a:ext uri="{FF2B5EF4-FFF2-40B4-BE49-F238E27FC236}">
                <a16:creationId xmlns:a16="http://schemas.microsoft.com/office/drawing/2014/main" id="{EDCA6F60-9518-AE47-BC29-77491BB95684}"/>
              </a:ext>
            </a:extLst>
          </p:cNvPr>
          <p:cNvSpPr>
            <a:spLocks noGrp="1"/>
          </p:cNvSpPr>
          <p:nvPr>
            <p:ph type="body" sz="quarter" idx="10"/>
          </p:nvPr>
        </p:nvSpPr>
        <p:spPr>
          <a:xfrm>
            <a:off x="4572003" y="634044"/>
            <a:ext cx="4602692" cy="509165"/>
          </a:xfrm>
          <a:prstGeom prst="rect">
            <a:avLst/>
          </a:prstGeom>
          <a:noFill/>
          <a:ln>
            <a:noFill/>
          </a:ln>
        </p:spPr>
        <p:txBody>
          <a:bodyPr wrap="square" lIns="0" anchor="b">
            <a:noAutofit/>
          </a:bodyPr>
          <a:lstStyle>
            <a:lvl1pPr marL="0" indent="0" algn="l" defTabSz="914354" rtl="0" eaLnBrk="1" latinLnBrk="0" hangingPunct="1">
              <a:buNone/>
              <a:defRPr lang="en-US" sz="2100" b="1" i="0"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marL="0" lvl="0" defTabSz="914354" latinLnBrk="0"/>
            <a:r>
              <a:rPr lang="en-US" dirty="0"/>
              <a:t>Edit Master text styles</a:t>
            </a:r>
          </a:p>
        </p:txBody>
      </p:sp>
      <p:sp>
        <p:nvSpPr>
          <p:cNvPr id="19" name="Text Placeholder 11">
            <a:extLst>
              <a:ext uri="{FF2B5EF4-FFF2-40B4-BE49-F238E27FC236}">
                <a16:creationId xmlns:a16="http://schemas.microsoft.com/office/drawing/2014/main" id="{511ED62E-3749-4E4B-A013-430125D8078C}"/>
              </a:ext>
            </a:extLst>
          </p:cNvPr>
          <p:cNvSpPr>
            <a:spLocks noGrp="1"/>
          </p:cNvSpPr>
          <p:nvPr>
            <p:ph type="body" sz="quarter" idx="11"/>
          </p:nvPr>
        </p:nvSpPr>
        <p:spPr>
          <a:xfrm>
            <a:off x="9363378" y="634044"/>
            <a:ext cx="1838033" cy="506544"/>
          </a:xfrm>
          <a:prstGeom prst="rect">
            <a:avLst/>
          </a:prstGeom>
          <a:noFill/>
          <a:ln>
            <a:noFill/>
          </a:ln>
        </p:spPr>
        <p:txBody>
          <a:bodyPr wrap="square" rIns="0" anchor="b">
            <a:noAutofit/>
          </a:bodyPr>
          <a:lstStyle>
            <a:lvl1pPr marL="0" indent="0" algn="r">
              <a:buClr>
                <a:schemeClr val="tx1"/>
              </a:buClr>
              <a:buNone/>
              <a:tabLst/>
              <a:defRPr lang="en-US" sz="1100" b="0" i="0" kern="1200" spc="0" baseline="0" dirty="0" smtClean="0">
                <a:solidFill>
                  <a:schemeClr val="accent3"/>
                </a:solidFill>
                <a:latin typeface="Arial" panose="020B0604020202020204" pitchFamily="34" charset="0"/>
                <a:ea typeface="Arial" panose="020B0604020202020204" pitchFamily="34" charset="0"/>
                <a:cs typeface="Arial" panose="020B0604020202020204" pitchFamily="34" charset="0"/>
              </a:defRPr>
            </a:lvl1pPr>
          </a:lstStyle>
          <a:p>
            <a:pPr marL="0" lvl="0" algn="r" defTabSz="914354" latinLnBrk="0"/>
            <a:r>
              <a:rPr lang="en-US" dirty="0"/>
              <a:t>Edit Master text styles</a:t>
            </a:r>
          </a:p>
        </p:txBody>
      </p:sp>
      <p:sp>
        <p:nvSpPr>
          <p:cNvPr id="14"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anose="020B0604020202020204" pitchFamily="34" charset="0"/>
                <a:ea typeface="+mn-ea"/>
                <a:cs typeface="Arial" panose="020B0604020202020204" pitchFamily="34" charset="0"/>
              </a:rPr>
              <a:t>Title Name or Department Name</a:t>
            </a:r>
            <a:endParaRPr kumimoji="0" lang="en-US" sz="1200" b="0" i="0" u="none" strike="noStrike" kern="1200" cap="none" spc="0" normalizeH="0" baseline="0" noProof="0" dirty="0">
              <a:ln>
                <a:noFill/>
              </a:ln>
              <a:solidFill>
                <a:srgbClr val="58595B"/>
              </a:solidFill>
              <a:effectLst/>
              <a:uLnTx/>
              <a:uFillTx/>
              <a:latin typeface="Arial" panose="020B0604020202020204" pitchFamily="34" charset="0"/>
              <a:ea typeface="+mn-ea"/>
              <a:cs typeface="Arial" panose="020B0604020202020204" pitchFamily="34" charset="0"/>
            </a:endParaRPr>
          </a:p>
        </p:txBody>
      </p:sp>
      <p:sp>
        <p:nvSpPr>
          <p:cNvPr id="15" name="Text Placeholder 17">
            <a:extLst>
              <a:ext uri="{FF2B5EF4-FFF2-40B4-BE49-F238E27FC236}">
                <a16:creationId xmlns:a16="http://schemas.microsoft.com/office/drawing/2014/main" id="{56FBAC50-0E6A-F444-BC5A-1C3D878B1B39}"/>
              </a:ext>
            </a:extLst>
          </p:cNvPr>
          <p:cNvSpPr>
            <a:spLocks noGrp="1"/>
          </p:cNvSpPr>
          <p:nvPr>
            <p:ph idx="15"/>
          </p:nvPr>
        </p:nvSpPr>
        <p:spPr>
          <a:xfrm>
            <a:off x="4572000" y="1452883"/>
            <a:ext cx="6629400" cy="4161856"/>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760827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Standard Slide">
    <p:spTree>
      <p:nvGrpSpPr>
        <p:cNvPr id="1" name=""/>
        <p:cNvGrpSpPr/>
        <p:nvPr/>
      </p:nvGrpSpPr>
      <p:grpSpPr>
        <a:xfrm>
          <a:off x="0" y="0"/>
          <a:ext cx="0" cy="0"/>
          <a:chOff x="0" y="0"/>
          <a:chExt cx="0" cy="0"/>
        </a:xfrm>
      </p:grpSpPr>
      <p:sp>
        <p:nvSpPr>
          <p:cNvPr id="10" name="Text Placeholder 17">
            <a:extLst>
              <a:ext uri="{FF2B5EF4-FFF2-40B4-BE49-F238E27FC236}">
                <a16:creationId xmlns:a16="http://schemas.microsoft.com/office/drawing/2014/main" id="{56FBAC50-0E6A-F444-BC5A-1C3D878B1B39}"/>
              </a:ext>
            </a:extLst>
          </p:cNvPr>
          <p:cNvSpPr>
            <a:spLocks noGrp="1"/>
          </p:cNvSpPr>
          <p:nvPr>
            <p:ph idx="1"/>
          </p:nvPr>
        </p:nvSpPr>
        <p:spPr>
          <a:xfrm>
            <a:off x="609600" y="1658297"/>
            <a:ext cx="10515600" cy="4323404"/>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74EC3810-B220-0E43-90BE-1EED7A66762D}"/>
              </a:ext>
            </a:extLst>
          </p:cNvPr>
          <p:cNvSpPr txBox="1"/>
          <p:nvPr/>
        </p:nvSpPr>
        <p:spPr>
          <a:xfrm>
            <a:off x="643467" y="6417733"/>
            <a:ext cx="0" cy="0"/>
          </a:xfrm>
          <a:prstGeom prst="rect">
            <a:avLst/>
          </a:prstGeom>
        </p:spPr>
        <p:txBody>
          <a:bodyPr vert="horz" wrap="none" lIns="121920" tIns="60960" rIns="121920" bIns="60960" rtlCol="0">
            <a:no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3200" b="1"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endParaRPr>
          </a:p>
        </p:txBody>
      </p:sp>
      <p:sp>
        <p:nvSpPr>
          <p:cNvPr id="3" name="Title 2">
            <a:extLst>
              <a:ext uri="{FF2B5EF4-FFF2-40B4-BE49-F238E27FC236}">
                <a16:creationId xmlns:a16="http://schemas.microsoft.com/office/drawing/2014/main" id="{94B88050-5855-754D-B6D1-27F5E829201E}"/>
              </a:ext>
            </a:extLst>
          </p:cNvPr>
          <p:cNvSpPr>
            <a:spLocks noGrp="1"/>
          </p:cNvSpPr>
          <p:nvPr>
            <p:ph type="title" hasCustomPrompt="1"/>
          </p:nvPr>
        </p:nvSpPr>
        <p:spPr>
          <a:xfrm>
            <a:off x="609600" y="331155"/>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6"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anose="020B0604020202020204" pitchFamily="34" charset="0"/>
                <a:ea typeface="+mn-ea"/>
                <a:cs typeface="Arial" panose="020B0604020202020204" pitchFamily="34" charset="0"/>
              </a:rPr>
              <a:t>Title Name or Department Name</a:t>
            </a:r>
            <a:endParaRPr kumimoji="0" lang="en-US" sz="1200" b="0" i="0" u="none" strike="noStrike" kern="1200" cap="none" spc="0" normalizeH="0" baseline="0" noProof="0" dirty="0">
              <a:ln>
                <a:noFill/>
              </a:ln>
              <a:solidFill>
                <a:srgbClr val="58595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962586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cSld name="Title-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7BFAC-FF5C-4742-ADDC-139D775F1878}"/>
              </a:ext>
            </a:extLst>
          </p:cNvPr>
          <p:cNvSpPr>
            <a:spLocks noGrp="1"/>
          </p:cNvSpPr>
          <p:nvPr>
            <p:ph type="title" hasCustomPrompt="1"/>
          </p:nvPr>
        </p:nvSpPr>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3987700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9242640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58250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1531950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83872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2469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16934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81101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258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3084940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7980434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8260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31034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37517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1050759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597826488"/>
      </p:ext>
    </p:extLst>
  </p:cSld>
  <p:clrMapOvr>
    <a:masterClrMapping/>
  </p:clrMapOvr>
  <p:transition spd="slow" advClick="0"/>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24708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06817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0209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6428116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187025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4048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2831823"/>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1196752"/>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2018162"/>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3645484"/>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4466894"/>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5288304"/>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C9B2231C-939C-AC91-1ED2-FDEEC9AF2C35}"/>
              </a:ext>
            </a:extLst>
          </p:cNvPr>
          <p:cNvSpPr>
            <a:spLocks noGrp="1"/>
          </p:cNvSpPr>
          <p:nvPr>
            <p:ph type="title"/>
          </p:nvPr>
        </p:nvSpPr>
        <p:spPr>
          <a:xfrm>
            <a:off x="551384" y="0"/>
            <a:ext cx="11155680" cy="1023414"/>
          </a:xfrm>
        </p:spPr>
        <p:txBody>
          <a:bodyPr/>
          <a:lstStyle>
            <a:lvl1pPr algn="l">
              <a:defRPr sz="2400"/>
            </a:lvl1pPr>
          </a:lstStyle>
          <a:p>
            <a:r>
              <a:rPr lang="en-US" noProof="0"/>
              <a:t>Click to edit Master title style</a:t>
            </a:r>
          </a:p>
        </p:txBody>
      </p:sp>
    </p:spTree>
    <p:extLst>
      <p:ext uri="{BB962C8B-B14F-4D97-AF65-F5344CB8AC3E}">
        <p14:creationId xmlns:p14="http://schemas.microsoft.com/office/powerpoint/2010/main" val="1336171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5661248"/>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19" name="Content Placeholder 2">
            <a:extLst>
              <a:ext uri="{FF2B5EF4-FFF2-40B4-BE49-F238E27FC236}">
                <a16:creationId xmlns:a16="http://schemas.microsoft.com/office/drawing/2014/main" id="{D6549EE2-D26F-6C4C-BFDF-B4CB3FD66EAD}"/>
              </a:ext>
            </a:extLst>
          </p:cNvPr>
          <p:cNvSpPr>
            <a:spLocks noGrp="1"/>
          </p:cNvSpPr>
          <p:nvPr>
            <p:ph idx="57" hasCustomPrompt="1"/>
          </p:nvPr>
        </p:nvSpPr>
        <p:spPr>
          <a:xfrm>
            <a:off x="7295827" y="5661248"/>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12776"/>
            <a:ext cx="4204320" cy="251460"/>
          </a:xfrm>
          <a:prstGeom prst="rect">
            <a:avLst/>
          </a:prstGeom>
        </p:spPr>
        <p:txBody>
          <a:bodyPr anchor="b"/>
          <a:lstStyle>
            <a:lvl1pPr marL="0" indent="0" algn="ctr">
              <a:lnSpc>
                <a:spcPts val="2580"/>
              </a:lnSpc>
              <a:buFontTx/>
              <a:buNone/>
              <a:defRPr sz="1600">
                <a:solidFill>
                  <a:schemeClr val="bg1"/>
                </a:solidFill>
              </a:defRPr>
            </a:lvl1pPr>
          </a:lstStyle>
          <a:p>
            <a:pPr lvl="0"/>
            <a:r>
              <a:rPr lang="en-US" dirty="0"/>
              <a:t>ANSWER</a:t>
            </a:r>
          </a:p>
        </p:txBody>
      </p:sp>
      <p:sp>
        <p:nvSpPr>
          <p:cNvPr id="22" name="Content Placeholder 2">
            <a:extLst>
              <a:ext uri="{FF2B5EF4-FFF2-40B4-BE49-F238E27FC236}">
                <a16:creationId xmlns:a16="http://schemas.microsoft.com/office/drawing/2014/main" id="{BEBDF627-841C-BD47-924A-0F07ED0F51B2}"/>
              </a:ext>
            </a:extLst>
          </p:cNvPr>
          <p:cNvSpPr>
            <a:spLocks noGrp="1"/>
          </p:cNvSpPr>
          <p:nvPr>
            <p:ph idx="59" hasCustomPrompt="1"/>
          </p:nvPr>
        </p:nvSpPr>
        <p:spPr>
          <a:xfrm>
            <a:off x="7300732" y="1412776"/>
            <a:ext cx="4204320" cy="251460"/>
          </a:xfrm>
          <a:prstGeom prst="rect">
            <a:avLst/>
          </a:prstGeom>
        </p:spPr>
        <p:txBody>
          <a:bodyPr anchor="b"/>
          <a:lstStyle>
            <a:lvl1pPr marL="0" indent="0" algn="ctr">
              <a:lnSpc>
                <a:spcPts val="2580"/>
              </a:lnSpc>
              <a:buFontTx/>
              <a:buNone/>
              <a:defRPr sz="16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C3B94F2F-1772-BA98-5F00-726C25BA295A}"/>
              </a:ext>
            </a:extLst>
          </p:cNvPr>
          <p:cNvSpPr>
            <a:spLocks noGrp="1"/>
          </p:cNvSpPr>
          <p:nvPr>
            <p:ph idx="65" hasCustomPrompt="1"/>
          </p:nvPr>
        </p:nvSpPr>
        <p:spPr>
          <a:xfrm>
            <a:off x="9494278" y="5661248"/>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A7916153-3C84-96C9-A814-0EE6AF6ED112}"/>
              </a:ext>
            </a:extLst>
          </p:cNvPr>
          <p:cNvSpPr>
            <a:spLocks noGrp="1"/>
          </p:cNvSpPr>
          <p:nvPr>
            <p:ph idx="71" hasCustomPrompt="1"/>
          </p:nvPr>
        </p:nvSpPr>
        <p:spPr>
          <a:xfrm>
            <a:off x="5136286" y="5661248"/>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28" name="Title 1">
            <a:extLst>
              <a:ext uri="{FF2B5EF4-FFF2-40B4-BE49-F238E27FC236}">
                <a16:creationId xmlns:a16="http://schemas.microsoft.com/office/drawing/2014/main" id="{4C0AE0C5-B0E9-EB0A-9383-75E1C3D928F8}"/>
              </a:ext>
            </a:extLst>
          </p:cNvPr>
          <p:cNvSpPr>
            <a:spLocks noGrp="1"/>
          </p:cNvSpPr>
          <p:nvPr>
            <p:ph type="title"/>
          </p:nvPr>
        </p:nvSpPr>
        <p:spPr>
          <a:xfrm>
            <a:off x="551384" y="0"/>
            <a:ext cx="11155680" cy="1196752"/>
          </a:xfrm>
        </p:spPr>
        <p:txBody>
          <a:bodyPr/>
          <a:lstStyle>
            <a:lvl1pPr algn="l">
              <a:defRPr sz="2400"/>
            </a:lvl1pPr>
          </a:lstStyle>
          <a:p>
            <a:r>
              <a:rPr lang="en-US" dirty="0"/>
              <a:t>Click to edit Master title style</a:t>
            </a:r>
          </a:p>
        </p:txBody>
      </p:sp>
      <p:sp>
        <p:nvSpPr>
          <p:cNvPr id="29" name="Content Placeholder 2">
            <a:extLst>
              <a:ext uri="{FF2B5EF4-FFF2-40B4-BE49-F238E27FC236}">
                <a16:creationId xmlns:a16="http://schemas.microsoft.com/office/drawing/2014/main" id="{9BA4ADE0-1461-7457-7956-81AF76EDC94A}"/>
              </a:ext>
            </a:extLst>
          </p:cNvPr>
          <p:cNvSpPr>
            <a:spLocks noGrp="1"/>
          </p:cNvSpPr>
          <p:nvPr>
            <p:ph idx="72" hasCustomPrompt="1"/>
          </p:nvPr>
        </p:nvSpPr>
        <p:spPr>
          <a:xfrm>
            <a:off x="2971800" y="3580052"/>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91586141-EFD5-5D56-3C69-C9252F52C3BD}"/>
              </a:ext>
            </a:extLst>
          </p:cNvPr>
          <p:cNvSpPr>
            <a:spLocks noGrp="1"/>
          </p:cNvSpPr>
          <p:nvPr>
            <p:ph idx="73" hasCustomPrompt="1"/>
          </p:nvPr>
        </p:nvSpPr>
        <p:spPr>
          <a:xfrm>
            <a:off x="7295827" y="3580052"/>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1" name="Content Placeholder 2">
            <a:extLst>
              <a:ext uri="{FF2B5EF4-FFF2-40B4-BE49-F238E27FC236}">
                <a16:creationId xmlns:a16="http://schemas.microsoft.com/office/drawing/2014/main" id="{0C31BA77-7268-B8B3-7AEB-340CFDB17BE3}"/>
              </a:ext>
            </a:extLst>
          </p:cNvPr>
          <p:cNvSpPr>
            <a:spLocks noGrp="1"/>
          </p:cNvSpPr>
          <p:nvPr>
            <p:ph idx="74" hasCustomPrompt="1"/>
          </p:nvPr>
        </p:nvSpPr>
        <p:spPr>
          <a:xfrm>
            <a:off x="9494278" y="3580052"/>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310F2B90-7999-F791-1500-9F54868D6C66}"/>
              </a:ext>
            </a:extLst>
          </p:cNvPr>
          <p:cNvSpPr>
            <a:spLocks noGrp="1"/>
          </p:cNvSpPr>
          <p:nvPr>
            <p:ph idx="75" hasCustomPrompt="1"/>
          </p:nvPr>
        </p:nvSpPr>
        <p:spPr>
          <a:xfrm>
            <a:off x="5136286" y="3580052"/>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3" name="Content Placeholder 2">
            <a:extLst>
              <a:ext uri="{FF2B5EF4-FFF2-40B4-BE49-F238E27FC236}">
                <a16:creationId xmlns:a16="http://schemas.microsoft.com/office/drawing/2014/main" id="{A131E706-F1D5-CFB7-B993-DFB3C7F3752F}"/>
              </a:ext>
            </a:extLst>
          </p:cNvPr>
          <p:cNvSpPr>
            <a:spLocks noGrp="1"/>
          </p:cNvSpPr>
          <p:nvPr>
            <p:ph idx="76" hasCustomPrompt="1"/>
          </p:nvPr>
        </p:nvSpPr>
        <p:spPr>
          <a:xfrm>
            <a:off x="2971800" y="2180768"/>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9094BFB2-F55E-CAC2-8DA5-1555E7FCEA20}"/>
              </a:ext>
            </a:extLst>
          </p:cNvPr>
          <p:cNvSpPr>
            <a:spLocks noGrp="1"/>
          </p:cNvSpPr>
          <p:nvPr>
            <p:ph idx="77" hasCustomPrompt="1"/>
          </p:nvPr>
        </p:nvSpPr>
        <p:spPr>
          <a:xfrm>
            <a:off x="7295827" y="2180768"/>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64EFFFB0-BD47-B475-FB05-056F531CABB2}"/>
              </a:ext>
            </a:extLst>
          </p:cNvPr>
          <p:cNvSpPr>
            <a:spLocks noGrp="1"/>
          </p:cNvSpPr>
          <p:nvPr>
            <p:ph idx="78" hasCustomPrompt="1"/>
          </p:nvPr>
        </p:nvSpPr>
        <p:spPr>
          <a:xfrm>
            <a:off x="9494278" y="2180768"/>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7A079928-CE49-6231-0092-684139D1E16E}"/>
              </a:ext>
            </a:extLst>
          </p:cNvPr>
          <p:cNvSpPr>
            <a:spLocks noGrp="1"/>
          </p:cNvSpPr>
          <p:nvPr>
            <p:ph idx="79" hasCustomPrompt="1"/>
          </p:nvPr>
        </p:nvSpPr>
        <p:spPr>
          <a:xfrm>
            <a:off x="5136286" y="2180768"/>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FE304D18-5A76-20C1-081A-C1AFD5E1D41D}"/>
              </a:ext>
            </a:extLst>
          </p:cNvPr>
          <p:cNvSpPr>
            <a:spLocks noGrp="1"/>
          </p:cNvSpPr>
          <p:nvPr>
            <p:ph idx="80" hasCustomPrompt="1"/>
          </p:nvPr>
        </p:nvSpPr>
        <p:spPr>
          <a:xfrm>
            <a:off x="2971800" y="2887246"/>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D33CA4C7-6B47-50DC-BDF6-44582648571E}"/>
              </a:ext>
            </a:extLst>
          </p:cNvPr>
          <p:cNvSpPr>
            <a:spLocks noGrp="1"/>
          </p:cNvSpPr>
          <p:nvPr>
            <p:ph idx="81" hasCustomPrompt="1"/>
          </p:nvPr>
        </p:nvSpPr>
        <p:spPr>
          <a:xfrm>
            <a:off x="7295827" y="2887246"/>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65DB1904-FA4B-EBD2-F000-B4FC3B9B4A3D}"/>
              </a:ext>
            </a:extLst>
          </p:cNvPr>
          <p:cNvSpPr>
            <a:spLocks noGrp="1"/>
          </p:cNvSpPr>
          <p:nvPr>
            <p:ph idx="82" hasCustomPrompt="1"/>
          </p:nvPr>
        </p:nvSpPr>
        <p:spPr>
          <a:xfrm>
            <a:off x="9494278" y="2887246"/>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B5566BED-B737-6138-0024-9BB0C9FD8A92}"/>
              </a:ext>
            </a:extLst>
          </p:cNvPr>
          <p:cNvSpPr>
            <a:spLocks noGrp="1"/>
          </p:cNvSpPr>
          <p:nvPr>
            <p:ph idx="83" hasCustomPrompt="1"/>
          </p:nvPr>
        </p:nvSpPr>
        <p:spPr>
          <a:xfrm>
            <a:off x="5136286" y="2887246"/>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136693C0-47D5-95D0-6215-74041109381A}"/>
              </a:ext>
            </a:extLst>
          </p:cNvPr>
          <p:cNvSpPr>
            <a:spLocks noGrp="1"/>
          </p:cNvSpPr>
          <p:nvPr>
            <p:ph idx="84" hasCustomPrompt="1"/>
          </p:nvPr>
        </p:nvSpPr>
        <p:spPr>
          <a:xfrm>
            <a:off x="2971800" y="4279920"/>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92A6066F-885F-4DC1-4F4E-B75697109DA3}"/>
              </a:ext>
            </a:extLst>
          </p:cNvPr>
          <p:cNvSpPr>
            <a:spLocks noGrp="1"/>
          </p:cNvSpPr>
          <p:nvPr>
            <p:ph idx="85" hasCustomPrompt="1"/>
          </p:nvPr>
        </p:nvSpPr>
        <p:spPr>
          <a:xfrm>
            <a:off x="7295827" y="4279920"/>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5984C14E-8A41-65B5-ACF2-36D36A4F6CEC}"/>
              </a:ext>
            </a:extLst>
          </p:cNvPr>
          <p:cNvSpPr>
            <a:spLocks noGrp="1"/>
          </p:cNvSpPr>
          <p:nvPr>
            <p:ph idx="86" hasCustomPrompt="1"/>
          </p:nvPr>
        </p:nvSpPr>
        <p:spPr>
          <a:xfrm>
            <a:off x="9494278" y="4279920"/>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3DD222C2-9E0E-0B81-C3E6-FAA6E09FE494}"/>
              </a:ext>
            </a:extLst>
          </p:cNvPr>
          <p:cNvSpPr>
            <a:spLocks noGrp="1"/>
          </p:cNvSpPr>
          <p:nvPr>
            <p:ph idx="87" hasCustomPrompt="1"/>
          </p:nvPr>
        </p:nvSpPr>
        <p:spPr>
          <a:xfrm>
            <a:off x="5136286" y="4279920"/>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5" name="Content Placeholder 2">
            <a:extLst>
              <a:ext uri="{FF2B5EF4-FFF2-40B4-BE49-F238E27FC236}">
                <a16:creationId xmlns:a16="http://schemas.microsoft.com/office/drawing/2014/main" id="{F2F430BD-D60C-4720-5CCE-259B2956F55B}"/>
              </a:ext>
            </a:extLst>
          </p:cNvPr>
          <p:cNvSpPr>
            <a:spLocks noGrp="1"/>
          </p:cNvSpPr>
          <p:nvPr>
            <p:ph idx="88" hasCustomPrompt="1"/>
          </p:nvPr>
        </p:nvSpPr>
        <p:spPr>
          <a:xfrm>
            <a:off x="2971800" y="4951129"/>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6" name="Content Placeholder 2">
            <a:extLst>
              <a:ext uri="{FF2B5EF4-FFF2-40B4-BE49-F238E27FC236}">
                <a16:creationId xmlns:a16="http://schemas.microsoft.com/office/drawing/2014/main" id="{B4B5C22A-C64C-5CEB-3E6A-E0F836113340}"/>
              </a:ext>
            </a:extLst>
          </p:cNvPr>
          <p:cNvSpPr>
            <a:spLocks noGrp="1"/>
          </p:cNvSpPr>
          <p:nvPr>
            <p:ph idx="89" hasCustomPrompt="1"/>
          </p:nvPr>
        </p:nvSpPr>
        <p:spPr>
          <a:xfrm>
            <a:off x="7295827" y="4951129"/>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7" name="Content Placeholder 2">
            <a:extLst>
              <a:ext uri="{FF2B5EF4-FFF2-40B4-BE49-F238E27FC236}">
                <a16:creationId xmlns:a16="http://schemas.microsoft.com/office/drawing/2014/main" id="{1A0DBF5F-9217-E7D5-606C-21766D36F1C9}"/>
              </a:ext>
            </a:extLst>
          </p:cNvPr>
          <p:cNvSpPr>
            <a:spLocks noGrp="1"/>
          </p:cNvSpPr>
          <p:nvPr>
            <p:ph idx="90" hasCustomPrompt="1"/>
          </p:nvPr>
        </p:nvSpPr>
        <p:spPr>
          <a:xfrm>
            <a:off x="9494278" y="4951129"/>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8" name="Content Placeholder 2">
            <a:extLst>
              <a:ext uri="{FF2B5EF4-FFF2-40B4-BE49-F238E27FC236}">
                <a16:creationId xmlns:a16="http://schemas.microsoft.com/office/drawing/2014/main" id="{057FBD75-32A5-AD7A-834F-A12CCB8BAD91}"/>
              </a:ext>
            </a:extLst>
          </p:cNvPr>
          <p:cNvSpPr>
            <a:spLocks noGrp="1"/>
          </p:cNvSpPr>
          <p:nvPr>
            <p:ph idx="91" hasCustomPrompt="1"/>
          </p:nvPr>
        </p:nvSpPr>
        <p:spPr>
          <a:xfrm>
            <a:off x="5136286" y="4951129"/>
            <a:ext cx="2011680" cy="594360"/>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9" name="Content Placeholder 2">
            <a:extLst>
              <a:ext uri="{FF2B5EF4-FFF2-40B4-BE49-F238E27FC236}">
                <a16:creationId xmlns:a16="http://schemas.microsoft.com/office/drawing/2014/main" id="{E30CFC48-DE5B-A056-7571-D09A15A05FBE}"/>
              </a:ext>
            </a:extLst>
          </p:cNvPr>
          <p:cNvSpPr>
            <a:spLocks noGrp="1"/>
          </p:cNvSpPr>
          <p:nvPr>
            <p:ph idx="92" hasCustomPrompt="1"/>
          </p:nvPr>
        </p:nvSpPr>
        <p:spPr>
          <a:xfrm>
            <a:off x="2971800" y="1821338"/>
            <a:ext cx="2011680" cy="251460"/>
          </a:xfrm>
          <a:prstGeom prst="rect">
            <a:avLst/>
          </a:prstGeom>
        </p:spPr>
        <p:txBody>
          <a:bodyPr anchor="b"/>
          <a:lstStyle>
            <a:lvl1pPr marL="0" indent="0" algn="ctr">
              <a:lnSpc>
                <a:spcPts val="2580"/>
              </a:lnSpc>
              <a:buFontTx/>
              <a:buNone/>
              <a:defRPr sz="1600">
                <a:solidFill>
                  <a:schemeClr val="bg1"/>
                </a:solidFill>
              </a:defRPr>
            </a:lvl1pPr>
          </a:lstStyle>
          <a:p>
            <a:pPr lvl="0"/>
            <a:r>
              <a:rPr lang="en-US" dirty="0"/>
              <a:t>ANSWER</a:t>
            </a:r>
          </a:p>
        </p:txBody>
      </p:sp>
      <p:sp>
        <p:nvSpPr>
          <p:cNvPr id="50" name="Content Placeholder 2">
            <a:extLst>
              <a:ext uri="{FF2B5EF4-FFF2-40B4-BE49-F238E27FC236}">
                <a16:creationId xmlns:a16="http://schemas.microsoft.com/office/drawing/2014/main" id="{2B3E33BF-266E-085A-232F-CC2F64E577BE}"/>
              </a:ext>
            </a:extLst>
          </p:cNvPr>
          <p:cNvSpPr>
            <a:spLocks noGrp="1"/>
          </p:cNvSpPr>
          <p:nvPr>
            <p:ph idx="93" hasCustomPrompt="1"/>
          </p:nvPr>
        </p:nvSpPr>
        <p:spPr>
          <a:xfrm>
            <a:off x="5164440" y="1821338"/>
            <a:ext cx="2011680" cy="251460"/>
          </a:xfrm>
          <a:prstGeom prst="rect">
            <a:avLst/>
          </a:prstGeom>
        </p:spPr>
        <p:txBody>
          <a:bodyPr anchor="b"/>
          <a:lstStyle>
            <a:lvl1pPr marL="0" indent="0" algn="ctr">
              <a:lnSpc>
                <a:spcPts val="2580"/>
              </a:lnSpc>
              <a:buFontTx/>
              <a:buNone/>
              <a:defRPr sz="1600">
                <a:solidFill>
                  <a:schemeClr val="bg1"/>
                </a:solidFill>
              </a:defRPr>
            </a:lvl1pPr>
          </a:lstStyle>
          <a:p>
            <a:pPr lvl="0"/>
            <a:r>
              <a:rPr lang="en-US" dirty="0"/>
              <a:t>ANSWER</a:t>
            </a:r>
          </a:p>
        </p:txBody>
      </p:sp>
      <p:sp>
        <p:nvSpPr>
          <p:cNvPr id="51" name="Content Placeholder 2">
            <a:extLst>
              <a:ext uri="{FF2B5EF4-FFF2-40B4-BE49-F238E27FC236}">
                <a16:creationId xmlns:a16="http://schemas.microsoft.com/office/drawing/2014/main" id="{6A980956-DEB1-76C2-E80A-FE1C65646FCD}"/>
              </a:ext>
            </a:extLst>
          </p:cNvPr>
          <p:cNvSpPr>
            <a:spLocks noGrp="1"/>
          </p:cNvSpPr>
          <p:nvPr>
            <p:ph idx="94" hasCustomPrompt="1"/>
          </p:nvPr>
        </p:nvSpPr>
        <p:spPr>
          <a:xfrm>
            <a:off x="9493372" y="1821338"/>
            <a:ext cx="2011680" cy="251460"/>
          </a:xfrm>
          <a:prstGeom prst="rect">
            <a:avLst/>
          </a:prstGeom>
        </p:spPr>
        <p:txBody>
          <a:bodyPr anchor="b"/>
          <a:lstStyle>
            <a:lvl1pPr marL="0" indent="0" algn="ctr">
              <a:lnSpc>
                <a:spcPts val="2580"/>
              </a:lnSpc>
              <a:buFontTx/>
              <a:buNone/>
              <a:defRPr sz="1600">
                <a:solidFill>
                  <a:schemeClr val="bg1"/>
                </a:solidFill>
              </a:defRPr>
            </a:lvl1pPr>
          </a:lstStyle>
          <a:p>
            <a:pPr lvl="0"/>
            <a:r>
              <a:rPr lang="en-US" dirty="0"/>
              <a:t>ANSWER</a:t>
            </a:r>
          </a:p>
        </p:txBody>
      </p:sp>
      <p:sp>
        <p:nvSpPr>
          <p:cNvPr id="52" name="Content Placeholder 2">
            <a:extLst>
              <a:ext uri="{FF2B5EF4-FFF2-40B4-BE49-F238E27FC236}">
                <a16:creationId xmlns:a16="http://schemas.microsoft.com/office/drawing/2014/main" id="{51DA80A7-90B5-1CE4-C32D-1271DAA8BAA7}"/>
              </a:ext>
            </a:extLst>
          </p:cNvPr>
          <p:cNvSpPr>
            <a:spLocks noGrp="1"/>
          </p:cNvSpPr>
          <p:nvPr>
            <p:ph idx="95" hasCustomPrompt="1"/>
          </p:nvPr>
        </p:nvSpPr>
        <p:spPr>
          <a:xfrm>
            <a:off x="7300732" y="1821338"/>
            <a:ext cx="2011680" cy="251460"/>
          </a:xfrm>
          <a:prstGeom prst="rect">
            <a:avLst/>
          </a:prstGeom>
        </p:spPr>
        <p:txBody>
          <a:bodyPr anchor="b"/>
          <a:lstStyle>
            <a:lvl1pPr marL="0" indent="0" algn="ctr">
              <a:lnSpc>
                <a:spcPts val="2580"/>
              </a:lnSpc>
              <a:buFontTx/>
              <a:buNone/>
              <a:defRPr sz="1600">
                <a:solidFill>
                  <a:schemeClr val="bg1"/>
                </a:solidFill>
              </a:defRPr>
            </a:lvl1pPr>
          </a:lstStyle>
          <a:p>
            <a:pPr lvl="0"/>
            <a:r>
              <a:rPr lang="en-US" dirty="0"/>
              <a:t>ANSWER</a:t>
            </a:r>
          </a:p>
        </p:txBody>
      </p:sp>
    </p:spTree>
    <p:extLst>
      <p:ext uri="{BB962C8B-B14F-4D97-AF65-F5344CB8AC3E}">
        <p14:creationId xmlns:p14="http://schemas.microsoft.com/office/powerpoint/2010/main" val="6695475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5661248"/>
            <a:ext cx="2011680" cy="59436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19" name="Content Placeholder 2">
            <a:extLst>
              <a:ext uri="{FF2B5EF4-FFF2-40B4-BE49-F238E27FC236}">
                <a16:creationId xmlns:a16="http://schemas.microsoft.com/office/drawing/2014/main" id="{D6549EE2-D26F-6C4C-BFDF-B4CB3FD66EAD}"/>
              </a:ext>
            </a:extLst>
          </p:cNvPr>
          <p:cNvSpPr>
            <a:spLocks noGrp="1"/>
          </p:cNvSpPr>
          <p:nvPr>
            <p:ph idx="57" hasCustomPrompt="1"/>
          </p:nvPr>
        </p:nvSpPr>
        <p:spPr>
          <a:xfrm>
            <a:off x="7295827" y="5661248"/>
            <a:ext cx="2011680" cy="59436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C3B94F2F-1772-BA98-5F00-726C25BA295A}"/>
              </a:ext>
            </a:extLst>
          </p:cNvPr>
          <p:cNvSpPr>
            <a:spLocks noGrp="1"/>
          </p:cNvSpPr>
          <p:nvPr>
            <p:ph idx="65" hasCustomPrompt="1"/>
          </p:nvPr>
        </p:nvSpPr>
        <p:spPr>
          <a:xfrm>
            <a:off x="9494278" y="5661248"/>
            <a:ext cx="2011680" cy="59436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A7916153-3C84-96C9-A814-0EE6AF6ED112}"/>
              </a:ext>
            </a:extLst>
          </p:cNvPr>
          <p:cNvSpPr>
            <a:spLocks noGrp="1"/>
          </p:cNvSpPr>
          <p:nvPr>
            <p:ph idx="71" hasCustomPrompt="1"/>
          </p:nvPr>
        </p:nvSpPr>
        <p:spPr>
          <a:xfrm>
            <a:off x="5136286" y="5661248"/>
            <a:ext cx="2011680" cy="59436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28" name="Title 1">
            <a:extLst>
              <a:ext uri="{FF2B5EF4-FFF2-40B4-BE49-F238E27FC236}">
                <a16:creationId xmlns:a16="http://schemas.microsoft.com/office/drawing/2014/main" id="{4C0AE0C5-B0E9-EB0A-9383-75E1C3D928F8}"/>
              </a:ext>
            </a:extLst>
          </p:cNvPr>
          <p:cNvSpPr>
            <a:spLocks noGrp="1"/>
          </p:cNvSpPr>
          <p:nvPr>
            <p:ph type="title"/>
          </p:nvPr>
        </p:nvSpPr>
        <p:spPr>
          <a:xfrm>
            <a:off x="551384" y="0"/>
            <a:ext cx="11155680" cy="1196752"/>
          </a:xfrm>
        </p:spPr>
        <p:txBody>
          <a:bodyPr/>
          <a:lstStyle>
            <a:lvl1pPr algn="l">
              <a:defRPr sz="2400"/>
            </a:lvl1pPr>
          </a:lstStyle>
          <a:p>
            <a:r>
              <a:rPr lang="en-US" dirty="0"/>
              <a:t>Click to edit Master title style</a:t>
            </a:r>
          </a:p>
        </p:txBody>
      </p:sp>
      <p:sp>
        <p:nvSpPr>
          <p:cNvPr id="29" name="Content Placeholder 2">
            <a:extLst>
              <a:ext uri="{FF2B5EF4-FFF2-40B4-BE49-F238E27FC236}">
                <a16:creationId xmlns:a16="http://schemas.microsoft.com/office/drawing/2014/main" id="{9BA4ADE0-1461-7457-7956-81AF76EDC94A}"/>
              </a:ext>
            </a:extLst>
          </p:cNvPr>
          <p:cNvSpPr>
            <a:spLocks noGrp="1"/>
          </p:cNvSpPr>
          <p:nvPr>
            <p:ph idx="72" hasCustomPrompt="1"/>
          </p:nvPr>
        </p:nvSpPr>
        <p:spPr>
          <a:xfrm>
            <a:off x="2971800" y="3580052"/>
            <a:ext cx="2011680" cy="59436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91586141-EFD5-5D56-3C69-C9252F52C3BD}"/>
              </a:ext>
            </a:extLst>
          </p:cNvPr>
          <p:cNvSpPr>
            <a:spLocks noGrp="1"/>
          </p:cNvSpPr>
          <p:nvPr>
            <p:ph idx="73" hasCustomPrompt="1"/>
          </p:nvPr>
        </p:nvSpPr>
        <p:spPr>
          <a:xfrm>
            <a:off x="7295827" y="3580052"/>
            <a:ext cx="2011680" cy="59436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1" name="Content Placeholder 2">
            <a:extLst>
              <a:ext uri="{FF2B5EF4-FFF2-40B4-BE49-F238E27FC236}">
                <a16:creationId xmlns:a16="http://schemas.microsoft.com/office/drawing/2014/main" id="{0C31BA77-7268-B8B3-7AEB-340CFDB17BE3}"/>
              </a:ext>
            </a:extLst>
          </p:cNvPr>
          <p:cNvSpPr>
            <a:spLocks noGrp="1"/>
          </p:cNvSpPr>
          <p:nvPr>
            <p:ph idx="74" hasCustomPrompt="1"/>
          </p:nvPr>
        </p:nvSpPr>
        <p:spPr>
          <a:xfrm>
            <a:off x="9494278" y="3580052"/>
            <a:ext cx="2011680" cy="59436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310F2B90-7999-F791-1500-9F54868D6C66}"/>
              </a:ext>
            </a:extLst>
          </p:cNvPr>
          <p:cNvSpPr>
            <a:spLocks noGrp="1"/>
          </p:cNvSpPr>
          <p:nvPr>
            <p:ph idx="75" hasCustomPrompt="1"/>
          </p:nvPr>
        </p:nvSpPr>
        <p:spPr>
          <a:xfrm>
            <a:off x="5136286" y="3580052"/>
            <a:ext cx="2011680" cy="59436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3" name="Content Placeholder 2">
            <a:extLst>
              <a:ext uri="{FF2B5EF4-FFF2-40B4-BE49-F238E27FC236}">
                <a16:creationId xmlns:a16="http://schemas.microsoft.com/office/drawing/2014/main" id="{A131E706-F1D5-CFB7-B993-DFB3C7F3752F}"/>
              </a:ext>
            </a:extLst>
          </p:cNvPr>
          <p:cNvSpPr>
            <a:spLocks noGrp="1"/>
          </p:cNvSpPr>
          <p:nvPr>
            <p:ph idx="76" hasCustomPrompt="1"/>
          </p:nvPr>
        </p:nvSpPr>
        <p:spPr>
          <a:xfrm>
            <a:off x="2971800" y="2180768"/>
            <a:ext cx="2011680" cy="59436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9094BFB2-F55E-CAC2-8DA5-1555E7FCEA20}"/>
              </a:ext>
            </a:extLst>
          </p:cNvPr>
          <p:cNvSpPr>
            <a:spLocks noGrp="1"/>
          </p:cNvSpPr>
          <p:nvPr>
            <p:ph idx="77" hasCustomPrompt="1"/>
          </p:nvPr>
        </p:nvSpPr>
        <p:spPr>
          <a:xfrm>
            <a:off x="7295827" y="2180768"/>
            <a:ext cx="2011680" cy="59436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64EFFFB0-BD47-B475-FB05-056F531CABB2}"/>
              </a:ext>
            </a:extLst>
          </p:cNvPr>
          <p:cNvSpPr>
            <a:spLocks noGrp="1"/>
          </p:cNvSpPr>
          <p:nvPr>
            <p:ph idx="78" hasCustomPrompt="1"/>
          </p:nvPr>
        </p:nvSpPr>
        <p:spPr>
          <a:xfrm>
            <a:off x="9494278" y="2180768"/>
            <a:ext cx="2011680" cy="59436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7A079928-CE49-6231-0092-684139D1E16E}"/>
              </a:ext>
            </a:extLst>
          </p:cNvPr>
          <p:cNvSpPr>
            <a:spLocks noGrp="1"/>
          </p:cNvSpPr>
          <p:nvPr>
            <p:ph idx="79" hasCustomPrompt="1"/>
          </p:nvPr>
        </p:nvSpPr>
        <p:spPr>
          <a:xfrm>
            <a:off x="5136286" y="2180768"/>
            <a:ext cx="2011680" cy="59436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FE304D18-5A76-20C1-081A-C1AFD5E1D41D}"/>
              </a:ext>
            </a:extLst>
          </p:cNvPr>
          <p:cNvSpPr>
            <a:spLocks noGrp="1"/>
          </p:cNvSpPr>
          <p:nvPr>
            <p:ph idx="80" hasCustomPrompt="1"/>
          </p:nvPr>
        </p:nvSpPr>
        <p:spPr>
          <a:xfrm>
            <a:off x="2971800" y="2887246"/>
            <a:ext cx="2011680" cy="59436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D33CA4C7-6B47-50DC-BDF6-44582648571E}"/>
              </a:ext>
            </a:extLst>
          </p:cNvPr>
          <p:cNvSpPr>
            <a:spLocks noGrp="1"/>
          </p:cNvSpPr>
          <p:nvPr>
            <p:ph idx="81" hasCustomPrompt="1"/>
          </p:nvPr>
        </p:nvSpPr>
        <p:spPr>
          <a:xfrm>
            <a:off x="7295827" y="2887246"/>
            <a:ext cx="2011680" cy="59436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65DB1904-FA4B-EBD2-F000-B4FC3B9B4A3D}"/>
              </a:ext>
            </a:extLst>
          </p:cNvPr>
          <p:cNvSpPr>
            <a:spLocks noGrp="1"/>
          </p:cNvSpPr>
          <p:nvPr>
            <p:ph idx="82" hasCustomPrompt="1"/>
          </p:nvPr>
        </p:nvSpPr>
        <p:spPr>
          <a:xfrm>
            <a:off x="9494278" y="2887246"/>
            <a:ext cx="2011680" cy="59436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B5566BED-B737-6138-0024-9BB0C9FD8A92}"/>
              </a:ext>
            </a:extLst>
          </p:cNvPr>
          <p:cNvSpPr>
            <a:spLocks noGrp="1"/>
          </p:cNvSpPr>
          <p:nvPr>
            <p:ph idx="83" hasCustomPrompt="1"/>
          </p:nvPr>
        </p:nvSpPr>
        <p:spPr>
          <a:xfrm>
            <a:off x="5136286" y="2887246"/>
            <a:ext cx="2011680" cy="59436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136693C0-47D5-95D0-6215-74041109381A}"/>
              </a:ext>
            </a:extLst>
          </p:cNvPr>
          <p:cNvSpPr>
            <a:spLocks noGrp="1"/>
          </p:cNvSpPr>
          <p:nvPr>
            <p:ph idx="84" hasCustomPrompt="1"/>
          </p:nvPr>
        </p:nvSpPr>
        <p:spPr>
          <a:xfrm>
            <a:off x="2971800" y="4279920"/>
            <a:ext cx="2011680" cy="59436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92A6066F-885F-4DC1-4F4E-B75697109DA3}"/>
              </a:ext>
            </a:extLst>
          </p:cNvPr>
          <p:cNvSpPr>
            <a:spLocks noGrp="1"/>
          </p:cNvSpPr>
          <p:nvPr>
            <p:ph idx="85" hasCustomPrompt="1"/>
          </p:nvPr>
        </p:nvSpPr>
        <p:spPr>
          <a:xfrm>
            <a:off x="7295827" y="4279920"/>
            <a:ext cx="2011680" cy="59436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5984C14E-8A41-65B5-ACF2-36D36A4F6CEC}"/>
              </a:ext>
            </a:extLst>
          </p:cNvPr>
          <p:cNvSpPr>
            <a:spLocks noGrp="1"/>
          </p:cNvSpPr>
          <p:nvPr>
            <p:ph idx="86" hasCustomPrompt="1"/>
          </p:nvPr>
        </p:nvSpPr>
        <p:spPr>
          <a:xfrm>
            <a:off x="9494278" y="4279920"/>
            <a:ext cx="2011680" cy="59436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3DD222C2-9E0E-0B81-C3E6-FAA6E09FE494}"/>
              </a:ext>
            </a:extLst>
          </p:cNvPr>
          <p:cNvSpPr>
            <a:spLocks noGrp="1"/>
          </p:cNvSpPr>
          <p:nvPr>
            <p:ph idx="87" hasCustomPrompt="1"/>
          </p:nvPr>
        </p:nvSpPr>
        <p:spPr>
          <a:xfrm>
            <a:off x="5136286" y="4279920"/>
            <a:ext cx="2011680" cy="59436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5" name="Content Placeholder 2">
            <a:extLst>
              <a:ext uri="{FF2B5EF4-FFF2-40B4-BE49-F238E27FC236}">
                <a16:creationId xmlns:a16="http://schemas.microsoft.com/office/drawing/2014/main" id="{F2F430BD-D60C-4720-5CCE-259B2956F55B}"/>
              </a:ext>
            </a:extLst>
          </p:cNvPr>
          <p:cNvSpPr>
            <a:spLocks noGrp="1"/>
          </p:cNvSpPr>
          <p:nvPr>
            <p:ph idx="88" hasCustomPrompt="1"/>
          </p:nvPr>
        </p:nvSpPr>
        <p:spPr>
          <a:xfrm>
            <a:off x="2971800" y="4951129"/>
            <a:ext cx="2011680" cy="59436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6" name="Content Placeholder 2">
            <a:extLst>
              <a:ext uri="{FF2B5EF4-FFF2-40B4-BE49-F238E27FC236}">
                <a16:creationId xmlns:a16="http://schemas.microsoft.com/office/drawing/2014/main" id="{B4B5C22A-C64C-5CEB-3E6A-E0F836113340}"/>
              </a:ext>
            </a:extLst>
          </p:cNvPr>
          <p:cNvSpPr>
            <a:spLocks noGrp="1"/>
          </p:cNvSpPr>
          <p:nvPr>
            <p:ph idx="89" hasCustomPrompt="1"/>
          </p:nvPr>
        </p:nvSpPr>
        <p:spPr>
          <a:xfrm>
            <a:off x="7295827" y="4951129"/>
            <a:ext cx="2011680" cy="59436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7" name="Content Placeholder 2">
            <a:extLst>
              <a:ext uri="{FF2B5EF4-FFF2-40B4-BE49-F238E27FC236}">
                <a16:creationId xmlns:a16="http://schemas.microsoft.com/office/drawing/2014/main" id="{1A0DBF5F-9217-E7D5-606C-21766D36F1C9}"/>
              </a:ext>
            </a:extLst>
          </p:cNvPr>
          <p:cNvSpPr>
            <a:spLocks noGrp="1"/>
          </p:cNvSpPr>
          <p:nvPr>
            <p:ph idx="90" hasCustomPrompt="1"/>
          </p:nvPr>
        </p:nvSpPr>
        <p:spPr>
          <a:xfrm>
            <a:off x="9494278" y="4951129"/>
            <a:ext cx="2011680" cy="59436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8" name="Content Placeholder 2">
            <a:extLst>
              <a:ext uri="{FF2B5EF4-FFF2-40B4-BE49-F238E27FC236}">
                <a16:creationId xmlns:a16="http://schemas.microsoft.com/office/drawing/2014/main" id="{057FBD75-32A5-AD7A-834F-A12CCB8BAD91}"/>
              </a:ext>
            </a:extLst>
          </p:cNvPr>
          <p:cNvSpPr>
            <a:spLocks noGrp="1"/>
          </p:cNvSpPr>
          <p:nvPr>
            <p:ph idx="91" hasCustomPrompt="1"/>
          </p:nvPr>
        </p:nvSpPr>
        <p:spPr>
          <a:xfrm>
            <a:off x="5136286" y="4951129"/>
            <a:ext cx="2011680" cy="59436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9" name="Content Placeholder 2">
            <a:extLst>
              <a:ext uri="{FF2B5EF4-FFF2-40B4-BE49-F238E27FC236}">
                <a16:creationId xmlns:a16="http://schemas.microsoft.com/office/drawing/2014/main" id="{E30CFC48-DE5B-A056-7571-D09A15A05FBE}"/>
              </a:ext>
            </a:extLst>
          </p:cNvPr>
          <p:cNvSpPr>
            <a:spLocks noGrp="1"/>
          </p:cNvSpPr>
          <p:nvPr>
            <p:ph idx="92" hasCustomPrompt="1"/>
          </p:nvPr>
        </p:nvSpPr>
        <p:spPr>
          <a:xfrm>
            <a:off x="2971800"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50" name="Content Placeholder 2">
            <a:extLst>
              <a:ext uri="{FF2B5EF4-FFF2-40B4-BE49-F238E27FC236}">
                <a16:creationId xmlns:a16="http://schemas.microsoft.com/office/drawing/2014/main" id="{2B3E33BF-266E-085A-232F-CC2F64E577BE}"/>
              </a:ext>
            </a:extLst>
          </p:cNvPr>
          <p:cNvSpPr>
            <a:spLocks noGrp="1"/>
          </p:cNvSpPr>
          <p:nvPr>
            <p:ph idx="93" hasCustomPrompt="1"/>
          </p:nvPr>
        </p:nvSpPr>
        <p:spPr>
          <a:xfrm>
            <a:off x="5136266"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51" name="Content Placeholder 2">
            <a:extLst>
              <a:ext uri="{FF2B5EF4-FFF2-40B4-BE49-F238E27FC236}">
                <a16:creationId xmlns:a16="http://schemas.microsoft.com/office/drawing/2014/main" id="{6A980956-DEB1-76C2-E80A-FE1C65646FCD}"/>
              </a:ext>
            </a:extLst>
          </p:cNvPr>
          <p:cNvSpPr>
            <a:spLocks noGrp="1"/>
          </p:cNvSpPr>
          <p:nvPr>
            <p:ph idx="94" hasCustomPrompt="1"/>
          </p:nvPr>
        </p:nvSpPr>
        <p:spPr>
          <a:xfrm>
            <a:off x="9493372"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52" name="Content Placeholder 2">
            <a:extLst>
              <a:ext uri="{FF2B5EF4-FFF2-40B4-BE49-F238E27FC236}">
                <a16:creationId xmlns:a16="http://schemas.microsoft.com/office/drawing/2014/main" id="{51DA80A7-90B5-1CE4-C32D-1271DAA8BAA7}"/>
              </a:ext>
            </a:extLst>
          </p:cNvPr>
          <p:cNvSpPr>
            <a:spLocks noGrp="1"/>
          </p:cNvSpPr>
          <p:nvPr>
            <p:ph idx="95" hasCustomPrompt="1"/>
          </p:nvPr>
        </p:nvSpPr>
        <p:spPr>
          <a:xfrm>
            <a:off x="7300732"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Tree>
    <p:extLst>
      <p:ext uri="{BB962C8B-B14F-4D97-AF65-F5344CB8AC3E}">
        <p14:creationId xmlns:p14="http://schemas.microsoft.com/office/powerpoint/2010/main" val="30552285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3616220"/>
            <a:ext cx="274320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204864"/>
            <a:ext cx="274320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2910542"/>
            <a:ext cx="274320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4308806"/>
            <a:ext cx="274320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5014484"/>
            <a:ext cx="274320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90D7A4A3-471A-E345-AB18-38456F4BBA0E}"/>
              </a:ext>
            </a:extLst>
          </p:cNvPr>
          <p:cNvSpPr>
            <a:spLocks noGrp="1"/>
          </p:cNvSpPr>
          <p:nvPr>
            <p:ph idx="59" hasCustomPrompt="1"/>
          </p:nvPr>
        </p:nvSpPr>
        <p:spPr>
          <a:xfrm>
            <a:off x="5873080" y="3616220"/>
            <a:ext cx="274320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5873080" y="2204864"/>
            <a:ext cx="274320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5873080" y="2910542"/>
            <a:ext cx="274320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5873080" y="4308806"/>
            <a:ext cx="274320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B63EB1F2-43F1-F94E-B041-CC35E88BFBAC}"/>
              </a:ext>
            </a:extLst>
          </p:cNvPr>
          <p:cNvSpPr>
            <a:spLocks noGrp="1"/>
          </p:cNvSpPr>
          <p:nvPr>
            <p:ph idx="63" hasCustomPrompt="1"/>
          </p:nvPr>
        </p:nvSpPr>
        <p:spPr>
          <a:xfrm>
            <a:off x="5873080" y="5014484"/>
            <a:ext cx="274320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5873080"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5720164"/>
            <a:ext cx="274320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5873080" y="5720164"/>
            <a:ext cx="274320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551384" y="0"/>
            <a:ext cx="11155680"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653BA14D-E407-BCE4-AEDD-676173CCEAE0}"/>
              </a:ext>
            </a:extLst>
          </p:cNvPr>
          <p:cNvSpPr>
            <a:spLocks noGrp="1"/>
          </p:cNvSpPr>
          <p:nvPr>
            <p:ph idx="73" hasCustomPrompt="1"/>
          </p:nvPr>
        </p:nvSpPr>
        <p:spPr>
          <a:xfrm>
            <a:off x="8760296" y="3616220"/>
            <a:ext cx="274320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EC5CE368-1B20-B32E-4082-E281D42CEAF1}"/>
              </a:ext>
            </a:extLst>
          </p:cNvPr>
          <p:cNvSpPr>
            <a:spLocks noGrp="1"/>
          </p:cNvSpPr>
          <p:nvPr>
            <p:ph idx="74" hasCustomPrompt="1"/>
          </p:nvPr>
        </p:nvSpPr>
        <p:spPr>
          <a:xfrm>
            <a:off x="8760296" y="2204864"/>
            <a:ext cx="274320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20F175A9-3395-9282-98B6-90628A0AF073}"/>
              </a:ext>
            </a:extLst>
          </p:cNvPr>
          <p:cNvSpPr>
            <a:spLocks noGrp="1"/>
          </p:cNvSpPr>
          <p:nvPr>
            <p:ph idx="75" hasCustomPrompt="1"/>
          </p:nvPr>
        </p:nvSpPr>
        <p:spPr>
          <a:xfrm>
            <a:off x="8760296" y="2910542"/>
            <a:ext cx="274320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6B8F5D5-00F7-D674-F71E-44515A7BA3EA}"/>
              </a:ext>
            </a:extLst>
          </p:cNvPr>
          <p:cNvSpPr>
            <a:spLocks noGrp="1"/>
          </p:cNvSpPr>
          <p:nvPr>
            <p:ph idx="76" hasCustomPrompt="1"/>
          </p:nvPr>
        </p:nvSpPr>
        <p:spPr>
          <a:xfrm>
            <a:off x="8760296" y="4308806"/>
            <a:ext cx="274320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ABF9FF4F-2220-5144-955D-2DB2F7C1F104}"/>
              </a:ext>
            </a:extLst>
          </p:cNvPr>
          <p:cNvSpPr>
            <a:spLocks noGrp="1"/>
          </p:cNvSpPr>
          <p:nvPr>
            <p:ph idx="77" hasCustomPrompt="1"/>
          </p:nvPr>
        </p:nvSpPr>
        <p:spPr>
          <a:xfrm>
            <a:off x="8760296" y="5014484"/>
            <a:ext cx="274320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9F9D0C7F-6F4F-6996-700B-358B0CF316DB}"/>
              </a:ext>
            </a:extLst>
          </p:cNvPr>
          <p:cNvSpPr>
            <a:spLocks noGrp="1"/>
          </p:cNvSpPr>
          <p:nvPr>
            <p:ph idx="78" hasCustomPrompt="1"/>
          </p:nvPr>
        </p:nvSpPr>
        <p:spPr>
          <a:xfrm>
            <a:off x="8760296"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8F3768BD-FF2F-BACA-C2EE-A31E64EC57B6}"/>
              </a:ext>
            </a:extLst>
          </p:cNvPr>
          <p:cNvSpPr>
            <a:spLocks noGrp="1"/>
          </p:cNvSpPr>
          <p:nvPr>
            <p:ph idx="79" hasCustomPrompt="1"/>
          </p:nvPr>
        </p:nvSpPr>
        <p:spPr>
          <a:xfrm>
            <a:off x="8760296" y="5720164"/>
            <a:ext cx="274320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4231041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3616220"/>
            <a:ext cx="420432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204864"/>
            <a:ext cx="420432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2910542"/>
            <a:ext cx="420432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4308806"/>
            <a:ext cx="420432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5014484"/>
            <a:ext cx="420432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420432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5720164"/>
            <a:ext cx="420432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551384" y="0"/>
            <a:ext cx="11155680"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653BA14D-E407-BCE4-AEDD-676173CCEAE0}"/>
              </a:ext>
            </a:extLst>
          </p:cNvPr>
          <p:cNvSpPr>
            <a:spLocks noGrp="1"/>
          </p:cNvSpPr>
          <p:nvPr>
            <p:ph idx="73" hasCustomPrompt="1"/>
          </p:nvPr>
        </p:nvSpPr>
        <p:spPr>
          <a:xfrm>
            <a:off x="7299176" y="3616220"/>
            <a:ext cx="420432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EC5CE368-1B20-B32E-4082-E281D42CEAF1}"/>
              </a:ext>
            </a:extLst>
          </p:cNvPr>
          <p:cNvSpPr>
            <a:spLocks noGrp="1"/>
          </p:cNvSpPr>
          <p:nvPr>
            <p:ph idx="74" hasCustomPrompt="1"/>
          </p:nvPr>
        </p:nvSpPr>
        <p:spPr>
          <a:xfrm>
            <a:off x="7299176" y="2204864"/>
            <a:ext cx="420432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20F175A9-3395-9282-98B6-90628A0AF073}"/>
              </a:ext>
            </a:extLst>
          </p:cNvPr>
          <p:cNvSpPr>
            <a:spLocks noGrp="1"/>
          </p:cNvSpPr>
          <p:nvPr>
            <p:ph idx="75" hasCustomPrompt="1"/>
          </p:nvPr>
        </p:nvSpPr>
        <p:spPr>
          <a:xfrm>
            <a:off x="7299176" y="2910542"/>
            <a:ext cx="420432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6B8F5D5-00F7-D674-F71E-44515A7BA3EA}"/>
              </a:ext>
            </a:extLst>
          </p:cNvPr>
          <p:cNvSpPr>
            <a:spLocks noGrp="1"/>
          </p:cNvSpPr>
          <p:nvPr>
            <p:ph idx="76" hasCustomPrompt="1"/>
          </p:nvPr>
        </p:nvSpPr>
        <p:spPr>
          <a:xfrm>
            <a:off x="7299176" y="4308806"/>
            <a:ext cx="420432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ABF9FF4F-2220-5144-955D-2DB2F7C1F104}"/>
              </a:ext>
            </a:extLst>
          </p:cNvPr>
          <p:cNvSpPr>
            <a:spLocks noGrp="1"/>
          </p:cNvSpPr>
          <p:nvPr>
            <p:ph idx="77" hasCustomPrompt="1"/>
          </p:nvPr>
        </p:nvSpPr>
        <p:spPr>
          <a:xfrm>
            <a:off x="7299176" y="5014484"/>
            <a:ext cx="420432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9F9D0C7F-6F4F-6996-700B-358B0CF316DB}"/>
              </a:ext>
            </a:extLst>
          </p:cNvPr>
          <p:cNvSpPr>
            <a:spLocks noGrp="1"/>
          </p:cNvSpPr>
          <p:nvPr>
            <p:ph idx="78" hasCustomPrompt="1"/>
          </p:nvPr>
        </p:nvSpPr>
        <p:spPr>
          <a:xfrm>
            <a:off x="7299176" y="1420982"/>
            <a:ext cx="420432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8F3768BD-FF2F-BACA-C2EE-A31E64EC57B6}"/>
              </a:ext>
            </a:extLst>
          </p:cNvPr>
          <p:cNvSpPr>
            <a:spLocks noGrp="1"/>
          </p:cNvSpPr>
          <p:nvPr>
            <p:ph idx="79" hasCustomPrompt="1"/>
          </p:nvPr>
        </p:nvSpPr>
        <p:spPr>
          <a:xfrm>
            <a:off x="7299176" y="5720164"/>
            <a:ext cx="420432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1836208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7006268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3406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9028936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0350449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18247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61472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2355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theme" Target="../theme/theme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43497082"/>
      </p:ext>
    </p:extLst>
  </p:cSld>
  <p:clrMap bg1="lt1" tx1="dk1" bg2="lt2" tx2="dk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 id="2147484443" r:id="rId12"/>
    <p:sldLayoutId id="2147484444" r:id="rId13"/>
    <p:sldLayoutId id="2147484445" r:id="rId14"/>
    <p:sldLayoutId id="2147484446" r:id="rId15"/>
    <p:sldLayoutId id="2147484447" r:id="rId16"/>
    <p:sldLayoutId id="2147484448" r:id="rId17"/>
  </p:sldLayoutIdLs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p:cNvSpPr>
            <a:spLocks noChangeArrowheads="1"/>
          </p:cNvSpPr>
          <p:nvPr/>
        </p:nvSpPr>
        <p:spPr bwMode="auto">
          <a:xfrm>
            <a:off x="0" y="0"/>
            <a:ext cx="12192000" cy="1219200"/>
          </a:xfrm>
          <a:prstGeom prst="rect">
            <a:avLst/>
          </a:prstGeom>
          <a:solidFill>
            <a:srgbClr val="007CA4"/>
          </a:solidFill>
          <a:ln w="9525">
            <a:noFill/>
            <a:round/>
            <a:headEnd/>
            <a:tailEnd/>
          </a:ln>
          <a:effectLst/>
        </p:spPr>
        <p:txBody>
          <a:bodyPr wrap="none" anchor="ctr"/>
          <a:lstStyle/>
          <a:p>
            <a:pPr hangingPunct="0">
              <a:lnSpc>
                <a:spcPct val="93000"/>
              </a:lnSpc>
              <a:buClr>
                <a:srgbClr val="000000"/>
              </a:buClr>
              <a:buSzPct val="100000"/>
              <a:buFont typeface="Times New Roman" pitchFamily="16" charset="0"/>
              <a:buNone/>
              <a:defRPr/>
            </a:pPr>
            <a:endParaRPr lang="en-US">
              <a:ea typeface="+mn-ea"/>
              <a:cs typeface="+mn-cs"/>
            </a:endParaRPr>
          </a:p>
        </p:txBody>
      </p:sp>
      <p:sp>
        <p:nvSpPr>
          <p:cNvPr id="2050" name="Rectangle 2"/>
          <p:cNvSpPr>
            <a:spLocks noChangeArrowheads="1"/>
          </p:cNvSpPr>
          <p:nvPr/>
        </p:nvSpPr>
        <p:spPr bwMode="auto">
          <a:xfrm>
            <a:off x="0" y="0"/>
            <a:ext cx="12192000" cy="1219200"/>
          </a:xfrm>
          <a:prstGeom prst="rect">
            <a:avLst/>
          </a:prstGeom>
          <a:solidFill>
            <a:srgbClr val="007EA3"/>
          </a:solidFill>
          <a:ln w="9525">
            <a:noFill/>
            <a:round/>
            <a:headEnd/>
            <a:tailEnd/>
          </a:ln>
          <a:effectLst/>
        </p:spPr>
        <p:txBody>
          <a:bodyPr wrap="none" anchor="ctr"/>
          <a:lstStyle/>
          <a:p>
            <a:pPr hangingPunct="0">
              <a:lnSpc>
                <a:spcPct val="93000"/>
              </a:lnSpc>
              <a:buClr>
                <a:srgbClr val="000000"/>
              </a:buClr>
              <a:buSzPct val="100000"/>
              <a:buFont typeface="Times New Roman" pitchFamily="16" charset="0"/>
              <a:buNone/>
              <a:defRPr/>
            </a:pPr>
            <a:endParaRPr lang="en-US">
              <a:ea typeface="+mn-ea"/>
              <a:cs typeface="+mn-cs"/>
            </a:endParaRPr>
          </a:p>
        </p:txBody>
      </p:sp>
      <p:sp>
        <p:nvSpPr>
          <p:cNvPr id="15364" name="Rectangle 3"/>
          <p:cNvSpPr>
            <a:spLocks noGrp="1" noChangeArrowheads="1"/>
          </p:cNvSpPr>
          <p:nvPr>
            <p:ph type="title"/>
          </p:nvPr>
        </p:nvSpPr>
        <p:spPr bwMode="auto">
          <a:xfrm>
            <a:off x="406401" y="1"/>
            <a:ext cx="11273367" cy="1216025"/>
          </a:xfrm>
          <a:prstGeom prst="rect">
            <a:avLst/>
          </a:prstGeom>
          <a:noFill/>
          <a:ln w="9525">
            <a:noFill/>
            <a:round/>
            <a:headEnd/>
            <a:tailEnd/>
          </a:ln>
        </p:spPr>
        <p:txBody>
          <a:bodyPr vert="horz" wrap="square" lIns="90000" tIns="45000" rIns="90000" bIns="45000" numCol="1" anchor="t" anchorCtr="0" compatLnSpc="1">
            <a:prstTxWarp prst="textNoShape">
              <a:avLst/>
            </a:prstTxWarp>
          </a:bodyPr>
          <a:lstStyle/>
          <a:p>
            <a:pPr lvl="0"/>
            <a:r>
              <a:rPr lang="en-GB"/>
              <a:t>Click to edit the title text format</a:t>
            </a:r>
          </a:p>
        </p:txBody>
      </p:sp>
      <p:sp>
        <p:nvSpPr>
          <p:cNvPr id="15365" name="Rectangle 4"/>
          <p:cNvSpPr>
            <a:spLocks noGrp="1" noChangeArrowheads="1"/>
          </p:cNvSpPr>
          <p:nvPr>
            <p:ph type="body" idx="1"/>
          </p:nvPr>
        </p:nvSpPr>
        <p:spPr bwMode="auto">
          <a:xfrm>
            <a:off x="406401" y="1524000"/>
            <a:ext cx="11273367" cy="4568825"/>
          </a:xfrm>
          <a:prstGeom prst="rect">
            <a:avLst/>
          </a:prstGeom>
          <a:noFill/>
          <a:ln w="9525">
            <a:noFill/>
            <a:round/>
            <a:headEnd/>
            <a:tailEnd/>
          </a:ln>
        </p:spPr>
        <p:txBody>
          <a:bodyPr vert="horz" wrap="square" lIns="90000" tIns="45000" rIns="90000" bIns="450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1653075537"/>
      </p:ext>
    </p:extLst>
  </p:cSld>
  <p:clrMap bg1="lt1" tx1="dk1" bg2="lt2" tx2="dk2" accent1="accent1" accent2="accent2" accent3="accent3" accent4="accent4" accent5="accent5" accent6="accent6" hlink="hlink" folHlink="folHlink"/>
  <p:sldLayoutIdLst>
    <p:sldLayoutId id="2147484655" r:id="rId1"/>
    <p:sldLayoutId id="2147484656" r:id="rId2"/>
    <p:sldLayoutId id="2147484657" r:id="rId3"/>
    <p:sldLayoutId id="2147484658" r:id="rId4"/>
    <p:sldLayoutId id="2147484659" r:id="rId5"/>
    <p:sldLayoutId id="2147484660" r:id="rId6"/>
    <p:sldLayoutId id="2147484661" r:id="rId7"/>
    <p:sldLayoutId id="2147484662" r:id="rId8"/>
    <p:sldLayoutId id="2147484663" r:id="rId9"/>
    <p:sldLayoutId id="2147484664" r:id="rId10"/>
    <p:sldLayoutId id="2147484665" r:id="rId11"/>
    <p:sldLayoutId id="2147484666" r:id="rId12"/>
    <p:sldLayoutId id="2147484667" r:id="rId13"/>
    <p:sldLayoutId id="2147484668" r:id="rId14"/>
    <p:sldLayoutId id="2147484669" r:id="rId15"/>
    <p:sldLayoutId id="2147484670" r:id="rId16"/>
  </p:sldLayoutIdLst>
  <p:txStyles>
    <p:titleStyle>
      <a:lvl1pPr algn="l" defTabSz="457200" rtl="0" eaLnBrk="0" fontAlgn="base" hangingPunct="0">
        <a:lnSpc>
          <a:spcPct val="93000"/>
        </a:lnSpc>
        <a:spcBef>
          <a:spcPct val="0"/>
        </a:spcBef>
        <a:spcAft>
          <a:spcPct val="0"/>
        </a:spcAft>
        <a:buClr>
          <a:srgbClr val="000000"/>
        </a:buClr>
        <a:buSzPct val="100000"/>
        <a:buFont typeface="Times New Roman" pitchFamily="18" charset="0"/>
        <a:defRPr sz="2200">
          <a:solidFill>
            <a:srgbClr val="999999"/>
          </a:solidFill>
          <a:latin typeface="+mj-lt"/>
          <a:ea typeface="+mj-ea"/>
          <a:cs typeface="+mj-cs"/>
        </a:defRPr>
      </a:lvl1pPr>
      <a:lvl2pPr algn="l" defTabSz="457200" rtl="0" eaLnBrk="0" fontAlgn="base" hangingPunct="0">
        <a:lnSpc>
          <a:spcPct val="93000"/>
        </a:lnSpc>
        <a:spcBef>
          <a:spcPct val="0"/>
        </a:spcBef>
        <a:spcAft>
          <a:spcPct val="0"/>
        </a:spcAft>
        <a:buClr>
          <a:srgbClr val="000000"/>
        </a:buClr>
        <a:buSzPct val="100000"/>
        <a:buFont typeface="Times New Roman" pitchFamily="18" charset="0"/>
        <a:defRPr sz="2200">
          <a:solidFill>
            <a:srgbClr val="999999"/>
          </a:solidFill>
          <a:latin typeface="Arial" charset="0"/>
          <a:ea typeface="Microsoft YaHei" charset="0"/>
          <a:cs typeface="Microsoft YaHei" charset="0"/>
        </a:defRPr>
      </a:lvl2pPr>
      <a:lvl3pPr algn="l" defTabSz="457200" rtl="0" eaLnBrk="0" fontAlgn="base" hangingPunct="0">
        <a:lnSpc>
          <a:spcPct val="93000"/>
        </a:lnSpc>
        <a:spcBef>
          <a:spcPct val="0"/>
        </a:spcBef>
        <a:spcAft>
          <a:spcPct val="0"/>
        </a:spcAft>
        <a:buClr>
          <a:srgbClr val="000000"/>
        </a:buClr>
        <a:buSzPct val="100000"/>
        <a:buFont typeface="Times New Roman" pitchFamily="18" charset="0"/>
        <a:defRPr sz="2200">
          <a:solidFill>
            <a:srgbClr val="999999"/>
          </a:solidFill>
          <a:latin typeface="Arial" charset="0"/>
          <a:ea typeface="Microsoft YaHei" charset="0"/>
          <a:cs typeface="Microsoft YaHei" charset="0"/>
        </a:defRPr>
      </a:lvl3pPr>
      <a:lvl4pPr algn="l" defTabSz="457200" rtl="0" eaLnBrk="0" fontAlgn="base" hangingPunct="0">
        <a:lnSpc>
          <a:spcPct val="93000"/>
        </a:lnSpc>
        <a:spcBef>
          <a:spcPct val="0"/>
        </a:spcBef>
        <a:spcAft>
          <a:spcPct val="0"/>
        </a:spcAft>
        <a:buClr>
          <a:srgbClr val="000000"/>
        </a:buClr>
        <a:buSzPct val="100000"/>
        <a:buFont typeface="Times New Roman" pitchFamily="18" charset="0"/>
        <a:defRPr sz="2200">
          <a:solidFill>
            <a:srgbClr val="999999"/>
          </a:solidFill>
          <a:latin typeface="Arial" charset="0"/>
          <a:ea typeface="Microsoft YaHei" charset="0"/>
          <a:cs typeface="Microsoft YaHei" charset="0"/>
        </a:defRPr>
      </a:lvl4pPr>
      <a:lvl5pPr algn="l" defTabSz="457200" rtl="0" eaLnBrk="0" fontAlgn="base" hangingPunct="0">
        <a:lnSpc>
          <a:spcPct val="93000"/>
        </a:lnSpc>
        <a:spcBef>
          <a:spcPct val="0"/>
        </a:spcBef>
        <a:spcAft>
          <a:spcPct val="0"/>
        </a:spcAft>
        <a:buClr>
          <a:srgbClr val="000000"/>
        </a:buClr>
        <a:buSzPct val="100000"/>
        <a:buFont typeface="Times New Roman" pitchFamily="18" charset="0"/>
        <a:defRPr sz="2200">
          <a:solidFill>
            <a:srgbClr val="999999"/>
          </a:solidFill>
          <a:latin typeface="Arial" charset="0"/>
          <a:ea typeface="Microsoft YaHei" charset="0"/>
          <a:cs typeface="Microsoft YaHei" charset="0"/>
        </a:defRPr>
      </a:lvl5pPr>
      <a:lvl6pPr marL="2514600" indent="-228600" algn="l" defTabSz="457200" rtl="0" fontAlgn="base" hangingPunct="0">
        <a:lnSpc>
          <a:spcPct val="93000"/>
        </a:lnSpc>
        <a:spcBef>
          <a:spcPct val="0"/>
        </a:spcBef>
        <a:spcAft>
          <a:spcPct val="0"/>
        </a:spcAft>
        <a:buClr>
          <a:srgbClr val="000000"/>
        </a:buClr>
        <a:buSzPct val="100000"/>
        <a:buFont typeface="Times New Roman" pitchFamily="16" charset="0"/>
        <a:defRPr sz="2200">
          <a:solidFill>
            <a:srgbClr val="999999"/>
          </a:solidFill>
          <a:latin typeface="Arial" charset="0"/>
          <a:ea typeface="Microsoft YaHei" charset="0"/>
          <a:cs typeface="Microsoft YaHei" charset="0"/>
        </a:defRPr>
      </a:lvl6pPr>
      <a:lvl7pPr marL="2971800" indent="-228600" algn="l" defTabSz="457200" rtl="0" fontAlgn="base" hangingPunct="0">
        <a:lnSpc>
          <a:spcPct val="93000"/>
        </a:lnSpc>
        <a:spcBef>
          <a:spcPct val="0"/>
        </a:spcBef>
        <a:spcAft>
          <a:spcPct val="0"/>
        </a:spcAft>
        <a:buClr>
          <a:srgbClr val="000000"/>
        </a:buClr>
        <a:buSzPct val="100000"/>
        <a:buFont typeface="Times New Roman" pitchFamily="16" charset="0"/>
        <a:defRPr sz="2200">
          <a:solidFill>
            <a:srgbClr val="999999"/>
          </a:solidFill>
          <a:latin typeface="Arial" charset="0"/>
          <a:ea typeface="Microsoft YaHei" charset="0"/>
          <a:cs typeface="Microsoft YaHei" charset="0"/>
        </a:defRPr>
      </a:lvl7pPr>
      <a:lvl8pPr marL="3429000" indent="-228600" algn="l" defTabSz="457200" rtl="0" fontAlgn="base" hangingPunct="0">
        <a:lnSpc>
          <a:spcPct val="93000"/>
        </a:lnSpc>
        <a:spcBef>
          <a:spcPct val="0"/>
        </a:spcBef>
        <a:spcAft>
          <a:spcPct val="0"/>
        </a:spcAft>
        <a:buClr>
          <a:srgbClr val="000000"/>
        </a:buClr>
        <a:buSzPct val="100000"/>
        <a:buFont typeface="Times New Roman" pitchFamily="16" charset="0"/>
        <a:defRPr sz="2200">
          <a:solidFill>
            <a:srgbClr val="999999"/>
          </a:solidFill>
          <a:latin typeface="Arial" charset="0"/>
          <a:ea typeface="Microsoft YaHei" charset="0"/>
          <a:cs typeface="Microsoft YaHei" charset="0"/>
        </a:defRPr>
      </a:lvl8pPr>
      <a:lvl9pPr marL="3886200" indent="-228600" algn="l" defTabSz="457200" rtl="0" fontAlgn="base" hangingPunct="0">
        <a:lnSpc>
          <a:spcPct val="93000"/>
        </a:lnSpc>
        <a:spcBef>
          <a:spcPct val="0"/>
        </a:spcBef>
        <a:spcAft>
          <a:spcPct val="0"/>
        </a:spcAft>
        <a:buClr>
          <a:srgbClr val="000000"/>
        </a:buClr>
        <a:buSzPct val="100000"/>
        <a:buFont typeface="Times New Roman" pitchFamily="16" charset="0"/>
        <a:defRPr sz="2200">
          <a:solidFill>
            <a:srgbClr val="999999"/>
          </a:solidFill>
          <a:latin typeface="Arial" charset="0"/>
          <a:ea typeface="Microsoft YaHei" charset="0"/>
          <a:cs typeface="Microsoft YaHei" charset="0"/>
        </a:defRPr>
      </a:lvl9pPr>
    </p:titleStyle>
    <p:bodyStyle>
      <a:lvl1pPr marL="342900" indent="-342900" algn="l" defTabSz="457200" rtl="0" eaLnBrk="0" fontAlgn="base" hangingPunct="0">
        <a:lnSpc>
          <a:spcPct val="93000"/>
        </a:lnSpc>
        <a:spcBef>
          <a:spcPct val="0"/>
        </a:spcBef>
        <a:spcAft>
          <a:spcPts val="1288"/>
        </a:spcAft>
        <a:buClr>
          <a:srgbClr val="000000"/>
        </a:buClr>
        <a:buSzPct val="100000"/>
        <a:buFont typeface="Times New Roman" pitchFamily="18" charset="0"/>
        <a:buChar char="•"/>
        <a:defRPr sz="2200">
          <a:solidFill>
            <a:srgbClr val="000000"/>
          </a:solidFill>
          <a:latin typeface="+mn-lt"/>
          <a:ea typeface="+mn-ea"/>
          <a:cs typeface="+mn-cs"/>
        </a:defRPr>
      </a:lvl1pPr>
      <a:lvl2pPr marL="742950" indent="-285750" algn="l" defTabSz="457200" rtl="0" eaLnBrk="0" fontAlgn="base" hangingPunct="0">
        <a:lnSpc>
          <a:spcPct val="93000"/>
        </a:lnSpc>
        <a:spcBef>
          <a:spcPct val="0"/>
        </a:spcBef>
        <a:spcAft>
          <a:spcPts val="1038"/>
        </a:spcAft>
        <a:buClr>
          <a:srgbClr val="000000"/>
        </a:buClr>
        <a:buSzPct val="100000"/>
        <a:buFont typeface="Times New Roman" pitchFamily="18" charset="0"/>
        <a:buChar char="–"/>
        <a:defRPr sz="2800">
          <a:solidFill>
            <a:srgbClr val="000000"/>
          </a:solidFill>
          <a:latin typeface="+mn-lt"/>
          <a:ea typeface="+mn-ea"/>
          <a:cs typeface="+mn-cs"/>
        </a:defRPr>
      </a:lvl2pPr>
      <a:lvl3pPr marL="1143000" indent="-228600" algn="l" defTabSz="457200" rtl="0" eaLnBrk="0" fontAlgn="base" hangingPunct="0">
        <a:lnSpc>
          <a:spcPct val="93000"/>
        </a:lnSpc>
        <a:spcBef>
          <a:spcPct val="0"/>
        </a:spcBef>
        <a:spcAft>
          <a:spcPts val="775"/>
        </a:spcAft>
        <a:buClr>
          <a:srgbClr val="000000"/>
        </a:buClr>
        <a:buSzPct val="100000"/>
        <a:buFont typeface="Times New Roman" pitchFamily="18" charset="0"/>
        <a:buChar char="•"/>
        <a:defRPr sz="2400">
          <a:solidFill>
            <a:srgbClr val="000000"/>
          </a:solidFill>
          <a:latin typeface="+mn-lt"/>
          <a:ea typeface="+mn-ea"/>
          <a:cs typeface="+mn-cs"/>
        </a:defRPr>
      </a:lvl3pPr>
      <a:lvl4pPr marL="1600200" indent="-228600" algn="l" defTabSz="457200" rtl="0" eaLnBrk="0" fontAlgn="base" hangingPunct="0">
        <a:lnSpc>
          <a:spcPct val="93000"/>
        </a:lnSpc>
        <a:spcBef>
          <a:spcPct val="0"/>
        </a:spcBef>
        <a:spcAft>
          <a:spcPts val="525"/>
        </a:spcAft>
        <a:buClr>
          <a:srgbClr val="000000"/>
        </a:buClr>
        <a:buSzPct val="100000"/>
        <a:buFont typeface="Times New Roman" pitchFamily="18" charset="0"/>
        <a:buChar char="–"/>
        <a:defRPr sz="2000">
          <a:solidFill>
            <a:srgbClr val="000000"/>
          </a:solidFill>
          <a:latin typeface="+mn-lt"/>
          <a:ea typeface="+mn-ea"/>
          <a:cs typeface="+mn-cs"/>
        </a:defRPr>
      </a:lvl4pPr>
      <a:lvl5pPr marL="2057400" indent="-228600" algn="l" defTabSz="457200" rtl="0" eaLnBrk="0" fontAlgn="base" hangingPunct="0">
        <a:lnSpc>
          <a:spcPct val="93000"/>
        </a:lnSpc>
        <a:spcBef>
          <a:spcPct val="0"/>
        </a:spcBef>
        <a:spcAft>
          <a:spcPts val="263"/>
        </a:spcAft>
        <a:buClr>
          <a:srgbClr val="000000"/>
        </a:buClr>
        <a:buSzPct val="100000"/>
        <a:buFont typeface="Times New Roman" pitchFamily="18" charset="0"/>
        <a:buChar char="»"/>
        <a:defRPr sz="2000">
          <a:solidFill>
            <a:srgbClr val="000000"/>
          </a:solidFill>
          <a:latin typeface="+mn-lt"/>
          <a:ea typeface="+mn-ea"/>
          <a:cs typeface="+mn-cs"/>
        </a:defRPr>
      </a:lvl5pPr>
      <a:lvl6pPr marL="2514600" indent="-228600" algn="l" defTabSz="457200"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6pPr>
      <a:lvl7pPr marL="2971800" indent="-228600" algn="l" defTabSz="457200"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7pPr>
      <a:lvl8pPr marL="3429000" indent="-228600" algn="l" defTabSz="457200"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8pPr>
      <a:lvl9pPr marL="3886200" indent="-228600" algn="l" defTabSz="457200"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14">
            <a:extLst>
              <a:ext uri="{FF2B5EF4-FFF2-40B4-BE49-F238E27FC236}">
                <a16:creationId xmlns:a16="http://schemas.microsoft.com/office/drawing/2014/main" id="{C1B40A55-A07E-F74A-BC88-CD34FB88EF52}"/>
              </a:ext>
            </a:extLst>
          </p:cNvPr>
          <p:cNvSpPr>
            <a:spLocks noGrp="1"/>
          </p:cNvSpPr>
          <p:nvPr>
            <p:ph type="title"/>
          </p:nvPr>
        </p:nvSpPr>
        <p:spPr>
          <a:xfrm>
            <a:off x="609600" y="331155"/>
            <a:ext cx="10972800" cy="1082439"/>
          </a:xfrm>
          <a:prstGeom prst="rect">
            <a:avLst/>
          </a:prstGeom>
        </p:spPr>
        <p:txBody>
          <a:bodyPr vert="horz" wrap="square" lIns="0" tIns="0" rIns="0" bIns="0" rtlCol="0" anchor="b">
            <a:normAutofit/>
          </a:bodyPr>
          <a:lstStyle/>
          <a:p>
            <a:r>
              <a:rPr lang="en-US" dirty="0"/>
              <a:t>Title</a:t>
            </a:r>
          </a:p>
        </p:txBody>
      </p:sp>
      <p:sp>
        <p:nvSpPr>
          <p:cNvPr id="11" name="Text Placeholder 17">
            <a:extLst>
              <a:ext uri="{FF2B5EF4-FFF2-40B4-BE49-F238E27FC236}">
                <a16:creationId xmlns:a16="http://schemas.microsoft.com/office/drawing/2014/main" id="{7A8769A6-BB1F-F94D-9E22-36BAF0157189}"/>
              </a:ext>
            </a:extLst>
          </p:cNvPr>
          <p:cNvSpPr>
            <a:spLocks noGrp="1"/>
          </p:cNvSpPr>
          <p:nvPr>
            <p:ph type="body" idx="1"/>
          </p:nvPr>
        </p:nvSpPr>
        <p:spPr>
          <a:xfrm>
            <a:off x="609600" y="1658297"/>
            <a:ext cx="10515600" cy="431070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C8A5CC78-80ED-4296-B91B-697D7CFF743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968484" y="6145349"/>
            <a:ext cx="2006332" cy="429994"/>
          </a:xfrm>
          <a:prstGeom prst="rect">
            <a:avLst/>
          </a:prstGeom>
        </p:spPr>
      </p:pic>
    </p:spTree>
    <p:extLst>
      <p:ext uri="{BB962C8B-B14F-4D97-AF65-F5344CB8AC3E}">
        <p14:creationId xmlns:p14="http://schemas.microsoft.com/office/powerpoint/2010/main" val="345361375"/>
      </p:ext>
    </p:extLst>
  </p:cSld>
  <p:clrMap bg1="lt1" tx1="dk1" bg2="lt2" tx2="dk2" accent1="accent1" accent2="accent2" accent3="accent3" accent4="accent4" accent5="accent5" accent6="accent6" hlink="hlink" folHlink="folHlink"/>
  <p:sldLayoutIdLst>
    <p:sldLayoutId id="2147484672" r:id="rId1"/>
    <p:sldLayoutId id="2147484673" r:id="rId2"/>
    <p:sldLayoutId id="2147484674" r:id="rId3"/>
    <p:sldLayoutId id="2147484675" r:id="rId4"/>
    <p:sldLayoutId id="2147484676" r:id="rId5"/>
    <p:sldLayoutId id="2147484678" r:id="rId6"/>
    <p:sldLayoutId id="2147484679" r:id="rId7"/>
    <p:sldLayoutId id="2147484680" r:id="rId8"/>
    <p:sldLayoutId id="2147484681" r:id="rId9"/>
    <p:sldLayoutId id="2147484682" r:id="rId10"/>
    <p:sldLayoutId id="2147484683" r:id="rId11"/>
  </p:sldLayoutIdLst>
  <p:txStyles>
    <p:titleStyle>
      <a:lvl1pPr marL="0" marR="0" indent="0" algn="l" defTabSz="609570" rtl="0" eaLnBrk="1" fontAlgn="auto" latinLnBrk="0" hangingPunct="1">
        <a:lnSpc>
          <a:spcPct val="100000"/>
        </a:lnSpc>
        <a:spcBef>
          <a:spcPct val="0"/>
        </a:spcBef>
        <a:spcAft>
          <a:spcPts val="0"/>
        </a:spcAft>
        <a:buClrTx/>
        <a:buSzTx/>
        <a:buFontTx/>
        <a:buNone/>
        <a:tabLst/>
        <a:defRPr sz="3700" b="1" kern="1200">
          <a:solidFill>
            <a:schemeClr val="tx2"/>
          </a:solidFill>
          <a:latin typeface="+mj-lt"/>
          <a:ea typeface="+mj-ea"/>
          <a:cs typeface="Calibri" panose="020F0502020204030204" pitchFamily="34" charset="0"/>
        </a:defRPr>
      </a:lvl1pPr>
    </p:titleStyle>
    <p:bodyStyle>
      <a:lvl1pPr marL="311135" indent="-311135" algn="l" defTabSz="609570" rtl="0" eaLnBrk="1" latinLnBrk="0" hangingPunct="1">
        <a:lnSpc>
          <a:spcPct val="110000"/>
        </a:lnSpc>
        <a:spcBef>
          <a:spcPts val="0"/>
        </a:spcBef>
        <a:spcAft>
          <a:spcPts val="800"/>
        </a:spcAft>
        <a:buClr>
          <a:schemeClr val="accent2"/>
        </a:buClr>
        <a:buFont typeface="Arial" panose="020B0604020202020204" pitchFamily="34" charset="0"/>
        <a:buChar char="•"/>
        <a:tabLst/>
        <a:defRPr sz="2400" kern="1200">
          <a:solidFill>
            <a:srgbClr val="4E4540"/>
          </a:solidFill>
          <a:latin typeface="+mj-lt"/>
          <a:ea typeface="+mn-ea"/>
          <a:cs typeface="Calibri" panose="020F0502020204030204" pitchFamily="34" charset="0"/>
        </a:defRPr>
      </a:lvl1pPr>
      <a:lvl2pPr marL="541840" indent="-234939" algn="l" defTabSz="609570" rtl="0" eaLnBrk="1" latinLnBrk="0" hangingPunct="1">
        <a:lnSpc>
          <a:spcPct val="110000"/>
        </a:lnSpc>
        <a:spcBef>
          <a:spcPts val="0"/>
        </a:spcBef>
        <a:spcAft>
          <a:spcPts val="800"/>
        </a:spcAft>
        <a:buClr>
          <a:schemeClr val="accent2"/>
        </a:buClr>
        <a:buFont typeface="Courier New" panose="02070309020205020404" pitchFamily="49" charset="0"/>
        <a:buChar char="o"/>
        <a:tabLst/>
        <a:defRPr sz="1800" kern="1200">
          <a:solidFill>
            <a:srgbClr val="4E4540"/>
          </a:solidFill>
          <a:latin typeface="+mj-lt"/>
          <a:ea typeface="+mn-ea"/>
          <a:cs typeface="Calibri" panose="020F0502020204030204" pitchFamily="34" charset="0"/>
        </a:defRPr>
      </a:lvl2pPr>
      <a:lvl3pPr marL="766196" indent="-224356" algn="l" defTabSz="609570" rtl="0" eaLnBrk="1" latinLnBrk="0" hangingPunct="1">
        <a:lnSpc>
          <a:spcPct val="100000"/>
        </a:lnSpc>
        <a:spcBef>
          <a:spcPts val="0"/>
        </a:spcBef>
        <a:spcAft>
          <a:spcPts val="800"/>
        </a:spcAft>
        <a:buClr>
          <a:schemeClr val="accent2"/>
        </a:buClr>
        <a:buFont typeface="Wingdings" pitchFamily="2" charset="2"/>
        <a:buChar char="§"/>
        <a:tabLst/>
        <a:defRPr sz="1600" kern="1200">
          <a:solidFill>
            <a:srgbClr val="4E4540"/>
          </a:solidFill>
          <a:latin typeface="+mj-lt"/>
          <a:ea typeface="+mn-ea"/>
          <a:cs typeface="Calibri" panose="020F0502020204030204" pitchFamily="34" charset="0"/>
        </a:defRPr>
      </a:lvl3pPr>
      <a:lvl4pPr marL="999018" indent="-232822" algn="l" defTabSz="609570" rtl="0" eaLnBrk="1" latinLnBrk="0" hangingPunct="1">
        <a:lnSpc>
          <a:spcPct val="100000"/>
        </a:lnSpc>
        <a:spcBef>
          <a:spcPts val="0"/>
        </a:spcBef>
        <a:spcAft>
          <a:spcPts val="800"/>
        </a:spcAft>
        <a:buClr>
          <a:schemeClr val="accent2"/>
        </a:buClr>
        <a:buFont typeface="Arial"/>
        <a:buChar char="–"/>
        <a:tabLst/>
        <a:defRPr sz="1400" kern="1200">
          <a:solidFill>
            <a:srgbClr val="4E4540"/>
          </a:solidFill>
          <a:latin typeface="+mj-lt"/>
          <a:ea typeface="+mn-ea"/>
          <a:cs typeface="Calibri" panose="020F0502020204030204" pitchFamily="34" charset="0"/>
        </a:defRPr>
      </a:lvl4pPr>
      <a:lvl5pPr marL="1225489" indent="-234939" algn="l" defTabSz="609570" rtl="0" eaLnBrk="1" latinLnBrk="0" hangingPunct="1">
        <a:spcBef>
          <a:spcPct val="20000"/>
        </a:spcBef>
        <a:buClr>
          <a:schemeClr val="accent2"/>
        </a:buClr>
        <a:buFont typeface="Arial"/>
        <a:buChar char="»"/>
        <a:tabLst/>
        <a:defRPr sz="1400" kern="1200">
          <a:solidFill>
            <a:schemeClr val="accent3"/>
          </a:solidFill>
          <a:latin typeface="+mj-lt"/>
          <a:ea typeface="+mn-ea"/>
          <a:cs typeface="Calibri" panose="020F0502020204030204" pitchFamily="34" charset="0"/>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
          <p15:clr>
            <a:srgbClr val="F26B43"/>
          </p15:clr>
        </p15:guide>
        <p15:guide id="4" pos="7296">
          <p15:clr>
            <a:srgbClr val="F26B43"/>
          </p15:clr>
        </p15:guide>
        <p15:guide id="5" orient="horz" pos="3600">
          <p15:clr>
            <a:srgbClr val="F26B43"/>
          </p15:clr>
        </p15:guide>
        <p15:guide id="6" orient="horz" pos="19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30">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3215731467"/>
      </p:ext>
    </p:extLst>
  </p:cSld>
  <p:clrMap bg1="lt1" tx1="dk1" bg2="lt2" tx2="dk2" accent1="accent1" accent2="accent2" accent3="accent3" accent4="accent4" accent5="accent5" accent6="accent6" hlink="hlink" folHlink="folHlink"/>
  <p:sldLayoutIdLst>
    <p:sldLayoutId id="2147484685" r:id="rId1"/>
    <p:sldLayoutId id="2147484686" r:id="rId2"/>
    <p:sldLayoutId id="2147484687" r:id="rId3"/>
    <p:sldLayoutId id="2147484688" r:id="rId4"/>
    <p:sldLayoutId id="2147484689" r:id="rId5"/>
    <p:sldLayoutId id="2147484690" r:id="rId6"/>
    <p:sldLayoutId id="2147484691" r:id="rId7"/>
    <p:sldLayoutId id="2147484692" r:id="rId8"/>
    <p:sldLayoutId id="2147484693" r:id="rId9"/>
    <p:sldLayoutId id="2147484694" r:id="rId10"/>
    <p:sldLayoutId id="2147484695" r:id="rId11"/>
    <p:sldLayoutId id="2147484696" r:id="rId12"/>
    <p:sldLayoutId id="2147484697" r:id="rId13"/>
    <p:sldLayoutId id="2147484698" r:id="rId14"/>
    <p:sldLayoutId id="2147484699" r:id="rId15"/>
    <p:sldLayoutId id="2147484700" r:id="rId16"/>
    <p:sldLayoutId id="2147484701" r:id="rId17"/>
    <p:sldLayoutId id="2147484702" r:id="rId18"/>
    <p:sldLayoutId id="2147484703" r:id="rId19"/>
    <p:sldLayoutId id="2147484704" r:id="rId20"/>
    <p:sldLayoutId id="2147484705" r:id="rId21"/>
    <p:sldLayoutId id="2147484706" r:id="rId22"/>
    <p:sldLayoutId id="2147484707" r:id="rId23"/>
    <p:sldLayoutId id="2147484708" r:id="rId24"/>
    <p:sldLayoutId id="2147484709" r:id="rId25"/>
    <p:sldLayoutId id="2147484710" r:id="rId26"/>
    <p:sldLayoutId id="2147484711" r:id="rId27"/>
    <p:sldLayoutId id="2147484712" r:id="rId2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31.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32.xml"/><Relationship Id="rId5" Type="http://schemas.openxmlformats.org/officeDocument/2006/relationships/image" Target="../media/image40.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4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3.xml"/><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3.xml"/></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6.png"/><Relationship Id="rId1" Type="http://schemas.openxmlformats.org/officeDocument/2006/relationships/slideLayout" Target="../slideLayouts/slideLayout43.xml"/><Relationship Id="rId5" Type="http://schemas.microsoft.com/office/2007/relationships/hdphoto" Target="../media/hdphoto2.wdp"/><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3.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43.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3.xml"/><Relationship Id="rId4" Type="http://schemas.openxmlformats.org/officeDocument/2006/relationships/image" Target="../media/image63.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3.xml"/></Relationships>
</file>

<file path=ppt/slides/_rels/slide6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microsoft.com/office/2007/relationships/hdphoto" Target="../media/hdphoto5.wdp"/></Relationships>
</file>

<file path=ppt/slides/_rels/slide6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7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3.xml"/></Relationships>
</file>

<file path=ppt/slides/_rels/slide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4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3.xml"/></Relationships>
</file>

<file path=ppt/slides/_rels/slide73.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notesSlide" Target="../notesSlides/notesSlide32.xml"/><Relationship Id="rId1" Type="http://schemas.openxmlformats.org/officeDocument/2006/relationships/slideLayout" Target="../slideLayouts/slideLayout44.xml"/><Relationship Id="rId4" Type="http://schemas.openxmlformats.org/officeDocument/2006/relationships/image" Target="../media/image77.tiff"/></Relationships>
</file>

<file path=ppt/slides/_rels/slide7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4.xml"/><Relationship Id="rId6" Type="http://schemas.openxmlformats.org/officeDocument/2006/relationships/image" Target="../media/image81.emf"/><Relationship Id="rId5" Type="http://schemas.microsoft.com/office/2007/relationships/hdphoto" Target="../media/hdphoto9.wdp"/><Relationship Id="rId4" Type="http://schemas.openxmlformats.org/officeDocument/2006/relationships/image" Target="../media/image80.png"/></Relationships>
</file>

<file path=ppt/slides/_rels/slide7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13312" y="767046"/>
            <a:ext cx="12192000" cy="1143000"/>
          </a:xfrm>
        </p:spPr>
        <p:txBody>
          <a:bodyPr wrap="square" anchor="b">
            <a:noAutofit/>
          </a:bodyPr>
          <a:lstStyle/>
          <a:p>
            <a:pPr>
              <a:lnSpc>
                <a:spcPct val="85000"/>
              </a:lnSpc>
            </a:pPr>
            <a:r>
              <a:rPr lang="en-US" sz="3800" dirty="0"/>
              <a:t>Inside the Issue: Current and Future Management </a:t>
            </a:r>
            <a:br>
              <a:rPr lang="en-US" sz="3800" dirty="0"/>
            </a:br>
            <a:r>
              <a:rPr lang="en-US" sz="3800" dirty="0"/>
              <a:t>of ER-Positive Metastatic Breast Cancer After </a:t>
            </a:r>
            <a:br>
              <a:rPr lang="en-US" sz="3800" dirty="0"/>
            </a:br>
            <a:r>
              <a:rPr lang="en-US" sz="3800" dirty="0"/>
              <a:t>Disease Progression on a CDK4/6 Inhibitor</a:t>
            </a:r>
          </a:p>
        </p:txBody>
      </p:sp>
      <p:sp>
        <p:nvSpPr>
          <p:cNvPr id="12" name="Text Box 3">
            <a:extLst>
              <a:ext uri="{FF2B5EF4-FFF2-40B4-BE49-F238E27FC236}">
                <a16:creationId xmlns:a16="http://schemas.microsoft.com/office/drawing/2014/main" id="{7E30105C-B3D1-1C45-996D-9E0E654A891B}"/>
              </a:ext>
            </a:extLst>
          </p:cNvPr>
          <p:cNvSpPr txBox="1">
            <a:spLocks noChangeArrowheads="1"/>
          </p:cNvSpPr>
          <p:nvPr/>
        </p:nvSpPr>
        <p:spPr bwMode="auto">
          <a:xfrm>
            <a:off x="3248048" y="5608174"/>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A5E19C6F-C502-CD4A-A2BB-D7430F1BC538}"/>
              </a:ext>
            </a:extLst>
          </p:cNvPr>
          <p:cNvSpPr txBox="1">
            <a:spLocks noChangeArrowheads="1"/>
          </p:cNvSpPr>
          <p:nvPr/>
        </p:nvSpPr>
        <p:spPr bwMode="auto">
          <a:xfrm>
            <a:off x="2920388" y="3962173"/>
            <a:ext cx="6324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a:t>
            </a:r>
          </a:p>
        </p:txBody>
      </p:sp>
      <p:sp>
        <p:nvSpPr>
          <p:cNvPr id="6" name="Text Box 6">
            <a:extLst>
              <a:ext uri="{FF2B5EF4-FFF2-40B4-BE49-F238E27FC236}">
                <a16:creationId xmlns:a16="http://schemas.microsoft.com/office/drawing/2014/main" id="{35F8A6CD-FCA1-E840-88A9-EDC709243AF5}"/>
              </a:ext>
            </a:extLst>
          </p:cNvPr>
          <p:cNvSpPr txBox="1">
            <a:spLocks noChangeArrowheads="1"/>
          </p:cNvSpPr>
          <p:nvPr/>
        </p:nvSpPr>
        <p:spPr bwMode="auto">
          <a:xfrm>
            <a:off x="-13312" y="2667000"/>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July 20, 2023</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p>
        </p:txBody>
      </p:sp>
      <p:sp>
        <p:nvSpPr>
          <p:cNvPr id="8" name="Rectangle 4">
            <a:extLst>
              <a:ext uri="{FF2B5EF4-FFF2-40B4-BE49-F238E27FC236}">
                <a16:creationId xmlns:a16="http://schemas.microsoft.com/office/drawing/2014/main" id="{5778C5BE-6C70-DB44-845F-5BFB22C55505}"/>
              </a:ext>
            </a:extLst>
          </p:cNvPr>
          <p:cNvSpPr txBox="1">
            <a:spLocks noChangeArrowheads="1"/>
          </p:cNvSpPr>
          <p:nvPr/>
        </p:nvSpPr>
        <p:spPr bwMode="auto">
          <a:xfrm>
            <a:off x="-13312" y="1966029"/>
            <a:ext cx="12192000" cy="54857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DA643E66-527F-8143-B289-74DF2BD163FA}"/>
              </a:ext>
            </a:extLst>
          </p:cNvPr>
          <p:cNvSpPr txBox="1">
            <a:spLocks noChangeArrowheads="1"/>
          </p:cNvSpPr>
          <p:nvPr/>
        </p:nvSpPr>
        <p:spPr bwMode="auto">
          <a:xfrm>
            <a:off x="3079444" y="4516913"/>
            <a:ext cx="6033112"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Aditya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Bardia</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MPH</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Erika Hamilton, MD</a:t>
            </a:r>
          </a:p>
        </p:txBody>
      </p:sp>
    </p:spTree>
    <p:custDataLst>
      <p:tags r:id="rId1"/>
    </p:custDataLst>
    <p:extLst>
      <p:ext uri="{BB962C8B-B14F-4D97-AF65-F5344CB8AC3E}">
        <p14:creationId xmlns:p14="http://schemas.microsoft.com/office/powerpoint/2010/main" val="5256974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46533"/>
            <a:ext cx="10358967" cy="1143000"/>
          </a:xfrm>
        </p:spPr>
        <p:txBody>
          <a:bodyPr/>
          <a:lstStyle/>
          <a:p>
            <a:r>
              <a:rPr lang="en-US" sz="3200" dirty="0"/>
              <a:t>Key Data Sets</a:t>
            </a:r>
            <a:endParaRPr lang="en-US" sz="3200" dirty="0">
              <a:solidFill>
                <a:srgbClr val="0432FF"/>
              </a:solidFill>
            </a:endParaRPr>
          </a:p>
        </p:txBody>
      </p:sp>
      <p:sp>
        <p:nvSpPr>
          <p:cNvPr id="5" name="TextBox 4">
            <a:extLst>
              <a:ext uri="{FF2B5EF4-FFF2-40B4-BE49-F238E27FC236}">
                <a16:creationId xmlns:a16="http://schemas.microsoft.com/office/drawing/2014/main" id="{3C7510BE-60BC-BF05-9B00-7936D3CFAB0A}"/>
              </a:ext>
            </a:extLst>
          </p:cNvPr>
          <p:cNvSpPr txBox="1"/>
          <p:nvPr/>
        </p:nvSpPr>
        <p:spPr>
          <a:xfrm>
            <a:off x="839847" y="1052736"/>
            <a:ext cx="9792657" cy="3739485"/>
          </a:xfrm>
          <a:prstGeom prst="rect">
            <a:avLst/>
          </a:prstGeom>
          <a:noFill/>
        </p:spPr>
        <p:txBody>
          <a:bodyPr wrap="square">
            <a:spAutoFit/>
          </a:bodyPr>
          <a:lstStyle/>
          <a:p>
            <a:pPr>
              <a:spcBef>
                <a:spcPts val="600"/>
              </a:spcBef>
              <a:spcAft>
                <a:spcPts val="0"/>
              </a:spcAft>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Aditya </a:t>
            </a:r>
            <a:r>
              <a:rPr kumimoji="0" lang="en-US" sz="2200" b="1" i="0" u="none" strike="noStrike" kern="1200" cap="none" spc="0" normalizeH="0" baseline="0" noProof="0" dirty="0" err="1">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Bardia</a:t>
            </a: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 MD, MPH (continued)</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indent="-285750">
              <a:spcBef>
                <a:spcPts val="600"/>
              </a:spcBef>
              <a:spcAft>
                <a:spcPts val="0"/>
              </a:spcAft>
              <a:buFont typeface="Arial" panose="020B0604020202020204" pitchFamily="34" charset="0"/>
              <a:buChar char="•"/>
              <a:defRPr/>
            </a:pP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Marmé</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F et al. Sacituzumab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govitecan</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(SG) efficacy in hormone receptor-positive/human epidermal growth factor receptor 2-negative (HR+/HER2–) metastatic breast cancer (MBC) by HER2 immunohistochemistry (IHC) status in the phase 3 TROPiCS-02 study. </a:t>
            </a: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Ann Oncol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2022;33(Suppl 7):S88-121.</a:t>
            </a:r>
          </a:p>
          <a:p>
            <a:pPr marL="285750" indent="-285750">
              <a:spcBef>
                <a:spcPts val="600"/>
              </a:spcBef>
              <a:spcAft>
                <a:spcPts val="0"/>
              </a:spcAft>
              <a:buFont typeface="Arial" panose="020B0604020202020204" pitchFamily="34" charset="0"/>
              <a:buChar char="•"/>
              <a:defRPr/>
            </a:pPr>
            <a:r>
              <a:rPr lang="en-US" sz="2000" b="0" dirty="0">
                <a:solidFill>
                  <a:srgbClr val="000000"/>
                </a:solidFill>
                <a:latin typeface="Calibri" panose="020F0502020204030204" pitchFamily="34" charset="0"/>
                <a:ea typeface="Calibri" panose="020F0502020204030204" pitchFamily="34" charset="0"/>
                <a:cs typeface="Calibri" panose="020F0502020204030204" pitchFamily="34" charset="0"/>
              </a:rPr>
              <a:t>Modi S et al. Trastuzumab </a:t>
            </a:r>
            <a:r>
              <a:rPr lang="en-US" sz="2000" b="0" dirty="0" err="1">
                <a:solidFill>
                  <a:srgbClr val="000000"/>
                </a:solidFill>
                <a:latin typeface="Calibri" panose="020F0502020204030204" pitchFamily="34" charset="0"/>
                <a:ea typeface="Calibri" panose="020F0502020204030204" pitchFamily="34" charset="0"/>
                <a:cs typeface="Calibri" panose="020F0502020204030204" pitchFamily="34" charset="0"/>
              </a:rPr>
              <a:t>deruxtecan</a:t>
            </a:r>
            <a:r>
              <a:rPr lang="en-US" sz="2000" b="0" dirty="0">
                <a:solidFill>
                  <a:srgbClr val="000000"/>
                </a:solidFill>
                <a:latin typeface="Calibri" panose="020F0502020204030204" pitchFamily="34" charset="0"/>
                <a:ea typeface="Calibri" panose="020F0502020204030204" pitchFamily="34" charset="0"/>
                <a:cs typeface="Calibri" panose="020F0502020204030204" pitchFamily="34" charset="0"/>
              </a:rPr>
              <a:t> (T-</a:t>
            </a:r>
            <a:r>
              <a:rPr lang="en-US" sz="2000" b="0" dirty="0" err="1">
                <a:solidFill>
                  <a:srgbClr val="000000"/>
                </a:solidFill>
                <a:latin typeface="Calibri" panose="020F0502020204030204" pitchFamily="34" charset="0"/>
                <a:ea typeface="Calibri" panose="020F0502020204030204" pitchFamily="34" charset="0"/>
                <a:cs typeface="Calibri" panose="020F0502020204030204" pitchFamily="34" charset="0"/>
              </a:rPr>
              <a:t>DXd</a:t>
            </a:r>
            <a:r>
              <a:rPr lang="en-US" sz="2000" b="0" dirty="0">
                <a:solidFill>
                  <a:srgbClr val="000000"/>
                </a:solidFill>
                <a:latin typeface="Calibri" panose="020F0502020204030204" pitchFamily="34" charset="0"/>
                <a:ea typeface="Calibri" panose="020F0502020204030204" pitchFamily="34" charset="0"/>
                <a:cs typeface="Calibri" panose="020F0502020204030204" pitchFamily="34" charset="0"/>
              </a:rPr>
              <a:t>) versus treatment of physician’s choice (TPC) in patients (pts) with HER2-low unresectable and/or metastatic breast cancer (</a:t>
            </a:r>
            <a:r>
              <a:rPr lang="en-US" sz="2000" b="0" dirty="0" err="1">
                <a:solidFill>
                  <a:srgbClr val="000000"/>
                </a:solidFill>
                <a:latin typeface="Calibri" panose="020F0502020204030204" pitchFamily="34" charset="0"/>
                <a:ea typeface="Calibri" panose="020F0502020204030204" pitchFamily="34" charset="0"/>
                <a:cs typeface="Calibri" panose="020F0502020204030204" pitchFamily="34" charset="0"/>
              </a:rPr>
              <a:t>mBC</a:t>
            </a:r>
            <a:r>
              <a:rPr lang="en-US" sz="2000" b="0" dirty="0">
                <a:solidFill>
                  <a:srgbClr val="000000"/>
                </a:solidFill>
                <a:latin typeface="Calibri" panose="020F0502020204030204" pitchFamily="34" charset="0"/>
                <a:ea typeface="Calibri" panose="020F0502020204030204" pitchFamily="34" charset="0"/>
                <a:cs typeface="Calibri" panose="020F0502020204030204" pitchFamily="34" charset="0"/>
              </a:rPr>
              <a:t>): Results of DESTINY-Breast04, a randomized, phase 3 study. ASCO 2022;Abstract LBA3.</a:t>
            </a:r>
          </a:p>
          <a:p>
            <a:pPr marL="285750" indent="-285750">
              <a:spcBef>
                <a:spcPts val="600"/>
              </a:spcBef>
              <a:spcAft>
                <a:spcPts val="0"/>
              </a:spcAft>
              <a:buFont typeface="Arial" panose="020B0604020202020204" pitchFamily="34" charset="0"/>
              <a:buChar char="•"/>
              <a:defRPr/>
            </a:pPr>
            <a:r>
              <a:rPr lang="en-US" sz="2000" b="0" dirty="0">
                <a:solidFill>
                  <a:srgbClr val="000000"/>
                </a:solidFill>
                <a:latin typeface="Calibri" panose="020F0502020204030204" pitchFamily="34" charset="0"/>
                <a:ea typeface="Calibri" panose="020F0502020204030204" pitchFamily="34" charset="0"/>
                <a:cs typeface="Calibri" panose="020F0502020204030204" pitchFamily="34" charset="0"/>
              </a:rPr>
              <a:t>Modi S et al. Trastuzumab </a:t>
            </a:r>
            <a:r>
              <a:rPr lang="en-US" sz="2000" b="0" dirty="0" err="1">
                <a:solidFill>
                  <a:srgbClr val="000000"/>
                </a:solidFill>
                <a:latin typeface="Calibri" panose="020F0502020204030204" pitchFamily="34" charset="0"/>
                <a:ea typeface="Calibri" panose="020F0502020204030204" pitchFamily="34" charset="0"/>
                <a:cs typeface="Calibri" panose="020F0502020204030204" pitchFamily="34" charset="0"/>
              </a:rPr>
              <a:t>deruxtecan</a:t>
            </a:r>
            <a:r>
              <a:rPr lang="en-US" sz="2000" b="0" dirty="0">
                <a:solidFill>
                  <a:srgbClr val="000000"/>
                </a:solidFill>
                <a:latin typeface="Calibri" panose="020F0502020204030204" pitchFamily="34" charset="0"/>
                <a:ea typeface="Calibri" panose="020F0502020204030204" pitchFamily="34" charset="0"/>
                <a:cs typeface="Calibri" panose="020F0502020204030204" pitchFamily="34" charset="0"/>
              </a:rPr>
              <a:t> in previously treated HER2-low advanced breast cancer. </a:t>
            </a:r>
            <a:r>
              <a:rPr lang="en-US" sz="2000" b="0" i="1" dirty="0">
                <a:solidFill>
                  <a:srgbClr val="000000"/>
                </a:solidFill>
                <a:latin typeface="Calibri" panose="020F0502020204030204" pitchFamily="34" charset="0"/>
                <a:ea typeface="Calibri" panose="020F0502020204030204" pitchFamily="34" charset="0"/>
                <a:cs typeface="Calibri" panose="020F0502020204030204" pitchFamily="34" charset="0"/>
              </a:rPr>
              <a:t>N </a:t>
            </a:r>
            <a:r>
              <a:rPr lang="en-US" sz="2000" b="0" i="1" dirty="0" err="1">
                <a:solidFill>
                  <a:srgbClr val="000000"/>
                </a:solidFill>
                <a:latin typeface="Calibri" panose="020F0502020204030204" pitchFamily="34" charset="0"/>
                <a:ea typeface="Calibri" panose="020F0502020204030204" pitchFamily="34" charset="0"/>
                <a:cs typeface="Calibri" panose="020F0502020204030204" pitchFamily="34" charset="0"/>
              </a:rPr>
              <a:t>Engl</a:t>
            </a:r>
            <a:r>
              <a:rPr lang="en-US" sz="2000" b="0" i="1" dirty="0">
                <a:solidFill>
                  <a:srgbClr val="000000"/>
                </a:solidFill>
                <a:latin typeface="Calibri" panose="020F0502020204030204" pitchFamily="34" charset="0"/>
                <a:ea typeface="Calibri" panose="020F0502020204030204" pitchFamily="34" charset="0"/>
                <a:cs typeface="Calibri" panose="020F0502020204030204" pitchFamily="34" charset="0"/>
              </a:rPr>
              <a:t> J Med </a:t>
            </a:r>
            <a:r>
              <a:rPr lang="en-US" sz="2000" b="0" dirty="0">
                <a:solidFill>
                  <a:srgbClr val="000000"/>
                </a:solidFill>
                <a:latin typeface="Calibri" panose="020F0502020204030204" pitchFamily="34" charset="0"/>
                <a:ea typeface="Calibri" panose="020F0502020204030204" pitchFamily="34" charset="0"/>
                <a:cs typeface="Calibri" panose="020F0502020204030204" pitchFamily="34" charset="0"/>
              </a:rPr>
              <a:t>2022 July 7;387(1):9-20.</a:t>
            </a:r>
            <a:br>
              <a:rPr lang="en-US" sz="2000" b="0" dirty="0">
                <a:solidFill>
                  <a:srgbClr val="000000"/>
                </a:solidFill>
                <a:latin typeface="Calibri" panose="020F0502020204030204" pitchFamily="34" charset="0"/>
                <a:ea typeface="Calibri" panose="020F0502020204030204" pitchFamily="34" charset="0"/>
                <a:cs typeface="Calibri" panose="020F0502020204030204" pitchFamily="34" charset="0"/>
              </a:rPr>
            </a:b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9799171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3E2E7FF1-7F9B-E929-7DA1-3F92C9ED5884}"/>
              </a:ext>
            </a:extLst>
          </p:cNvPr>
          <p:cNvSpPr>
            <a:spLocks noGrp="1"/>
          </p:cNvSpPr>
          <p:nvPr>
            <p:ph idx="46"/>
          </p:nvPr>
        </p:nvSpPr>
        <p:spPr/>
        <p:txBody>
          <a:bodyPr/>
          <a:lstStyle/>
          <a:p>
            <a:r>
              <a:rPr lang="en-US" dirty="0"/>
              <a:t>50%</a:t>
            </a:r>
          </a:p>
        </p:txBody>
      </p:sp>
      <p:sp>
        <p:nvSpPr>
          <p:cNvPr id="10" name="Content Placeholder 9">
            <a:extLst>
              <a:ext uri="{FF2B5EF4-FFF2-40B4-BE49-F238E27FC236}">
                <a16:creationId xmlns:a16="http://schemas.microsoft.com/office/drawing/2014/main" id="{BA09F28C-541E-8C56-F476-6DD060FBBF94}"/>
              </a:ext>
            </a:extLst>
          </p:cNvPr>
          <p:cNvSpPr>
            <a:spLocks noGrp="1"/>
          </p:cNvSpPr>
          <p:nvPr>
            <p:ph idx="47"/>
          </p:nvPr>
        </p:nvSpPr>
        <p:spPr/>
        <p:txBody>
          <a:bodyPr/>
          <a:lstStyle/>
          <a:p>
            <a:r>
              <a:rPr lang="en-US" dirty="0"/>
              <a:t>20%</a:t>
            </a:r>
          </a:p>
        </p:txBody>
      </p:sp>
      <p:sp>
        <p:nvSpPr>
          <p:cNvPr id="11" name="Content Placeholder 10">
            <a:extLst>
              <a:ext uri="{FF2B5EF4-FFF2-40B4-BE49-F238E27FC236}">
                <a16:creationId xmlns:a16="http://schemas.microsoft.com/office/drawing/2014/main" id="{44F67302-3806-9AE8-ACE5-BEA5DFBC2488}"/>
              </a:ext>
            </a:extLst>
          </p:cNvPr>
          <p:cNvSpPr>
            <a:spLocks noGrp="1"/>
          </p:cNvSpPr>
          <p:nvPr>
            <p:ph idx="48"/>
          </p:nvPr>
        </p:nvSpPr>
        <p:spPr/>
        <p:txBody>
          <a:bodyPr/>
          <a:lstStyle/>
          <a:p>
            <a:r>
              <a:rPr lang="en-US" dirty="0"/>
              <a:t>25%</a:t>
            </a:r>
          </a:p>
        </p:txBody>
      </p:sp>
      <p:sp>
        <p:nvSpPr>
          <p:cNvPr id="12" name="Content Placeholder 11">
            <a:extLst>
              <a:ext uri="{FF2B5EF4-FFF2-40B4-BE49-F238E27FC236}">
                <a16:creationId xmlns:a16="http://schemas.microsoft.com/office/drawing/2014/main" id="{F1649A38-0470-212E-5AA2-CFE21B1AC49C}"/>
              </a:ext>
            </a:extLst>
          </p:cNvPr>
          <p:cNvSpPr>
            <a:spLocks noGrp="1"/>
          </p:cNvSpPr>
          <p:nvPr>
            <p:ph idx="49"/>
          </p:nvPr>
        </p:nvSpPr>
        <p:spPr/>
        <p:txBody>
          <a:bodyPr/>
          <a:lstStyle/>
          <a:p>
            <a:r>
              <a:rPr lang="en-US" dirty="0"/>
              <a:t>30%</a:t>
            </a:r>
          </a:p>
        </p:txBody>
      </p:sp>
      <p:sp>
        <p:nvSpPr>
          <p:cNvPr id="13" name="Content Placeholder 12">
            <a:extLst>
              <a:ext uri="{FF2B5EF4-FFF2-40B4-BE49-F238E27FC236}">
                <a16:creationId xmlns:a16="http://schemas.microsoft.com/office/drawing/2014/main" id="{5917D9BF-57F9-FC6C-26B7-451EF3BA3854}"/>
              </a:ext>
            </a:extLst>
          </p:cNvPr>
          <p:cNvSpPr>
            <a:spLocks noGrp="1"/>
          </p:cNvSpPr>
          <p:nvPr>
            <p:ph idx="50"/>
          </p:nvPr>
        </p:nvSpPr>
        <p:spPr/>
        <p:txBody>
          <a:bodyPr/>
          <a:lstStyle/>
          <a:p>
            <a:r>
              <a:rPr lang="en-US" dirty="0"/>
              <a:t>20%</a:t>
            </a:r>
          </a:p>
        </p:txBody>
      </p:sp>
      <p:sp>
        <p:nvSpPr>
          <p:cNvPr id="14" name="Content Placeholder 13">
            <a:extLst>
              <a:ext uri="{FF2B5EF4-FFF2-40B4-BE49-F238E27FC236}">
                <a16:creationId xmlns:a16="http://schemas.microsoft.com/office/drawing/2014/main" id="{3FA5F2C2-4FB5-7816-7161-F710EE2D14DB}"/>
              </a:ext>
            </a:extLst>
          </p:cNvPr>
          <p:cNvSpPr>
            <a:spLocks noGrp="1"/>
          </p:cNvSpPr>
          <p:nvPr>
            <p:ph idx="58"/>
          </p:nvPr>
        </p:nvSpPr>
        <p:spPr/>
        <p:txBody>
          <a:bodyPr/>
          <a:lstStyle/>
          <a:p>
            <a:r>
              <a:rPr lang="en-US" dirty="0"/>
              <a:t>Chance of dose hold </a:t>
            </a:r>
          </a:p>
        </p:txBody>
      </p:sp>
      <p:sp>
        <p:nvSpPr>
          <p:cNvPr id="15" name="Content Placeholder 14">
            <a:extLst>
              <a:ext uri="{FF2B5EF4-FFF2-40B4-BE49-F238E27FC236}">
                <a16:creationId xmlns:a16="http://schemas.microsoft.com/office/drawing/2014/main" id="{0C83BE99-5339-D9A3-6A66-1328B787BF80}"/>
              </a:ext>
            </a:extLst>
          </p:cNvPr>
          <p:cNvSpPr>
            <a:spLocks noGrp="1"/>
          </p:cNvSpPr>
          <p:nvPr>
            <p:ph idx="71"/>
          </p:nvPr>
        </p:nvSpPr>
        <p:spPr/>
        <p:txBody>
          <a:bodyPr/>
          <a:lstStyle/>
          <a:p>
            <a:r>
              <a:rPr lang="en-US" dirty="0"/>
              <a:t>10% to 15% </a:t>
            </a:r>
          </a:p>
        </p:txBody>
      </p:sp>
      <p:sp>
        <p:nvSpPr>
          <p:cNvPr id="8" name="Title 7">
            <a:extLst>
              <a:ext uri="{FF2B5EF4-FFF2-40B4-BE49-F238E27FC236}">
                <a16:creationId xmlns:a16="http://schemas.microsoft.com/office/drawing/2014/main" id="{ABD42202-5C10-A2EE-3571-04A13720956D}"/>
              </a:ext>
            </a:extLst>
          </p:cNvPr>
          <p:cNvSpPr>
            <a:spLocks noGrp="1"/>
          </p:cNvSpPr>
          <p:nvPr>
            <p:ph type="title"/>
          </p:nvPr>
        </p:nvSpPr>
        <p:spPr/>
        <p:txBody>
          <a:bodyPr/>
          <a:lstStyle/>
          <a:p>
            <a:r>
              <a:rPr lang="en-US" sz="2200" dirty="0"/>
              <a:t>Based on your personal clinical experience and knowledge of available data, please estimate the chance that a patient will experience toxicity requiring a dose hold during treatment with </a:t>
            </a:r>
            <a:r>
              <a:rPr lang="en-US" sz="2200" u="sng" dirty="0"/>
              <a:t>capivasertib</a:t>
            </a:r>
            <a:r>
              <a:rPr lang="en-US" sz="2200" dirty="0"/>
              <a:t>. What is the primary toxicity that leads to withholding dosing?</a:t>
            </a:r>
          </a:p>
        </p:txBody>
      </p:sp>
      <p:sp>
        <p:nvSpPr>
          <p:cNvPr id="16" name="Content Placeholder 15">
            <a:extLst>
              <a:ext uri="{FF2B5EF4-FFF2-40B4-BE49-F238E27FC236}">
                <a16:creationId xmlns:a16="http://schemas.microsoft.com/office/drawing/2014/main" id="{4AFFC878-5200-5850-0015-E803C5659720}"/>
              </a:ext>
            </a:extLst>
          </p:cNvPr>
          <p:cNvSpPr>
            <a:spLocks noGrp="1"/>
          </p:cNvSpPr>
          <p:nvPr>
            <p:ph idx="73"/>
          </p:nvPr>
        </p:nvSpPr>
        <p:spPr/>
        <p:txBody>
          <a:bodyPr/>
          <a:lstStyle/>
          <a:p>
            <a:r>
              <a:rPr lang="en-US" dirty="0"/>
              <a:t>GI</a:t>
            </a:r>
          </a:p>
        </p:txBody>
      </p:sp>
      <p:sp>
        <p:nvSpPr>
          <p:cNvPr id="17" name="Content Placeholder 16">
            <a:extLst>
              <a:ext uri="{FF2B5EF4-FFF2-40B4-BE49-F238E27FC236}">
                <a16:creationId xmlns:a16="http://schemas.microsoft.com/office/drawing/2014/main" id="{CCCED6B5-B210-0952-B9D3-C63F9C8F9B24}"/>
              </a:ext>
            </a:extLst>
          </p:cNvPr>
          <p:cNvSpPr>
            <a:spLocks noGrp="1"/>
          </p:cNvSpPr>
          <p:nvPr>
            <p:ph idx="74"/>
          </p:nvPr>
        </p:nvSpPr>
        <p:spPr/>
        <p:txBody>
          <a:bodyPr/>
          <a:lstStyle/>
          <a:p>
            <a:r>
              <a:rPr lang="en-US" dirty="0"/>
              <a:t>Diarrhea</a:t>
            </a:r>
          </a:p>
        </p:txBody>
      </p:sp>
      <p:sp>
        <p:nvSpPr>
          <p:cNvPr id="18" name="Content Placeholder 17">
            <a:extLst>
              <a:ext uri="{FF2B5EF4-FFF2-40B4-BE49-F238E27FC236}">
                <a16:creationId xmlns:a16="http://schemas.microsoft.com/office/drawing/2014/main" id="{5372F024-6FFA-3468-C467-0561A8CDAE4B}"/>
              </a:ext>
            </a:extLst>
          </p:cNvPr>
          <p:cNvSpPr>
            <a:spLocks noGrp="1"/>
          </p:cNvSpPr>
          <p:nvPr>
            <p:ph idx="75"/>
          </p:nvPr>
        </p:nvSpPr>
        <p:spPr/>
        <p:txBody>
          <a:bodyPr/>
          <a:lstStyle/>
          <a:p>
            <a:r>
              <a:rPr lang="en-US" dirty="0"/>
              <a:t>Diarrhea </a:t>
            </a:r>
          </a:p>
        </p:txBody>
      </p:sp>
      <p:sp>
        <p:nvSpPr>
          <p:cNvPr id="19" name="Content Placeholder 18">
            <a:extLst>
              <a:ext uri="{FF2B5EF4-FFF2-40B4-BE49-F238E27FC236}">
                <a16:creationId xmlns:a16="http://schemas.microsoft.com/office/drawing/2014/main" id="{2D6FE1B3-BD12-C0A6-DA9C-860CEFCE252F}"/>
              </a:ext>
            </a:extLst>
          </p:cNvPr>
          <p:cNvSpPr>
            <a:spLocks noGrp="1"/>
          </p:cNvSpPr>
          <p:nvPr>
            <p:ph idx="76"/>
          </p:nvPr>
        </p:nvSpPr>
        <p:spPr/>
        <p:txBody>
          <a:bodyPr/>
          <a:lstStyle/>
          <a:p>
            <a:r>
              <a:rPr lang="en-US" dirty="0"/>
              <a:t>Diarrhea</a:t>
            </a:r>
          </a:p>
        </p:txBody>
      </p:sp>
      <p:sp>
        <p:nvSpPr>
          <p:cNvPr id="20" name="Content Placeholder 19">
            <a:extLst>
              <a:ext uri="{FF2B5EF4-FFF2-40B4-BE49-F238E27FC236}">
                <a16:creationId xmlns:a16="http://schemas.microsoft.com/office/drawing/2014/main" id="{6D4C860B-422D-8F50-2DD7-FD2EFE115E52}"/>
              </a:ext>
            </a:extLst>
          </p:cNvPr>
          <p:cNvSpPr>
            <a:spLocks noGrp="1"/>
          </p:cNvSpPr>
          <p:nvPr>
            <p:ph idx="77"/>
          </p:nvPr>
        </p:nvSpPr>
        <p:spPr/>
        <p:txBody>
          <a:bodyPr/>
          <a:lstStyle/>
          <a:p>
            <a:r>
              <a:rPr lang="en-US" dirty="0"/>
              <a:t>Diarrhea</a:t>
            </a:r>
          </a:p>
        </p:txBody>
      </p:sp>
      <p:sp>
        <p:nvSpPr>
          <p:cNvPr id="21" name="Content Placeholder 20">
            <a:extLst>
              <a:ext uri="{FF2B5EF4-FFF2-40B4-BE49-F238E27FC236}">
                <a16:creationId xmlns:a16="http://schemas.microsoft.com/office/drawing/2014/main" id="{20DBF1BE-759B-4162-4641-9BBE7DB7A03F}"/>
              </a:ext>
            </a:extLst>
          </p:cNvPr>
          <p:cNvSpPr>
            <a:spLocks noGrp="1"/>
          </p:cNvSpPr>
          <p:nvPr>
            <p:ph idx="78"/>
          </p:nvPr>
        </p:nvSpPr>
        <p:spPr/>
        <p:txBody>
          <a:bodyPr/>
          <a:lstStyle/>
          <a:p>
            <a:r>
              <a:rPr lang="en-US" dirty="0"/>
              <a:t>Primary toxicity </a:t>
            </a:r>
          </a:p>
        </p:txBody>
      </p:sp>
      <p:sp>
        <p:nvSpPr>
          <p:cNvPr id="22" name="Content Placeholder 21">
            <a:extLst>
              <a:ext uri="{FF2B5EF4-FFF2-40B4-BE49-F238E27FC236}">
                <a16:creationId xmlns:a16="http://schemas.microsoft.com/office/drawing/2014/main" id="{572E7098-A3F2-7BCC-64E7-F7886B8B1809}"/>
              </a:ext>
            </a:extLst>
          </p:cNvPr>
          <p:cNvSpPr>
            <a:spLocks noGrp="1"/>
          </p:cNvSpPr>
          <p:nvPr>
            <p:ph idx="79"/>
          </p:nvPr>
        </p:nvSpPr>
        <p:spPr/>
        <p:txBody>
          <a:bodyPr/>
          <a:lstStyle/>
          <a:p>
            <a:r>
              <a:rPr lang="en-US" dirty="0"/>
              <a:t>Rash</a:t>
            </a:r>
          </a:p>
        </p:txBody>
      </p:sp>
    </p:spTree>
    <p:extLst>
      <p:ext uri="{BB962C8B-B14F-4D97-AF65-F5344CB8AC3E}">
        <p14:creationId xmlns:p14="http://schemas.microsoft.com/office/powerpoint/2010/main" val="3612355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3E2E7FF1-7F9B-E929-7DA1-3F92C9ED5884}"/>
              </a:ext>
            </a:extLst>
          </p:cNvPr>
          <p:cNvSpPr>
            <a:spLocks noGrp="1"/>
          </p:cNvSpPr>
          <p:nvPr>
            <p:ph idx="46"/>
          </p:nvPr>
        </p:nvSpPr>
        <p:spPr/>
        <p:txBody>
          <a:bodyPr/>
          <a:lstStyle/>
          <a:p>
            <a:r>
              <a:rPr lang="en-US" dirty="0"/>
              <a:t>25%</a:t>
            </a:r>
          </a:p>
        </p:txBody>
      </p:sp>
      <p:sp>
        <p:nvSpPr>
          <p:cNvPr id="10" name="Content Placeholder 9">
            <a:extLst>
              <a:ext uri="{FF2B5EF4-FFF2-40B4-BE49-F238E27FC236}">
                <a16:creationId xmlns:a16="http://schemas.microsoft.com/office/drawing/2014/main" id="{BA09F28C-541E-8C56-F476-6DD060FBBF94}"/>
              </a:ext>
            </a:extLst>
          </p:cNvPr>
          <p:cNvSpPr>
            <a:spLocks noGrp="1"/>
          </p:cNvSpPr>
          <p:nvPr>
            <p:ph idx="47"/>
          </p:nvPr>
        </p:nvSpPr>
        <p:spPr/>
        <p:txBody>
          <a:bodyPr/>
          <a:lstStyle/>
          <a:p>
            <a:r>
              <a:rPr lang="en-US" dirty="0"/>
              <a:t>25%</a:t>
            </a:r>
          </a:p>
        </p:txBody>
      </p:sp>
      <p:sp>
        <p:nvSpPr>
          <p:cNvPr id="11" name="Content Placeholder 10">
            <a:extLst>
              <a:ext uri="{FF2B5EF4-FFF2-40B4-BE49-F238E27FC236}">
                <a16:creationId xmlns:a16="http://schemas.microsoft.com/office/drawing/2014/main" id="{44F67302-3806-9AE8-ACE5-BEA5DFBC2488}"/>
              </a:ext>
            </a:extLst>
          </p:cNvPr>
          <p:cNvSpPr>
            <a:spLocks noGrp="1"/>
          </p:cNvSpPr>
          <p:nvPr>
            <p:ph idx="48"/>
          </p:nvPr>
        </p:nvSpPr>
        <p:spPr/>
        <p:txBody>
          <a:bodyPr/>
          <a:lstStyle/>
          <a:p>
            <a:r>
              <a:rPr lang="en-US" dirty="0"/>
              <a:t>50%</a:t>
            </a:r>
          </a:p>
        </p:txBody>
      </p:sp>
      <p:sp>
        <p:nvSpPr>
          <p:cNvPr id="12" name="Content Placeholder 11">
            <a:extLst>
              <a:ext uri="{FF2B5EF4-FFF2-40B4-BE49-F238E27FC236}">
                <a16:creationId xmlns:a16="http://schemas.microsoft.com/office/drawing/2014/main" id="{F1649A38-0470-212E-5AA2-CFE21B1AC49C}"/>
              </a:ext>
            </a:extLst>
          </p:cNvPr>
          <p:cNvSpPr>
            <a:spLocks noGrp="1"/>
          </p:cNvSpPr>
          <p:nvPr>
            <p:ph idx="49"/>
          </p:nvPr>
        </p:nvSpPr>
        <p:spPr/>
        <p:txBody>
          <a:bodyPr/>
          <a:lstStyle/>
          <a:p>
            <a:r>
              <a:rPr lang="en-US" dirty="0"/>
              <a:t>70%</a:t>
            </a:r>
          </a:p>
        </p:txBody>
      </p:sp>
      <p:sp>
        <p:nvSpPr>
          <p:cNvPr id="13" name="Content Placeholder 12">
            <a:extLst>
              <a:ext uri="{FF2B5EF4-FFF2-40B4-BE49-F238E27FC236}">
                <a16:creationId xmlns:a16="http://schemas.microsoft.com/office/drawing/2014/main" id="{5917D9BF-57F9-FC6C-26B7-451EF3BA3854}"/>
              </a:ext>
            </a:extLst>
          </p:cNvPr>
          <p:cNvSpPr>
            <a:spLocks noGrp="1"/>
          </p:cNvSpPr>
          <p:nvPr>
            <p:ph idx="50"/>
          </p:nvPr>
        </p:nvSpPr>
        <p:spPr/>
        <p:txBody>
          <a:bodyPr/>
          <a:lstStyle/>
          <a:p>
            <a:r>
              <a:rPr lang="en-US" dirty="0"/>
              <a:t>30%</a:t>
            </a:r>
          </a:p>
        </p:txBody>
      </p:sp>
      <p:sp>
        <p:nvSpPr>
          <p:cNvPr id="14" name="Content Placeholder 13">
            <a:extLst>
              <a:ext uri="{FF2B5EF4-FFF2-40B4-BE49-F238E27FC236}">
                <a16:creationId xmlns:a16="http://schemas.microsoft.com/office/drawing/2014/main" id="{3FA5F2C2-4FB5-7816-7161-F710EE2D14DB}"/>
              </a:ext>
            </a:extLst>
          </p:cNvPr>
          <p:cNvSpPr>
            <a:spLocks noGrp="1"/>
          </p:cNvSpPr>
          <p:nvPr>
            <p:ph idx="58"/>
          </p:nvPr>
        </p:nvSpPr>
        <p:spPr/>
        <p:txBody>
          <a:bodyPr/>
          <a:lstStyle/>
          <a:p>
            <a:r>
              <a:rPr lang="en-US" dirty="0"/>
              <a:t>Chance of dose hold </a:t>
            </a:r>
          </a:p>
        </p:txBody>
      </p:sp>
      <p:sp>
        <p:nvSpPr>
          <p:cNvPr id="15" name="Content Placeholder 14">
            <a:extLst>
              <a:ext uri="{FF2B5EF4-FFF2-40B4-BE49-F238E27FC236}">
                <a16:creationId xmlns:a16="http://schemas.microsoft.com/office/drawing/2014/main" id="{0C83BE99-5339-D9A3-6A66-1328B787BF80}"/>
              </a:ext>
            </a:extLst>
          </p:cNvPr>
          <p:cNvSpPr>
            <a:spLocks noGrp="1"/>
          </p:cNvSpPr>
          <p:nvPr>
            <p:ph idx="71"/>
          </p:nvPr>
        </p:nvSpPr>
        <p:spPr/>
        <p:txBody>
          <a:bodyPr/>
          <a:lstStyle/>
          <a:p>
            <a:r>
              <a:rPr lang="en-US" dirty="0"/>
              <a:t>&gt;10%</a:t>
            </a:r>
          </a:p>
        </p:txBody>
      </p:sp>
      <p:sp>
        <p:nvSpPr>
          <p:cNvPr id="8" name="Title 7">
            <a:extLst>
              <a:ext uri="{FF2B5EF4-FFF2-40B4-BE49-F238E27FC236}">
                <a16:creationId xmlns:a16="http://schemas.microsoft.com/office/drawing/2014/main" id="{ABD42202-5C10-A2EE-3571-04A13720956D}"/>
              </a:ext>
            </a:extLst>
          </p:cNvPr>
          <p:cNvSpPr>
            <a:spLocks noGrp="1"/>
          </p:cNvSpPr>
          <p:nvPr>
            <p:ph type="title"/>
          </p:nvPr>
        </p:nvSpPr>
        <p:spPr/>
        <p:txBody>
          <a:bodyPr/>
          <a:lstStyle/>
          <a:p>
            <a:r>
              <a:rPr lang="en-US" sz="2200" dirty="0"/>
              <a:t>Based on your personal clinical experience and knowledge of available data, please estimate the chance that a patient will experience toxicity requiring a dose hold during treatment with </a:t>
            </a:r>
            <a:r>
              <a:rPr lang="en-US" sz="2200" u="sng" dirty="0" err="1"/>
              <a:t>alpelisib</a:t>
            </a:r>
            <a:r>
              <a:rPr lang="en-US" sz="2200" dirty="0"/>
              <a:t>. What is the primary toxicity that leads to withholding dosing?</a:t>
            </a:r>
          </a:p>
        </p:txBody>
      </p:sp>
      <p:sp>
        <p:nvSpPr>
          <p:cNvPr id="16" name="Content Placeholder 15">
            <a:extLst>
              <a:ext uri="{FF2B5EF4-FFF2-40B4-BE49-F238E27FC236}">
                <a16:creationId xmlns:a16="http://schemas.microsoft.com/office/drawing/2014/main" id="{4AFFC878-5200-5850-0015-E803C5659720}"/>
              </a:ext>
            </a:extLst>
          </p:cNvPr>
          <p:cNvSpPr>
            <a:spLocks noGrp="1"/>
          </p:cNvSpPr>
          <p:nvPr>
            <p:ph idx="73"/>
          </p:nvPr>
        </p:nvSpPr>
        <p:spPr/>
        <p:txBody>
          <a:bodyPr/>
          <a:lstStyle/>
          <a:p>
            <a:r>
              <a:rPr lang="en-US" dirty="0"/>
              <a:t>Hyperglycemia</a:t>
            </a:r>
          </a:p>
        </p:txBody>
      </p:sp>
      <p:sp>
        <p:nvSpPr>
          <p:cNvPr id="17" name="Content Placeholder 16">
            <a:extLst>
              <a:ext uri="{FF2B5EF4-FFF2-40B4-BE49-F238E27FC236}">
                <a16:creationId xmlns:a16="http://schemas.microsoft.com/office/drawing/2014/main" id="{CCCED6B5-B210-0952-B9D3-C63F9C8F9B24}"/>
              </a:ext>
            </a:extLst>
          </p:cNvPr>
          <p:cNvSpPr>
            <a:spLocks noGrp="1"/>
          </p:cNvSpPr>
          <p:nvPr>
            <p:ph idx="74"/>
          </p:nvPr>
        </p:nvSpPr>
        <p:spPr/>
        <p:txBody>
          <a:bodyPr/>
          <a:lstStyle/>
          <a:p>
            <a:r>
              <a:rPr lang="en-US" dirty="0"/>
              <a:t>Rash, diarrhea</a:t>
            </a:r>
          </a:p>
        </p:txBody>
      </p:sp>
      <p:sp>
        <p:nvSpPr>
          <p:cNvPr id="18" name="Content Placeholder 17">
            <a:extLst>
              <a:ext uri="{FF2B5EF4-FFF2-40B4-BE49-F238E27FC236}">
                <a16:creationId xmlns:a16="http://schemas.microsoft.com/office/drawing/2014/main" id="{5372F024-6FFA-3468-C467-0561A8CDAE4B}"/>
              </a:ext>
            </a:extLst>
          </p:cNvPr>
          <p:cNvSpPr>
            <a:spLocks noGrp="1"/>
          </p:cNvSpPr>
          <p:nvPr>
            <p:ph idx="75"/>
          </p:nvPr>
        </p:nvSpPr>
        <p:spPr/>
        <p:txBody>
          <a:bodyPr/>
          <a:lstStyle/>
          <a:p>
            <a:r>
              <a:rPr lang="en-US" dirty="0"/>
              <a:t>Hyperglycemia, diarrhea  </a:t>
            </a:r>
          </a:p>
        </p:txBody>
      </p:sp>
      <p:sp>
        <p:nvSpPr>
          <p:cNvPr id="19" name="Content Placeholder 18">
            <a:extLst>
              <a:ext uri="{FF2B5EF4-FFF2-40B4-BE49-F238E27FC236}">
                <a16:creationId xmlns:a16="http://schemas.microsoft.com/office/drawing/2014/main" id="{2D6FE1B3-BD12-C0A6-DA9C-860CEFCE252F}"/>
              </a:ext>
            </a:extLst>
          </p:cNvPr>
          <p:cNvSpPr>
            <a:spLocks noGrp="1"/>
          </p:cNvSpPr>
          <p:nvPr>
            <p:ph idx="76"/>
          </p:nvPr>
        </p:nvSpPr>
        <p:spPr/>
        <p:txBody>
          <a:bodyPr/>
          <a:lstStyle/>
          <a:p>
            <a:r>
              <a:rPr lang="en-US" dirty="0"/>
              <a:t>Hyperglycemia</a:t>
            </a:r>
          </a:p>
        </p:txBody>
      </p:sp>
      <p:sp>
        <p:nvSpPr>
          <p:cNvPr id="20" name="Content Placeholder 19">
            <a:extLst>
              <a:ext uri="{FF2B5EF4-FFF2-40B4-BE49-F238E27FC236}">
                <a16:creationId xmlns:a16="http://schemas.microsoft.com/office/drawing/2014/main" id="{6D4C860B-422D-8F50-2DD7-FD2EFE115E52}"/>
              </a:ext>
            </a:extLst>
          </p:cNvPr>
          <p:cNvSpPr>
            <a:spLocks noGrp="1"/>
          </p:cNvSpPr>
          <p:nvPr>
            <p:ph idx="77"/>
          </p:nvPr>
        </p:nvSpPr>
        <p:spPr/>
        <p:txBody>
          <a:bodyPr/>
          <a:lstStyle/>
          <a:p>
            <a:r>
              <a:rPr lang="en-US" dirty="0"/>
              <a:t>Hyperglycemia</a:t>
            </a:r>
          </a:p>
        </p:txBody>
      </p:sp>
      <p:sp>
        <p:nvSpPr>
          <p:cNvPr id="21" name="Content Placeholder 20">
            <a:extLst>
              <a:ext uri="{FF2B5EF4-FFF2-40B4-BE49-F238E27FC236}">
                <a16:creationId xmlns:a16="http://schemas.microsoft.com/office/drawing/2014/main" id="{20DBF1BE-759B-4162-4641-9BBE7DB7A03F}"/>
              </a:ext>
            </a:extLst>
          </p:cNvPr>
          <p:cNvSpPr>
            <a:spLocks noGrp="1"/>
          </p:cNvSpPr>
          <p:nvPr>
            <p:ph idx="78"/>
          </p:nvPr>
        </p:nvSpPr>
        <p:spPr/>
        <p:txBody>
          <a:bodyPr/>
          <a:lstStyle/>
          <a:p>
            <a:r>
              <a:rPr lang="en-US" dirty="0"/>
              <a:t>Primary toxicity </a:t>
            </a:r>
          </a:p>
        </p:txBody>
      </p:sp>
      <p:sp>
        <p:nvSpPr>
          <p:cNvPr id="22" name="Content Placeholder 21">
            <a:extLst>
              <a:ext uri="{FF2B5EF4-FFF2-40B4-BE49-F238E27FC236}">
                <a16:creationId xmlns:a16="http://schemas.microsoft.com/office/drawing/2014/main" id="{572E7098-A3F2-7BCC-64E7-F7886B8B1809}"/>
              </a:ext>
            </a:extLst>
          </p:cNvPr>
          <p:cNvSpPr>
            <a:spLocks noGrp="1"/>
          </p:cNvSpPr>
          <p:nvPr>
            <p:ph idx="79"/>
          </p:nvPr>
        </p:nvSpPr>
        <p:spPr/>
        <p:txBody>
          <a:bodyPr/>
          <a:lstStyle/>
          <a:p>
            <a:r>
              <a:rPr lang="en-US" dirty="0"/>
              <a:t>Hyperglycemia</a:t>
            </a:r>
          </a:p>
        </p:txBody>
      </p:sp>
    </p:spTree>
    <p:extLst>
      <p:ext uri="{BB962C8B-B14F-4D97-AF65-F5344CB8AC3E}">
        <p14:creationId xmlns:p14="http://schemas.microsoft.com/office/powerpoint/2010/main" val="16948897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3E2E7FF1-7F9B-E929-7DA1-3F92C9ED5884}"/>
              </a:ext>
            </a:extLst>
          </p:cNvPr>
          <p:cNvSpPr>
            <a:spLocks noGrp="1"/>
          </p:cNvSpPr>
          <p:nvPr>
            <p:ph idx="46"/>
          </p:nvPr>
        </p:nvSpPr>
        <p:spPr/>
        <p:txBody>
          <a:bodyPr/>
          <a:lstStyle/>
          <a:p>
            <a:r>
              <a:rPr lang="en-US" dirty="0"/>
              <a:t>50%</a:t>
            </a:r>
          </a:p>
        </p:txBody>
      </p:sp>
      <p:sp>
        <p:nvSpPr>
          <p:cNvPr id="10" name="Content Placeholder 9">
            <a:extLst>
              <a:ext uri="{FF2B5EF4-FFF2-40B4-BE49-F238E27FC236}">
                <a16:creationId xmlns:a16="http://schemas.microsoft.com/office/drawing/2014/main" id="{BA09F28C-541E-8C56-F476-6DD060FBBF94}"/>
              </a:ext>
            </a:extLst>
          </p:cNvPr>
          <p:cNvSpPr>
            <a:spLocks noGrp="1"/>
          </p:cNvSpPr>
          <p:nvPr>
            <p:ph idx="47"/>
          </p:nvPr>
        </p:nvSpPr>
        <p:spPr/>
        <p:txBody>
          <a:bodyPr/>
          <a:lstStyle/>
          <a:p>
            <a:r>
              <a:rPr lang="en-US" dirty="0"/>
              <a:t>30%</a:t>
            </a:r>
          </a:p>
        </p:txBody>
      </p:sp>
      <p:sp>
        <p:nvSpPr>
          <p:cNvPr id="11" name="Content Placeholder 10">
            <a:extLst>
              <a:ext uri="{FF2B5EF4-FFF2-40B4-BE49-F238E27FC236}">
                <a16:creationId xmlns:a16="http://schemas.microsoft.com/office/drawing/2014/main" id="{44F67302-3806-9AE8-ACE5-BEA5DFBC2488}"/>
              </a:ext>
            </a:extLst>
          </p:cNvPr>
          <p:cNvSpPr>
            <a:spLocks noGrp="1"/>
          </p:cNvSpPr>
          <p:nvPr>
            <p:ph idx="48"/>
          </p:nvPr>
        </p:nvSpPr>
        <p:spPr/>
        <p:txBody>
          <a:bodyPr/>
          <a:lstStyle/>
          <a:p>
            <a:r>
              <a:rPr lang="en-US" dirty="0"/>
              <a:t>20%</a:t>
            </a:r>
          </a:p>
        </p:txBody>
      </p:sp>
      <p:sp>
        <p:nvSpPr>
          <p:cNvPr id="12" name="Content Placeholder 11">
            <a:extLst>
              <a:ext uri="{FF2B5EF4-FFF2-40B4-BE49-F238E27FC236}">
                <a16:creationId xmlns:a16="http://schemas.microsoft.com/office/drawing/2014/main" id="{F1649A38-0470-212E-5AA2-CFE21B1AC49C}"/>
              </a:ext>
            </a:extLst>
          </p:cNvPr>
          <p:cNvSpPr>
            <a:spLocks noGrp="1"/>
          </p:cNvSpPr>
          <p:nvPr>
            <p:ph idx="49"/>
          </p:nvPr>
        </p:nvSpPr>
        <p:spPr/>
        <p:txBody>
          <a:bodyPr/>
          <a:lstStyle/>
          <a:p>
            <a:r>
              <a:rPr lang="en-US" dirty="0"/>
              <a:t>30%</a:t>
            </a:r>
          </a:p>
        </p:txBody>
      </p:sp>
      <p:sp>
        <p:nvSpPr>
          <p:cNvPr id="13" name="Content Placeholder 12">
            <a:extLst>
              <a:ext uri="{FF2B5EF4-FFF2-40B4-BE49-F238E27FC236}">
                <a16:creationId xmlns:a16="http://schemas.microsoft.com/office/drawing/2014/main" id="{5917D9BF-57F9-FC6C-26B7-451EF3BA3854}"/>
              </a:ext>
            </a:extLst>
          </p:cNvPr>
          <p:cNvSpPr>
            <a:spLocks noGrp="1"/>
          </p:cNvSpPr>
          <p:nvPr>
            <p:ph idx="50"/>
          </p:nvPr>
        </p:nvSpPr>
        <p:spPr/>
        <p:txBody>
          <a:bodyPr/>
          <a:lstStyle/>
          <a:p>
            <a:r>
              <a:rPr lang="en-US" dirty="0"/>
              <a:t>10%</a:t>
            </a:r>
          </a:p>
        </p:txBody>
      </p:sp>
      <p:sp>
        <p:nvSpPr>
          <p:cNvPr id="14" name="Content Placeholder 13">
            <a:extLst>
              <a:ext uri="{FF2B5EF4-FFF2-40B4-BE49-F238E27FC236}">
                <a16:creationId xmlns:a16="http://schemas.microsoft.com/office/drawing/2014/main" id="{3FA5F2C2-4FB5-7816-7161-F710EE2D14DB}"/>
              </a:ext>
            </a:extLst>
          </p:cNvPr>
          <p:cNvSpPr>
            <a:spLocks noGrp="1"/>
          </p:cNvSpPr>
          <p:nvPr>
            <p:ph idx="58"/>
          </p:nvPr>
        </p:nvSpPr>
        <p:spPr/>
        <p:txBody>
          <a:bodyPr/>
          <a:lstStyle/>
          <a:p>
            <a:r>
              <a:rPr lang="en-US" dirty="0"/>
              <a:t>Chance of dose hold </a:t>
            </a:r>
          </a:p>
        </p:txBody>
      </p:sp>
      <p:sp>
        <p:nvSpPr>
          <p:cNvPr id="15" name="Content Placeholder 14">
            <a:extLst>
              <a:ext uri="{FF2B5EF4-FFF2-40B4-BE49-F238E27FC236}">
                <a16:creationId xmlns:a16="http://schemas.microsoft.com/office/drawing/2014/main" id="{0C83BE99-5339-D9A3-6A66-1328B787BF80}"/>
              </a:ext>
            </a:extLst>
          </p:cNvPr>
          <p:cNvSpPr>
            <a:spLocks noGrp="1"/>
          </p:cNvSpPr>
          <p:nvPr>
            <p:ph idx="71"/>
          </p:nvPr>
        </p:nvSpPr>
        <p:spPr/>
        <p:txBody>
          <a:bodyPr/>
          <a:lstStyle/>
          <a:p>
            <a:r>
              <a:rPr lang="en-US" dirty="0"/>
              <a:t>20%</a:t>
            </a:r>
          </a:p>
        </p:txBody>
      </p:sp>
      <p:sp>
        <p:nvSpPr>
          <p:cNvPr id="8" name="Title 7">
            <a:extLst>
              <a:ext uri="{FF2B5EF4-FFF2-40B4-BE49-F238E27FC236}">
                <a16:creationId xmlns:a16="http://schemas.microsoft.com/office/drawing/2014/main" id="{ABD42202-5C10-A2EE-3571-04A13720956D}"/>
              </a:ext>
            </a:extLst>
          </p:cNvPr>
          <p:cNvSpPr>
            <a:spLocks noGrp="1"/>
          </p:cNvSpPr>
          <p:nvPr>
            <p:ph type="title"/>
          </p:nvPr>
        </p:nvSpPr>
        <p:spPr/>
        <p:txBody>
          <a:bodyPr/>
          <a:lstStyle/>
          <a:p>
            <a:r>
              <a:rPr lang="en-US" sz="2200" dirty="0"/>
              <a:t>Based on your personal clinical experience and knowledge of available data, please estimate the chance that a patient will experience toxicity requiring a dose hold during treatment with </a:t>
            </a:r>
            <a:r>
              <a:rPr lang="en-US" sz="2200" u="sng" dirty="0"/>
              <a:t>trastuzumab </a:t>
            </a:r>
            <a:r>
              <a:rPr lang="en-US" sz="2200" u="sng" dirty="0" err="1"/>
              <a:t>deruxtecan</a:t>
            </a:r>
            <a:r>
              <a:rPr lang="en-US" sz="2200" dirty="0"/>
              <a:t>. What is the primary toxicity that leads to withholding dosing?</a:t>
            </a:r>
          </a:p>
        </p:txBody>
      </p:sp>
      <p:sp>
        <p:nvSpPr>
          <p:cNvPr id="16" name="Content Placeholder 15">
            <a:extLst>
              <a:ext uri="{FF2B5EF4-FFF2-40B4-BE49-F238E27FC236}">
                <a16:creationId xmlns:a16="http://schemas.microsoft.com/office/drawing/2014/main" id="{4AFFC878-5200-5850-0015-E803C5659720}"/>
              </a:ext>
            </a:extLst>
          </p:cNvPr>
          <p:cNvSpPr>
            <a:spLocks noGrp="1"/>
          </p:cNvSpPr>
          <p:nvPr>
            <p:ph idx="73"/>
          </p:nvPr>
        </p:nvSpPr>
        <p:spPr/>
        <p:txBody>
          <a:bodyPr/>
          <a:lstStyle/>
          <a:p>
            <a:r>
              <a:rPr lang="en-US" dirty="0"/>
              <a:t>General fatigue</a:t>
            </a:r>
          </a:p>
        </p:txBody>
      </p:sp>
      <p:sp>
        <p:nvSpPr>
          <p:cNvPr id="17" name="Content Placeholder 16">
            <a:extLst>
              <a:ext uri="{FF2B5EF4-FFF2-40B4-BE49-F238E27FC236}">
                <a16:creationId xmlns:a16="http://schemas.microsoft.com/office/drawing/2014/main" id="{CCCED6B5-B210-0952-B9D3-C63F9C8F9B24}"/>
              </a:ext>
            </a:extLst>
          </p:cNvPr>
          <p:cNvSpPr>
            <a:spLocks noGrp="1"/>
          </p:cNvSpPr>
          <p:nvPr>
            <p:ph idx="74"/>
          </p:nvPr>
        </p:nvSpPr>
        <p:spPr/>
        <p:txBody>
          <a:bodyPr/>
          <a:lstStyle/>
          <a:p>
            <a:r>
              <a:rPr lang="en-US" dirty="0"/>
              <a:t>Pneumonitis</a:t>
            </a:r>
          </a:p>
        </p:txBody>
      </p:sp>
      <p:sp>
        <p:nvSpPr>
          <p:cNvPr id="18" name="Content Placeholder 17">
            <a:extLst>
              <a:ext uri="{FF2B5EF4-FFF2-40B4-BE49-F238E27FC236}">
                <a16:creationId xmlns:a16="http://schemas.microsoft.com/office/drawing/2014/main" id="{5372F024-6FFA-3468-C467-0561A8CDAE4B}"/>
              </a:ext>
            </a:extLst>
          </p:cNvPr>
          <p:cNvSpPr>
            <a:spLocks noGrp="1"/>
          </p:cNvSpPr>
          <p:nvPr>
            <p:ph idx="75"/>
          </p:nvPr>
        </p:nvSpPr>
        <p:spPr/>
        <p:txBody>
          <a:bodyPr/>
          <a:lstStyle/>
          <a:p>
            <a:r>
              <a:rPr lang="en-US" dirty="0"/>
              <a:t>Interstitial lung disease, nausea</a:t>
            </a:r>
          </a:p>
        </p:txBody>
      </p:sp>
      <p:sp>
        <p:nvSpPr>
          <p:cNvPr id="19" name="Content Placeholder 18">
            <a:extLst>
              <a:ext uri="{FF2B5EF4-FFF2-40B4-BE49-F238E27FC236}">
                <a16:creationId xmlns:a16="http://schemas.microsoft.com/office/drawing/2014/main" id="{2D6FE1B3-BD12-C0A6-DA9C-860CEFCE252F}"/>
              </a:ext>
            </a:extLst>
          </p:cNvPr>
          <p:cNvSpPr>
            <a:spLocks noGrp="1"/>
          </p:cNvSpPr>
          <p:nvPr>
            <p:ph idx="76"/>
          </p:nvPr>
        </p:nvSpPr>
        <p:spPr/>
        <p:txBody>
          <a:bodyPr/>
          <a:lstStyle/>
          <a:p>
            <a:r>
              <a:rPr lang="en-US" dirty="0"/>
              <a:t>Neutropenia</a:t>
            </a:r>
          </a:p>
        </p:txBody>
      </p:sp>
      <p:sp>
        <p:nvSpPr>
          <p:cNvPr id="20" name="Content Placeholder 19">
            <a:extLst>
              <a:ext uri="{FF2B5EF4-FFF2-40B4-BE49-F238E27FC236}">
                <a16:creationId xmlns:a16="http://schemas.microsoft.com/office/drawing/2014/main" id="{6D4C860B-422D-8F50-2DD7-FD2EFE115E52}"/>
              </a:ext>
            </a:extLst>
          </p:cNvPr>
          <p:cNvSpPr>
            <a:spLocks noGrp="1"/>
          </p:cNvSpPr>
          <p:nvPr>
            <p:ph idx="77"/>
          </p:nvPr>
        </p:nvSpPr>
        <p:spPr/>
        <p:txBody>
          <a:bodyPr/>
          <a:lstStyle/>
          <a:p>
            <a:r>
              <a:rPr lang="en-US" dirty="0"/>
              <a:t>Nausea</a:t>
            </a:r>
          </a:p>
        </p:txBody>
      </p:sp>
      <p:sp>
        <p:nvSpPr>
          <p:cNvPr id="21" name="Content Placeholder 20">
            <a:extLst>
              <a:ext uri="{FF2B5EF4-FFF2-40B4-BE49-F238E27FC236}">
                <a16:creationId xmlns:a16="http://schemas.microsoft.com/office/drawing/2014/main" id="{20DBF1BE-759B-4162-4641-9BBE7DB7A03F}"/>
              </a:ext>
            </a:extLst>
          </p:cNvPr>
          <p:cNvSpPr>
            <a:spLocks noGrp="1"/>
          </p:cNvSpPr>
          <p:nvPr>
            <p:ph idx="78"/>
          </p:nvPr>
        </p:nvSpPr>
        <p:spPr/>
        <p:txBody>
          <a:bodyPr/>
          <a:lstStyle/>
          <a:p>
            <a:r>
              <a:rPr lang="en-US" dirty="0"/>
              <a:t>Primary toxicity </a:t>
            </a:r>
          </a:p>
        </p:txBody>
      </p:sp>
      <p:sp>
        <p:nvSpPr>
          <p:cNvPr id="22" name="Content Placeholder 21">
            <a:extLst>
              <a:ext uri="{FF2B5EF4-FFF2-40B4-BE49-F238E27FC236}">
                <a16:creationId xmlns:a16="http://schemas.microsoft.com/office/drawing/2014/main" id="{572E7098-A3F2-7BCC-64E7-F7886B8B1809}"/>
              </a:ext>
            </a:extLst>
          </p:cNvPr>
          <p:cNvSpPr>
            <a:spLocks noGrp="1"/>
          </p:cNvSpPr>
          <p:nvPr>
            <p:ph idx="79"/>
          </p:nvPr>
        </p:nvSpPr>
        <p:spPr/>
        <p:txBody>
          <a:bodyPr/>
          <a:lstStyle/>
          <a:p>
            <a:r>
              <a:rPr lang="en-US" dirty="0"/>
              <a:t>Interstitial lung disease</a:t>
            </a:r>
          </a:p>
        </p:txBody>
      </p:sp>
    </p:spTree>
    <p:extLst>
      <p:ext uri="{BB962C8B-B14F-4D97-AF65-F5344CB8AC3E}">
        <p14:creationId xmlns:p14="http://schemas.microsoft.com/office/powerpoint/2010/main" val="39634131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3E2E7FF1-7F9B-E929-7DA1-3F92C9ED5884}"/>
              </a:ext>
            </a:extLst>
          </p:cNvPr>
          <p:cNvSpPr>
            <a:spLocks noGrp="1"/>
          </p:cNvSpPr>
          <p:nvPr>
            <p:ph idx="46"/>
          </p:nvPr>
        </p:nvSpPr>
        <p:spPr/>
        <p:txBody>
          <a:bodyPr/>
          <a:lstStyle/>
          <a:p>
            <a:r>
              <a:rPr lang="en-US" dirty="0"/>
              <a:t>25%</a:t>
            </a:r>
          </a:p>
        </p:txBody>
      </p:sp>
      <p:sp>
        <p:nvSpPr>
          <p:cNvPr id="10" name="Content Placeholder 9">
            <a:extLst>
              <a:ext uri="{FF2B5EF4-FFF2-40B4-BE49-F238E27FC236}">
                <a16:creationId xmlns:a16="http://schemas.microsoft.com/office/drawing/2014/main" id="{BA09F28C-541E-8C56-F476-6DD060FBBF94}"/>
              </a:ext>
            </a:extLst>
          </p:cNvPr>
          <p:cNvSpPr>
            <a:spLocks noGrp="1"/>
          </p:cNvSpPr>
          <p:nvPr>
            <p:ph idx="47"/>
          </p:nvPr>
        </p:nvSpPr>
        <p:spPr/>
        <p:txBody>
          <a:bodyPr/>
          <a:lstStyle/>
          <a:p>
            <a:r>
              <a:rPr lang="en-US" dirty="0"/>
              <a:t>30%</a:t>
            </a:r>
          </a:p>
        </p:txBody>
      </p:sp>
      <p:sp>
        <p:nvSpPr>
          <p:cNvPr id="11" name="Content Placeholder 10">
            <a:extLst>
              <a:ext uri="{FF2B5EF4-FFF2-40B4-BE49-F238E27FC236}">
                <a16:creationId xmlns:a16="http://schemas.microsoft.com/office/drawing/2014/main" id="{44F67302-3806-9AE8-ACE5-BEA5DFBC2488}"/>
              </a:ext>
            </a:extLst>
          </p:cNvPr>
          <p:cNvSpPr>
            <a:spLocks noGrp="1"/>
          </p:cNvSpPr>
          <p:nvPr>
            <p:ph idx="48"/>
          </p:nvPr>
        </p:nvSpPr>
        <p:spPr/>
        <p:txBody>
          <a:bodyPr/>
          <a:lstStyle/>
          <a:p>
            <a:r>
              <a:rPr lang="en-US" dirty="0"/>
              <a:t>40%</a:t>
            </a:r>
          </a:p>
        </p:txBody>
      </p:sp>
      <p:sp>
        <p:nvSpPr>
          <p:cNvPr id="12" name="Content Placeholder 11">
            <a:extLst>
              <a:ext uri="{FF2B5EF4-FFF2-40B4-BE49-F238E27FC236}">
                <a16:creationId xmlns:a16="http://schemas.microsoft.com/office/drawing/2014/main" id="{F1649A38-0470-212E-5AA2-CFE21B1AC49C}"/>
              </a:ext>
            </a:extLst>
          </p:cNvPr>
          <p:cNvSpPr>
            <a:spLocks noGrp="1"/>
          </p:cNvSpPr>
          <p:nvPr>
            <p:ph idx="49"/>
          </p:nvPr>
        </p:nvSpPr>
        <p:spPr/>
        <p:txBody>
          <a:bodyPr/>
          <a:lstStyle/>
          <a:p>
            <a:r>
              <a:rPr lang="en-US" dirty="0"/>
              <a:t>40%</a:t>
            </a:r>
          </a:p>
        </p:txBody>
      </p:sp>
      <p:sp>
        <p:nvSpPr>
          <p:cNvPr id="13" name="Content Placeholder 12">
            <a:extLst>
              <a:ext uri="{FF2B5EF4-FFF2-40B4-BE49-F238E27FC236}">
                <a16:creationId xmlns:a16="http://schemas.microsoft.com/office/drawing/2014/main" id="{5917D9BF-57F9-FC6C-26B7-451EF3BA3854}"/>
              </a:ext>
            </a:extLst>
          </p:cNvPr>
          <p:cNvSpPr>
            <a:spLocks noGrp="1"/>
          </p:cNvSpPr>
          <p:nvPr>
            <p:ph idx="50"/>
          </p:nvPr>
        </p:nvSpPr>
        <p:spPr/>
        <p:txBody>
          <a:bodyPr/>
          <a:lstStyle/>
          <a:p>
            <a:r>
              <a:rPr lang="en-US" dirty="0"/>
              <a:t>10%</a:t>
            </a:r>
          </a:p>
        </p:txBody>
      </p:sp>
      <p:sp>
        <p:nvSpPr>
          <p:cNvPr id="14" name="Content Placeholder 13">
            <a:extLst>
              <a:ext uri="{FF2B5EF4-FFF2-40B4-BE49-F238E27FC236}">
                <a16:creationId xmlns:a16="http://schemas.microsoft.com/office/drawing/2014/main" id="{3FA5F2C2-4FB5-7816-7161-F710EE2D14DB}"/>
              </a:ext>
            </a:extLst>
          </p:cNvPr>
          <p:cNvSpPr>
            <a:spLocks noGrp="1"/>
          </p:cNvSpPr>
          <p:nvPr>
            <p:ph idx="58"/>
          </p:nvPr>
        </p:nvSpPr>
        <p:spPr/>
        <p:txBody>
          <a:bodyPr/>
          <a:lstStyle/>
          <a:p>
            <a:r>
              <a:rPr lang="en-US" dirty="0"/>
              <a:t>Chance of dose hold </a:t>
            </a:r>
          </a:p>
        </p:txBody>
      </p:sp>
      <p:sp>
        <p:nvSpPr>
          <p:cNvPr id="15" name="Content Placeholder 14">
            <a:extLst>
              <a:ext uri="{FF2B5EF4-FFF2-40B4-BE49-F238E27FC236}">
                <a16:creationId xmlns:a16="http://schemas.microsoft.com/office/drawing/2014/main" id="{0C83BE99-5339-D9A3-6A66-1328B787BF80}"/>
              </a:ext>
            </a:extLst>
          </p:cNvPr>
          <p:cNvSpPr>
            <a:spLocks noGrp="1"/>
          </p:cNvSpPr>
          <p:nvPr>
            <p:ph idx="71"/>
          </p:nvPr>
        </p:nvSpPr>
        <p:spPr/>
        <p:txBody>
          <a:bodyPr/>
          <a:lstStyle/>
          <a:p>
            <a:r>
              <a:rPr lang="en-US" dirty="0"/>
              <a:t>15%</a:t>
            </a:r>
          </a:p>
        </p:txBody>
      </p:sp>
      <p:sp>
        <p:nvSpPr>
          <p:cNvPr id="8" name="Title 7">
            <a:extLst>
              <a:ext uri="{FF2B5EF4-FFF2-40B4-BE49-F238E27FC236}">
                <a16:creationId xmlns:a16="http://schemas.microsoft.com/office/drawing/2014/main" id="{ABD42202-5C10-A2EE-3571-04A13720956D}"/>
              </a:ext>
            </a:extLst>
          </p:cNvPr>
          <p:cNvSpPr>
            <a:spLocks noGrp="1"/>
          </p:cNvSpPr>
          <p:nvPr>
            <p:ph type="title"/>
          </p:nvPr>
        </p:nvSpPr>
        <p:spPr/>
        <p:txBody>
          <a:bodyPr/>
          <a:lstStyle/>
          <a:p>
            <a:r>
              <a:rPr lang="en-US" sz="2200" dirty="0"/>
              <a:t>Based on your personal clinical experience and knowledge of available data, please estimate the chance that a patient will experience toxicity requiring a dose hold during treatment with </a:t>
            </a:r>
            <a:r>
              <a:rPr lang="en-US" sz="2200" u="sng" dirty="0" err="1"/>
              <a:t>sacituzumab</a:t>
            </a:r>
            <a:r>
              <a:rPr lang="en-US" sz="2200" u="sng" dirty="0"/>
              <a:t> </a:t>
            </a:r>
            <a:r>
              <a:rPr lang="en-US" sz="2200" u="sng" dirty="0" err="1"/>
              <a:t>govitecan</a:t>
            </a:r>
            <a:r>
              <a:rPr lang="en-US" sz="2200" dirty="0"/>
              <a:t>. What is the primary toxicity that leads to withholding dosing?</a:t>
            </a:r>
          </a:p>
        </p:txBody>
      </p:sp>
      <p:sp>
        <p:nvSpPr>
          <p:cNvPr id="16" name="Content Placeholder 15">
            <a:extLst>
              <a:ext uri="{FF2B5EF4-FFF2-40B4-BE49-F238E27FC236}">
                <a16:creationId xmlns:a16="http://schemas.microsoft.com/office/drawing/2014/main" id="{4AFFC878-5200-5850-0015-E803C5659720}"/>
              </a:ext>
            </a:extLst>
          </p:cNvPr>
          <p:cNvSpPr>
            <a:spLocks noGrp="1"/>
          </p:cNvSpPr>
          <p:nvPr>
            <p:ph idx="73"/>
          </p:nvPr>
        </p:nvSpPr>
        <p:spPr/>
        <p:txBody>
          <a:bodyPr/>
          <a:lstStyle/>
          <a:p>
            <a:r>
              <a:rPr lang="en-US" dirty="0"/>
              <a:t>Neutropenia</a:t>
            </a:r>
          </a:p>
        </p:txBody>
      </p:sp>
      <p:sp>
        <p:nvSpPr>
          <p:cNvPr id="17" name="Content Placeholder 16">
            <a:extLst>
              <a:ext uri="{FF2B5EF4-FFF2-40B4-BE49-F238E27FC236}">
                <a16:creationId xmlns:a16="http://schemas.microsoft.com/office/drawing/2014/main" id="{CCCED6B5-B210-0952-B9D3-C63F9C8F9B24}"/>
              </a:ext>
            </a:extLst>
          </p:cNvPr>
          <p:cNvSpPr>
            <a:spLocks noGrp="1"/>
          </p:cNvSpPr>
          <p:nvPr>
            <p:ph idx="74"/>
          </p:nvPr>
        </p:nvSpPr>
        <p:spPr/>
        <p:txBody>
          <a:bodyPr/>
          <a:lstStyle/>
          <a:p>
            <a:r>
              <a:rPr lang="en-US" dirty="0"/>
              <a:t>Myelosuppression</a:t>
            </a:r>
          </a:p>
        </p:txBody>
      </p:sp>
      <p:sp>
        <p:nvSpPr>
          <p:cNvPr id="18" name="Content Placeholder 17">
            <a:extLst>
              <a:ext uri="{FF2B5EF4-FFF2-40B4-BE49-F238E27FC236}">
                <a16:creationId xmlns:a16="http://schemas.microsoft.com/office/drawing/2014/main" id="{5372F024-6FFA-3468-C467-0561A8CDAE4B}"/>
              </a:ext>
            </a:extLst>
          </p:cNvPr>
          <p:cNvSpPr>
            <a:spLocks noGrp="1"/>
          </p:cNvSpPr>
          <p:nvPr>
            <p:ph idx="75"/>
          </p:nvPr>
        </p:nvSpPr>
        <p:spPr/>
        <p:txBody>
          <a:bodyPr/>
          <a:lstStyle/>
          <a:p>
            <a:r>
              <a:rPr lang="en-US" dirty="0"/>
              <a:t>Neutropenia</a:t>
            </a:r>
          </a:p>
        </p:txBody>
      </p:sp>
      <p:sp>
        <p:nvSpPr>
          <p:cNvPr id="19" name="Content Placeholder 18">
            <a:extLst>
              <a:ext uri="{FF2B5EF4-FFF2-40B4-BE49-F238E27FC236}">
                <a16:creationId xmlns:a16="http://schemas.microsoft.com/office/drawing/2014/main" id="{2D6FE1B3-BD12-C0A6-DA9C-860CEFCE252F}"/>
              </a:ext>
            </a:extLst>
          </p:cNvPr>
          <p:cNvSpPr>
            <a:spLocks noGrp="1"/>
          </p:cNvSpPr>
          <p:nvPr>
            <p:ph idx="76"/>
          </p:nvPr>
        </p:nvSpPr>
        <p:spPr/>
        <p:txBody>
          <a:bodyPr/>
          <a:lstStyle/>
          <a:p>
            <a:r>
              <a:rPr lang="en-US" dirty="0"/>
              <a:t>Neutropenia</a:t>
            </a:r>
          </a:p>
        </p:txBody>
      </p:sp>
      <p:sp>
        <p:nvSpPr>
          <p:cNvPr id="20" name="Content Placeholder 19">
            <a:extLst>
              <a:ext uri="{FF2B5EF4-FFF2-40B4-BE49-F238E27FC236}">
                <a16:creationId xmlns:a16="http://schemas.microsoft.com/office/drawing/2014/main" id="{6D4C860B-422D-8F50-2DD7-FD2EFE115E52}"/>
              </a:ext>
            </a:extLst>
          </p:cNvPr>
          <p:cNvSpPr>
            <a:spLocks noGrp="1"/>
          </p:cNvSpPr>
          <p:nvPr>
            <p:ph idx="77"/>
          </p:nvPr>
        </p:nvSpPr>
        <p:spPr/>
        <p:txBody>
          <a:bodyPr/>
          <a:lstStyle/>
          <a:p>
            <a:r>
              <a:rPr lang="en-US" dirty="0"/>
              <a:t>Diarrhea</a:t>
            </a:r>
          </a:p>
        </p:txBody>
      </p:sp>
      <p:sp>
        <p:nvSpPr>
          <p:cNvPr id="21" name="Content Placeholder 20">
            <a:extLst>
              <a:ext uri="{FF2B5EF4-FFF2-40B4-BE49-F238E27FC236}">
                <a16:creationId xmlns:a16="http://schemas.microsoft.com/office/drawing/2014/main" id="{20DBF1BE-759B-4162-4641-9BBE7DB7A03F}"/>
              </a:ext>
            </a:extLst>
          </p:cNvPr>
          <p:cNvSpPr>
            <a:spLocks noGrp="1"/>
          </p:cNvSpPr>
          <p:nvPr>
            <p:ph idx="78"/>
          </p:nvPr>
        </p:nvSpPr>
        <p:spPr/>
        <p:txBody>
          <a:bodyPr/>
          <a:lstStyle/>
          <a:p>
            <a:r>
              <a:rPr lang="en-US" dirty="0"/>
              <a:t>Primary toxicity </a:t>
            </a:r>
          </a:p>
        </p:txBody>
      </p:sp>
      <p:sp>
        <p:nvSpPr>
          <p:cNvPr id="22" name="Content Placeholder 21">
            <a:extLst>
              <a:ext uri="{FF2B5EF4-FFF2-40B4-BE49-F238E27FC236}">
                <a16:creationId xmlns:a16="http://schemas.microsoft.com/office/drawing/2014/main" id="{572E7098-A3F2-7BCC-64E7-F7886B8B1809}"/>
              </a:ext>
            </a:extLst>
          </p:cNvPr>
          <p:cNvSpPr>
            <a:spLocks noGrp="1"/>
          </p:cNvSpPr>
          <p:nvPr>
            <p:ph idx="79"/>
          </p:nvPr>
        </p:nvSpPr>
        <p:spPr/>
        <p:txBody>
          <a:bodyPr/>
          <a:lstStyle/>
          <a:p>
            <a:r>
              <a:rPr lang="en-US" dirty="0"/>
              <a:t>Diarrhea</a:t>
            </a:r>
          </a:p>
        </p:txBody>
      </p:sp>
    </p:spTree>
    <p:extLst>
      <p:ext uri="{BB962C8B-B14F-4D97-AF65-F5344CB8AC3E}">
        <p14:creationId xmlns:p14="http://schemas.microsoft.com/office/powerpoint/2010/main" val="3968659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3E2E7FF1-7F9B-E929-7DA1-3F92C9ED5884}"/>
              </a:ext>
            </a:extLst>
          </p:cNvPr>
          <p:cNvSpPr>
            <a:spLocks noGrp="1"/>
          </p:cNvSpPr>
          <p:nvPr>
            <p:ph idx="46"/>
          </p:nvPr>
        </p:nvSpPr>
        <p:spPr/>
        <p:txBody>
          <a:bodyPr/>
          <a:lstStyle/>
          <a:p>
            <a:r>
              <a:rPr lang="en-US" dirty="0"/>
              <a:t>25%</a:t>
            </a:r>
          </a:p>
        </p:txBody>
      </p:sp>
      <p:sp>
        <p:nvSpPr>
          <p:cNvPr id="10" name="Content Placeholder 9">
            <a:extLst>
              <a:ext uri="{FF2B5EF4-FFF2-40B4-BE49-F238E27FC236}">
                <a16:creationId xmlns:a16="http://schemas.microsoft.com/office/drawing/2014/main" id="{BA09F28C-541E-8C56-F476-6DD060FBBF94}"/>
              </a:ext>
            </a:extLst>
          </p:cNvPr>
          <p:cNvSpPr>
            <a:spLocks noGrp="1"/>
          </p:cNvSpPr>
          <p:nvPr>
            <p:ph idx="47"/>
          </p:nvPr>
        </p:nvSpPr>
        <p:spPr/>
        <p:txBody>
          <a:bodyPr/>
          <a:lstStyle/>
          <a:p>
            <a:r>
              <a:rPr lang="en-US" dirty="0"/>
              <a:t>15%</a:t>
            </a:r>
          </a:p>
        </p:txBody>
      </p:sp>
      <p:sp>
        <p:nvSpPr>
          <p:cNvPr id="11" name="Content Placeholder 10">
            <a:extLst>
              <a:ext uri="{FF2B5EF4-FFF2-40B4-BE49-F238E27FC236}">
                <a16:creationId xmlns:a16="http://schemas.microsoft.com/office/drawing/2014/main" id="{44F67302-3806-9AE8-ACE5-BEA5DFBC2488}"/>
              </a:ext>
            </a:extLst>
          </p:cNvPr>
          <p:cNvSpPr>
            <a:spLocks noGrp="1"/>
          </p:cNvSpPr>
          <p:nvPr>
            <p:ph idx="48"/>
          </p:nvPr>
        </p:nvSpPr>
        <p:spPr/>
        <p:txBody>
          <a:bodyPr/>
          <a:lstStyle/>
          <a:p>
            <a:r>
              <a:rPr lang="en-US" dirty="0"/>
              <a:t>30%</a:t>
            </a:r>
          </a:p>
        </p:txBody>
      </p:sp>
      <p:sp>
        <p:nvSpPr>
          <p:cNvPr id="12" name="Content Placeholder 11">
            <a:extLst>
              <a:ext uri="{FF2B5EF4-FFF2-40B4-BE49-F238E27FC236}">
                <a16:creationId xmlns:a16="http://schemas.microsoft.com/office/drawing/2014/main" id="{F1649A38-0470-212E-5AA2-CFE21B1AC49C}"/>
              </a:ext>
            </a:extLst>
          </p:cNvPr>
          <p:cNvSpPr>
            <a:spLocks noGrp="1"/>
          </p:cNvSpPr>
          <p:nvPr>
            <p:ph idx="49"/>
          </p:nvPr>
        </p:nvSpPr>
        <p:spPr/>
        <p:txBody>
          <a:bodyPr/>
          <a:lstStyle/>
          <a:p>
            <a:r>
              <a:rPr lang="en-US" dirty="0"/>
              <a:t>30%</a:t>
            </a:r>
          </a:p>
        </p:txBody>
      </p:sp>
      <p:sp>
        <p:nvSpPr>
          <p:cNvPr id="13" name="Content Placeholder 12">
            <a:extLst>
              <a:ext uri="{FF2B5EF4-FFF2-40B4-BE49-F238E27FC236}">
                <a16:creationId xmlns:a16="http://schemas.microsoft.com/office/drawing/2014/main" id="{5917D9BF-57F9-FC6C-26B7-451EF3BA3854}"/>
              </a:ext>
            </a:extLst>
          </p:cNvPr>
          <p:cNvSpPr>
            <a:spLocks noGrp="1"/>
          </p:cNvSpPr>
          <p:nvPr>
            <p:ph idx="50"/>
          </p:nvPr>
        </p:nvSpPr>
        <p:spPr/>
        <p:txBody>
          <a:bodyPr/>
          <a:lstStyle/>
          <a:p>
            <a:r>
              <a:rPr lang="en-US" dirty="0"/>
              <a:t>10%</a:t>
            </a:r>
          </a:p>
        </p:txBody>
      </p:sp>
      <p:sp>
        <p:nvSpPr>
          <p:cNvPr id="14" name="Content Placeholder 13">
            <a:extLst>
              <a:ext uri="{FF2B5EF4-FFF2-40B4-BE49-F238E27FC236}">
                <a16:creationId xmlns:a16="http://schemas.microsoft.com/office/drawing/2014/main" id="{3FA5F2C2-4FB5-7816-7161-F710EE2D14DB}"/>
              </a:ext>
            </a:extLst>
          </p:cNvPr>
          <p:cNvSpPr>
            <a:spLocks noGrp="1"/>
          </p:cNvSpPr>
          <p:nvPr>
            <p:ph idx="58"/>
          </p:nvPr>
        </p:nvSpPr>
        <p:spPr/>
        <p:txBody>
          <a:bodyPr/>
          <a:lstStyle/>
          <a:p>
            <a:r>
              <a:rPr lang="en-US" dirty="0"/>
              <a:t>Chance of dose hold </a:t>
            </a:r>
          </a:p>
        </p:txBody>
      </p:sp>
      <p:sp>
        <p:nvSpPr>
          <p:cNvPr id="15" name="Content Placeholder 14">
            <a:extLst>
              <a:ext uri="{FF2B5EF4-FFF2-40B4-BE49-F238E27FC236}">
                <a16:creationId xmlns:a16="http://schemas.microsoft.com/office/drawing/2014/main" id="{0C83BE99-5339-D9A3-6A66-1328B787BF80}"/>
              </a:ext>
            </a:extLst>
          </p:cNvPr>
          <p:cNvSpPr>
            <a:spLocks noGrp="1"/>
          </p:cNvSpPr>
          <p:nvPr>
            <p:ph idx="71"/>
          </p:nvPr>
        </p:nvSpPr>
        <p:spPr/>
        <p:txBody>
          <a:bodyPr/>
          <a:lstStyle/>
          <a:p>
            <a:r>
              <a:rPr lang="en-US" dirty="0"/>
              <a:t>10%</a:t>
            </a:r>
          </a:p>
        </p:txBody>
      </p:sp>
      <p:sp>
        <p:nvSpPr>
          <p:cNvPr id="8" name="Title 7">
            <a:extLst>
              <a:ext uri="{FF2B5EF4-FFF2-40B4-BE49-F238E27FC236}">
                <a16:creationId xmlns:a16="http://schemas.microsoft.com/office/drawing/2014/main" id="{ABD42202-5C10-A2EE-3571-04A13720956D}"/>
              </a:ext>
            </a:extLst>
          </p:cNvPr>
          <p:cNvSpPr>
            <a:spLocks noGrp="1"/>
          </p:cNvSpPr>
          <p:nvPr>
            <p:ph type="title"/>
          </p:nvPr>
        </p:nvSpPr>
        <p:spPr/>
        <p:txBody>
          <a:bodyPr/>
          <a:lstStyle/>
          <a:p>
            <a:r>
              <a:rPr lang="en-US" sz="2200" dirty="0"/>
              <a:t>Based on your personal clinical experience and knowledge of available data, please estimate the chance that a patient will experience toxicity requiring a dose hold during treatment with </a:t>
            </a:r>
            <a:r>
              <a:rPr lang="en-US" sz="2200" u="sng" dirty="0" err="1"/>
              <a:t>datopotamab</a:t>
            </a:r>
            <a:r>
              <a:rPr lang="en-US" sz="2200" u="sng" dirty="0"/>
              <a:t> </a:t>
            </a:r>
            <a:r>
              <a:rPr lang="en-US" sz="2200" u="sng" dirty="0" err="1"/>
              <a:t>deruxtecan</a:t>
            </a:r>
            <a:r>
              <a:rPr lang="en-US" sz="2200" dirty="0"/>
              <a:t>. What is the primary toxicity that leads to withholding dosing?</a:t>
            </a:r>
          </a:p>
        </p:txBody>
      </p:sp>
      <p:sp>
        <p:nvSpPr>
          <p:cNvPr id="16" name="Content Placeholder 15">
            <a:extLst>
              <a:ext uri="{FF2B5EF4-FFF2-40B4-BE49-F238E27FC236}">
                <a16:creationId xmlns:a16="http://schemas.microsoft.com/office/drawing/2014/main" id="{4AFFC878-5200-5850-0015-E803C5659720}"/>
              </a:ext>
            </a:extLst>
          </p:cNvPr>
          <p:cNvSpPr>
            <a:spLocks noGrp="1"/>
          </p:cNvSpPr>
          <p:nvPr>
            <p:ph idx="73"/>
          </p:nvPr>
        </p:nvSpPr>
        <p:spPr/>
        <p:txBody>
          <a:bodyPr/>
          <a:lstStyle/>
          <a:p>
            <a:r>
              <a:rPr lang="en-US" dirty="0"/>
              <a:t>General fatigue</a:t>
            </a:r>
          </a:p>
        </p:txBody>
      </p:sp>
      <p:sp>
        <p:nvSpPr>
          <p:cNvPr id="17" name="Content Placeholder 16">
            <a:extLst>
              <a:ext uri="{FF2B5EF4-FFF2-40B4-BE49-F238E27FC236}">
                <a16:creationId xmlns:a16="http://schemas.microsoft.com/office/drawing/2014/main" id="{CCCED6B5-B210-0952-B9D3-C63F9C8F9B24}"/>
              </a:ext>
            </a:extLst>
          </p:cNvPr>
          <p:cNvSpPr>
            <a:spLocks noGrp="1"/>
          </p:cNvSpPr>
          <p:nvPr>
            <p:ph idx="74"/>
          </p:nvPr>
        </p:nvSpPr>
        <p:spPr/>
        <p:txBody>
          <a:bodyPr/>
          <a:lstStyle/>
          <a:p>
            <a:r>
              <a:rPr lang="en-US" dirty="0"/>
              <a:t>Mucositis </a:t>
            </a:r>
          </a:p>
        </p:txBody>
      </p:sp>
      <p:sp>
        <p:nvSpPr>
          <p:cNvPr id="18" name="Content Placeholder 17">
            <a:extLst>
              <a:ext uri="{FF2B5EF4-FFF2-40B4-BE49-F238E27FC236}">
                <a16:creationId xmlns:a16="http://schemas.microsoft.com/office/drawing/2014/main" id="{5372F024-6FFA-3468-C467-0561A8CDAE4B}"/>
              </a:ext>
            </a:extLst>
          </p:cNvPr>
          <p:cNvSpPr>
            <a:spLocks noGrp="1"/>
          </p:cNvSpPr>
          <p:nvPr>
            <p:ph idx="75"/>
          </p:nvPr>
        </p:nvSpPr>
        <p:spPr/>
        <p:txBody>
          <a:bodyPr/>
          <a:lstStyle/>
          <a:p>
            <a:r>
              <a:rPr lang="en-US" dirty="0"/>
              <a:t>Stomatitis</a:t>
            </a:r>
          </a:p>
        </p:txBody>
      </p:sp>
      <p:sp>
        <p:nvSpPr>
          <p:cNvPr id="19" name="Content Placeholder 18">
            <a:extLst>
              <a:ext uri="{FF2B5EF4-FFF2-40B4-BE49-F238E27FC236}">
                <a16:creationId xmlns:a16="http://schemas.microsoft.com/office/drawing/2014/main" id="{2D6FE1B3-BD12-C0A6-DA9C-860CEFCE252F}"/>
              </a:ext>
            </a:extLst>
          </p:cNvPr>
          <p:cNvSpPr>
            <a:spLocks noGrp="1"/>
          </p:cNvSpPr>
          <p:nvPr>
            <p:ph idx="76"/>
          </p:nvPr>
        </p:nvSpPr>
        <p:spPr/>
        <p:txBody>
          <a:bodyPr/>
          <a:lstStyle/>
          <a:p>
            <a:r>
              <a:rPr lang="en-US" dirty="0"/>
              <a:t>Nausea</a:t>
            </a:r>
          </a:p>
        </p:txBody>
      </p:sp>
      <p:sp>
        <p:nvSpPr>
          <p:cNvPr id="20" name="Content Placeholder 19">
            <a:extLst>
              <a:ext uri="{FF2B5EF4-FFF2-40B4-BE49-F238E27FC236}">
                <a16:creationId xmlns:a16="http://schemas.microsoft.com/office/drawing/2014/main" id="{6D4C860B-422D-8F50-2DD7-FD2EFE115E52}"/>
              </a:ext>
            </a:extLst>
          </p:cNvPr>
          <p:cNvSpPr>
            <a:spLocks noGrp="1"/>
          </p:cNvSpPr>
          <p:nvPr>
            <p:ph idx="77"/>
          </p:nvPr>
        </p:nvSpPr>
        <p:spPr/>
        <p:txBody>
          <a:bodyPr/>
          <a:lstStyle/>
          <a:p>
            <a:r>
              <a:rPr lang="en-US" dirty="0"/>
              <a:t>Nausea</a:t>
            </a:r>
          </a:p>
        </p:txBody>
      </p:sp>
      <p:sp>
        <p:nvSpPr>
          <p:cNvPr id="21" name="Content Placeholder 20">
            <a:extLst>
              <a:ext uri="{FF2B5EF4-FFF2-40B4-BE49-F238E27FC236}">
                <a16:creationId xmlns:a16="http://schemas.microsoft.com/office/drawing/2014/main" id="{20DBF1BE-759B-4162-4641-9BBE7DB7A03F}"/>
              </a:ext>
            </a:extLst>
          </p:cNvPr>
          <p:cNvSpPr>
            <a:spLocks noGrp="1"/>
          </p:cNvSpPr>
          <p:nvPr>
            <p:ph idx="78"/>
          </p:nvPr>
        </p:nvSpPr>
        <p:spPr/>
        <p:txBody>
          <a:bodyPr/>
          <a:lstStyle/>
          <a:p>
            <a:r>
              <a:rPr lang="en-US" dirty="0"/>
              <a:t>Primary toxicity </a:t>
            </a:r>
          </a:p>
        </p:txBody>
      </p:sp>
      <p:sp>
        <p:nvSpPr>
          <p:cNvPr id="22" name="Content Placeholder 21">
            <a:extLst>
              <a:ext uri="{FF2B5EF4-FFF2-40B4-BE49-F238E27FC236}">
                <a16:creationId xmlns:a16="http://schemas.microsoft.com/office/drawing/2014/main" id="{572E7098-A3F2-7BCC-64E7-F7886B8B1809}"/>
              </a:ext>
            </a:extLst>
          </p:cNvPr>
          <p:cNvSpPr>
            <a:spLocks noGrp="1"/>
          </p:cNvSpPr>
          <p:nvPr>
            <p:ph idx="79"/>
          </p:nvPr>
        </p:nvSpPr>
        <p:spPr/>
        <p:txBody>
          <a:bodyPr/>
          <a:lstStyle/>
          <a:p>
            <a:r>
              <a:rPr lang="en-US" dirty="0"/>
              <a:t>Anemia</a:t>
            </a:r>
          </a:p>
        </p:txBody>
      </p:sp>
    </p:spTree>
    <p:extLst>
      <p:ext uri="{BB962C8B-B14F-4D97-AF65-F5344CB8AC3E}">
        <p14:creationId xmlns:p14="http://schemas.microsoft.com/office/powerpoint/2010/main" val="9226532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3E2E7FF1-7F9B-E929-7DA1-3F92C9ED5884}"/>
              </a:ext>
            </a:extLst>
          </p:cNvPr>
          <p:cNvSpPr>
            <a:spLocks noGrp="1"/>
          </p:cNvSpPr>
          <p:nvPr>
            <p:ph idx="46"/>
          </p:nvPr>
        </p:nvSpPr>
        <p:spPr/>
        <p:txBody>
          <a:bodyPr/>
          <a:lstStyle/>
          <a:p>
            <a:r>
              <a:rPr lang="en-US" dirty="0"/>
              <a:t>Not sure</a:t>
            </a:r>
          </a:p>
        </p:txBody>
      </p:sp>
      <p:sp>
        <p:nvSpPr>
          <p:cNvPr id="10" name="Content Placeholder 9">
            <a:extLst>
              <a:ext uri="{FF2B5EF4-FFF2-40B4-BE49-F238E27FC236}">
                <a16:creationId xmlns:a16="http://schemas.microsoft.com/office/drawing/2014/main" id="{BA09F28C-541E-8C56-F476-6DD060FBBF94}"/>
              </a:ext>
            </a:extLst>
          </p:cNvPr>
          <p:cNvSpPr>
            <a:spLocks noGrp="1"/>
          </p:cNvSpPr>
          <p:nvPr>
            <p:ph idx="47"/>
          </p:nvPr>
        </p:nvSpPr>
        <p:spPr/>
        <p:txBody>
          <a:bodyPr/>
          <a:lstStyle/>
          <a:p>
            <a:r>
              <a:rPr lang="en-US" dirty="0"/>
              <a:t>Not sure</a:t>
            </a:r>
          </a:p>
        </p:txBody>
      </p:sp>
      <p:sp>
        <p:nvSpPr>
          <p:cNvPr id="11" name="Content Placeholder 10">
            <a:extLst>
              <a:ext uri="{FF2B5EF4-FFF2-40B4-BE49-F238E27FC236}">
                <a16:creationId xmlns:a16="http://schemas.microsoft.com/office/drawing/2014/main" id="{44F67302-3806-9AE8-ACE5-BEA5DFBC2488}"/>
              </a:ext>
            </a:extLst>
          </p:cNvPr>
          <p:cNvSpPr>
            <a:spLocks noGrp="1"/>
          </p:cNvSpPr>
          <p:nvPr>
            <p:ph idx="48"/>
          </p:nvPr>
        </p:nvSpPr>
        <p:spPr/>
        <p:txBody>
          <a:bodyPr/>
          <a:lstStyle/>
          <a:p>
            <a:r>
              <a:rPr lang="en-US" dirty="0"/>
              <a:t>15%</a:t>
            </a:r>
          </a:p>
        </p:txBody>
      </p:sp>
      <p:sp>
        <p:nvSpPr>
          <p:cNvPr id="12" name="Content Placeholder 11">
            <a:extLst>
              <a:ext uri="{FF2B5EF4-FFF2-40B4-BE49-F238E27FC236}">
                <a16:creationId xmlns:a16="http://schemas.microsoft.com/office/drawing/2014/main" id="{F1649A38-0470-212E-5AA2-CFE21B1AC49C}"/>
              </a:ext>
            </a:extLst>
          </p:cNvPr>
          <p:cNvSpPr>
            <a:spLocks noGrp="1"/>
          </p:cNvSpPr>
          <p:nvPr>
            <p:ph idx="49"/>
          </p:nvPr>
        </p:nvSpPr>
        <p:spPr/>
        <p:txBody>
          <a:bodyPr/>
          <a:lstStyle/>
          <a:p>
            <a:pPr>
              <a:lnSpc>
                <a:spcPts val="2180"/>
              </a:lnSpc>
            </a:pPr>
            <a:r>
              <a:rPr lang="en-US" sz="2200" dirty="0"/>
              <a:t>I have not had enough </a:t>
            </a:r>
            <a:br>
              <a:rPr lang="en-US" sz="2200" dirty="0"/>
            </a:br>
            <a:r>
              <a:rPr lang="en-US" sz="2200" dirty="0"/>
              <a:t>experience with this drug </a:t>
            </a:r>
          </a:p>
        </p:txBody>
      </p:sp>
      <p:sp>
        <p:nvSpPr>
          <p:cNvPr id="13" name="Content Placeholder 12">
            <a:extLst>
              <a:ext uri="{FF2B5EF4-FFF2-40B4-BE49-F238E27FC236}">
                <a16:creationId xmlns:a16="http://schemas.microsoft.com/office/drawing/2014/main" id="{5917D9BF-57F9-FC6C-26B7-451EF3BA3854}"/>
              </a:ext>
            </a:extLst>
          </p:cNvPr>
          <p:cNvSpPr>
            <a:spLocks noGrp="1"/>
          </p:cNvSpPr>
          <p:nvPr>
            <p:ph idx="50"/>
          </p:nvPr>
        </p:nvSpPr>
        <p:spPr/>
        <p:txBody>
          <a:bodyPr/>
          <a:lstStyle/>
          <a:p>
            <a:r>
              <a:rPr lang="en-US" dirty="0"/>
              <a:t>10%</a:t>
            </a:r>
          </a:p>
        </p:txBody>
      </p:sp>
      <p:sp>
        <p:nvSpPr>
          <p:cNvPr id="14" name="Content Placeholder 13">
            <a:extLst>
              <a:ext uri="{FF2B5EF4-FFF2-40B4-BE49-F238E27FC236}">
                <a16:creationId xmlns:a16="http://schemas.microsoft.com/office/drawing/2014/main" id="{3FA5F2C2-4FB5-7816-7161-F710EE2D14DB}"/>
              </a:ext>
            </a:extLst>
          </p:cNvPr>
          <p:cNvSpPr>
            <a:spLocks noGrp="1"/>
          </p:cNvSpPr>
          <p:nvPr>
            <p:ph idx="58"/>
          </p:nvPr>
        </p:nvSpPr>
        <p:spPr/>
        <p:txBody>
          <a:bodyPr/>
          <a:lstStyle/>
          <a:p>
            <a:r>
              <a:rPr lang="en-US" dirty="0"/>
              <a:t>Chance of dose hold </a:t>
            </a:r>
          </a:p>
        </p:txBody>
      </p:sp>
      <p:sp>
        <p:nvSpPr>
          <p:cNvPr id="15" name="Content Placeholder 14">
            <a:extLst>
              <a:ext uri="{FF2B5EF4-FFF2-40B4-BE49-F238E27FC236}">
                <a16:creationId xmlns:a16="http://schemas.microsoft.com/office/drawing/2014/main" id="{0C83BE99-5339-D9A3-6A66-1328B787BF80}"/>
              </a:ext>
            </a:extLst>
          </p:cNvPr>
          <p:cNvSpPr>
            <a:spLocks noGrp="1"/>
          </p:cNvSpPr>
          <p:nvPr>
            <p:ph idx="71"/>
          </p:nvPr>
        </p:nvSpPr>
        <p:spPr/>
        <p:txBody>
          <a:bodyPr/>
          <a:lstStyle/>
          <a:p>
            <a:r>
              <a:rPr lang="en-US" dirty="0"/>
              <a:t>10%</a:t>
            </a:r>
          </a:p>
        </p:txBody>
      </p:sp>
      <p:sp>
        <p:nvSpPr>
          <p:cNvPr id="8" name="Title 7">
            <a:extLst>
              <a:ext uri="{FF2B5EF4-FFF2-40B4-BE49-F238E27FC236}">
                <a16:creationId xmlns:a16="http://schemas.microsoft.com/office/drawing/2014/main" id="{ABD42202-5C10-A2EE-3571-04A13720956D}"/>
              </a:ext>
            </a:extLst>
          </p:cNvPr>
          <p:cNvSpPr>
            <a:spLocks noGrp="1"/>
          </p:cNvSpPr>
          <p:nvPr>
            <p:ph type="title"/>
          </p:nvPr>
        </p:nvSpPr>
        <p:spPr/>
        <p:txBody>
          <a:bodyPr/>
          <a:lstStyle/>
          <a:p>
            <a:r>
              <a:rPr lang="en-US" sz="2200" dirty="0"/>
              <a:t>Based on your personal clinical experience and knowledge of available data, please estimate the chance that a patient will experience toxicity requiring a dose hold during treatment with </a:t>
            </a:r>
            <a:r>
              <a:rPr lang="en-US" sz="2200" u="sng" dirty="0" err="1"/>
              <a:t>patritumab</a:t>
            </a:r>
            <a:r>
              <a:rPr lang="en-US" sz="2200" u="sng" dirty="0"/>
              <a:t> </a:t>
            </a:r>
            <a:r>
              <a:rPr lang="en-US" sz="2200" u="sng" dirty="0" err="1"/>
              <a:t>deruxtecan</a:t>
            </a:r>
            <a:r>
              <a:rPr lang="en-US" sz="2200" dirty="0"/>
              <a:t>. What is the primary toxicity that leads to withholding dosing?</a:t>
            </a:r>
          </a:p>
        </p:txBody>
      </p:sp>
      <p:sp>
        <p:nvSpPr>
          <p:cNvPr id="16" name="Content Placeholder 15">
            <a:extLst>
              <a:ext uri="{FF2B5EF4-FFF2-40B4-BE49-F238E27FC236}">
                <a16:creationId xmlns:a16="http://schemas.microsoft.com/office/drawing/2014/main" id="{4AFFC878-5200-5850-0015-E803C5659720}"/>
              </a:ext>
            </a:extLst>
          </p:cNvPr>
          <p:cNvSpPr>
            <a:spLocks noGrp="1"/>
          </p:cNvSpPr>
          <p:nvPr>
            <p:ph idx="73"/>
          </p:nvPr>
        </p:nvSpPr>
        <p:spPr/>
        <p:txBody>
          <a:bodyPr/>
          <a:lstStyle/>
          <a:p>
            <a:r>
              <a:rPr lang="en-US" dirty="0"/>
              <a:t>Not sure</a:t>
            </a:r>
          </a:p>
        </p:txBody>
      </p:sp>
      <p:sp>
        <p:nvSpPr>
          <p:cNvPr id="17" name="Content Placeholder 16">
            <a:extLst>
              <a:ext uri="{FF2B5EF4-FFF2-40B4-BE49-F238E27FC236}">
                <a16:creationId xmlns:a16="http://schemas.microsoft.com/office/drawing/2014/main" id="{CCCED6B5-B210-0952-B9D3-C63F9C8F9B24}"/>
              </a:ext>
            </a:extLst>
          </p:cNvPr>
          <p:cNvSpPr>
            <a:spLocks noGrp="1"/>
          </p:cNvSpPr>
          <p:nvPr>
            <p:ph idx="74"/>
          </p:nvPr>
        </p:nvSpPr>
        <p:spPr/>
        <p:txBody>
          <a:bodyPr/>
          <a:lstStyle/>
          <a:p>
            <a:r>
              <a:rPr lang="en-US" dirty="0"/>
              <a:t>Not sure</a:t>
            </a:r>
          </a:p>
        </p:txBody>
      </p:sp>
      <p:sp>
        <p:nvSpPr>
          <p:cNvPr id="18" name="Content Placeholder 17">
            <a:extLst>
              <a:ext uri="{FF2B5EF4-FFF2-40B4-BE49-F238E27FC236}">
                <a16:creationId xmlns:a16="http://schemas.microsoft.com/office/drawing/2014/main" id="{5372F024-6FFA-3468-C467-0561A8CDAE4B}"/>
              </a:ext>
            </a:extLst>
          </p:cNvPr>
          <p:cNvSpPr>
            <a:spLocks noGrp="1"/>
          </p:cNvSpPr>
          <p:nvPr>
            <p:ph idx="75"/>
          </p:nvPr>
        </p:nvSpPr>
        <p:spPr/>
        <p:txBody>
          <a:bodyPr/>
          <a:lstStyle/>
          <a:p>
            <a:r>
              <a:rPr lang="en-US" dirty="0"/>
              <a:t>Nausea</a:t>
            </a:r>
          </a:p>
        </p:txBody>
      </p:sp>
      <p:sp>
        <p:nvSpPr>
          <p:cNvPr id="19" name="Content Placeholder 18">
            <a:extLst>
              <a:ext uri="{FF2B5EF4-FFF2-40B4-BE49-F238E27FC236}">
                <a16:creationId xmlns:a16="http://schemas.microsoft.com/office/drawing/2014/main" id="{2D6FE1B3-BD12-C0A6-DA9C-860CEFCE252F}"/>
              </a:ext>
            </a:extLst>
          </p:cNvPr>
          <p:cNvSpPr>
            <a:spLocks noGrp="1"/>
          </p:cNvSpPr>
          <p:nvPr>
            <p:ph idx="76"/>
          </p:nvPr>
        </p:nvSpPr>
        <p:spPr/>
        <p:txBody>
          <a:bodyPr/>
          <a:lstStyle/>
          <a:p>
            <a:pPr>
              <a:lnSpc>
                <a:spcPts val="2180"/>
              </a:lnSpc>
            </a:pPr>
            <a:endParaRPr lang="en-US" sz="2200" dirty="0"/>
          </a:p>
          <a:p>
            <a:pPr>
              <a:lnSpc>
                <a:spcPts val="2180"/>
              </a:lnSpc>
            </a:pPr>
            <a:r>
              <a:rPr lang="en-US" sz="2200" dirty="0"/>
              <a:t>I have not had enough </a:t>
            </a:r>
            <a:br>
              <a:rPr lang="en-US" sz="2200" dirty="0"/>
            </a:br>
            <a:r>
              <a:rPr lang="en-US" sz="2200" dirty="0"/>
              <a:t>experience with this drug </a:t>
            </a:r>
          </a:p>
          <a:p>
            <a:pPr>
              <a:lnSpc>
                <a:spcPts val="2180"/>
              </a:lnSpc>
            </a:pPr>
            <a:endParaRPr lang="en-US" sz="2200" dirty="0"/>
          </a:p>
        </p:txBody>
      </p:sp>
      <p:sp>
        <p:nvSpPr>
          <p:cNvPr id="20" name="Content Placeholder 19">
            <a:extLst>
              <a:ext uri="{FF2B5EF4-FFF2-40B4-BE49-F238E27FC236}">
                <a16:creationId xmlns:a16="http://schemas.microsoft.com/office/drawing/2014/main" id="{6D4C860B-422D-8F50-2DD7-FD2EFE115E52}"/>
              </a:ext>
            </a:extLst>
          </p:cNvPr>
          <p:cNvSpPr>
            <a:spLocks noGrp="1"/>
          </p:cNvSpPr>
          <p:nvPr>
            <p:ph idx="77"/>
          </p:nvPr>
        </p:nvSpPr>
        <p:spPr/>
        <p:txBody>
          <a:bodyPr/>
          <a:lstStyle/>
          <a:p>
            <a:r>
              <a:rPr lang="en-US" dirty="0"/>
              <a:t>Nausea</a:t>
            </a:r>
          </a:p>
        </p:txBody>
      </p:sp>
      <p:sp>
        <p:nvSpPr>
          <p:cNvPr id="21" name="Content Placeholder 20">
            <a:extLst>
              <a:ext uri="{FF2B5EF4-FFF2-40B4-BE49-F238E27FC236}">
                <a16:creationId xmlns:a16="http://schemas.microsoft.com/office/drawing/2014/main" id="{20DBF1BE-759B-4162-4641-9BBE7DB7A03F}"/>
              </a:ext>
            </a:extLst>
          </p:cNvPr>
          <p:cNvSpPr>
            <a:spLocks noGrp="1"/>
          </p:cNvSpPr>
          <p:nvPr>
            <p:ph idx="78"/>
          </p:nvPr>
        </p:nvSpPr>
        <p:spPr/>
        <p:txBody>
          <a:bodyPr/>
          <a:lstStyle/>
          <a:p>
            <a:r>
              <a:rPr lang="en-US" dirty="0"/>
              <a:t>Primary toxicity </a:t>
            </a:r>
          </a:p>
        </p:txBody>
      </p:sp>
      <p:sp>
        <p:nvSpPr>
          <p:cNvPr id="22" name="Content Placeholder 21">
            <a:extLst>
              <a:ext uri="{FF2B5EF4-FFF2-40B4-BE49-F238E27FC236}">
                <a16:creationId xmlns:a16="http://schemas.microsoft.com/office/drawing/2014/main" id="{572E7098-A3F2-7BCC-64E7-F7886B8B1809}"/>
              </a:ext>
            </a:extLst>
          </p:cNvPr>
          <p:cNvSpPr>
            <a:spLocks noGrp="1"/>
          </p:cNvSpPr>
          <p:nvPr>
            <p:ph idx="79"/>
          </p:nvPr>
        </p:nvSpPr>
        <p:spPr/>
        <p:txBody>
          <a:bodyPr/>
          <a:lstStyle/>
          <a:p>
            <a:r>
              <a:rPr lang="en-US" dirty="0"/>
              <a:t>Hematologic</a:t>
            </a:r>
          </a:p>
        </p:txBody>
      </p:sp>
    </p:spTree>
    <p:extLst>
      <p:ext uri="{BB962C8B-B14F-4D97-AF65-F5344CB8AC3E}">
        <p14:creationId xmlns:p14="http://schemas.microsoft.com/office/powerpoint/2010/main" val="6438471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3E2E7FF1-7F9B-E929-7DA1-3F92C9ED5884}"/>
              </a:ext>
            </a:extLst>
          </p:cNvPr>
          <p:cNvSpPr>
            <a:spLocks noGrp="1"/>
          </p:cNvSpPr>
          <p:nvPr>
            <p:ph idx="46"/>
          </p:nvPr>
        </p:nvSpPr>
        <p:spPr/>
        <p:txBody>
          <a:bodyPr/>
          <a:lstStyle/>
          <a:p>
            <a:r>
              <a:rPr lang="en-US" dirty="0"/>
              <a:t>50%</a:t>
            </a:r>
          </a:p>
        </p:txBody>
      </p:sp>
      <p:sp>
        <p:nvSpPr>
          <p:cNvPr id="10" name="Content Placeholder 9">
            <a:extLst>
              <a:ext uri="{FF2B5EF4-FFF2-40B4-BE49-F238E27FC236}">
                <a16:creationId xmlns:a16="http://schemas.microsoft.com/office/drawing/2014/main" id="{BA09F28C-541E-8C56-F476-6DD060FBBF94}"/>
              </a:ext>
            </a:extLst>
          </p:cNvPr>
          <p:cNvSpPr>
            <a:spLocks noGrp="1"/>
          </p:cNvSpPr>
          <p:nvPr>
            <p:ph idx="47"/>
          </p:nvPr>
        </p:nvSpPr>
        <p:spPr/>
        <p:txBody>
          <a:bodyPr/>
          <a:lstStyle/>
          <a:p>
            <a:r>
              <a:rPr lang="en-US" dirty="0"/>
              <a:t>15%</a:t>
            </a:r>
          </a:p>
        </p:txBody>
      </p:sp>
      <p:sp>
        <p:nvSpPr>
          <p:cNvPr id="11" name="Content Placeholder 10">
            <a:extLst>
              <a:ext uri="{FF2B5EF4-FFF2-40B4-BE49-F238E27FC236}">
                <a16:creationId xmlns:a16="http://schemas.microsoft.com/office/drawing/2014/main" id="{44F67302-3806-9AE8-ACE5-BEA5DFBC2488}"/>
              </a:ext>
            </a:extLst>
          </p:cNvPr>
          <p:cNvSpPr>
            <a:spLocks noGrp="1"/>
          </p:cNvSpPr>
          <p:nvPr>
            <p:ph idx="48"/>
          </p:nvPr>
        </p:nvSpPr>
        <p:spPr/>
        <p:txBody>
          <a:bodyPr/>
          <a:lstStyle/>
          <a:p>
            <a:r>
              <a:rPr lang="en-US" dirty="0"/>
              <a:t>~35% </a:t>
            </a:r>
          </a:p>
        </p:txBody>
      </p:sp>
      <p:sp>
        <p:nvSpPr>
          <p:cNvPr id="12" name="Content Placeholder 11">
            <a:extLst>
              <a:ext uri="{FF2B5EF4-FFF2-40B4-BE49-F238E27FC236}">
                <a16:creationId xmlns:a16="http://schemas.microsoft.com/office/drawing/2014/main" id="{F1649A38-0470-212E-5AA2-CFE21B1AC49C}"/>
              </a:ext>
            </a:extLst>
          </p:cNvPr>
          <p:cNvSpPr>
            <a:spLocks noGrp="1"/>
          </p:cNvSpPr>
          <p:nvPr>
            <p:ph idx="49"/>
          </p:nvPr>
        </p:nvSpPr>
        <p:spPr/>
        <p:txBody>
          <a:bodyPr/>
          <a:lstStyle/>
          <a:p>
            <a:r>
              <a:rPr lang="en-US" dirty="0"/>
              <a:t>20%</a:t>
            </a:r>
          </a:p>
        </p:txBody>
      </p:sp>
      <p:sp>
        <p:nvSpPr>
          <p:cNvPr id="13" name="Content Placeholder 12">
            <a:extLst>
              <a:ext uri="{FF2B5EF4-FFF2-40B4-BE49-F238E27FC236}">
                <a16:creationId xmlns:a16="http://schemas.microsoft.com/office/drawing/2014/main" id="{5917D9BF-57F9-FC6C-26B7-451EF3BA3854}"/>
              </a:ext>
            </a:extLst>
          </p:cNvPr>
          <p:cNvSpPr>
            <a:spLocks noGrp="1"/>
          </p:cNvSpPr>
          <p:nvPr>
            <p:ph idx="50"/>
          </p:nvPr>
        </p:nvSpPr>
        <p:spPr/>
        <p:txBody>
          <a:bodyPr/>
          <a:lstStyle/>
          <a:p>
            <a:r>
              <a:rPr lang="en-US" dirty="0"/>
              <a:t>10%</a:t>
            </a:r>
          </a:p>
        </p:txBody>
      </p:sp>
      <p:sp>
        <p:nvSpPr>
          <p:cNvPr id="14" name="Content Placeholder 13">
            <a:extLst>
              <a:ext uri="{FF2B5EF4-FFF2-40B4-BE49-F238E27FC236}">
                <a16:creationId xmlns:a16="http://schemas.microsoft.com/office/drawing/2014/main" id="{3FA5F2C2-4FB5-7816-7161-F710EE2D14DB}"/>
              </a:ext>
            </a:extLst>
          </p:cNvPr>
          <p:cNvSpPr>
            <a:spLocks noGrp="1"/>
          </p:cNvSpPr>
          <p:nvPr>
            <p:ph idx="58"/>
          </p:nvPr>
        </p:nvSpPr>
        <p:spPr/>
        <p:txBody>
          <a:bodyPr/>
          <a:lstStyle/>
          <a:p>
            <a:r>
              <a:rPr lang="en-US" dirty="0"/>
              <a:t>Chance of dose hold </a:t>
            </a:r>
          </a:p>
        </p:txBody>
      </p:sp>
      <p:sp>
        <p:nvSpPr>
          <p:cNvPr id="15" name="Content Placeholder 14">
            <a:extLst>
              <a:ext uri="{FF2B5EF4-FFF2-40B4-BE49-F238E27FC236}">
                <a16:creationId xmlns:a16="http://schemas.microsoft.com/office/drawing/2014/main" id="{0C83BE99-5339-D9A3-6A66-1328B787BF80}"/>
              </a:ext>
            </a:extLst>
          </p:cNvPr>
          <p:cNvSpPr>
            <a:spLocks noGrp="1"/>
          </p:cNvSpPr>
          <p:nvPr>
            <p:ph idx="71"/>
          </p:nvPr>
        </p:nvSpPr>
        <p:spPr/>
        <p:txBody>
          <a:bodyPr/>
          <a:lstStyle/>
          <a:p>
            <a:r>
              <a:rPr lang="en-US" dirty="0"/>
              <a:t>10%</a:t>
            </a:r>
          </a:p>
        </p:txBody>
      </p:sp>
      <p:sp>
        <p:nvSpPr>
          <p:cNvPr id="8" name="Title 7">
            <a:extLst>
              <a:ext uri="{FF2B5EF4-FFF2-40B4-BE49-F238E27FC236}">
                <a16:creationId xmlns:a16="http://schemas.microsoft.com/office/drawing/2014/main" id="{ABD42202-5C10-A2EE-3571-04A13720956D}"/>
              </a:ext>
            </a:extLst>
          </p:cNvPr>
          <p:cNvSpPr>
            <a:spLocks noGrp="1"/>
          </p:cNvSpPr>
          <p:nvPr>
            <p:ph type="title"/>
          </p:nvPr>
        </p:nvSpPr>
        <p:spPr/>
        <p:txBody>
          <a:bodyPr/>
          <a:lstStyle/>
          <a:p>
            <a:r>
              <a:rPr lang="en-US" sz="2200" dirty="0"/>
              <a:t>Based on your personal clinical experience and knowledge of available data, please estimate the chance that a patient will experience toxicity requiring a dose hold during treatment with </a:t>
            </a:r>
            <a:r>
              <a:rPr lang="en-US" sz="2200" u="sng" dirty="0" err="1"/>
              <a:t>olaparib</a:t>
            </a:r>
            <a:r>
              <a:rPr lang="en-US" sz="2200" dirty="0"/>
              <a:t>. What is the primary toxicity that leads to withholding dosing?</a:t>
            </a:r>
          </a:p>
        </p:txBody>
      </p:sp>
      <p:sp>
        <p:nvSpPr>
          <p:cNvPr id="16" name="Content Placeholder 15">
            <a:extLst>
              <a:ext uri="{FF2B5EF4-FFF2-40B4-BE49-F238E27FC236}">
                <a16:creationId xmlns:a16="http://schemas.microsoft.com/office/drawing/2014/main" id="{4AFFC878-5200-5850-0015-E803C5659720}"/>
              </a:ext>
            </a:extLst>
          </p:cNvPr>
          <p:cNvSpPr>
            <a:spLocks noGrp="1"/>
          </p:cNvSpPr>
          <p:nvPr>
            <p:ph idx="73"/>
          </p:nvPr>
        </p:nvSpPr>
        <p:spPr/>
        <p:txBody>
          <a:bodyPr/>
          <a:lstStyle/>
          <a:p>
            <a:r>
              <a:rPr lang="en-US" dirty="0"/>
              <a:t>General fatigue </a:t>
            </a:r>
          </a:p>
        </p:txBody>
      </p:sp>
      <p:sp>
        <p:nvSpPr>
          <p:cNvPr id="17" name="Content Placeholder 16">
            <a:extLst>
              <a:ext uri="{FF2B5EF4-FFF2-40B4-BE49-F238E27FC236}">
                <a16:creationId xmlns:a16="http://schemas.microsoft.com/office/drawing/2014/main" id="{CCCED6B5-B210-0952-B9D3-C63F9C8F9B24}"/>
              </a:ext>
            </a:extLst>
          </p:cNvPr>
          <p:cNvSpPr>
            <a:spLocks noGrp="1"/>
          </p:cNvSpPr>
          <p:nvPr>
            <p:ph idx="74"/>
          </p:nvPr>
        </p:nvSpPr>
        <p:spPr/>
        <p:txBody>
          <a:bodyPr/>
          <a:lstStyle/>
          <a:p>
            <a:r>
              <a:rPr lang="en-US" dirty="0"/>
              <a:t>Myelosuppression</a:t>
            </a:r>
          </a:p>
        </p:txBody>
      </p:sp>
      <p:sp>
        <p:nvSpPr>
          <p:cNvPr id="18" name="Content Placeholder 17">
            <a:extLst>
              <a:ext uri="{FF2B5EF4-FFF2-40B4-BE49-F238E27FC236}">
                <a16:creationId xmlns:a16="http://schemas.microsoft.com/office/drawing/2014/main" id="{5372F024-6FFA-3468-C467-0561A8CDAE4B}"/>
              </a:ext>
            </a:extLst>
          </p:cNvPr>
          <p:cNvSpPr>
            <a:spLocks noGrp="1"/>
          </p:cNvSpPr>
          <p:nvPr>
            <p:ph idx="75"/>
          </p:nvPr>
        </p:nvSpPr>
        <p:spPr/>
        <p:txBody>
          <a:bodyPr/>
          <a:lstStyle/>
          <a:p>
            <a:r>
              <a:rPr lang="en-US" dirty="0"/>
              <a:t>GI, blood counts </a:t>
            </a:r>
          </a:p>
        </p:txBody>
      </p:sp>
      <p:sp>
        <p:nvSpPr>
          <p:cNvPr id="19" name="Content Placeholder 18">
            <a:extLst>
              <a:ext uri="{FF2B5EF4-FFF2-40B4-BE49-F238E27FC236}">
                <a16:creationId xmlns:a16="http://schemas.microsoft.com/office/drawing/2014/main" id="{2D6FE1B3-BD12-C0A6-DA9C-860CEFCE252F}"/>
              </a:ext>
            </a:extLst>
          </p:cNvPr>
          <p:cNvSpPr>
            <a:spLocks noGrp="1"/>
          </p:cNvSpPr>
          <p:nvPr>
            <p:ph idx="76"/>
          </p:nvPr>
        </p:nvSpPr>
        <p:spPr/>
        <p:txBody>
          <a:bodyPr/>
          <a:lstStyle/>
          <a:p>
            <a:r>
              <a:rPr lang="en-US" dirty="0"/>
              <a:t>Anemia</a:t>
            </a:r>
          </a:p>
        </p:txBody>
      </p:sp>
      <p:sp>
        <p:nvSpPr>
          <p:cNvPr id="20" name="Content Placeholder 19">
            <a:extLst>
              <a:ext uri="{FF2B5EF4-FFF2-40B4-BE49-F238E27FC236}">
                <a16:creationId xmlns:a16="http://schemas.microsoft.com/office/drawing/2014/main" id="{6D4C860B-422D-8F50-2DD7-FD2EFE115E52}"/>
              </a:ext>
            </a:extLst>
          </p:cNvPr>
          <p:cNvSpPr>
            <a:spLocks noGrp="1"/>
          </p:cNvSpPr>
          <p:nvPr>
            <p:ph idx="77"/>
          </p:nvPr>
        </p:nvSpPr>
        <p:spPr/>
        <p:txBody>
          <a:bodyPr/>
          <a:lstStyle/>
          <a:p>
            <a:r>
              <a:rPr lang="en-US" dirty="0"/>
              <a:t>Blood counts</a:t>
            </a:r>
          </a:p>
        </p:txBody>
      </p:sp>
      <p:sp>
        <p:nvSpPr>
          <p:cNvPr id="21" name="Content Placeholder 20">
            <a:extLst>
              <a:ext uri="{FF2B5EF4-FFF2-40B4-BE49-F238E27FC236}">
                <a16:creationId xmlns:a16="http://schemas.microsoft.com/office/drawing/2014/main" id="{20DBF1BE-759B-4162-4641-9BBE7DB7A03F}"/>
              </a:ext>
            </a:extLst>
          </p:cNvPr>
          <p:cNvSpPr>
            <a:spLocks noGrp="1"/>
          </p:cNvSpPr>
          <p:nvPr>
            <p:ph idx="78"/>
          </p:nvPr>
        </p:nvSpPr>
        <p:spPr/>
        <p:txBody>
          <a:bodyPr/>
          <a:lstStyle/>
          <a:p>
            <a:r>
              <a:rPr lang="en-US" dirty="0"/>
              <a:t>Primary toxicity </a:t>
            </a:r>
          </a:p>
        </p:txBody>
      </p:sp>
      <p:sp>
        <p:nvSpPr>
          <p:cNvPr id="22" name="Content Placeholder 21">
            <a:extLst>
              <a:ext uri="{FF2B5EF4-FFF2-40B4-BE49-F238E27FC236}">
                <a16:creationId xmlns:a16="http://schemas.microsoft.com/office/drawing/2014/main" id="{572E7098-A3F2-7BCC-64E7-F7886B8B1809}"/>
              </a:ext>
            </a:extLst>
          </p:cNvPr>
          <p:cNvSpPr>
            <a:spLocks noGrp="1"/>
          </p:cNvSpPr>
          <p:nvPr>
            <p:ph idx="79"/>
          </p:nvPr>
        </p:nvSpPr>
        <p:spPr/>
        <p:txBody>
          <a:bodyPr/>
          <a:lstStyle/>
          <a:p>
            <a:r>
              <a:rPr lang="en-US" dirty="0"/>
              <a:t>Anemia</a:t>
            </a:r>
          </a:p>
        </p:txBody>
      </p:sp>
    </p:spTree>
    <p:extLst>
      <p:ext uri="{BB962C8B-B14F-4D97-AF65-F5344CB8AC3E}">
        <p14:creationId xmlns:p14="http://schemas.microsoft.com/office/powerpoint/2010/main" val="3643441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3E2E7FF1-7F9B-E929-7DA1-3F92C9ED5884}"/>
              </a:ext>
            </a:extLst>
          </p:cNvPr>
          <p:cNvSpPr>
            <a:spLocks noGrp="1"/>
          </p:cNvSpPr>
          <p:nvPr>
            <p:ph idx="46"/>
          </p:nvPr>
        </p:nvSpPr>
        <p:spPr/>
        <p:txBody>
          <a:bodyPr/>
          <a:lstStyle/>
          <a:p>
            <a:r>
              <a:rPr lang="en-US" dirty="0"/>
              <a:t>75%</a:t>
            </a:r>
          </a:p>
        </p:txBody>
      </p:sp>
      <p:sp>
        <p:nvSpPr>
          <p:cNvPr id="10" name="Content Placeholder 9">
            <a:extLst>
              <a:ext uri="{FF2B5EF4-FFF2-40B4-BE49-F238E27FC236}">
                <a16:creationId xmlns:a16="http://schemas.microsoft.com/office/drawing/2014/main" id="{BA09F28C-541E-8C56-F476-6DD060FBBF94}"/>
              </a:ext>
            </a:extLst>
          </p:cNvPr>
          <p:cNvSpPr>
            <a:spLocks noGrp="1"/>
          </p:cNvSpPr>
          <p:nvPr>
            <p:ph idx="47"/>
          </p:nvPr>
        </p:nvSpPr>
        <p:spPr/>
        <p:txBody>
          <a:bodyPr/>
          <a:lstStyle/>
          <a:p>
            <a:r>
              <a:rPr lang="en-US" dirty="0"/>
              <a:t>15%</a:t>
            </a:r>
          </a:p>
        </p:txBody>
      </p:sp>
      <p:sp>
        <p:nvSpPr>
          <p:cNvPr id="11" name="Content Placeholder 10">
            <a:extLst>
              <a:ext uri="{FF2B5EF4-FFF2-40B4-BE49-F238E27FC236}">
                <a16:creationId xmlns:a16="http://schemas.microsoft.com/office/drawing/2014/main" id="{44F67302-3806-9AE8-ACE5-BEA5DFBC2488}"/>
              </a:ext>
            </a:extLst>
          </p:cNvPr>
          <p:cNvSpPr>
            <a:spLocks noGrp="1"/>
          </p:cNvSpPr>
          <p:nvPr>
            <p:ph idx="48"/>
          </p:nvPr>
        </p:nvSpPr>
        <p:spPr/>
        <p:txBody>
          <a:bodyPr/>
          <a:lstStyle/>
          <a:p>
            <a:r>
              <a:rPr lang="en-US" dirty="0"/>
              <a:t>70% </a:t>
            </a:r>
          </a:p>
        </p:txBody>
      </p:sp>
      <p:sp>
        <p:nvSpPr>
          <p:cNvPr id="12" name="Content Placeholder 11">
            <a:extLst>
              <a:ext uri="{FF2B5EF4-FFF2-40B4-BE49-F238E27FC236}">
                <a16:creationId xmlns:a16="http://schemas.microsoft.com/office/drawing/2014/main" id="{F1649A38-0470-212E-5AA2-CFE21B1AC49C}"/>
              </a:ext>
            </a:extLst>
          </p:cNvPr>
          <p:cNvSpPr>
            <a:spLocks noGrp="1"/>
          </p:cNvSpPr>
          <p:nvPr>
            <p:ph idx="49"/>
          </p:nvPr>
        </p:nvSpPr>
        <p:spPr/>
        <p:txBody>
          <a:bodyPr/>
          <a:lstStyle/>
          <a:p>
            <a:r>
              <a:rPr lang="en-US" dirty="0"/>
              <a:t>50%</a:t>
            </a:r>
          </a:p>
        </p:txBody>
      </p:sp>
      <p:sp>
        <p:nvSpPr>
          <p:cNvPr id="13" name="Content Placeholder 12">
            <a:extLst>
              <a:ext uri="{FF2B5EF4-FFF2-40B4-BE49-F238E27FC236}">
                <a16:creationId xmlns:a16="http://schemas.microsoft.com/office/drawing/2014/main" id="{5917D9BF-57F9-FC6C-26B7-451EF3BA3854}"/>
              </a:ext>
            </a:extLst>
          </p:cNvPr>
          <p:cNvSpPr>
            <a:spLocks noGrp="1"/>
          </p:cNvSpPr>
          <p:nvPr>
            <p:ph idx="50"/>
          </p:nvPr>
        </p:nvSpPr>
        <p:spPr/>
        <p:txBody>
          <a:bodyPr/>
          <a:lstStyle/>
          <a:p>
            <a:r>
              <a:rPr lang="en-US" dirty="0"/>
              <a:t>5%</a:t>
            </a:r>
          </a:p>
        </p:txBody>
      </p:sp>
      <p:sp>
        <p:nvSpPr>
          <p:cNvPr id="14" name="Content Placeholder 13">
            <a:extLst>
              <a:ext uri="{FF2B5EF4-FFF2-40B4-BE49-F238E27FC236}">
                <a16:creationId xmlns:a16="http://schemas.microsoft.com/office/drawing/2014/main" id="{3FA5F2C2-4FB5-7816-7161-F710EE2D14DB}"/>
              </a:ext>
            </a:extLst>
          </p:cNvPr>
          <p:cNvSpPr>
            <a:spLocks noGrp="1"/>
          </p:cNvSpPr>
          <p:nvPr>
            <p:ph idx="58"/>
          </p:nvPr>
        </p:nvSpPr>
        <p:spPr/>
        <p:txBody>
          <a:bodyPr/>
          <a:lstStyle/>
          <a:p>
            <a:r>
              <a:rPr lang="en-US" dirty="0"/>
              <a:t>Chance of dose hold </a:t>
            </a:r>
          </a:p>
        </p:txBody>
      </p:sp>
      <p:sp>
        <p:nvSpPr>
          <p:cNvPr id="15" name="Content Placeholder 14">
            <a:extLst>
              <a:ext uri="{FF2B5EF4-FFF2-40B4-BE49-F238E27FC236}">
                <a16:creationId xmlns:a16="http://schemas.microsoft.com/office/drawing/2014/main" id="{0C83BE99-5339-D9A3-6A66-1328B787BF80}"/>
              </a:ext>
            </a:extLst>
          </p:cNvPr>
          <p:cNvSpPr>
            <a:spLocks noGrp="1"/>
          </p:cNvSpPr>
          <p:nvPr>
            <p:ph idx="71"/>
          </p:nvPr>
        </p:nvSpPr>
        <p:spPr/>
        <p:txBody>
          <a:bodyPr/>
          <a:lstStyle/>
          <a:p>
            <a:r>
              <a:rPr lang="en-US" dirty="0"/>
              <a:t>10%</a:t>
            </a:r>
          </a:p>
        </p:txBody>
      </p:sp>
      <p:sp>
        <p:nvSpPr>
          <p:cNvPr id="8" name="Title 7">
            <a:extLst>
              <a:ext uri="{FF2B5EF4-FFF2-40B4-BE49-F238E27FC236}">
                <a16:creationId xmlns:a16="http://schemas.microsoft.com/office/drawing/2014/main" id="{ABD42202-5C10-A2EE-3571-04A13720956D}"/>
              </a:ext>
            </a:extLst>
          </p:cNvPr>
          <p:cNvSpPr>
            <a:spLocks noGrp="1"/>
          </p:cNvSpPr>
          <p:nvPr>
            <p:ph type="title"/>
          </p:nvPr>
        </p:nvSpPr>
        <p:spPr/>
        <p:txBody>
          <a:bodyPr/>
          <a:lstStyle/>
          <a:p>
            <a:r>
              <a:rPr lang="en-US" sz="2200" dirty="0"/>
              <a:t>Based on your personal clinical experience and knowledge of available data, please estimate the chance that a patient will experience toxicity requiring a dose hold during treatment with </a:t>
            </a:r>
            <a:r>
              <a:rPr lang="en-US" sz="2200" u="sng" dirty="0" err="1"/>
              <a:t>palbociclib</a:t>
            </a:r>
            <a:r>
              <a:rPr lang="en-US" sz="2200" dirty="0"/>
              <a:t>. What is the primary toxicity that leads to withholding dosing?</a:t>
            </a:r>
          </a:p>
        </p:txBody>
      </p:sp>
      <p:sp>
        <p:nvSpPr>
          <p:cNvPr id="16" name="Content Placeholder 15">
            <a:extLst>
              <a:ext uri="{FF2B5EF4-FFF2-40B4-BE49-F238E27FC236}">
                <a16:creationId xmlns:a16="http://schemas.microsoft.com/office/drawing/2014/main" id="{4AFFC878-5200-5850-0015-E803C5659720}"/>
              </a:ext>
            </a:extLst>
          </p:cNvPr>
          <p:cNvSpPr>
            <a:spLocks noGrp="1"/>
          </p:cNvSpPr>
          <p:nvPr>
            <p:ph idx="73"/>
          </p:nvPr>
        </p:nvSpPr>
        <p:spPr/>
        <p:txBody>
          <a:bodyPr/>
          <a:lstStyle/>
          <a:p>
            <a:r>
              <a:rPr lang="en-US" dirty="0"/>
              <a:t>General fatigue </a:t>
            </a:r>
          </a:p>
        </p:txBody>
      </p:sp>
      <p:sp>
        <p:nvSpPr>
          <p:cNvPr id="17" name="Content Placeholder 16">
            <a:extLst>
              <a:ext uri="{FF2B5EF4-FFF2-40B4-BE49-F238E27FC236}">
                <a16:creationId xmlns:a16="http://schemas.microsoft.com/office/drawing/2014/main" id="{CCCED6B5-B210-0952-B9D3-C63F9C8F9B24}"/>
              </a:ext>
            </a:extLst>
          </p:cNvPr>
          <p:cNvSpPr>
            <a:spLocks noGrp="1"/>
          </p:cNvSpPr>
          <p:nvPr>
            <p:ph idx="74"/>
          </p:nvPr>
        </p:nvSpPr>
        <p:spPr/>
        <p:txBody>
          <a:bodyPr/>
          <a:lstStyle/>
          <a:p>
            <a:r>
              <a:rPr lang="en-US" dirty="0"/>
              <a:t>Myelosuppression</a:t>
            </a:r>
          </a:p>
        </p:txBody>
      </p:sp>
      <p:sp>
        <p:nvSpPr>
          <p:cNvPr id="18" name="Content Placeholder 17">
            <a:extLst>
              <a:ext uri="{FF2B5EF4-FFF2-40B4-BE49-F238E27FC236}">
                <a16:creationId xmlns:a16="http://schemas.microsoft.com/office/drawing/2014/main" id="{5372F024-6FFA-3468-C467-0561A8CDAE4B}"/>
              </a:ext>
            </a:extLst>
          </p:cNvPr>
          <p:cNvSpPr>
            <a:spLocks noGrp="1"/>
          </p:cNvSpPr>
          <p:nvPr>
            <p:ph idx="75"/>
          </p:nvPr>
        </p:nvSpPr>
        <p:spPr/>
        <p:txBody>
          <a:bodyPr/>
          <a:lstStyle/>
          <a:p>
            <a:r>
              <a:rPr lang="en-US" dirty="0"/>
              <a:t>Transient neutropenia </a:t>
            </a:r>
          </a:p>
        </p:txBody>
      </p:sp>
      <p:sp>
        <p:nvSpPr>
          <p:cNvPr id="19" name="Content Placeholder 18">
            <a:extLst>
              <a:ext uri="{FF2B5EF4-FFF2-40B4-BE49-F238E27FC236}">
                <a16:creationId xmlns:a16="http://schemas.microsoft.com/office/drawing/2014/main" id="{2D6FE1B3-BD12-C0A6-DA9C-860CEFCE252F}"/>
              </a:ext>
            </a:extLst>
          </p:cNvPr>
          <p:cNvSpPr>
            <a:spLocks noGrp="1"/>
          </p:cNvSpPr>
          <p:nvPr>
            <p:ph idx="76"/>
          </p:nvPr>
        </p:nvSpPr>
        <p:spPr/>
        <p:txBody>
          <a:bodyPr/>
          <a:lstStyle/>
          <a:p>
            <a:r>
              <a:rPr lang="en-US" dirty="0"/>
              <a:t>Neutropenia</a:t>
            </a:r>
          </a:p>
        </p:txBody>
      </p:sp>
      <p:sp>
        <p:nvSpPr>
          <p:cNvPr id="20" name="Content Placeholder 19">
            <a:extLst>
              <a:ext uri="{FF2B5EF4-FFF2-40B4-BE49-F238E27FC236}">
                <a16:creationId xmlns:a16="http://schemas.microsoft.com/office/drawing/2014/main" id="{6D4C860B-422D-8F50-2DD7-FD2EFE115E52}"/>
              </a:ext>
            </a:extLst>
          </p:cNvPr>
          <p:cNvSpPr>
            <a:spLocks noGrp="1"/>
          </p:cNvSpPr>
          <p:nvPr>
            <p:ph idx="77"/>
          </p:nvPr>
        </p:nvSpPr>
        <p:spPr/>
        <p:txBody>
          <a:bodyPr/>
          <a:lstStyle/>
          <a:p>
            <a:r>
              <a:rPr lang="en-US" dirty="0"/>
              <a:t>Infections</a:t>
            </a:r>
          </a:p>
        </p:txBody>
      </p:sp>
      <p:sp>
        <p:nvSpPr>
          <p:cNvPr id="21" name="Content Placeholder 20">
            <a:extLst>
              <a:ext uri="{FF2B5EF4-FFF2-40B4-BE49-F238E27FC236}">
                <a16:creationId xmlns:a16="http://schemas.microsoft.com/office/drawing/2014/main" id="{20DBF1BE-759B-4162-4641-9BBE7DB7A03F}"/>
              </a:ext>
            </a:extLst>
          </p:cNvPr>
          <p:cNvSpPr>
            <a:spLocks noGrp="1"/>
          </p:cNvSpPr>
          <p:nvPr>
            <p:ph idx="78"/>
          </p:nvPr>
        </p:nvSpPr>
        <p:spPr/>
        <p:txBody>
          <a:bodyPr/>
          <a:lstStyle/>
          <a:p>
            <a:r>
              <a:rPr lang="en-US" dirty="0"/>
              <a:t>Primary toxicity </a:t>
            </a:r>
          </a:p>
        </p:txBody>
      </p:sp>
      <p:sp>
        <p:nvSpPr>
          <p:cNvPr id="22" name="Content Placeholder 21">
            <a:extLst>
              <a:ext uri="{FF2B5EF4-FFF2-40B4-BE49-F238E27FC236}">
                <a16:creationId xmlns:a16="http://schemas.microsoft.com/office/drawing/2014/main" id="{572E7098-A3F2-7BCC-64E7-F7886B8B1809}"/>
              </a:ext>
            </a:extLst>
          </p:cNvPr>
          <p:cNvSpPr>
            <a:spLocks noGrp="1"/>
          </p:cNvSpPr>
          <p:nvPr>
            <p:ph idx="79"/>
          </p:nvPr>
        </p:nvSpPr>
        <p:spPr/>
        <p:txBody>
          <a:bodyPr/>
          <a:lstStyle/>
          <a:p>
            <a:r>
              <a:rPr lang="en-US" dirty="0"/>
              <a:t>Neutropenia </a:t>
            </a:r>
          </a:p>
        </p:txBody>
      </p:sp>
    </p:spTree>
    <p:extLst>
      <p:ext uri="{BB962C8B-B14F-4D97-AF65-F5344CB8AC3E}">
        <p14:creationId xmlns:p14="http://schemas.microsoft.com/office/powerpoint/2010/main" val="4006347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3E2E7FF1-7F9B-E929-7DA1-3F92C9ED5884}"/>
              </a:ext>
            </a:extLst>
          </p:cNvPr>
          <p:cNvSpPr>
            <a:spLocks noGrp="1"/>
          </p:cNvSpPr>
          <p:nvPr>
            <p:ph idx="46"/>
          </p:nvPr>
        </p:nvSpPr>
        <p:spPr/>
        <p:txBody>
          <a:bodyPr/>
          <a:lstStyle/>
          <a:p>
            <a:r>
              <a:rPr lang="en-US" dirty="0"/>
              <a:t>50%</a:t>
            </a:r>
          </a:p>
        </p:txBody>
      </p:sp>
      <p:sp>
        <p:nvSpPr>
          <p:cNvPr id="10" name="Content Placeholder 9">
            <a:extLst>
              <a:ext uri="{FF2B5EF4-FFF2-40B4-BE49-F238E27FC236}">
                <a16:creationId xmlns:a16="http://schemas.microsoft.com/office/drawing/2014/main" id="{BA09F28C-541E-8C56-F476-6DD060FBBF94}"/>
              </a:ext>
            </a:extLst>
          </p:cNvPr>
          <p:cNvSpPr>
            <a:spLocks noGrp="1"/>
          </p:cNvSpPr>
          <p:nvPr>
            <p:ph idx="47"/>
          </p:nvPr>
        </p:nvSpPr>
        <p:spPr/>
        <p:txBody>
          <a:bodyPr/>
          <a:lstStyle/>
          <a:p>
            <a:r>
              <a:rPr lang="en-US" dirty="0"/>
              <a:t>20%</a:t>
            </a:r>
          </a:p>
        </p:txBody>
      </p:sp>
      <p:sp>
        <p:nvSpPr>
          <p:cNvPr id="11" name="Content Placeholder 10">
            <a:extLst>
              <a:ext uri="{FF2B5EF4-FFF2-40B4-BE49-F238E27FC236}">
                <a16:creationId xmlns:a16="http://schemas.microsoft.com/office/drawing/2014/main" id="{44F67302-3806-9AE8-ACE5-BEA5DFBC2488}"/>
              </a:ext>
            </a:extLst>
          </p:cNvPr>
          <p:cNvSpPr>
            <a:spLocks noGrp="1"/>
          </p:cNvSpPr>
          <p:nvPr>
            <p:ph idx="48"/>
          </p:nvPr>
        </p:nvSpPr>
        <p:spPr/>
        <p:txBody>
          <a:bodyPr/>
          <a:lstStyle/>
          <a:p>
            <a:r>
              <a:rPr lang="en-US" dirty="0"/>
              <a:t>50% </a:t>
            </a:r>
          </a:p>
        </p:txBody>
      </p:sp>
      <p:sp>
        <p:nvSpPr>
          <p:cNvPr id="12" name="Content Placeholder 11">
            <a:extLst>
              <a:ext uri="{FF2B5EF4-FFF2-40B4-BE49-F238E27FC236}">
                <a16:creationId xmlns:a16="http://schemas.microsoft.com/office/drawing/2014/main" id="{F1649A38-0470-212E-5AA2-CFE21B1AC49C}"/>
              </a:ext>
            </a:extLst>
          </p:cNvPr>
          <p:cNvSpPr>
            <a:spLocks noGrp="1"/>
          </p:cNvSpPr>
          <p:nvPr>
            <p:ph idx="49"/>
          </p:nvPr>
        </p:nvSpPr>
        <p:spPr/>
        <p:txBody>
          <a:bodyPr/>
          <a:lstStyle/>
          <a:p>
            <a:r>
              <a:rPr lang="en-US" dirty="0"/>
              <a:t>50%</a:t>
            </a:r>
          </a:p>
        </p:txBody>
      </p:sp>
      <p:sp>
        <p:nvSpPr>
          <p:cNvPr id="13" name="Content Placeholder 12">
            <a:extLst>
              <a:ext uri="{FF2B5EF4-FFF2-40B4-BE49-F238E27FC236}">
                <a16:creationId xmlns:a16="http://schemas.microsoft.com/office/drawing/2014/main" id="{5917D9BF-57F9-FC6C-26B7-451EF3BA3854}"/>
              </a:ext>
            </a:extLst>
          </p:cNvPr>
          <p:cNvSpPr>
            <a:spLocks noGrp="1"/>
          </p:cNvSpPr>
          <p:nvPr>
            <p:ph idx="50"/>
          </p:nvPr>
        </p:nvSpPr>
        <p:spPr/>
        <p:txBody>
          <a:bodyPr/>
          <a:lstStyle/>
          <a:p>
            <a:r>
              <a:rPr lang="en-US" dirty="0"/>
              <a:t>20%</a:t>
            </a:r>
          </a:p>
        </p:txBody>
      </p:sp>
      <p:sp>
        <p:nvSpPr>
          <p:cNvPr id="14" name="Content Placeholder 13">
            <a:extLst>
              <a:ext uri="{FF2B5EF4-FFF2-40B4-BE49-F238E27FC236}">
                <a16:creationId xmlns:a16="http://schemas.microsoft.com/office/drawing/2014/main" id="{3FA5F2C2-4FB5-7816-7161-F710EE2D14DB}"/>
              </a:ext>
            </a:extLst>
          </p:cNvPr>
          <p:cNvSpPr>
            <a:spLocks noGrp="1"/>
          </p:cNvSpPr>
          <p:nvPr>
            <p:ph idx="58"/>
          </p:nvPr>
        </p:nvSpPr>
        <p:spPr/>
        <p:txBody>
          <a:bodyPr/>
          <a:lstStyle/>
          <a:p>
            <a:r>
              <a:rPr lang="en-US" dirty="0"/>
              <a:t>Chance of dose hold </a:t>
            </a:r>
          </a:p>
        </p:txBody>
      </p:sp>
      <p:sp>
        <p:nvSpPr>
          <p:cNvPr id="15" name="Content Placeholder 14">
            <a:extLst>
              <a:ext uri="{FF2B5EF4-FFF2-40B4-BE49-F238E27FC236}">
                <a16:creationId xmlns:a16="http://schemas.microsoft.com/office/drawing/2014/main" id="{0C83BE99-5339-D9A3-6A66-1328B787BF80}"/>
              </a:ext>
            </a:extLst>
          </p:cNvPr>
          <p:cNvSpPr>
            <a:spLocks noGrp="1"/>
          </p:cNvSpPr>
          <p:nvPr>
            <p:ph idx="71"/>
          </p:nvPr>
        </p:nvSpPr>
        <p:spPr/>
        <p:txBody>
          <a:bodyPr/>
          <a:lstStyle/>
          <a:p>
            <a:r>
              <a:rPr lang="en-US" dirty="0"/>
              <a:t>10%</a:t>
            </a:r>
          </a:p>
        </p:txBody>
      </p:sp>
      <p:sp>
        <p:nvSpPr>
          <p:cNvPr id="8" name="Title 7">
            <a:extLst>
              <a:ext uri="{FF2B5EF4-FFF2-40B4-BE49-F238E27FC236}">
                <a16:creationId xmlns:a16="http://schemas.microsoft.com/office/drawing/2014/main" id="{ABD42202-5C10-A2EE-3571-04A13720956D}"/>
              </a:ext>
            </a:extLst>
          </p:cNvPr>
          <p:cNvSpPr>
            <a:spLocks noGrp="1"/>
          </p:cNvSpPr>
          <p:nvPr>
            <p:ph type="title"/>
          </p:nvPr>
        </p:nvSpPr>
        <p:spPr/>
        <p:txBody>
          <a:bodyPr/>
          <a:lstStyle/>
          <a:p>
            <a:r>
              <a:rPr lang="en-US" sz="2200" dirty="0"/>
              <a:t>Based on your personal clinical experience and knowledge of available data, please estimate the chance that a patient will experience toxicity requiring a dose hold during treatment with </a:t>
            </a:r>
            <a:r>
              <a:rPr lang="en-US" sz="2200" u="sng" dirty="0" err="1"/>
              <a:t>abemaciclib</a:t>
            </a:r>
            <a:r>
              <a:rPr lang="en-US" sz="2200" dirty="0"/>
              <a:t>. What is the primary toxicity that leads to withholding dosing?</a:t>
            </a:r>
          </a:p>
        </p:txBody>
      </p:sp>
      <p:sp>
        <p:nvSpPr>
          <p:cNvPr id="16" name="Content Placeholder 15">
            <a:extLst>
              <a:ext uri="{FF2B5EF4-FFF2-40B4-BE49-F238E27FC236}">
                <a16:creationId xmlns:a16="http://schemas.microsoft.com/office/drawing/2014/main" id="{4AFFC878-5200-5850-0015-E803C5659720}"/>
              </a:ext>
            </a:extLst>
          </p:cNvPr>
          <p:cNvSpPr>
            <a:spLocks noGrp="1"/>
          </p:cNvSpPr>
          <p:nvPr>
            <p:ph idx="73"/>
          </p:nvPr>
        </p:nvSpPr>
        <p:spPr/>
        <p:txBody>
          <a:bodyPr/>
          <a:lstStyle/>
          <a:p>
            <a:r>
              <a:rPr lang="en-US" dirty="0"/>
              <a:t>GI</a:t>
            </a:r>
          </a:p>
        </p:txBody>
      </p:sp>
      <p:sp>
        <p:nvSpPr>
          <p:cNvPr id="17" name="Content Placeholder 16">
            <a:extLst>
              <a:ext uri="{FF2B5EF4-FFF2-40B4-BE49-F238E27FC236}">
                <a16:creationId xmlns:a16="http://schemas.microsoft.com/office/drawing/2014/main" id="{CCCED6B5-B210-0952-B9D3-C63F9C8F9B24}"/>
              </a:ext>
            </a:extLst>
          </p:cNvPr>
          <p:cNvSpPr>
            <a:spLocks noGrp="1"/>
          </p:cNvSpPr>
          <p:nvPr>
            <p:ph idx="74"/>
          </p:nvPr>
        </p:nvSpPr>
        <p:spPr/>
        <p:txBody>
          <a:bodyPr/>
          <a:lstStyle/>
          <a:p>
            <a:r>
              <a:rPr lang="en-US" dirty="0"/>
              <a:t>Diarrhea</a:t>
            </a:r>
          </a:p>
        </p:txBody>
      </p:sp>
      <p:sp>
        <p:nvSpPr>
          <p:cNvPr id="18" name="Content Placeholder 17">
            <a:extLst>
              <a:ext uri="{FF2B5EF4-FFF2-40B4-BE49-F238E27FC236}">
                <a16:creationId xmlns:a16="http://schemas.microsoft.com/office/drawing/2014/main" id="{5372F024-6FFA-3468-C467-0561A8CDAE4B}"/>
              </a:ext>
            </a:extLst>
          </p:cNvPr>
          <p:cNvSpPr>
            <a:spLocks noGrp="1"/>
          </p:cNvSpPr>
          <p:nvPr>
            <p:ph idx="75"/>
          </p:nvPr>
        </p:nvSpPr>
        <p:spPr/>
        <p:txBody>
          <a:bodyPr/>
          <a:lstStyle/>
          <a:p>
            <a:r>
              <a:rPr lang="en-US" dirty="0"/>
              <a:t>Diarrhea</a:t>
            </a:r>
          </a:p>
        </p:txBody>
      </p:sp>
      <p:sp>
        <p:nvSpPr>
          <p:cNvPr id="19" name="Content Placeholder 18">
            <a:extLst>
              <a:ext uri="{FF2B5EF4-FFF2-40B4-BE49-F238E27FC236}">
                <a16:creationId xmlns:a16="http://schemas.microsoft.com/office/drawing/2014/main" id="{2D6FE1B3-BD12-C0A6-DA9C-860CEFCE252F}"/>
              </a:ext>
            </a:extLst>
          </p:cNvPr>
          <p:cNvSpPr>
            <a:spLocks noGrp="1"/>
          </p:cNvSpPr>
          <p:nvPr>
            <p:ph idx="76"/>
          </p:nvPr>
        </p:nvSpPr>
        <p:spPr/>
        <p:txBody>
          <a:bodyPr/>
          <a:lstStyle/>
          <a:p>
            <a:r>
              <a:rPr lang="en-US" dirty="0"/>
              <a:t>Diarrhea</a:t>
            </a:r>
          </a:p>
        </p:txBody>
      </p:sp>
      <p:sp>
        <p:nvSpPr>
          <p:cNvPr id="20" name="Content Placeholder 19">
            <a:extLst>
              <a:ext uri="{FF2B5EF4-FFF2-40B4-BE49-F238E27FC236}">
                <a16:creationId xmlns:a16="http://schemas.microsoft.com/office/drawing/2014/main" id="{6D4C860B-422D-8F50-2DD7-FD2EFE115E52}"/>
              </a:ext>
            </a:extLst>
          </p:cNvPr>
          <p:cNvSpPr>
            <a:spLocks noGrp="1"/>
          </p:cNvSpPr>
          <p:nvPr>
            <p:ph idx="77"/>
          </p:nvPr>
        </p:nvSpPr>
        <p:spPr/>
        <p:txBody>
          <a:bodyPr/>
          <a:lstStyle/>
          <a:p>
            <a:r>
              <a:rPr lang="en-US" dirty="0"/>
              <a:t>Diarrhea</a:t>
            </a:r>
          </a:p>
        </p:txBody>
      </p:sp>
      <p:sp>
        <p:nvSpPr>
          <p:cNvPr id="21" name="Content Placeholder 20">
            <a:extLst>
              <a:ext uri="{FF2B5EF4-FFF2-40B4-BE49-F238E27FC236}">
                <a16:creationId xmlns:a16="http://schemas.microsoft.com/office/drawing/2014/main" id="{20DBF1BE-759B-4162-4641-9BBE7DB7A03F}"/>
              </a:ext>
            </a:extLst>
          </p:cNvPr>
          <p:cNvSpPr>
            <a:spLocks noGrp="1"/>
          </p:cNvSpPr>
          <p:nvPr>
            <p:ph idx="78"/>
          </p:nvPr>
        </p:nvSpPr>
        <p:spPr/>
        <p:txBody>
          <a:bodyPr/>
          <a:lstStyle/>
          <a:p>
            <a:r>
              <a:rPr lang="en-US" dirty="0"/>
              <a:t>Primary toxicity </a:t>
            </a:r>
          </a:p>
        </p:txBody>
      </p:sp>
      <p:sp>
        <p:nvSpPr>
          <p:cNvPr id="22" name="Content Placeholder 21">
            <a:extLst>
              <a:ext uri="{FF2B5EF4-FFF2-40B4-BE49-F238E27FC236}">
                <a16:creationId xmlns:a16="http://schemas.microsoft.com/office/drawing/2014/main" id="{572E7098-A3F2-7BCC-64E7-F7886B8B1809}"/>
              </a:ext>
            </a:extLst>
          </p:cNvPr>
          <p:cNvSpPr>
            <a:spLocks noGrp="1"/>
          </p:cNvSpPr>
          <p:nvPr>
            <p:ph idx="79"/>
          </p:nvPr>
        </p:nvSpPr>
        <p:spPr/>
        <p:txBody>
          <a:bodyPr/>
          <a:lstStyle/>
          <a:p>
            <a:r>
              <a:rPr lang="en-US" dirty="0"/>
              <a:t>Diarrhea</a:t>
            </a:r>
          </a:p>
        </p:txBody>
      </p:sp>
    </p:spTree>
    <p:extLst>
      <p:ext uri="{BB962C8B-B14F-4D97-AF65-F5344CB8AC3E}">
        <p14:creationId xmlns:p14="http://schemas.microsoft.com/office/powerpoint/2010/main" val="3482919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3E2E7FF1-7F9B-E929-7DA1-3F92C9ED5884}"/>
              </a:ext>
            </a:extLst>
          </p:cNvPr>
          <p:cNvSpPr>
            <a:spLocks noGrp="1"/>
          </p:cNvSpPr>
          <p:nvPr>
            <p:ph idx="46"/>
          </p:nvPr>
        </p:nvSpPr>
        <p:spPr/>
        <p:txBody>
          <a:bodyPr/>
          <a:lstStyle/>
          <a:p>
            <a:r>
              <a:rPr lang="en-US" dirty="0"/>
              <a:t>75%</a:t>
            </a:r>
          </a:p>
        </p:txBody>
      </p:sp>
      <p:sp>
        <p:nvSpPr>
          <p:cNvPr id="10" name="Content Placeholder 9">
            <a:extLst>
              <a:ext uri="{FF2B5EF4-FFF2-40B4-BE49-F238E27FC236}">
                <a16:creationId xmlns:a16="http://schemas.microsoft.com/office/drawing/2014/main" id="{BA09F28C-541E-8C56-F476-6DD060FBBF94}"/>
              </a:ext>
            </a:extLst>
          </p:cNvPr>
          <p:cNvSpPr>
            <a:spLocks noGrp="1"/>
          </p:cNvSpPr>
          <p:nvPr>
            <p:ph idx="47"/>
          </p:nvPr>
        </p:nvSpPr>
        <p:spPr/>
        <p:txBody>
          <a:bodyPr/>
          <a:lstStyle/>
          <a:p>
            <a:r>
              <a:rPr lang="en-US" dirty="0"/>
              <a:t>20%</a:t>
            </a:r>
          </a:p>
        </p:txBody>
      </p:sp>
      <p:sp>
        <p:nvSpPr>
          <p:cNvPr id="11" name="Content Placeholder 10">
            <a:extLst>
              <a:ext uri="{FF2B5EF4-FFF2-40B4-BE49-F238E27FC236}">
                <a16:creationId xmlns:a16="http://schemas.microsoft.com/office/drawing/2014/main" id="{44F67302-3806-9AE8-ACE5-BEA5DFBC2488}"/>
              </a:ext>
            </a:extLst>
          </p:cNvPr>
          <p:cNvSpPr>
            <a:spLocks noGrp="1"/>
          </p:cNvSpPr>
          <p:nvPr>
            <p:ph idx="48"/>
          </p:nvPr>
        </p:nvSpPr>
        <p:spPr/>
        <p:txBody>
          <a:bodyPr/>
          <a:lstStyle/>
          <a:p>
            <a:r>
              <a:rPr lang="en-US" dirty="0"/>
              <a:t>70% </a:t>
            </a:r>
          </a:p>
        </p:txBody>
      </p:sp>
      <p:sp>
        <p:nvSpPr>
          <p:cNvPr id="12" name="Content Placeholder 11">
            <a:extLst>
              <a:ext uri="{FF2B5EF4-FFF2-40B4-BE49-F238E27FC236}">
                <a16:creationId xmlns:a16="http://schemas.microsoft.com/office/drawing/2014/main" id="{F1649A38-0470-212E-5AA2-CFE21B1AC49C}"/>
              </a:ext>
            </a:extLst>
          </p:cNvPr>
          <p:cNvSpPr>
            <a:spLocks noGrp="1"/>
          </p:cNvSpPr>
          <p:nvPr>
            <p:ph idx="49"/>
          </p:nvPr>
        </p:nvSpPr>
        <p:spPr/>
        <p:txBody>
          <a:bodyPr/>
          <a:lstStyle/>
          <a:p>
            <a:r>
              <a:rPr lang="en-US" dirty="0"/>
              <a:t>50%</a:t>
            </a:r>
          </a:p>
        </p:txBody>
      </p:sp>
      <p:sp>
        <p:nvSpPr>
          <p:cNvPr id="13" name="Content Placeholder 12">
            <a:extLst>
              <a:ext uri="{FF2B5EF4-FFF2-40B4-BE49-F238E27FC236}">
                <a16:creationId xmlns:a16="http://schemas.microsoft.com/office/drawing/2014/main" id="{5917D9BF-57F9-FC6C-26B7-451EF3BA3854}"/>
              </a:ext>
            </a:extLst>
          </p:cNvPr>
          <p:cNvSpPr>
            <a:spLocks noGrp="1"/>
          </p:cNvSpPr>
          <p:nvPr>
            <p:ph idx="50"/>
          </p:nvPr>
        </p:nvSpPr>
        <p:spPr/>
        <p:txBody>
          <a:bodyPr/>
          <a:lstStyle/>
          <a:p>
            <a:r>
              <a:rPr lang="en-US" dirty="0"/>
              <a:t>10%</a:t>
            </a:r>
          </a:p>
        </p:txBody>
      </p:sp>
      <p:sp>
        <p:nvSpPr>
          <p:cNvPr id="14" name="Content Placeholder 13">
            <a:extLst>
              <a:ext uri="{FF2B5EF4-FFF2-40B4-BE49-F238E27FC236}">
                <a16:creationId xmlns:a16="http://schemas.microsoft.com/office/drawing/2014/main" id="{3FA5F2C2-4FB5-7816-7161-F710EE2D14DB}"/>
              </a:ext>
            </a:extLst>
          </p:cNvPr>
          <p:cNvSpPr>
            <a:spLocks noGrp="1"/>
          </p:cNvSpPr>
          <p:nvPr>
            <p:ph idx="58"/>
          </p:nvPr>
        </p:nvSpPr>
        <p:spPr/>
        <p:txBody>
          <a:bodyPr/>
          <a:lstStyle/>
          <a:p>
            <a:r>
              <a:rPr lang="en-US" dirty="0"/>
              <a:t>Chance of dose hold </a:t>
            </a:r>
          </a:p>
        </p:txBody>
      </p:sp>
      <p:sp>
        <p:nvSpPr>
          <p:cNvPr id="15" name="Content Placeholder 14">
            <a:extLst>
              <a:ext uri="{FF2B5EF4-FFF2-40B4-BE49-F238E27FC236}">
                <a16:creationId xmlns:a16="http://schemas.microsoft.com/office/drawing/2014/main" id="{0C83BE99-5339-D9A3-6A66-1328B787BF80}"/>
              </a:ext>
            </a:extLst>
          </p:cNvPr>
          <p:cNvSpPr>
            <a:spLocks noGrp="1"/>
          </p:cNvSpPr>
          <p:nvPr>
            <p:ph idx="71"/>
          </p:nvPr>
        </p:nvSpPr>
        <p:spPr/>
        <p:txBody>
          <a:bodyPr/>
          <a:lstStyle/>
          <a:p>
            <a:r>
              <a:rPr lang="en-US" dirty="0"/>
              <a:t>10%</a:t>
            </a:r>
          </a:p>
        </p:txBody>
      </p:sp>
      <p:sp>
        <p:nvSpPr>
          <p:cNvPr id="8" name="Title 7">
            <a:extLst>
              <a:ext uri="{FF2B5EF4-FFF2-40B4-BE49-F238E27FC236}">
                <a16:creationId xmlns:a16="http://schemas.microsoft.com/office/drawing/2014/main" id="{ABD42202-5C10-A2EE-3571-04A13720956D}"/>
              </a:ext>
            </a:extLst>
          </p:cNvPr>
          <p:cNvSpPr>
            <a:spLocks noGrp="1"/>
          </p:cNvSpPr>
          <p:nvPr>
            <p:ph type="title"/>
          </p:nvPr>
        </p:nvSpPr>
        <p:spPr/>
        <p:txBody>
          <a:bodyPr/>
          <a:lstStyle/>
          <a:p>
            <a:r>
              <a:rPr lang="en-US" sz="2200" dirty="0"/>
              <a:t>Based on your personal clinical experience and knowledge of available data, please estimate the chance that a patient will experience toxicity requiring a dose hold during treatment with </a:t>
            </a:r>
            <a:r>
              <a:rPr lang="en-US" sz="2200" u="sng" dirty="0" err="1"/>
              <a:t>ribociclib</a:t>
            </a:r>
            <a:r>
              <a:rPr lang="en-US" sz="2200" dirty="0"/>
              <a:t>. What is the primary toxicity that leads to withholding dosing?</a:t>
            </a:r>
          </a:p>
        </p:txBody>
      </p:sp>
      <p:sp>
        <p:nvSpPr>
          <p:cNvPr id="16" name="Content Placeholder 15">
            <a:extLst>
              <a:ext uri="{FF2B5EF4-FFF2-40B4-BE49-F238E27FC236}">
                <a16:creationId xmlns:a16="http://schemas.microsoft.com/office/drawing/2014/main" id="{4AFFC878-5200-5850-0015-E803C5659720}"/>
              </a:ext>
            </a:extLst>
          </p:cNvPr>
          <p:cNvSpPr>
            <a:spLocks noGrp="1"/>
          </p:cNvSpPr>
          <p:nvPr>
            <p:ph idx="73"/>
          </p:nvPr>
        </p:nvSpPr>
        <p:spPr/>
        <p:txBody>
          <a:bodyPr/>
          <a:lstStyle/>
          <a:p>
            <a:r>
              <a:rPr lang="en-US" dirty="0"/>
              <a:t>General fatigue </a:t>
            </a:r>
          </a:p>
        </p:txBody>
      </p:sp>
      <p:sp>
        <p:nvSpPr>
          <p:cNvPr id="17" name="Content Placeholder 16">
            <a:extLst>
              <a:ext uri="{FF2B5EF4-FFF2-40B4-BE49-F238E27FC236}">
                <a16:creationId xmlns:a16="http://schemas.microsoft.com/office/drawing/2014/main" id="{CCCED6B5-B210-0952-B9D3-C63F9C8F9B24}"/>
              </a:ext>
            </a:extLst>
          </p:cNvPr>
          <p:cNvSpPr>
            <a:spLocks noGrp="1"/>
          </p:cNvSpPr>
          <p:nvPr>
            <p:ph idx="74"/>
          </p:nvPr>
        </p:nvSpPr>
        <p:spPr/>
        <p:txBody>
          <a:bodyPr/>
          <a:lstStyle/>
          <a:p>
            <a:r>
              <a:rPr lang="en-US" dirty="0"/>
              <a:t>LFT increase</a:t>
            </a:r>
          </a:p>
        </p:txBody>
      </p:sp>
      <p:sp>
        <p:nvSpPr>
          <p:cNvPr id="18" name="Content Placeholder 17">
            <a:extLst>
              <a:ext uri="{FF2B5EF4-FFF2-40B4-BE49-F238E27FC236}">
                <a16:creationId xmlns:a16="http://schemas.microsoft.com/office/drawing/2014/main" id="{5372F024-6FFA-3468-C467-0561A8CDAE4B}"/>
              </a:ext>
            </a:extLst>
          </p:cNvPr>
          <p:cNvSpPr>
            <a:spLocks noGrp="1"/>
          </p:cNvSpPr>
          <p:nvPr>
            <p:ph idx="75"/>
          </p:nvPr>
        </p:nvSpPr>
        <p:spPr/>
        <p:txBody>
          <a:bodyPr/>
          <a:lstStyle/>
          <a:p>
            <a:r>
              <a:rPr lang="en-US" dirty="0"/>
              <a:t>Transient neutropenia </a:t>
            </a:r>
          </a:p>
        </p:txBody>
      </p:sp>
      <p:sp>
        <p:nvSpPr>
          <p:cNvPr id="19" name="Content Placeholder 18">
            <a:extLst>
              <a:ext uri="{FF2B5EF4-FFF2-40B4-BE49-F238E27FC236}">
                <a16:creationId xmlns:a16="http://schemas.microsoft.com/office/drawing/2014/main" id="{2D6FE1B3-BD12-C0A6-DA9C-860CEFCE252F}"/>
              </a:ext>
            </a:extLst>
          </p:cNvPr>
          <p:cNvSpPr>
            <a:spLocks noGrp="1"/>
          </p:cNvSpPr>
          <p:nvPr>
            <p:ph idx="76"/>
          </p:nvPr>
        </p:nvSpPr>
        <p:spPr/>
        <p:txBody>
          <a:bodyPr/>
          <a:lstStyle/>
          <a:p>
            <a:r>
              <a:rPr lang="en-US" dirty="0"/>
              <a:t>Neutropenia</a:t>
            </a:r>
          </a:p>
        </p:txBody>
      </p:sp>
      <p:sp>
        <p:nvSpPr>
          <p:cNvPr id="20" name="Content Placeholder 19">
            <a:extLst>
              <a:ext uri="{FF2B5EF4-FFF2-40B4-BE49-F238E27FC236}">
                <a16:creationId xmlns:a16="http://schemas.microsoft.com/office/drawing/2014/main" id="{6D4C860B-422D-8F50-2DD7-FD2EFE115E52}"/>
              </a:ext>
            </a:extLst>
          </p:cNvPr>
          <p:cNvSpPr>
            <a:spLocks noGrp="1"/>
          </p:cNvSpPr>
          <p:nvPr>
            <p:ph idx="77"/>
          </p:nvPr>
        </p:nvSpPr>
        <p:spPr/>
        <p:txBody>
          <a:bodyPr/>
          <a:lstStyle/>
          <a:p>
            <a:r>
              <a:rPr lang="en-US" dirty="0"/>
              <a:t>Infections</a:t>
            </a:r>
          </a:p>
        </p:txBody>
      </p:sp>
      <p:sp>
        <p:nvSpPr>
          <p:cNvPr id="21" name="Content Placeholder 20">
            <a:extLst>
              <a:ext uri="{FF2B5EF4-FFF2-40B4-BE49-F238E27FC236}">
                <a16:creationId xmlns:a16="http://schemas.microsoft.com/office/drawing/2014/main" id="{20DBF1BE-759B-4162-4641-9BBE7DB7A03F}"/>
              </a:ext>
            </a:extLst>
          </p:cNvPr>
          <p:cNvSpPr>
            <a:spLocks noGrp="1"/>
          </p:cNvSpPr>
          <p:nvPr>
            <p:ph idx="78"/>
          </p:nvPr>
        </p:nvSpPr>
        <p:spPr/>
        <p:txBody>
          <a:bodyPr/>
          <a:lstStyle/>
          <a:p>
            <a:r>
              <a:rPr lang="en-US" dirty="0"/>
              <a:t>Primary toxicity </a:t>
            </a:r>
          </a:p>
        </p:txBody>
      </p:sp>
      <p:sp>
        <p:nvSpPr>
          <p:cNvPr id="22" name="Content Placeholder 21">
            <a:extLst>
              <a:ext uri="{FF2B5EF4-FFF2-40B4-BE49-F238E27FC236}">
                <a16:creationId xmlns:a16="http://schemas.microsoft.com/office/drawing/2014/main" id="{572E7098-A3F2-7BCC-64E7-F7886B8B1809}"/>
              </a:ext>
            </a:extLst>
          </p:cNvPr>
          <p:cNvSpPr>
            <a:spLocks noGrp="1"/>
          </p:cNvSpPr>
          <p:nvPr>
            <p:ph idx="79"/>
          </p:nvPr>
        </p:nvSpPr>
        <p:spPr/>
        <p:txBody>
          <a:bodyPr/>
          <a:lstStyle/>
          <a:p>
            <a:r>
              <a:rPr lang="en-US"/>
              <a:t>Neutropenia </a:t>
            </a:r>
            <a:endParaRPr lang="en-US" dirty="0"/>
          </a:p>
        </p:txBody>
      </p:sp>
    </p:spTree>
    <p:extLst>
      <p:ext uri="{BB962C8B-B14F-4D97-AF65-F5344CB8AC3E}">
        <p14:creationId xmlns:p14="http://schemas.microsoft.com/office/powerpoint/2010/main" val="1962682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46533"/>
            <a:ext cx="10358967" cy="1143000"/>
          </a:xfrm>
        </p:spPr>
        <p:txBody>
          <a:bodyPr/>
          <a:lstStyle/>
          <a:p>
            <a:r>
              <a:rPr lang="en-US" sz="3200" dirty="0"/>
              <a:t>Key Data Sets</a:t>
            </a:r>
            <a:endParaRPr lang="en-US" sz="3200" dirty="0">
              <a:solidFill>
                <a:srgbClr val="0432FF"/>
              </a:solidFill>
            </a:endParaRPr>
          </a:p>
        </p:txBody>
      </p:sp>
      <p:sp>
        <p:nvSpPr>
          <p:cNvPr id="5" name="TextBox 4">
            <a:extLst>
              <a:ext uri="{FF2B5EF4-FFF2-40B4-BE49-F238E27FC236}">
                <a16:creationId xmlns:a16="http://schemas.microsoft.com/office/drawing/2014/main" id="{3C7510BE-60BC-BF05-9B00-7936D3CFAB0A}"/>
              </a:ext>
            </a:extLst>
          </p:cNvPr>
          <p:cNvSpPr txBox="1"/>
          <p:nvPr/>
        </p:nvSpPr>
        <p:spPr>
          <a:xfrm>
            <a:off x="839847" y="1052736"/>
            <a:ext cx="9792657" cy="5816977"/>
          </a:xfrm>
          <a:prstGeom prst="rect">
            <a:avLst/>
          </a:prstGeom>
          <a:noFill/>
        </p:spPr>
        <p:txBody>
          <a:bodyPr wrap="square">
            <a:spAutoFit/>
          </a:bodyPr>
          <a:lstStyle/>
          <a:p>
            <a:pPr>
              <a:spcBef>
                <a:spcPts val="600"/>
              </a:spcBef>
              <a:spcAft>
                <a:spcPts val="0"/>
              </a:spcAft>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Erika Hamilton, MD</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indent="-285750">
              <a:spcBef>
                <a:spcPts val="600"/>
              </a:spcBef>
              <a:spcAft>
                <a:spcPts val="0"/>
              </a:spcAft>
              <a:buFont typeface="Arial" panose="020B0604020202020204" pitchFamily="34" charset="0"/>
              <a:buChar char="•"/>
              <a:defRPr/>
            </a:pP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Bardia</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 et al. EMERALD phase 3 trial of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elacestrant</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versus standard of care endocrine therapy in patients with ER+/HER2- metastatic breast cancer: Updated results by duration of prior CDK4/6i in metastatic setting. SABCS 2022;Abstract GS3-01.</a:t>
            </a:r>
          </a:p>
          <a:p>
            <a:pPr marL="285750" indent="-285750">
              <a:spcBef>
                <a:spcPts val="600"/>
              </a:spcBef>
              <a:spcAft>
                <a:spcPts val="0"/>
              </a:spcAft>
              <a:buFont typeface="Arial" panose="020B0604020202020204" pitchFamily="34" charset="0"/>
              <a:buChar char="•"/>
              <a:defRPr/>
            </a:pPr>
            <a:r>
              <a:rPr lang="en-US" sz="2000" b="0" dirty="0" err="1">
                <a:solidFill>
                  <a:srgbClr val="000000"/>
                </a:solidFill>
                <a:latin typeface="Calibri" panose="020F0502020204030204" pitchFamily="34" charset="0"/>
                <a:ea typeface="Calibri" panose="020F0502020204030204" pitchFamily="34" charset="0"/>
                <a:cs typeface="Calibri" panose="020F0502020204030204" pitchFamily="34" charset="0"/>
              </a:rPr>
              <a:t>Oliviera</a:t>
            </a:r>
            <a:r>
              <a:rPr lang="en-US" sz="2000" b="0" dirty="0">
                <a:solidFill>
                  <a:srgbClr val="000000"/>
                </a:solidFill>
                <a:latin typeface="Calibri" panose="020F0502020204030204" pitchFamily="34" charset="0"/>
                <a:ea typeface="Calibri" panose="020F0502020204030204" pitchFamily="34" charset="0"/>
                <a:cs typeface="Calibri" panose="020F0502020204030204" pitchFamily="34" charset="0"/>
              </a:rPr>
              <a:t> M et al. </a:t>
            </a:r>
            <a:r>
              <a:rPr lang="en-US" sz="2000" b="0" dirty="0" err="1">
                <a:solidFill>
                  <a:srgbClr val="000000"/>
                </a:solidFill>
                <a:latin typeface="Calibri" panose="020F0502020204030204" pitchFamily="34" charset="0"/>
                <a:ea typeface="Calibri" panose="020F0502020204030204" pitchFamily="34" charset="0"/>
                <a:cs typeface="Calibri" panose="020F0502020204030204" pitchFamily="34" charset="0"/>
              </a:rPr>
              <a:t>Camizestrant</a:t>
            </a:r>
            <a:r>
              <a:rPr lang="en-US" sz="2000" b="0" dirty="0">
                <a:solidFill>
                  <a:srgbClr val="000000"/>
                </a:solidFill>
                <a:latin typeface="Calibri" panose="020F0502020204030204" pitchFamily="34" charset="0"/>
                <a:ea typeface="Calibri" panose="020F0502020204030204" pitchFamily="34" charset="0"/>
                <a:cs typeface="Calibri" panose="020F0502020204030204" pitchFamily="34" charset="0"/>
              </a:rPr>
              <a:t>, a next generation oral SERD vs </a:t>
            </a:r>
            <a:r>
              <a:rPr lang="en-US" sz="2000" b="0" dirty="0" err="1">
                <a:solidFill>
                  <a:srgbClr val="000000"/>
                </a:solidFill>
                <a:latin typeface="Calibri" panose="020F0502020204030204" pitchFamily="34" charset="0"/>
                <a:ea typeface="Calibri" panose="020F0502020204030204" pitchFamily="34" charset="0"/>
                <a:cs typeface="Calibri" panose="020F0502020204030204" pitchFamily="34" charset="0"/>
              </a:rPr>
              <a:t>fulvestrant</a:t>
            </a:r>
            <a:r>
              <a:rPr lang="en-US" sz="2000" b="0" dirty="0">
                <a:solidFill>
                  <a:srgbClr val="000000"/>
                </a:solidFill>
                <a:latin typeface="Calibri" panose="020F0502020204030204" pitchFamily="34" charset="0"/>
                <a:ea typeface="Calibri" panose="020F0502020204030204" pitchFamily="34" charset="0"/>
                <a:cs typeface="Calibri" panose="020F0502020204030204" pitchFamily="34" charset="0"/>
              </a:rPr>
              <a:t> in post-menopausal women with advanced ER-positive HER2-negative breast cancer: Results of the randomized, multi-dose phase 2 SERENA-2 trial. SABCS 2022;Abstract GS3-02.</a:t>
            </a:r>
          </a:p>
          <a:p>
            <a:pPr marL="285750" indent="-285750">
              <a:spcBef>
                <a:spcPts val="600"/>
              </a:spcBef>
              <a:spcAft>
                <a:spcPts val="0"/>
              </a:spcAft>
              <a:buFont typeface="Arial" panose="020B0604020202020204" pitchFamily="34" charset="0"/>
              <a:buChar char="•"/>
              <a:defRPr/>
            </a:pPr>
            <a:r>
              <a:rPr lang="en-US" sz="2000" b="0" dirty="0">
                <a:solidFill>
                  <a:srgbClr val="000000"/>
                </a:solidFill>
                <a:latin typeface="Calibri" panose="020F0502020204030204" pitchFamily="34" charset="0"/>
                <a:ea typeface="Calibri" panose="020F0502020204030204" pitchFamily="34" charset="0"/>
                <a:cs typeface="Calibri" panose="020F0502020204030204" pitchFamily="34" charset="0"/>
              </a:rPr>
              <a:t>Martin M et al. </a:t>
            </a:r>
            <a:r>
              <a:rPr lang="en-US" sz="2000" b="0" dirty="0" err="1">
                <a:solidFill>
                  <a:srgbClr val="000000"/>
                </a:solidFill>
                <a:latin typeface="Calibri" panose="020F0502020204030204" pitchFamily="34" charset="0"/>
                <a:ea typeface="Calibri" panose="020F0502020204030204" pitchFamily="34" charset="0"/>
                <a:cs typeface="Calibri" panose="020F0502020204030204" pitchFamily="34" charset="0"/>
              </a:rPr>
              <a:t>Giredestrant</a:t>
            </a:r>
            <a:r>
              <a:rPr lang="en-US" sz="2000" b="0" dirty="0">
                <a:solidFill>
                  <a:srgbClr val="000000"/>
                </a:solidFill>
                <a:latin typeface="Calibri" panose="020F0502020204030204" pitchFamily="34" charset="0"/>
                <a:ea typeface="Calibri" panose="020F0502020204030204" pitchFamily="34" charset="0"/>
                <a:cs typeface="Calibri" panose="020F0502020204030204" pitchFamily="34" charset="0"/>
              </a:rPr>
              <a:t> (GDC-9545) vs physician choice of endocrine monotherapy (PCET) in patients (pts) with ER+, HER2- locally advanced/metastatic breast cancer (LA/MBC): Primary analysis of the phase 2 </a:t>
            </a:r>
            <a:r>
              <a:rPr lang="en-US" sz="2000" b="0" dirty="0" err="1">
                <a:solidFill>
                  <a:srgbClr val="000000"/>
                </a:solidFill>
                <a:latin typeface="Calibri" panose="020F0502020204030204" pitchFamily="34" charset="0"/>
                <a:ea typeface="Calibri" panose="020F0502020204030204" pitchFamily="34" charset="0"/>
                <a:cs typeface="Calibri" panose="020F0502020204030204" pitchFamily="34" charset="0"/>
              </a:rPr>
              <a:t>randomised</a:t>
            </a:r>
            <a:r>
              <a:rPr lang="en-US" sz="2000" b="0" dirty="0">
                <a:solidFill>
                  <a:srgbClr val="000000"/>
                </a:solidFill>
                <a:latin typeface="Calibri" panose="020F0502020204030204" pitchFamily="34" charset="0"/>
                <a:ea typeface="Calibri" panose="020F0502020204030204" pitchFamily="34" charset="0"/>
                <a:cs typeface="Calibri" panose="020F0502020204030204" pitchFamily="34" charset="0"/>
              </a:rPr>
              <a:t>, open-label </a:t>
            </a:r>
            <a:r>
              <a:rPr lang="en-US" sz="2000" b="0" dirty="0" err="1">
                <a:solidFill>
                  <a:srgbClr val="000000"/>
                </a:solidFill>
                <a:latin typeface="Calibri" panose="020F0502020204030204" pitchFamily="34" charset="0"/>
                <a:ea typeface="Calibri" panose="020F0502020204030204" pitchFamily="34" charset="0"/>
                <a:cs typeface="Calibri" panose="020F0502020204030204" pitchFamily="34" charset="0"/>
              </a:rPr>
              <a:t>acelERA</a:t>
            </a:r>
            <a:r>
              <a:rPr lang="en-US" sz="2000" b="0" dirty="0">
                <a:solidFill>
                  <a:srgbClr val="000000"/>
                </a:solidFill>
                <a:latin typeface="Calibri" panose="020F0502020204030204" pitchFamily="34" charset="0"/>
                <a:ea typeface="Calibri" panose="020F0502020204030204" pitchFamily="34" charset="0"/>
                <a:cs typeface="Calibri" panose="020F0502020204030204" pitchFamily="34" charset="0"/>
              </a:rPr>
              <a:t> BC study. ESMO 2022;Abstract 211MO.</a:t>
            </a:r>
          </a:p>
          <a:p>
            <a:pPr marL="285750" indent="-285750">
              <a:spcBef>
                <a:spcPts val="600"/>
              </a:spcBef>
              <a:spcAft>
                <a:spcPts val="0"/>
              </a:spcAft>
              <a:buFont typeface="Arial" panose="020B0604020202020204" pitchFamily="34" charset="0"/>
              <a:buChar char="•"/>
              <a:defRPr/>
            </a:pPr>
            <a:r>
              <a:rPr lang="en-US" sz="2000" b="0" dirty="0">
                <a:solidFill>
                  <a:srgbClr val="000000"/>
                </a:solidFill>
                <a:latin typeface="Calibri" panose="020F0502020204030204" pitchFamily="34" charset="0"/>
                <a:ea typeface="Calibri" panose="020F0502020204030204" pitchFamily="34" charset="0"/>
                <a:cs typeface="Calibri" panose="020F0502020204030204" pitchFamily="34" charset="0"/>
              </a:rPr>
              <a:t>Hamilton E et al. First-in-human safety and activity of ARV-471, a novel PROTAC estrogen receptor degrader, in ER+/HER2- locally advanced or metastatic breast cancer. SABCS 2021;Abstract PD13-08.</a:t>
            </a:r>
          </a:p>
          <a:p>
            <a:pPr marL="285750" indent="-285750">
              <a:spcBef>
                <a:spcPts val="600"/>
              </a:spcBef>
              <a:spcAft>
                <a:spcPts val="0"/>
              </a:spcAft>
              <a:buFont typeface="Arial" panose="020B0604020202020204" pitchFamily="34" charset="0"/>
              <a:buChar char="•"/>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0"/>
              </a:spcAft>
              <a:defRPr/>
            </a:pPr>
            <a:b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7840192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189D1B-7E81-861A-DBD2-B04890033D87}"/>
              </a:ext>
            </a:extLst>
          </p:cNvPr>
          <p:cNvSpPr>
            <a:spLocks noGrp="1"/>
          </p:cNvSpPr>
          <p:nvPr>
            <p:ph idx="46"/>
          </p:nvPr>
        </p:nvSpPr>
        <p:spPr>
          <a:xfrm>
            <a:off x="2971800" y="3616220"/>
            <a:ext cx="4204320" cy="589156"/>
          </a:xfrm>
        </p:spPr>
        <p:txBody>
          <a:bodyPr/>
          <a:lstStyle/>
          <a:p>
            <a:r>
              <a:rPr lang="en-US" dirty="0"/>
              <a:t>Yes</a:t>
            </a:r>
          </a:p>
        </p:txBody>
      </p:sp>
      <p:sp>
        <p:nvSpPr>
          <p:cNvPr id="27" name="Content Placeholder 26">
            <a:extLst>
              <a:ext uri="{FF2B5EF4-FFF2-40B4-BE49-F238E27FC236}">
                <a16:creationId xmlns:a16="http://schemas.microsoft.com/office/drawing/2014/main" id="{8B67312F-A6EF-4EC0-947B-8D73A27FB46B}"/>
              </a:ext>
            </a:extLst>
          </p:cNvPr>
          <p:cNvSpPr>
            <a:spLocks noGrp="1"/>
          </p:cNvSpPr>
          <p:nvPr>
            <p:ph idx="47"/>
          </p:nvPr>
        </p:nvSpPr>
        <p:spPr/>
        <p:txBody>
          <a:bodyPr/>
          <a:lstStyle/>
          <a:p>
            <a:r>
              <a:rPr lang="en-US" dirty="0"/>
              <a:t>Yes</a:t>
            </a:r>
          </a:p>
        </p:txBody>
      </p:sp>
      <p:sp>
        <p:nvSpPr>
          <p:cNvPr id="4" name="Content Placeholder 3">
            <a:extLst>
              <a:ext uri="{FF2B5EF4-FFF2-40B4-BE49-F238E27FC236}">
                <a16:creationId xmlns:a16="http://schemas.microsoft.com/office/drawing/2014/main" id="{57DCEA62-4734-3DCE-F0F2-8A9A5961E9DF}"/>
              </a:ext>
            </a:extLst>
          </p:cNvPr>
          <p:cNvSpPr>
            <a:spLocks noGrp="1"/>
          </p:cNvSpPr>
          <p:nvPr>
            <p:ph idx="48"/>
          </p:nvPr>
        </p:nvSpPr>
        <p:spPr>
          <a:xfrm>
            <a:off x="2971800" y="2910542"/>
            <a:ext cx="4204320" cy="589156"/>
          </a:xfrm>
        </p:spPr>
        <p:txBody>
          <a:bodyPr/>
          <a:lstStyle/>
          <a:p>
            <a:r>
              <a:rPr lang="en-US" dirty="0"/>
              <a:t>Yes</a:t>
            </a:r>
          </a:p>
        </p:txBody>
      </p:sp>
      <p:sp>
        <p:nvSpPr>
          <p:cNvPr id="28" name="Content Placeholder 27">
            <a:extLst>
              <a:ext uri="{FF2B5EF4-FFF2-40B4-BE49-F238E27FC236}">
                <a16:creationId xmlns:a16="http://schemas.microsoft.com/office/drawing/2014/main" id="{00F5E450-F590-ABF2-C07D-06E6EE2637E8}"/>
              </a:ext>
            </a:extLst>
          </p:cNvPr>
          <p:cNvSpPr>
            <a:spLocks noGrp="1"/>
          </p:cNvSpPr>
          <p:nvPr>
            <p:ph idx="49"/>
          </p:nvPr>
        </p:nvSpPr>
        <p:spPr/>
        <p:txBody>
          <a:bodyPr/>
          <a:lstStyle/>
          <a:p>
            <a:r>
              <a:rPr lang="en-US" dirty="0"/>
              <a:t>Yes</a:t>
            </a:r>
          </a:p>
        </p:txBody>
      </p:sp>
      <p:sp>
        <p:nvSpPr>
          <p:cNvPr id="29" name="Content Placeholder 28">
            <a:extLst>
              <a:ext uri="{FF2B5EF4-FFF2-40B4-BE49-F238E27FC236}">
                <a16:creationId xmlns:a16="http://schemas.microsoft.com/office/drawing/2014/main" id="{1EED8115-C88A-F246-6A62-369671943C7D}"/>
              </a:ext>
            </a:extLst>
          </p:cNvPr>
          <p:cNvSpPr>
            <a:spLocks noGrp="1"/>
          </p:cNvSpPr>
          <p:nvPr>
            <p:ph idx="50"/>
          </p:nvPr>
        </p:nvSpPr>
        <p:spPr/>
        <p:txBody>
          <a:bodyPr/>
          <a:lstStyle/>
          <a:p>
            <a:r>
              <a:rPr lang="en-US" dirty="0"/>
              <a:t>No</a:t>
            </a:r>
          </a:p>
        </p:txBody>
      </p:sp>
      <p:sp>
        <p:nvSpPr>
          <p:cNvPr id="7" name="Content Placeholder 6">
            <a:extLst>
              <a:ext uri="{FF2B5EF4-FFF2-40B4-BE49-F238E27FC236}">
                <a16:creationId xmlns:a16="http://schemas.microsoft.com/office/drawing/2014/main" id="{B000FC13-6847-1690-7ECD-942F388FFE2C}"/>
              </a:ext>
            </a:extLst>
          </p:cNvPr>
          <p:cNvSpPr>
            <a:spLocks noGrp="1"/>
          </p:cNvSpPr>
          <p:nvPr>
            <p:ph idx="58"/>
          </p:nvPr>
        </p:nvSpPr>
        <p:spPr>
          <a:xfrm>
            <a:off x="2971800" y="1420982"/>
            <a:ext cx="4204320" cy="640080"/>
          </a:xfrm>
        </p:spPr>
        <p:txBody>
          <a:bodyPr/>
          <a:lstStyle/>
          <a:p>
            <a:r>
              <a:rPr lang="en-US" dirty="0"/>
              <a:t>Any number of positive nodes </a:t>
            </a:r>
          </a:p>
        </p:txBody>
      </p:sp>
      <p:sp>
        <p:nvSpPr>
          <p:cNvPr id="8" name="Content Placeholder 7">
            <a:extLst>
              <a:ext uri="{FF2B5EF4-FFF2-40B4-BE49-F238E27FC236}">
                <a16:creationId xmlns:a16="http://schemas.microsoft.com/office/drawing/2014/main" id="{007EB331-D799-594C-DD11-455C9F29929A}"/>
              </a:ext>
            </a:extLst>
          </p:cNvPr>
          <p:cNvSpPr>
            <a:spLocks noGrp="1"/>
          </p:cNvSpPr>
          <p:nvPr>
            <p:ph idx="71"/>
          </p:nvPr>
        </p:nvSpPr>
        <p:spPr>
          <a:xfrm>
            <a:off x="2971800" y="5720164"/>
            <a:ext cx="4204320" cy="589156"/>
          </a:xfrm>
        </p:spPr>
        <p:txBody>
          <a:bodyPr/>
          <a:lstStyle/>
          <a:p>
            <a:r>
              <a:rPr lang="en-US" dirty="0"/>
              <a:t>Yes</a:t>
            </a:r>
          </a:p>
        </p:txBody>
      </p:sp>
      <p:sp>
        <p:nvSpPr>
          <p:cNvPr id="9" name="Title 8">
            <a:extLst>
              <a:ext uri="{FF2B5EF4-FFF2-40B4-BE49-F238E27FC236}">
                <a16:creationId xmlns:a16="http://schemas.microsoft.com/office/drawing/2014/main" id="{1CD9471E-4646-3FF3-98FC-BAB35C1EE797}"/>
              </a:ext>
            </a:extLst>
          </p:cNvPr>
          <p:cNvSpPr>
            <a:spLocks noGrp="1"/>
          </p:cNvSpPr>
          <p:nvPr>
            <p:ph type="title"/>
          </p:nvPr>
        </p:nvSpPr>
        <p:spPr>
          <a:xfrm>
            <a:off x="551384" y="0"/>
            <a:ext cx="11155680" cy="1196752"/>
          </a:xfrm>
        </p:spPr>
        <p:txBody>
          <a:bodyPr/>
          <a:lstStyle/>
          <a:p>
            <a:r>
              <a:rPr lang="en-US" dirty="0"/>
              <a:t>Based on your personal clinical experience and knowledge of available data, should </a:t>
            </a:r>
            <a:r>
              <a:rPr lang="en-US" dirty="0" err="1"/>
              <a:t>olaparib</a:t>
            </a:r>
            <a:r>
              <a:rPr lang="en-US" dirty="0"/>
              <a:t> be offered to patients with ER-positive, HER2-negative breast cancer and either a somatic or germline BRCA mutation in the following situations?</a:t>
            </a:r>
          </a:p>
        </p:txBody>
      </p:sp>
      <p:sp>
        <p:nvSpPr>
          <p:cNvPr id="10" name="Content Placeholder 9">
            <a:extLst>
              <a:ext uri="{FF2B5EF4-FFF2-40B4-BE49-F238E27FC236}">
                <a16:creationId xmlns:a16="http://schemas.microsoft.com/office/drawing/2014/main" id="{8A6D3C55-DFB6-19CA-61CA-342C53248293}"/>
              </a:ext>
            </a:extLst>
          </p:cNvPr>
          <p:cNvSpPr>
            <a:spLocks noGrp="1"/>
          </p:cNvSpPr>
          <p:nvPr>
            <p:ph idx="73"/>
          </p:nvPr>
        </p:nvSpPr>
        <p:spPr>
          <a:xfrm>
            <a:off x="7299176" y="3616220"/>
            <a:ext cx="4204320" cy="589156"/>
          </a:xfrm>
        </p:spPr>
        <p:txBody>
          <a:bodyPr/>
          <a:lstStyle/>
          <a:p>
            <a:r>
              <a:rPr lang="en-US" dirty="0"/>
              <a:t>Yes</a:t>
            </a:r>
          </a:p>
        </p:txBody>
      </p:sp>
      <p:sp>
        <p:nvSpPr>
          <p:cNvPr id="30" name="Content Placeholder 29">
            <a:extLst>
              <a:ext uri="{FF2B5EF4-FFF2-40B4-BE49-F238E27FC236}">
                <a16:creationId xmlns:a16="http://schemas.microsoft.com/office/drawing/2014/main" id="{F496F501-9D50-CCB7-F606-1CAE3B74BDD1}"/>
              </a:ext>
            </a:extLst>
          </p:cNvPr>
          <p:cNvSpPr>
            <a:spLocks noGrp="1"/>
          </p:cNvSpPr>
          <p:nvPr>
            <p:ph idx="74"/>
          </p:nvPr>
        </p:nvSpPr>
        <p:spPr/>
        <p:txBody>
          <a:bodyPr/>
          <a:lstStyle/>
          <a:p>
            <a:r>
              <a:rPr lang="en-US" dirty="0"/>
              <a:t>Yes</a:t>
            </a:r>
          </a:p>
        </p:txBody>
      </p:sp>
      <p:sp>
        <p:nvSpPr>
          <p:cNvPr id="12" name="Content Placeholder 11">
            <a:extLst>
              <a:ext uri="{FF2B5EF4-FFF2-40B4-BE49-F238E27FC236}">
                <a16:creationId xmlns:a16="http://schemas.microsoft.com/office/drawing/2014/main" id="{4B73FF48-0494-E2BC-E6D2-F2302469781E}"/>
              </a:ext>
            </a:extLst>
          </p:cNvPr>
          <p:cNvSpPr>
            <a:spLocks noGrp="1"/>
          </p:cNvSpPr>
          <p:nvPr>
            <p:ph idx="75"/>
          </p:nvPr>
        </p:nvSpPr>
        <p:spPr>
          <a:xfrm>
            <a:off x="7299176" y="2910542"/>
            <a:ext cx="4204320" cy="589156"/>
          </a:xfrm>
        </p:spPr>
        <p:txBody>
          <a:bodyPr/>
          <a:lstStyle/>
          <a:p>
            <a:r>
              <a:rPr lang="en-US" dirty="0"/>
              <a:t>No</a:t>
            </a:r>
          </a:p>
        </p:txBody>
      </p:sp>
      <p:sp>
        <p:nvSpPr>
          <p:cNvPr id="31" name="Content Placeholder 30">
            <a:extLst>
              <a:ext uri="{FF2B5EF4-FFF2-40B4-BE49-F238E27FC236}">
                <a16:creationId xmlns:a16="http://schemas.microsoft.com/office/drawing/2014/main" id="{ABC08DB6-8E8C-F7C2-2BDF-801D4AF1AE1A}"/>
              </a:ext>
            </a:extLst>
          </p:cNvPr>
          <p:cNvSpPr>
            <a:spLocks noGrp="1"/>
          </p:cNvSpPr>
          <p:nvPr>
            <p:ph idx="76"/>
          </p:nvPr>
        </p:nvSpPr>
        <p:spPr/>
        <p:txBody>
          <a:bodyPr/>
          <a:lstStyle/>
          <a:p>
            <a:r>
              <a:rPr lang="en-US" dirty="0"/>
              <a:t>No</a:t>
            </a:r>
          </a:p>
        </p:txBody>
      </p:sp>
      <p:sp>
        <p:nvSpPr>
          <p:cNvPr id="32" name="Content Placeholder 31">
            <a:extLst>
              <a:ext uri="{FF2B5EF4-FFF2-40B4-BE49-F238E27FC236}">
                <a16:creationId xmlns:a16="http://schemas.microsoft.com/office/drawing/2014/main" id="{66B5A2C5-A04D-1124-B41D-6A4B219CC735}"/>
              </a:ext>
            </a:extLst>
          </p:cNvPr>
          <p:cNvSpPr>
            <a:spLocks noGrp="1"/>
          </p:cNvSpPr>
          <p:nvPr>
            <p:ph idx="77"/>
          </p:nvPr>
        </p:nvSpPr>
        <p:spPr/>
        <p:txBody>
          <a:bodyPr/>
          <a:lstStyle/>
          <a:p>
            <a:r>
              <a:rPr lang="en-US" dirty="0"/>
              <a:t>No</a:t>
            </a:r>
          </a:p>
        </p:txBody>
      </p:sp>
      <p:sp>
        <p:nvSpPr>
          <p:cNvPr id="15" name="Content Placeholder 14">
            <a:extLst>
              <a:ext uri="{FF2B5EF4-FFF2-40B4-BE49-F238E27FC236}">
                <a16:creationId xmlns:a16="http://schemas.microsoft.com/office/drawing/2014/main" id="{46FAA1C2-3CF0-C6CF-0BF7-C9DA4082FDA0}"/>
              </a:ext>
            </a:extLst>
          </p:cNvPr>
          <p:cNvSpPr>
            <a:spLocks noGrp="1"/>
          </p:cNvSpPr>
          <p:nvPr>
            <p:ph idx="78"/>
          </p:nvPr>
        </p:nvSpPr>
        <p:spPr>
          <a:xfrm>
            <a:off x="7299176" y="1420982"/>
            <a:ext cx="4204320" cy="640080"/>
          </a:xfrm>
        </p:spPr>
        <p:txBody>
          <a:bodyPr/>
          <a:lstStyle/>
          <a:p>
            <a:pPr>
              <a:lnSpc>
                <a:spcPts val="2300"/>
              </a:lnSpc>
            </a:pPr>
            <a:r>
              <a:rPr lang="en-US" dirty="0"/>
              <a:t>Select patients with </a:t>
            </a:r>
            <a:br>
              <a:rPr lang="en-US" dirty="0"/>
            </a:br>
            <a:r>
              <a:rPr lang="en-US" dirty="0"/>
              <a:t>node-negative disease </a:t>
            </a:r>
          </a:p>
        </p:txBody>
      </p:sp>
      <p:sp>
        <p:nvSpPr>
          <p:cNvPr id="16" name="Content Placeholder 15">
            <a:extLst>
              <a:ext uri="{FF2B5EF4-FFF2-40B4-BE49-F238E27FC236}">
                <a16:creationId xmlns:a16="http://schemas.microsoft.com/office/drawing/2014/main" id="{95BFC0F0-AD4A-4043-684B-4BA277C059C4}"/>
              </a:ext>
            </a:extLst>
          </p:cNvPr>
          <p:cNvSpPr>
            <a:spLocks noGrp="1"/>
          </p:cNvSpPr>
          <p:nvPr>
            <p:ph idx="79"/>
          </p:nvPr>
        </p:nvSpPr>
        <p:spPr>
          <a:xfrm>
            <a:off x="7299176" y="5720164"/>
            <a:ext cx="4204320" cy="589156"/>
          </a:xfrm>
        </p:spPr>
        <p:txBody>
          <a:bodyPr/>
          <a:lstStyle/>
          <a:p>
            <a:r>
              <a:rPr lang="en-US" dirty="0"/>
              <a:t>Yes</a:t>
            </a:r>
          </a:p>
        </p:txBody>
      </p:sp>
    </p:spTree>
    <p:extLst>
      <p:ext uri="{BB962C8B-B14F-4D97-AF65-F5344CB8AC3E}">
        <p14:creationId xmlns:p14="http://schemas.microsoft.com/office/powerpoint/2010/main" val="28755897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46533"/>
            <a:ext cx="10358967" cy="1143000"/>
          </a:xfrm>
        </p:spPr>
        <p:txBody>
          <a:bodyPr/>
          <a:lstStyle/>
          <a:p>
            <a:r>
              <a:rPr lang="en-US" sz="3200" dirty="0"/>
              <a:t>Key Data Sets</a:t>
            </a:r>
            <a:endParaRPr lang="en-US" sz="3200" dirty="0">
              <a:solidFill>
                <a:srgbClr val="0432FF"/>
              </a:solidFill>
            </a:endParaRPr>
          </a:p>
        </p:txBody>
      </p:sp>
      <p:sp>
        <p:nvSpPr>
          <p:cNvPr id="5" name="TextBox 4">
            <a:extLst>
              <a:ext uri="{FF2B5EF4-FFF2-40B4-BE49-F238E27FC236}">
                <a16:creationId xmlns:a16="http://schemas.microsoft.com/office/drawing/2014/main" id="{3C7510BE-60BC-BF05-9B00-7936D3CFAB0A}"/>
              </a:ext>
            </a:extLst>
          </p:cNvPr>
          <p:cNvSpPr txBox="1"/>
          <p:nvPr/>
        </p:nvSpPr>
        <p:spPr>
          <a:xfrm>
            <a:off x="839847" y="1052736"/>
            <a:ext cx="9648641" cy="5816977"/>
          </a:xfrm>
          <a:prstGeom prst="rect">
            <a:avLst/>
          </a:prstGeom>
          <a:noFill/>
        </p:spPr>
        <p:txBody>
          <a:bodyPr wrap="square">
            <a:spAutoFit/>
          </a:bodyPr>
          <a:lstStyle/>
          <a:p>
            <a:pPr>
              <a:spcBef>
                <a:spcPts val="600"/>
              </a:spcBef>
              <a:spcAft>
                <a:spcPts val="0"/>
              </a:spcAft>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Erika Hamilton, MD (continued)</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indent="-285750">
              <a:spcBef>
                <a:spcPts val="600"/>
              </a:spcBef>
              <a:spcAft>
                <a:spcPts val="0"/>
              </a:spcAft>
              <a:buFont typeface="Arial" panose="020B0604020202020204" pitchFamily="34" charset="0"/>
              <a:buChar char="•"/>
              <a:defRPr/>
            </a:pPr>
            <a:r>
              <a:rPr lang="en-US" sz="2000" b="0" dirty="0" err="1">
                <a:solidFill>
                  <a:srgbClr val="000000"/>
                </a:solidFill>
                <a:latin typeface="Calibri" panose="020F0502020204030204" pitchFamily="34" charset="0"/>
                <a:ea typeface="Calibri" panose="020F0502020204030204" pitchFamily="34" charset="0"/>
                <a:cs typeface="Calibri" panose="020F0502020204030204" pitchFamily="34" charset="0"/>
              </a:rPr>
              <a:t>Hurvitz</a:t>
            </a:r>
            <a:r>
              <a:rPr lang="en-US" sz="2000" b="0" dirty="0">
                <a:solidFill>
                  <a:srgbClr val="000000"/>
                </a:solidFill>
                <a:latin typeface="Calibri" panose="020F0502020204030204" pitchFamily="34" charset="0"/>
                <a:ea typeface="Calibri" panose="020F0502020204030204" pitchFamily="34" charset="0"/>
                <a:cs typeface="Calibri" panose="020F0502020204030204" pitchFamily="34" charset="0"/>
              </a:rPr>
              <a:t> S et al. ARV-471, a PROTAC® estrogen receptor (ER) degrader in advanced ER-positive/human epidermal growth factor receptor 2 (HER2)-negative breast cancer: Phase 2 expansion (VERITAC) of a phase 1/2 study. SABCS 2022;Abstract 205P.</a:t>
            </a:r>
          </a:p>
          <a:p>
            <a:pPr marL="285750" indent="-285750">
              <a:spcBef>
                <a:spcPts val="600"/>
              </a:spcBef>
              <a:spcAft>
                <a:spcPts val="0"/>
              </a:spcAft>
              <a:buFont typeface="Arial" panose="020B0604020202020204" pitchFamily="34" charset="0"/>
              <a:buChar char="•"/>
              <a:defRPr/>
            </a:pPr>
            <a:r>
              <a:rPr lang="en-US" sz="2000" b="0" dirty="0">
                <a:solidFill>
                  <a:srgbClr val="000000"/>
                </a:solidFill>
                <a:latin typeface="Calibri" panose="020F0502020204030204" pitchFamily="34" charset="0"/>
                <a:ea typeface="Calibri" panose="020F0502020204030204" pitchFamily="34" charset="0"/>
                <a:cs typeface="Calibri" panose="020F0502020204030204" pitchFamily="34" charset="0"/>
              </a:rPr>
              <a:t>Turner NC et al. </a:t>
            </a:r>
            <a:r>
              <a:rPr lang="en-US" sz="2000" b="0" dirty="0" err="1">
                <a:solidFill>
                  <a:srgbClr val="000000"/>
                </a:solidFill>
                <a:latin typeface="Calibri" panose="020F0502020204030204" pitchFamily="34" charset="0"/>
                <a:ea typeface="Calibri" panose="020F0502020204030204" pitchFamily="34" charset="0"/>
                <a:cs typeface="Calibri" panose="020F0502020204030204" pitchFamily="34" charset="0"/>
              </a:rPr>
              <a:t>Capivasertib</a:t>
            </a:r>
            <a:r>
              <a:rPr lang="en-US" sz="2000" b="0" dirty="0">
                <a:solidFill>
                  <a:srgbClr val="000000"/>
                </a:solidFill>
                <a:latin typeface="Calibri" panose="020F0502020204030204" pitchFamily="34" charset="0"/>
                <a:ea typeface="Calibri" panose="020F0502020204030204" pitchFamily="34" charset="0"/>
                <a:cs typeface="Calibri" panose="020F0502020204030204" pitchFamily="34" charset="0"/>
              </a:rPr>
              <a:t> and </a:t>
            </a:r>
            <a:r>
              <a:rPr lang="en-US" sz="2000" b="0" dirty="0" err="1">
                <a:solidFill>
                  <a:srgbClr val="000000"/>
                </a:solidFill>
                <a:latin typeface="Calibri" panose="020F0502020204030204" pitchFamily="34" charset="0"/>
                <a:ea typeface="Calibri" panose="020F0502020204030204" pitchFamily="34" charset="0"/>
                <a:cs typeface="Calibri" panose="020F0502020204030204" pitchFamily="34" charset="0"/>
              </a:rPr>
              <a:t>fulvestrant</a:t>
            </a:r>
            <a:r>
              <a:rPr lang="en-US" sz="2000" b="0" dirty="0">
                <a:solidFill>
                  <a:srgbClr val="000000"/>
                </a:solidFill>
                <a:latin typeface="Calibri" panose="020F0502020204030204" pitchFamily="34" charset="0"/>
                <a:ea typeface="Calibri" panose="020F0502020204030204" pitchFamily="34" charset="0"/>
                <a:cs typeface="Calibri" panose="020F0502020204030204" pitchFamily="34" charset="0"/>
              </a:rPr>
              <a:t> for patients with aromatase inhibitor-resistant hormone receptor-positive/human epidermal growth factor receptor 2-negative advanced breast cancer: Results from the Phase III CAPItello-291 trial. SABCS 2022;Abstract GS3-04.</a:t>
            </a:r>
          </a:p>
          <a:p>
            <a:pPr marL="285750" indent="-285750">
              <a:spcBef>
                <a:spcPts val="600"/>
              </a:spcBef>
              <a:spcAft>
                <a:spcPts val="0"/>
              </a:spcAft>
              <a:buFont typeface="Arial" panose="020B0604020202020204" pitchFamily="34" charset="0"/>
              <a:buChar char="•"/>
              <a:defRPr/>
            </a:pPr>
            <a:r>
              <a:rPr lang="en-US" sz="2000" b="0" dirty="0">
                <a:solidFill>
                  <a:srgbClr val="000000"/>
                </a:solidFill>
                <a:latin typeface="Calibri" panose="020F0502020204030204" pitchFamily="34" charset="0"/>
                <a:ea typeface="Calibri" panose="020F0502020204030204" pitchFamily="34" charset="0"/>
                <a:cs typeface="Calibri" panose="020F0502020204030204" pitchFamily="34" charset="0"/>
              </a:rPr>
              <a:t>Oliveira M et al. </a:t>
            </a:r>
            <a:r>
              <a:rPr lang="en-US" sz="2000" b="0" dirty="0" err="1">
                <a:solidFill>
                  <a:srgbClr val="000000"/>
                </a:solidFill>
                <a:latin typeface="Calibri" panose="020F0502020204030204" pitchFamily="34" charset="0"/>
                <a:ea typeface="Calibri" panose="020F0502020204030204" pitchFamily="34" charset="0"/>
                <a:cs typeface="Calibri" panose="020F0502020204030204" pitchFamily="34" charset="0"/>
              </a:rPr>
              <a:t>Capivasertib</a:t>
            </a:r>
            <a:r>
              <a:rPr lang="en-US" sz="2000" b="0" dirty="0">
                <a:solidFill>
                  <a:srgbClr val="000000"/>
                </a:solidFill>
                <a:latin typeface="Calibri" panose="020F0502020204030204" pitchFamily="34" charset="0"/>
                <a:ea typeface="Calibri" panose="020F0502020204030204" pitchFamily="34" charset="0"/>
                <a:cs typeface="Calibri" panose="020F0502020204030204" pitchFamily="34" charset="0"/>
              </a:rPr>
              <a:t> and </a:t>
            </a:r>
            <a:r>
              <a:rPr lang="en-US" sz="2000" b="0" dirty="0" err="1">
                <a:solidFill>
                  <a:srgbClr val="000000"/>
                </a:solidFill>
                <a:latin typeface="Calibri" panose="020F0502020204030204" pitchFamily="34" charset="0"/>
                <a:ea typeface="Calibri" panose="020F0502020204030204" pitchFamily="34" charset="0"/>
                <a:cs typeface="Calibri" panose="020F0502020204030204" pitchFamily="34" charset="0"/>
              </a:rPr>
              <a:t>fulvestrant</a:t>
            </a:r>
            <a:r>
              <a:rPr lang="en-US" sz="2000" b="0" dirty="0">
                <a:solidFill>
                  <a:srgbClr val="000000"/>
                </a:solidFill>
                <a:latin typeface="Calibri" panose="020F0502020204030204" pitchFamily="34" charset="0"/>
                <a:ea typeface="Calibri" panose="020F0502020204030204" pitchFamily="34" charset="0"/>
                <a:cs typeface="Calibri" panose="020F0502020204030204" pitchFamily="34" charset="0"/>
              </a:rPr>
              <a:t> for patients with aromatase inhibitor-resistant HR+/HER2– advanced breast cancer: Subgroup analyses from the phase 3 CAPItello-291 trial. ESMO Breast 2023;Abstract 187O.</a:t>
            </a:r>
          </a:p>
          <a:p>
            <a:pPr marL="285750" indent="-285750">
              <a:spcBef>
                <a:spcPts val="600"/>
              </a:spcBef>
              <a:spcAft>
                <a:spcPts val="0"/>
              </a:spcAft>
              <a:buFont typeface="Arial" panose="020B0604020202020204" pitchFamily="34" charset="0"/>
              <a:buChar char="•"/>
              <a:defRPr/>
            </a:pPr>
            <a:r>
              <a:rPr lang="en-US" sz="2000" b="0" dirty="0" err="1">
                <a:solidFill>
                  <a:srgbClr val="000000"/>
                </a:solidFill>
                <a:latin typeface="Calibri" panose="020F0502020204030204" pitchFamily="34" charset="0"/>
                <a:ea typeface="Calibri" panose="020F0502020204030204" pitchFamily="34" charset="0"/>
                <a:cs typeface="Calibri" panose="020F0502020204030204" pitchFamily="34" charset="0"/>
              </a:rPr>
              <a:t>Krop</a:t>
            </a:r>
            <a:r>
              <a:rPr lang="en-US" sz="2000" b="0" dirty="0">
                <a:solidFill>
                  <a:srgbClr val="000000"/>
                </a:solidFill>
                <a:latin typeface="Calibri" panose="020F0502020204030204" pitchFamily="34" charset="0"/>
                <a:ea typeface="Calibri" panose="020F0502020204030204" pitchFamily="34" charset="0"/>
                <a:cs typeface="Calibri" panose="020F0502020204030204" pitchFamily="34" charset="0"/>
              </a:rPr>
              <a:t> I et al. Results from the phase 1/2 study of </a:t>
            </a:r>
            <a:r>
              <a:rPr lang="en-US" sz="2000" b="0" dirty="0" err="1">
                <a:solidFill>
                  <a:srgbClr val="000000"/>
                </a:solidFill>
                <a:latin typeface="Calibri" panose="020F0502020204030204" pitchFamily="34" charset="0"/>
                <a:ea typeface="Calibri" panose="020F0502020204030204" pitchFamily="34" charset="0"/>
                <a:cs typeface="Calibri" panose="020F0502020204030204" pitchFamily="34" charset="0"/>
              </a:rPr>
              <a:t>patritumab</a:t>
            </a:r>
            <a:r>
              <a:rPr lang="en-US" sz="2000" b="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b="0" dirty="0" err="1">
                <a:solidFill>
                  <a:srgbClr val="000000"/>
                </a:solidFill>
                <a:latin typeface="Calibri" panose="020F0502020204030204" pitchFamily="34" charset="0"/>
                <a:ea typeface="Calibri" panose="020F0502020204030204" pitchFamily="34" charset="0"/>
                <a:cs typeface="Calibri" panose="020F0502020204030204" pitchFamily="34" charset="0"/>
              </a:rPr>
              <a:t>deruxtecan</a:t>
            </a:r>
            <a:r>
              <a:rPr lang="en-US" sz="2000" b="0" dirty="0">
                <a:solidFill>
                  <a:srgbClr val="000000"/>
                </a:solidFill>
                <a:latin typeface="Calibri" panose="020F0502020204030204" pitchFamily="34" charset="0"/>
                <a:ea typeface="Calibri" panose="020F0502020204030204" pitchFamily="34" charset="0"/>
                <a:cs typeface="Calibri" panose="020F0502020204030204" pitchFamily="34" charset="0"/>
              </a:rPr>
              <a:t>, a HER3-directed antibody-drug conjugate (ADC), in patients with HER3-expressing metastatic breast cancer (MBC). ASCO 2022;Abstract 1002.</a:t>
            </a:r>
          </a:p>
          <a:p>
            <a:pPr marL="285750" indent="-285750">
              <a:spcBef>
                <a:spcPts val="600"/>
              </a:spcBef>
              <a:spcAft>
                <a:spcPts val="0"/>
              </a:spcAft>
              <a:buFont typeface="Arial" panose="020B0604020202020204" pitchFamily="34" charset="0"/>
              <a:buChar char="•"/>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0"/>
              </a:spcAft>
              <a:defRPr/>
            </a:pPr>
            <a:b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2023991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46533"/>
            <a:ext cx="10358967" cy="1143000"/>
          </a:xfrm>
        </p:spPr>
        <p:txBody>
          <a:bodyPr/>
          <a:lstStyle/>
          <a:p>
            <a:r>
              <a:rPr lang="en-US" sz="3200" dirty="0"/>
              <a:t>Key Data Sets</a:t>
            </a:r>
            <a:endParaRPr lang="en-US" sz="3200" dirty="0">
              <a:solidFill>
                <a:srgbClr val="0432FF"/>
              </a:solidFill>
            </a:endParaRPr>
          </a:p>
        </p:txBody>
      </p:sp>
      <p:sp>
        <p:nvSpPr>
          <p:cNvPr id="5" name="TextBox 4">
            <a:extLst>
              <a:ext uri="{FF2B5EF4-FFF2-40B4-BE49-F238E27FC236}">
                <a16:creationId xmlns:a16="http://schemas.microsoft.com/office/drawing/2014/main" id="{3C7510BE-60BC-BF05-9B00-7936D3CFAB0A}"/>
              </a:ext>
            </a:extLst>
          </p:cNvPr>
          <p:cNvSpPr txBox="1"/>
          <p:nvPr/>
        </p:nvSpPr>
        <p:spPr>
          <a:xfrm>
            <a:off x="839847" y="1052736"/>
            <a:ext cx="9792657" cy="4201150"/>
          </a:xfrm>
          <a:prstGeom prst="rect">
            <a:avLst/>
          </a:prstGeom>
          <a:noFill/>
        </p:spPr>
        <p:txBody>
          <a:bodyPr wrap="square">
            <a:spAutoFit/>
          </a:bodyPr>
          <a:lstStyle/>
          <a:p>
            <a:pPr>
              <a:spcBef>
                <a:spcPts val="600"/>
              </a:spcBef>
              <a:spcAft>
                <a:spcPts val="0"/>
              </a:spcAft>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Erika Hamilton, MD (continued)</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indent="-285750">
              <a:spcBef>
                <a:spcPts val="600"/>
              </a:spcBef>
              <a:spcAft>
                <a:spcPts val="0"/>
              </a:spcAft>
              <a:buFont typeface="Arial" panose="020B0604020202020204" pitchFamily="34" charset="0"/>
              <a:buChar char="•"/>
              <a:defRPr/>
            </a:pPr>
            <a:r>
              <a:rPr lang="en-US" sz="2000" b="0" dirty="0" err="1">
                <a:solidFill>
                  <a:srgbClr val="000000"/>
                </a:solidFill>
                <a:latin typeface="Calibri" panose="020F0502020204030204" pitchFamily="34" charset="0"/>
                <a:ea typeface="Calibri" panose="020F0502020204030204" pitchFamily="34" charset="0"/>
                <a:cs typeface="Calibri" panose="020F0502020204030204" pitchFamily="34" charset="0"/>
              </a:rPr>
              <a:t>Pistilli</a:t>
            </a:r>
            <a:r>
              <a:rPr lang="en-US" sz="2000" b="0" dirty="0">
                <a:solidFill>
                  <a:srgbClr val="000000"/>
                </a:solidFill>
                <a:latin typeface="Calibri" panose="020F0502020204030204" pitchFamily="34" charset="0"/>
                <a:ea typeface="Calibri" panose="020F0502020204030204" pitchFamily="34" charset="0"/>
                <a:cs typeface="Calibri" panose="020F0502020204030204" pitchFamily="34" charset="0"/>
              </a:rPr>
              <a:t> B et al. A phase 2 study of </a:t>
            </a:r>
            <a:r>
              <a:rPr lang="en-US" sz="2000" b="0" dirty="0" err="1">
                <a:solidFill>
                  <a:srgbClr val="000000"/>
                </a:solidFill>
                <a:latin typeface="Calibri" panose="020F0502020204030204" pitchFamily="34" charset="0"/>
                <a:ea typeface="Calibri" panose="020F0502020204030204" pitchFamily="34" charset="0"/>
                <a:cs typeface="Calibri" panose="020F0502020204030204" pitchFamily="34" charset="0"/>
              </a:rPr>
              <a:t>patritumab</a:t>
            </a:r>
            <a:r>
              <a:rPr lang="en-US" sz="2000" b="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b="0" dirty="0" err="1">
                <a:solidFill>
                  <a:srgbClr val="000000"/>
                </a:solidFill>
                <a:latin typeface="Calibri" panose="020F0502020204030204" pitchFamily="34" charset="0"/>
                <a:ea typeface="Calibri" panose="020F0502020204030204" pitchFamily="34" charset="0"/>
                <a:cs typeface="Calibri" panose="020F0502020204030204" pitchFamily="34" charset="0"/>
              </a:rPr>
              <a:t>deruxtecan</a:t>
            </a:r>
            <a:r>
              <a:rPr lang="en-US" sz="2000" b="0" dirty="0">
                <a:solidFill>
                  <a:srgbClr val="000000"/>
                </a:solidFill>
                <a:latin typeface="Calibri" panose="020F0502020204030204" pitchFamily="34" charset="0"/>
                <a:ea typeface="Calibri" panose="020F0502020204030204" pitchFamily="34" charset="0"/>
                <a:cs typeface="Calibri" panose="020F0502020204030204" pitchFamily="34" charset="0"/>
              </a:rPr>
              <a:t> (HER3-DXd), in patients (pts) with advanced breast cancer (ABC), with biomarker analysis to characterize response to therapy (ICARUS-BREAST01). ESMO Breast 2023;Abstract 189O.</a:t>
            </a:r>
          </a:p>
          <a:p>
            <a:pPr marL="285750" indent="-285750">
              <a:spcBef>
                <a:spcPts val="600"/>
              </a:spcBef>
              <a:spcAft>
                <a:spcPts val="0"/>
              </a:spcAft>
              <a:buFont typeface="Arial" panose="020B0604020202020204" pitchFamily="34" charset="0"/>
              <a:buChar char="•"/>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Hamilton E et al. A phase 2 study of HER3-DXd in patients (pts) with metastatic breast cancer (MBC). </a:t>
            </a:r>
            <a:r>
              <a:rPr lang="en-US" sz="2000" b="0" dirty="0">
                <a:solidFill>
                  <a:srgbClr val="000000"/>
                </a:solidFill>
                <a:latin typeface="Calibri" panose="020F0502020204030204" pitchFamily="34" charset="0"/>
                <a:ea typeface="Calibri" panose="020F0502020204030204" pitchFamily="34" charset="0"/>
                <a:cs typeface="Calibri" panose="020F0502020204030204" pitchFamily="34" charset="0"/>
              </a:rPr>
              <a:t>ASCO 2023;Abstract 1004.</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indent="-285750">
              <a:spcBef>
                <a:spcPts val="600"/>
              </a:spcBef>
              <a:spcAft>
                <a:spcPts val="0"/>
              </a:spcAft>
              <a:buFont typeface="Arial" panose="020B0604020202020204" pitchFamily="34" charset="0"/>
              <a:buChar char="•"/>
              <a:defRPr/>
            </a:pP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Meric-Bernstram</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F et al. Phase 1 TROPION-PanTumor01 study evaluating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datopotamab</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deruxtecan</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in unresectable or metastatic hormone receptor positive (HR positive), HER2 negative breast cancer. SABCS 2022;Abstract PD13-08.</a:t>
            </a:r>
          </a:p>
          <a:p>
            <a:pPr marL="285750" indent="-285750">
              <a:spcBef>
                <a:spcPts val="600"/>
              </a:spcBef>
              <a:spcAft>
                <a:spcPts val="0"/>
              </a:spcAft>
              <a:buFont typeface="Arial" panose="020B0604020202020204" pitchFamily="34" charset="0"/>
              <a:buChar char="•"/>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0"/>
              </a:spcAft>
              <a:defRPr/>
            </a:pPr>
            <a:b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1">
            <a:extLst>
              <a:ext uri="{FF2B5EF4-FFF2-40B4-BE49-F238E27FC236}">
                <a16:creationId xmlns:a16="http://schemas.microsoft.com/office/drawing/2014/main" id="{336B9F2C-0C0F-460F-CE9D-73918FC4678C}"/>
              </a:ext>
            </a:extLst>
          </p:cNvPr>
          <p:cNvSpPr>
            <a:spLocks noChangeArrowheads="1"/>
          </p:cNvSpPr>
          <p:nvPr/>
        </p:nvSpPr>
        <p:spPr bwMode="auto">
          <a:xfrm>
            <a:off x="2711793" y="450959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custDataLst>
      <p:tags r:id="rId1"/>
    </p:custDataLst>
    <p:extLst>
      <p:ext uri="{BB962C8B-B14F-4D97-AF65-F5344CB8AC3E}">
        <p14:creationId xmlns:p14="http://schemas.microsoft.com/office/powerpoint/2010/main" val="4172254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6516" y="189206"/>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055440" y="1484784"/>
            <a:ext cx="10220043" cy="4680520"/>
          </a:xfrm>
        </p:spPr>
        <p:txBody>
          <a:bodyPr/>
          <a:lstStyle/>
          <a:p>
            <a:pPr marL="98425" indent="0">
              <a:lnSpc>
                <a:spcPct val="100000"/>
              </a:lnSpc>
              <a:spcBef>
                <a:spcPts val="1800"/>
              </a:spcBef>
              <a:spcAft>
                <a:spcPts val="1200"/>
              </a:spcAft>
              <a:buNone/>
            </a:pPr>
            <a:r>
              <a:rPr lang="en-US" sz="2400" dirty="0">
                <a:solidFill>
                  <a:schemeClr val="tx1"/>
                </a:solidFill>
                <a:latin typeface="+mn-lt"/>
              </a:rPr>
              <a:t>INTRODUCTION: </a:t>
            </a:r>
            <a:r>
              <a:rPr lang="en-US" sz="2400" dirty="0" err="1">
                <a:solidFill>
                  <a:schemeClr val="tx1"/>
                </a:solidFill>
                <a:latin typeface="+mn-lt"/>
              </a:rPr>
              <a:t>Biopharmacology</a:t>
            </a:r>
            <a:r>
              <a:rPr lang="en-US" sz="2400" dirty="0">
                <a:solidFill>
                  <a:schemeClr val="tx1"/>
                </a:solidFill>
                <a:latin typeface="+mn-lt"/>
              </a:rPr>
              <a:t> and Endocrinology of Breast Cancer</a:t>
            </a:r>
          </a:p>
          <a:p>
            <a:pPr marL="98425" indent="0">
              <a:lnSpc>
                <a:spcPct val="100000"/>
              </a:lnSpc>
              <a:spcBef>
                <a:spcPts val="1800"/>
              </a:spcBef>
              <a:spcAft>
                <a:spcPts val="1200"/>
              </a:spcAft>
              <a:buNone/>
            </a:pPr>
            <a:r>
              <a:rPr lang="en-US" sz="2400" dirty="0">
                <a:solidFill>
                  <a:schemeClr val="tx1"/>
                </a:solidFill>
                <a:latin typeface="+mn-lt"/>
              </a:rPr>
              <a:t>MODULE 1: Current Strategies for Previously Treated ER-Positive Metastatic Breast Cancer (</a:t>
            </a:r>
            <a:r>
              <a:rPr lang="en-US" sz="2400" dirty="0" err="1">
                <a:solidFill>
                  <a:schemeClr val="tx1"/>
                </a:solidFill>
                <a:latin typeface="+mn-lt"/>
              </a:rPr>
              <a:t>mBC</a:t>
            </a:r>
            <a:r>
              <a:rPr lang="en-US" sz="2400" dirty="0">
                <a:solidFill>
                  <a:schemeClr val="tx1"/>
                </a:solidFill>
                <a:latin typeface="+mn-lt"/>
              </a:rPr>
              <a:t>) — Dr </a:t>
            </a:r>
            <a:r>
              <a:rPr lang="en-US" sz="2400" dirty="0" err="1">
                <a:solidFill>
                  <a:schemeClr val="tx1"/>
                </a:solidFill>
                <a:latin typeface="+mn-lt"/>
              </a:rPr>
              <a:t>Bardia</a:t>
            </a:r>
            <a:endParaRPr lang="en-US" sz="2400" dirty="0">
              <a:solidFill>
                <a:schemeClr val="tx1"/>
              </a:solidFill>
              <a:latin typeface="+mn-lt"/>
            </a:endParaRPr>
          </a:p>
          <a:p>
            <a:pPr marL="98425" indent="0">
              <a:lnSpc>
                <a:spcPct val="100000"/>
              </a:lnSpc>
              <a:spcBef>
                <a:spcPts val="1800"/>
              </a:spcBef>
              <a:spcAft>
                <a:spcPts val="1200"/>
              </a:spcAft>
              <a:buNone/>
            </a:pPr>
            <a:r>
              <a:rPr lang="en-US" sz="2400" dirty="0">
                <a:solidFill>
                  <a:schemeClr val="tx1"/>
                </a:solidFill>
                <a:latin typeface="+mn-lt"/>
              </a:rPr>
              <a:t>MODULE 2: Future Directions in the Management of ER-Positive </a:t>
            </a:r>
            <a:r>
              <a:rPr lang="en-US" sz="2400" dirty="0" err="1">
                <a:solidFill>
                  <a:schemeClr val="tx1"/>
                </a:solidFill>
                <a:latin typeface="+mn-lt"/>
              </a:rPr>
              <a:t>mBC</a:t>
            </a:r>
            <a:r>
              <a:rPr lang="en-US" sz="2400" dirty="0">
                <a:solidFill>
                  <a:schemeClr val="tx1"/>
                </a:solidFill>
                <a:latin typeface="+mn-lt"/>
              </a:rPr>
              <a:t> — </a:t>
            </a:r>
            <a:br>
              <a:rPr lang="en-US" sz="2400" dirty="0">
                <a:solidFill>
                  <a:schemeClr val="tx1"/>
                </a:solidFill>
                <a:latin typeface="+mn-lt"/>
              </a:rPr>
            </a:br>
            <a:r>
              <a:rPr lang="en-US" sz="2400" dirty="0">
                <a:solidFill>
                  <a:schemeClr val="tx1"/>
                </a:solidFill>
                <a:latin typeface="+mn-lt"/>
              </a:rPr>
              <a:t>Dr Hamilton</a:t>
            </a:r>
          </a:p>
          <a:p>
            <a:pPr marL="98425" indent="0">
              <a:lnSpc>
                <a:spcPct val="100000"/>
              </a:lnSpc>
              <a:spcBef>
                <a:spcPts val="1800"/>
              </a:spcBef>
              <a:spcAft>
                <a:spcPts val="1200"/>
              </a:spcAft>
              <a:buNone/>
            </a:pPr>
            <a:r>
              <a:rPr lang="en-US" sz="2400" dirty="0">
                <a:solidFill>
                  <a:schemeClr val="tx1"/>
                </a:solidFill>
                <a:latin typeface="+mn-lt"/>
              </a:rPr>
              <a:t>MODULE 3: Clinical Investigator Survey</a:t>
            </a:r>
          </a:p>
          <a:p>
            <a:pPr marL="98425" indent="0">
              <a:lnSpc>
                <a:spcPct val="100000"/>
              </a:lnSpc>
              <a:spcBef>
                <a:spcPts val="1800"/>
              </a:spcBef>
              <a:spcAft>
                <a:spcPts val="1200"/>
              </a:spcAft>
              <a:buNone/>
            </a:pPr>
            <a:endParaRPr lang="en-US" sz="2400" dirty="0">
              <a:solidFill>
                <a:schemeClr val="tx1"/>
              </a:solidFill>
              <a:latin typeface="+mn-lt"/>
            </a:endParaRPr>
          </a:p>
          <a:p>
            <a:pPr marL="98425" indent="0">
              <a:lnSpc>
                <a:spcPct val="100000"/>
              </a:lnSpc>
              <a:spcBef>
                <a:spcPts val="1800"/>
              </a:spcBef>
              <a:spcAft>
                <a:spcPts val="1200"/>
              </a:spcAft>
              <a:buNone/>
            </a:pPr>
            <a:endParaRPr lang="en-US" sz="2400" dirty="0">
              <a:solidFill>
                <a:schemeClr val="tx1"/>
              </a:solidFill>
              <a:latin typeface="+mn-lt"/>
            </a:endParaRPr>
          </a:p>
        </p:txBody>
      </p:sp>
    </p:spTree>
    <p:extLst>
      <p:ext uri="{BB962C8B-B14F-4D97-AF65-F5344CB8AC3E}">
        <p14:creationId xmlns:p14="http://schemas.microsoft.com/office/powerpoint/2010/main" val="3667624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0D51E6-0D2D-4061-915D-0CF5D9BEBD41}"/>
              </a:ext>
            </a:extLst>
          </p:cNvPr>
          <p:cNvSpPr/>
          <p:nvPr/>
        </p:nvSpPr>
        <p:spPr bwMode="auto">
          <a:xfrm>
            <a:off x="895278" y="1459632"/>
            <a:ext cx="10515600" cy="45720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chemeClr val="bg1"/>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6516" y="189206"/>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055440" y="1484784"/>
            <a:ext cx="10220043" cy="4680520"/>
          </a:xfrm>
        </p:spPr>
        <p:txBody>
          <a:bodyPr/>
          <a:lstStyle/>
          <a:p>
            <a:pPr marL="98425" indent="0">
              <a:lnSpc>
                <a:spcPct val="100000"/>
              </a:lnSpc>
              <a:spcBef>
                <a:spcPts val="1800"/>
              </a:spcBef>
              <a:spcAft>
                <a:spcPts val="1200"/>
              </a:spcAft>
              <a:buNone/>
            </a:pPr>
            <a:r>
              <a:rPr lang="en-US" sz="2400" dirty="0">
                <a:solidFill>
                  <a:schemeClr val="bg1"/>
                </a:solidFill>
                <a:latin typeface="+mn-lt"/>
              </a:rPr>
              <a:t>INTRODUCTION: </a:t>
            </a:r>
            <a:r>
              <a:rPr lang="en-US" sz="2400" dirty="0" err="1">
                <a:solidFill>
                  <a:schemeClr val="bg1"/>
                </a:solidFill>
                <a:latin typeface="+mn-lt"/>
              </a:rPr>
              <a:t>Biopharmacology</a:t>
            </a:r>
            <a:r>
              <a:rPr lang="en-US" sz="2400" dirty="0">
                <a:solidFill>
                  <a:schemeClr val="bg1"/>
                </a:solidFill>
                <a:latin typeface="+mn-lt"/>
              </a:rPr>
              <a:t> and Endocrinology of Breast Cancer</a:t>
            </a:r>
          </a:p>
          <a:p>
            <a:pPr marL="98425" indent="0">
              <a:lnSpc>
                <a:spcPct val="100000"/>
              </a:lnSpc>
              <a:spcBef>
                <a:spcPts val="1800"/>
              </a:spcBef>
              <a:spcAft>
                <a:spcPts val="1200"/>
              </a:spcAft>
              <a:buNone/>
            </a:pPr>
            <a:r>
              <a:rPr lang="en-US" sz="2400" dirty="0">
                <a:solidFill>
                  <a:schemeClr val="tx1"/>
                </a:solidFill>
                <a:latin typeface="+mn-lt"/>
              </a:rPr>
              <a:t>MODULE 1: Current Strategies for Previously Treated ER-Positive Metastatic Breast Cancer (</a:t>
            </a:r>
            <a:r>
              <a:rPr lang="en-US" sz="2400" dirty="0" err="1">
                <a:solidFill>
                  <a:schemeClr val="tx1"/>
                </a:solidFill>
                <a:latin typeface="+mn-lt"/>
              </a:rPr>
              <a:t>mBC</a:t>
            </a:r>
            <a:r>
              <a:rPr lang="en-US" sz="2400" dirty="0">
                <a:solidFill>
                  <a:schemeClr val="tx1"/>
                </a:solidFill>
                <a:latin typeface="+mn-lt"/>
              </a:rPr>
              <a:t>) — Dr </a:t>
            </a:r>
            <a:r>
              <a:rPr lang="en-US" sz="2400" dirty="0" err="1">
                <a:solidFill>
                  <a:schemeClr val="tx1"/>
                </a:solidFill>
                <a:latin typeface="+mn-lt"/>
              </a:rPr>
              <a:t>Bardia</a:t>
            </a:r>
            <a:endParaRPr lang="en-US" sz="2400" dirty="0">
              <a:solidFill>
                <a:schemeClr val="tx1"/>
              </a:solidFill>
              <a:latin typeface="+mn-lt"/>
            </a:endParaRPr>
          </a:p>
          <a:p>
            <a:pPr marL="98425" indent="0">
              <a:lnSpc>
                <a:spcPct val="100000"/>
              </a:lnSpc>
              <a:spcBef>
                <a:spcPts val="1800"/>
              </a:spcBef>
              <a:spcAft>
                <a:spcPts val="1200"/>
              </a:spcAft>
              <a:buNone/>
            </a:pPr>
            <a:r>
              <a:rPr lang="en-US" sz="2400" dirty="0">
                <a:solidFill>
                  <a:schemeClr val="tx1"/>
                </a:solidFill>
                <a:latin typeface="+mn-lt"/>
              </a:rPr>
              <a:t>MODULE 2: Future Directions in the Management of ER-Positive </a:t>
            </a:r>
            <a:r>
              <a:rPr lang="en-US" sz="2400" dirty="0" err="1">
                <a:solidFill>
                  <a:schemeClr val="tx1"/>
                </a:solidFill>
                <a:latin typeface="+mn-lt"/>
              </a:rPr>
              <a:t>mBC</a:t>
            </a:r>
            <a:r>
              <a:rPr lang="en-US" sz="2400" dirty="0">
                <a:solidFill>
                  <a:schemeClr val="tx1"/>
                </a:solidFill>
                <a:latin typeface="+mn-lt"/>
              </a:rPr>
              <a:t> — </a:t>
            </a:r>
            <a:br>
              <a:rPr lang="en-US" sz="2400" dirty="0">
                <a:solidFill>
                  <a:schemeClr val="tx1"/>
                </a:solidFill>
                <a:latin typeface="+mn-lt"/>
              </a:rPr>
            </a:br>
            <a:r>
              <a:rPr lang="en-US" sz="2400" dirty="0">
                <a:solidFill>
                  <a:schemeClr val="tx1"/>
                </a:solidFill>
                <a:latin typeface="+mn-lt"/>
              </a:rPr>
              <a:t>Dr Hamilton</a:t>
            </a:r>
          </a:p>
          <a:p>
            <a:pPr marL="98425" indent="0">
              <a:lnSpc>
                <a:spcPct val="100000"/>
              </a:lnSpc>
              <a:spcBef>
                <a:spcPts val="1800"/>
              </a:spcBef>
              <a:spcAft>
                <a:spcPts val="1200"/>
              </a:spcAft>
              <a:buNone/>
            </a:pPr>
            <a:r>
              <a:rPr lang="en-US" sz="2400" dirty="0">
                <a:solidFill>
                  <a:schemeClr val="tx1"/>
                </a:solidFill>
                <a:latin typeface="+mn-lt"/>
              </a:rPr>
              <a:t>MODULE 3: Clinical Investigator Survey</a:t>
            </a:r>
          </a:p>
          <a:p>
            <a:pPr marL="98425" indent="0">
              <a:lnSpc>
                <a:spcPct val="100000"/>
              </a:lnSpc>
              <a:spcBef>
                <a:spcPts val="1800"/>
              </a:spcBef>
              <a:spcAft>
                <a:spcPts val="1200"/>
              </a:spcAft>
              <a:buNone/>
            </a:pPr>
            <a:endParaRPr lang="en-US" sz="2400" dirty="0">
              <a:solidFill>
                <a:schemeClr val="tx1"/>
              </a:solidFill>
              <a:latin typeface="+mn-lt"/>
            </a:endParaRPr>
          </a:p>
          <a:p>
            <a:pPr marL="98425" indent="0">
              <a:lnSpc>
                <a:spcPct val="100000"/>
              </a:lnSpc>
              <a:spcBef>
                <a:spcPts val="1800"/>
              </a:spcBef>
              <a:spcAft>
                <a:spcPts val="1200"/>
              </a:spcAft>
              <a:buNone/>
            </a:pPr>
            <a:endParaRPr lang="en-US" sz="2400" dirty="0">
              <a:solidFill>
                <a:schemeClr val="tx1"/>
              </a:solidFill>
              <a:latin typeface="+mn-lt"/>
            </a:endParaRPr>
          </a:p>
        </p:txBody>
      </p:sp>
    </p:spTree>
    <p:extLst>
      <p:ext uri="{BB962C8B-B14F-4D97-AF65-F5344CB8AC3E}">
        <p14:creationId xmlns:p14="http://schemas.microsoft.com/office/powerpoint/2010/main" val="2819596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A1B9AA7D-7477-71B8-A663-F7D0F0BA7C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446" y="836712"/>
            <a:ext cx="9985108" cy="5616624"/>
          </a:xfrm>
          <a:prstGeom prst="rect">
            <a:avLst/>
          </a:prstGeom>
        </p:spPr>
      </p:pic>
      <p:sp>
        <p:nvSpPr>
          <p:cNvPr id="6" name="Title 6">
            <a:extLst>
              <a:ext uri="{FF2B5EF4-FFF2-40B4-BE49-F238E27FC236}">
                <a16:creationId xmlns:a16="http://schemas.microsoft.com/office/drawing/2014/main" id="{20C29196-0CFA-16C8-3A59-4218B94B4D0B}"/>
              </a:ext>
            </a:extLst>
          </p:cNvPr>
          <p:cNvSpPr txBox="1">
            <a:spLocks/>
          </p:cNvSpPr>
          <p:nvPr/>
        </p:nvSpPr>
        <p:spPr>
          <a:xfrm>
            <a:off x="916516" y="18864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Hormonal Therapy for the 1980s</a:t>
            </a:r>
          </a:p>
        </p:txBody>
      </p:sp>
    </p:spTree>
    <p:extLst>
      <p:ext uri="{BB962C8B-B14F-4D97-AF65-F5344CB8AC3E}">
        <p14:creationId xmlns:p14="http://schemas.microsoft.com/office/powerpoint/2010/main" val="34383940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Oval 4"/>
          <p:cNvSpPr>
            <a:spLocks noChangeArrowheads="1"/>
          </p:cNvSpPr>
          <p:nvPr/>
        </p:nvSpPr>
        <p:spPr bwMode="auto">
          <a:xfrm>
            <a:off x="6116027" y="1981127"/>
            <a:ext cx="180975" cy="101156"/>
          </a:xfrm>
          <a:prstGeom prst="ellipse">
            <a:avLst/>
          </a:prstGeom>
          <a:noFill/>
          <a:ln w="2857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icrosoft YaHei"/>
              <a:cs typeface="+mn-cs"/>
            </a:endParaRPr>
          </a:p>
        </p:txBody>
      </p:sp>
      <p:sp>
        <p:nvSpPr>
          <p:cNvPr id="30725" name="Rectangle 5"/>
          <p:cNvSpPr>
            <a:spLocks noChangeArrowheads="1"/>
          </p:cNvSpPr>
          <p:nvPr/>
        </p:nvSpPr>
        <p:spPr bwMode="auto">
          <a:xfrm>
            <a:off x="5256396" y="4402859"/>
            <a:ext cx="1312069" cy="152858"/>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Arial"/>
                <a:ea typeface="Microsoft YaHei"/>
                <a:cs typeface="+mn-cs"/>
              </a:rPr>
              <a:t>ER Target Gene Transcription</a:t>
            </a:r>
          </a:p>
        </p:txBody>
      </p:sp>
      <p:sp>
        <p:nvSpPr>
          <p:cNvPr id="30726" name="Oval 6"/>
          <p:cNvSpPr>
            <a:spLocks noChangeArrowheads="1"/>
          </p:cNvSpPr>
          <p:nvPr/>
        </p:nvSpPr>
        <p:spPr bwMode="auto">
          <a:xfrm>
            <a:off x="6116027" y="2410943"/>
            <a:ext cx="271463" cy="102280"/>
          </a:xfrm>
          <a:prstGeom prst="ellipse">
            <a:avLst/>
          </a:pr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Arial"/>
                <a:ea typeface="Microsoft YaHei"/>
                <a:cs typeface="+mn-cs"/>
              </a:rPr>
              <a:t>SOS</a:t>
            </a:r>
          </a:p>
        </p:txBody>
      </p:sp>
      <p:sp>
        <p:nvSpPr>
          <p:cNvPr id="30727" name="Oval 7"/>
          <p:cNvSpPr>
            <a:spLocks noChangeArrowheads="1"/>
          </p:cNvSpPr>
          <p:nvPr/>
        </p:nvSpPr>
        <p:spPr bwMode="auto">
          <a:xfrm rot="1800000">
            <a:off x="6027040" y="2357767"/>
            <a:ext cx="135731" cy="101156"/>
          </a:xfrm>
          <a:prstGeom prst="ellipse">
            <a:avLst/>
          </a:prstGeom>
          <a:solidFill>
            <a:srgbClr val="FF33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icrosoft YaHei"/>
              <a:cs typeface="+mn-cs"/>
            </a:endParaRPr>
          </a:p>
        </p:txBody>
      </p:sp>
      <p:sp>
        <p:nvSpPr>
          <p:cNvPr id="30728" name="Oval 8"/>
          <p:cNvSpPr>
            <a:spLocks noChangeArrowheads="1"/>
          </p:cNvSpPr>
          <p:nvPr/>
        </p:nvSpPr>
        <p:spPr bwMode="auto">
          <a:xfrm rot="1800000">
            <a:off x="5981796" y="2304188"/>
            <a:ext cx="135731" cy="101156"/>
          </a:xfrm>
          <a:prstGeom prst="ellipse">
            <a:avLst/>
          </a:prstGeom>
          <a:solidFill>
            <a:srgbClr val="FF33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icrosoft YaHei"/>
              <a:cs typeface="+mn-cs"/>
            </a:endParaRPr>
          </a:p>
        </p:txBody>
      </p:sp>
      <p:sp>
        <p:nvSpPr>
          <p:cNvPr id="30729" name="Oval 9"/>
          <p:cNvSpPr>
            <a:spLocks noChangeArrowheads="1"/>
          </p:cNvSpPr>
          <p:nvPr/>
        </p:nvSpPr>
        <p:spPr bwMode="auto">
          <a:xfrm>
            <a:off x="4531303" y="1981127"/>
            <a:ext cx="90488" cy="101156"/>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omic Sans MS" charset="0"/>
                <a:ea typeface="Microsoft YaHei"/>
                <a:cs typeface="+mn-cs"/>
              </a:rPr>
              <a:t>P</a:t>
            </a:r>
          </a:p>
        </p:txBody>
      </p:sp>
      <p:sp>
        <p:nvSpPr>
          <p:cNvPr id="30730" name="Oval 10"/>
          <p:cNvSpPr>
            <a:spLocks noChangeArrowheads="1"/>
          </p:cNvSpPr>
          <p:nvPr/>
        </p:nvSpPr>
        <p:spPr bwMode="auto">
          <a:xfrm>
            <a:off x="4894444" y="1981127"/>
            <a:ext cx="90488" cy="101156"/>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omic Sans MS" charset="0"/>
                <a:ea typeface="Microsoft YaHei"/>
                <a:cs typeface="+mn-cs"/>
              </a:rPr>
              <a:t>P</a:t>
            </a:r>
          </a:p>
        </p:txBody>
      </p:sp>
      <p:sp>
        <p:nvSpPr>
          <p:cNvPr id="30731" name="Oval 11"/>
          <p:cNvSpPr>
            <a:spLocks noChangeArrowheads="1"/>
          </p:cNvSpPr>
          <p:nvPr/>
        </p:nvSpPr>
        <p:spPr bwMode="auto">
          <a:xfrm>
            <a:off x="3173991" y="1872781"/>
            <a:ext cx="3894235" cy="3323192"/>
          </a:xfrm>
          <a:prstGeom prst="ellipse">
            <a:avLst/>
          </a:prstGeom>
          <a:noFill/>
          <a:ln w="1905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icrosoft YaHei"/>
              <a:cs typeface="+mn-cs"/>
            </a:endParaRPr>
          </a:p>
        </p:txBody>
      </p:sp>
      <p:grpSp>
        <p:nvGrpSpPr>
          <p:cNvPr id="27659" name="Group 12"/>
          <p:cNvGrpSpPr>
            <a:grpSpLocks/>
          </p:cNvGrpSpPr>
          <p:nvPr/>
        </p:nvGrpSpPr>
        <p:grpSpPr bwMode="auto">
          <a:xfrm>
            <a:off x="4576548" y="1710857"/>
            <a:ext cx="363140" cy="406873"/>
            <a:chOff x="2016" y="432"/>
            <a:chExt cx="384" cy="384"/>
          </a:xfrm>
        </p:grpSpPr>
        <p:sp>
          <p:nvSpPr>
            <p:cNvPr id="30832" name="Oval 13"/>
            <p:cNvSpPr>
              <a:spLocks noChangeArrowheads="1"/>
            </p:cNvSpPr>
            <p:nvPr/>
          </p:nvSpPr>
          <p:spPr bwMode="auto">
            <a:xfrm>
              <a:off x="2064" y="432"/>
              <a:ext cx="193" cy="336"/>
            </a:xfrm>
            <a:prstGeom prst="ellipse">
              <a:avLst/>
            </a:prstGeom>
            <a:solidFill>
              <a:srgbClr val="FFFF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icrosoft YaHei"/>
                <a:cs typeface="+mn-cs"/>
              </a:endParaRPr>
            </a:p>
          </p:txBody>
        </p:sp>
        <p:sp>
          <p:nvSpPr>
            <p:cNvPr id="30833" name="Oval 14"/>
            <p:cNvSpPr>
              <a:spLocks noChangeArrowheads="1"/>
            </p:cNvSpPr>
            <p:nvPr/>
          </p:nvSpPr>
          <p:spPr bwMode="auto">
            <a:xfrm>
              <a:off x="2160" y="432"/>
              <a:ext cx="193" cy="336"/>
            </a:xfrm>
            <a:prstGeom prst="ellipse">
              <a:avLst/>
            </a:prstGeom>
            <a:solidFill>
              <a:srgbClr val="FFFF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icrosoft YaHei"/>
                <a:cs typeface="+mn-cs"/>
              </a:endParaRPr>
            </a:p>
          </p:txBody>
        </p:sp>
        <p:sp>
          <p:nvSpPr>
            <p:cNvPr id="30834" name="Oval 15"/>
            <p:cNvSpPr>
              <a:spLocks noChangeArrowheads="1"/>
            </p:cNvSpPr>
            <p:nvPr/>
          </p:nvSpPr>
          <p:spPr bwMode="auto">
            <a:xfrm>
              <a:off x="2016" y="721"/>
              <a:ext cx="240" cy="95"/>
            </a:xfrm>
            <a:prstGeom prst="ellipse">
              <a:avLst/>
            </a:prstGeom>
            <a:solidFill>
              <a:srgbClr val="FFFF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icrosoft YaHei"/>
                <a:cs typeface="+mn-cs"/>
              </a:endParaRPr>
            </a:p>
          </p:txBody>
        </p:sp>
        <p:sp>
          <p:nvSpPr>
            <p:cNvPr id="30835" name="Oval 16"/>
            <p:cNvSpPr>
              <a:spLocks noChangeArrowheads="1"/>
            </p:cNvSpPr>
            <p:nvPr/>
          </p:nvSpPr>
          <p:spPr bwMode="auto">
            <a:xfrm>
              <a:off x="2160" y="721"/>
              <a:ext cx="240" cy="95"/>
            </a:xfrm>
            <a:prstGeom prst="ellipse">
              <a:avLst/>
            </a:prstGeom>
            <a:solidFill>
              <a:srgbClr val="FFFF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icrosoft YaHei"/>
                <a:cs typeface="+mn-cs"/>
              </a:endParaRPr>
            </a:p>
          </p:txBody>
        </p:sp>
      </p:grpSp>
      <p:sp>
        <p:nvSpPr>
          <p:cNvPr id="30733" name="Oval 17"/>
          <p:cNvSpPr>
            <a:spLocks noChangeArrowheads="1"/>
          </p:cNvSpPr>
          <p:nvPr/>
        </p:nvSpPr>
        <p:spPr bwMode="auto">
          <a:xfrm>
            <a:off x="4576547" y="2141862"/>
            <a:ext cx="90488" cy="10228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omic Sans MS" charset="0"/>
                <a:ea typeface="Microsoft YaHei"/>
                <a:cs typeface="+mn-cs"/>
              </a:rPr>
              <a:t>P</a:t>
            </a:r>
          </a:p>
        </p:txBody>
      </p:sp>
      <p:sp>
        <p:nvSpPr>
          <p:cNvPr id="30734" name="Oval 18"/>
          <p:cNvSpPr>
            <a:spLocks noChangeArrowheads="1"/>
          </p:cNvSpPr>
          <p:nvPr/>
        </p:nvSpPr>
        <p:spPr bwMode="auto">
          <a:xfrm>
            <a:off x="4849200" y="2141862"/>
            <a:ext cx="90488" cy="10228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omic Sans MS" charset="0"/>
                <a:ea typeface="Microsoft YaHei"/>
                <a:cs typeface="+mn-cs"/>
              </a:rPr>
              <a:t>P</a:t>
            </a:r>
          </a:p>
        </p:txBody>
      </p:sp>
      <p:sp>
        <p:nvSpPr>
          <p:cNvPr id="30735" name="Oval 19"/>
          <p:cNvSpPr>
            <a:spLocks noChangeArrowheads="1"/>
          </p:cNvSpPr>
          <p:nvPr/>
        </p:nvSpPr>
        <p:spPr bwMode="auto">
          <a:xfrm>
            <a:off x="4803959" y="2519291"/>
            <a:ext cx="497681" cy="203437"/>
          </a:xfrm>
          <a:prstGeom prst="ellipse">
            <a:avLst/>
          </a:prstGeom>
          <a:solidFill>
            <a:srgbClr val="FF99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a:ea typeface="Microsoft YaHei"/>
                <a:cs typeface="+mn-cs"/>
              </a:rPr>
              <a:t>PI3-K</a:t>
            </a:r>
          </a:p>
        </p:txBody>
      </p:sp>
      <p:sp>
        <p:nvSpPr>
          <p:cNvPr id="30736" name="Oval 20"/>
          <p:cNvSpPr>
            <a:spLocks noChangeArrowheads="1"/>
          </p:cNvSpPr>
          <p:nvPr/>
        </p:nvSpPr>
        <p:spPr bwMode="auto">
          <a:xfrm>
            <a:off x="4531304" y="2949106"/>
            <a:ext cx="408384" cy="203437"/>
          </a:xfrm>
          <a:prstGeom prst="ellipse">
            <a:avLst/>
          </a:prstGeom>
          <a:solidFill>
            <a:srgbClr val="33CC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icrosoft YaHei"/>
                <a:cs typeface="+mn-cs"/>
              </a:rPr>
              <a:t>Akt</a:t>
            </a:r>
          </a:p>
        </p:txBody>
      </p:sp>
      <p:sp>
        <p:nvSpPr>
          <p:cNvPr id="30737" name="Oval 21"/>
          <p:cNvSpPr>
            <a:spLocks noChangeArrowheads="1"/>
          </p:cNvSpPr>
          <p:nvPr/>
        </p:nvSpPr>
        <p:spPr bwMode="auto">
          <a:xfrm rot="1800000">
            <a:off x="6121294" y="2089694"/>
            <a:ext cx="135731" cy="355172"/>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icrosoft YaHei"/>
              <a:cs typeface="+mn-cs"/>
            </a:endParaRPr>
          </a:p>
        </p:txBody>
      </p:sp>
      <p:sp>
        <p:nvSpPr>
          <p:cNvPr id="30738" name="Oval 22"/>
          <p:cNvSpPr>
            <a:spLocks noChangeArrowheads="1"/>
          </p:cNvSpPr>
          <p:nvPr/>
        </p:nvSpPr>
        <p:spPr bwMode="auto">
          <a:xfrm rot="1800000">
            <a:off x="6076050" y="2036115"/>
            <a:ext cx="135731" cy="355172"/>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icrosoft YaHei"/>
              <a:cs typeface="+mn-cs"/>
            </a:endParaRPr>
          </a:p>
        </p:txBody>
      </p:sp>
      <p:sp>
        <p:nvSpPr>
          <p:cNvPr id="30739" name="Oval 23"/>
          <p:cNvSpPr>
            <a:spLocks noChangeArrowheads="1"/>
          </p:cNvSpPr>
          <p:nvPr/>
        </p:nvSpPr>
        <p:spPr bwMode="auto">
          <a:xfrm>
            <a:off x="5889806" y="2303786"/>
            <a:ext cx="90488" cy="101156"/>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omic Sans MS" charset="0"/>
                <a:ea typeface="Microsoft YaHei"/>
                <a:cs typeface="+mn-cs"/>
              </a:rPr>
              <a:t>P</a:t>
            </a:r>
          </a:p>
        </p:txBody>
      </p:sp>
      <p:sp>
        <p:nvSpPr>
          <p:cNvPr id="30740" name="Oval 24"/>
          <p:cNvSpPr>
            <a:spLocks noChangeArrowheads="1"/>
          </p:cNvSpPr>
          <p:nvPr/>
        </p:nvSpPr>
        <p:spPr bwMode="auto">
          <a:xfrm>
            <a:off x="5980294" y="2410943"/>
            <a:ext cx="90488" cy="10228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omic Sans MS" charset="0"/>
                <a:ea typeface="Microsoft YaHei"/>
                <a:cs typeface="+mn-cs"/>
              </a:rPr>
              <a:t>P</a:t>
            </a:r>
          </a:p>
        </p:txBody>
      </p:sp>
      <p:sp>
        <p:nvSpPr>
          <p:cNvPr id="30741" name="Oval 25"/>
          <p:cNvSpPr>
            <a:spLocks noChangeArrowheads="1"/>
          </p:cNvSpPr>
          <p:nvPr/>
        </p:nvSpPr>
        <p:spPr bwMode="auto">
          <a:xfrm>
            <a:off x="6206514" y="2519290"/>
            <a:ext cx="271463" cy="101156"/>
          </a:xfrm>
          <a:prstGeom prst="ellipse">
            <a:avLst/>
          </a:pr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Comic Sans MS" charset="0"/>
                <a:ea typeface="Microsoft YaHei"/>
                <a:cs typeface="+mn-cs"/>
              </a:rPr>
              <a:t>RAS</a:t>
            </a:r>
          </a:p>
        </p:txBody>
      </p:sp>
      <p:sp>
        <p:nvSpPr>
          <p:cNvPr id="30742" name="Oval 26"/>
          <p:cNvSpPr>
            <a:spLocks noChangeArrowheads="1"/>
          </p:cNvSpPr>
          <p:nvPr/>
        </p:nvSpPr>
        <p:spPr bwMode="auto">
          <a:xfrm>
            <a:off x="6297002" y="2626446"/>
            <a:ext cx="271463" cy="102280"/>
          </a:xfrm>
          <a:prstGeom prst="ellipse">
            <a:avLst/>
          </a:pr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Arial"/>
                <a:ea typeface="Microsoft YaHei"/>
                <a:cs typeface="+mn-cs"/>
              </a:rPr>
              <a:t>RAF</a:t>
            </a:r>
          </a:p>
        </p:txBody>
      </p:sp>
      <p:sp>
        <p:nvSpPr>
          <p:cNvPr id="30743" name="Rectangle 27"/>
          <p:cNvSpPr>
            <a:spLocks noChangeArrowheads="1"/>
          </p:cNvSpPr>
          <p:nvPr/>
        </p:nvSpPr>
        <p:spPr bwMode="auto">
          <a:xfrm>
            <a:off x="6206514" y="2949105"/>
            <a:ext cx="271463" cy="152858"/>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omic Sans MS" charset="0"/>
                <a:ea typeface="Microsoft YaHei"/>
                <a:cs typeface="+mn-cs"/>
              </a:rPr>
              <a:t>MEK</a:t>
            </a:r>
          </a:p>
        </p:txBody>
      </p:sp>
      <p:sp>
        <p:nvSpPr>
          <p:cNvPr id="30744" name="Rectangle 28"/>
          <p:cNvSpPr>
            <a:spLocks noChangeArrowheads="1"/>
          </p:cNvSpPr>
          <p:nvPr/>
        </p:nvSpPr>
        <p:spPr bwMode="auto">
          <a:xfrm>
            <a:off x="5889806" y="3219377"/>
            <a:ext cx="452438" cy="151734"/>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a:ea typeface="Microsoft YaHei"/>
                <a:cs typeface="+mn-cs"/>
              </a:rPr>
              <a:t>MAPK</a:t>
            </a:r>
          </a:p>
        </p:txBody>
      </p:sp>
      <p:sp>
        <p:nvSpPr>
          <p:cNvPr id="30745" name="Rectangle 29"/>
          <p:cNvSpPr>
            <a:spLocks noChangeArrowheads="1"/>
          </p:cNvSpPr>
          <p:nvPr/>
        </p:nvSpPr>
        <p:spPr bwMode="auto">
          <a:xfrm>
            <a:off x="5293000" y="3219377"/>
            <a:ext cx="497681" cy="151734"/>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a:ea typeface="Microsoft YaHei"/>
                <a:cs typeface="+mn-cs"/>
              </a:rPr>
              <a:t>p90</a:t>
            </a:r>
            <a:r>
              <a:rPr kumimoji="0" lang="en-US" sz="900" b="0" i="0" u="none" strike="noStrike" kern="1200" cap="none" spc="0" normalizeH="0" baseline="30000" noProof="0" dirty="0">
                <a:ln>
                  <a:noFill/>
                </a:ln>
                <a:solidFill>
                  <a:prstClr val="black"/>
                </a:solidFill>
                <a:effectLst/>
                <a:uLnTx/>
                <a:uFillTx/>
                <a:latin typeface="Arial"/>
                <a:ea typeface="Microsoft YaHei"/>
                <a:cs typeface="+mn-cs"/>
              </a:rPr>
              <a:t>RSK</a:t>
            </a:r>
          </a:p>
        </p:txBody>
      </p:sp>
      <p:sp>
        <p:nvSpPr>
          <p:cNvPr id="30746" name="Oval 30"/>
          <p:cNvSpPr>
            <a:spLocks noChangeArrowheads="1"/>
          </p:cNvSpPr>
          <p:nvPr/>
        </p:nvSpPr>
        <p:spPr bwMode="auto">
          <a:xfrm>
            <a:off x="3716916" y="3702771"/>
            <a:ext cx="361950" cy="152858"/>
          </a:xfrm>
          <a:prstGeom prst="ellipse">
            <a:avLst/>
          </a:prstGeom>
          <a:solidFill>
            <a:srgbClr val="FF66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omic Sans MS" charset="0"/>
                <a:ea typeface="Microsoft YaHei"/>
                <a:cs typeface="+mn-cs"/>
              </a:rPr>
              <a:t>ER</a:t>
            </a:r>
          </a:p>
        </p:txBody>
      </p:sp>
      <p:grpSp>
        <p:nvGrpSpPr>
          <p:cNvPr id="27674" name="Group 31"/>
          <p:cNvGrpSpPr>
            <a:grpSpLocks/>
          </p:cNvGrpSpPr>
          <p:nvPr/>
        </p:nvGrpSpPr>
        <p:grpSpPr bwMode="auto">
          <a:xfrm>
            <a:off x="4576547" y="4026622"/>
            <a:ext cx="1856184" cy="304593"/>
            <a:chOff x="2016" y="2496"/>
            <a:chExt cx="1968" cy="288"/>
          </a:xfrm>
        </p:grpSpPr>
        <p:sp>
          <p:nvSpPr>
            <p:cNvPr id="30796" name="Oval 32"/>
            <p:cNvSpPr>
              <a:spLocks noChangeArrowheads="1"/>
            </p:cNvSpPr>
            <p:nvPr/>
          </p:nvSpPr>
          <p:spPr bwMode="auto">
            <a:xfrm>
              <a:off x="2400" y="2544"/>
              <a:ext cx="96" cy="97"/>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omic Sans MS" charset="0"/>
                  <a:ea typeface="Microsoft YaHei"/>
                  <a:cs typeface="+mn-cs"/>
                </a:rPr>
                <a:t>P</a:t>
              </a:r>
            </a:p>
          </p:txBody>
        </p:sp>
        <p:sp>
          <p:nvSpPr>
            <p:cNvPr id="30797" name="Oval 33"/>
            <p:cNvSpPr>
              <a:spLocks noChangeArrowheads="1"/>
            </p:cNvSpPr>
            <p:nvPr/>
          </p:nvSpPr>
          <p:spPr bwMode="auto">
            <a:xfrm>
              <a:off x="2448" y="2641"/>
              <a:ext cx="384" cy="96"/>
            </a:xfrm>
            <a:prstGeom prst="ellipse">
              <a:avLst/>
            </a:prstGeom>
            <a:solidFill>
              <a:srgbClr val="00CC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Comic Sans MS" charset="0"/>
                  <a:ea typeface="Microsoft YaHei"/>
                  <a:cs typeface="+mn-cs"/>
                </a:rPr>
                <a:t>p160</a:t>
              </a:r>
            </a:p>
          </p:txBody>
        </p:sp>
        <p:sp>
          <p:nvSpPr>
            <p:cNvPr id="30798" name="Oval 34"/>
            <p:cNvSpPr>
              <a:spLocks noChangeArrowheads="1"/>
            </p:cNvSpPr>
            <p:nvPr/>
          </p:nvSpPr>
          <p:spPr bwMode="auto">
            <a:xfrm>
              <a:off x="2736" y="2592"/>
              <a:ext cx="337" cy="145"/>
            </a:xfrm>
            <a:prstGeom prst="ellipse">
              <a:avLst/>
            </a:prstGeom>
            <a:solidFill>
              <a:srgbClr val="99FF99"/>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icrosoft YaHei"/>
                <a:cs typeface="+mn-cs"/>
              </a:endParaRPr>
            </a:p>
          </p:txBody>
        </p:sp>
        <p:sp>
          <p:nvSpPr>
            <p:cNvPr id="30799" name="Oval 35"/>
            <p:cNvSpPr>
              <a:spLocks noChangeArrowheads="1"/>
            </p:cNvSpPr>
            <p:nvPr/>
          </p:nvSpPr>
          <p:spPr bwMode="auto">
            <a:xfrm>
              <a:off x="3025" y="2544"/>
              <a:ext cx="384" cy="192"/>
            </a:xfrm>
            <a:prstGeom prst="ellipse">
              <a:avLst/>
            </a:prstGeom>
            <a:solidFill>
              <a:srgbClr val="99CC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375" b="0" i="0" u="none" strike="noStrike" kern="1200" cap="none" spc="0" normalizeH="0" baseline="0" noProof="0">
                  <a:ln>
                    <a:noFill/>
                  </a:ln>
                  <a:solidFill>
                    <a:prstClr val="black"/>
                  </a:solidFill>
                  <a:effectLst/>
                  <a:uLnTx/>
                  <a:uFillTx/>
                  <a:latin typeface="Comic Sans MS" charset="0"/>
                  <a:ea typeface="Microsoft YaHei"/>
                  <a:cs typeface="+mn-cs"/>
                </a:rPr>
                <a:t>Basal</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375" b="0" i="0" u="none" strike="noStrike" kern="1200" cap="none" spc="0" normalizeH="0" baseline="0" noProof="0">
                  <a:ln>
                    <a:noFill/>
                  </a:ln>
                  <a:solidFill>
                    <a:prstClr val="black"/>
                  </a:solidFill>
                  <a:effectLst/>
                  <a:uLnTx/>
                  <a:uFillTx/>
                  <a:latin typeface="Comic Sans MS" charset="0"/>
                  <a:ea typeface="Microsoft YaHei"/>
                  <a:cs typeface="+mn-cs"/>
                </a:rPr>
                <a:t>Transcription</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375" b="0" i="0" u="none" strike="noStrike" kern="1200" cap="none" spc="0" normalizeH="0" baseline="0" noProof="0">
                  <a:ln>
                    <a:noFill/>
                  </a:ln>
                  <a:solidFill>
                    <a:prstClr val="black"/>
                  </a:solidFill>
                  <a:effectLst/>
                  <a:uLnTx/>
                  <a:uFillTx/>
                  <a:latin typeface="Comic Sans MS" charset="0"/>
                  <a:ea typeface="Microsoft YaHei"/>
                  <a:cs typeface="+mn-cs"/>
                </a:rPr>
                <a:t>Machinery</a:t>
              </a:r>
            </a:p>
          </p:txBody>
        </p:sp>
        <p:sp>
          <p:nvSpPr>
            <p:cNvPr id="30800" name="Rectangle 36"/>
            <p:cNvSpPr>
              <a:spLocks noChangeArrowheads="1"/>
            </p:cNvSpPr>
            <p:nvPr/>
          </p:nvSpPr>
          <p:spPr bwMode="auto">
            <a:xfrm>
              <a:off x="2784" y="2641"/>
              <a:ext cx="241" cy="96"/>
            </a:xfrm>
            <a:prstGeom prst="rect">
              <a:avLst/>
            </a:prstGeom>
            <a:solidFill>
              <a:srgbClr val="00FF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a:ln>
                    <a:noFill/>
                  </a:ln>
                  <a:solidFill>
                    <a:prstClr val="black"/>
                  </a:solidFill>
                  <a:effectLst/>
                  <a:uLnTx/>
                  <a:uFillTx/>
                  <a:latin typeface="Comic Sans MS" charset="0"/>
                  <a:ea typeface="Microsoft YaHei"/>
                  <a:cs typeface="+mn-cs"/>
                </a:rPr>
                <a:t>CBP</a:t>
              </a:r>
            </a:p>
          </p:txBody>
        </p:sp>
        <p:grpSp>
          <p:nvGrpSpPr>
            <p:cNvPr id="27728" name="Group 37"/>
            <p:cNvGrpSpPr>
              <a:grpSpLocks/>
            </p:cNvGrpSpPr>
            <p:nvPr/>
          </p:nvGrpSpPr>
          <p:grpSpPr bwMode="auto">
            <a:xfrm>
              <a:off x="2016" y="2736"/>
              <a:ext cx="528" cy="48"/>
              <a:chOff x="3648" y="3936"/>
              <a:chExt cx="528" cy="48"/>
            </a:xfrm>
          </p:grpSpPr>
          <p:sp>
            <p:nvSpPr>
              <p:cNvPr id="30827" name="AutoShape 38"/>
              <p:cNvSpPr>
                <a:spLocks noChangeArrowheads="1"/>
              </p:cNvSpPr>
              <p:nvPr/>
            </p:nvSpPr>
            <p:spPr bwMode="auto">
              <a:xfrm>
                <a:off x="3648" y="3936"/>
                <a:ext cx="144" cy="48"/>
              </a:xfrm>
              <a:prstGeom prst="triangle">
                <a:avLst>
                  <a:gd name="adj" fmla="val 50000"/>
                </a:avLst>
              </a:prstGeom>
              <a:solidFill>
                <a:srgbClr val="008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icrosoft YaHei"/>
                  <a:cs typeface="+mn-cs"/>
                </a:endParaRPr>
              </a:p>
            </p:txBody>
          </p:sp>
          <p:sp>
            <p:nvSpPr>
              <p:cNvPr id="30828" name="AutoShape 39"/>
              <p:cNvSpPr>
                <a:spLocks noChangeArrowheads="1"/>
              </p:cNvSpPr>
              <p:nvPr/>
            </p:nvSpPr>
            <p:spPr bwMode="auto">
              <a:xfrm>
                <a:off x="3744" y="3936"/>
                <a:ext cx="144" cy="48"/>
              </a:xfrm>
              <a:prstGeom prst="triangle">
                <a:avLst>
                  <a:gd name="adj" fmla="val 50000"/>
                </a:avLst>
              </a:prstGeom>
              <a:solidFill>
                <a:srgbClr val="008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icrosoft YaHei"/>
                  <a:cs typeface="+mn-cs"/>
                </a:endParaRPr>
              </a:p>
            </p:txBody>
          </p:sp>
          <p:sp>
            <p:nvSpPr>
              <p:cNvPr id="30829" name="AutoShape 40"/>
              <p:cNvSpPr>
                <a:spLocks noChangeArrowheads="1"/>
              </p:cNvSpPr>
              <p:nvPr/>
            </p:nvSpPr>
            <p:spPr bwMode="auto">
              <a:xfrm>
                <a:off x="3840" y="3936"/>
                <a:ext cx="144" cy="48"/>
              </a:xfrm>
              <a:prstGeom prst="triangle">
                <a:avLst>
                  <a:gd name="adj" fmla="val 50000"/>
                </a:avLst>
              </a:prstGeom>
              <a:solidFill>
                <a:srgbClr val="008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icrosoft YaHei"/>
                  <a:cs typeface="+mn-cs"/>
                </a:endParaRPr>
              </a:p>
            </p:txBody>
          </p:sp>
          <p:sp>
            <p:nvSpPr>
              <p:cNvPr id="30830" name="AutoShape 41"/>
              <p:cNvSpPr>
                <a:spLocks noChangeArrowheads="1"/>
              </p:cNvSpPr>
              <p:nvPr/>
            </p:nvSpPr>
            <p:spPr bwMode="auto">
              <a:xfrm>
                <a:off x="3936" y="3936"/>
                <a:ext cx="144" cy="48"/>
              </a:xfrm>
              <a:prstGeom prst="triangle">
                <a:avLst>
                  <a:gd name="adj" fmla="val 50000"/>
                </a:avLst>
              </a:prstGeom>
              <a:solidFill>
                <a:srgbClr val="008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icrosoft YaHei"/>
                  <a:cs typeface="+mn-cs"/>
                </a:endParaRPr>
              </a:p>
            </p:txBody>
          </p:sp>
          <p:sp>
            <p:nvSpPr>
              <p:cNvPr id="30831" name="AutoShape 42"/>
              <p:cNvSpPr>
                <a:spLocks noChangeArrowheads="1"/>
              </p:cNvSpPr>
              <p:nvPr/>
            </p:nvSpPr>
            <p:spPr bwMode="auto">
              <a:xfrm>
                <a:off x="4032" y="3936"/>
                <a:ext cx="144" cy="48"/>
              </a:xfrm>
              <a:prstGeom prst="triangle">
                <a:avLst>
                  <a:gd name="adj" fmla="val 50000"/>
                </a:avLst>
              </a:prstGeom>
              <a:solidFill>
                <a:srgbClr val="008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icrosoft YaHei"/>
                  <a:cs typeface="+mn-cs"/>
                </a:endParaRPr>
              </a:p>
            </p:txBody>
          </p:sp>
        </p:grpSp>
        <p:grpSp>
          <p:nvGrpSpPr>
            <p:cNvPr id="27729" name="Group 43"/>
            <p:cNvGrpSpPr>
              <a:grpSpLocks/>
            </p:cNvGrpSpPr>
            <p:nvPr/>
          </p:nvGrpSpPr>
          <p:grpSpPr bwMode="auto">
            <a:xfrm>
              <a:off x="2496" y="2736"/>
              <a:ext cx="528" cy="48"/>
              <a:chOff x="3648" y="3936"/>
              <a:chExt cx="528" cy="48"/>
            </a:xfrm>
          </p:grpSpPr>
          <p:sp>
            <p:nvSpPr>
              <p:cNvPr id="30822" name="AutoShape 44"/>
              <p:cNvSpPr>
                <a:spLocks noChangeArrowheads="1"/>
              </p:cNvSpPr>
              <p:nvPr/>
            </p:nvSpPr>
            <p:spPr bwMode="auto">
              <a:xfrm>
                <a:off x="3648" y="3936"/>
                <a:ext cx="144" cy="48"/>
              </a:xfrm>
              <a:prstGeom prst="triangle">
                <a:avLst>
                  <a:gd name="adj" fmla="val 50000"/>
                </a:avLst>
              </a:prstGeom>
              <a:solidFill>
                <a:srgbClr val="008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icrosoft YaHei"/>
                  <a:cs typeface="+mn-cs"/>
                </a:endParaRPr>
              </a:p>
            </p:txBody>
          </p:sp>
          <p:sp>
            <p:nvSpPr>
              <p:cNvPr id="30823" name="AutoShape 45"/>
              <p:cNvSpPr>
                <a:spLocks noChangeArrowheads="1"/>
              </p:cNvSpPr>
              <p:nvPr/>
            </p:nvSpPr>
            <p:spPr bwMode="auto">
              <a:xfrm>
                <a:off x="3744" y="3936"/>
                <a:ext cx="144" cy="48"/>
              </a:xfrm>
              <a:prstGeom prst="triangle">
                <a:avLst>
                  <a:gd name="adj" fmla="val 50000"/>
                </a:avLst>
              </a:prstGeom>
              <a:solidFill>
                <a:srgbClr val="008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icrosoft YaHei"/>
                  <a:cs typeface="+mn-cs"/>
                </a:endParaRPr>
              </a:p>
            </p:txBody>
          </p:sp>
          <p:sp>
            <p:nvSpPr>
              <p:cNvPr id="30824" name="AutoShape 46"/>
              <p:cNvSpPr>
                <a:spLocks noChangeArrowheads="1"/>
              </p:cNvSpPr>
              <p:nvPr/>
            </p:nvSpPr>
            <p:spPr bwMode="auto">
              <a:xfrm>
                <a:off x="3840" y="3936"/>
                <a:ext cx="145" cy="48"/>
              </a:xfrm>
              <a:prstGeom prst="triangle">
                <a:avLst>
                  <a:gd name="adj" fmla="val 50000"/>
                </a:avLst>
              </a:prstGeom>
              <a:solidFill>
                <a:srgbClr val="008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icrosoft YaHei"/>
                  <a:cs typeface="+mn-cs"/>
                </a:endParaRPr>
              </a:p>
            </p:txBody>
          </p:sp>
          <p:sp>
            <p:nvSpPr>
              <p:cNvPr id="30825" name="AutoShape 47"/>
              <p:cNvSpPr>
                <a:spLocks noChangeArrowheads="1"/>
              </p:cNvSpPr>
              <p:nvPr/>
            </p:nvSpPr>
            <p:spPr bwMode="auto">
              <a:xfrm>
                <a:off x="3937" y="3936"/>
                <a:ext cx="144" cy="48"/>
              </a:xfrm>
              <a:prstGeom prst="triangle">
                <a:avLst>
                  <a:gd name="adj" fmla="val 50000"/>
                </a:avLst>
              </a:prstGeom>
              <a:solidFill>
                <a:srgbClr val="008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icrosoft YaHei"/>
                  <a:cs typeface="+mn-cs"/>
                </a:endParaRPr>
              </a:p>
            </p:txBody>
          </p:sp>
          <p:sp>
            <p:nvSpPr>
              <p:cNvPr id="30826" name="AutoShape 48"/>
              <p:cNvSpPr>
                <a:spLocks noChangeArrowheads="1"/>
              </p:cNvSpPr>
              <p:nvPr/>
            </p:nvSpPr>
            <p:spPr bwMode="auto">
              <a:xfrm>
                <a:off x="4033" y="3936"/>
                <a:ext cx="144" cy="48"/>
              </a:xfrm>
              <a:prstGeom prst="triangle">
                <a:avLst>
                  <a:gd name="adj" fmla="val 50000"/>
                </a:avLst>
              </a:prstGeom>
              <a:solidFill>
                <a:srgbClr val="008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icrosoft YaHei"/>
                  <a:cs typeface="+mn-cs"/>
                </a:endParaRPr>
              </a:p>
            </p:txBody>
          </p:sp>
        </p:grpSp>
        <p:grpSp>
          <p:nvGrpSpPr>
            <p:cNvPr id="27730" name="Group 49"/>
            <p:cNvGrpSpPr>
              <a:grpSpLocks/>
            </p:cNvGrpSpPr>
            <p:nvPr/>
          </p:nvGrpSpPr>
          <p:grpSpPr bwMode="auto">
            <a:xfrm>
              <a:off x="2976" y="2736"/>
              <a:ext cx="528" cy="48"/>
              <a:chOff x="3648" y="3936"/>
              <a:chExt cx="528" cy="48"/>
            </a:xfrm>
          </p:grpSpPr>
          <p:sp>
            <p:nvSpPr>
              <p:cNvPr id="30817" name="AutoShape 50"/>
              <p:cNvSpPr>
                <a:spLocks noChangeArrowheads="1"/>
              </p:cNvSpPr>
              <p:nvPr/>
            </p:nvSpPr>
            <p:spPr bwMode="auto">
              <a:xfrm>
                <a:off x="3647" y="3936"/>
                <a:ext cx="144" cy="48"/>
              </a:xfrm>
              <a:prstGeom prst="triangle">
                <a:avLst>
                  <a:gd name="adj" fmla="val 50000"/>
                </a:avLst>
              </a:prstGeom>
              <a:solidFill>
                <a:srgbClr val="008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icrosoft YaHei"/>
                  <a:cs typeface="+mn-cs"/>
                </a:endParaRPr>
              </a:p>
            </p:txBody>
          </p:sp>
          <p:sp>
            <p:nvSpPr>
              <p:cNvPr id="30818" name="AutoShape 51"/>
              <p:cNvSpPr>
                <a:spLocks noChangeArrowheads="1"/>
              </p:cNvSpPr>
              <p:nvPr/>
            </p:nvSpPr>
            <p:spPr bwMode="auto">
              <a:xfrm>
                <a:off x="3743" y="3936"/>
                <a:ext cx="144" cy="48"/>
              </a:xfrm>
              <a:prstGeom prst="triangle">
                <a:avLst>
                  <a:gd name="adj" fmla="val 50000"/>
                </a:avLst>
              </a:prstGeom>
              <a:solidFill>
                <a:srgbClr val="008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icrosoft YaHei"/>
                  <a:cs typeface="+mn-cs"/>
                </a:endParaRPr>
              </a:p>
            </p:txBody>
          </p:sp>
          <p:sp>
            <p:nvSpPr>
              <p:cNvPr id="30819" name="AutoShape 52"/>
              <p:cNvSpPr>
                <a:spLocks noChangeArrowheads="1"/>
              </p:cNvSpPr>
              <p:nvPr/>
            </p:nvSpPr>
            <p:spPr bwMode="auto">
              <a:xfrm>
                <a:off x="3839" y="3936"/>
                <a:ext cx="145" cy="48"/>
              </a:xfrm>
              <a:prstGeom prst="triangle">
                <a:avLst>
                  <a:gd name="adj" fmla="val 50000"/>
                </a:avLst>
              </a:prstGeom>
              <a:solidFill>
                <a:srgbClr val="008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icrosoft YaHei"/>
                  <a:cs typeface="+mn-cs"/>
                </a:endParaRPr>
              </a:p>
            </p:txBody>
          </p:sp>
          <p:sp>
            <p:nvSpPr>
              <p:cNvPr id="30820" name="AutoShape 53"/>
              <p:cNvSpPr>
                <a:spLocks noChangeArrowheads="1"/>
              </p:cNvSpPr>
              <p:nvPr/>
            </p:nvSpPr>
            <p:spPr bwMode="auto">
              <a:xfrm>
                <a:off x="3936" y="3936"/>
                <a:ext cx="144" cy="48"/>
              </a:xfrm>
              <a:prstGeom prst="triangle">
                <a:avLst>
                  <a:gd name="adj" fmla="val 50000"/>
                </a:avLst>
              </a:prstGeom>
              <a:solidFill>
                <a:srgbClr val="008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icrosoft YaHei"/>
                  <a:cs typeface="+mn-cs"/>
                </a:endParaRPr>
              </a:p>
            </p:txBody>
          </p:sp>
          <p:sp>
            <p:nvSpPr>
              <p:cNvPr id="30821" name="AutoShape 54"/>
              <p:cNvSpPr>
                <a:spLocks noChangeArrowheads="1"/>
              </p:cNvSpPr>
              <p:nvPr/>
            </p:nvSpPr>
            <p:spPr bwMode="auto">
              <a:xfrm>
                <a:off x="4032" y="3936"/>
                <a:ext cx="144" cy="48"/>
              </a:xfrm>
              <a:prstGeom prst="triangle">
                <a:avLst>
                  <a:gd name="adj" fmla="val 50000"/>
                </a:avLst>
              </a:prstGeom>
              <a:solidFill>
                <a:srgbClr val="008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icrosoft YaHei"/>
                  <a:cs typeface="+mn-cs"/>
                </a:endParaRPr>
              </a:p>
            </p:txBody>
          </p:sp>
        </p:grpSp>
        <p:sp>
          <p:nvSpPr>
            <p:cNvPr id="30804" name="Oval 55"/>
            <p:cNvSpPr>
              <a:spLocks noChangeArrowheads="1"/>
            </p:cNvSpPr>
            <p:nvPr/>
          </p:nvSpPr>
          <p:spPr bwMode="auto">
            <a:xfrm>
              <a:off x="2160" y="2592"/>
              <a:ext cx="192" cy="145"/>
            </a:xfrm>
            <a:prstGeom prst="ellipse">
              <a:avLst/>
            </a:prstGeom>
            <a:solidFill>
              <a:srgbClr val="FF66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Comic Sans MS" charset="0"/>
                  <a:ea typeface="Microsoft YaHei"/>
                  <a:cs typeface="+mn-cs"/>
                </a:rPr>
                <a:t>ER</a:t>
              </a:r>
            </a:p>
          </p:txBody>
        </p:sp>
        <p:sp>
          <p:nvSpPr>
            <p:cNvPr id="30805" name="Oval 56"/>
            <p:cNvSpPr>
              <a:spLocks noChangeArrowheads="1"/>
            </p:cNvSpPr>
            <p:nvPr/>
          </p:nvSpPr>
          <p:spPr bwMode="auto">
            <a:xfrm>
              <a:off x="2304" y="2592"/>
              <a:ext cx="192" cy="145"/>
            </a:xfrm>
            <a:prstGeom prst="ellipse">
              <a:avLst/>
            </a:prstGeom>
            <a:solidFill>
              <a:srgbClr val="FF66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Comic Sans MS" charset="0"/>
                  <a:ea typeface="Microsoft YaHei"/>
                  <a:cs typeface="+mn-cs"/>
                </a:rPr>
                <a:t>ER</a:t>
              </a:r>
            </a:p>
          </p:txBody>
        </p:sp>
        <p:sp>
          <p:nvSpPr>
            <p:cNvPr id="30806" name="Oval 57"/>
            <p:cNvSpPr>
              <a:spLocks noChangeArrowheads="1"/>
            </p:cNvSpPr>
            <p:nvPr/>
          </p:nvSpPr>
          <p:spPr bwMode="auto">
            <a:xfrm>
              <a:off x="2112" y="2544"/>
              <a:ext cx="96" cy="97"/>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omic Sans MS" charset="0"/>
                  <a:ea typeface="Microsoft YaHei"/>
                  <a:cs typeface="+mn-cs"/>
                </a:rPr>
                <a:t>P</a:t>
              </a:r>
            </a:p>
          </p:txBody>
        </p:sp>
        <p:sp>
          <p:nvSpPr>
            <p:cNvPr id="30807" name="Oval 58"/>
            <p:cNvSpPr>
              <a:spLocks noChangeArrowheads="1"/>
            </p:cNvSpPr>
            <p:nvPr/>
          </p:nvSpPr>
          <p:spPr bwMode="auto">
            <a:xfrm>
              <a:off x="2160" y="2496"/>
              <a:ext cx="96" cy="96"/>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omic Sans MS" charset="0"/>
                  <a:ea typeface="Microsoft YaHei"/>
                  <a:cs typeface="+mn-cs"/>
                </a:rPr>
                <a:t>P</a:t>
              </a:r>
            </a:p>
          </p:txBody>
        </p:sp>
        <p:sp>
          <p:nvSpPr>
            <p:cNvPr id="30808" name="Oval 59"/>
            <p:cNvSpPr>
              <a:spLocks noChangeArrowheads="1"/>
            </p:cNvSpPr>
            <p:nvPr/>
          </p:nvSpPr>
          <p:spPr bwMode="auto">
            <a:xfrm>
              <a:off x="2256" y="2544"/>
              <a:ext cx="96" cy="97"/>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omic Sans MS" charset="0"/>
                  <a:ea typeface="Microsoft YaHei"/>
                  <a:cs typeface="+mn-cs"/>
                </a:rPr>
                <a:t>P</a:t>
              </a:r>
            </a:p>
          </p:txBody>
        </p:sp>
        <p:grpSp>
          <p:nvGrpSpPr>
            <p:cNvPr id="27736" name="Group 60"/>
            <p:cNvGrpSpPr>
              <a:grpSpLocks/>
            </p:cNvGrpSpPr>
            <p:nvPr/>
          </p:nvGrpSpPr>
          <p:grpSpPr bwMode="auto">
            <a:xfrm>
              <a:off x="3456" y="2736"/>
              <a:ext cx="528" cy="48"/>
              <a:chOff x="3648" y="3936"/>
              <a:chExt cx="528" cy="48"/>
            </a:xfrm>
          </p:grpSpPr>
          <p:sp>
            <p:nvSpPr>
              <p:cNvPr id="30812" name="AutoShape 61"/>
              <p:cNvSpPr>
                <a:spLocks noChangeArrowheads="1"/>
              </p:cNvSpPr>
              <p:nvPr/>
            </p:nvSpPr>
            <p:spPr bwMode="auto">
              <a:xfrm>
                <a:off x="3648" y="3936"/>
                <a:ext cx="144" cy="48"/>
              </a:xfrm>
              <a:prstGeom prst="triangle">
                <a:avLst>
                  <a:gd name="adj" fmla="val 50000"/>
                </a:avLst>
              </a:prstGeom>
              <a:solidFill>
                <a:srgbClr val="008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icrosoft YaHei"/>
                  <a:cs typeface="+mn-cs"/>
                </a:endParaRPr>
              </a:p>
            </p:txBody>
          </p:sp>
          <p:sp>
            <p:nvSpPr>
              <p:cNvPr id="30813" name="AutoShape 62"/>
              <p:cNvSpPr>
                <a:spLocks noChangeArrowheads="1"/>
              </p:cNvSpPr>
              <p:nvPr/>
            </p:nvSpPr>
            <p:spPr bwMode="auto">
              <a:xfrm>
                <a:off x="3744" y="3936"/>
                <a:ext cx="144" cy="48"/>
              </a:xfrm>
              <a:prstGeom prst="triangle">
                <a:avLst>
                  <a:gd name="adj" fmla="val 50000"/>
                </a:avLst>
              </a:prstGeom>
              <a:solidFill>
                <a:srgbClr val="008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icrosoft YaHei"/>
                  <a:cs typeface="+mn-cs"/>
                </a:endParaRPr>
              </a:p>
            </p:txBody>
          </p:sp>
          <p:sp>
            <p:nvSpPr>
              <p:cNvPr id="30814" name="AutoShape 63"/>
              <p:cNvSpPr>
                <a:spLocks noChangeArrowheads="1"/>
              </p:cNvSpPr>
              <p:nvPr/>
            </p:nvSpPr>
            <p:spPr bwMode="auto">
              <a:xfrm>
                <a:off x="3840" y="3936"/>
                <a:ext cx="144" cy="48"/>
              </a:xfrm>
              <a:prstGeom prst="triangle">
                <a:avLst>
                  <a:gd name="adj" fmla="val 50000"/>
                </a:avLst>
              </a:prstGeom>
              <a:solidFill>
                <a:srgbClr val="008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icrosoft YaHei"/>
                  <a:cs typeface="+mn-cs"/>
                </a:endParaRPr>
              </a:p>
            </p:txBody>
          </p:sp>
          <p:sp>
            <p:nvSpPr>
              <p:cNvPr id="30815" name="AutoShape 64"/>
              <p:cNvSpPr>
                <a:spLocks noChangeArrowheads="1"/>
              </p:cNvSpPr>
              <p:nvPr/>
            </p:nvSpPr>
            <p:spPr bwMode="auto">
              <a:xfrm>
                <a:off x="3936" y="3936"/>
                <a:ext cx="144" cy="48"/>
              </a:xfrm>
              <a:prstGeom prst="triangle">
                <a:avLst>
                  <a:gd name="adj" fmla="val 50000"/>
                </a:avLst>
              </a:prstGeom>
              <a:solidFill>
                <a:srgbClr val="008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icrosoft YaHei"/>
                  <a:cs typeface="+mn-cs"/>
                </a:endParaRPr>
              </a:p>
            </p:txBody>
          </p:sp>
          <p:sp>
            <p:nvSpPr>
              <p:cNvPr id="30816" name="AutoShape 65"/>
              <p:cNvSpPr>
                <a:spLocks noChangeArrowheads="1"/>
              </p:cNvSpPr>
              <p:nvPr/>
            </p:nvSpPr>
            <p:spPr bwMode="auto">
              <a:xfrm>
                <a:off x="4032" y="3936"/>
                <a:ext cx="144" cy="48"/>
              </a:xfrm>
              <a:prstGeom prst="triangle">
                <a:avLst>
                  <a:gd name="adj" fmla="val 50000"/>
                </a:avLst>
              </a:prstGeom>
              <a:solidFill>
                <a:srgbClr val="008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icrosoft YaHei"/>
                  <a:cs typeface="+mn-cs"/>
                </a:endParaRPr>
              </a:p>
            </p:txBody>
          </p:sp>
        </p:grpSp>
        <p:sp>
          <p:nvSpPr>
            <p:cNvPr id="30810" name="Line 66"/>
            <p:cNvSpPr>
              <a:spLocks noChangeShapeType="1"/>
            </p:cNvSpPr>
            <p:nvPr/>
          </p:nvSpPr>
          <p:spPr bwMode="auto">
            <a:xfrm flipV="1">
              <a:off x="3552" y="2592"/>
              <a:ext cx="0" cy="145"/>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icrosoft YaHei"/>
                <a:cs typeface="+mn-cs"/>
              </a:endParaRPr>
            </a:p>
          </p:txBody>
        </p:sp>
        <p:sp>
          <p:nvSpPr>
            <p:cNvPr id="30811" name="Line 67"/>
            <p:cNvSpPr>
              <a:spLocks noChangeShapeType="1"/>
            </p:cNvSpPr>
            <p:nvPr/>
          </p:nvSpPr>
          <p:spPr bwMode="auto">
            <a:xfrm>
              <a:off x="3552" y="2592"/>
              <a:ext cx="144"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icrosoft YaHei"/>
                <a:cs typeface="+mn-cs"/>
              </a:endParaRPr>
            </a:p>
          </p:txBody>
        </p:sp>
      </p:grpSp>
      <p:sp>
        <p:nvSpPr>
          <p:cNvPr id="30748" name="Rectangle 68"/>
          <p:cNvSpPr>
            <a:spLocks noChangeArrowheads="1"/>
          </p:cNvSpPr>
          <p:nvPr/>
        </p:nvSpPr>
        <p:spPr bwMode="auto">
          <a:xfrm>
            <a:off x="4757523" y="4402859"/>
            <a:ext cx="363140" cy="152858"/>
          </a:xfrm>
          <a:prstGeom prst="rect">
            <a:avLst/>
          </a:prstGeom>
          <a:solidFill>
            <a:srgbClr val="CC99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a:ea typeface="Microsoft YaHei"/>
                <a:cs typeface="+mn-cs"/>
              </a:rPr>
              <a:t>ERE</a:t>
            </a:r>
          </a:p>
        </p:txBody>
      </p:sp>
      <p:sp>
        <p:nvSpPr>
          <p:cNvPr id="30749" name="Oval 69"/>
          <p:cNvSpPr>
            <a:spLocks noChangeArrowheads="1"/>
          </p:cNvSpPr>
          <p:nvPr/>
        </p:nvSpPr>
        <p:spPr bwMode="auto">
          <a:xfrm>
            <a:off x="4621794" y="1603699"/>
            <a:ext cx="182165" cy="101156"/>
          </a:xfrm>
          <a:prstGeom prst="ellipse">
            <a:avLst/>
          </a:prstGeom>
          <a:noFill/>
          <a:ln w="2857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icrosoft YaHei"/>
              <a:cs typeface="+mn-cs"/>
            </a:endParaRPr>
          </a:p>
        </p:txBody>
      </p:sp>
      <p:sp>
        <p:nvSpPr>
          <p:cNvPr id="30750" name="Line 70"/>
          <p:cNvSpPr>
            <a:spLocks noChangeShapeType="1"/>
          </p:cNvSpPr>
          <p:nvPr/>
        </p:nvSpPr>
        <p:spPr bwMode="auto">
          <a:xfrm>
            <a:off x="3967202" y="3929948"/>
            <a:ext cx="680630" cy="312901"/>
          </a:xfrm>
          <a:prstGeom prst="line">
            <a:avLst/>
          </a:prstGeom>
          <a:noFill/>
          <a:ln w="762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icrosoft YaHei"/>
              <a:cs typeface="+mn-cs"/>
            </a:endParaRPr>
          </a:p>
        </p:txBody>
      </p:sp>
      <p:sp>
        <p:nvSpPr>
          <p:cNvPr id="30753" name="Line 73"/>
          <p:cNvSpPr>
            <a:spLocks noChangeShapeType="1"/>
          </p:cNvSpPr>
          <p:nvPr/>
        </p:nvSpPr>
        <p:spPr bwMode="auto">
          <a:xfrm flipH="1">
            <a:off x="5346882" y="2464521"/>
            <a:ext cx="542925" cy="152858"/>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icrosoft YaHei"/>
              <a:cs typeface="+mn-cs"/>
            </a:endParaRPr>
          </a:p>
        </p:txBody>
      </p:sp>
      <p:sp>
        <p:nvSpPr>
          <p:cNvPr id="30754" name="Line 74"/>
          <p:cNvSpPr>
            <a:spLocks noChangeShapeType="1"/>
          </p:cNvSpPr>
          <p:nvPr/>
        </p:nvSpPr>
        <p:spPr bwMode="auto">
          <a:xfrm flipH="1">
            <a:off x="4849200" y="2734794"/>
            <a:ext cx="90488" cy="202313"/>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icrosoft YaHei"/>
              <a:cs typeface="+mn-cs"/>
            </a:endParaRPr>
          </a:p>
        </p:txBody>
      </p:sp>
      <p:sp>
        <p:nvSpPr>
          <p:cNvPr id="30755" name="Line 75"/>
          <p:cNvSpPr>
            <a:spLocks noChangeShapeType="1"/>
          </p:cNvSpPr>
          <p:nvPr/>
        </p:nvSpPr>
        <p:spPr bwMode="auto">
          <a:xfrm flipH="1">
            <a:off x="6387488" y="2734794"/>
            <a:ext cx="45244" cy="202313"/>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icrosoft YaHei"/>
              <a:cs typeface="+mn-cs"/>
            </a:endParaRPr>
          </a:p>
        </p:txBody>
      </p:sp>
      <p:sp>
        <p:nvSpPr>
          <p:cNvPr id="30756" name="Line 76"/>
          <p:cNvSpPr>
            <a:spLocks noChangeShapeType="1"/>
          </p:cNvSpPr>
          <p:nvPr/>
        </p:nvSpPr>
        <p:spPr bwMode="auto">
          <a:xfrm flipH="1">
            <a:off x="6116026" y="3111031"/>
            <a:ext cx="226219" cy="10228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icrosoft YaHei"/>
              <a:cs typeface="+mn-cs"/>
            </a:endParaRPr>
          </a:p>
        </p:txBody>
      </p:sp>
      <p:sp>
        <p:nvSpPr>
          <p:cNvPr id="30757" name="Line 77"/>
          <p:cNvSpPr>
            <a:spLocks noChangeShapeType="1"/>
          </p:cNvSpPr>
          <p:nvPr/>
        </p:nvSpPr>
        <p:spPr bwMode="auto">
          <a:xfrm>
            <a:off x="4803957" y="3219378"/>
            <a:ext cx="134772" cy="753748"/>
          </a:xfrm>
          <a:prstGeom prst="line">
            <a:avLst/>
          </a:prstGeom>
          <a:noFill/>
          <a:ln w="38100">
            <a:solidFill>
              <a:srgbClr val="FF7C8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icrosoft YaHei"/>
              <a:cs typeface="+mn-cs"/>
            </a:endParaRPr>
          </a:p>
        </p:txBody>
      </p:sp>
      <p:sp>
        <p:nvSpPr>
          <p:cNvPr id="30758" name="Line 78"/>
          <p:cNvSpPr>
            <a:spLocks noChangeShapeType="1"/>
          </p:cNvSpPr>
          <p:nvPr/>
        </p:nvSpPr>
        <p:spPr bwMode="auto">
          <a:xfrm flipH="1">
            <a:off x="5234834" y="3414640"/>
            <a:ext cx="497681" cy="509154"/>
          </a:xfrm>
          <a:prstGeom prst="line">
            <a:avLst/>
          </a:prstGeom>
          <a:noFill/>
          <a:ln w="38100">
            <a:solidFill>
              <a:srgbClr val="FF7C8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icrosoft YaHei"/>
              <a:cs typeface="+mn-cs"/>
            </a:endParaRPr>
          </a:p>
        </p:txBody>
      </p:sp>
      <p:sp>
        <p:nvSpPr>
          <p:cNvPr id="30759" name="Line 79"/>
          <p:cNvSpPr>
            <a:spLocks noChangeShapeType="1"/>
          </p:cNvSpPr>
          <p:nvPr/>
        </p:nvSpPr>
        <p:spPr bwMode="auto">
          <a:xfrm flipH="1">
            <a:off x="4846987" y="3336655"/>
            <a:ext cx="1040606" cy="509154"/>
          </a:xfrm>
          <a:prstGeom prst="line">
            <a:avLst/>
          </a:prstGeom>
          <a:noFill/>
          <a:ln w="38100">
            <a:solidFill>
              <a:srgbClr val="FF7C8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icrosoft YaHei"/>
              <a:cs typeface="+mn-cs"/>
            </a:endParaRPr>
          </a:p>
        </p:txBody>
      </p:sp>
      <p:sp>
        <p:nvSpPr>
          <p:cNvPr id="30761" name="Text Box 81"/>
          <p:cNvSpPr txBox="1">
            <a:spLocks noChangeArrowheads="1"/>
          </p:cNvSpPr>
          <p:nvPr/>
        </p:nvSpPr>
        <p:spPr bwMode="auto">
          <a:xfrm>
            <a:off x="7805629" y="4242848"/>
            <a:ext cx="1108215"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ＭＳ Ｐゴシック" charset="0"/>
                <a:cs typeface="+mn-cs"/>
              </a:rPr>
              <a:t>Tumor</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ＭＳ Ｐゴシック" charset="0"/>
                <a:cs typeface="+mn-cs"/>
              </a:rPr>
              <a:t>Growth</a:t>
            </a:r>
          </a:p>
        </p:txBody>
      </p:sp>
      <p:sp>
        <p:nvSpPr>
          <p:cNvPr id="30763" name="Text Box 83"/>
          <p:cNvSpPr txBox="1">
            <a:spLocks noChangeArrowheads="1"/>
          </p:cNvSpPr>
          <p:nvPr/>
        </p:nvSpPr>
        <p:spPr bwMode="auto">
          <a:xfrm>
            <a:off x="3493081" y="4151636"/>
            <a:ext cx="819455" cy="2539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a:ea typeface="ＭＳ Ｐゴシック" charset="0"/>
                <a:cs typeface="+mn-cs"/>
              </a:rPr>
              <a:t>Cytoplasm</a:t>
            </a:r>
          </a:p>
        </p:txBody>
      </p:sp>
      <p:sp>
        <p:nvSpPr>
          <p:cNvPr id="30764" name="Text Box 84"/>
          <p:cNvSpPr txBox="1">
            <a:spLocks noChangeArrowheads="1"/>
          </p:cNvSpPr>
          <p:nvPr/>
        </p:nvSpPr>
        <p:spPr bwMode="auto">
          <a:xfrm>
            <a:off x="5120665" y="4636220"/>
            <a:ext cx="678391" cy="2539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a:ea typeface="ＭＳ Ｐゴシック" charset="0"/>
                <a:cs typeface="+mn-cs"/>
              </a:rPr>
              <a:t>Nucleus</a:t>
            </a:r>
          </a:p>
        </p:txBody>
      </p:sp>
      <p:sp>
        <p:nvSpPr>
          <p:cNvPr id="30767" name="Text Box 90"/>
          <p:cNvSpPr txBox="1">
            <a:spLocks noChangeArrowheads="1"/>
          </p:cNvSpPr>
          <p:nvPr/>
        </p:nvSpPr>
        <p:spPr bwMode="auto">
          <a:xfrm>
            <a:off x="4849200" y="1621558"/>
            <a:ext cx="577402" cy="2539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a:ea typeface="ＭＳ Ｐゴシック" charset="0"/>
                <a:cs typeface="+mn-cs"/>
              </a:rPr>
              <a:t>IGF1R</a:t>
            </a:r>
          </a:p>
        </p:txBody>
      </p:sp>
      <p:sp>
        <p:nvSpPr>
          <p:cNvPr id="30768" name="Text Box 91"/>
          <p:cNvSpPr txBox="1">
            <a:spLocks noChangeArrowheads="1"/>
          </p:cNvSpPr>
          <p:nvPr/>
        </p:nvSpPr>
        <p:spPr bwMode="auto">
          <a:xfrm>
            <a:off x="5663588" y="1729904"/>
            <a:ext cx="1372492" cy="2539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a:ea typeface="ＭＳ Ｐゴシック" charset="0"/>
                <a:cs typeface="+mn-cs"/>
              </a:rPr>
              <a:t>EGFR/HER2/HER3</a:t>
            </a:r>
          </a:p>
        </p:txBody>
      </p:sp>
      <p:grpSp>
        <p:nvGrpSpPr>
          <p:cNvPr id="27717" name="Group 95"/>
          <p:cNvGrpSpPr>
            <a:grpSpLocks/>
          </p:cNvGrpSpPr>
          <p:nvPr/>
        </p:nvGrpSpPr>
        <p:grpSpPr bwMode="auto">
          <a:xfrm>
            <a:off x="4181449" y="3820643"/>
            <a:ext cx="1434560" cy="256263"/>
            <a:chOff x="1353" y="1918"/>
            <a:chExt cx="631" cy="228"/>
          </a:xfrm>
        </p:grpSpPr>
        <p:sp>
          <p:nvSpPr>
            <p:cNvPr id="30791" name="AutoShape 96"/>
            <p:cNvSpPr>
              <a:spLocks noChangeArrowheads="1"/>
            </p:cNvSpPr>
            <p:nvPr/>
          </p:nvSpPr>
          <p:spPr bwMode="auto">
            <a:xfrm>
              <a:off x="1353" y="1918"/>
              <a:ext cx="304" cy="226"/>
            </a:xfrm>
            <a:prstGeom prst="irregularSeal1">
              <a:avLst/>
            </a:prstGeom>
            <a:solidFill>
              <a:srgbClr val="FF66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omic Sans MS" charset="0"/>
                  <a:ea typeface="Microsoft YaHei"/>
                  <a:cs typeface="+mn-cs"/>
                </a:rPr>
                <a:t>CDK 4/6</a:t>
              </a:r>
            </a:p>
          </p:txBody>
        </p:sp>
        <p:sp>
          <p:nvSpPr>
            <p:cNvPr id="30792" name="AutoShape 97"/>
            <p:cNvSpPr>
              <a:spLocks noChangeArrowheads="1"/>
            </p:cNvSpPr>
            <p:nvPr/>
          </p:nvSpPr>
          <p:spPr bwMode="auto">
            <a:xfrm>
              <a:off x="1680" y="1920"/>
              <a:ext cx="304" cy="226"/>
            </a:xfrm>
            <a:prstGeom prst="irregularSeal1">
              <a:avLst/>
            </a:prstGeom>
            <a:solidFill>
              <a:srgbClr val="FF66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omic Sans MS" charset="0"/>
                  <a:ea typeface="Microsoft YaHei"/>
                </a:rPr>
                <a:t>mTOR</a:t>
              </a:r>
              <a:endParaRPr kumimoji="0" lang="en-US" sz="900" b="0" i="0" u="none" strike="noStrike" kern="1200" cap="none" spc="0" normalizeH="0" baseline="0" noProof="0" dirty="0">
                <a:ln>
                  <a:noFill/>
                </a:ln>
                <a:solidFill>
                  <a:prstClr val="black"/>
                </a:solidFill>
                <a:effectLst/>
                <a:uLnTx/>
                <a:uFillTx/>
                <a:latin typeface="Comic Sans MS" charset="0"/>
                <a:ea typeface="Microsoft YaHei"/>
                <a:cs typeface="+mn-cs"/>
              </a:endParaRPr>
            </a:p>
          </p:txBody>
        </p:sp>
      </p:grpSp>
      <p:sp>
        <p:nvSpPr>
          <p:cNvPr id="3" name="TextBox 2"/>
          <p:cNvSpPr txBox="1"/>
          <p:nvPr/>
        </p:nvSpPr>
        <p:spPr>
          <a:xfrm>
            <a:off x="3371638" y="1717488"/>
            <a:ext cx="647934" cy="2616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charset="0"/>
                <a:ea typeface="Microsoft YaHei"/>
              </a:rPr>
              <a:t>FGFR1</a:t>
            </a:r>
          </a:p>
        </p:txBody>
      </p:sp>
      <p:sp>
        <p:nvSpPr>
          <p:cNvPr id="15" name="TextBox 14"/>
          <p:cNvSpPr txBox="1"/>
          <p:nvPr/>
        </p:nvSpPr>
        <p:spPr>
          <a:xfrm>
            <a:off x="2362200" y="1"/>
            <a:ext cx="7086600" cy="1200329"/>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icrosoft YaHei"/>
              </a:rPr>
              <a:t>Endocrine Therapy Resistance:</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icrosoft YaHei"/>
              </a:rPr>
              <a:t>Potential Factors to Consider</a:t>
            </a:r>
          </a:p>
        </p:txBody>
      </p:sp>
      <p:pic>
        <p:nvPicPr>
          <p:cNvPr id="2" name="Picture 1"/>
          <p:cNvPicPr>
            <a:picLocks noChangeAspect="1"/>
          </p:cNvPicPr>
          <p:nvPr/>
        </p:nvPicPr>
        <p:blipFill>
          <a:blip r:embed="rId3"/>
          <a:stretch>
            <a:fillRect/>
          </a:stretch>
        </p:blipFill>
        <p:spPr>
          <a:xfrm rot="15304123">
            <a:off x="4594592" y="2203925"/>
            <a:ext cx="627942" cy="237765"/>
          </a:xfrm>
          <a:prstGeom prst="rect">
            <a:avLst/>
          </a:prstGeom>
        </p:spPr>
      </p:pic>
      <p:sp>
        <p:nvSpPr>
          <p:cNvPr id="5" name="TextBox 4"/>
          <p:cNvSpPr txBox="1"/>
          <p:nvPr/>
        </p:nvSpPr>
        <p:spPr>
          <a:xfrm>
            <a:off x="103677" y="6528880"/>
            <a:ext cx="4785468" cy="30777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icrosoft YaHei"/>
              </a:rPr>
              <a:t>Johnston SR. </a:t>
            </a:r>
            <a:r>
              <a:rPr kumimoji="0" lang="en-US" sz="1400" b="0" i="1" u="none" strike="noStrike" kern="1200" cap="none" spc="0" normalizeH="0" baseline="0" noProof="0" dirty="0">
                <a:ln>
                  <a:noFill/>
                </a:ln>
                <a:solidFill>
                  <a:srgbClr val="000000"/>
                </a:solidFill>
                <a:effectLst/>
                <a:uLnTx/>
                <a:uFillTx/>
                <a:latin typeface="Arial" charset="0"/>
                <a:ea typeface="Microsoft YaHei"/>
              </a:rPr>
              <a:t>J Natl Cancer Inst</a:t>
            </a:r>
            <a:r>
              <a:rPr kumimoji="0" lang="en-US" sz="1400" b="0" i="0" u="none" strike="noStrike" kern="1200" cap="none" spc="0" normalizeH="0" baseline="0" noProof="0" dirty="0">
                <a:ln>
                  <a:noFill/>
                </a:ln>
                <a:solidFill>
                  <a:srgbClr val="000000"/>
                </a:solidFill>
                <a:effectLst/>
                <a:uLnTx/>
                <a:uFillTx/>
                <a:latin typeface="Arial" charset="0"/>
                <a:ea typeface="Microsoft YaHei"/>
              </a:rPr>
              <a:t>. 2015;107:djv212.</a:t>
            </a:r>
          </a:p>
        </p:txBody>
      </p:sp>
      <p:sp>
        <p:nvSpPr>
          <p:cNvPr id="111" name="Text Box 101"/>
          <p:cNvSpPr txBox="1">
            <a:spLocks noChangeArrowheads="1"/>
          </p:cNvSpPr>
          <p:nvPr/>
        </p:nvSpPr>
        <p:spPr bwMode="auto">
          <a:xfrm>
            <a:off x="1676400" y="1670906"/>
            <a:ext cx="1944216" cy="15542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a:ea typeface="ＭＳ Ｐゴシック" charset="0"/>
                <a:cs typeface="+mn-cs"/>
              </a:rPr>
              <a:t>Estrogen-Independent, </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a:ea typeface="ＭＳ Ｐゴシック" charset="0"/>
                <a:cs typeface="+mn-cs"/>
              </a:rPr>
              <a:t>ER-Mediated Signaling </a:t>
            </a: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Arial"/>
              <a:ea typeface="ＭＳ Ｐゴシック" charset="0"/>
              <a:cs typeface="+mn-cs"/>
            </a:endParaRPr>
          </a:p>
        </p:txBody>
      </p:sp>
      <p:cxnSp>
        <p:nvCxnSpPr>
          <p:cNvPr id="103" name="AutoShape 102"/>
          <p:cNvCxnSpPr>
            <a:cxnSpLocks noChangeShapeType="1"/>
            <a:endCxn id="30746" idx="0"/>
          </p:cNvCxnSpPr>
          <p:nvPr/>
        </p:nvCxnSpPr>
        <p:spPr bwMode="auto">
          <a:xfrm>
            <a:off x="2889149" y="2937107"/>
            <a:ext cx="1008742" cy="765665"/>
          </a:xfrm>
          <a:prstGeom prst="curvedConnector2">
            <a:avLst/>
          </a:prstGeom>
          <a:noFill/>
          <a:ln w="9525">
            <a:solidFill>
              <a:srgbClr val="FF0000"/>
            </a:solidFill>
            <a:prstDash val="lgDash"/>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09" name="TextBox 13"/>
          <p:cNvSpPr txBox="1">
            <a:spLocks noChangeArrowheads="1"/>
          </p:cNvSpPr>
          <p:nvPr/>
        </p:nvSpPr>
        <p:spPr bwMode="auto">
          <a:xfrm>
            <a:off x="1437343" y="5283211"/>
            <a:ext cx="9822455" cy="707886"/>
          </a:xfrm>
          <a:prstGeom prst="rect">
            <a:avLst/>
          </a:prstGeom>
          <a:noFill/>
          <a:ln w="9525">
            <a:noFill/>
            <a:miter lim="800000"/>
            <a:headEnd/>
            <a:tailEnd/>
          </a:ln>
        </p:spPr>
        <p:txBody>
          <a:bodyPr wrap="square">
            <a:spAutoFit/>
          </a:bodyPr>
          <a:lstStyle/>
          <a:p>
            <a:pPr marL="811213" marR="0" lvl="1" indent="-354013" algn="l" defTabSz="457200" rtl="0" eaLnBrk="1" fontAlgn="base" latinLnBrk="0" hangingPunct="1">
              <a:lnSpc>
                <a:spcPct val="100000"/>
              </a:lnSpc>
              <a:spcBef>
                <a:spcPts val="600"/>
              </a:spcBef>
              <a:spcAft>
                <a:spcPts val="60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Microsoft YaHei"/>
              </a:rPr>
              <a:t>ER pathway is still active and disease progression due to estrogen-independent but estrogen-receptor mediated signaling</a:t>
            </a:r>
            <a:r>
              <a:rPr kumimoji="0" lang="en-US" sz="2000" b="0" i="0" u="none" strike="noStrike" kern="1200" cap="none" spc="0" normalizeH="0" baseline="0" noProof="0" dirty="0">
                <a:ln>
                  <a:noFill/>
                </a:ln>
                <a:solidFill>
                  <a:srgbClr val="C00000"/>
                </a:solidFill>
                <a:effectLst/>
                <a:uLnTx/>
                <a:uFillTx/>
                <a:latin typeface="Arial" charset="0"/>
                <a:ea typeface="Microsoft YaHei"/>
              </a:rPr>
              <a:t>...</a:t>
            </a:r>
            <a:r>
              <a:rPr kumimoji="0" lang="en-US" sz="2000" b="0" i="1" u="none" strike="noStrike" kern="1200" cap="none" spc="0" normalizeH="0" baseline="0" noProof="0" dirty="0">
                <a:ln>
                  <a:noFill/>
                </a:ln>
                <a:solidFill>
                  <a:srgbClr val="A50021"/>
                </a:solidFill>
                <a:effectLst/>
                <a:uLnTx/>
                <a:uFillTx/>
                <a:latin typeface="Arial" charset="0"/>
                <a:ea typeface="Microsoft YaHei"/>
              </a:rPr>
              <a:t>ESR1 </a:t>
            </a:r>
            <a:r>
              <a:rPr kumimoji="0" lang="en-US" sz="2000" b="0" i="0" u="none" strike="noStrike" kern="1200" cap="none" spc="0" normalizeH="0" baseline="0" noProof="0" dirty="0">
                <a:ln>
                  <a:noFill/>
                </a:ln>
                <a:solidFill>
                  <a:srgbClr val="A50021"/>
                </a:solidFill>
                <a:effectLst/>
                <a:uLnTx/>
                <a:uFillTx/>
                <a:latin typeface="Arial" charset="0"/>
                <a:ea typeface="Microsoft YaHei"/>
              </a:rPr>
              <a:t>mutations…</a:t>
            </a:r>
          </a:p>
        </p:txBody>
      </p:sp>
      <p:sp>
        <p:nvSpPr>
          <p:cNvPr id="110" name="Arrow: Right 109"/>
          <p:cNvSpPr/>
          <p:nvPr/>
        </p:nvSpPr>
        <p:spPr bwMode="auto">
          <a:xfrm>
            <a:off x="6832194" y="4236972"/>
            <a:ext cx="978408" cy="484632"/>
          </a:xfrm>
          <a:prstGeom prst="rightArrow">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base" latinLnBrk="0" hangingPunct="0">
              <a:lnSpc>
                <a:spcPct val="93000"/>
              </a:lnSpc>
              <a:spcBef>
                <a:spcPct val="0"/>
              </a:spcBef>
              <a:spcAft>
                <a:spcPct val="0"/>
              </a:spcAft>
              <a:buClr>
                <a:srgbClr val="000000"/>
              </a:buClr>
              <a:buSzPct val="100000"/>
              <a:buFontTx/>
              <a:buNone/>
              <a:tabLst/>
              <a:defRPr/>
            </a:pPr>
            <a:endParaRPr kumimoji="0" lang="en-US" sz="1800" b="0" i="0" u="none" strike="noStrike" kern="1200" cap="none" spc="0" normalizeH="0" baseline="0" noProof="0" dirty="0">
              <a:ln>
                <a:noFill/>
              </a:ln>
              <a:solidFill>
                <a:srgbClr val="FFFFFF"/>
              </a:solidFill>
              <a:effectLst/>
              <a:uLnTx/>
              <a:uFillTx/>
              <a:latin typeface="Arial" charset="0"/>
              <a:ea typeface="Microsoft YaHei"/>
            </a:endParaRPr>
          </a:p>
        </p:txBody>
      </p:sp>
      <p:sp>
        <p:nvSpPr>
          <p:cNvPr id="108" name="Line 71"/>
          <p:cNvSpPr>
            <a:spLocks noChangeShapeType="1"/>
          </p:cNvSpPr>
          <p:nvPr/>
        </p:nvSpPr>
        <p:spPr bwMode="auto">
          <a:xfrm flipV="1">
            <a:off x="3988379" y="2303786"/>
            <a:ext cx="678656" cy="1270074"/>
          </a:xfrm>
          <a:prstGeom prst="line">
            <a:avLst/>
          </a:prstGeom>
          <a:noFill/>
          <a:ln w="28575">
            <a:solidFill>
              <a:srgbClr val="FF7C8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icrosoft YaHei"/>
              <a:cs typeface="+mn-cs"/>
            </a:endParaRPr>
          </a:p>
        </p:txBody>
      </p:sp>
      <p:sp>
        <p:nvSpPr>
          <p:cNvPr id="112" name="Line 72"/>
          <p:cNvSpPr>
            <a:spLocks noChangeShapeType="1"/>
          </p:cNvSpPr>
          <p:nvPr/>
        </p:nvSpPr>
        <p:spPr bwMode="auto">
          <a:xfrm flipV="1">
            <a:off x="4576548" y="2303787"/>
            <a:ext cx="1177528" cy="151735"/>
          </a:xfrm>
          <a:prstGeom prst="line">
            <a:avLst/>
          </a:prstGeom>
          <a:noFill/>
          <a:ln w="38100">
            <a:solidFill>
              <a:srgbClr val="FF7C8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icrosoft YaHei"/>
              <a:cs typeface="+mn-cs"/>
            </a:endParaRPr>
          </a:p>
        </p:txBody>
      </p:sp>
      <p:sp>
        <p:nvSpPr>
          <p:cNvPr id="4" name="TextBox 3">
            <a:extLst>
              <a:ext uri="{FF2B5EF4-FFF2-40B4-BE49-F238E27FC236}">
                <a16:creationId xmlns:a16="http://schemas.microsoft.com/office/drawing/2014/main" id="{804CEB02-F5F2-EBA1-49B7-BD38CE93E50E}"/>
              </a:ext>
            </a:extLst>
          </p:cNvPr>
          <p:cNvSpPr txBox="1"/>
          <p:nvPr/>
        </p:nvSpPr>
        <p:spPr>
          <a:xfrm>
            <a:off x="8631796" y="6321289"/>
            <a:ext cx="3158008" cy="460511"/>
          </a:xfrm>
          <a:prstGeom prst="rect">
            <a:avLst/>
          </a:prstGeom>
          <a:noFill/>
        </p:spPr>
        <p:txBody>
          <a:bodyPr wrap="square">
            <a:spAutoFit/>
          </a:body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Calibri" panose="020F0502020204030204" pitchFamily="34" charset="0"/>
              </a:rPr>
              <a:t>Courtesy of Aditya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128"/>
                <a:cs typeface="Calibri" panose="020F0502020204030204" pitchFamily="34" charset="0"/>
              </a:rPr>
              <a:t>Bardia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Calibri" panose="020F0502020204030204" pitchFamily="34" charset="0"/>
              </a:rPr>
              <a:t>, MD, MPH</a:t>
            </a:r>
          </a:p>
        </p:txBody>
      </p:sp>
    </p:spTree>
    <p:extLst>
      <p:ext uri="{BB962C8B-B14F-4D97-AF65-F5344CB8AC3E}">
        <p14:creationId xmlns:p14="http://schemas.microsoft.com/office/powerpoint/2010/main" val="2879484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000" t="14667" r="44166" b="21333"/>
          <a:stretch/>
        </p:blipFill>
        <p:spPr>
          <a:xfrm>
            <a:off x="2819400" y="1325287"/>
            <a:ext cx="6400800" cy="5128953"/>
          </a:xfrm>
          <a:prstGeom prst="rect">
            <a:avLst/>
          </a:prstGeom>
        </p:spPr>
      </p:pic>
      <p:sp>
        <p:nvSpPr>
          <p:cNvPr id="3" name="Rectangle 3"/>
          <p:cNvSpPr txBox="1">
            <a:spLocks/>
          </p:cNvSpPr>
          <p:nvPr/>
        </p:nvSpPr>
        <p:spPr bwMode="auto">
          <a:xfrm>
            <a:off x="2057400" y="92844"/>
            <a:ext cx="8415338" cy="1132072"/>
          </a:xfrm>
          <a:prstGeom prst="rect">
            <a:avLst/>
          </a:prstGeom>
          <a:noFill/>
          <a:ln w="9525">
            <a:noFill/>
            <a:round/>
            <a:headEnd/>
            <a:tailEnd/>
          </a:ln>
        </p:spPr>
        <p:txBody>
          <a:bodyPr vert="horz" wrap="square" lIns="91440" tIns="45720" rIns="91440" bIns="45720" numCol="1" anchor="b" anchorCtr="0" compatLnSpc="1">
            <a:prstTxWarp prst="textNoShape">
              <a:avLst/>
            </a:prstTxWarp>
          </a:bodyPr>
          <a:lstStyle/>
          <a:p>
            <a:pPr marL="0" marR="0" lvl="0" indent="0" algn="ctr" defTabSz="457200" rtl="0" eaLnBrk="0" fontAlgn="base" latinLnBrk="0" hangingPunct="0">
              <a:lnSpc>
                <a:spcPct val="93000"/>
              </a:lnSpc>
              <a:spcBef>
                <a:spcPct val="0"/>
              </a:spcBef>
              <a:spcAft>
                <a:spcPct val="0"/>
              </a:spcAft>
              <a:buClr>
                <a:srgbClr val="000000"/>
              </a:buClr>
              <a:buSzPct val="100000"/>
              <a:buFontTx/>
              <a:buNone/>
              <a:tabLst/>
              <a:defRPr/>
            </a:pPr>
            <a:br>
              <a:rPr kumimoji="0" lang="en-US" sz="3100" b="0" i="0" u="none" strike="noStrike" kern="0" cap="none" spc="0" normalizeH="0" baseline="0" noProof="0" dirty="0">
                <a:ln>
                  <a:noFill/>
                </a:ln>
                <a:solidFill>
                  <a:srgbClr val="000090"/>
                </a:solidFill>
                <a:effectLst/>
                <a:uLnTx/>
                <a:uFillTx/>
                <a:latin typeface="Arial"/>
                <a:ea typeface="Microsoft YaHei"/>
                <a:cs typeface="+mj-cs"/>
              </a:rPr>
            </a:br>
            <a:r>
              <a:rPr kumimoji="0" lang="en-US" sz="3600" b="1" i="1" u="none" strike="noStrike" kern="0" cap="none" spc="0" normalizeH="0" baseline="0" noProof="0" dirty="0">
                <a:ln>
                  <a:noFill/>
                </a:ln>
                <a:solidFill>
                  <a:srgbClr val="FFFFFF"/>
                </a:solidFill>
                <a:effectLst/>
                <a:uLnTx/>
                <a:uFillTx/>
                <a:latin typeface="Arial"/>
                <a:ea typeface="Microsoft YaHei"/>
                <a:cs typeface="+mj-cs"/>
              </a:rPr>
              <a:t>ESR1 </a:t>
            </a:r>
            <a:r>
              <a:rPr kumimoji="0" lang="en-US" sz="3600" b="1" i="0" u="none" strike="noStrike" kern="0" cap="none" spc="0" normalizeH="0" baseline="0" noProof="0" dirty="0">
                <a:ln>
                  <a:noFill/>
                </a:ln>
                <a:solidFill>
                  <a:srgbClr val="FFFFFF"/>
                </a:solidFill>
                <a:effectLst/>
                <a:uLnTx/>
                <a:uFillTx/>
                <a:latin typeface="Arial"/>
                <a:ea typeface="Microsoft YaHei"/>
                <a:cs typeface="+mj-cs"/>
              </a:rPr>
              <a:t>(Acquired) Mutations:</a:t>
            </a:r>
          </a:p>
          <a:p>
            <a:pPr marL="0" marR="0" lvl="0" indent="0" algn="ctr" defTabSz="457200" rtl="0" eaLnBrk="0" fontAlgn="base" latinLnBrk="0" hangingPunct="0">
              <a:lnSpc>
                <a:spcPct val="93000"/>
              </a:lnSpc>
              <a:spcBef>
                <a:spcPct val="0"/>
              </a:spcBef>
              <a:spcAft>
                <a:spcPct val="0"/>
              </a:spcAft>
              <a:buClr>
                <a:srgbClr val="000000"/>
              </a:buClr>
              <a:buSzPct val="100000"/>
              <a:buFontTx/>
              <a:buNone/>
              <a:tabLst/>
              <a:defRPr/>
            </a:pPr>
            <a:r>
              <a:rPr kumimoji="0" lang="en-US" sz="3600" b="1" i="0" u="none" strike="noStrike" kern="0" cap="none" spc="0" normalizeH="0" baseline="0" noProof="0" dirty="0">
                <a:ln>
                  <a:noFill/>
                </a:ln>
                <a:solidFill>
                  <a:srgbClr val="FFFFFF"/>
                </a:solidFill>
                <a:effectLst/>
                <a:uLnTx/>
                <a:uFillTx/>
                <a:latin typeface="Arial"/>
                <a:ea typeface="Microsoft YaHei"/>
                <a:cs typeface="+mj-cs"/>
              </a:rPr>
              <a:t>Resistance to AI</a:t>
            </a:r>
          </a:p>
        </p:txBody>
      </p:sp>
      <p:sp>
        <p:nvSpPr>
          <p:cNvPr id="6" name="Text Box 4"/>
          <p:cNvSpPr txBox="1">
            <a:spLocks noChangeArrowheads="1"/>
          </p:cNvSpPr>
          <p:nvPr/>
        </p:nvSpPr>
        <p:spPr bwMode="auto">
          <a:xfrm>
            <a:off x="228600" y="6430489"/>
            <a:ext cx="6741728" cy="334667"/>
          </a:xfrm>
          <a:prstGeom prst="rect">
            <a:avLst/>
          </a:prstGeom>
          <a:noFill/>
          <a:ln w="9525">
            <a:noFill/>
            <a:round/>
            <a:headEnd/>
            <a:tailEnd/>
          </a:ln>
          <a:effectLst/>
        </p:spPr>
        <p:txBody>
          <a:bodyPr lIns="0" tIns="0" rIns="0" bIns="0" anchor="b"/>
          <a:lstStyle/>
          <a:p>
            <a:pPr marL="0" marR="0" lvl="0" indent="0" algn="l" defTabSz="457200" rtl="0" eaLnBrk="1" fontAlgn="base" latinLnBrk="0" hangingPunct="1">
              <a:lnSpc>
                <a:spcPct val="100000"/>
              </a:lnSpc>
              <a:spcBef>
                <a:spcPct val="0"/>
              </a:spcBef>
              <a:spcAft>
                <a:spcPct val="0"/>
              </a:spcAft>
              <a:buClrTx/>
              <a:buSzTx/>
              <a:buFontTx/>
              <a:buNone/>
              <a:tabLst>
                <a:tab pos="656650" algn="l"/>
                <a:tab pos="1313299" algn="l"/>
                <a:tab pos="1969949" algn="l"/>
                <a:tab pos="2626599" algn="l"/>
                <a:tab pos="3283248" algn="l"/>
              </a:tabLst>
              <a:defRPr/>
            </a:pPr>
            <a:r>
              <a:rPr kumimoji="0" lang="en-GB" sz="1200" b="0" i="0" u="none" strike="noStrike" kern="1200" cap="none" spc="0" normalizeH="0" baseline="0" noProof="0" dirty="0" err="1">
                <a:ln>
                  <a:noFill/>
                </a:ln>
                <a:solidFill>
                  <a:srgbClr val="000000"/>
                </a:solidFill>
                <a:effectLst/>
                <a:uLnTx/>
                <a:uFillTx/>
                <a:latin typeface="Arial" charset="0"/>
                <a:ea typeface="msgothic" charset="0"/>
                <a:cs typeface="msgothic" charset="0"/>
              </a:rPr>
              <a:t>Bardia</a:t>
            </a:r>
            <a:r>
              <a:rPr kumimoji="0" lang="en-GB" sz="1200" b="0" i="0" u="none" strike="noStrike" kern="1200" cap="none" spc="0" normalizeH="0" baseline="0" noProof="0" dirty="0">
                <a:ln>
                  <a:noFill/>
                </a:ln>
                <a:solidFill>
                  <a:srgbClr val="000000"/>
                </a:solidFill>
                <a:effectLst/>
                <a:uLnTx/>
                <a:uFillTx/>
                <a:latin typeface="Arial" charset="0"/>
                <a:ea typeface="msgothic" charset="0"/>
                <a:cs typeface="msgothic" charset="0"/>
              </a:rPr>
              <a:t> A, et al. </a:t>
            </a:r>
            <a:r>
              <a:rPr kumimoji="0" lang="en-GB" sz="1200" b="0" i="1" u="none" strike="noStrike" kern="1200" cap="none" spc="0" normalizeH="0" baseline="0" noProof="0" dirty="0">
                <a:ln>
                  <a:noFill/>
                </a:ln>
                <a:solidFill>
                  <a:srgbClr val="000000"/>
                </a:solidFill>
                <a:effectLst/>
                <a:uLnTx/>
                <a:uFillTx/>
                <a:latin typeface="Arial" charset="0"/>
                <a:ea typeface="msgothic" charset="0"/>
                <a:cs typeface="msgothic" charset="0"/>
              </a:rPr>
              <a:t>N </a:t>
            </a:r>
            <a:r>
              <a:rPr kumimoji="0" lang="en-GB" sz="1200" b="0" i="1" u="none" strike="noStrike" kern="1200" cap="none" spc="0" normalizeH="0" baseline="0" noProof="0" dirty="0" err="1">
                <a:ln>
                  <a:noFill/>
                </a:ln>
                <a:solidFill>
                  <a:srgbClr val="000000"/>
                </a:solidFill>
                <a:effectLst/>
                <a:uLnTx/>
                <a:uFillTx/>
                <a:latin typeface="Arial" charset="0"/>
                <a:ea typeface="msgothic" charset="0"/>
                <a:cs typeface="msgothic" charset="0"/>
              </a:rPr>
              <a:t>Engl</a:t>
            </a:r>
            <a:r>
              <a:rPr kumimoji="0" lang="en-GB" sz="1200" b="0" i="1" u="none" strike="noStrike" kern="1200" cap="none" spc="0" normalizeH="0" baseline="0" noProof="0" dirty="0">
                <a:ln>
                  <a:noFill/>
                </a:ln>
                <a:solidFill>
                  <a:srgbClr val="000000"/>
                </a:solidFill>
                <a:effectLst/>
                <a:uLnTx/>
                <a:uFillTx/>
                <a:latin typeface="Arial" charset="0"/>
                <a:ea typeface="msgothic" charset="0"/>
                <a:cs typeface="msgothic" charset="0"/>
              </a:rPr>
              <a:t> J Med</a:t>
            </a:r>
            <a:r>
              <a:rPr kumimoji="0" lang="en-GB" sz="1200" b="0" i="0" u="none" strike="noStrike" kern="1200" cap="none" spc="0" normalizeH="0" baseline="0" noProof="0" dirty="0">
                <a:ln>
                  <a:noFill/>
                </a:ln>
                <a:solidFill>
                  <a:srgbClr val="000000"/>
                </a:solidFill>
                <a:effectLst/>
                <a:uLnTx/>
                <a:uFillTx/>
                <a:latin typeface="Arial" charset="0"/>
                <a:ea typeface="msgothic" charset="0"/>
                <a:cs typeface="msgothic" charset="0"/>
              </a:rPr>
              <a:t>. 2018;379:1946-1953.</a:t>
            </a:r>
          </a:p>
        </p:txBody>
      </p:sp>
      <p:sp>
        <p:nvSpPr>
          <p:cNvPr id="4" name="TextBox 3">
            <a:extLst>
              <a:ext uri="{FF2B5EF4-FFF2-40B4-BE49-F238E27FC236}">
                <a16:creationId xmlns:a16="http://schemas.microsoft.com/office/drawing/2014/main" id="{3B05AF2F-CE16-F8D3-300A-3BDBEBAB3F0A}"/>
              </a:ext>
            </a:extLst>
          </p:cNvPr>
          <p:cNvSpPr txBox="1"/>
          <p:nvPr/>
        </p:nvSpPr>
        <p:spPr>
          <a:xfrm>
            <a:off x="8631796" y="6321289"/>
            <a:ext cx="3158008" cy="460511"/>
          </a:xfrm>
          <a:prstGeom prst="rect">
            <a:avLst/>
          </a:prstGeom>
          <a:noFill/>
        </p:spPr>
        <p:txBody>
          <a:bodyPr wrap="square">
            <a:spAutoFit/>
          </a:body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Calibri" panose="020F0502020204030204" pitchFamily="34" charset="0"/>
              </a:rPr>
              <a:t>Courtesy of Aditya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128"/>
                <a:cs typeface="Calibri" panose="020F0502020204030204" pitchFamily="34" charset="0"/>
              </a:rPr>
              <a:t>Bardia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Calibri" panose="020F0502020204030204" pitchFamily="34" charset="0"/>
              </a:rPr>
              <a:t>, MD, MPH</a:t>
            </a:r>
          </a:p>
        </p:txBody>
      </p:sp>
    </p:spTree>
    <p:extLst>
      <p:ext uri="{BB962C8B-B14F-4D97-AF65-F5344CB8AC3E}">
        <p14:creationId xmlns:p14="http://schemas.microsoft.com/office/powerpoint/2010/main" val="4228258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39CF12-ACA4-4671-9202-F19876DAF2F3}"/>
              </a:ext>
            </a:extLst>
          </p:cNvPr>
          <p:cNvSpPr>
            <a:spLocks noGrp="1"/>
          </p:cNvSpPr>
          <p:nvPr>
            <p:ph type="title"/>
          </p:nvPr>
        </p:nvSpPr>
        <p:spPr>
          <a:xfrm>
            <a:off x="836044" y="-292747"/>
            <a:ext cx="10972800" cy="1082439"/>
          </a:xfrm>
        </p:spPr>
        <p:txBody>
          <a:bodyPr>
            <a:normAutofit/>
          </a:bodyPr>
          <a:lstStyle/>
          <a:p>
            <a:r>
              <a:rPr lang="en-US" sz="3200" dirty="0"/>
              <a:t>SERM/SERD landscape in breast cancer</a:t>
            </a:r>
          </a:p>
        </p:txBody>
      </p:sp>
      <p:sp>
        <p:nvSpPr>
          <p:cNvPr id="5" name="Subtitle 1">
            <a:extLst>
              <a:ext uri="{FF2B5EF4-FFF2-40B4-BE49-F238E27FC236}">
                <a16:creationId xmlns:a16="http://schemas.microsoft.com/office/drawing/2014/main" id="{BBD80A7B-3D77-42C4-98DD-B649E5D9B913}"/>
              </a:ext>
            </a:extLst>
          </p:cNvPr>
          <p:cNvSpPr txBox="1">
            <a:spLocks/>
          </p:cNvSpPr>
          <p:nvPr/>
        </p:nvSpPr>
        <p:spPr bwMode="auto">
          <a:xfrm>
            <a:off x="461639" y="1287263"/>
            <a:ext cx="10369118" cy="4394446"/>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050" b="0" i="0" u="none" strike="noStrike" kern="0" cap="none" spc="0" normalizeH="0" baseline="0" noProof="0" dirty="0">
              <a:ln>
                <a:noFill/>
              </a:ln>
              <a:solidFill>
                <a:srgbClr val="002E51"/>
              </a:solidFill>
              <a:effectLst/>
              <a:uLnTx/>
              <a:uFillTx/>
              <a:latin typeface="Arial"/>
              <a:ea typeface="ＭＳ Ｐゴシック"/>
              <a:cs typeface="+mn-cs"/>
            </a:endParaRPr>
          </a:p>
        </p:txBody>
      </p:sp>
      <p:grpSp>
        <p:nvGrpSpPr>
          <p:cNvPr id="7" name="Group 6">
            <a:extLst>
              <a:ext uri="{FF2B5EF4-FFF2-40B4-BE49-F238E27FC236}">
                <a16:creationId xmlns:a16="http://schemas.microsoft.com/office/drawing/2014/main" id="{AF225656-1F80-40A4-83FA-DEE65FD23F24}"/>
              </a:ext>
            </a:extLst>
          </p:cNvPr>
          <p:cNvGrpSpPr/>
          <p:nvPr/>
        </p:nvGrpSpPr>
        <p:grpSpPr>
          <a:xfrm>
            <a:off x="942617" y="1051846"/>
            <a:ext cx="10306766" cy="4983357"/>
            <a:chOff x="1293830" y="1089569"/>
            <a:chExt cx="6859033" cy="3401668"/>
          </a:xfrm>
        </p:grpSpPr>
        <p:grpSp>
          <p:nvGrpSpPr>
            <p:cNvPr id="8" name="Group 7">
              <a:extLst>
                <a:ext uri="{FF2B5EF4-FFF2-40B4-BE49-F238E27FC236}">
                  <a16:creationId xmlns:a16="http://schemas.microsoft.com/office/drawing/2014/main" id="{DA896BC6-A137-4C16-A039-5C821D2ABAF8}"/>
                </a:ext>
              </a:extLst>
            </p:cNvPr>
            <p:cNvGrpSpPr/>
            <p:nvPr/>
          </p:nvGrpSpPr>
          <p:grpSpPr>
            <a:xfrm>
              <a:off x="1293830" y="1089569"/>
              <a:ext cx="6463665" cy="531495"/>
              <a:chOff x="1714500" y="1600200"/>
              <a:chExt cx="7520940" cy="708660"/>
            </a:xfrm>
          </p:grpSpPr>
          <p:sp>
            <p:nvSpPr>
              <p:cNvPr id="23" name="Right Triangle 22">
                <a:extLst>
                  <a:ext uri="{FF2B5EF4-FFF2-40B4-BE49-F238E27FC236}">
                    <a16:creationId xmlns:a16="http://schemas.microsoft.com/office/drawing/2014/main" id="{9AE9F150-EDCA-4576-8BFF-6F4DE87F842F}"/>
                  </a:ext>
                </a:extLst>
              </p:cNvPr>
              <p:cNvSpPr/>
              <p:nvPr/>
            </p:nvSpPr>
            <p:spPr bwMode="auto">
              <a:xfrm>
                <a:off x="1725930" y="1611630"/>
                <a:ext cx="7509510" cy="697230"/>
              </a:xfrm>
              <a:prstGeom prst="rtTriangle">
                <a:avLst/>
              </a:prstGeom>
              <a:solidFill>
                <a:srgbClr val="FF0000"/>
              </a:solidFill>
              <a:ln w="12700" cap="flat" cmpd="sng" algn="ctr">
                <a:solidFill>
                  <a:schemeClr val="tx1"/>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58595B"/>
                  </a:solidFill>
                  <a:effectLst/>
                  <a:uLnTx/>
                  <a:uFillTx/>
                  <a:latin typeface="Times" pitchFamily="-107" charset="0"/>
                  <a:ea typeface="MS PGothic" charset="0"/>
                  <a:cs typeface="+mn-cs"/>
                </a:endParaRPr>
              </a:p>
            </p:txBody>
          </p:sp>
          <p:sp>
            <p:nvSpPr>
              <p:cNvPr id="24" name="Right Triangle 23">
                <a:extLst>
                  <a:ext uri="{FF2B5EF4-FFF2-40B4-BE49-F238E27FC236}">
                    <a16:creationId xmlns:a16="http://schemas.microsoft.com/office/drawing/2014/main" id="{2D65B622-F6EB-4831-A925-25A524307A43}"/>
                  </a:ext>
                </a:extLst>
              </p:cNvPr>
              <p:cNvSpPr/>
              <p:nvPr/>
            </p:nvSpPr>
            <p:spPr bwMode="auto">
              <a:xfrm rot="10800000">
                <a:off x="1714500" y="1600200"/>
                <a:ext cx="7509510" cy="697230"/>
              </a:xfrm>
              <a:prstGeom prst="rtTriangle">
                <a:avLst/>
              </a:prstGeom>
              <a:solidFill>
                <a:srgbClr val="00B050"/>
              </a:solidFill>
              <a:ln w="12700" cap="flat" cmpd="sng" algn="ctr">
                <a:solidFill>
                  <a:schemeClr val="tx1"/>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58595B"/>
                  </a:solidFill>
                  <a:effectLst/>
                  <a:uLnTx/>
                  <a:uFillTx/>
                  <a:latin typeface="Times" pitchFamily="-107" charset="0"/>
                  <a:ea typeface="MS PGothic" charset="0"/>
                  <a:cs typeface="+mn-cs"/>
                </a:endParaRPr>
              </a:p>
            </p:txBody>
          </p:sp>
        </p:grpSp>
        <p:sp>
          <p:nvSpPr>
            <p:cNvPr id="9" name="TextBox 8">
              <a:extLst>
                <a:ext uri="{FF2B5EF4-FFF2-40B4-BE49-F238E27FC236}">
                  <a16:creationId xmlns:a16="http://schemas.microsoft.com/office/drawing/2014/main" id="{70AE9CA7-1A9A-4C59-BF6D-10AC450DD236}"/>
                </a:ext>
              </a:extLst>
            </p:cNvPr>
            <p:cNvSpPr txBox="1"/>
            <p:nvPr/>
          </p:nvSpPr>
          <p:spPr>
            <a:xfrm>
              <a:off x="1293830" y="1656441"/>
              <a:ext cx="764028" cy="4009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450"/>
                </a:spcAft>
                <a:buClrTx/>
                <a:buSzTx/>
                <a:buFontTx/>
                <a:buNone/>
                <a:tabLst/>
                <a:defRPr/>
              </a:pPr>
              <a:r>
                <a:rPr kumimoji="0" lang="en-US" sz="1400" b="1" i="0" u="sng" strike="noStrike" kern="1200" cap="none" spc="0" normalizeH="0" baseline="0" noProof="0" dirty="0" err="1">
                  <a:ln>
                    <a:noFill/>
                  </a:ln>
                  <a:solidFill>
                    <a:srgbClr val="FF0000"/>
                  </a:solidFill>
                  <a:effectLst/>
                  <a:highlight>
                    <a:srgbClr val="FFFF00"/>
                  </a:highlight>
                  <a:uLnTx/>
                  <a:uFillTx/>
                  <a:latin typeface="Arial" panose="020B0604020202020204" pitchFamily="34" charset="0"/>
                  <a:ea typeface="MS PGothic" charset="0"/>
                  <a:cs typeface="Arial" panose="020B0604020202020204" pitchFamily="34" charset="0"/>
                </a:rPr>
                <a:t>Fulvestrant</a:t>
              </a:r>
              <a:endParaRPr kumimoji="0" lang="en-US" sz="1400" b="1" i="0" u="sng" strike="noStrike" kern="1200" cap="none" spc="0" normalizeH="0" baseline="0" noProof="0" dirty="0">
                <a:ln>
                  <a:noFill/>
                </a:ln>
                <a:solidFill>
                  <a:srgbClr val="FF0000"/>
                </a:solidFill>
                <a:effectLst/>
                <a:highlight>
                  <a:srgbClr val="FFFF00"/>
                </a:highlight>
                <a:uLnTx/>
                <a:uFillTx/>
                <a:latin typeface="Arial" panose="020B0604020202020204" pitchFamily="34" charset="0"/>
                <a:ea typeface="MS PGothic"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450"/>
                </a:spcAft>
                <a:buClrTx/>
                <a:buSzTx/>
                <a:buFontTx/>
                <a:buNone/>
                <a:tabLst/>
                <a:defRPr/>
              </a:pPr>
              <a:r>
                <a:rPr kumimoji="0" lang="en-US" sz="1400" b="1" i="0" u="none" strike="noStrike" kern="1200" cap="none" spc="0" normalizeH="0" baseline="0" noProof="0" dirty="0">
                  <a:ln>
                    <a:noFill/>
                  </a:ln>
                  <a:solidFill>
                    <a:srgbClr val="58595B"/>
                  </a:solidFill>
                  <a:effectLst/>
                  <a:uLnTx/>
                  <a:uFillTx/>
                  <a:latin typeface="Arial" panose="020B0604020202020204" pitchFamily="34" charset="0"/>
                  <a:ea typeface="MS PGothic" charset="0"/>
                  <a:cs typeface="Arial" panose="020B0604020202020204" pitchFamily="34" charset="0"/>
                </a:rPr>
                <a:t>RU58668</a:t>
              </a:r>
            </a:p>
          </p:txBody>
        </p:sp>
        <p:sp>
          <p:nvSpPr>
            <p:cNvPr id="10" name="TextBox 9">
              <a:extLst>
                <a:ext uri="{FF2B5EF4-FFF2-40B4-BE49-F238E27FC236}">
                  <a16:creationId xmlns:a16="http://schemas.microsoft.com/office/drawing/2014/main" id="{671DFD5D-AADD-45CB-8136-C717AA538DAD}"/>
                </a:ext>
              </a:extLst>
            </p:cNvPr>
            <p:cNvSpPr txBox="1"/>
            <p:nvPr/>
          </p:nvSpPr>
          <p:spPr>
            <a:xfrm>
              <a:off x="2979961" y="1656441"/>
              <a:ext cx="574141" cy="2100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450"/>
                </a:spcAft>
                <a:buClrTx/>
                <a:buSzTx/>
                <a:buFontTx/>
                <a:buNone/>
                <a:tabLst/>
                <a:defRPr/>
              </a:pPr>
              <a:r>
                <a:rPr kumimoji="0" lang="en-US" sz="1400" b="1" i="0" u="sng" strike="noStrike" kern="1200" cap="none" spc="0" normalizeH="0" baseline="0" noProof="0" dirty="0">
                  <a:ln>
                    <a:noFill/>
                  </a:ln>
                  <a:solidFill>
                    <a:srgbClr val="00B050"/>
                  </a:solidFill>
                  <a:effectLst/>
                  <a:uLnTx/>
                  <a:uFillTx/>
                  <a:latin typeface="Arial" panose="020B0604020202020204" pitchFamily="34" charset="0"/>
                  <a:ea typeface="MS PGothic" charset="0"/>
                  <a:cs typeface="Arial" panose="020B0604020202020204" pitchFamily="34" charset="0"/>
                </a:rPr>
                <a:t>DPC974</a:t>
              </a:r>
            </a:p>
          </p:txBody>
        </p:sp>
        <p:sp>
          <p:nvSpPr>
            <p:cNvPr id="11" name="TextBox 10">
              <a:extLst>
                <a:ext uri="{FF2B5EF4-FFF2-40B4-BE49-F238E27FC236}">
                  <a16:creationId xmlns:a16="http://schemas.microsoft.com/office/drawing/2014/main" id="{056CC0E5-718E-478E-94D3-D91F3D07A0BE}"/>
                </a:ext>
              </a:extLst>
            </p:cNvPr>
            <p:cNvSpPr txBox="1"/>
            <p:nvPr/>
          </p:nvSpPr>
          <p:spPr>
            <a:xfrm>
              <a:off x="3914207" y="1656442"/>
              <a:ext cx="935779" cy="5917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450"/>
                </a:spcAft>
                <a:buClrTx/>
                <a:buSzTx/>
                <a:buFontTx/>
                <a:buNone/>
                <a:tabLst/>
                <a:defRPr/>
              </a:pPr>
              <a:r>
                <a:rPr kumimoji="0" lang="en-US" sz="1400" b="1" i="0" u="sng" strike="noStrike" kern="1200" cap="none" spc="0" normalizeH="0" baseline="0" noProof="0" dirty="0" err="1">
                  <a:ln>
                    <a:noFill/>
                  </a:ln>
                  <a:solidFill>
                    <a:srgbClr val="FF0000"/>
                  </a:solidFill>
                  <a:effectLst/>
                  <a:uLnTx/>
                  <a:uFillTx/>
                  <a:latin typeface="Arial" panose="020B0604020202020204" pitchFamily="34" charset="0"/>
                  <a:ea typeface="MS PGothic" charset="0"/>
                  <a:cs typeface="Arial" panose="020B0604020202020204" pitchFamily="34" charset="0"/>
                </a:rPr>
                <a:t>Bazedoxifene</a:t>
              </a:r>
              <a:endParaRPr kumimoji="0" lang="en-US" sz="1400" b="1" i="0" u="sng" strike="noStrike" kern="1200" cap="none" spc="0" normalizeH="0" baseline="0" noProof="0" dirty="0">
                <a:ln>
                  <a:noFill/>
                </a:ln>
                <a:solidFill>
                  <a:srgbClr val="FF0000"/>
                </a:solidFill>
                <a:effectLst/>
                <a:uLnTx/>
                <a:uFillTx/>
                <a:latin typeface="Arial" panose="020B0604020202020204" pitchFamily="34" charset="0"/>
                <a:ea typeface="MS PGothic"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450"/>
                </a:spcAft>
                <a:buClrTx/>
                <a:buSzTx/>
                <a:buFontTx/>
                <a:buNone/>
                <a:tabLst/>
                <a:defRPr/>
              </a:pPr>
              <a:r>
                <a:rPr kumimoji="0" lang="en-US" sz="1400" b="1" i="0" u="none" strike="noStrike" kern="1200" cap="none" spc="0" normalizeH="0" baseline="0" noProof="0" dirty="0" err="1">
                  <a:ln>
                    <a:noFill/>
                  </a:ln>
                  <a:solidFill>
                    <a:srgbClr val="58595B"/>
                  </a:solidFill>
                  <a:effectLst/>
                  <a:uLnTx/>
                  <a:uFillTx/>
                  <a:latin typeface="Arial" panose="020B0604020202020204" pitchFamily="34" charset="0"/>
                  <a:ea typeface="MS PGothic" charset="0"/>
                  <a:cs typeface="Arial" panose="020B0604020202020204" pitchFamily="34" charset="0"/>
                </a:rPr>
                <a:t>Pipendoxifene</a:t>
              </a:r>
              <a:endParaRPr kumimoji="0" lang="en-US" sz="1400" b="1" i="0" u="none" strike="noStrike" kern="1200" cap="none" spc="0" normalizeH="0" baseline="0" noProof="0" dirty="0">
                <a:ln>
                  <a:noFill/>
                </a:ln>
                <a:solidFill>
                  <a:srgbClr val="58595B"/>
                </a:solidFill>
                <a:effectLst/>
                <a:uLnTx/>
                <a:uFillTx/>
                <a:latin typeface="Arial" panose="020B0604020202020204" pitchFamily="34" charset="0"/>
                <a:ea typeface="MS PGothic"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450"/>
                </a:spcAft>
                <a:buClrTx/>
                <a:buSzTx/>
                <a:buFontTx/>
                <a:buNone/>
                <a:tabLst/>
                <a:defRPr/>
              </a:pPr>
              <a:r>
                <a:rPr kumimoji="0" lang="en-US" sz="1400" b="1" i="0" u="none" strike="noStrike" kern="1200" cap="none" spc="0" normalizeH="0" baseline="0" noProof="0" dirty="0">
                  <a:ln>
                    <a:noFill/>
                  </a:ln>
                  <a:solidFill>
                    <a:srgbClr val="58595B"/>
                  </a:solidFill>
                  <a:effectLst/>
                  <a:uLnTx/>
                  <a:uFillTx/>
                  <a:latin typeface="Arial" panose="020B0604020202020204" pitchFamily="34" charset="0"/>
                  <a:ea typeface="MS PGothic" charset="0"/>
                  <a:cs typeface="Arial" panose="020B0604020202020204" pitchFamily="34" charset="0"/>
                </a:rPr>
                <a:t>Acolbifene</a:t>
              </a:r>
            </a:p>
          </p:txBody>
        </p:sp>
        <p:sp>
          <p:nvSpPr>
            <p:cNvPr id="12" name="TextBox 11">
              <a:extLst>
                <a:ext uri="{FF2B5EF4-FFF2-40B4-BE49-F238E27FC236}">
                  <a16:creationId xmlns:a16="http://schemas.microsoft.com/office/drawing/2014/main" id="{17CC391E-3529-41D7-93E7-DA0850398276}"/>
                </a:ext>
              </a:extLst>
            </p:cNvPr>
            <p:cNvSpPr txBox="1"/>
            <p:nvPr/>
          </p:nvSpPr>
          <p:spPr>
            <a:xfrm>
              <a:off x="5035237" y="1656442"/>
              <a:ext cx="1045234" cy="2100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450"/>
                </a:spcAft>
                <a:buClrTx/>
                <a:buSzTx/>
                <a:buFontTx/>
                <a:buNone/>
                <a:tabLst/>
                <a:defRPr/>
              </a:pPr>
              <a:r>
                <a:rPr kumimoji="0" lang="en-US" sz="1400" b="1" i="0" u="sng" strike="noStrike" kern="1200" cap="none" spc="0" normalizeH="0" baseline="0" noProof="0" dirty="0" err="1">
                  <a:ln>
                    <a:noFill/>
                  </a:ln>
                  <a:solidFill>
                    <a:srgbClr val="FF0000"/>
                  </a:solidFill>
                  <a:effectLst/>
                  <a:highlight>
                    <a:srgbClr val="FFFF00"/>
                  </a:highlight>
                  <a:uLnTx/>
                  <a:uFillTx/>
                  <a:latin typeface="Arial" panose="020B0604020202020204" pitchFamily="34" charset="0"/>
                  <a:ea typeface="MS PGothic" charset="0"/>
                  <a:cs typeface="Arial" panose="020B0604020202020204" pitchFamily="34" charset="0"/>
                </a:rPr>
                <a:t>Elacestrant</a:t>
              </a:r>
              <a:endParaRPr kumimoji="0" lang="en-US" sz="1400" b="1" i="0" u="sng" strike="noStrike" kern="1200" cap="none" spc="0" normalizeH="0" baseline="0" noProof="0" dirty="0">
                <a:ln>
                  <a:noFill/>
                </a:ln>
                <a:solidFill>
                  <a:srgbClr val="FF0000"/>
                </a:solidFill>
                <a:effectLst/>
                <a:highlight>
                  <a:srgbClr val="FFFF00"/>
                </a:highlight>
                <a:uLnTx/>
                <a:uFillTx/>
                <a:latin typeface="Arial" panose="020B0604020202020204" pitchFamily="34" charset="0"/>
                <a:ea typeface="MS PGothic" charset="0"/>
                <a:cs typeface="Arial" panose="020B0604020202020204" pitchFamily="34" charset="0"/>
              </a:endParaRPr>
            </a:p>
          </p:txBody>
        </p:sp>
        <p:sp>
          <p:nvSpPr>
            <p:cNvPr id="13" name="TextBox 12">
              <a:extLst>
                <a:ext uri="{FF2B5EF4-FFF2-40B4-BE49-F238E27FC236}">
                  <a16:creationId xmlns:a16="http://schemas.microsoft.com/office/drawing/2014/main" id="{2DAB024A-7558-48F6-A2A3-3990842B8E2C}"/>
                </a:ext>
              </a:extLst>
            </p:cNvPr>
            <p:cNvSpPr txBox="1"/>
            <p:nvPr/>
          </p:nvSpPr>
          <p:spPr>
            <a:xfrm>
              <a:off x="5886561" y="1656442"/>
              <a:ext cx="855771" cy="5917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450"/>
                </a:spcAft>
                <a:buClrTx/>
                <a:buSzTx/>
                <a:buFontTx/>
                <a:buNone/>
                <a:tabLst/>
                <a:defRPr/>
              </a:pPr>
              <a:r>
                <a:rPr kumimoji="0" lang="en-US" sz="1400" b="1" i="0" u="sng" strike="noStrike" kern="1200" cap="none" spc="0" normalizeH="0" baseline="0" noProof="0" dirty="0">
                  <a:ln>
                    <a:noFill/>
                  </a:ln>
                  <a:solidFill>
                    <a:srgbClr val="FF0000"/>
                  </a:solidFill>
                  <a:effectLst/>
                  <a:uLnTx/>
                  <a:uFillTx/>
                  <a:latin typeface="Arial" panose="020B0604020202020204" pitchFamily="34" charset="0"/>
                  <a:ea typeface="MS PGothic" charset="0"/>
                  <a:cs typeface="Arial" panose="020B0604020202020204" pitchFamily="34" charset="0"/>
                </a:rPr>
                <a:t>Raloxifene</a:t>
              </a:r>
            </a:p>
            <a:p>
              <a:pPr marL="0" marR="0" lvl="0" indent="0" algn="l" defTabSz="914400" rtl="0" eaLnBrk="1" fontAlgn="auto" latinLnBrk="0" hangingPunct="1">
                <a:lnSpc>
                  <a:spcPct val="100000"/>
                </a:lnSpc>
                <a:spcBef>
                  <a:spcPts val="0"/>
                </a:spcBef>
                <a:spcAft>
                  <a:spcPts val="450"/>
                </a:spcAft>
                <a:buClrTx/>
                <a:buSzTx/>
                <a:buFontTx/>
                <a:buNone/>
                <a:tabLst/>
                <a:defRPr/>
              </a:pPr>
              <a:r>
                <a:rPr kumimoji="0" lang="en-US" sz="1400" b="1" i="0" u="none" strike="noStrike" kern="1200" cap="none" spc="0" normalizeH="0" baseline="0" noProof="0" dirty="0" err="1">
                  <a:ln>
                    <a:noFill/>
                  </a:ln>
                  <a:solidFill>
                    <a:srgbClr val="03173E"/>
                  </a:solidFill>
                  <a:effectLst/>
                  <a:uLnTx/>
                  <a:uFillTx/>
                  <a:latin typeface="Arial" panose="020B0604020202020204" pitchFamily="34" charset="0"/>
                  <a:ea typeface="MS PGothic" charset="0"/>
                  <a:cs typeface="Arial" panose="020B0604020202020204" pitchFamily="34" charset="0"/>
                </a:rPr>
                <a:t>Lasofoxifene</a:t>
              </a:r>
              <a:endParaRPr kumimoji="0" lang="en-US" sz="1400" b="1" i="0" u="none" strike="noStrike" kern="1200" cap="none" spc="0" normalizeH="0" baseline="0" noProof="0" dirty="0">
                <a:ln>
                  <a:noFill/>
                </a:ln>
                <a:solidFill>
                  <a:srgbClr val="03173E"/>
                </a:solidFill>
                <a:effectLst/>
                <a:uLnTx/>
                <a:uFillTx/>
                <a:latin typeface="Arial" panose="020B0604020202020204" pitchFamily="34" charset="0"/>
                <a:ea typeface="MS PGothic"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450"/>
                </a:spcAft>
                <a:buClrTx/>
                <a:buSzTx/>
                <a:buFontTx/>
                <a:buNone/>
                <a:tabLst/>
                <a:defRPr/>
              </a:pPr>
              <a:r>
                <a:rPr kumimoji="0" lang="en-US" sz="1400" b="1" i="0" u="none" strike="noStrike" kern="1200" cap="none" spc="0" normalizeH="0" baseline="0" noProof="0" dirty="0" err="1">
                  <a:ln>
                    <a:noFill/>
                  </a:ln>
                  <a:solidFill>
                    <a:srgbClr val="58595B"/>
                  </a:solidFill>
                  <a:effectLst/>
                  <a:uLnTx/>
                  <a:uFillTx/>
                  <a:latin typeface="Arial" panose="020B0604020202020204" pitchFamily="34" charset="0"/>
                  <a:ea typeface="MS PGothic" charset="0"/>
                  <a:cs typeface="Arial" panose="020B0604020202020204" pitchFamily="34" charset="0"/>
                </a:rPr>
                <a:t>Arzoxifene</a:t>
              </a:r>
              <a:endParaRPr kumimoji="0" lang="en-US" sz="1400" b="1" i="0" u="none" strike="noStrike" kern="1200" cap="none" spc="0" normalizeH="0" baseline="0" noProof="0" dirty="0">
                <a:ln>
                  <a:noFill/>
                </a:ln>
                <a:solidFill>
                  <a:srgbClr val="58595B"/>
                </a:solidFill>
                <a:effectLst/>
                <a:uLnTx/>
                <a:uFillTx/>
                <a:latin typeface="Arial" panose="020B0604020202020204" pitchFamily="34" charset="0"/>
                <a:ea typeface="MS PGothic" charset="0"/>
                <a:cs typeface="Arial" panose="020B0604020202020204" pitchFamily="34" charset="0"/>
              </a:endParaRPr>
            </a:p>
          </p:txBody>
        </p:sp>
        <p:sp>
          <p:nvSpPr>
            <p:cNvPr id="14" name="TextBox 13">
              <a:extLst>
                <a:ext uri="{FF2B5EF4-FFF2-40B4-BE49-F238E27FC236}">
                  <a16:creationId xmlns:a16="http://schemas.microsoft.com/office/drawing/2014/main" id="{F5968449-6020-4A8B-BEE2-C8C4AF5DD63F}"/>
                </a:ext>
              </a:extLst>
            </p:cNvPr>
            <p:cNvSpPr txBox="1"/>
            <p:nvPr/>
          </p:nvSpPr>
          <p:spPr>
            <a:xfrm>
              <a:off x="6898342" y="1656441"/>
              <a:ext cx="777896" cy="1164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450"/>
                </a:spcAft>
                <a:buClrTx/>
                <a:buSzTx/>
                <a:buFontTx/>
                <a:buNone/>
                <a:tabLst/>
                <a:defRPr/>
              </a:pPr>
              <a:r>
                <a:rPr kumimoji="0" lang="en-US" sz="1400" b="1" i="0" u="sng" strike="noStrike" kern="1200" cap="none" spc="0" normalizeH="0" baseline="0" noProof="0" dirty="0">
                  <a:ln>
                    <a:noFill/>
                  </a:ln>
                  <a:solidFill>
                    <a:srgbClr val="FF0000"/>
                  </a:solidFill>
                  <a:effectLst/>
                  <a:uLnTx/>
                  <a:uFillTx/>
                  <a:latin typeface="Arial" panose="020B0604020202020204" pitchFamily="34" charset="0"/>
                  <a:ea typeface="MS PGothic" charset="0"/>
                  <a:cs typeface="Arial" panose="020B0604020202020204" pitchFamily="34" charset="0"/>
                </a:rPr>
                <a:t>Tamoxifen</a:t>
              </a:r>
            </a:p>
            <a:p>
              <a:pPr marL="0" marR="0" lvl="0" indent="0" algn="l" defTabSz="914400" rtl="0" eaLnBrk="1" fontAlgn="auto" latinLnBrk="0" hangingPunct="1">
                <a:lnSpc>
                  <a:spcPct val="100000"/>
                </a:lnSpc>
                <a:spcBef>
                  <a:spcPts val="0"/>
                </a:spcBef>
                <a:spcAft>
                  <a:spcPts val="45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Arial" panose="020B0604020202020204" pitchFamily="34" charset="0"/>
                  <a:ea typeface="MS PGothic" charset="0"/>
                  <a:cs typeface="Arial" panose="020B0604020202020204" pitchFamily="34" charset="0"/>
                </a:rPr>
                <a:t>Toremifene</a:t>
              </a:r>
            </a:p>
            <a:p>
              <a:pPr marL="0" marR="0" lvl="0" indent="0" algn="l" defTabSz="914400" rtl="0" eaLnBrk="1" fontAlgn="auto" latinLnBrk="0" hangingPunct="1">
                <a:lnSpc>
                  <a:spcPct val="100000"/>
                </a:lnSpc>
                <a:spcBef>
                  <a:spcPts val="0"/>
                </a:spcBef>
                <a:spcAft>
                  <a:spcPts val="450"/>
                </a:spcAft>
                <a:buClrTx/>
                <a:buSzTx/>
                <a:buFontTx/>
                <a:buNone/>
                <a:tabLst/>
                <a:defRPr/>
              </a:pPr>
              <a:r>
                <a:rPr kumimoji="0" lang="en-US" sz="1400" b="1" i="0" u="none" strike="noStrike" kern="1200" cap="none" spc="0" normalizeH="0" baseline="0" noProof="0" dirty="0" err="1">
                  <a:ln>
                    <a:noFill/>
                  </a:ln>
                  <a:solidFill>
                    <a:srgbClr val="0070C0"/>
                  </a:solidFill>
                  <a:effectLst/>
                  <a:uLnTx/>
                  <a:uFillTx/>
                  <a:latin typeface="Arial" panose="020B0604020202020204" pitchFamily="34" charset="0"/>
                  <a:ea typeface="MS PGothic" charset="0"/>
                  <a:cs typeface="Arial" panose="020B0604020202020204" pitchFamily="34" charset="0"/>
                </a:rPr>
                <a:t>Endoxifen</a:t>
              </a:r>
              <a:endParaRPr kumimoji="0" lang="en-US" sz="1400" b="1" i="0" u="none" strike="noStrike" kern="1200" cap="none" spc="0" normalizeH="0" baseline="0" noProof="0" dirty="0">
                <a:ln>
                  <a:noFill/>
                </a:ln>
                <a:solidFill>
                  <a:srgbClr val="0070C0"/>
                </a:solidFill>
                <a:effectLst/>
                <a:uLnTx/>
                <a:uFillTx/>
                <a:latin typeface="Arial" panose="020B0604020202020204" pitchFamily="34" charset="0"/>
                <a:ea typeface="MS PGothic"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45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Arial" panose="020B0604020202020204" pitchFamily="34" charset="0"/>
                  <a:ea typeface="MS PGothic" charset="0"/>
                  <a:cs typeface="Arial" panose="020B0604020202020204" pitchFamily="34" charset="0"/>
                </a:rPr>
                <a:t>H3-6545</a:t>
              </a:r>
            </a:p>
            <a:p>
              <a:pPr marL="0" marR="0" lvl="0" indent="0" algn="l" defTabSz="914400" rtl="0" eaLnBrk="1" fontAlgn="auto" latinLnBrk="0" hangingPunct="1">
                <a:lnSpc>
                  <a:spcPct val="100000"/>
                </a:lnSpc>
                <a:spcBef>
                  <a:spcPts val="0"/>
                </a:spcBef>
                <a:spcAft>
                  <a:spcPts val="450"/>
                </a:spcAft>
                <a:buClrTx/>
                <a:buSzTx/>
                <a:buFontTx/>
                <a:buNone/>
                <a:tabLst/>
                <a:defRPr/>
              </a:pPr>
              <a:r>
                <a:rPr kumimoji="0" lang="en-US" sz="1400" b="1" i="0" u="none" strike="noStrike" kern="1200" cap="none" spc="0" normalizeH="0" baseline="0" noProof="0" dirty="0" err="1">
                  <a:ln>
                    <a:noFill/>
                  </a:ln>
                  <a:solidFill>
                    <a:srgbClr val="58595B"/>
                  </a:solidFill>
                  <a:effectLst/>
                  <a:uLnTx/>
                  <a:uFillTx/>
                  <a:latin typeface="Arial" panose="020B0604020202020204" pitchFamily="34" charset="0"/>
                  <a:ea typeface="MS PGothic" charset="0"/>
                  <a:cs typeface="Arial" panose="020B0604020202020204" pitchFamily="34" charset="0"/>
                </a:rPr>
                <a:t>Idoxifene</a:t>
              </a:r>
              <a:endParaRPr kumimoji="0" lang="en-US" sz="1400" b="1" i="0" u="none" strike="noStrike" kern="1200" cap="none" spc="0" normalizeH="0" baseline="0" noProof="0" dirty="0">
                <a:ln>
                  <a:noFill/>
                </a:ln>
                <a:solidFill>
                  <a:srgbClr val="58595B"/>
                </a:solidFill>
                <a:effectLst/>
                <a:uLnTx/>
                <a:uFillTx/>
                <a:latin typeface="Arial" panose="020B0604020202020204" pitchFamily="34" charset="0"/>
                <a:ea typeface="MS PGothic"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450"/>
                </a:spcAft>
                <a:buClrTx/>
                <a:buSzTx/>
                <a:buFontTx/>
                <a:buNone/>
                <a:tabLst/>
                <a:defRPr/>
              </a:pPr>
              <a:r>
                <a:rPr kumimoji="0" lang="en-US" sz="1400" b="1" i="0" u="none" strike="noStrike" kern="1200" cap="none" spc="0" normalizeH="0" baseline="0" noProof="0" dirty="0" err="1">
                  <a:ln>
                    <a:noFill/>
                  </a:ln>
                  <a:solidFill>
                    <a:srgbClr val="58595B"/>
                  </a:solidFill>
                  <a:effectLst/>
                  <a:uLnTx/>
                  <a:uFillTx/>
                  <a:latin typeface="Arial" panose="020B0604020202020204" pitchFamily="34" charset="0"/>
                  <a:ea typeface="MS PGothic" charset="0"/>
                  <a:cs typeface="Arial" panose="020B0604020202020204" pitchFamily="34" charset="0"/>
                </a:rPr>
                <a:t>Droloxifene</a:t>
              </a:r>
              <a:endParaRPr kumimoji="0" lang="en-US" sz="1400" b="1" i="0" u="none" strike="noStrike" kern="1200" cap="none" spc="0" normalizeH="0" baseline="0" noProof="0" dirty="0">
                <a:ln>
                  <a:noFill/>
                </a:ln>
                <a:solidFill>
                  <a:srgbClr val="58595B"/>
                </a:solidFill>
                <a:effectLst/>
                <a:uLnTx/>
                <a:uFillTx/>
                <a:latin typeface="Arial" panose="020B0604020202020204" pitchFamily="34" charset="0"/>
                <a:ea typeface="MS PGothic" charset="0"/>
                <a:cs typeface="Arial" panose="020B0604020202020204" pitchFamily="34" charset="0"/>
              </a:endParaRPr>
            </a:p>
          </p:txBody>
        </p:sp>
        <p:sp>
          <p:nvSpPr>
            <p:cNvPr id="15" name="TextBox 14">
              <a:extLst>
                <a:ext uri="{FF2B5EF4-FFF2-40B4-BE49-F238E27FC236}">
                  <a16:creationId xmlns:a16="http://schemas.microsoft.com/office/drawing/2014/main" id="{04389D06-7E57-4B2A-99CD-A39AAC792728}"/>
                </a:ext>
              </a:extLst>
            </p:cNvPr>
            <p:cNvSpPr txBox="1"/>
            <p:nvPr/>
          </p:nvSpPr>
          <p:spPr>
            <a:xfrm>
              <a:off x="5911550" y="1095284"/>
              <a:ext cx="927075" cy="2100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450"/>
                </a:spcAft>
                <a:buClrTx/>
                <a:buSzTx/>
                <a:buFontTx/>
                <a:buNone/>
                <a:tabLst/>
                <a:defRPr/>
              </a:pPr>
              <a:r>
                <a:rPr kumimoji="0" lang="en-US" sz="1400" b="1" i="0" u="none" strike="noStrike" kern="1200" cap="none" spc="0" normalizeH="0" baseline="0" noProof="0" dirty="0">
                  <a:ln>
                    <a:noFill/>
                  </a:ln>
                  <a:solidFill>
                    <a:srgbClr val="03173E"/>
                  </a:solidFill>
                  <a:effectLst/>
                  <a:uLnTx/>
                  <a:uFillTx/>
                  <a:latin typeface="Arial" panose="020B0604020202020204" pitchFamily="34" charset="0"/>
                  <a:ea typeface="MS PGothic" charset="0"/>
                  <a:cs typeface="Arial" panose="020B0604020202020204" pitchFamily="34" charset="0"/>
                </a:rPr>
                <a:t>SERM Activity</a:t>
              </a:r>
            </a:p>
          </p:txBody>
        </p:sp>
        <p:sp>
          <p:nvSpPr>
            <p:cNvPr id="16" name="TextBox 15">
              <a:extLst>
                <a:ext uri="{FF2B5EF4-FFF2-40B4-BE49-F238E27FC236}">
                  <a16:creationId xmlns:a16="http://schemas.microsoft.com/office/drawing/2014/main" id="{5505CEDB-D82B-4CCC-B0D2-E83F45D2FD8D}"/>
                </a:ext>
              </a:extLst>
            </p:cNvPr>
            <p:cNvSpPr txBox="1"/>
            <p:nvPr/>
          </p:nvSpPr>
          <p:spPr>
            <a:xfrm>
              <a:off x="1508143" y="1218157"/>
              <a:ext cx="914273" cy="2100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450"/>
                </a:spcAft>
                <a:buClrTx/>
                <a:buSzTx/>
                <a:buFontTx/>
                <a:buNone/>
                <a:tabLst/>
                <a:defRPr/>
              </a:pPr>
              <a:r>
                <a:rPr kumimoji="0" lang="en-US" sz="1400" b="1" i="0" u="none" strike="noStrike" kern="1200" cap="none" spc="0" normalizeH="0" baseline="0" noProof="0" dirty="0">
                  <a:ln>
                    <a:noFill/>
                  </a:ln>
                  <a:solidFill>
                    <a:srgbClr val="03173E"/>
                  </a:solidFill>
                  <a:effectLst/>
                  <a:uLnTx/>
                  <a:uFillTx/>
                  <a:latin typeface="Arial" panose="020B0604020202020204" pitchFamily="34" charset="0"/>
                  <a:ea typeface="MS PGothic" charset="0"/>
                  <a:cs typeface="Arial" panose="020B0604020202020204" pitchFamily="34" charset="0"/>
                </a:rPr>
                <a:t>SERD Activity</a:t>
              </a:r>
            </a:p>
          </p:txBody>
        </p:sp>
        <p:sp>
          <p:nvSpPr>
            <p:cNvPr id="17" name="TextBox 16">
              <a:extLst>
                <a:ext uri="{FF2B5EF4-FFF2-40B4-BE49-F238E27FC236}">
                  <a16:creationId xmlns:a16="http://schemas.microsoft.com/office/drawing/2014/main" id="{5BE37D29-0E1A-4536-AECD-C5FF771E3757}"/>
                </a:ext>
              </a:extLst>
            </p:cNvPr>
            <p:cNvSpPr txBox="1"/>
            <p:nvPr/>
          </p:nvSpPr>
          <p:spPr>
            <a:xfrm>
              <a:off x="4941802" y="3692895"/>
              <a:ext cx="3211061" cy="7983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panose="020B0604020202020204" pitchFamily="34" charset="0"/>
                  <a:ea typeface="MS PGothic" charset="0"/>
                  <a:cs typeface="Arial" panose="020B0604020202020204" pitchFamily="34" charset="0"/>
                </a:rPr>
                <a:t>Red: </a:t>
              </a:r>
              <a:r>
                <a:rPr kumimoji="0" lang="en-US" sz="1400" b="1" i="0" u="none" strike="noStrike" kern="1200" cap="none" spc="0" normalizeH="0" baseline="0" noProof="0" dirty="0">
                  <a:ln>
                    <a:noFill/>
                  </a:ln>
                  <a:solidFill>
                    <a:srgbClr val="58595B"/>
                  </a:solidFill>
                  <a:effectLst/>
                  <a:uLnTx/>
                  <a:uFillTx/>
                  <a:latin typeface="Arial" panose="020B0604020202020204" pitchFamily="34" charset="0"/>
                  <a:ea typeface="MS PGothic" charset="0"/>
                  <a:cs typeface="Arial" panose="020B0604020202020204" pitchFamily="34" charset="0"/>
                </a:rPr>
                <a:t>First in Class (clinically relevant)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highlight>
                    <a:srgbClr val="FFFF00"/>
                  </a:highlight>
                  <a:uLnTx/>
                  <a:uFillTx/>
                  <a:latin typeface="Arial" panose="020B0604020202020204" pitchFamily="34" charset="0"/>
                  <a:ea typeface="MS PGothic" charset="0"/>
                  <a:cs typeface="Arial" panose="020B0604020202020204" pitchFamily="34" charset="0"/>
                </a:rPr>
                <a:t>Red: </a:t>
              </a:r>
              <a:r>
                <a:rPr kumimoji="0" lang="en-US" sz="1400" b="1" i="0" u="none" strike="noStrike" kern="1200" cap="none" spc="0" normalizeH="0" baseline="0" noProof="0" dirty="0">
                  <a:ln>
                    <a:noFill/>
                  </a:ln>
                  <a:solidFill>
                    <a:srgbClr val="58595B"/>
                  </a:solidFill>
                  <a:effectLst/>
                  <a:uLnTx/>
                  <a:uFillTx/>
                  <a:latin typeface="Arial" panose="020B0604020202020204" pitchFamily="34" charset="0"/>
                  <a:ea typeface="MS PGothic" charset="0"/>
                  <a:cs typeface="Arial" panose="020B0604020202020204" pitchFamily="34" charset="0"/>
                </a:rPr>
                <a:t>FDA approved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3173E"/>
                  </a:solidFill>
                  <a:effectLst/>
                  <a:uLnTx/>
                  <a:uFillTx/>
                  <a:latin typeface="Arial" panose="020B0604020202020204" pitchFamily="34" charset="0"/>
                  <a:ea typeface="MS PGothic" charset="0"/>
                  <a:cs typeface="Arial" panose="020B0604020202020204" pitchFamily="34" charset="0"/>
                </a:rPr>
                <a:t>Blue: </a:t>
              </a:r>
              <a:r>
                <a:rPr kumimoji="0" lang="en-US" sz="1400" b="1" i="0" u="none" strike="noStrike" kern="1200" cap="none" spc="0" normalizeH="0" baseline="0" noProof="0" dirty="0">
                  <a:ln>
                    <a:noFill/>
                  </a:ln>
                  <a:solidFill>
                    <a:srgbClr val="58595B"/>
                  </a:solidFill>
                  <a:effectLst/>
                  <a:uLnTx/>
                  <a:uFillTx/>
                  <a:latin typeface="Arial" panose="020B0604020202020204" pitchFamily="34" charset="0"/>
                  <a:ea typeface="MS PGothic" charset="0"/>
                  <a:cs typeface="Arial" panose="020B0604020202020204" pitchFamily="34" charset="0"/>
                </a:rPr>
                <a:t>Currently in clinical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Arial" panose="020B0604020202020204" pitchFamily="34" charset="0"/>
                  <a:ea typeface="MS PGothic" charset="0"/>
                  <a:cs typeface="Arial" panose="020B0604020202020204" pitchFamily="34" charset="0"/>
                </a:rPr>
                <a:t>Green</a:t>
              </a:r>
              <a:r>
                <a:rPr kumimoji="0" lang="en-US" sz="1400" b="1" i="0" u="none" strike="noStrike" kern="1200" cap="none" spc="0" normalizeH="0" baseline="0" noProof="0" dirty="0">
                  <a:ln>
                    <a:noFill/>
                  </a:ln>
                  <a:solidFill>
                    <a:srgbClr val="58595B"/>
                  </a:solidFill>
                  <a:effectLst/>
                  <a:uLnTx/>
                  <a:uFillTx/>
                  <a:latin typeface="Arial" panose="020B0604020202020204" pitchFamily="34" charset="0"/>
                  <a:ea typeface="MS PGothic" charset="0"/>
                  <a:cs typeface="Arial" panose="020B0604020202020204" pitchFamily="34" charset="0"/>
                </a:rPr>
                <a:t>: First in Class (development discontinued)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8595B"/>
                  </a:solidFill>
                  <a:effectLst/>
                  <a:uLnTx/>
                  <a:uFillTx/>
                  <a:latin typeface="Arial" panose="020B0604020202020204" pitchFamily="34" charset="0"/>
                  <a:ea typeface="MS PGothic" charset="0"/>
                  <a:cs typeface="Arial" panose="020B0604020202020204" pitchFamily="34" charset="0"/>
                </a:rPr>
                <a:t>Black: Clinical development discontinued</a:t>
              </a:r>
            </a:p>
          </p:txBody>
        </p:sp>
        <p:sp>
          <p:nvSpPr>
            <p:cNvPr id="18" name="TextBox 17">
              <a:extLst>
                <a:ext uri="{FF2B5EF4-FFF2-40B4-BE49-F238E27FC236}">
                  <a16:creationId xmlns:a16="http://schemas.microsoft.com/office/drawing/2014/main" id="{A247118D-9E34-41DA-B86E-F5A2A2E24CBA}"/>
                </a:ext>
              </a:extLst>
            </p:cNvPr>
            <p:cNvSpPr txBox="1"/>
            <p:nvPr/>
          </p:nvSpPr>
          <p:spPr>
            <a:xfrm>
              <a:off x="2203543" y="1662212"/>
              <a:ext cx="604864" cy="2100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450"/>
                </a:spcAft>
                <a:buClrTx/>
                <a:buSzTx/>
                <a:buFontTx/>
                <a:buNone/>
                <a:tabLst/>
                <a:defRPr/>
              </a:pPr>
              <a:r>
                <a:rPr kumimoji="0" lang="en-US" sz="1400" b="1" i="0" u="sng" strike="noStrike" kern="1200" cap="none" spc="0" normalizeH="0" baseline="0" noProof="0" dirty="0">
                  <a:ln>
                    <a:noFill/>
                  </a:ln>
                  <a:solidFill>
                    <a:srgbClr val="FF0000"/>
                  </a:solidFill>
                  <a:effectLst/>
                  <a:uLnTx/>
                  <a:uFillTx/>
                  <a:latin typeface="Arial" panose="020B0604020202020204" pitchFamily="34" charset="0"/>
                  <a:ea typeface="MS PGothic" charset="0"/>
                  <a:cs typeface="Arial" panose="020B0604020202020204" pitchFamily="34" charset="0"/>
                </a:rPr>
                <a:t>ARV-471</a:t>
              </a:r>
            </a:p>
          </p:txBody>
        </p:sp>
        <p:sp>
          <p:nvSpPr>
            <p:cNvPr id="19" name="TextBox 18">
              <a:extLst>
                <a:ext uri="{FF2B5EF4-FFF2-40B4-BE49-F238E27FC236}">
                  <a16:creationId xmlns:a16="http://schemas.microsoft.com/office/drawing/2014/main" id="{37A83D2D-4210-4DE8-9A56-B2D6638DCA56}"/>
                </a:ext>
              </a:extLst>
            </p:cNvPr>
            <p:cNvSpPr txBox="1"/>
            <p:nvPr/>
          </p:nvSpPr>
          <p:spPr>
            <a:xfrm>
              <a:off x="3226794" y="2568676"/>
              <a:ext cx="1211624" cy="13550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450"/>
                </a:spcAft>
                <a:buClrTx/>
                <a:buSzTx/>
                <a:buFontTx/>
                <a:buNone/>
                <a:tabLst/>
                <a:defRPr/>
              </a:pPr>
              <a:r>
                <a:rPr kumimoji="0" lang="en-US" sz="1400" b="1" i="0" u="none" strike="noStrike" kern="1200" cap="none" spc="0" normalizeH="0" baseline="0" noProof="0" dirty="0" err="1">
                  <a:ln>
                    <a:noFill/>
                  </a:ln>
                  <a:solidFill>
                    <a:srgbClr val="0070C0"/>
                  </a:solidFill>
                  <a:effectLst/>
                  <a:uLnTx/>
                  <a:uFillTx/>
                  <a:latin typeface="Arial" panose="020B0604020202020204" pitchFamily="34" charset="0"/>
                  <a:ea typeface="MS PGothic" charset="0"/>
                  <a:cs typeface="Arial" panose="020B0604020202020204" pitchFamily="34" charset="0"/>
                </a:rPr>
                <a:t>Camizestrant</a:t>
              </a:r>
              <a:endParaRPr kumimoji="0" lang="en-US" sz="1400" b="1" i="0" u="none" strike="noStrike" kern="1200" cap="none" spc="0" normalizeH="0" baseline="0" noProof="0" dirty="0">
                <a:ln>
                  <a:noFill/>
                </a:ln>
                <a:solidFill>
                  <a:srgbClr val="0070C0"/>
                </a:solidFill>
                <a:effectLst/>
                <a:uLnTx/>
                <a:uFillTx/>
                <a:latin typeface="Arial" panose="020B0604020202020204" pitchFamily="34" charset="0"/>
                <a:ea typeface="MS PGothic"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450"/>
                </a:spcAft>
                <a:buClrTx/>
                <a:buSzTx/>
                <a:buFontTx/>
                <a:buNone/>
                <a:tabLst/>
                <a:defRPr/>
              </a:pPr>
              <a:r>
                <a:rPr kumimoji="0" lang="en-US" sz="1400" b="1" i="0" u="none" strike="noStrike" kern="1200" cap="none" spc="0" normalizeH="0" baseline="0" noProof="0" dirty="0" err="1">
                  <a:ln>
                    <a:noFill/>
                  </a:ln>
                  <a:solidFill>
                    <a:srgbClr val="0070C0"/>
                  </a:solidFill>
                  <a:effectLst/>
                  <a:uLnTx/>
                  <a:uFillTx/>
                  <a:latin typeface="Arial" panose="020B0604020202020204" pitchFamily="34" charset="0"/>
                  <a:ea typeface="MS PGothic" charset="0"/>
                  <a:cs typeface="Arial" panose="020B0604020202020204" pitchFamily="34" charset="0"/>
                </a:rPr>
                <a:t>Giresdestrant</a:t>
              </a:r>
              <a:endParaRPr kumimoji="0" lang="en-US" sz="1400" b="1" i="0" u="none" strike="noStrike" kern="1200" cap="none" spc="0" normalizeH="0" baseline="0" noProof="0" dirty="0">
                <a:ln>
                  <a:noFill/>
                </a:ln>
                <a:solidFill>
                  <a:srgbClr val="0070C0"/>
                </a:solidFill>
                <a:effectLst/>
                <a:uLnTx/>
                <a:uFillTx/>
                <a:latin typeface="Arial" panose="020B0604020202020204" pitchFamily="34" charset="0"/>
                <a:ea typeface="MS PGothic"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450"/>
                </a:spcAft>
                <a:buClrTx/>
                <a:buSzTx/>
                <a:buFontTx/>
                <a:buNone/>
                <a:tabLst/>
                <a:defRPr/>
              </a:pPr>
              <a:r>
                <a:rPr kumimoji="0" lang="en-US" sz="1400" b="1" i="0" u="none" strike="noStrike" kern="1200" cap="none" spc="0" normalizeH="0" baseline="0" noProof="0" dirty="0" err="1">
                  <a:ln>
                    <a:noFill/>
                  </a:ln>
                  <a:solidFill>
                    <a:srgbClr val="58595B"/>
                  </a:solidFill>
                  <a:effectLst/>
                  <a:uLnTx/>
                  <a:uFillTx/>
                  <a:latin typeface="Arial" panose="020B0604020202020204" pitchFamily="34" charset="0"/>
                  <a:ea typeface="MS PGothic" charset="0"/>
                  <a:cs typeface="Arial" panose="020B0604020202020204" pitchFamily="34" charset="0"/>
                </a:rPr>
                <a:t>Amcenestrant</a:t>
              </a:r>
              <a:endParaRPr kumimoji="0" lang="en-US" sz="1400" b="1" i="0" u="none" strike="noStrike" kern="1200" cap="none" spc="0" normalizeH="0" baseline="0" noProof="0" dirty="0">
                <a:ln>
                  <a:noFill/>
                </a:ln>
                <a:solidFill>
                  <a:srgbClr val="58595B"/>
                </a:solidFill>
                <a:effectLst/>
                <a:uLnTx/>
                <a:uFillTx/>
                <a:latin typeface="Arial" panose="020B0604020202020204" pitchFamily="34" charset="0"/>
                <a:ea typeface="MS PGothic"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45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Arial" panose="020B0604020202020204" pitchFamily="34" charset="0"/>
                  <a:ea typeface="MS PGothic" charset="0"/>
                  <a:cs typeface="Arial" panose="020B0604020202020204" pitchFamily="34" charset="0"/>
                </a:rPr>
                <a:t>ZN-c5</a:t>
              </a:r>
            </a:p>
            <a:p>
              <a:pPr marL="0" marR="0" lvl="0" indent="0" algn="l" defTabSz="914400" rtl="0" eaLnBrk="1" fontAlgn="auto" latinLnBrk="0" hangingPunct="1">
                <a:lnSpc>
                  <a:spcPct val="100000"/>
                </a:lnSpc>
                <a:spcBef>
                  <a:spcPts val="0"/>
                </a:spcBef>
                <a:spcAft>
                  <a:spcPts val="450"/>
                </a:spcAft>
                <a:buClrTx/>
                <a:buSzTx/>
                <a:buFontTx/>
                <a:buNone/>
                <a:tabLst/>
                <a:defRPr/>
              </a:pPr>
              <a:r>
                <a:rPr kumimoji="0" lang="en-US" sz="1400" b="1" i="0" u="none" strike="noStrike" kern="1200" cap="none" spc="0" normalizeH="0" baseline="0" noProof="0" dirty="0" err="1">
                  <a:ln>
                    <a:noFill/>
                  </a:ln>
                  <a:solidFill>
                    <a:srgbClr val="58595B"/>
                  </a:solidFill>
                  <a:effectLst/>
                  <a:uLnTx/>
                  <a:uFillTx/>
                  <a:latin typeface="Arial" panose="020B0604020202020204" pitchFamily="34" charset="0"/>
                  <a:ea typeface="MS PGothic" charset="0"/>
                  <a:cs typeface="Arial" panose="020B0604020202020204" pitchFamily="34" charset="0"/>
                </a:rPr>
                <a:t>Rintodestrant</a:t>
              </a:r>
              <a:endParaRPr kumimoji="0" lang="en-US" sz="1400" b="1" i="0" u="none" strike="noStrike" kern="1200" cap="none" spc="0" normalizeH="0" baseline="0" noProof="0" dirty="0">
                <a:ln>
                  <a:noFill/>
                </a:ln>
                <a:solidFill>
                  <a:srgbClr val="58595B"/>
                </a:solidFill>
                <a:effectLst/>
                <a:uLnTx/>
                <a:uFillTx/>
                <a:latin typeface="Arial" panose="020B0604020202020204" pitchFamily="34" charset="0"/>
                <a:ea typeface="MS PGothic"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450"/>
                </a:spcAft>
                <a:buClrTx/>
                <a:buSzTx/>
                <a:buFontTx/>
                <a:buNone/>
                <a:tabLst/>
                <a:defRPr/>
              </a:pPr>
              <a:r>
                <a:rPr kumimoji="0" lang="en-US" sz="1400" b="1" i="0" u="none" strike="noStrike" kern="1200" cap="none" spc="0" normalizeH="0" baseline="0" noProof="0" dirty="0" err="1">
                  <a:ln>
                    <a:noFill/>
                  </a:ln>
                  <a:solidFill>
                    <a:srgbClr val="0070C0"/>
                  </a:solidFill>
                  <a:effectLst/>
                  <a:uLnTx/>
                  <a:uFillTx/>
                  <a:latin typeface="Arial" panose="020B0604020202020204" pitchFamily="34" charset="0"/>
                  <a:ea typeface="MS PGothic" charset="0"/>
                  <a:cs typeface="Arial" panose="020B0604020202020204" pitchFamily="34" charset="0"/>
                </a:rPr>
                <a:t>Imlunestrant</a:t>
              </a:r>
              <a:endParaRPr kumimoji="0" lang="en-US" sz="1400" b="1" i="0" u="none" strike="noStrike" kern="1200" cap="none" spc="0" normalizeH="0" baseline="0" noProof="0" dirty="0">
                <a:ln>
                  <a:noFill/>
                </a:ln>
                <a:solidFill>
                  <a:srgbClr val="0070C0"/>
                </a:solidFill>
                <a:effectLst/>
                <a:uLnTx/>
                <a:uFillTx/>
                <a:latin typeface="Arial" panose="020B0604020202020204" pitchFamily="34" charset="0"/>
                <a:ea typeface="MS PGothic"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45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Arial" panose="020B0604020202020204" pitchFamily="34" charset="0"/>
                  <a:ea typeface="MS PGothic" charset="0"/>
                  <a:cs typeface="Arial" panose="020B0604020202020204" pitchFamily="34" charset="0"/>
                </a:rPr>
                <a:t>AC0682</a:t>
              </a:r>
            </a:p>
          </p:txBody>
        </p:sp>
        <p:sp>
          <p:nvSpPr>
            <p:cNvPr id="20" name="TextBox 19">
              <a:extLst>
                <a:ext uri="{FF2B5EF4-FFF2-40B4-BE49-F238E27FC236}">
                  <a16:creationId xmlns:a16="http://schemas.microsoft.com/office/drawing/2014/main" id="{CCBDDE52-CB3F-44EE-8910-D666BD1099FA}"/>
                </a:ext>
              </a:extLst>
            </p:cNvPr>
            <p:cNvSpPr txBox="1"/>
            <p:nvPr/>
          </p:nvSpPr>
          <p:spPr>
            <a:xfrm>
              <a:off x="2378485" y="2575145"/>
              <a:ext cx="640282" cy="13550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45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Arial" panose="020B0604020202020204" pitchFamily="34" charset="0"/>
                  <a:ea typeface="MS PGothic" charset="0"/>
                  <a:cs typeface="Arial" panose="020B0604020202020204" pitchFamily="34" charset="0"/>
                </a:rPr>
                <a:t>D-0502</a:t>
              </a:r>
            </a:p>
            <a:p>
              <a:pPr marL="0" marR="0" lvl="0" indent="0" algn="l" defTabSz="914400" rtl="0" eaLnBrk="1" fontAlgn="auto" latinLnBrk="0" hangingPunct="1">
                <a:lnSpc>
                  <a:spcPct val="100000"/>
                </a:lnSpc>
                <a:spcBef>
                  <a:spcPts val="0"/>
                </a:spcBef>
                <a:spcAft>
                  <a:spcPts val="45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Arial" panose="020B0604020202020204" pitchFamily="34" charset="0"/>
                  <a:ea typeface="MS PGothic" charset="0"/>
                  <a:cs typeface="Arial" panose="020B0604020202020204" pitchFamily="34" charset="0"/>
                </a:rPr>
                <a:t>SHR9549</a:t>
              </a:r>
            </a:p>
            <a:p>
              <a:pPr marL="0" marR="0" lvl="0" indent="0" algn="l" defTabSz="914400" rtl="0" eaLnBrk="1" fontAlgn="auto" latinLnBrk="0" hangingPunct="1">
                <a:lnSpc>
                  <a:spcPct val="100000"/>
                </a:lnSpc>
                <a:spcBef>
                  <a:spcPts val="0"/>
                </a:spcBef>
                <a:spcAft>
                  <a:spcPts val="45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Arial" panose="020B0604020202020204" pitchFamily="34" charset="0"/>
                  <a:ea typeface="MS PGothic" charset="0"/>
                  <a:cs typeface="Arial" panose="020B0604020202020204" pitchFamily="34" charset="0"/>
                </a:rPr>
                <a:t>OP-1250</a:t>
              </a:r>
            </a:p>
            <a:p>
              <a:pPr marL="0" marR="0" lvl="0" indent="0" algn="l" defTabSz="914400" rtl="0" eaLnBrk="1" fontAlgn="auto" latinLnBrk="0" hangingPunct="1">
                <a:lnSpc>
                  <a:spcPct val="100000"/>
                </a:lnSpc>
                <a:spcBef>
                  <a:spcPts val="0"/>
                </a:spcBef>
                <a:spcAft>
                  <a:spcPts val="450"/>
                </a:spcAft>
                <a:buClrTx/>
                <a:buSzTx/>
                <a:buFontTx/>
                <a:buNone/>
                <a:tabLst/>
                <a:defRPr/>
              </a:pPr>
              <a:r>
                <a:rPr kumimoji="0" lang="en-US" sz="1400" b="1" i="0" u="none" strike="noStrike" kern="1200" cap="none" spc="0" normalizeH="0" baseline="0" noProof="0" dirty="0">
                  <a:ln>
                    <a:noFill/>
                  </a:ln>
                  <a:solidFill>
                    <a:srgbClr val="58595B"/>
                  </a:solidFill>
                  <a:effectLst/>
                  <a:uLnTx/>
                  <a:uFillTx/>
                  <a:latin typeface="Arial" panose="020B0604020202020204" pitchFamily="34" charset="0"/>
                  <a:ea typeface="MS PGothic" charset="0"/>
                  <a:cs typeface="Arial" panose="020B0604020202020204" pitchFamily="34" charset="0"/>
                </a:rPr>
                <a:t>LSZ102</a:t>
              </a:r>
            </a:p>
            <a:p>
              <a:pPr marL="0" marR="0" lvl="0" indent="0" algn="l" defTabSz="914400" rtl="0" eaLnBrk="1" fontAlgn="auto" latinLnBrk="0" hangingPunct="1">
                <a:lnSpc>
                  <a:spcPct val="100000"/>
                </a:lnSpc>
                <a:spcBef>
                  <a:spcPts val="0"/>
                </a:spcBef>
                <a:spcAft>
                  <a:spcPts val="450"/>
                </a:spcAft>
                <a:buClrTx/>
                <a:buSzTx/>
                <a:buFontTx/>
                <a:buNone/>
                <a:tabLst/>
                <a:defRPr/>
              </a:pPr>
              <a:r>
                <a:rPr kumimoji="0" lang="en-US" sz="1400" b="1" i="0" u="none" strike="noStrike" kern="1200" cap="none" spc="0" normalizeH="0" baseline="0" noProof="0" dirty="0">
                  <a:ln>
                    <a:noFill/>
                  </a:ln>
                  <a:solidFill>
                    <a:srgbClr val="58595B"/>
                  </a:solidFill>
                  <a:effectLst/>
                  <a:uLnTx/>
                  <a:uFillTx/>
                  <a:latin typeface="Arial" panose="020B0604020202020204" pitchFamily="34" charset="0"/>
                  <a:ea typeface="MS PGothic" charset="0"/>
                  <a:cs typeface="Arial" panose="020B0604020202020204" pitchFamily="34" charset="0"/>
                </a:rPr>
                <a:t>GDC810</a:t>
              </a:r>
            </a:p>
            <a:p>
              <a:pPr marL="0" marR="0" lvl="0" indent="0" algn="l" defTabSz="914400" rtl="0" eaLnBrk="1" fontAlgn="auto" latinLnBrk="0" hangingPunct="1">
                <a:lnSpc>
                  <a:spcPct val="100000"/>
                </a:lnSpc>
                <a:spcBef>
                  <a:spcPts val="0"/>
                </a:spcBef>
                <a:spcAft>
                  <a:spcPts val="450"/>
                </a:spcAft>
                <a:buClrTx/>
                <a:buSzTx/>
                <a:buFontTx/>
                <a:buNone/>
                <a:tabLst/>
                <a:defRPr/>
              </a:pPr>
              <a:r>
                <a:rPr kumimoji="0" lang="en-US" sz="1400" b="1" i="0" u="none" strike="noStrike" kern="1200" cap="none" spc="0" normalizeH="0" baseline="0" noProof="0" dirty="0">
                  <a:ln>
                    <a:noFill/>
                  </a:ln>
                  <a:solidFill>
                    <a:srgbClr val="58595B"/>
                  </a:solidFill>
                  <a:effectLst/>
                  <a:uLnTx/>
                  <a:uFillTx/>
                  <a:latin typeface="Arial" panose="020B0604020202020204" pitchFamily="34" charset="0"/>
                  <a:ea typeface="MS PGothic" charset="0"/>
                  <a:cs typeface="Arial" panose="020B0604020202020204" pitchFamily="34" charset="0"/>
                </a:rPr>
                <a:t>AZD9694</a:t>
              </a:r>
            </a:p>
            <a:p>
              <a:pPr marL="0" marR="0" lvl="0" indent="0" algn="l" defTabSz="914400" rtl="0" eaLnBrk="1" fontAlgn="auto" latinLnBrk="0" hangingPunct="1">
                <a:lnSpc>
                  <a:spcPct val="100000"/>
                </a:lnSpc>
                <a:spcBef>
                  <a:spcPts val="0"/>
                </a:spcBef>
                <a:spcAft>
                  <a:spcPts val="450"/>
                </a:spcAft>
                <a:buClrTx/>
                <a:buSzTx/>
                <a:buFontTx/>
                <a:buNone/>
                <a:tabLst/>
                <a:defRPr/>
              </a:pPr>
              <a:r>
                <a:rPr kumimoji="0" lang="en-US" sz="1400" b="1" i="0" u="none" strike="noStrike" kern="1200" cap="none" spc="0" normalizeH="0" baseline="0" noProof="0" dirty="0">
                  <a:ln>
                    <a:noFill/>
                  </a:ln>
                  <a:solidFill>
                    <a:srgbClr val="58595B"/>
                  </a:solidFill>
                  <a:effectLst/>
                  <a:uLnTx/>
                  <a:uFillTx/>
                  <a:latin typeface="Arial" panose="020B0604020202020204" pitchFamily="34" charset="0"/>
                  <a:ea typeface="MS PGothic" charset="0"/>
                  <a:cs typeface="Arial" panose="020B0604020202020204" pitchFamily="34" charset="0"/>
                </a:rPr>
                <a:t>GD0927</a:t>
              </a:r>
              <a:endParaRPr kumimoji="0" lang="en-US" sz="1400" b="1" i="0" u="none" strike="noStrike" kern="1200" cap="none" spc="0" normalizeH="0" baseline="0" noProof="0" dirty="0">
                <a:ln>
                  <a:noFill/>
                </a:ln>
                <a:solidFill>
                  <a:srgbClr val="58595B"/>
                </a:solidFill>
                <a:effectLst/>
                <a:uLnTx/>
                <a:uFillTx/>
                <a:latin typeface="Arial" panose="020B0604020202020204"/>
                <a:ea typeface="MS PGothic" charset="0"/>
                <a:cs typeface="+mn-cs"/>
              </a:endParaRPr>
            </a:p>
          </p:txBody>
        </p:sp>
        <p:sp>
          <p:nvSpPr>
            <p:cNvPr id="21" name="Rectangle 20">
              <a:extLst>
                <a:ext uri="{FF2B5EF4-FFF2-40B4-BE49-F238E27FC236}">
                  <a16:creationId xmlns:a16="http://schemas.microsoft.com/office/drawing/2014/main" id="{E078F717-8008-4B9C-96AB-615A171BFE9E}"/>
                </a:ext>
              </a:extLst>
            </p:cNvPr>
            <p:cNvSpPr/>
            <p:nvPr/>
          </p:nvSpPr>
          <p:spPr>
            <a:xfrm>
              <a:off x="2203543" y="2565511"/>
              <a:ext cx="2101834" cy="14927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22" name="Straight Arrow Connector 21">
              <a:extLst>
                <a:ext uri="{FF2B5EF4-FFF2-40B4-BE49-F238E27FC236}">
                  <a16:creationId xmlns:a16="http://schemas.microsoft.com/office/drawing/2014/main" id="{1BA091BD-847F-46F4-8C3F-C83C2E3F4770}"/>
                </a:ext>
              </a:extLst>
            </p:cNvPr>
            <p:cNvCxnSpPr>
              <a:cxnSpLocks/>
            </p:cNvCxnSpPr>
            <p:nvPr/>
          </p:nvCxnSpPr>
          <p:spPr>
            <a:xfrm flipH="1">
              <a:off x="3226794" y="1866038"/>
              <a:ext cx="1589" cy="6723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71BA2BC9-AD8B-4118-A72E-210A5F53A81B}"/>
              </a:ext>
            </a:extLst>
          </p:cNvPr>
          <p:cNvSpPr/>
          <p:nvPr/>
        </p:nvSpPr>
        <p:spPr>
          <a:xfrm>
            <a:off x="10034756" y="6642556"/>
            <a:ext cx="2036135"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3173E"/>
                </a:solidFill>
                <a:effectLst/>
                <a:uLnTx/>
                <a:uFillTx/>
                <a:latin typeface="Arial" panose="020B0604020202020204"/>
                <a:ea typeface="MS PGothic" charset="0"/>
                <a:cs typeface="+mn-cs"/>
              </a:rPr>
              <a:t>Slide credit: D. McDonnell, SABCS 2021</a:t>
            </a:r>
          </a:p>
        </p:txBody>
      </p:sp>
      <p:sp>
        <p:nvSpPr>
          <p:cNvPr id="26" name="Footer Placeholder 5">
            <a:extLst>
              <a:ext uri="{FF2B5EF4-FFF2-40B4-BE49-F238E27FC236}">
                <a16:creationId xmlns:a16="http://schemas.microsoft.com/office/drawing/2014/main" id="{759D3440-99D6-4FBB-8D65-6255BF9952B0}"/>
              </a:ext>
            </a:extLst>
          </p:cNvPr>
          <p:cNvSpPr>
            <a:spLocks noGrp="1"/>
          </p:cNvSpPr>
          <p:nvPr>
            <p:ph type="ftr" sz="quarter" idx="3"/>
          </p:nvPr>
        </p:nvSpPr>
        <p:spPr>
          <a:xfrm>
            <a:off x="986507" y="6295496"/>
            <a:ext cx="4520557" cy="24384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3173E"/>
                </a:solidFill>
                <a:effectLst/>
                <a:uLnTx/>
                <a:uFillTx/>
                <a:latin typeface="Arial" panose="020B0604020202020204" pitchFamily="34" charset="0"/>
                <a:ea typeface="MS PGothic" charset="0"/>
                <a:cs typeface="Arial" panose="020B0604020202020204" pitchFamily="34" charset="0"/>
              </a:rPr>
              <a:t>@ErikaHamilton9</a:t>
            </a:r>
          </a:p>
        </p:txBody>
      </p:sp>
      <p:sp>
        <p:nvSpPr>
          <p:cNvPr id="2" name="TextBox 1">
            <a:extLst>
              <a:ext uri="{FF2B5EF4-FFF2-40B4-BE49-F238E27FC236}">
                <a16:creationId xmlns:a16="http://schemas.microsoft.com/office/drawing/2014/main" id="{0DCD0649-3838-2ABB-AF34-2EEB890BCDD9}"/>
              </a:ext>
            </a:extLst>
          </p:cNvPr>
          <p:cNvSpPr txBox="1"/>
          <p:nvPr/>
        </p:nvSpPr>
        <p:spPr>
          <a:xfrm>
            <a:off x="4871864" y="6309320"/>
            <a:ext cx="3158008" cy="460511"/>
          </a:xfrm>
          <a:prstGeom prst="rect">
            <a:avLst/>
          </a:prstGeom>
          <a:noFill/>
        </p:spPr>
        <p:txBody>
          <a:bodyPr wrap="square">
            <a:spAutoFit/>
          </a:body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58595B"/>
                </a:solidFill>
                <a:effectLst/>
                <a:uLnTx/>
                <a:uFillTx/>
                <a:latin typeface="Calibri" panose="020F0502020204030204" pitchFamily="34" charset="0"/>
                <a:ea typeface="ＭＳ Ｐゴシック" charset="-128"/>
                <a:cs typeface="Calibri" panose="020F0502020204030204" pitchFamily="34" charset="0"/>
              </a:rPr>
              <a:t>Courtesy of Erika Hamilton, MD</a:t>
            </a:r>
          </a:p>
        </p:txBody>
      </p:sp>
    </p:spTree>
    <p:extLst>
      <p:ext uri="{BB962C8B-B14F-4D97-AF65-F5344CB8AC3E}">
        <p14:creationId xmlns:p14="http://schemas.microsoft.com/office/powerpoint/2010/main" val="2368530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173460"/>
            <a:ext cx="10358967" cy="1143000"/>
          </a:xfrm>
        </p:spPr>
        <p:txBody>
          <a:bodyPr/>
          <a:lstStyle/>
          <a:p>
            <a:r>
              <a:rPr lang="en-US" dirty="0">
                <a:solidFill>
                  <a:schemeClr val="accent2"/>
                </a:solidFill>
              </a:rPr>
              <a:t>Faculty</a:t>
            </a:r>
            <a:endParaRPr lang="en-US" dirty="0"/>
          </a:p>
        </p:txBody>
      </p:sp>
      <p:sp>
        <p:nvSpPr>
          <p:cNvPr id="12" name="Text Box 7">
            <a:extLst>
              <a:ext uri="{FF2B5EF4-FFF2-40B4-BE49-F238E27FC236}">
                <a16:creationId xmlns:a16="http://schemas.microsoft.com/office/drawing/2014/main" id="{0AAAAF04-97A6-714D-B6F3-675EFF4B6F0F}"/>
              </a:ext>
            </a:extLst>
          </p:cNvPr>
          <p:cNvSpPr txBox="1">
            <a:spLocks noChangeArrowheads="1"/>
          </p:cNvSpPr>
          <p:nvPr/>
        </p:nvSpPr>
        <p:spPr bwMode="auto">
          <a:xfrm>
            <a:off x="8815632" y="1628800"/>
            <a:ext cx="2462882"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p>
        </p:txBody>
      </p:sp>
      <p:pic>
        <p:nvPicPr>
          <p:cNvPr id="16" name="Picture 15">
            <a:extLst>
              <a:ext uri="{FF2B5EF4-FFF2-40B4-BE49-F238E27FC236}">
                <a16:creationId xmlns:a16="http://schemas.microsoft.com/office/drawing/2014/main" id="{DA146FB4-6A38-D245-984B-53F5B99E66D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246065" y="1628800"/>
            <a:ext cx="1443490" cy="1443490"/>
          </a:xfrm>
          <a:prstGeom prst="rect">
            <a:avLst/>
          </a:prstGeom>
        </p:spPr>
      </p:pic>
      <p:sp>
        <p:nvSpPr>
          <p:cNvPr id="7" name="Text Box 7">
            <a:extLst>
              <a:ext uri="{FF2B5EF4-FFF2-40B4-BE49-F238E27FC236}">
                <a16:creationId xmlns:a16="http://schemas.microsoft.com/office/drawing/2014/main" id="{AB5083B1-9CE4-D349-961E-49D6B5234DCC}"/>
              </a:ext>
            </a:extLst>
          </p:cNvPr>
          <p:cNvSpPr txBox="1">
            <a:spLocks noChangeArrowheads="1"/>
          </p:cNvSpPr>
          <p:nvPr/>
        </p:nvSpPr>
        <p:spPr bwMode="auto">
          <a:xfrm>
            <a:off x="2229085" y="1689837"/>
            <a:ext cx="4514987"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Aditya </a:t>
            </a:r>
            <a:r>
              <a:rPr kumimoji="0" lang="en-US" sz="1600" b="1" i="0" u="none" strike="noStrike" kern="1200" cap="none" spc="0" normalizeH="0" baseline="0" noProof="0" dirty="0" err="1">
                <a:ln>
                  <a:noFill/>
                </a:ln>
                <a:solidFill>
                  <a:srgbClr val="000000"/>
                </a:solidFill>
                <a:effectLst/>
                <a:uLnTx/>
                <a:uFillTx/>
                <a:latin typeface="Calibri"/>
                <a:ea typeface="MS PGothic" charset="0"/>
              </a:rPr>
              <a:t>Bardia</a:t>
            </a:r>
            <a:r>
              <a:rPr kumimoji="0" lang="en-US" sz="1600" b="1" i="0" u="none" strike="noStrike" kern="1200" cap="none" spc="0" normalizeH="0" baseline="0" noProof="0" dirty="0">
                <a:ln>
                  <a:noFill/>
                </a:ln>
                <a:solidFill>
                  <a:srgbClr val="000000"/>
                </a:solidFill>
                <a:effectLst/>
                <a:uLnTx/>
                <a:uFillTx/>
                <a:latin typeface="Calibri"/>
                <a:ea typeface="MS PGothic" charset="0"/>
              </a:rPr>
              <a:t>, MD, MPH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Breast Cancer Research Program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Harvard Medical School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Attending Physician</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Massachusetts General Hospital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8" name="Picture 7">
            <a:extLst>
              <a:ext uri="{FF2B5EF4-FFF2-40B4-BE49-F238E27FC236}">
                <a16:creationId xmlns:a16="http://schemas.microsoft.com/office/drawing/2014/main" id="{B50EF34C-430F-8249-948B-90A4FF8DC13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9519" y="1689837"/>
            <a:ext cx="1443490" cy="1443490"/>
          </a:xfrm>
          <a:prstGeom prst="rect">
            <a:avLst/>
          </a:prstGeom>
        </p:spPr>
      </p:pic>
      <p:sp>
        <p:nvSpPr>
          <p:cNvPr id="3" name="Text Box 7">
            <a:extLst>
              <a:ext uri="{FF2B5EF4-FFF2-40B4-BE49-F238E27FC236}">
                <a16:creationId xmlns:a16="http://schemas.microsoft.com/office/drawing/2014/main" id="{28E83071-0194-8809-ECEF-9FDF70528819}"/>
              </a:ext>
            </a:extLst>
          </p:cNvPr>
          <p:cNvSpPr txBox="1">
            <a:spLocks noChangeArrowheads="1"/>
          </p:cNvSpPr>
          <p:nvPr/>
        </p:nvSpPr>
        <p:spPr bwMode="auto">
          <a:xfrm>
            <a:off x="2229085" y="4143105"/>
            <a:ext cx="4514987"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Erika Hamilton,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Breast Cancer Research Program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Sarah Cannon Research Institute/Tennessee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Nashville, Tennessee</a:t>
            </a:r>
          </a:p>
        </p:txBody>
      </p:sp>
      <p:pic>
        <p:nvPicPr>
          <p:cNvPr id="4" name="Picture 3">
            <a:extLst>
              <a:ext uri="{FF2B5EF4-FFF2-40B4-BE49-F238E27FC236}">
                <a16:creationId xmlns:a16="http://schemas.microsoft.com/office/drawing/2014/main" id="{5049C033-E29A-7D3C-55B2-DDD73E4AB56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59519" y="4143105"/>
            <a:ext cx="1443490" cy="1443490"/>
          </a:xfrm>
          <a:prstGeom prst="rect">
            <a:avLst/>
          </a:prstGeom>
        </p:spPr>
      </p:pic>
    </p:spTree>
    <p:extLst>
      <p:ext uri="{BB962C8B-B14F-4D97-AF65-F5344CB8AC3E}">
        <p14:creationId xmlns:p14="http://schemas.microsoft.com/office/powerpoint/2010/main" val="39821351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0D51E6-0D2D-4061-915D-0CF5D9BEBD41}"/>
              </a:ext>
            </a:extLst>
          </p:cNvPr>
          <p:cNvSpPr/>
          <p:nvPr/>
        </p:nvSpPr>
        <p:spPr bwMode="auto">
          <a:xfrm>
            <a:off x="895278" y="2251720"/>
            <a:ext cx="10515600" cy="745232"/>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chemeClr val="bg1"/>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6516" y="189206"/>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055440" y="1484784"/>
            <a:ext cx="10220043" cy="4680520"/>
          </a:xfrm>
        </p:spPr>
        <p:txBody>
          <a:bodyPr/>
          <a:lstStyle/>
          <a:p>
            <a:pPr marL="98425" indent="0">
              <a:lnSpc>
                <a:spcPct val="100000"/>
              </a:lnSpc>
              <a:spcBef>
                <a:spcPts val="1800"/>
              </a:spcBef>
              <a:spcAft>
                <a:spcPts val="1200"/>
              </a:spcAft>
              <a:buNone/>
            </a:pPr>
            <a:r>
              <a:rPr lang="en-US" sz="2400" dirty="0">
                <a:solidFill>
                  <a:schemeClr val="tx1"/>
                </a:solidFill>
                <a:latin typeface="+mn-lt"/>
              </a:rPr>
              <a:t>INTRODUCTION: </a:t>
            </a:r>
            <a:r>
              <a:rPr lang="en-US" sz="2400" dirty="0" err="1">
                <a:solidFill>
                  <a:schemeClr val="tx1"/>
                </a:solidFill>
                <a:latin typeface="+mn-lt"/>
              </a:rPr>
              <a:t>Biopharmacology</a:t>
            </a:r>
            <a:r>
              <a:rPr lang="en-US" sz="2400" dirty="0">
                <a:solidFill>
                  <a:schemeClr val="tx1"/>
                </a:solidFill>
                <a:latin typeface="+mn-lt"/>
              </a:rPr>
              <a:t> and Endocrinology of Breast Cancer</a:t>
            </a:r>
          </a:p>
          <a:p>
            <a:pPr marL="98425" indent="0">
              <a:lnSpc>
                <a:spcPct val="100000"/>
              </a:lnSpc>
              <a:spcBef>
                <a:spcPts val="1800"/>
              </a:spcBef>
              <a:spcAft>
                <a:spcPts val="1200"/>
              </a:spcAft>
              <a:buNone/>
            </a:pPr>
            <a:r>
              <a:rPr lang="en-US" sz="2400" dirty="0">
                <a:solidFill>
                  <a:schemeClr val="bg1"/>
                </a:solidFill>
                <a:latin typeface="+mn-lt"/>
              </a:rPr>
              <a:t>MODULE 1: Current Strategies for Previously Treated ER-Positive Metastatic Breast Cancer (</a:t>
            </a:r>
            <a:r>
              <a:rPr lang="en-US" sz="2400" dirty="0" err="1">
                <a:solidFill>
                  <a:schemeClr val="bg1"/>
                </a:solidFill>
                <a:latin typeface="+mn-lt"/>
              </a:rPr>
              <a:t>mBC</a:t>
            </a:r>
            <a:r>
              <a:rPr lang="en-US" sz="2400" dirty="0">
                <a:solidFill>
                  <a:schemeClr val="bg1"/>
                </a:solidFill>
                <a:latin typeface="+mn-lt"/>
              </a:rPr>
              <a:t>) — Dr </a:t>
            </a:r>
            <a:r>
              <a:rPr lang="en-US" sz="2400" dirty="0" err="1">
                <a:solidFill>
                  <a:schemeClr val="bg1"/>
                </a:solidFill>
                <a:latin typeface="+mn-lt"/>
              </a:rPr>
              <a:t>Bardia</a:t>
            </a:r>
            <a:endParaRPr lang="en-US" sz="2400" dirty="0">
              <a:solidFill>
                <a:schemeClr val="bg1"/>
              </a:solidFill>
              <a:latin typeface="+mn-lt"/>
            </a:endParaRPr>
          </a:p>
          <a:p>
            <a:pPr marL="98425" indent="0">
              <a:lnSpc>
                <a:spcPct val="100000"/>
              </a:lnSpc>
              <a:spcBef>
                <a:spcPts val="1800"/>
              </a:spcBef>
              <a:spcAft>
                <a:spcPts val="1200"/>
              </a:spcAft>
              <a:buNone/>
            </a:pPr>
            <a:r>
              <a:rPr lang="en-US" sz="2400" dirty="0">
                <a:solidFill>
                  <a:schemeClr val="tx1"/>
                </a:solidFill>
                <a:latin typeface="+mn-lt"/>
              </a:rPr>
              <a:t>MODULE 2: Future Directions in the Management of ER-Positive </a:t>
            </a:r>
            <a:r>
              <a:rPr lang="en-US" sz="2400" dirty="0" err="1">
                <a:solidFill>
                  <a:schemeClr val="tx1"/>
                </a:solidFill>
                <a:latin typeface="+mn-lt"/>
              </a:rPr>
              <a:t>mBC</a:t>
            </a:r>
            <a:r>
              <a:rPr lang="en-US" sz="2400" dirty="0">
                <a:solidFill>
                  <a:schemeClr val="tx1"/>
                </a:solidFill>
                <a:latin typeface="+mn-lt"/>
              </a:rPr>
              <a:t> — </a:t>
            </a:r>
            <a:br>
              <a:rPr lang="en-US" sz="2400" dirty="0">
                <a:solidFill>
                  <a:schemeClr val="tx1"/>
                </a:solidFill>
                <a:latin typeface="+mn-lt"/>
              </a:rPr>
            </a:br>
            <a:r>
              <a:rPr lang="en-US" sz="2400" dirty="0">
                <a:solidFill>
                  <a:schemeClr val="tx1"/>
                </a:solidFill>
                <a:latin typeface="+mn-lt"/>
              </a:rPr>
              <a:t>Dr Hamilton</a:t>
            </a:r>
          </a:p>
          <a:p>
            <a:pPr marL="98425" indent="0">
              <a:lnSpc>
                <a:spcPct val="100000"/>
              </a:lnSpc>
              <a:spcBef>
                <a:spcPts val="1800"/>
              </a:spcBef>
              <a:spcAft>
                <a:spcPts val="1200"/>
              </a:spcAft>
              <a:buNone/>
            </a:pPr>
            <a:r>
              <a:rPr lang="en-US" sz="2400" dirty="0">
                <a:solidFill>
                  <a:schemeClr val="tx1"/>
                </a:solidFill>
                <a:latin typeface="+mn-lt"/>
              </a:rPr>
              <a:t>MODULE 3: Clinical Investigator Survey</a:t>
            </a:r>
          </a:p>
          <a:p>
            <a:pPr marL="98425" indent="0">
              <a:lnSpc>
                <a:spcPct val="100000"/>
              </a:lnSpc>
              <a:spcBef>
                <a:spcPts val="1800"/>
              </a:spcBef>
              <a:spcAft>
                <a:spcPts val="1200"/>
              </a:spcAft>
              <a:buNone/>
            </a:pPr>
            <a:endParaRPr lang="en-US" sz="2400" dirty="0">
              <a:solidFill>
                <a:schemeClr val="tx1"/>
              </a:solidFill>
              <a:latin typeface="+mn-lt"/>
            </a:endParaRPr>
          </a:p>
          <a:p>
            <a:pPr marL="98425" indent="0">
              <a:lnSpc>
                <a:spcPct val="100000"/>
              </a:lnSpc>
              <a:spcBef>
                <a:spcPts val="1800"/>
              </a:spcBef>
              <a:spcAft>
                <a:spcPts val="1200"/>
              </a:spcAft>
              <a:buNone/>
            </a:pPr>
            <a:endParaRPr lang="en-US" sz="2400" dirty="0">
              <a:solidFill>
                <a:schemeClr val="tx1"/>
              </a:solidFill>
              <a:latin typeface="+mn-lt"/>
            </a:endParaRPr>
          </a:p>
          <a:p>
            <a:pPr marL="98425" indent="0">
              <a:lnSpc>
                <a:spcPct val="100000"/>
              </a:lnSpc>
              <a:spcBef>
                <a:spcPts val="1800"/>
              </a:spcBef>
              <a:spcAft>
                <a:spcPts val="1200"/>
              </a:spcAft>
              <a:buNone/>
            </a:pPr>
            <a:endParaRPr lang="en-US" sz="2400" dirty="0">
              <a:solidFill>
                <a:schemeClr val="tx1"/>
              </a:solidFill>
              <a:latin typeface="+mn-lt"/>
            </a:endParaRPr>
          </a:p>
        </p:txBody>
      </p:sp>
    </p:spTree>
    <p:extLst>
      <p:ext uri="{BB962C8B-B14F-4D97-AF65-F5344CB8AC3E}">
        <p14:creationId xmlns:p14="http://schemas.microsoft.com/office/powerpoint/2010/main" val="3548219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01762" y="2064379"/>
            <a:ext cx="8763000" cy="1470025"/>
          </a:xfrm>
        </p:spPr>
        <p:txBody>
          <a:bodyPr>
            <a:noAutofit/>
          </a:bodyPr>
          <a:lstStyle/>
          <a:p>
            <a:pPr algn="ctr"/>
            <a:r>
              <a:rPr lang="en-US" sz="3200" b="1" dirty="0">
                <a:solidFill>
                  <a:srgbClr val="FF0000"/>
                </a:solidFill>
              </a:rPr>
              <a:t>Current Strategies for Previously Treated ER-Positive Metastatic Breast Cancer </a:t>
            </a:r>
            <a:br>
              <a:rPr lang="en-US" sz="3200" dirty="0">
                <a:solidFill>
                  <a:srgbClr val="FF0000"/>
                </a:solidFill>
              </a:rPr>
            </a:br>
            <a:r>
              <a:rPr lang="en-US" sz="3200" dirty="0">
                <a:solidFill>
                  <a:srgbClr val="FF0000"/>
                </a:solidFill>
              </a:rPr>
              <a:t> </a:t>
            </a:r>
            <a:br>
              <a:rPr lang="en-US" sz="4000" dirty="0">
                <a:solidFill>
                  <a:srgbClr val="000000"/>
                </a:solidFill>
                <a:latin typeface="+mn-lt"/>
              </a:rPr>
            </a:br>
            <a:br>
              <a:rPr lang="en-US" sz="4000" dirty="0">
                <a:solidFill>
                  <a:srgbClr val="FF0000"/>
                </a:solidFill>
                <a:latin typeface="+mn-lt"/>
              </a:rPr>
            </a:br>
            <a:r>
              <a:rPr lang="en-US" sz="3200" b="1" dirty="0">
                <a:solidFill>
                  <a:srgbClr val="FF0000"/>
                </a:solidFill>
                <a:latin typeface="Calibri" panose="020F0502020204030204" pitchFamily="34" charset="0"/>
                <a:cs typeface="Calibri" panose="020F0502020204030204" pitchFamily="34" charset="0"/>
              </a:rPr>
              <a:t>	</a:t>
            </a:r>
            <a:br>
              <a:rPr lang="en-US" sz="3200" dirty="0">
                <a:solidFill>
                  <a:srgbClr val="FF0000"/>
                </a:solidFill>
                <a:latin typeface="Calibri" panose="020F0502020204030204" pitchFamily="34" charset="0"/>
                <a:cs typeface="Calibri" panose="020F0502020204030204" pitchFamily="34" charset="0"/>
              </a:rPr>
            </a:br>
            <a:r>
              <a:rPr lang="en-US" sz="3600" dirty="0">
                <a:solidFill>
                  <a:srgbClr val="FF0000"/>
                </a:solidFill>
              </a:rPr>
              <a:t>	</a:t>
            </a:r>
            <a:br>
              <a:rPr lang="en-US" sz="3600" dirty="0">
                <a:solidFill>
                  <a:srgbClr val="FF0000"/>
                </a:solidFill>
              </a:rPr>
            </a:br>
            <a:br>
              <a:rPr lang="en-US" sz="3600" b="1" dirty="0"/>
            </a:br>
            <a:r>
              <a:rPr lang="en-US" sz="4000" b="1" dirty="0">
                <a:solidFill>
                  <a:srgbClr val="FF0000"/>
                </a:solidFill>
                <a:latin typeface="Calibri"/>
                <a:cs typeface="Calibri"/>
              </a:rPr>
              <a:t>　 </a:t>
            </a:r>
          </a:p>
        </p:txBody>
      </p:sp>
      <p:sp>
        <p:nvSpPr>
          <p:cNvPr id="3" name="Subtitle 2"/>
          <p:cNvSpPr>
            <a:spLocks noGrp="1"/>
          </p:cNvSpPr>
          <p:nvPr>
            <p:ph type="subTitle" idx="1"/>
          </p:nvPr>
        </p:nvSpPr>
        <p:spPr>
          <a:xfrm>
            <a:off x="2362200" y="3434938"/>
            <a:ext cx="7848600" cy="1752600"/>
          </a:xfrm>
        </p:spPr>
        <p:txBody>
          <a:bodyPr>
            <a:noAutofit/>
          </a:bodyPr>
          <a:lstStyle/>
          <a:p>
            <a:r>
              <a:rPr lang="en-US" sz="2400" b="1" dirty="0">
                <a:solidFill>
                  <a:schemeClr val="tx1">
                    <a:lumMod val="50000"/>
                    <a:lumOff val="50000"/>
                  </a:schemeClr>
                </a:solidFill>
                <a:cs typeface="Calibri"/>
              </a:rPr>
              <a:t>Aditya Bardia, MD, MPH, FASCO,</a:t>
            </a:r>
          </a:p>
          <a:p>
            <a:r>
              <a:rPr lang="en-US" sz="2400" b="1" dirty="0">
                <a:solidFill>
                  <a:schemeClr val="tx1">
                    <a:lumMod val="50000"/>
                    <a:lumOff val="50000"/>
                  </a:schemeClr>
                </a:solidFill>
                <a:cs typeface="Calibri"/>
              </a:rPr>
              <a:t>Director, Breast Cancer Research, </a:t>
            </a:r>
          </a:p>
          <a:p>
            <a:r>
              <a:rPr lang="en-US" sz="2400" b="1" dirty="0">
                <a:solidFill>
                  <a:schemeClr val="tx1">
                    <a:lumMod val="50000"/>
                    <a:lumOff val="50000"/>
                  </a:schemeClr>
                </a:solidFill>
                <a:cs typeface="Calibri"/>
              </a:rPr>
              <a:t>Associate Professor, Harvard Medical School,</a:t>
            </a:r>
          </a:p>
          <a:p>
            <a:r>
              <a:rPr lang="en-US" sz="2400" b="1" dirty="0">
                <a:solidFill>
                  <a:schemeClr val="tx1">
                    <a:lumMod val="50000"/>
                    <a:lumOff val="50000"/>
                  </a:schemeClr>
                </a:solidFill>
                <a:cs typeface="Calibri"/>
              </a:rPr>
              <a:t>Attending Physician, Mass General Cancer Center.</a:t>
            </a:r>
          </a:p>
        </p:txBody>
      </p:sp>
      <p:pic>
        <p:nvPicPr>
          <p:cNvPr id="5" name="Picture 4"/>
          <p:cNvPicPr>
            <a:picLocks noChangeAspect="1" noChangeArrowheads="1"/>
          </p:cNvPicPr>
          <p:nvPr/>
        </p:nvPicPr>
        <p:blipFill>
          <a:blip r:embed="rId3" cstate="print"/>
          <a:srcRect/>
          <a:stretch>
            <a:fillRect/>
          </a:stretch>
        </p:blipFill>
        <p:spPr bwMode="auto">
          <a:xfrm>
            <a:off x="457200" y="5791200"/>
            <a:ext cx="1000006" cy="983637"/>
          </a:xfrm>
          <a:prstGeom prst="rect">
            <a:avLst/>
          </a:prstGeom>
          <a:noFill/>
          <a:ln w="9525">
            <a:noFill/>
            <a:round/>
            <a:headEnd/>
            <a:tailEnd/>
          </a:ln>
        </p:spPr>
      </p:pic>
      <p:grpSp>
        <p:nvGrpSpPr>
          <p:cNvPr id="12" name="Group 11">
            <a:extLst>
              <a:ext uri="{FF2B5EF4-FFF2-40B4-BE49-F238E27FC236}">
                <a16:creationId xmlns:a16="http://schemas.microsoft.com/office/drawing/2014/main" id="{9FA34787-CE1A-4587-A708-56ED195A4939}"/>
              </a:ext>
            </a:extLst>
          </p:cNvPr>
          <p:cNvGrpSpPr/>
          <p:nvPr/>
        </p:nvGrpSpPr>
        <p:grpSpPr>
          <a:xfrm>
            <a:off x="2362200" y="6141862"/>
            <a:ext cx="2514600" cy="432468"/>
            <a:chOff x="3276600" y="6075918"/>
            <a:chExt cx="2514600" cy="432468"/>
          </a:xfrm>
        </p:grpSpPr>
        <p:sp>
          <p:nvSpPr>
            <p:cNvPr id="9" name="TextBox 8">
              <a:extLst>
                <a:ext uri="{FF2B5EF4-FFF2-40B4-BE49-F238E27FC236}">
                  <a16:creationId xmlns:a16="http://schemas.microsoft.com/office/drawing/2014/main" id="{4C0D339D-F9E4-400E-AD02-CA39B48DA654}"/>
                </a:ext>
              </a:extLst>
            </p:cNvPr>
            <p:cNvSpPr txBox="1"/>
            <p:nvPr/>
          </p:nvSpPr>
          <p:spPr>
            <a:xfrm>
              <a:off x="3810000" y="6107486"/>
              <a:ext cx="1981200" cy="369332"/>
            </a:xfrm>
            <a:prstGeom prst="rect">
              <a:avLst/>
            </a:prstGeom>
            <a:no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icrosoft YaHei"/>
                </a:rPr>
                <a:t>@DrAdityaBardia</a:t>
              </a:r>
            </a:p>
          </p:txBody>
        </p:sp>
        <p:pic>
          <p:nvPicPr>
            <p:cNvPr id="11" name="Picture 10" descr="A picture containing ax, vector graphics, tool&#10;&#10;Description automatically generated">
              <a:extLst>
                <a:ext uri="{FF2B5EF4-FFF2-40B4-BE49-F238E27FC236}">
                  <a16:creationId xmlns:a16="http://schemas.microsoft.com/office/drawing/2014/main" id="{EE78E71C-2FCF-4F59-B882-5B85700541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6600" y="6075918"/>
              <a:ext cx="525467" cy="432468"/>
            </a:xfrm>
            <a:prstGeom prst="rect">
              <a:avLst/>
            </a:prstGeom>
          </p:spPr>
        </p:pic>
      </p:grpSp>
      <p:pic>
        <p:nvPicPr>
          <p:cNvPr id="10" name="Picture 9" descr="Text&#10;&#10;Description automatically generated">
            <a:extLst>
              <a:ext uri="{FF2B5EF4-FFF2-40B4-BE49-F238E27FC236}">
                <a16:creationId xmlns:a16="http://schemas.microsoft.com/office/drawing/2014/main" id="{88EA551B-5A13-49A7-BEB2-75B4436663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2796" y="6130350"/>
            <a:ext cx="4187207" cy="499051"/>
          </a:xfrm>
          <a:prstGeom prst="rect">
            <a:avLst/>
          </a:prstGeom>
          <a:solidFill>
            <a:schemeClr val="bg1"/>
          </a:solidFill>
        </p:spPr>
      </p:pic>
    </p:spTree>
    <p:extLst>
      <p:ext uri="{BB962C8B-B14F-4D97-AF65-F5344CB8AC3E}">
        <p14:creationId xmlns:p14="http://schemas.microsoft.com/office/powerpoint/2010/main" val="1531515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noAutofit/>
          </a:bodyPr>
          <a:lstStyle/>
          <a:p>
            <a:pPr algn="ctr"/>
            <a:r>
              <a:rPr lang="en-US" sz="3600" b="1" dirty="0">
                <a:solidFill>
                  <a:schemeClr val="bg1"/>
                </a:solidFill>
                <a:latin typeface="+mn-lt"/>
                <a:cs typeface="Calibri"/>
              </a:rPr>
              <a:t>Patient Story:</a:t>
            </a:r>
            <a:br>
              <a:rPr lang="en-US" sz="3600" b="1" dirty="0">
                <a:solidFill>
                  <a:schemeClr val="bg1"/>
                </a:solidFill>
                <a:latin typeface="+mn-lt"/>
                <a:cs typeface="Calibri"/>
              </a:rPr>
            </a:br>
            <a:r>
              <a:rPr lang="en-US" sz="3600" b="1" dirty="0">
                <a:solidFill>
                  <a:schemeClr val="bg1"/>
                </a:solidFill>
                <a:latin typeface="+mn-lt"/>
                <a:cs typeface="Calibri"/>
              </a:rPr>
              <a:t>Endocrine Therapy for HR+ Cancer</a:t>
            </a:r>
            <a:br>
              <a:rPr lang="en-US" sz="3600" b="1" dirty="0">
                <a:solidFill>
                  <a:srgbClr val="000000"/>
                </a:solidFill>
                <a:latin typeface="+mn-lt"/>
                <a:cs typeface="Calibri"/>
              </a:rPr>
            </a:br>
            <a:br>
              <a:rPr lang="en-US" sz="3600" b="1" dirty="0">
                <a:latin typeface="+mn-lt"/>
                <a:cs typeface="Calibri"/>
              </a:rPr>
            </a:br>
            <a:endParaRPr lang="en-US" sz="3600" b="1" dirty="0">
              <a:latin typeface="+mn-lt"/>
              <a:cs typeface="Calibri"/>
            </a:endParaRPr>
          </a:p>
        </p:txBody>
      </p:sp>
      <p:sp>
        <p:nvSpPr>
          <p:cNvPr id="3" name="Content Placeholder 2"/>
          <p:cNvSpPr>
            <a:spLocks noGrp="1"/>
          </p:cNvSpPr>
          <p:nvPr>
            <p:ph idx="1"/>
          </p:nvPr>
        </p:nvSpPr>
        <p:spPr>
          <a:xfrm>
            <a:off x="838200" y="1676400"/>
            <a:ext cx="9613540" cy="4568825"/>
          </a:xfrm>
        </p:spPr>
        <p:txBody>
          <a:bodyPr>
            <a:noAutofit/>
          </a:bodyPr>
          <a:lstStyle/>
          <a:p>
            <a:pPr>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u="sng" dirty="0"/>
              <a:t>65 </a:t>
            </a:r>
            <a:r>
              <a:rPr lang="en-US" sz="2400" u="sng" dirty="0" err="1"/>
              <a:t>yo</a:t>
            </a:r>
            <a:r>
              <a:rPr lang="en-US" sz="2400" u="sng" dirty="0"/>
              <a:t> female with</a:t>
            </a:r>
            <a:r>
              <a:rPr lang="en-US" sz="2400" dirty="0"/>
              <a:t>: </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dirty="0"/>
              <a:t>2010: HR+/HER2- breast cancer (localized)</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dirty="0"/>
              <a:t>2015: Completed adjuvant exemestane</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dirty="0"/>
              <a:t>2021: Disease recurrence (bone); Started letrozole with CDK4/6i</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dirty="0"/>
              <a:t>2023: Disease progression (bone)</a:t>
            </a:r>
          </a:p>
          <a:p>
            <a:pPr>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dirty="0">
                <a:solidFill>
                  <a:srgbClr val="FF0000"/>
                </a:solidFill>
              </a:rPr>
              <a:t>Which therapy would you consider next? </a:t>
            </a:r>
          </a:p>
          <a:p>
            <a:pPr lvl="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dirty="0">
                <a:solidFill>
                  <a:srgbClr val="FF0000"/>
                </a:solidFill>
              </a:rPr>
              <a:t>Fulvestrant </a:t>
            </a:r>
          </a:p>
          <a:p>
            <a:pPr lvl="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dirty="0" err="1">
                <a:solidFill>
                  <a:srgbClr val="FF0000"/>
                </a:solidFill>
              </a:rPr>
              <a:t>Fulvestrant</a:t>
            </a:r>
            <a:r>
              <a:rPr lang="en-US" sz="2000" dirty="0">
                <a:solidFill>
                  <a:srgbClr val="FF0000"/>
                </a:solidFill>
              </a:rPr>
              <a:t> + CDK 4/6i </a:t>
            </a:r>
          </a:p>
          <a:p>
            <a:pPr lvl="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dirty="0">
                <a:solidFill>
                  <a:srgbClr val="FF0000"/>
                </a:solidFill>
              </a:rPr>
              <a:t>Exemestane + everolimus </a:t>
            </a:r>
          </a:p>
          <a:p>
            <a:pPr lvl="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dirty="0">
                <a:solidFill>
                  <a:srgbClr val="FF0000"/>
                </a:solidFill>
              </a:rPr>
              <a:t>Need more information</a:t>
            </a:r>
          </a:p>
          <a:p>
            <a:pPr lvl="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2000" dirty="0">
              <a:solidFill>
                <a:srgbClr val="FF0000"/>
              </a:solidFill>
            </a:endParaRPr>
          </a:p>
          <a:p>
            <a:pPr>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2400" dirty="0">
              <a:solidFill>
                <a:srgbClr val="FF0000"/>
              </a:solidFill>
            </a:endParaRPr>
          </a:p>
        </p:txBody>
      </p:sp>
      <p:sp>
        <p:nvSpPr>
          <p:cNvPr id="5" name="TextBox 4">
            <a:extLst>
              <a:ext uri="{FF2B5EF4-FFF2-40B4-BE49-F238E27FC236}">
                <a16:creationId xmlns:a16="http://schemas.microsoft.com/office/drawing/2014/main" id="{85B9181E-9AFF-6545-B68C-C2688ACE3634}"/>
              </a:ext>
            </a:extLst>
          </p:cNvPr>
          <p:cNvSpPr txBox="1"/>
          <p:nvPr/>
        </p:nvSpPr>
        <p:spPr>
          <a:xfrm>
            <a:off x="8631796" y="6321289"/>
            <a:ext cx="3158008" cy="460511"/>
          </a:xfrm>
          <a:prstGeom prst="rect">
            <a:avLst/>
          </a:prstGeom>
          <a:noFill/>
        </p:spPr>
        <p:txBody>
          <a:bodyPr wrap="square">
            <a:spAutoFit/>
          </a:body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Courtesy of Aditya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Bardia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 MD, MPH</a:t>
            </a:r>
          </a:p>
        </p:txBody>
      </p:sp>
    </p:spTree>
    <p:extLst>
      <p:ext uri="{BB962C8B-B14F-4D97-AF65-F5344CB8AC3E}">
        <p14:creationId xmlns:p14="http://schemas.microsoft.com/office/powerpoint/2010/main" val="9504491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D5322-73D1-D9C2-0D1E-9727C214D561}"/>
              </a:ext>
            </a:extLst>
          </p:cNvPr>
          <p:cNvSpPr>
            <a:spLocks noGrp="1"/>
          </p:cNvSpPr>
          <p:nvPr>
            <p:ph type="title"/>
          </p:nvPr>
        </p:nvSpPr>
        <p:spPr>
          <a:xfrm>
            <a:off x="1828801" y="228601"/>
            <a:ext cx="8455025" cy="987425"/>
          </a:xfrm>
        </p:spPr>
        <p:txBody>
          <a:bodyPr/>
          <a:lstStyle/>
          <a:p>
            <a:pPr algn="ctr"/>
            <a:r>
              <a:rPr lang="en-US" sz="3200" b="1" dirty="0">
                <a:solidFill>
                  <a:schemeClr val="bg1"/>
                </a:solidFill>
              </a:rPr>
              <a:t>  </a:t>
            </a:r>
            <a:r>
              <a:rPr lang="en-US" sz="3600" b="1" dirty="0" err="1">
                <a:solidFill>
                  <a:schemeClr val="bg1"/>
                </a:solidFill>
              </a:rPr>
              <a:t>CDK</a:t>
            </a:r>
            <a:r>
              <a:rPr lang="en-US" sz="3600" b="1" dirty="0">
                <a:solidFill>
                  <a:schemeClr val="bg1"/>
                </a:solidFill>
              </a:rPr>
              <a:t> 4/6i after </a:t>
            </a:r>
            <a:r>
              <a:rPr lang="en-US" sz="3600" b="1" dirty="0" err="1">
                <a:solidFill>
                  <a:schemeClr val="bg1"/>
                </a:solidFill>
              </a:rPr>
              <a:t>CDK</a:t>
            </a:r>
            <a:r>
              <a:rPr lang="en-US" sz="3600" b="1" dirty="0">
                <a:solidFill>
                  <a:schemeClr val="bg1"/>
                </a:solidFill>
              </a:rPr>
              <a:t> 4/6i</a:t>
            </a:r>
          </a:p>
        </p:txBody>
      </p:sp>
      <p:sp>
        <p:nvSpPr>
          <p:cNvPr id="5" name="TextBox 4">
            <a:extLst>
              <a:ext uri="{FF2B5EF4-FFF2-40B4-BE49-F238E27FC236}">
                <a16:creationId xmlns:a16="http://schemas.microsoft.com/office/drawing/2014/main" id="{1084A4A4-1CCC-57EE-DE75-3F9D5ED1EC4E}"/>
              </a:ext>
            </a:extLst>
          </p:cNvPr>
          <p:cNvSpPr txBox="1"/>
          <p:nvPr/>
        </p:nvSpPr>
        <p:spPr>
          <a:xfrm>
            <a:off x="1066800" y="1897811"/>
            <a:ext cx="10363200" cy="3062377"/>
          </a:xfrm>
          <a:prstGeom prst="rect">
            <a:avLst/>
          </a:prstGeom>
          <a:noFill/>
        </p:spPr>
        <p:txBody>
          <a:bodyPr wrap="square">
            <a:spAutoFit/>
          </a:bodyPr>
          <a:lstStyle/>
          <a:p>
            <a:pPr marL="0" marR="0" lvl="0" indent="0" algn="l" defTabSz="457200" rtl="0" eaLnBrk="1" fontAlgn="base" latinLnBrk="0" hangingPunct="1">
              <a:lnSpc>
                <a:spcPct val="100000"/>
              </a:lnSpc>
              <a:spcBef>
                <a:spcPts val="0"/>
              </a:spcBef>
              <a:spcAft>
                <a:spcPts val="600"/>
              </a:spcAft>
              <a:buClrTx/>
              <a:buSzTx/>
              <a:buFontTx/>
              <a:buNone/>
              <a:tabLst/>
              <a:defRPr/>
            </a:pPr>
            <a:r>
              <a:rPr kumimoji="0" lang="en-US" sz="2400" b="0" i="0" u="sng" strike="noStrike" kern="1200" cap="none" spc="0" normalizeH="0" baseline="0" noProof="0" dirty="0">
                <a:ln>
                  <a:noFill/>
                </a:ln>
                <a:solidFill>
                  <a:srgbClr val="000000"/>
                </a:solidFill>
                <a:effectLst/>
                <a:uLnTx/>
                <a:uFillTx/>
                <a:latin typeface="Arial" charset="0"/>
                <a:ea typeface="Microsoft YaHei"/>
              </a:rPr>
              <a:t>Mixed Results:</a:t>
            </a:r>
          </a:p>
          <a:p>
            <a:pPr marL="342900" marR="0" lvl="0" indent="-342900" algn="l" defTabSz="4572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charset="0"/>
                <a:ea typeface="Microsoft YaHei"/>
              </a:rPr>
              <a:t>MAINTAIN: </a:t>
            </a:r>
            <a:r>
              <a:rPr kumimoji="0" lang="en-US" sz="2400" b="0" i="0" u="none" strike="noStrike" kern="1200" cap="none" spc="0" normalizeH="0" baseline="0" noProof="0" dirty="0" err="1">
                <a:ln>
                  <a:noFill/>
                </a:ln>
                <a:solidFill>
                  <a:srgbClr val="000000"/>
                </a:solidFill>
                <a:effectLst/>
                <a:uLnTx/>
                <a:uFillTx/>
                <a:latin typeface="Arial" charset="0"/>
                <a:ea typeface="Microsoft YaHei"/>
              </a:rPr>
              <a:t>Fulvestrant</a:t>
            </a:r>
            <a:r>
              <a:rPr kumimoji="0" lang="en-US" sz="2400" b="0" i="0" u="none" strike="noStrike" kern="1200" cap="none" spc="0" normalizeH="0" baseline="0" noProof="0" dirty="0">
                <a:ln>
                  <a:noFill/>
                </a:ln>
                <a:solidFill>
                  <a:srgbClr val="000000"/>
                </a:solidFill>
                <a:effectLst/>
                <a:uLnTx/>
                <a:uFillTx/>
                <a:latin typeface="Arial" charset="0"/>
                <a:ea typeface="Microsoft YaHei"/>
              </a:rPr>
              <a:t> + </a:t>
            </a:r>
            <a:r>
              <a:rPr kumimoji="0" lang="en-US" sz="2400" b="0" i="0" u="none" strike="noStrike" kern="1200" cap="none" spc="0" normalizeH="0" baseline="0" noProof="0" dirty="0" err="1">
                <a:ln>
                  <a:noFill/>
                </a:ln>
                <a:solidFill>
                  <a:srgbClr val="000000"/>
                </a:solidFill>
                <a:effectLst/>
                <a:uLnTx/>
                <a:uFillTx/>
                <a:latin typeface="Arial" charset="0"/>
                <a:ea typeface="Microsoft YaHei"/>
              </a:rPr>
              <a:t>Ribociclib</a:t>
            </a:r>
            <a:r>
              <a:rPr kumimoji="0" lang="en-US" sz="2400" b="0" i="0" u="none" strike="noStrike" kern="1200" cap="none" spc="0" normalizeH="0" baseline="0" noProof="0" dirty="0">
                <a:ln>
                  <a:noFill/>
                </a:ln>
                <a:solidFill>
                  <a:srgbClr val="000000"/>
                </a:solidFill>
                <a:effectLst/>
                <a:uLnTx/>
                <a:uFillTx/>
                <a:latin typeface="Arial" charset="0"/>
                <a:ea typeface="Microsoft YaHei"/>
              </a:rPr>
              <a:t> demonstrated improvement in </a:t>
            </a:r>
            <a:r>
              <a:rPr kumimoji="0" lang="en-US" sz="2400" b="0" i="0" u="none" strike="noStrike" kern="1200" cap="none" spc="0" normalizeH="0" baseline="0" noProof="0" dirty="0" err="1">
                <a:ln>
                  <a:noFill/>
                </a:ln>
                <a:solidFill>
                  <a:srgbClr val="000000"/>
                </a:solidFill>
                <a:effectLst/>
                <a:uLnTx/>
                <a:uFillTx/>
                <a:latin typeface="Arial" charset="0"/>
                <a:ea typeface="Microsoft YaHei"/>
              </a:rPr>
              <a:t>PFS</a:t>
            </a:r>
            <a:endParaRPr kumimoji="0" lang="en-US" sz="2400" b="0" i="0" u="none" strike="noStrike" kern="1200" cap="none" spc="0" normalizeH="0" baseline="0" noProof="0" dirty="0">
              <a:ln>
                <a:noFill/>
              </a:ln>
              <a:solidFill>
                <a:srgbClr val="000000"/>
              </a:solidFill>
              <a:effectLst/>
              <a:uLnTx/>
              <a:uFillTx/>
              <a:latin typeface="Arial" charset="0"/>
              <a:ea typeface="Microsoft YaHei"/>
            </a:endParaRPr>
          </a:p>
          <a:p>
            <a:pPr marL="342900" marR="0" lvl="0" indent="-342900" algn="l" defTabSz="4572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charset="0"/>
                <a:ea typeface="Microsoft YaHei"/>
              </a:rPr>
              <a:t>PACE: </a:t>
            </a:r>
            <a:r>
              <a:rPr kumimoji="0" lang="en-US" sz="2400" b="0" i="0" u="none" strike="noStrike" kern="1200" cap="none" spc="0" normalizeH="0" baseline="0" noProof="0" dirty="0" err="1">
                <a:ln>
                  <a:noFill/>
                </a:ln>
                <a:solidFill>
                  <a:srgbClr val="000000"/>
                </a:solidFill>
                <a:effectLst/>
                <a:uLnTx/>
                <a:uFillTx/>
                <a:latin typeface="Arial" charset="0"/>
                <a:ea typeface="Microsoft YaHei"/>
              </a:rPr>
              <a:t>Fulvestrant</a:t>
            </a:r>
            <a:r>
              <a:rPr kumimoji="0" lang="en-US" sz="2400" b="0" i="0" u="none" strike="noStrike" kern="1200" cap="none" spc="0" normalizeH="0" baseline="0" noProof="0" dirty="0">
                <a:ln>
                  <a:noFill/>
                </a:ln>
                <a:solidFill>
                  <a:srgbClr val="000000"/>
                </a:solidFill>
                <a:effectLst/>
                <a:uLnTx/>
                <a:uFillTx/>
                <a:latin typeface="Arial" charset="0"/>
                <a:ea typeface="Microsoft YaHei"/>
              </a:rPr>
              <a:t> + palbociclib demonstrated No improvement in </a:t>
            </a:r>
            <a:r>
              <a:rPr kumimoji="0" lang="en-US" sz="2400" b="0" i="0" u="none" strike="noStrike" kern="1200" cap="none" spc="0" normalizeH="0" baseline="0" noProof="0" dirty="0" err="1">
                <a:ln>
                  <a:noFill/>
                </a:ln>
                <a:solidFill>
                  <a:srgbClr val="000000"/>
                </a:solidFill>
                <a:effectLst/>
                <a:uLnTx/>
                <a:uFillTx/>
                <a:latin typeface="Arial" charset="0"/>
                <a:ea typeface="Microsoft YaHei"/>
              </a:rPr>
              <a:t>PFS</a:t>
            </a:r>
            <a:endParaRPr kumimoji="0" lang="en-US" sz="2400" b="0" i="0" u="none" strike="noStrike" kern="1200" cap="none" spc="0" normalizeH="0" baseline="0" noProof="0" dirty="0">
              <a:ln>
                <a:noFill/>
              </a:ln>
              <a:solidFill>
                <a:srgbClr val="000000"/>
              </a:solidFill>
              <a:effectLst/>
              <a:uLnTx/>
              <a:uFillTx/>
              <a:latin typeface="Arial" charset="0"/>
              <a:ea typeface="Microsoft YaHei"/>
            </a:endParaRPr>
          </a:p>
          <a:p>
            <a:pPr marL="342900" marR="0" lvl="0" indent="-342900" algn="l" defTabSz="457200" rtl="0" eaLnBrk="1" fontAlgn="base" latinLnBrk="0" hangingPunct="1">
              <a:lnSpc>
                <a:spcPct val="10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Arial" charset="0"/>
              <a:ea typeface="Microsoft YaHei"/>
            </a:endParaRPr>
          </a:p>
          <a:p>
            <a:pPr marL="342900" marR="0" lvl="0" indent="-342900" algn="l" defTabSz="457200" rtl="0" eaLnBrk="1" fontAlgn="base" latinLnBrk="0" hangingPunct="1">
              <a:lnSpc>
                <a:spcPct val="10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Arial" charset="0"/>
              <a:ea typeface="Microsoft YaHei"/>
            </a:endParaRPr>
          </a:p>
          <a:p>
            <a:pPr marL="342900" marR="0" lvl="0" indent="-342900" algn="l" defTabSz="4572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0000"/>
                </a:solidFill>
                <a:effectLst/>
                <a:uLnTx/>
                <a:uFillTx/>
                <a:latin typeface="Arial" charset="0"/>
                <a:ea typeface="Microsoft YaHei"/>
              </a:rPr>
              <a:t>postMONARCH</a:t>
            </a:r>
            <a:r>
              <a:rPr kumimoji="0" lang="en-US" sz="2400" b="0" i="0" u="none" strike="noStrike" kern="1200" cap="none" spc="0" normalizeH="0" baseline="0" noProof="0" dirty="0">
                <a:ln>
                  <a:noFill/>
                </a:ln>
                <a:solidFill>
                  <a:srgbClr val="000000"/>
                </a:solidFill>
                <a:effectLst/>
                <a:uLnTx/>
                <a:uFillTx/>
                <a:latin typeface="Arial" charset="0"/>
                <a:ea typeface="Microsoft YaHei"/>
              </a:rPr>
              <a:t>: </a:t>
            </a:r>
            <a:r>
              <a:rPr kumimoji="0" lang="en-US" sz="2400" b="0" i="0" u="none" strike="noStrike" kern="1200" cap="none" spc="0" normalizeH="0" baseline="0" noProof="0" dirty="0" err="1">
                <a:ln>
                  <a:noFill/>
                </a:ln>
                <a:solidFill>
                  <a:srgbClr val="000000"/>
                </a:solidFill>
                <a:effectLst/>
                <a:uLnTx/>
                <a:uFillTx/>
                <a:latin typeface="Arial" charset="0"/>
                <a:ea typeface="Microsoft YaHei"/>
              </a:rPr>
              <a:t>Fulvestrant</a:t>
            </a:r>
            <a:r>
              <a:rPr kumimoji="0" lang="en-US" sz="2400" b="0" i="0" u="none" strike="noStrike" kern="1200" cap="none" spc="0" normalizeH="0" baseline="0" noProof="0" dirty="0">
                <a:ln>
                  <a:noFill/>
                </a:ln>
                <a:solidFill>
                  <a:srgbClr val="000000"/>
                </a:solidFill>
                <a:effectLst/>
                <a:uLnTx/>
                <a:uFillTx/>
                <a:latin typeface="Arial" charset="0"/>
                <a:ea typeface="Microsoft YaHei"/>
              </a:rPr>
              <a:t> vs </a:t>
            </a:r>
            <a:r>
              <a:rPr kumimoji="0" lang="en-US" sz="2400" b="0" i="0" u="none" strike="noStrike" kern="1200" cap="none" spc="0" normalizeH="0" baseline="0" noProof="0" dirty="0" err="1">
                <a:ln>
                  <a:noFill/>
                </a:ln>
                <a:solidFill>
                  <a:srgbClr val="000000"/>
                </a:solidFill>
                <a:effectLst/>
                <a:uLnTx/>
                <a:uFillTx/>
                <a:latin typeface="Arial" charset="0"/>
                <a:ea typeface="Microsoft YaHei"/>
              </a:rPr>
              <a:t>fulvestrant</a:t>
            </a:r>
            <a:r>
              <a:rPr kumimoji="0" lang="en-US" sz="2400" b="0" i="0" u="none" strike="noStrike" kern="1200" cap="none" spc="0" normalizeH="0" baseline="0" noProof="0" dirty="0">
                <a:ln>
                  <a:noFill/>
                </a:ln>
                <a:solidFill>
                  <a:srgbClr val="000000"/>
                </a:solidFill>
                <a:effectLst/>
                <a:uLnTx/>
                <a:uFillTx/>
                <a:latin typeface="Arial" charset="0"/>
                <a:ea typeface="Microsoft YaHei"/>
              </a:rPr>
              <a:t> + </a:t>
            </a:r>
            <a:r>
              <a:rPr kumimoji="0" lang="en-US" sz="2400" b="0" i="0" u="none" strike="noStrike" kern="1200" cap="none" spc="0" normalizeH="0" baseline="0" noProof="0" dirty="0" err="1">
                <a:ln>
                  <a:noFill/>
                </a:ln>
                <a:solidFill>
                  <a:srgbClr val="000000"/>
                </a:solidFill>
                <a:effectLst/>
                <a:uLnTx/>
                <a:uFillTx/>
                <a:latin typeface="Arial" charset="0"/>
                <a:ea typeface="Microsoft YaHei"/>
              </a:rPr>
              <a:t>abemaciclib</a:t>
            </a:r>
            <a:r>
              <a:rPr kumimoji="0" lang="en-US" sz="2400" b="0" i="0" u="none" strike="noStrike" kern="1200" cap="none" spc="0" normalizeH="0" baseline="0" noProof="0" dirty="0">
                <a:ln>
                  <a:noFill/>
                </a:ln>
                <a:solidFill>
                  <a:srgbClr val="000000"/>
                </a:solidFill>
                <a:effectLst/>
                <a:uLnTx/>
                <a:uFillTx/>
                <a:latin typeface="Arial" charset="0"/>
                <a:ea typeface="Microsoft YaHei"/>
              </a:rPr>
              <a:t> (NCT05169567): phase 3 trial </a:t>
            </a:r>
          </a:p>
        </p:txBody>
      </p:sp>
      <p:sp>
        <p:nvSpPr>
          <p:cNvPr id="3" name="TextBox 2">
            <a:extLst>
              <a:ext uri="{FF2B5EF4-FFF2-40B4-BE49-F238E27FC236}">
                <a16:creationId xmlns:a16="http://schemas.microsoft.com/office/drawing/2014/main" id="{7297F864-487C-399F-E91B-E1BA37853ED5}"/>
              </a:ext>
            </a:extLst>
          </p:cNvPr>
          <p:cNvSpPr txBox="1"/>
          <p:nvPr/>
        </p:nvSpPr>
        <p:spPr>
          <a:xfrm>
            <a:off x="191344" y="6444733"/>
            <a:ext cx="2476541"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err="1">
                <a:ln>
                  <a:noFill/>
                </a:ln>
                <a:solidFill>
                  <a:srgbClr val="000000"/>
                </a:solidFill>
                <a:effectLst/>
                <a:uLnTx/>
                <a:uFillTx/>
                <a:latin typeface="Arial"/>
                <a:ea typeface="Microsoft YaHei"/>
              </a:rPr>
              <a:t>Kalinsky</a:t>
            </a:r>
            <a:r>
              <a:rPr kumimoji="0" lang="en-US" sz="900" b="1" i="0" u="none" strike="noStrike" kern="1200" cap="none" spc="0" normalizeH="0" baseline="0" noProof="0" dirty="0">
                <a:ln>
                  <a:noFill/>
                </a:ln>
                <a:solidFill>
                  <a:srgbClr val="000000"/>
                </a:solidFill>
                <a:effectLst/>
                <a:uLnTx/>
                <a:uFillTx/>
                <a:latin typeface="Arial"/>
                <a:ea typeface="Microsoft YaHei"/>
              </a:rPr>
              <a:t> K et al. J Clin Oncol. 2023</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Microsoft YaHei"/>
              </a:rPr>
              <a:t>Mayer E at al. SABCS 2022</a:t>
            </a:r>
          </a:p>
        </p:txBody>
      </p:sp>
      <p:sp>
        <p:nvSpPr>
          <p:cNvPr id="4" name="TextBox 3">
            <a:extLst>
              <a:ext uri="{FF2B5EF4-FFF2-40B4-BE49-F238E27FC236}">
                <a16:creationId xmlns:a16="http://schemas.microsoft.com/office/drawing/2014/main" id="{9A445ADF-EEDA-F398-F086-3DBEF53F0881}"/>
              </a:ext>
            </a:extLst>
          </p:cNvPr>
          <p:cNvSpPr txBox="1"/>
          <p:nvPr/>
        </p:nvSpPr>
        <p:spPr>
          <a:xfrm>
            <a:off x="8631796" y="6321289"/>
            <a:ext cx="3158008" cy="460511"/>
          </a:xfrm>
          <a:prstGeom prst="rect">
            <a:avLst/>
          </a:prstGeom>
          <a:noFill/>
        </p:spPr>
        <p:txBody>
          <a:bodyPr wrap="square">
            <a:spAutoFit/>
          </a:body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Courtesy of Aditya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Bardia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 MD, MPH</a:t>
            </a:r>
          </a:p>
        </p:txBody>
      </p:sp>
    </p:spTree>
    <p:extLst>
      <p:ext uri="{BB962C8B-B14F-4D97-AF65-F5344CB8AC3E}">
        <p14:creationId xmlns:p14="http://schemas.microsoft.com/office/powerpoint/2010/main" val="39001729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noAutofit/>
          </a:bodyPr>
          <a:lstStyle/>
          <a:p>
            <a:pPr algn="ctr"/>
            <a:r>
              <a:rPr lang="en-US" sz="3600" b="1" dirty="0">
                <a:solidFill>
                  <a:schemeClr val="bg1"/>
                </a:solidFill>
                <a:latin typeface="+mn-lt"/>
                <a:cs typeface="Calibri"/>
              </a:rPr>
              <a:t>Patient Story:</a:t>
            </a:r>
            <a:br>
              <a:rPr lang="en-US" sz="3600" b="1" dirty="0">
                <a:solidFill>
                  <a:schemeClr val="bg1"/>
                </a:solidFill>
                <a:latin typeface="+mn-lt"/>
                <a:cs typeface="Calibri"/>
              </a:rPr>
            </a:br>
            <a:r>
              <a:rPr lang="en-US" sz="3600" b="1" dirty="0">
                <a:solidFill>
                  <a:schemeClr val="bg1"/>
                </a:solidFill>
                <a:latin typeface="+mn-lt"/>
                <a:cs typeface="Calibri"/>
              </a:rPr>
              <a:t>Endocrine Therapy for HR+ Cancer</a:t>
            </a:r>
            <a:br>
              <a:rPr lang="en-US" sz="3600" b="1" dirty="0">
                <a:solidFill>
                  <a:srgbClr val="000000"/>
                </a:solidFill>
                <a:latin typeface="+mn-lt"/>
                <a:cs typeface="Calibri"/>
              </a:rPr>
            </a:br>
            <a:br>
              <a:rPr lang="en-US" sz="3600" b="1" dirty="0">
                <a:latin typeface="+mn-lt"/>
                <a:cs typeface="Calibri"/>
              </a:rPr>
            </a:br>
            <a:endParaRPr lang="en-US" sz="3600" b="1" dirty="0">
              <a:latin typeface="+mn-lt"/>
              <a:cs typeface="Calibri"/>
            </a:endParaRPr>
          </a:p>
        </p:txBody>
      </p:sp>
      <p:sp>
        <p:nvSpPr>
          <p:cNvPr id="3" name="Content Placeholder 2"/>
          <p:cNvSpPr>
            <a:spLocks noGrp="1"/>
          </p:cNvSpPr>
          <p:nvPr>
            <p:ph idx="1"/>
          </p:nvPr>
        </p:nvSpPr>
        <p:spPr>
          <a:xfrm>
            <a:off x="1066800" y="1600200"/>
            <a:ext cx="9613540" cy="4568825"/>
          </a:xfrm>
        </p:spPr>
        <p:txBody>
          <a:bodyPr>
            <a:noAutofit/>
          </a:bodyPr>
          <a:lstStyle/>
          <a:p>
            <a:pPr>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u="sng" dirty="0"/>
              <a:t>1</a:t>
            </a:r>
            <a:r>
              <a:rPr lang="en-US" sz="2400" u="sng" baseline="30000" dirty="0"/>
              <a:t>st</a:t>
            </a:r>
            <a:r>
              <a:rPr lang="en-US" sz="2400" u="sng" dirty="0"/>
              <a:t> line therapy:</a:t>
            </a:r>
          </a:p>
          <a:p>
            <a:pPr>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dirty="0"/>
              <a:t>     - Endocrine Therapy + CDK 4/6 inhibitor</a:t>
            </a:r>
          </a:p>
          <a:p>
            <a:pPr>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2400" dirty="0"/>
          </a:p>
          <a:p>
            <a:pPr>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dirty="0">
                <a:solidFill>
                  <a:srgbClr val="FF0000"/>
                </a:solidFill>
              </a:rPr>
              <a:t>Which therapy would you consider next in 2</a:t>
            </a:r>
            <a:r>
              <a:rPr lang="en-US" sz="2400" baseline="30000" dirty="0">
                <a:solidFill>
                  <a:srgbClr val="FF0000"/>
                </a:solidFill>
              </a:rPr>
              <a:t>nd</a:t>
            </a:r>
            <a:r>
              <a:rPr lang="en-US" sz="2400" dirty="0">
                <a:solidFill>
                  <a:srgbClr val="FF0000"/>
                </a:solidFill>
              </a:rPr>
              <a:t> line? </a:t>
            </a:r>
          </a:p>
          <a:p>
            <a:pPr lvl="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dirty="0">
                <a:solidFill>
                  <a:srgbClr val="FF0000"/>
                </a:solidFill>
              </a:rPr>
              <a:t>Fulvestrant </a:t>
            </a:r>
          </a:p>
          <a:p>
            <a:pPr lvl="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dirty="0" err="1">
                <a:solidFill>
                  <a:srgbClr val="FF0000"/>
                </a:solidFill>
              </a:rPr>
              <a:t>Fulvestrant</a:t>
            </a:r>
            <a:r>
              <a:rPr lang="en-US" sz="2000" dirty="0">
                <a:solidFill>
                  <a:srgbClr val="FF0000"/>
                </a:solidFill>
              </a:rPr>
              <a:t> + CDK 4/6i </a:t>
            </a:r>
          </a:p>
          <a:p>
            <a:pPr lvl="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dirty="0">
                <a:solidFill>
                  <a:srgbClr val="FF0000"/>
                </a:solidFill>
              </a:rPr>
              <a:t>Exemestane + everolimus </a:t>
            </a:r>
          </a:p>
          <a:p>
            <a:pPr lvl="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dirty="0">
                <a:solidFill>
                  <a:srgbClr val="FF0000"/>
                </a:solidFill>
              </a:rPr>
              <a:t>Need more information</a:t>
            </a:r>
          </a:p>
          <a:p>
            <a:pPr marL="457200" lvl="1" inden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2000" dirty="0">
              <a:solidFill>
                <a:srgbClr val="FF0000"/>
              </a:solidFill>
            </a:endParaRPr>
          </a:p>
          <a:p>
            <a:pPr marL="457200" lvl="1" inden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dirty="0">
                <a:solidFill>
                  <a:srgbClr val="FF0000"/>
                </a:solidFill>
              </a:rPr>
              <a:t>ctDNA analysis revealed </a:t>
            </a:r>
            <a:r>
              <a:rPr lang="en-US" sz="2000" i="1" dirty="0">
                <a:solidFill>
                  <a:srgbClr val="FF0000"/>
                </a:solidFill>
              </a:rPr>
              <a:t>ESR1</a:t>
            </a:r>
            <a:r>
              <a:rPr lang="en-US" sz="2000" dirty="0">
                <a:solidFill>
                  <a:srgbClr val="FF0000"/>
                </a:solidFill>
              </a:rPr>
              <a:t> mutation</a:t>
            </a:r>
          </a:p>
          <a:p>
            <a:pPr marL="457200" lvl="1" inden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2000" dirty="0">
              <a:solidFill>
                <a:srgbClr val="FF0000"/>
              </a:solidFill>
            </a:endParaRPr>
          </a:p>
          <a:p>
            <a:pPr>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2400" dirty="0">
              <a:solidFill>
                <a:srgbClr val="FF0000"/>
              </a:solidFill>
            </a:endParaRPr>
          </a:p>
        </p:txBody>
      </p:sp>
      <p:sp>
        <p:nvSpPr>
          <p:cNvPr id="4" name="TextBox 3">
            <a:extLst>
              <a:ext uri="{FF2B5EF4-FFF2-40B4-BE49-F238E27FC236}">
                <a16:creationId xmlns:a16="http://schemas.microsoft.com/office/drawing/2014/main" id="{49465A93-AE74-A01B-CFA8-11AAD40DD8A2}"/>
              </a:ext>
            </a:extLst>
          </p:cNvPr>
          <p:cNvSpPr txBox="1"/>
          <p:nvPr/>
        </p:nvSpPr>
        <p:spPr>
          <a:xfrm>
            <a:off x="8631796" y="6321289"/>
            <a:ext cx="3158008" cy="460511"/>
          </a:xfrm>
          <a:prstGeom prst="rect">
            <a:avLst/>
          </a:prstGeom>
          <a:noFill/>
        </p:spPr>
        <p:txBody>
          <a:bodyPr wrap="square">
            <a:spAutoFit/>
          </a:body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Courtesy of Aditya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Bardia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 MD, MPH</a:t>
            </a:r>
          </a:p>
        </p:txBody>
      </p:sp>
    </p:spTree>
    <p:extLst>
      <p:ext uri="{BB962C8B-B14F-4D97-AF65-F5344CB8AC3E}">
        <p14:creationId xmlns:p14="http://schemas.microsoft.com/office/powerpoint/2010/main" val="18770293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41C51-E0F8-40DB-8479-22D79ADBE88F}"/>
              </a:ext>
            </a:extLst>
          </p:cNvPr>
          <p:cNvSpPr>
            <a:spLocks noGrp="1"/>
          </p:cNvSpPr>
          <p:nvPr>
            <p:ph type="title"/>
          </p:nvPr>
        </p:nvSpPr>
        <p:spPr>
          <a:xfrm>
            <a:off x="1867766" y="145253"/>
            <a:ext cx="8619259" cy="959847"/>
          </a:xfrm>
        </p:spPr>
        <p:txBody>
          <a:bodyPr/>
          <a:lstStyle/>
          <a:p>
            <a:pPr algn="ctr"/>
            <a:r>
              <a:rPr lang="en-US" sz="3600" b="1" dirty="0">
                <a:solidFill>
                  <a:schemeClr val="bg1"/>
                </a:solidFill>
              </a:rPr>
              <a:t>Elacestrant Clinical Activity:</a:t>
            </a:r>
            <a:br>
              <a:rPr lang="en-US" sz="3600" b="1" dirty="0">
                <a:solidFill>
                  <a:schemeClr val="bg1"/>
                </a:solidFill>
              </a:rPr>
            </a:br>
            <a:r>
              <a:rPr lang="en-US" sz="3600" b="1" dirty="0">
                <a:solidFill>
                  <a:schemeClr val="bg1"/>
                </a:solidFill>
              </a:rPr>
              <a:t>CBR at 24 Weeks 42.6%</a:t>
            </a:r>
            <a:endParaRPr lang="en-US" sz="3600" dirty="0">
              <a:solidFill>
                <a:schemeClr val="bg1"/>
              </a:solidFill>
            </a:endParaRPr>
          </a:p>
        </p:txBody>
      </p:sp>
      <p:sp>
        <p:nvSpPr>
          <p:cNvPr id="4" name="Slide Number Placeholder 3">
            <a:extLst>
              <a:ext uri="{FF2B5EF4-FFF2-40B4-BE49-F238E27FC236}">
                <a16:creationId xmlns:a16="http://schemas.microsoft.com/office/drawing/2014/main" id="{F5B6A1CD-9FD4-47D1-A135-CC5FBCAC61AB}"/>
              </a:ext>
            </a:extLst>
          </p:cNvPr>
          <p:cNvSpPr>
            <a:spLocks noGrp="1"/>
          </p:cNvSpPr>
          <p:nvPr>
            <p:ph type="sldNum" sz="quarter" idx="4294967295"/>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charset="0"/>
              <a:ea typeface="Microsoft YaHei"/>
            </a:endParaRPr>
          </a:p>
        </p:txBody>
      </p:sp>
      <p:sp>
        <p:nvSpPr>
          <p:cNvPr id="8" name="Text Box 4"/>
          <p:cNvSpPr txBox="1">
            <a:spLocks noChangeArrowheads="1"/>
          </p:cNvSpPr>
          <p:nvPr/>
        </p:nvSpPr>
        <p:spPr bwMode="auto">
          <a:xfrm>
            <a:off x="263352" y="5928965"/>
            <a:ext cx="4114800" cy="428492"/>
          </a:xfrm>
          <a:prstGeom prst="rect">
            <a:avLst/>
          </a:prstGeom>
          <a:noFill/>
          <a:ln w="9525">
            <a:noFill/>
            <a:round/>
            <a:headEnd/>
            <a:tailEnd/>
          </a:ln>
          <a:effectLst/>
        </p:spPr>
        <p:txBody>
          <a:bodyPr lIns="0" tIns="0" rIns="0" bIns="0" anchor="b"/>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CBE, clinical benefit–evaluable; CBR, clinical benefit rate; PR, partial response; RE, response-evaluable.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ea typeface="Microsoft YaHei"/>
                <a:cs typeface="Arial" panose="020B0604020202020204" pitchFamily="34" charset="0"/>
              </a:rPr>
              <a:t>Bardia</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 A, et al. </a:t>
            </a:r>
            <a:r>
              <a:rPr kumimoji="0" lang="en-US" sz="1200" b="0" i="1"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J Clin Oncol</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 2021;39:1360-1370.</a:t>
            </a:r>
            <a:endParaRPr kumimoji="0" lang="en-US" sz="1000" b="0" i="0" u="none" strike="noStrike" kern="1200" cap="none" spc="0" normalizeH="0" baseline="0" noProof="0" dirty="0">
              <a:ln>
                <a:noFill/>
              </a:ln>
              <a:solidFill>
                <a:srgbClr val="FFFFFF"/>
              </a:solidFill>
              <a:effectLst/>
              <a:uLnTx/>
              <a:uFillTx/>
              <a:latin typeface="Arial" panose="020B0604020202020204" pitchFamily="34" charset="0"/>
              <a:ea typeface="Microsoft YaHei"/>
              <a:cs typeface="Arial" panose="020B0604020202020204" pitchFamily="34" charset="0"/>
            </a:endParaRPr>
          </a:p>
        </p:txBody>
      </p:sp>
      <p:sp>
        <p:nvSpPr>
          <p:cNvPr id="11" name="Rectangle 10"/>
          <p:cNvSpPr/>
          <p:nvPr/>
        </p:nvSpPr>
        <p:spPr>
          <a:xfrm>
            <a:off x="7086600" y="5610764"/>
            <a:ext cx="4572000" cy="1064895"/>
          </a:xfrm>
          <a:prstGeom prst="rect">
            <a:avLst/>
          </a:prstGeom>
          <a:solidFill>
            <a:srgbClr val="00737A"/>
          </a:solidFill>
          <a:ln>
            <a:solidFill>
              <a:srgbClr val="93CA3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73038" marR="0" lvl="0" indent="-173038"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icrosoft YaHei"/>
                <a:cs typeface="Arial" panose="020B0604020202020204" pitchFamily="34" charset="0"/>
              </a:rPr>
              <a:t>Median of 3 prior systemic therapies</a:t>
            </a:r>
          </a:p>
          <a:p>
            <a:pPr marL="742950" marR="0" lvl="1"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icrosoft YaHei"/>
                <a:cs typeface="Arial" panose="020B0604020202020204" pitchFamily="34" charset="0"/>
              </a:rPr>
              <a:t>52% had previously received prior SERD</a:t>
            </a:r>
          </a:p>
          <a:p>
            <a:pPr marL="742950" marR="0" lvl="1"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icrosoft YaHei"/>
                <a:cs typeface="Arial" panose="020B0604020202020204" pitchFamily="34" charset="0"/>
              </a:rPr>
              <a:t>52% had previously received CDK4/6i therapy</a:t>
            </a:r>
          </a:p>
          <a:p>
            <a:pPr marL="742950" marR="0" lvl="1"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icrosoft YaHei"/>
                <a:cs typeface="Arial" panose="020B0604020202020204" pitchFamily="34" charset="0"/>
              </a:rPr>
              <a:t>50% had </a:t>
            </a:r>
            <a:r>
              <a:rPr kumimoji="0" lang="en-US" sz="1400" b="0" i="1" u="none" strike="noStrike" kern="1200" cap="none" spc="0" normalizeH="0" baseline="0" noProof="0" dirty="0">
                <a:ln>
                  <a:noFill/>
                </a:ln>
                <a:solidFill>
                  <a:srgbClr val="FFFFFF"/>
                </a:solidFill>
                <a:effectLst/>
                <a:uLnTx/>
                <a:uFillTx/>
                <a:latin typeface="Arial" panose="020B0604020202020204" pitchFamily="34" charset="0"/>
                <a:ea typeface="Microsoft YaHei"/>
                <a:cs typeface="Arial" panose="020B0604020202020204" pitchFamily="34" charset="0"/>
              </a:rPr>
              <a:t>ESR1</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icrosoft YaHei"/>
                <a:cs typeface="Arial" panose="020B0604020202020204" pitchFamily="34" charset="0"/>
              </a:rPr>
              <a:t> mutation</a:t>
            </a:r>
          </a:p>
        </p:txBody>
      </p:sp>
      <p:pic>
        <p:nvPicPr>
          <p:cNvPr id="12292" name="Picture 4" descr="Figure">
            <a:extLst>
              <a:ext uri="{FF2B5EF4-FFF2-40B4-BE49-F238E27FC236}">
                <a16:creationId xmlns:a16="http://schemas.microsoft.com/office/drawing/2014/main" id="{C46C5B85-0A8A-44B1-B55F-9740DE2696D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29" t="3333" r="6809" b="52222"/>
          <a:stretch/>
        </p:blipFill>
        <p:spPr bwMode="auto">
          <a:xfrm>
            <a:off x="2819400" y="1321527"/>
            <a:ext cx="6553200" cy="42278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4794240-CE8C-AD44-6B49-00D86359F5B6}"/>
              </a:ext>
            </a:extLst>
          </p:cNvPr>
          <p:cNvSpPr txBox="1"/>
          <p:nvPr/>
        </p:nvSpPr>
        <p:spPr>
          <a:xfrm>
            <a:off x="129680" y="6321289"/>
            <a:ext cx="3158008" cy="460511"/>
          </a:xfrm>
          <a:prstGeom prst="rect">
            <a:avLst/>
          </a:prstGeom>
          <a:noFill/>
        </p:spPr>
        <p:txBody>
          <a:bodyPr wrap="square">
            <a:spAutoFit/>
          </a:body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Courtesy of Aditya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Bardia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 MD, MPH</a:t>
            </a:r>
          </a:p>
        </p:txBody>
      </p:sp>
    </p:spTree>
    <p:extLst>
      <p:ext uri="{BB962C8B-B14F-4D97-AF65-F5344CB8AC3E}">
        <p14:creationId xmlns:p14="http://schemas.microsoft.com/office/powerpoint/2010/main" val="15858956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1">
            <a:extLst>
              <a:ext uri="{FF2B5EF4-FFF2-40B4-BE49-F238E27FC236}">
                <a16:creationId xmlns:a16="http://schemas.microsoft.com/office/drawing/2014/main" id="{B27E96C3-E974-4823-83A7-5D87B3C82706}"/>
              </a:ext>
            </a:extLst>
          </p:cNvPr>
          <p:cNvSpPr>
            <a:spLocks noGrp="1"/>
          </p:cNvSpPr>
          <p:nvPr>
            <p:ph idx="1"/>
          </p:nvPr>
        </p:nvSpPr>
        <p:spPr/>
        <p:txBody>
          <a:bodyPr/>
          <a:lstStyle/>
          <a:p>
            <a:pPr>
              <a:spcAft>
                <a:spcPts val="11250"/>
              </a:spcAft>
            </a:pPr>
            <a:r>
              <a:rPr lang="en-GB" sz="1800" dirty="0"/>
              <a:t>A multicenter, international, randomized, open-label, active-controlled phase 3 trial for postmenopausal patients with ER+/HER2- MBC</a:t>
            </a:r>
          </a:p>
          <a:p>
            <a:pPr lvl="1">
              <a:lnSpc>
                <a:spcPct val="100000"/>
              </a:lnSpc>
              <a:spcAft>
                <a:spcPts val="0"/>
              </a:spcAft>
            </a:pPr>
            <a:endParaRPr lang="en-GB" sz="1600" dirty="0"/>
          </a:p>
        </p:txBody>
      </p:sp>
      <p:sp>
        <p:nvSpPr>
          <p:cNvPr id="3" name="Slide Number Placeholder 2"/>
          <p:cNvSpPr>
            <a:spLocks noGrp="1"/>
          </p:cNvSpPr>
          <p:nvPr>
            <p:ph type="sldNum" sz="quarter" idx="1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067326E1-73BC-4563-A8D7-6A7E73918E35}" type="slidenum">
              <a:rPr kumimoji="0" lang="en-US" sz="1800" b="0" i="0" u="none" strike="noStrike" kern="1200" cap="none" spc="0" normalizeH="0" baseline="0" noProof="0" smtClean="0">
                <a:ln>
                  <a:noFill/>
                </a:ln>
                <a:solidFill>
                  <a:srgbClr val="FFFFFF"/>
                </a:solidFill>
                <a:effectLst/>
                <a:uLnTx/>
                <a:uFillTx/>
                <a:latin typeface="Arial" charset="0"/>
                <a:ea typeface="Microsoft YaHei"/>
              </a:rPr>
              <a:pPr marL="0" marR="0" lvl="0" indent="0" algn="l" defTabSz="457200" rtl="0" eaLnBrk="1" fontAlgn="base" latinLnBrk="0" hangingPunct="1">
                <a:lnSpc>
                  <a:spcPct val="100000"/>
                </a:lnSpc>
                <a:spcBef>
                  <a:spcPct val="0"/>
                </a:spcBef>
                <a:spcAft>
                  <a:spcPct val="0"/>
                </a:spcAft>
                <a:buClrTx/>
                <a:buSzTx/>
                <a:buFontTx/>
                <a:buNone/>
                <a:tabLst/>
                <a:defRPr/>
              </a:pPr>
              <a:t>26</a:t>
            </a:fld>
            <a:endParaRPr kumimoji="0" lang="en-US" sz="1800" b="0" i="0" u="none" strike="noStrike" kern="1200" cap="none" spc="0" normalizeH="0" baseline="0" noProof="0" dirty="0">
              <a:ln>
                <a:noFill/>
              </a:ln>
              <a:solidFill>
                <a:srgbClr val="FFFFFF"/>
              </a:solidFill>
              <a:effectLst/>
              <a:uLnTx/>
              <a:uFillTx/>
              <a:latin typeface="Arial" charset="0"/>
              <a:ea typeface="Microsoft YaHei"/>
            </a:endParaRPr>
          </a:p>
        </p:txBody>
      </p:sp>
      <p:sp>
        <p:nvSpPr>
          <p:cNvPr id="8" name="Title 7">
            <a:extLst>
              <a:ext uri="{FF2B5EF4-FFF2-40B4-BE49-F238E27FC236}">
                <a16:creationId xmlns:a16="http://schemas.microsoft.com/office/drawing/2014/main" id="{F4CEC6C2-C039-4998-B0BF-93283C86E586}"/>
              </a:ext>
            </a:extLst>
          </p:cNvPr>
          <p:cNvSpPr>
            <a:spLocks noGrp="1"/>
          </p:cNvSpPr>
          <p:nvPr>
            <p:ph type="title"/>
          </p:nvPr>
        </p:nvSpPr>
        <p:spPr/>
        <p:txBody>
          <a:bodyPr/>
          <a:lstStyle/>
          <a:p>
            <a:pPr algn="ctr"/>
            <a:r>
              <a:rPr lang="en-GB" altLang="en-US" sz="3600" b="1" dirty="0">
                <a:solidFill>
                  <a:schemeClr val="bg1"/>
                </a:solidFill>
              </a:rPr>
              <a:t>Phase 3 EMERALD: Study Design </a:t>
            </a:r>
            <a:endParaRPr lang="en-US" sz="3600" b="1" dirty="0">
              <a:solidFill>
                <a:schemeClr val="bg1"/>
              </a:solidFill>
            </a:endParaRPr>
          </a:p>
        </p:txBody>
      </p:sp>
      <p:grpSp>
        <p:nvGrpSpPr>
          <p:cNvPr id="25" name="Group 24">
            <a:extLst>
              <a:ext uri="{FF2B5EF4-FFF2-40B4-BE49-F238E27FC236}">
                <a16:creationId xmlns:a16="http://schemas.microsoft.com/office/drawing/2014/main" id="{8CB2389F-1E6D-40B6-8FA9-E1430AB9F15E}"/>
              </a:ext>
            </a:extLst>
          </p:cNvPr>
          <p:cNvGrpSpPr/>
          <p:nvPr/>
        </p:nvGrpSpPr>
        <p:grpSpPr>
          <a:xfrm>
            <a:off x="1888109" y="2203142"/>
            <a:ext cx="8415325" cy="1225859"/>
            <a:chOff x="282719" y="1913394"/>
            <a:chExt cx="11517911" cy="1400262"/>
          </a:xfrm>
        </p:grpSpPr>
        <p:grpSp>
          <p:nvGrpSpPr>
            <p:cNvPr id="26" name="Group 25">
              <a:extLst>
                <a:ext uri="{FF2B5EF4-FFF2-40B4-BE49-F238E27FC236}">
                  <a16:creationId xmlns:a16="http://schemas.microsoft.com/office/drawing/2014/main" id="{DE3EA90B-1431-459A-B823-5BCCAFE4DB40}"/>
                </a:ext>
              </a:extLst>
            </p:cNvPr>
            <p:cNvGrpSpPr/>
            <p:nvPr/>
          </p:nvGrpSpPr>
          <p:grpSpPr>
            <a:xfrm>
              <a:off x="7201701" y="1952851"/>
              <a:ext cx="4598929" cy="1313600"/>
              <a:chOff x="4428403" y="1295014"/>
              <a:chExt cx="3298337" cy="971027"/>
            </a:xfrm>
          </p:grpSpPr>
          <p:sp>
            <p:nvSpPr>
              <p:cNvPr id="31" name="Rectangle: Rounded Corners 29">
                <a:extLst>
                  <a:ext uri="{FF2B5EF4-FFF2-40B4-BE49-F238E27FC236}">
                    <a16:creationId xmlns:a16="http://schemas.microsoft.com/office/drawing/2014/main" id="{E4572B4A-5E39-4166-97F3-E4D70B3E4BC0}"/>
                  </a:ext>
                </a:extLst>
              </p:cNvPr>
              <p:cNvSpPr/>
              <p:nvPr/>
            </p:nvSpPr>
            <p:spPr>
              <a:xfrm>
                <a:off x="4767407" y="1295014"/>
                <a:ext cx="2959333" cy="414222"/>
              </a:xfrm>
              <a:prstGeom prst="roundRect">
                <a:avLst>
                  <a:gd name="adj" fmla="val 13261"/>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1200" b="1" i="0" u="none" strike="noStrike" kern="0" cap="none" spc="0" normalizeH="0" baseline="0" noProof="0" dirty="0">
                    <a:ln>
                      <a:noFill/>
                    </a:ln>
                    <a:solidFill>
                      <a:srgbClr val="000000"/>
                    </a:solidFill>
                    <a:effectLst/>
                    <a:uLnTx/>
                    <a:uFillTx/>
                    <a:latin typeface="Arial"/>
                    <a:ea typeface="Microsoft YaHei"/>
                  </a:rPr>
                  <a:t>Elacestrant (400 mg oral QD)</a:t>
                </a:r>
              </a:p>
            </p:txBody>
          </p:sp>
          <p:sp>
            <p:nvSpPr>
              <p:cNvPr id="32" name="Rectangle: Rounded Corners 29">
                <a:extLst>
                  <a:ext uri="{FF2B5EF4-FFF2-40B4-BE49-F238E27FC236}">
                    <a16:creationId xmlns:a16="http://schemas.microsoft.com/office/drawing/2014/main" id="{2606E2C1-2C8D-4966-B5DB-EBD6E66254A5}"/>
                  </a:ext>
                </a:extLst>
              </p:cNvPr>
              <p:cNvSpPr/>
              <p:nvPr/>
            </p:nvSpPr>
            <p:spPr>
              <a:xfrm>
                <a:off x="4767407" y="1851819"/>
                <a:ext cx="2959333" cy="414222"/>
              </a:xfrm>
              <a:prstGeom prst="roundRect">
                <a:avLst>
                  <a:gd name="adj" fmla="val 13261"/>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1200" b="1" i="0" u="none" strike="noStrike" kern="0" cap="none" spc="0" normalizeH="0" baseline="0" noProof="0" dirty="0">
                    <a:ln>
                      <a:noFill/>
                    </a:ln>
                    <a:solidFill>
                      <a:srgbClr val="000000"/>
                    </a:solidFill>
                    <a:effectLst/>
                    <a:uLnTx/>
                    <a:uFillTx/>
                    <a:latin typeface="Arial"/>
                    <a:ea typeface="Microsoft YaHei"/>
                  </a:rPr>
                  <a:t>Investigator’s choice of fulvestrant, anastrozole, letrozole, exemestane</a:t>
                </a:r>
              </a:p>
            </p:txBody>
          </p:sp>
          <p:cxnSp>
            <p:nvCxnSpPr>
              <p:cNvPr id="33" name="Google Shape;149;p27">
                <a:extLst>
                  <a:ext uri="{FF2B5EF4-FFF2-40B4-BE49-F238E27FC236}">
                    <a16:creationId xmlns:a16="http://schemas.microsoft.com/office/drawing/2014/main" id="{CEABA70E-3E74-4B05-89D5-16B4F5F05F78}"/>
                  </a:ext>
                </a:extLst>
              </p:cNvPr>
              <p:cNvCxnSpPr>
                <a:cxnSpLocks/>
                <a:stCxn id="30" idx="3"/>
                <a:endCxn id="32" idx="1"/>
              </p:cNvCxnSpPr>
              <p:nvPr/>
            </p:nvCxnSpPr>
            <p:spPr>
              <a:xfrm>
                <a:off x="4428403" y="1783392"/>
                <a:ext cx="339004" cy="275538"/>
              </a:xfrm>
              <a:prstGeom prst="straightConnector1">
                <a:avLst/>
              </a:prstGeom>
              <a:ln w="19050">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34" name="Google Shape;149;p27">
                <a:extLst>
                  <a:ext uri="{FF2B5EF4-FFF2-40B4-BE49-F238E27FC236}">
                    <a16:creationId xmlns:a16="http://schemas.microsoft.com/office/drawing/2014/main" id="{D399300B-8D2F-4118-9369-2FFFD071F450}"/>
                  </a:ext>
                </a:extLst>
              </p:cNvPr>
              <p:cNvCxnSpPr>
                <a:cxnSpLocks/>
                <a:stCxn id="30" idx="3"/>
                <a:endCxn id="31" idx="1"/>
              </p:cNvCxnSpPr>
              <p:nvPr/>
            </p:nvCxnSpPr>
            <p:spPr>
              <a:xfrm flipV="1">
                <a:off x="4428403" y="1502125"/>
                <a:ext cx="339004" cy="281267"/>
              </a:xfrm>
              <a:prstGeom prst="straightConnector1">
                <a:avLst/>
              </a:prstGeom>
              <a:ln w="19050">
                <a:headEnd type="none" w="med" len="med"/>
                <a:tailEnd type="triangle" w="med" len="med"/>
              </a:ln>
            </p:spPr>
            <p:style>
              <a:lnRef idx="1">
                <a:schemeClr val="dk1"/>
              </a:lnRef>
              <a:fillRef idx="0">
                <a:schemeClr val="dk1"/>
              </a:fillRef>
              <a:effectRef idx="0">
                <a:schemeClr val="dk1"/>
              </a:effectRef>
              <a:fontRef idx="minor">
                <a:schemeClr val="tx1"/>
              </a:fontRef>
            </p:style>
          </p:cxnSp>
        </p:grpSp>
        <p:sp>
          <p:nvSpPr>
            <p:cNvPr id="30" name="Rectangle: Rounded Corners 29">
              <a:extLst>
                <a:ext uri="{FF2B5EF4-FFF2-40B4-BE49-F238E27FC236}">
                  <a16:creationId xmlns:a16="http://schemas.microsoft.com/office/drawing/2014/main" id="{DC89D4FF-B69E-45FD-AF65-52F017DB6669}"/>
                </a:ext>
              </a:extLst>
            </p:cNvPr>
            <p:cNvSpPr/>
            <p:nvPr/>
          </p:nvSpPr>
          <p:spPr>
            <a:xfrm>
              <a:off x="282719" y="1913394"/>
              <a:ext cx="6918982" cy="1400262"/>
            </a:xfrm>
            <a:prstGeom prst="roundRect">
              <a:avLst>
                <a:gd name="adj" fmla="val 13261"/>
              </a:avLst>
            </a:prstGeom>
            <a:solidFill>
              <a:schemeClr val="accent4"/>
            </a:solidFill>
            <a:ln>
              <a:solidFill>
                <a:schemeClr val="accent4"/>
              </a:solidFill>
            </a:ln>
          </p:spPr>
          <p:style>
            <a:lnRef idx="2">
              <a:schemeClr val="dk1">
                <a:shade val="50000"/>
              </a:schemeClr>
            </a:lnRef>
            <a:fillRef idx="1">
              <a:schemeClr val="dk1"/>
            </a:fillRef>
            <a:effectRef idx="0">
              <a:schemeClr val="dk1"/>
            </a:effectRef>
            <a:fontRef idx="minor">
              <a:schemeClr val="lt1"/>
            </a:fontRef>
          </p:style>
          <p:txBody>
            <a:bodyPr lIns="135000" rIns="13500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1200" b="1" i="0" u="none" strike="noStrike" kern="0" cap="none" spc="0" normalizeH="0" baseline="0" noProof="0" dirty="0">
                  <a:ln>
                    <a:noFill/>
                  </a:ln>
                  <a:solidFill>
                    <a:srgbClr val="FFFFFF"/>
                  </a:solidFill>
                  <a:effectLst/>
                  <a:uLnTx/>
                  <a:uFillTx/>
                  <a:latin typeface="Arial"/>
                  <a:ea typeface="Microsoft YaHei"/>
                </a:rPr>
                <a:t>Key inclusion criteria</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1200" b="0" i="0" u="none" strike="noStrike" kern="0" cap="none" spc="0" normalizeH="0" baseline="0" noProof="0" dirty="0">
                  <a:ln>
                    <a:noFill/>
                  </a:ln>
                  <a:solidFill>
                    <a:srgbClr val="FFFFFF"/>
                  </a:solidFill>
                  <a:effectLst/>
                  <a:uLnTx/>
                  <a:uFillTx/>
                  <a:latin typeface="Arial"/>
                  <a:ea typeface="Microsoft YaHei"/>
                </a:rPr>
                <a:t>Advanced/metastatic ER+/HER2- breast cancer; progressed or relapsed on or after 1 or 2 lines of ET, 1 of which was given in combination with a CDK4/6 inhibitor, for advanced or MBC; </a:t>
              </a:r>
              <a:br>
                <a:rPr kumimoji="0" lang="en-GB" sz="1200" b="0" i="0" u="none" strike="noStrike" kern="0" cap="none" spc="0" normalizeH="0" baseline="0" noProof="0" dirty="0">
                  <a:ln>
                    <a:noFill/>
                  </a:ln>
                  <a:solidFill>
                    <a:srgbClr val="FFFFFF"/>
                  </a:solidFill>
                  <a:effectLst/>
                  <a:uLnTx/>
                  <a:uFillTx/>
                  <a:latin typeface="Arial"/>
                  <a:ea typeface="Microsoft YaHei"/>
                </a:rPr>
              </a:br>
              <a:r>
                <a:rPr kumimoji="0" lang="en-GB" sz="1200" b="0" i="0" u="none" strike="noStrike" kern="0" cap="none" spc="0" normalizeH="0" baseline="0" noProof="0" dirty="0">
                  <a:ln>
                    <a:noFill/>
                  </a:ln>
                  <a:solidFill>
                    <a:srgbClr val="FFFFFF"/>
                  </a:solidFill>
                  <a:effectLst/>
                  <a:uLnTx/>
                  <a:uFillTx/>
                  <a:latin typeface="Arial"/>
                  <a:ea typeface="Microsoft YaHei"/>
                </a:rPr>
                <a:t>ECOG PS 0 or 1</a:t>
              </a:r>
            </a:p>
          </p:txBody>
        </p:sp>
      </p:grpSp>
      <p:sp>
        <p:nvSpPr>
          <p:cNvPr id="16" name="TextBox 15">
            <a:extLst>
              <a:ext uri="{FF2B5EF4-FFF2-40B4-BE49-F238E27FC236}">
                <a16:creationId xmlns:a16="http://schemas.microsoft.com/office/drawing/2014/main" id="{3CD52BEB-C9C7-4189-9FB8-5A2312CD56A3}"/>
              </a:ext>
            </a:extLst>
          </p:cNvPr>
          <p:cNvSpPr txBox="1"/>
          <p:nvPr/>
        </p:nvSpPr>
        <p:spPr>
          <a:xfrm>
            <a:off x="258345" y="6481401"/>
            <a:ext cx="4019565" cy="307777"/>
          </a:xfrm>
          <a:prstGeom prst="rect">
            <a:avLst/>
          </a:prstGeom>
          <a:noFill/>
        </p:spPr>
        <p:txBody>
          <a:bodyPr wrap="square" rtlCol="0" anchor="b">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400" b="0" i="0" u="none" strike="noStrike" kern="1200" cap="none" spc="0" normalizeH="0" baseline="0" noProof="0" dirty="0" err="1">
                <a:ln>
                  <a:noFill/>
                </a:ln>
                <a:solidFill>
                  <a:srgbClr val="000000"/>
                </a:solidFill>
                <a:effectLst/>
                <a:uLnTx/>
                <a:uFillTx/>
                <a:latin typeface="Arial" charset="0"/>
                <a:ea typeface="Microsoft YaHei"/>
              </a:rPr>
              <a:t>Bardia</a:t>
            </a:r>
            <a:r>
              <a:rPr kumimoji="0" lang="fr-FR" sz="1400" b="0" i="0" u="none" strike="noStrike" kern="1200" cap="none" spc="0" normalizeH="0" baseline="0" noProof="0" dirty="0">
                <a:ln>
                  <a:noFill/>
                </a:ln>
                <a:solidFill>
                  <a:srgbClr val="000000"/>
                </a:solidFill>
                <a:effectLst/>
                <a:uLnTx/>
                <a:uFillTx/>
                <a:latin typeface="Arial" charset="0"/>
                <a:ea typeface="Microsoft YaHei"/>
              </a:rPr>
              <a:t> A, et al. SABCS 2021. Abstract GS2-02.</a:t>
            </a:r>
          </a:p>
        </p:txBody>
      </p:sp>
      <p:sp>
        <p:nvSpPr>
          <p:cNvPr id="4" name="TextBox 3">
            <a:extLst>
              <a:ext uri="{FF2B5EF4-FFF2-40B4-BE49-F238E27FC236}">
                <a16:creationId xmlns:a16="http://schemas.microsoft.com/office/drawing/2014/main" id="{B97F0D7D-A309-49AD-8430-B4F654286144}"/>
              </a:ext>
            </a:extLst>
          </p:cNvPr>
          <p:cNvSpPr txBox="1"/>
          <p:nvPr/>
        </p:nvSpPr>
        <p:spPr>
          <a:xfrm>
            <a:off x="1882776" y="3733800"/>
            <a:ext cx="8251824" cy="2862322"/>
          </a:xfrm>
          <a:prstGeom prst="rect">
            <a:avLst/>
          </a:prstGeom>
          <a:noFill/>
        </p:spPr>
        <p:txBody>
          <a:bodyPr wrap="square" rtlCol="0" anchor="b">
            <a:spAutoFit/>
          </a:bodyPr>
          <a:lstStyle/>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icrosoft YaHei"/>
                <a:cs typeface="+mn-cs"/>
              </a:rPr>
              <a:t>Objective</a:t>
            </a:r>
            <a:r>
              <a:rPr kumimoji="0" lang="en-US" sz="1800" b="0" i="0" u="none" strike="noStrike" kern="1200" cap="none" spc="0" normalizeH="0" baseline="0" noProof="0" dirty="0">
                <a:ln>
                  <a:noFill/>
                </a:ln>
                <a:solidFill>
                  <a:srgbClr val="000000"/>
                </a:solidFill>
                <a:effectLst/>
                <a:uLnTx/>
                <a:uFillTx/>
                <a:latin typeface="Arial"/>
                <a:ea typeface="Microsoft YaHei"/>
              </a:rPr>
              <a:t>: assess PFS in all patients and those with m</a:t>
            </a:r>
            <a:r>
              <a:rPr kumimoji="0" lang="en-US" sz="1800" b="0" i="1" u="none" strike="noStrike" kern="1200" cap="none" spc="0" normalizeH="0" baseline="0" noProof="0" dirty="0">
                <a:ln>
                  <a:noFill/>
                </a:ln>
                <a:solidFill>
                  <a:srgbClr val="000000"/>
                </a:solidFill>
                <a:effectLst/>
                <a:uLnTx/>
                <a:uFillTx/>
                <a:latin typeface="Arial"/>
                <a:ea typeface="Microsoft YaHei"/>
              </a:rPr>
              <a:t>ESR1</a:t>
            </a:r>
            <a:r>
              <a:rPr kumimoji="0" lang="en-US" sz="1800" b="0" i="0" u="none" strike="noStrike" kern="1200" cap="none" spc="0" normalizeH="0" baseline="0" noProof="0" dirty="0">
                <a:ln>
                  <a:noFill/>
                </a:ln>
                <a:solidFill>
                  <a:srgbClr val="000000"/>
                </a:solidFill>
                <a:effectLst/>
                <a:uLnTx/>
                <a:uFillTx/>
                <a:latin typeface="Arial"/>
                <a:ea typeface="Microsoft YaHei"/>
              </a:rPr>
              <a:t>; OS, ORR, DOR, CBR, safety, PK, PRO</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icrosoft YaHei"/>
            </a:endParaRP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icrosoft YaHei"/>
              </a:rPr>
              <a:t>Study design considerations:</a:t>
            </a:r>
          </a:p>
          <a:p>
            <a:pPr marL="1028700" marR="0" lvl="1"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icrosoft YaHei"/>
              </a:rPr>
              <a:t>planned sample size: 466 patients (randomized 1:1)</a:t>
            </a:r>
          </a:p>
          <a:p>
            <a:pPr marL="1028700" marR="0" lvl="1"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icrosoft YaHei"/>
              </a:rPr>
              <a:t>planned number of countries/study sites: ~17/215</a:t>
            </a:r>
          </a:p>
          <a:p>
            <a:pPr marL="1028700" marR="0" lvl="1"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icrosoft YaHei"/>
              </a:rPr>
              <a:t>planned study duration: ~30–33 months</a:t>
            </a:r>
          </a:p>
          <a:p>
            <a:pPr marL="1028700" marR="0" lvl="1"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icrosoft YaHei"/>
              </a:rPr>
              <a:t>stratification factors: mESR1 status (detected by ctDNA), prior </a:t>
            </a:r>
            <a:r>
              <a:rPr kumimoji="0" lang="en-US" sz="1800" b="0" i="0" u="none" strike="noStrike" kern="1200" cap="none" spc="0" normalizeH="0" baseline="0" noProof="0" dirty="0" err="1">
                <a:ln>
                  <a:noFill/>
                </a:ln>
                <a:solidFill>
                  <a:srgbClr val="000000"/>
                </a:solidFill>
                <a:effectLst/>
                <a:uLnTx/>
                <a:uFillTx/>
                <a:latin typeface="Arial"/>
                <a:ea typeface="Microsoft YaHei"/>
              </a:rPr>
              <a:t>fulvestrant</a:t>
            </a:r>
            <a:r>
              <a:rPr kumimoji="0" lang="en-US" sz="1800" b="0" i="0" u="none" strike="noStrike" kern="1200" cap="none" spc="0" normalizeH="0" baseline="0" noProof="0" dirty="0">
                <a:ln>
                  <a:noFill/>
                </a:ln>
                <a:solidFill>
                  <a:srgbClr val="000000"/>
                </a:solidFill>
                <a:effectLst/>
                <a:uLnTx/>
                <a:uFillTx/>
                <a:latin typeface="Arial"/>
                <a:ea typeface="Microsoft YaHei"/>
              </a:rPr>
              <a:t> and presence of visceral disease</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icrosoft YaHei"/>
            </a:endParaRPr>
          </a:p>
        </p:txBody>
      </p:sp>
      <p:sp>
        <p:nvSpPr>
          <p:cNvPr id="2" name="TextBox 1">
            <a:extLst>
              <a:ext uri="{FF2B5EF4-FFF2-40B4-BE49-F238E27FC236}">
                <a16:creationId xmlns:a16="http://schemas.microsoft.com/office/drawing/2014/main" id="{1CA5F890-388F-B5D2-4D70-325FFCE503D4}"/>
              </a:ext>
            </a:extLst>
          </p:cNvPr>
          <p:cNvSpPr txBox="1"/>
          <p:nvPr/>
        </p:nvSpPr>
        <p:spPr>
          <a:xfrm>
            <a:off x="8631796" y="6321289"/>
            <a:ext cx="3158008" cy="460511"/>
          </a:xfrm>
          <a:prstGeom prst="rect">
            <a:avLst/>
          </a:prstGeom>
          <a:noFill/>
        </p:spPr>
        <p:txBody>
          <a:bodyPr wrap="square">
            <a:spAutoFit/>
          </a:body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Courtesy of Aditya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Bardia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 MD, MPH</a:t>
            </a:r>
          </a:p>
        </p:txBody>
      </p:sp>
    </p:spTree>
    <p:extLst>
      <p:ext uri="{BB962C8B-B14F-4D97-AF65-F5344CB8AC3E}">
        <p14:creationId xmlns:p14="http://schemas.microsoft.com/office/powerpoint/2010/main" val="29455407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6" name="Straight Connector 565">
            <a:extLst>
              <a:ext uri="{FF2B5EF4-FFF2-40B4-BE49-F238E27FC236}">
                <a16:creationId xmlns:a16="http://schemas.microsoft.com/office/drawing/2014/main" id="{9D1EE8A9-DF65-E74B-890A-2734EB83AA09}"/>
              </a:ext>
            </a:extLst>
          </p:cNvPr>
          <p:cNvCxnSpPr>
            <a:cxnSpLocks/>
          </p:cNvCxnSpPr>
          <p:nvPr/>
        </p:nvCxnSpPr>
        <p:spPr>
          <a:xfrm flipV="1">
            <a:off x="3986213" y="3865026"/>
            <a:ext cx="0" cy="376379"/>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6900E-E51A-894E-B598-A319A9248F11}"/>
              </a:ext>
            </a:extLst>
          </p:cNvPr>
          <p:cNvCxnSpPr>
            <a:cxnSpLocks/>
          </p:cNvCxnSpPr>
          <p:nvPr/>
        </p:nvCxnSpPr>
        <p:spPr>
          <a:xfrm flipV="1">
            <a:off x="3090863" y="3631171"/>
            <a:ext cx="0" cy="612372"/>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id="{4132CE6E-9110-F842-BFE8-EEA55D455747}"/>
              </a:ext>
            </a:extLst>
          </p:cNvPr>
          <p:cNvCxnSpPr>
            <a:cxnSpLocks/>
          </p:cNvCxnSpPr>
          <p:nvPr/>
        </p:nvCxnSpPr>
        <p:spPr>
          <a:xfrm flipV="1">
            <a:off x="8536268" y="3769771"/>
            <a:ext cx="0" cy="473772"/>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69" name="Straight Connector 568">
            <a:extLst>
              <a:ext uri="{FF2B5EF4-FFF2-40B4-BE49-F238E27FC236}">
                <a16:creationId xmlns:a16="http://schemas.microsoft.com/office/drawing/2014/main" id="{033B18DD-E8DD-EF4D-A739-B70DFAA3AFA0}"/>
              </a:ext>
            </a:extLst>
          </p:cNvPr>
          <p:cNvCxnSpPr>
            <a:cxnSpLocks/>
          </p:cNvCxnSpPr>
          <p:nvPr/>
        </p:nvCxnSpPr>
        <p:spPr>
          <a:xfrm flipV="1">
            <a:off x="7636256" y="3521635"/>
            <a:ext cx="0" cy="712385"/>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8734069-44BE-4E0D-962C-7389D147BD13}"/>
              </a:ext>
            </a:extLst>
          </p:cNvPr>
          <p:cNvSpPr txBox="1">
            <a:spLocks/>
          </p:cNvSpPr>
          <p:nvPr/>
        </p:nvSpPr>
        <p:spPr>
          <a:xfrm>
            <a:off x="3465269" y="2488179"/>
            <a:ext cx="2250192" cy="940823"/>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algun Gothic" panose="020B0503020000020004" pitchFamily="34" charset="-127"/>
                <a:cs typeface="Arial" panose="020B0604020202020204" pitchFamily="34" charset="0"/>
              </a:rPr>
              <a:t>PFS rate at 6 months was 34.32% with elacestrant vs 20.38% with SOC; PFS rate at 12 months was</a:t>
            </a:r>
            <a:br>
              <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algun Gothic" panose="020B0503020000020004" pitchFamily="34" charset="-127"/>
                <a:cs typeface="Arial" panose="020B0604020202020204" pitchFamily="34" charset="0"/>
              </a:rPr>
            </a:br>
            <a:r>
              <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algun Gothic" panose="020B0503020000020004" pitchFamily="34" charset="-127"/>
                <a:cs typeface="Arial" panose="020B0604020202020204" pitchFamily="34" charset="0"/>
              </a:rPr>
              <a:t>22.23% with elacestrant vs</a:t>
            </a:r>
            <a:br>
              <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algun Gothic" panose="020B0503020000020004" pitchFamily="34" charset="-127"/>
                <a:cs typeface="Arial" panose="020B0604020202020204" pitchFamily="34" charset="0"/>
              </a:rPr>
            </a:br>
            <a:r>
              <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algun Gothic" panose="020B0503020000020004" pitchFamily="34" charset="-127"/>
                <a:cs typeface="Arial" panose="020B0604020202020204" pitchFamily="34" charset="0"/>
              </a:rPr>
              <a:t>9.42% with SOC in all patients</a:t>
            </a:r>
          </a:p>
        </p:txBody>
      </p:sp>
      <p:sp>
        <p:nvSpPr>
          <p:cNvPr id="7" name="Title 1">
            <a:extLst>
              <a:ext uri="{FF2B5EF4-FFF2-40B4-BE49-F238E27FC236}">
                <a16:creationId xmlns:a16="http://schemas.microsoft.com/office/drawing/2014/main" id="{572E10D9-D695-40A3-A6C6-7889D871AAB2}"/>
              </a:ext>
            </a:extLst>
          </p:cNvPr>
          <p:cNvSpPr>
            <a:spLocks noGrp="1"/>
          </p:cNvSpPr>
          <p:nvPr>
            <p:ph type="title"/>
          </p:nvPr>
        </p:nvSpPr>
        <p:spPr>
          <a:xfrm>
            <a:off x="1855664" y="125942"/>
            <a:ext cx="8574517" cy="615860"/>
          </a:xfrm>
        </p:spPr>
        <p:txBody>
          <a:bodyPr>
            <a:noAutofit/>
          </a:bodyPr>
          <a:lstStyle/>
          <a:p>
            <a:pPr algn="ctr"/>
            <a:r>
              <a:rPr lang="en-US" sz="3200" b="1" dirty="0">
                <a:solidFill>
                  <a:schemeClr val="bg1"/>
                </a:solidFill>
              </a:rPr>
              <a:t>EMERALD: PFS Rate at 6 and 12 Months— </a:t>
            </a:r>
            <a:br>
              <a:rPr lang="en-US" sz="3200" b="1" dirty="0">
                <a:solidFill>
                  <a:schemeClr val="bg1"/>
                </a:solidFill>
              </a:rPr>
            </a:br>
            <a:r>
              <a:rPr lang="en-US" sz="3200" b="1" dirty="0">
                <a:solidFill>
                  <a:schemeClr val="bg1"/>
                </a:solidFill>
              </a:rPr>
              <a:t>All Patients and </a:t>
            </a:r>
            <a:r>
              <a:rPr lang="en-US" sz="3200" b="1" i="1" dirty="0">
                <a:solidFill>
                  <a:schemeClr val="bg1"/>
                </a:solidFill>
              </a:rPr>
              <a:t>mESR1</a:t>
            </a:r>
            <a:r>
              <a:rPr lang="en-US" sz="3200" b="1" dirty="0">
                <a:solidFill>
                  <a:schemeClr val="bg1"/>
                </a:solidFill>
              </a:rPr>
              <a:t> Group</a:t>
            </a:r>
          </a:p>
        </p:txBody>
      </p:sp>
      <p:sp>
        <p:nvSpPr>
          <p:cNvPr id="9" name="TextBox 8">
            <a:extLst>
              <a:ext uri="{FF2B5EF4-FFF2-40B4-BE49-F238E27FC236}">
                <a16:creationId xmlns:a16="http://schemas.microsoft.com/office/drawing/2014/main" id="{6106B768-DBB8-479A-8277-E03D251B04B1}"/>
              </a:ext>
            </a:extLst>
          </p:cNvPr>
          <p:cNvSpPr txBox="1"/>
          <p:nvPr/>
        </p:nvSpPr>
        <p:spPr>
          <a:xfrm>
            <a:off x="2103185" y="1496431"/>
            <a:ext cx="3728808" cy="369332"/>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Microsoft YaHei"/>
              </a:rPr>
              <a:t>All Patients</a:t>
            </a:r>
          </a:p>
        </p:txBody>
      </p:sp>
      <p:sp>
        <p:nvSpPr>
          <p:cNvPr id="979" name="Rectangle 978">
            <a:extLst>
              <a:ext uri="{FF2B5EF4-FFF2-40B4-BE49-F238E27FC236}">
                <a16:creationId xmlns:a16="http://schemas.microsoft.com/office/drawing/2014/main" id="{4DBCE105-008F-1641-B5EC-D07690B81264}"/>
              </a:ext>
            </a:extLst>
          </p:cNvPr>
          <p:cNvSpPr/>
          <p:nvPr/>
        </p:nvSpPr>
        <p:spPr>
          <a:xfrm>
            <a:off x="2142565" y="2139398"/>
            <a:ext cx="4008987" cy="210735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147" name="TextBox 1146">
            <a:extLst>
              <a:ext uri="{FF2B5EF4-FFF2-40B4-BE49-F238E27FC236}">
                <a16:creationId xmlns:a16="http://schemas.microsoft.com/office/drawing/2014/main" id="{233D084E-5532-1C40-A89E-253FF08081D2}"/>
              </a:ext>
            </a:extLst>
          </p:cNvPr>
          <p:cNvSpPr txBox="1"/>
          <p:nvPr/>
        </p:nvSpPr>
        <p:spPr>
          <a:xfrm>
            <a:off x="1895436" y="2440311"/>
            <a:ext cx="192360" cy="138499"/>
          </a:xfrm>
          <a:prstGeom prst="rect">
            <a:avLst/>
          </a:prstGeom>
          <a:noFill/>
        </p:spPr>
        <p:txBody>
          <a:bodyPr wrap="none" lIns="0" tIns="0" rIns="0" bIns="0"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100</a:t>
            </a:r>
          </a:p>
        </p:txBody>
      </p:sp>
      <p:cxnSp>
        <p:nvCxnSpPr>
          <p:cNvPr id="1148" name="Straight Connector 1147">
            <a:extLst>
              <a:ext uri="{FF2B5EF4-FFF2-40B4-BE49-F238E27FC236}">
                <a16:creationId xmlns:a16="http://schemas.microsoft.com/office/drawing/2014/main" id="{BA4C928D-2591-4749-ACC8-EA6A6CD30E74}"/>
              </a:ext>
            </a:extLst>
          </p:cNvPr>
          <p:cNvCxnSpPr/>
          <p:nvPr/>
        </p:nvCxnSpPr>
        <p:spPr>
          <a:xfrm>
            <a:off x="2095417" y="2517428"/>
            <a:ext cx="4572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151" name="TextBox 1150">
            <a:extLst>
              <a:ext uri="{FF2B5EF4-FFF2-40B4-BE49-F238E27FC236}">
                <a16:creationId xmlns:a16="http://schemas.microsoft.com/office/drawing/2014/main" id="{8D48B1B5-5693-3D4E-9629-8E6E2EBC859F}"/>
              </a:ext>
            </a:extLst>
          </p:cNvPr>
          <p:cNvSpPr txBox="1"/>
          <p:nvPr/>
        </p:nvSpPr>
        <p:spPr>
          <a:xfrm>
            <a:off x="1959556" y="2777400"/>
            <a:ext cx="128240" cy="138499"/>
          </a:xfrm>
          <a:prstGeom prst="rect">
            <a:avLst/>
          </a:prstGeom>
          <a:noFill/>
        </p:spPr>
        <p:txBody>
          <a:bodyPr wrap="none" lIns="0" tIns="0" rIns="0" bIns="0"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80</a:t>
            </a:r>
          </a:p>
        </p:txBody>
      </p:sp>
      <p:cxnSp>
        <p:nvCxnSpPr>
          <p:cNvPr id="1152" name="Straight Connector 1151">
            <a:extLst>
              <a:ext uri="{FF2B5EF4-FFF2-40B4-BE49-F238E27FC236}">
                <a16:creationId xmlns:a16="http://schemas.microsoft.com/office/drawing/2014/main" id="{4A6A23E6-F836-C644-9B62-C1A1F567B5B0}"/>
              </a:ext>
            </a:extLst>
          </p:cNvPr>
          <p:cNvCxnSpPr/>
          <p:nvPr/>
        </p:nvCxnSpPr>
        <p:spPr>
          <a:xfrm>
            <a:off x="2095417" y="2854517"/>
            <a:ext cx="4572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153" name="TextBox 1152">
            <a:extLst>
              <a:ext uri="{FF2B5EF4-FFF2-40B4-BE49-F238E27FC236}">
                <a16:creationId xmlns:a16="http://schemas.microsoft.com/office/drawing/2014/main" id="{543F8F29-3596-664A-856B-5C522DC15599}"/>
              </a:ext>
            </a:extLst>
          </p:cNvPr>
          <p:cNvSpPr txBox="1"/>
          <p:nvPr/>
        </p:nvSpPr>
        <p:spPr>
          <a:xfrm>
            <a:off x="1959556" y="2944368"/>
            <a:ext cx="128240" cy="138499"/>
          </a:xfrm>
          <a:prstGeom prst="rect">
            <a:avLst/>
          </a:prstGeom>
          <a:noFill/>
        </p:spPr>
        <p:txBody>
          <a:bodyPr wrap="none" lIns="0" tIns="0" rIns="0" bIns="0"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70</a:t>
            </a:r>
          </a:p>
        </p:txBody>
      </p:sp>
      <p:cxnSp>
        <p:nvCxnSpPr>
          <p:cNvPr id="1154" name="Straight Connector 1153">
            <a:extLst>
              <a:ext uri="{FF2B5EF4-FFF2-40B4-BE49-F238E27FC236}">
                <a16:creationId xmlns:a16="http://schemas.microsoft.com/office/drawing/2014/main" id="{4FC89129-3D90-9442-A2E6-26AD792DEADD}"/>
              </a:ext>
            </a:extLst>
          </p:cNvPr>
          <p:cNvCxnSpPr/>
          <p:nvPr/>
        </p:nvCxnSpPr>
        <p:spPr>
          <a:xfrm>
            <a:off x="2095417" y="3021485"/>
            <a:ext cx="4572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155" name="TextBox 1154">
            <a:extLst>
              <a:ext uri="{FF2B5EF4-FFF2-40B4-BE49-F238E27FC236}">
                <a16:creationId xmlns:a16="http://schemas.microsoft.com/office/drawing/2014/main" id="{00AA0349-2BB5-4E48-9AF2-1FAAC9E67D96}"/>
              </a:ext>
            </a:extLst>
          </p:cNvPr>
          <p:cNvSpPr txBox="1"/>
          <p:nvPr/>
        </p:nvSpPr>
        <p:spPr>
          <a:xfrm>
            <a:off x="1959556" y="3117638"/>
            <a:ext cx="128240" cy="138499"/>
          </a:xfrm>
          <a:prstGeom prst="rect">
            <a:avLst/>
          </a:prstGeom>
          <a:noFill/>
        </p:spPr>
        <p:txBody>
          <a:bodyPr wrap="none" lIns="0" tIns="0" rIns="0" bIns="0"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60</a:t>
            </a:r>
          </a:p>
        </p:txBody>
      </p:sp>
      <p:cxnSp>
        <p:nvCxnSpPr>
          <p:cNvPr id="1156" name="Straight Connector 1155">
            <a:extLst>
              <a:ext uri="{FF2B5EF4-FFF2-40B4-BE49-F238E27FC236}">
                <a16:creationId xmlns:a16="http://schemas.microsoft.com/office/drawing/2014/main" id="{CADD09BA-A44B-3244-B64C-B3DB37297B4E}"/>
              </a:ext>
            </a:extLst>
          </p:cNvPr>
          <p:cNvCxnSpPr/>
          <p:nvPr/>
        </p:nvCxnSpPr>
        <p:spPr>
          <a:xfrm>
            <a:off x="2095417" y="3194755"/>
            <a:ext cx="4572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157" name="TextBox 1156">
            <a:extLst>
              <a:ext uri="{FF2B5EF4-FFF2-40B4-BE49-F238E27FC236}">
                <a16:creationId xmlns:a16="http://schemas.microsoft.com/office/drawing/2014/main" id="{7B814B8A-ABA8-3145-AA97-D9F0864CBC6B}"/>
              </a:ext>
            </a:extLst>
          </p:cNvPr>
          <p:cNvSpPr txBox="1"/>
          <p:nvPr/>
        </p:nvSpPr>
        <p:spPr>
          <a:xfrm>
            <a:off x="1959556" y="3272004"/>
            <a:ext cx="128240" cy="138499"/>
          </a:xfrm>
          <a:prstGeom prst="rect">
            <a:avLst/>
          </a:prstGeom>
          <a:noFill/>
        </p:spPr>
        <p:txBody>
          <a:bodyPr wrap="none" lIns="0" tIns="0" rIns="0" bIns="0"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50</a:t>
            </a:r>
          </a:p>
        </p:txBody>
      </p:sp>
      <p:cxnSp>
        <p:nvCxnSpPr>
          <p:cNvPr id="1158" name="Straight Connector 1157">
            <a:extLst>
              <a:ext uri="{FF2B5EF4-FFF2-40B4-BE49-F238E27FC236}">
                <a16:creationId xmlns:a16="http://schemas.microsoft.com/office/drawing/2014/main" id="{D9D6F7E1-4748-924E-9D55-82635432B6EE}"/>
              </a:ext>
            </a:extLst>
          </p:cNvPr>
          <p:cNvCxnSpPr/>
          <p:nvPr/>
        </p:nvCxnSpPr>
        <p:spPr>
          <a:xfrm>
            <a:off x="2095417" y="3349121"/>
            <a:ext cx="4572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159" name="TextBox 1158">
            <a:extLst>
              <a:ext uri="{FF2B5EF4-FFF2-40B4-BE49-F238E27FC236}">
                <a16:creationId xmlns:a16="http://schemas.microsoft.com/office/drawing/2014/main" id="{F5450A27-487D-014F-B199-399F78801608}"/>
              </a:ext>
            </a:extLst>
          </p:cNvPr>
          <p:cNvSpPr txBox="1"/>
          <p:nvPr/>
        </p:nvSpPr>
        <p:spPr>
          <a:xfrm>
            <a:off x="1959556" y="3445274"/>
            <a:ext cx="128240" cy="138499"/>
          </a:xfrm>
          <a:prstGeom prst="rect">
            <a:avLst/>
          </a:prstGeom>
          <a:noFill/>
        </p:spPr>
        <p:txBody>
          <a:bodyPr wrap="none" lIns="0" tIns="0" rIns="0" bIns="0"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40</a:t>
            </a:r>
          </a:p>
        </p:txBody>
      </p:sp>
      <p:cxnSp>
        <p:nvCxnSpPr>
          <p:cNvPr id="1160" name="Straight Connector 1159">
            <a:extLst>
              <a:ext uri="{FF2B5EF4-FFF2-40B4-BE49-F238E27FC236}">
                <a16:creationId xmlns:a16="http://schemas.microsoft.com/office/drawing/2014/main" id="{48C2A67C-CC5F-EC4E-B9A7-EE6AD322CE3E}"/>
              </a:ext>
            </a:extLst>
          </p:cNvPr>
          <p:cNvCxnSpPr/>
          <p:nvPr/>
        </p:nvCxnSpPr>
        <p:spPr>
          <a:xfrm>
            <a:off x="2095417" y="3522391"/>
            <a:ext cx="4572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161" name="TextBox 1160">
            <a:extLst>
              <a:ext uri="{FF2B5EF4-FFF2-40B4-BE49-F238E27FC236}">
                <a16:creationId xmlns:a16="http://schemas.microsoft.com/office/drawing/2014/main" id="{86D755AF-E9F2-924E-BBBA-1F24CED42A65}"/>
              </a:ext>
            </a:extLst>
          </p:cNvPr>
          <p:cNvSpPr txBox="1"/>
          <p:nvPr/>
        </p:nvSpPr>
        <p:spPr>
          <a:xfrm>
            <a:off x="1959556" y="3615394"/>
            <a:ext cx="128240" cy="138499"/>
          </a:xfrm>
          <a:prstGeom prst="rect">
            <a:avLst/>
          </a:prstGeom>
          <a:noFill/>
        </p:spPr>
        <p:txBody>
          <a:bodyPr wrap="none" lIns="0" tIns="0" rIns="0" bIns="0"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30</a:t>
            </a:r>
          </a:p>
        </p:txBody>
      </p:sp>
      <p:cxnSp>
        <p:nvCxnSpPr>
          <p:cNvPr id="1162" name="Straight Connector 1161">
            <a:extLst>
              <a:ext uri="{FF2B5EF4-FFF2-40B4-BE49-F238E27FC236}">
                <a16:creationId xmlns:a16="http://schemas.microsoft.com/office/drawing/2014/main" id="{0C429627-8F77-E244-B465-D679492BE835}"/>
              </a:ext>
            </a:extLst>
          </p:cNvPr>
          <p:cNvCxnSpPr/>
          <p:nvPr/>
        </p:nvCxnSpPr>
        <p:spPr>
          <a:xfrm>
            <a:off x="2095417" y="3692511"/>
            <a:ext cx="4572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163" name="TextBox 1162">
            <a:extLst>
              <a:ext uri="{FF2B5EF4-FFF2-40B4-BE49-F238E27FC236}">
                <a16:creationId xmlns:a16="http://schemas.microsoft.com/office/drawing/2014/main" id="{76B8D4EF-26BE-7943-AF47-5E122A55427E}"/>
              </a:ext>
            </a:extLst>
          </p:cNvPr>
          <p:cNvSpPr txBox="1"/>
          <p:nvPr/>
        </p:nvSpPr>
        <p:spPr>
          <a:xfrm>
            <a:off x="1959556" y="3788664"/>
            <a:ext cx="128240" cy="138499"/>
          </a:xfrm>
          <a:prstGeom prst="rect">
            <a:avLst/>
          </a:prstGeom>
          <a:noFill/>
        </p:spPr>
        <p:txBody>
          <a:bodyPr wrap="none" lIns="0" tIns="0" rIns="0" bIns="0"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20</a:t>
            </a:r>
          </a:p>
        </p:txBody>
      </p:sp>
      <p:cxnSp>
        <p:nvCxnSpPr>
          <p:cNvPr id="1164" name="Straight Connector 1163">
            <a:extLst>
              <a:ext uri="{FF2B5EF4-FFF2-40B4-BE49-F238E27FC236}">
                <a16:creationId xmlns:a16="http://schemas.microsoft.com/office/drawing/2014/main" id="{B0173C5A-3B8D-254F-A179-16E966D36ACC}"/>
              </a:ext>
            </a:extLst>
          </p:cNvPr>
          <p:cNvCxnSpPr/>
          <p:nvPr/>
        </p:nvCxnSpPr>
        <p:spPr>
          <a:xfrm>
            <a:off x="2095417" y="3865781"/>
            <a:ext cx="4572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165" name="TextBox 1164">
            <a:extLst>
              <a:ext uri="{FF2B5EF4-FFF2-40B4-BE49-F238E27FC236}">
                <a16:creationId xmlns:a16="http://schemas.microsoft.com/office/drawing/2014/main" id="{11D1E986-9934-DA46-A78B-9FB3DCA711E8}"/>
              </a:ext>
            </a:extLst>
          </p:cNvPr>
          <p:cNvSpPr txBox="1"/>
          <p:nvPr/>
        </p:nvSpPr>
        <p:spPr>
          <a:xfrm>
            <a:off x="1959556" y="3955632"/>
            <a:ext cx="128240" cy="138499"/>
          </a:xfrm>
          <a:prstGeom prst="rect">
            <a:avLst/>
          </a:prstGeom>
          <a:noFill/>
        </p:spPr>
        <p:txBody>
          <a:bodyPr wrap="none" lIns="0" tIns="0" rIns="0" bIns="0"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10</a:t>
            </a:r>
          </a:p>
        </p:txBody>
      </p:sp>
      <p:cxnSp>
        <p:nvCxnSpPr>
          <p:cNvPr id="1166" name="Straight Connector 1165">
            <a:extLst>
              <a:ext uri="{FF2B5EF4-FFF2-40B4-BE49-F238E27FC236}">
                <a16:creationId xmlns:a16="http://schemas.microsoft.com/office/drawing/2014/main" id="{C6FF7E59-C8ED-4746-A453-CB740C294CF1}"/>
              </a:ext>
            </a:extLst>
          </p:cNvPr>
          <p:cNvCxnSpPr/>
          <p:nvPr/>
        </p:nvCxnSpPr>
        <p:spPr>
          <a:xfrm>
            <a:off x="2095417" y="4032749"/>
            <a:ext cx="4572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167" name="TextBox 1166">
            <a:extLst>
              <a:ext uri="{FF2B5EF4-FFF2-40B4-BE49-F238E27FC236}">
                <a16:creationId xmlns:a16="http://schemas.microsoft.com/office/drawing/2014/main" id="{FA545A2C-909A-0E4B-A8A0-F2726D65FAC6}"/>
              </a:ext>
            </a:extLst>
          </p:cNvPr>
          <p:cNvSpPr txBox="1"/>
          <p:nvPr/>
        </p:nvSpPr>
        <p:spPr>
          <a:xfrm>
            <a:off x="2023676" y="4128901"/>
            <a:ext cx="64120" cy="138499"/>
          </a:xfrm>
          <a:prstGeom prst="rect">
            <a:avLst/>
          </a:prstGeom>
          <a:noFill/>
        </p:spPr>
        <p:txBody>
          <a:bodyPr wrap="none" lIns="0" tIns="0" rIns="0" bIns="0"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0</a:t>
            </a:r>
          </a:p>
        </p:txBody>
      </p:sp>
      <p:cxnSp>
        <p:nvCxnSpPr>
          <p:cNvPr id="1168" name="Straight Connector 1167">
            <a:extLst>
              <a:ext uri="{FF2B5EF4-FFF2-40B4-BE49-F238E27FC236}">
                <a16:creationId xmlns:a16="http://schemas.microsoft.com/office/drawing/2014/main" id="{EEC2E12B-EECA-0640-AE5B-34376E968783}"/>
              </a:ext>
            </a:extLst>
          </p:cNvPr>
          <p:cNvCxnSpPr/>
          <p:nvPr/>
        </p:nvCxnSpPr>
        <p:spPr>
          <a:xfrm>
            <a:off x="2095417" y="4206018"/>
            <a:ext cx="4572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169" name="TextBox 1168">
            <a:extLst>
              <a:ext uri="{FF2B5EF4-FFF2-40B4-BE49-F238E27FC236}">
                <a16:creationId xmlns:a16="http://schemas.microsoft.com/office/drawing/2014/main" id="{BD57574F-C3A6-F34F-B4F7-7DAF8345D028}"/>
              </a:ext>
            </a:extLst>
          </p:cNvPr>
          <p:cNvSpPr txBox="1"/>
          <p:nvPr/>
        </p:nvSpPr>
        <p:spPr>
          <a:xfrm rot="16200000">
            <a:off x="1171537" y="3280475"/>
            <a:ext cx="1205459" cy="138499"/>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charset="0"/>
                <a:ea typeface="Microsoft YaHei"/>
              </a:rPr>
              <a:t>Probability of PFS (%)</a:t>
            </a:r>
          </a:p>
        </p:txBody>
      </p:sp>
      <p:grpSp>
        <p:nvGrpSpPr>
          <p:cNvPr id="981" name="Group 980">
            <a:extLst>
              <a:ext uri="{FF2B5EF4-FFF2-40B4-BE49-F238E27FC236}">
                <a16:creationId xmlns:a16="http://schemas.microsoft.com/office/drawing/2014/main" id="{30C95FC9-B677-3542-9472-6C5B36066267}"/>
              </a:ext>
            </a:extLst>
          </p:cNvPr>
          <p:cNvGrpSpPr/>
          <p:nvPr/>
        </p:nvGrpSpPr>
        <p:grpSpPr>
          <a:xfrm>
            <a:off x="2156296" y="4185773"/>
            <a:ext cx="3904626" cy="383488"/>
            <a:chOff x="912211" y="4788361"/>
            <a:chExt cx="5206168" cy="412254"/>
          </a:xfrm>
        </p:grpSpPr>
        <p:sp>
          <p:nvSpPr>
            <p:cNvPr id="1085" name="TextBox 1084">
              <a:extLst>
                <a:ext uri="{FF2B5EF4-FFF2-40B4-BE49-F238E27FC236}">
                  <a16:creationId xmlns:a16="http://schemas.microsoft.com/office/drawing/2014/main" id="{398ECEBA-6DA4-0745-B8AF-09D4C00F7FB9}"/>
                </a:ext>
              </a:extLst>
            </p:cNvPr>
            <p:cNvSpPr txBox="1"/>
            <p:nvPr/>
          </p:nvSpPr>
          <p:spPr>
            <a:xfrm>
              <a:off x="912211" y="4864313"/>
              <a:ext cx="85495" cy="148888"/>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0</a:t>
              </a:r>
            </a:p>
          </p:txBody>
        </p:sp>
        <p:cxnSp>
          <p:nvCxnSpPr>
            <p:cNvPr id="1086" name="Straight Connector 1085">
              <a:extLst>
                <a:ext uri="{FF2B5EF4-FFF2-40B4-BE49-F238E27FC236}">
                  <a16:creationId xmlns:a16="http://schemas.microsoft.com/office/drawing/2014/main" id="{D73CD685-4E74-7740-8080-C0FA03248982}"/>
                </a:ext>
              </a:extLst>
            </p:cNvPr>
            <p:cNvCxnSpPr>
              <a:cxnSpLocks/>
            </p:cNvCxnSpPr>
            <p:nvPr/>
          </p:nvCxnSpPr>
          <p:spPr>
            <a:xfrm rot="16200000">
              <a:off x="924478" y="4818841"/>
              <a:ext cx="609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87" name="TextBox 1086">
              <a:extLst>
                <a:ext uri="{FF2B5EF4-FFF2-40B4-BE49-F238E27FC236}">
                  <a16:creationId xmlns:a16="http://schemas.microsoft.com/office/drawing/2014/main" id="{1A7F6D05-78BB-F74F-9DA2-B3CEF6E9E696}"/>
                </a:ext>
              </a:extLst>
            </p:cNvPr>
            <p:cNvSpPr txBox="1"/>
            <p:nvPr/>
          </p:nvSpPr>
          <p:spPr>
            <a:xfrm>
              <a:off x="1110831" y="4864313"/>
              <a:ext cx="85495" cy="148888"/>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1</a:t>
              </a:r>
            </a:p>
          </p:txBody>
        </p:sp>
        <p:cxnSp>
          <p:nvCxnSpPr>
            <p:cNvPr id="1088" name="Straight Connector 1087">
              <a:extLst>
                <a:ext uri="{FF2B5EF4-FFF2-40B4-BE49-F238E27FC236}">
                  <a16:creationId xmlns:a16="http://schemas.microsoft.com/office/drawing/2014/main" id="{B277406E-1164-9745-9EF1-4F80306DC33C}"/>
                </a:ext>
              </a:extLst>
            </p:cNvPr>
            <p:cNvCxnSpPr>
              <a:cxnSpLocks/>
            </p:cNvCxnSpPr>
            <p:nvPr/>
          </p:nvCxnSpPr>
          <p:spPr>
            <a:xfrm rot="16200000">
              <a:off x="1123097" y="4818841"/>
              <a:ext cx="609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89" name="TextBox 1088">
              <a:extLst>
                <a:ext uri="{FF2B5EF4-FFF2-40B4-BE49-F238E27FC236}">
                  <a16:creationId xmlns:a16="http://schemas.microsoft.com/office/drawing/2014/main" id="{19E9F3BF-C4B0-FD45-8BD5-DB05E7E534E4}"/>
                </a:ext>
              </a:extLst>
            </p:cNvPr>
            <p:cNvSpPr txBox="1"/>
            <p:nvPr/>
          </p:nvSpPr>
          <p:spPr>
            <a:xfrm>
              <a:off x="1313198" y="4864313"/>
              <a:ext cx="85495" cy="148888"/>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2</a:t>
              </a:r>
            </a:p>
          </p:txBody>
        </p:sp>
        <p:cxnSp>
          <p:nvCxnSpPr>
            <p:cNvPr id="1090" name="Straight Connector 1089">
              <a:extLst>
                <a:ext uri="{FF2B5EF4-FFF2-40B4-BE49-F238E27FC236}">
                  <a16:creationId xmlns:a16="http://schemas.microsoft.com/office/drawing/2014/main" id="{99933F75-C7B6-5B44-B4E3-23FF866544F2}"/>
                </a:ext>
              </a:extLst>
            </p:cNvPr>
            <p:cNvCxnSpPr>
              <a:cxnSpLocks/>
            </p:cNvCxnSpPr>
            <p:nvPr/>
          </p:nvCxnSpPr>
          <p:spPr>
            <a:xfrm rot="16200000">
              <a:off x="1325464" y="4818841"/>
              <a:ext cx="609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91" name="TextBox 1090">
              <a:extLst>
                <a:ext uri="{FF2B5EF4-FFF2-40B4-BE49-F238E27FC236}">
                  <a16:creationId xmlns:a16="http://schemas.microsoft.com/office/drawing/2014/main" id="{CC7C6783-5BDE-BC44-B390-8BA8553061DB}"/>
                </a:ext>
              </a:extLst>
            </p:cNvPr>
            <p:cNvSpPr txBox="1"/>
            <p:nvPr/>
          </p:nvSpPr>
          <p:spPr>
            <a:xfrm>
              <a:off x="1511818" y="4864313"/>
              <a:ext cx="85495" cy="148888"/>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3</a:t>
              </a:r>
            </a:p>
          </p:txBody>
        </p:sp>
        <p:cxnSp>
          <p:nvCxnSpPr>
            <p:cNvPr id="1092" name="Straight Connector 1091">
              <a:extLst>
                <a:ext uri="{FF2B5EF4-FFF2-40B4-BE49-F238E27FC236}">
                  <a16:creationId xmlns:a16="http://schemas.microsoft.com/office/drawing/2014/main" id="{3B9B2C5C-15A7-1C44-8FA7-782B74501F0B}"/>
                </a:ext>
              </a:extLst>
            </p:cNvPr>
            <p:cNvCxnSpPr>
              <a:cxnSpLocks/>
            </p:cNvCxnSpPr>
            <p:nvPr/>
          </p:nvCxnSpPr>
          <p:spPr>
            <a:xfrm rot="16200000">
              <a:off x="1524084" y="4818841"/>
              <a:ext cx="609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93" name="TextBox 1092">
              <a:extLst>
                <a:ext uri="{FF2B5EF4-FFF2-40B4-BE49-F238E27FC236}">
                  <a16:creationId xmlns:a16="http://schemas.microsoft.com/office/drawing/2014/main" id="{8D493601-4B2D-454E-9C32-47007600883F}"/>
                </a:ext>
              </a:extLst>
            </p:cNvPr>
            <p:cNvSpPr txBox="1"/>
            <p:nvPr/>
          </p:nvSpPr>
          <p:spPr>
            <a:xfrm>
              <a:off x="1717932" y="4864313"/>
              <a:ext cx="85495" cy="148888"/>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4</a:t>
              </a:r>
            </a:p>
          </p:txBody>
        </p:sp>
        <p:cxnSp>
          <p:nvCxnSpPr>
            <p:cNvPr id="1094" name="Straight Connector 1093">
              <a:extLst>
                <a:ext uri="{FF2B5EF4-FFF2-40B4-BE49-F238E27FC236}">
                  <a16:creationId xmlns:a16="http://schemas.microsoft.com/office/drawing/2014/main" id="{7FF71838-F570-334B-837C-BD40F27427C9}"/>
                </a:ext>
              </a:extLst>
            </p:cNvPr>
            <p:cNvCxnSpPr>
              <a:cxnSpLocks/>
            </p:cNvCxnSpPr>
            <p:nvPr/>
          </p:nvCxnSpPr>
          <p:spPr>
            <a:xfrm rot="16200000">
              <a:off x="1730199" y="4818841"/>
              <a:ext cx="609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95" name="TextBox 1094">
              <a:extLst>
                <a:ext uri="{FF2B5EF4-FFF2-40B4-BE49-F238E27FC236}">
                  <a16:creationId xmlns:a16="http://schemas.microsoft.com/office/drawing/2014/main" id="{3F18CD96-7CAA-FD4C-88D4-2785D7110FAC}"/>
                </a:ext>
              </a:extLst>
            </p:cNvPr>
            <p:cNvSpPr txBox="1"/>
            <p:nvPr/>
          </p:nvSpPr>
          <p:spPr>
            <a:xfrm>
              <a:off x="1916551" y="4864313"/>
              <a:ext cx="85495" cy="148888"/>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5</a:t>
              </a:r>
            </a:p>
          </p:txBody>
        </p:sp>
        <p:cxnSp>
          <p:nvCxnSpPr>
            <p:cNvPr id="1096" name="Straight Connector 1095">
              <a:extLst>
                <a:ext uri="{FF2B5EF4-FFF2-40B4-BE49-F238E27FC236}">
                  <a16:creationId xmlns:a16="http://schemas.microsoft.com/office/drawing/2014/main" id="{5D513317-2CAA-A34D-A9B5-DE8FE240727D}"/>
                </a:ext>
              </a:extLst>
            </p:cNvPr>
            <p:cNvCxnSpPr>
              <a:cxnSpLocks/>
            </p:cNvCxnSpPr>
            <p:nvPr/>
          </p:nvCxnSpPr>
          <p:spPr>
            <a:xfrm rot="16200000">
              <a:off x="1928818" y="4818841"/>
              <a:ext cx="609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97" name="TextBox 1096">
              <a:extLst>
                <a:ext uri="{FF2B5EF4-FFF2-40B4-BE49-F238E27FC236}">
                  <a16:creationId xmlns:a16="http://schemas.microsoft.com/office/drawing/2014/main" id="{17511DD0-61A3-324F-8891-332C5DAEE7B5}"/>
                </a:ext>
              </a:extLst>
            </p:cNvPr>
            <p:cNvSpPr txBox="1"/>
            <p:nvPr/>
          </p:nvSpPr>
          <p:spPr>
            <a:xfrm>
              <a:off x="2118919" y="4864313"/>
              <a:ext cx="85495" cy="148888"/>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6</a:t>
              </a:r>
            </a:p>
          </p:txBody>
        </p:sp>
        <p:cxnSp>
          <p:nvCxnSpPr>
            <p:cNvPr id="1098" name="Straight Connector 1097">
              <a:extLst>
                <a:ext uri="{FF2B5EF4-FFF2-40B4-BE49-F238E27FC236}">
                  <a16:creationId xmlns:a16="http://schemas.microsoft.com/office/drawing/2014/main" id="{6887AFB6-0619-8848-BF3E-537914FC1C23}"/>
                </a:ext>
              </a:extLst>
            </p:cNvPr>
            <p:cNvCxnSpPr>
              <a:cxnSpLocks/>
            </p:cNvCxnSpPr>
            <p:nvPr/>
          </p:nvCxnSpPr>
          <p:spPr>
            <a:xfrm rot="16200000">
              <a:off x="2131185" y="4818841"/>
              <a:ext cx="609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99" name="TextBox 1098">
              <a:extLst>
                <a:ext uri="{FF2B5EF4-FFF2-40B4-BE49-F238E27FC236}">
                  <a16:creationId xmlns:a16="http://schemas.microsoft.com/office/drawing/2014/main" id="{DEEDCAE3-ACD6-7B44-A40D-922ADCB21BCE}"/>
                </a:ext>
              </a:extLst>
            </p:cNvPr>
            <p:cNvSpPr txBox="1"/>
            <p:nvPr/>
          </p:nvSpPr>
          <p:spPr>
            <a:xfrm>
              <a:off x="2317539" y="4864313"/>
              <a:ext cx="85495" cy="148888"/>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7</a:t>
              </a:r>
            </a:p>
          </p:txBody>
        </p:sp>
        <p:cxnSp>
          <p:nvCxnSpPr>
            <p:cNvPr id="1100" name="Straight Connector 1099">
              <a:extLst>
                <a:ext uri="{FF2B5EF4-FFF2-40B4-BE49-F238E27FC236}">
                  <a16:creationId xmlns:a16="http://schemas.microsoft.com/office/drawing/2014/main" id="{F267C4BA-B67D-0943-BF5E-4F9F4BC650BF}"/>
                </a:ext>
              </a:extLst>
            </p:cNvPr>
            <p:cNvCxnSpPr>
              <a:cxnSpLocks/>
            </p:cNvCxnSpPr>
            <p:nvPr/>
          </p:nvCxnSpPr>
          <p:spPr>
            <a:xfrm rot="16200000">
              <a:off x="2329805" y="4818841"/>
              <a:ext cx="609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101" name="TextBox 1100">
              <a:extLst>
                <a:ext uri="{FF2B5EF4-FFF2-40B4-BE49-F238E27FC236}">
                  <a16:creationId xmlns:a16="http://schemas.microsoft.com/office/drawing/2014/main" id="{E7B9AAE3-F036-6E46-864C-3117E9A75FC7}"/>
                </a:ext>
              </a:extLst>
            </p:cNvPr>
            <p:cNvSpPr txBox="1"/>
            <p:nvPr/>
          </p:nvSpPr>
          <p:spPr>
            <a:xfrm>
              <a:off x="2516159" y="4864313"/>
              <a:ext cx="85495" cy="148888"/>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8</a:t>
              </a:r>
            </a:p>
          </p:txBody>
        </p:sp>
        <p:cxnSp>
          <p:nvCxnSpPr>
            <p:cNvPr id="1102" name="Straight Connector 1101">
              <a:extLst>
                <a:ext uri="{FF2B5EF4-FFF2-40B4-BE49-F238E27FC236}">
                  <a16:creationId xmlns:a16="http://schemas.microsoft.com/office/drawing/2014/main" id="{1AE075DA-707C-0F4C-8A3F-8D6D21318276}"/>
                </a:ext>
              </a:extLst>
            </p:cNvPr>
            <p:cNvCxnSpPr>
              <a:cxnSpLocks/>
            </p:cNvCxnSpPr>
            <p:nvPr/>
          </p:nvCxnSpPr>
          <p:spPr>
            <a:xfrm rot="16200000">
              <a:off x="2528425" y="4818841"/>
              <a:ext cx="609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103" name="TextBox 1102">
              <a:extLst>
                <a:ext uri="{FF2B5EF4-FFF2-40B4-BE49-F238E27FC236}">
                  <a16:creationId xmlns:a16="http://schemas.microsoft.com/office/drawing/2014/main" id="{27A6F050-B6BB-C347-93B9-5F26BA4899CE}"/>
                </a:ext>
              </a:extLst>
            </p:cNvPr>
            <p:cNvSpPr txBox="1"/>
            <p:nvPr/>
          </p:nvSpPr>
          <p:spPr>
            <a:xfrm>
              <a:off x="2714778" y="4864313"/>
              <a:ext cx="85495" cy="148888"/>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9</a:t>
              </a:r>
            </a:p>
          </p:txBody>
        </p:sp>
        <p:cxnSp>
          <p:nvCxnSpPr>
            <p:cNvPr id="1104" name="Straight Connector 1103">
              <a:extLst>
                <a:ext uri="{FF2B5EF4-FFF2-40B4-BE49-F238E27FC236}">
                  <a16:creationId xmlns:a16="http://schemas.microsoft.com/office/drawing/2014/main" id="{FEF07C40-0BC9-6A46-BF09-42B9A3CCB468}"/>
                </a:ext>
              </a:extLst>
            </p:cNvPr>
            <p:cNvCxnSpPr>
              <a:cxnSpLocks/>
            </p:cNvCxnSpPr>
            <p:nvPr/>
          </p:nvCxnSpPr>
          <p:spPr>
            <a:xfrm rot="16200000">
              <a:off x="2727044" y="4818841"/>
              <a:ext cx="609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105" name="TextBox 1104">
              <a:extLst>
                <a:ext uri="{FF2B5EF4-FFF2-40B4-BE49-F238E27FC236}">
                  <a16:creationId xmlns:a16="http://schemas.microsoft.com/office/drawing/2014/main" id="{2F6D4E8E-44DB-EB4A-A849-2D1A4C777F57}"/>
                </a:ext>
              </a:extLst>
            </p:cNvPr>
            <p:cNvSpPr txBox="1"/>
            <p:nvPr/>
          </p:nvSpPr>
          <p:spPr>
            <a:xfrm>
              <a:off x="2874398" y="4864313"/>
              <a:ext cx="170987" cy="148888"/>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10</a:t>
              </a:r>
            </a:p>
          </p:txBody>
        </p:sp>
        <p:cxnSp>
          <p:nvCxnSpPr>
            <p:cNvPr id="1106" name="Straight Connector 1105">
              <a:extLst>
                <a:ext uri="{FF2B5EF4-FFF2-40B4-BE49-F238E27FC236}">
                  <a16:creationId xmlns:a16="http://schemas.microsoft.com/office/drawing/2014/main" id="{E9F1B4E9-3FE1-2E49-A89C-7137FBB49D7E}"/>
                </a:ext>
              </a:extLst>
            </p:cNvPr>
            <p:cNvCxnSpPr>
              <a:cxnSpLocks/>
            </p:cNvCxnSpPr>
            <p:nvPr/>
          </p:nvCxnSpPr>
          <p:spPr>
            <a:xfrm rot="16200000">
              <a:off x="2929411" y="4818841"/>
              <a:ext cx="609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107" name="TextBox 1106">
              <a:extLst>
                <a:ext uri="{FF2B5EF4-FFF2-40B4-BE49-F238E27FC236}">
                  <a16:creationId xmlns:a16="http://schemas.microsoft.com/office/drawing/2014/main" id="{A1947C26-3212-0C4A-8371-6FEFC5370330}"/>
                </a:ext>
              </a:extLst>
            </p:cNvPr>
            <p:cNvSpPr txBox="1"/>
            <p:nvPr/>
          </p:nvSpPr>
          <p:spPr>
            <a:xfrm>
              <a:off x="3073018" y="4864313"/>
              <a:ext cx="170987" cy="148888"/>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11</a:t>
              </a:r>
            </a:p>
          </p:txBody>
        </p:sp>
        <p:cxnSp>
          <p:nvCxnSpPr>
            <p:cNvPr id="1108" name="Straight Connector 1107">
              <a:extLst>
                <a:ext uri="{FF2B5EF4-FFF2-40B4-BE49-F238E27FC236}">
                  <a16:creationId xmlns:a16="http://schemas.microsoft.com/office/drawing/2014/main" id="{C4663D89-2CC3-AC40-88E8-72840D8C07DE}"/>
                </a:ext>
              </a:extLst>
            </p:cNvPr>
            <p:cNvCxnSpPr>
              <a:cxnSpLocks/>
            </p:cNvCxnSpPr>
            <p:nvPr/>
          </p:nvCxnSpPr>
          <p:spPr>
            <a:xfrm rot="16200000">
              <a:off x="3128031" y="4818841"/>
              <a:ext cx="609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9" name="Straight Connector 1108">
              <a:extLst>
                <a:ext uri="{FF2B5EF4-FFF2-40B4-BE49-F238E27FC236}">
                  <a16:creationId xmlns:a16="http://schemas.microsoft.com/office/drawing/2014/main" id="{756DB56F-C92F-014E-8ED3-5C78E16D14BF}"/>
                </a:ext>
              </a:extLst>
            </p:cNvPr>
            <p:cNvCxnSpPr>
              <a:cxnSpLocks/>
            </p:cNvCxnSpPr>
            <p:nvPr/>
          </p:nvCxnSpPr>
          <p:spPr>
            <a:xfrm rot="16200000">
              <a:off x="3128031" y="4818841"/>
              <a:ext cx="609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110" name="TextBox 1109">
              <a:extLst>
                <a:ext uri="{FF2B5EF4-FFF2-40B4-BE49-F238E27FC236}">
                  <a16:creationId xmlns:a16="http://schemas.microsoft.com/office/drawing/2014/main" id="{14ACBBA0-BABE-2740-9AFE-8A6FA5AE50DC}"/>
                </a:ext>
              </a:extLst>
            </p:cNvPr>
            <p:cNvSpPr txBox="1"/>
            <p:nvPr/>
          </p:nvSpPr>
          <p:spPr>
            <a:xfrm>
              <a:off x="3275384" y="4864313"/>
              <a:ext cx="170987" cy="148888"/>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12</a:t>
              </a:r>
            </a:p>
          </p:txBody>
        </p:sp>
        <p:cxnSp>
          <p:nvCxnSpPr>
            <p:cNvPr id="1111" name="Straight Connector 1110">
              <a:extLst>
                <a:ext uri="{FF2B5EF4-FFF2-40B4-BE49-F238E27FC236}">
                  <a16:creationId xmlns:a16="http://schemas.microsoft.com/office/drawing/2014/main" id="{3048F044-FFC0-B34D-9500-583FCE163543}"/>
                </a:ext>
              </a:extLst>
            </p:cNvPr>
            <p:cNvCxnSpPr>
              <a:cxnSpLocks/>
            </p:cNvCxnSpPr>
            <p:nvPr/>
          </p:nvCxnSpPr>
          <p:spPr>
            <a:xfrm rot="16200000">
              <a:off x="3330398" y="4818841"/>
              <a:ext cx="609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112" name="TextBox 1111">
              <a:extLst>
                <a:ext uri="{FF2B5EF4-FFF2-40B4-BE49-F238E27FC236}">
                  <a16:creationId xmlns:a16="http://schemas.microsoft.com/office/drawing/2014/main" id="{2A9579D6-4DFF-664B-9C58-0E8B8701A93E}"/>
                </a:ext>
              </a:extLst>
            </p:cNvPr>
            <p:cNvSpPr txBox="1"/>
            <p:nvPr/>
          </p:nvSpPr>
          <p:spPr>
            <a:xfrm>
              <a:off x="3474004" y="4864313"/>
              <a:ext cx="170987" cy="148888"/>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13</a:t>
              </a:r>
            </a:p>
          </p:txBody>
        </p:sp>
        <p:cxnSp>
          <p:nvCxnSpPr>
            <p:cNvPr id="1113" name="Straight Connector 1112">
              <a:extLst>
                <a:ext uri="{FF2B5EF4-FFF2-40B4-BE49-F238E27FC236}">
                  <a16:creationId xmlns:a16="http://schemas.microsoft.com/office/drawing/2014/main" id="{FA49FBFA-CB63-D943-AE6A-83FD1C4E7612}"/>
                </a:ext>
              </a:extLst>
            </p:cNvPr>
            <p:cNvCxnSpPr>
              <a:cxnSpLocks/>
            </p:cNvCxnSpPr>
            <p:nvPr/>
          </p:nvCxnSpPr>
          <p:spPr>
            <a:xfrm rot="16200000">
              <a:off x="3529018" y="4818841"/>
              <a:ext cx="609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114" name="TextBox 1113">
              <a:extLst>
                <a:ext uri="{FF2B5EF4-FFF2-40B4-BE49-F238E27FC236}">
                  <a16:creationId xmlns:a16="http://schemas.microsoft.com/office/drawing/2014/main" id="{0BCC3416-33D5-EC4C-A5B7-A0CF03CFB4F3}"/>
                </a:ext>
              </a:extLst>
            </p:cNvPr>
            <p:cNvSpPr txBox="1"/>
            <p:nvPr/>
          </p:nvSpPr>
          <p:spPr>
            <a:xfrm>
              <a:off x="3680120" y="4864313"/>
              <a:ext cx="170987" cy="148888"/>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14</a:t>
              </a:r>
            </a:p>
          </p:txBody>
        </p:sp>
        <p:cxnSp>
          <p:nvCxnSpPr>
            <p:cNvPr id="1115" name="Straight Connector 1114">
              <a:extLst>
                <a:ext uri="{FF2B5EF4-FFF2-40B4-BE49-F238E27FC236}">
                  <a16:creationId xmlns:a16="http://schemas.microsoft.com/office/drawing/2014/main" id="{DA1CF007-8588-A042-AB5D-1436C211F678}"/>
                </a:ext>
              </a:extLst>
            </p:cNvPr>
            <p:cNvCxnSpPr>
              <a:cxnSpLocks/>
            </p:cNvCxnSpPr>
            <p:nvPr/>
          </p:nvCxnSpPr>
          <p:spPr>
            <a:xfrm rot="16200000">
              <a:off x="3735133" y="4818841"/>
              <a:ext cx="609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116" name="TextBox 1115">
              <a:extLst>
                <a:ext uri="{FF2B5EF4-FFF2-40B4-BE49-F238E27FC236}">
                  <a16:creationId xmlns:a16="http://schemas.microsoft.com/office/drawing/2014/main" id="{F7E72D18-A261-F34F-8956-4696E31B26AB}"/>
                </a:ext>
              </a:extLst>
            </p:cNvPr>
            <p:cNvSpPr txBox="1"/>
            <p:nvPr/>
          </p:nvSpPr>
          <p:spPr>
            <a:xfrm>
              <a:off x="3878739" y="4864313"/>
              <a:ext cx="170987" cy="148888"/>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15</a:t>
              </a:r>
            </a:p>
          </p:txBody>
        </p:sp>
        <p:cxnSp>
          <p:nvCxnSpPr>
            <p:cNvPr id="1117" name="Straight Connector 1116">
              <a:extLst>
                <a:ext uri="{FF2B5EF4-FFF2-40B4-BE49-F238E27FC236}">
                  <a16:creationId xmlns:a16="http://schemas.microsoft.com/office/drawing/2014/main" id="{215E61E5-B2A4-DC4A-82D2-5B37A597BF26}"/>
                </a:ext>
              </a:extLst>
            </p:cNvPr>
            <p:cNvCxnSpPr>
              <a:cxnSpLocks/>
            </p:cNvCxnSpPr>
            <p:nvPr/>
          </p:nvCxnSpPr>
          <p:spPr>
            <a:xfrm rot="16200000">
              <a:off x="3933752" y="4818841"/>
              <a:ext cx="609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118" name="TextBox 1117">
              <a:extLst>
                <a:ext uri="{FF2B5EF4-FFF2-40B4-BE49-F238E27FC236}">
                  <a16:creationId xmlns:a16="http://schemas.microsoft.com/office/drawing/2014/main" id="{D472CA5C-048C-6341-9E1D-01798AB2A166}"/>
                </a:ext>
              </a:extLst>
            </p:cNvPr>
            <p:cNvSpPr txBox="1"/>
            <p:nvPr/>
          </p:nvSpPr>
          <p:spPr>
            <a:xfrm>
              <a:off x="4081106" y="4864313"/>
              <a:ext cx="170987" cy="148888"/>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16</a:t>
              </a:r>
            </a:p>
          </p:txBody>
        </p:sp>
        <p:cxnSp>
          <p:nvCxnSpPr>
            <p:cNvPr id="1119" name="Straight Connector 1118">
              <a:extLst>
                <a:ext uri="{FF2B5EF4-FFF2-40B4-BE49-F238E27FC236}">
                  <a16:creationId xmlns:a16="http://schemas.microsoft.com/office/drawing/2014/main" id="{58E21382-12ED-A54C-AF9A-9ED8CE9F0EBF}"/>
                </a:ext>
              </a:extLst>
            </p:cNvPr>
            <p:cNvCxnSpPr>
              <a:cxnSpLocks/>
            </p:cNvCxnSpPr>
            <p:nvPr/>
          </p:nvCxnSpPr>
          <p:spPr>
            <a:xfrm rot="16200000">
              <a:off x="4136119" y="4818841"/>
              <a:ext cx="609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120" name="TextBox 1119">
              <a:extLst>
                <a:ext uri="{FF2B5EF4-FFF2-40B4-BE49-F238E27FC236}">
                  <a16:creationId xmlns:a16="http://schemas.microsoft.com/office/drawing/2014/main" id="{B6024D08-4C6F-9349-ADA0-FE37E89B53BF}"/>
                </a:ext>
              </a:extLst>
            </p:cNvPr>
            <p:cNvSpPr txBox="1"/>
            <p:nvPr/>
          </p:nvSpPr>
          <p:spPr>
            <a:xfrm>
              <a:off x="4279726" y="4864313"/>
              <a:ext cx="170987" cy="148888"/>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17</a:t>
              </a:r>
            </a:p>
          </p:txBody>
        </p:sp>
        <p:cxnSp>
          <p:nvCxnSpPr>
            <p:cNvPr id="1121" name="Straight Connector 1120">
              <a:extLst>
                <a:ext uri="{FF2B5EF4-FFF2-40B4-BE49-F238E27FC236}">
                  <a16:creationId xmlns:a16="http://schemas.microsoft.com/office/drawing/2014/main" id="{B4F93799-A934-AA49-AB37-315C84B85E06}"/>
                </a:ext>
              </a:extLst>
            </p:cNvPr>
            <p:cNvCxnSpPr>
              <a:cxnSpLocks/>
            </p:cNvCxnSpPr>
            <p:nvPr/>
          </p:nvCxnSpPr>
          <p:spPr>
            <a:xfrm rot="16200000">
              <a:off x="4334739" y="4818841"/>
              <a:ext cx="609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122" name="TextBox 1121">
              <a:extLst>
                <a:ext uri="{FF2B5EF4-FFF2-40B4-BE49-F238E27FC236}">
                  <a16:creationId xmlns:a16="http://schemas.microsoft.com/office/drawing/2014/main" id="{A15F8AAD-CA02-4A46-9A88-4F9205B85B12}"/>
                </a:ext>
              </a:extLst>
            </p:cNvPr>
            <p:cNvSpPr txBox="1"/>
            <p:nvPr/>
          </p:nvSpPr>
          <p:spPr>
            <a:xfrm>
              <a:off x="4478346" y="4864313"/>
              <a:ext cx="170987" cy="148888"/>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18</a:t>
              </a:r>
            </a:p>
          </p:txBody>
        </p:sp>
        <p:cxnSp>
          <p:nvCxnSpPr>
            <p:cNvPr id="1123" name="Straight Connector 1122">
              <a:extLst>
                <a:ext uri="{FF2B5EF4-FFF2-40B4-BE49-F238E27FC236}">
                  <a16:creationId xmlns:a16="http://schemas.microsoft.com/office/drawing/2014/main" id="{413A7487-DBC6-524B-9E21-E13FE479A494}"/>
                </a:ext>
              </a:extLst>
            </p:cNvPr>
            <p:cNvCxnSpPr>
              <a:cxnSpLocks/>
            </p:cNvCxnSpPr>
            <p:nvPr/>
          </p:nvCxnSpPr>
          <p:spPr>
            <a:xfrm rot="16200000">
              <a:off x="4533359" y="4818841"/>
              <a:ext cx="609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124" name="TextBox 1123">
              <a:extLst>
                <a:ext uri="{FF2B5EF4-FFF2-40B4-BE49-F238E27FC236}">
                  <a16:creationId xmlns:a16="http://schemas.microsoft.com/office/drawing/2014/main" id="{4BAA8D26-57E5-7842-991A-02A41C662FBE}"/>
                </a:ext>
              </a:extLst>
            </p:cNvPr>
            <p:cNvSpPr txBox="1"/>
            <p:nvPr/>
          </p:nvSpPr>
          <p:spPr>
            <a:xfrm>
              <a:off x="4676964" y="4864313"/>
              <a:ext cx="170987" cy="148888"/>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19</a:t>
              </a:r>
            </a:p>
          </p:txBody>
        </p:sp>
        <p:cxnSp>
          <p:nvCxnSpPr>
            <p:cNvPr id="1125" name="Straight Connector 1124">
              <a:extLst>
                <a:ext uri="{FF2B5EF4-FFF2-40B4-BE49-F238E27FC236}">
                  <a16:creationId xmlns:a16="http://schemas.microsoft.com/office/drawing/2014/main" id="{ED0AA49B-34BB-424F-B5D6-DFDEF3921357}"/>
                </a:ext>
              </a:extLst>
            </p:cNvPr>
            <p:cNvCxnSpPr>
              <a:cxnSpLocks/>
            </p:cNvCxnSpPr>
            <p:nvPr/>
          </p:nvCxnSpPr>
          <p:spPr>
            <a:xfrm rot="16200000">
              <a:off x="4731978" y="4818841"/>
              <a:ext cx="609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126" name="TextBox 1125">
              <a:extLst>
                <a:ext uri="{FF2B5EF4-FFF2-40B4-BE49-F238E27FC236}">
                  <a16:creationId xmlns:a16="http://schemas.microsoft.com/office/drawing/2014/main" id="{1438D708-8C76-D14D-9103-79A38172592F}"/>
                </a:ext>
              </a:extLst>
            </p:cNvPr>
            <p:cNvSpPr txBox="1"/>
            <p:nvPr/>
          </p:nvSpPr>
          <p:spPr>
            <a:xfrm>
              <a:off x="4879332" y="4864313"/>
              <a:ext cx="170987" cy="148888"/>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20</a:t>
              </a:r>
            </a:p>
          </p:txBody>
        </p:sp>
        <p:cxnSp>
          <p:nvCxnSpPr>
            <p:cNvPr id="1127" name="Straight Connector 1126">
              <a:extLst>
                <a:ext uri="{FF2B5EF4-FFF2-40B4-BE49-F238E27FC236}">
                  <a16:creationId xmlns:a16="http://schemas.microsoft.com/office/drawing/2014/main" id="{F43C2F51-111E-A54A-9F3A-FAB83F8FAAB7}"/>
                </a:ext>
              </a:extLst>
            </p:cNvPr>
            <p:cNvCxnSpPr>
              <a:cxnSpLocks/>
            </p:cNvCxnSpPr>
            <p:nvPr/>
          </p:nvCxnSpPr>
          <p:spPr>
            <a:xfrm rot="16200000">
              <a:off x="4934345" y="4818841"/>
              <a:ext cx="609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128" name="TextBox 1127">
              <a:extLst>
                <a:ext uri="{FF2B5EF4-FFF2-40B4-BE49-F238E27FC236}">
                  <a16:creationId xmlns:a16="http://schemas.microsoft.com/office/drawing/2014/main" id="{6639CBDC-BC36-584A-A22B-CC2AA7F3A3CC}"/>
                </a:ext>
              </a:extLst>
            </p:cNvPr>
            <p:cNvSpPr txBox="1"/>
            <p:nvPr/>
          </p:nvSpPr>
          <p:spPr>
            <a:xfrm>
              <a:off x="5080090" y="4864313"/>
              <a:ext cx="231603" cy="148888"/>
            </a:xfrm>
            <a:prstGeom prst="rect">
              <a:avLst/>
            </a:prstGeom>
            <a:noFill/>
          </p:spPr>
          <p:txBody>
            <a:bodyPr wrap="squar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21</a:t>
              </a:r>
            </a:p>
          </p:txBody>
        </p:sp>
        <p:cxnSp>
          <p:nvCxnSpPr>
            <p:cNvPr id="1129" name="Straight Connector 1128">
              <a:extLst>
                <a:ext uri="{FF2B5EF4-FFF2-40B4-BE49-F238E27FC236}">
                  <a16:creationId xmlns:a16="http://schemas.microsoft.com/office/drawing/2014/main" id="{4D8070C9-B403-3B42-BDE7-4705AD01A698}"/>
                </a:ext>
              </a:extLst>
            </p:cNvPr>
            <p:cNvCxnSpPr>
              <a:cxnSpLocks/>
            </p:cNvCxnSpPr>
            <p:nvPr/>
          </p:nvCxnSpPr>
          <p:spPr>
            <a:xfrm rot="16200000">
              <a:off x="5132965" y="4818841"/>
              <a:ext cx="609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130" name="TextBox 1129">
              <a:extLst>
                <a:ext uri="{FF2B5EF4-FFF2-40B4-BE49-F238E27FC236}">
                  <a16:creationId xmlns:a16="http://schemas.microsoft.com/office/drawing/2014/main" id="{E511400E-10B1-C745-BA85-6E13509BECB0}"/>
                </a:ext>
              </a:extLst>
            </p:cNvPr>
            <p:cNvSpPr txBox="1"/>
            <p:nvPr/>
          </p:nvSpPr>
          <p:spPr>
            <a:xfrm>
              <a:off x="5284068" y="4864313"/>
              <a:ext cx="170987" cy="148888"/>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22</a:t>
              </a:r>
            </a:p>
          </p:txBody>
        </p:sp>
        <p:cxnSp>
          <p:nvCxnSpPr>
            <p:cNvPr id="1131" name="Straight Connector 1130">
              <a:extLst>
                <a:ext uri="{FF2B5EF4-FFF2-40B4-BE49-F238E27FC236}">
                  <a16:creationId xmlns:a16="http://schemas.microsoft.com/office/drawing/2014/main" id="{718AB046-A15F-614A-AFA3-3A8BFA613CAF}"/>
                </a:ext>
              </a:extLst>
            </p:cNvPr>
            <p:cNvCxnSpPr>
              <a:cxnSpLocks/>
            </p:cNvCxnSpPr>
            <p:nvPr/>
          </p:nvCxnSpPr>
          <p:spPr>
            <a:xfrm rot="16200000">
              <a:off x="5339081" y="4818841"/>
              <a:ext cx="609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132" name="TextBox 1131">
              <a:extLst>
                <a:ext uri="{FF2B5EF4-FFF2-40B4-BE49-F238E27FC236}">
                  <a16:creationId xmlns:a16="http://schemas.microsoft.com/office/drawing/2014/main" id="{EC322C3D-A301-F44F-82F3-0A7AB8DBE2BA}"/>
                </a:ext>
              </a:extLst>
            </p:cNvPr>
            <p:cNvSpPr txBox="1"/>
            <p:nvPr/>
          </p:nvSpPr>
          <p:spPr>
            <a:xfrm>
              <a:off x="5482687" y="4864313"/>
              <a:ext cx="170987" cy="148888"/>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23</a:t>
              </a:r>
            </a:p>
          </p:txBody>
        </p:sp>
        <p:cxnSp>
          <p:nvCxnSpPr>
            <p:cNvPr id="1133" name="Straight Connector 1132">
              <a:extLst>
                <a:ext uri="{FF2B5EF4-FFF2-40B4-BE49-F238E27FC236}">
                  <a16:creationId xmlns:a16="http://schemas.microsoft.com/office/drawing/2014/main" id="{CA0E5C46-8D3B-7E42-B415-3E7D03FF3861}"/>
                </a:ext>
              </a:extLst>
            </p:cNvPr>
            <p:cNvCxnSpPr>
              <a:cxnSpLocks/>
            </p:cNvCxnSpPr>
            <p:nvPr/>
          </p:nvCxnSpPr>
          <p:spPr>
            <a:xfrm rot="16200000">
              <a:off x="5537700" y="4818841"/>
              <a:ext cx="609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134" name="TextBox 1133">
              <a:extLst>
                <a:ext uri="{FF2B5EF4-FFF2-40B4-BE49-F238E27FC236}">
                  <a16:creationId xmlns:a16="http://schemas.microsoft.com/office/drawing/2014/main" id="{74F3969F-DEC5-C140-88BB-100703E60B02}"/>
                </a:ext>
              </a:extLst>
            </p:cNvPr>
            <p:cNvSpPr txBox="1"/>
            <p:nvPr/>
          </p:nvSpPr>
          <p:spPr>
            <a:xfrm>
              <a:off x="5685054" y="4864313"/>
              <a:ext cx="170987" cy="148888"/>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24</a:t>
              </a:r>
            </a:p>
          </p:txBody>
        </p:sp>
        <p:cxnSp>
          <p:nvCxnSpPr>
            <p:cNvPr id="1135" name="Straight Connector 1134">
              <a:extLst>
                <a:ext uri="{FF2B5EF4-FFF2-40B4-BE49-F238E27FC236}">
                  <a16:creationId xmlns:a16="http://schemas.microsoft.com/office/drawing/2014/main" id="{0473C13A-8DBE-BF43-B02A-66E4D1FBF486}"/>
                </a:ext>
              </a:extLst>
            </p:cNvPr>
            <p:cNvCxnSpPr>
              <a:cxnSpLocks/>
            </p:cNvCxnSpPr>
            <p:nvPr/>
          </p:nvCxnSpPr>
          <p:spPr>
            <a:xfrm rot="16200000">
              <a:off x="5740067" y="4818841"/>
              <a:ext cx="609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136" name="TextBox 1135">
              <a:extLst>
                <a:ext uri="{FF2B5EF4-FFF2-40B4-BE49-F238E27FC236}">
                  <a16:creationId xmlns:a16="http://schemas.microsoft.com/office/drawing/2014/main" id="{0A8FDDC6-1CDB-4243-8CEF-8E417FB23E07}"/>
                </a:ext>
              </a:extLst>
            </p:cNvPr>
            <p:cNvSpPr txBox="1"/>
            <p:nvPr/>
          </p:nvSpPr>
          <p:spPr>
            <a:xfrm>
              <a:off x="5885810" y="4864313"/>
              <a:ext cx="232569" cy="148888"/>
            </a:xfrm>
            <a:prstGeom prst="rect">
              <a:avLst/>
            </a:prstGeom>
            <a:noFill/>
          </p:spPr>
          <p:txBody>
            <a:bodyPr wrap="squar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25</a:t>
              </a:r>
            </a:p>
          </p:txBody>
        </p:sp>
        <p:cxnSp>
          <p:nvCxnSpPr>
            <p:cNvPr id="1137" name="Straight Connector 1136">
              <a:extLst>
                <a:ext uri="{FF2B5EF4-FFF2-40B4-BE49-F238E27FC236}">
                  <a16:creationId xmlns:a16="http://schemas.microsoft.com/office/drawing/2014/main" id="{30759888-D408-2547-B785-9FABE3D7B9F9}"/>
                </a:ext>
              </a:extLst>
            </p:cNvPr>
            <p:cNvCxnSpPr>
              <a:cxnSpLocks/>
            </p:cNvCxnSpPr>
            <p:nvPr/>
          </p:nvCxnSpPr>
          <p:spPr>
            <a:xfrm rot="16200000">
              <a:off x="5938687" y="4818841"/>
              <a:ext cx="609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138" name="TextBox 1137">
              <a:extLst>
                <a:ext uri="{FF2B5EF4-FFF2-40B4-BE49-F238E27FC236}">
                  <a16:creationId xmlns:a16="http://schemas.microsoft.com/office/drawing/2014/main" id="{E04E6795-F9CE-7648-8F23-6802FAAF47E0}"/>
                </a:ext>
              </a:extLst>
            </p:cNvPr>
            <p:cNvSpPr txBox="1"/>
            <p:nvPr/>
          </p:nvSpPr>
          <p:spPr>
            <a:xfrm>
              <a:off x="2935754" y="5051727"/>
              <a:ext cx="1060119" cy="148888"/>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charset="0"/>
                  <a:ea typeface="Microsoft YaHei"/>
                </a:rPr>
                <a:t>Time (months)</a:t>
              </a:r>
            </a:p>
          </p:txBody>
        </p:sp>
      </p:grpSp>
      <p:cxnSp>
        <p:nvCxnSpPr>
          <p:cNvPr id="982" name="Straight Connector 981">
            <a:extLst>
              <a:ext uri="{FF2B5EF4-FFF2-40B4-BE49-F238E27FC236}">
                <a16:creationId xmlns:a16="http://schemas.microsoft.com/office/drawing/2014/main" id="{C278DF41-DF76-054E-97A8-4FDB75B4EF4C}"/>
              </a:ext>
            </a:extLst>
          </p:cNvPr>
          <p:cNvCxnSpPr>
            <a:cxnSpLocks/>
          </p:cNvCxnSpPr>
          <p:nvPr/>
        </p:nvCxnSpPr>
        <p:spPr>
          <a:xfrm>
            <a:off x="2180845" y="3998262"/>
            <a:ext cx="193265"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83" name="Oval 982">
            <a:extLst>
              <a:ext uri="{FF2B5EF4-FFF2-40B4-BE49-F238E27FC236}">
                <a16:creationId xmlns:a16="http://schemas.microsoft.com/office/drawing/2014/main" id="{993504D9-81C1-184B-AD02-5F2B55EA650A}"/>
              </a:ext>
            </a:extLst>
          </p:cNvPr>
          <p:cNvSpPr/>
          <p:nvPr/>
        </p:nvSpPr>
        <p:spPr>
          <a:xfrm>
            <a:off x="2260266" y="3969105"/>
            <a:ext cx="47020" cy="58319"/>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984" name="TextBox 983">
            <a:extLst>
              <a:ext uri="{FF2B5EF4-FFF2-40B4-BE49-F238E27FC236}">
                <a16:creationId xmlns:a16="http://schemas.microsoft.com/office/drawing/2014/main" id="{19867989-985E-D14A-B571-A403712B74F2}"/>
              </a:ext>
            </a:extLst>
          </p:cNvPr>
          <p:cNvSpPr txBox="1"/>
          <p:nvPr/>
        </p:nvSpPr>
        <p:spPr>
          <a:xfrm>
            <a:off x="2407802" y="3943686"/>
            <a:ext cx="658835" cy="233397"/>
          </a:xfrm>
          <a:prstGeom prst="rect">
            <a:avLst/>
          </a:prstGeom>
          <a:noFill/>
        </p:spPr>
        <p:txBody>
          <a:bodyPr wrap="none" lIns="0" tIns="0" rIns="0" bIns="0" rtlCol="0">
            <a:spAutoFit/>
          </a:bodyPr>
          <a:lstStyle/>
          <a:p>
            <a:pPr marL="0" marR="0" lvl="0" indent="0" algn="l" defTabSz="457200" rtl="0" eaLnBrk="1" fontAlgn="base" latinLnBrk="0" hangingPunct="1">
              <a:lnSpc>
                <a:spcPct val="100000"/>
              </a:lnSpc>
              <a:spcBef>
                <a:spcPct val="0"/>
              </a:spcBef>
              <a:spcAft>
                <a:spcPts val="225"/>
              </a:spcAft>
              <a:buClrTx/>
              <a:buSzTx/>
              <a:buFontTx/>
              <a:buNone/>
              <a:tabLst/>
              <a:defRPr/>
            </a:pPr>
            <a:r>
              <a:rPr kumimoji="0" lang="en-US" sz="675" b="0" i="0" u="none" strike="noStrike" kern="1200" cap="none" spc="0" normalizeH="0" baseline="0" noProof="0" dirty="0">
                <a:ln>
                  <a:noFill/>
                </a:ln>
                <a:solidFill>
                  <a:srgbClr val="000000"/>
                </a:solidFill>
                <a:effectLst/>
                <a:uLnTx/>
                <a:uFillTx/>
                <a:latin typeface="Arial" charset="0"/>
                <a:ea typeface="Microsoft YaHei"/>
              </a:rPr>
              <a:t>Elacestrant</a:t>
            </a:r>
          </a:p>
          <a:p>
            <a:pPr marL="0" marR="0" lvl="0" indent="0" algn="l" defTabSz="457200" rtl="0" eaLnBrk="1" fontAlgn="base" latinLnBrk="0" hangingPunct="1">
              <a:lnSpc>
                <a:spcPct val="100000"/>
              </a:lnSpc>
              <a:spcBef>
                <a:spcPct val="0"/>
              </a:spcBef>
              <a:spcAft>
                <a:spcPts val="225"/>
              </a:spcAft>
              <a:buClrTx/>
              <a:buSzTx/>
              <a:buFontTx/>
              <a:buNone/>
              <a:tabLst/>
              <a:defRPr/>
            </a:pPr>
            <a:r>
              <a:rPr kumimoji="0" lang="en-US" sz="675" b="0" i="0" u="none" strike="noStrike" kern="1200" cap="none" spc="0" normalizeH="0" baseline="0" noProof="0" dirty="0">
                <a:ln>
                  <a:noFill/>
                </a:ln>
                <a:solidFill>
                  <a:srgbClr val="000000"/>
                </a:solidFill>
                <a:effectLst/>
                <a:uLnTx/>
                <a:uFillTx/>
                <a:latin typeface="Arial" charset="0"/>
                <a:ea typeface="Microsoft YaHei"/>
              </a:rPr>
              <a:t>Standard of Care</a:t>
            </a:r>
          </a:p>
        </p:txBody>
      </p:sp>
      <p:cxnSp>
        <p:nvCxnSpPr>
          <p:cNvPr id="985" name="Straight Connector 984">
            <a:extLst>
              <a:ext uri="{FF2B5EF4-FFF2-40B4-BE49-F238E27FC236}">
                <a16:creationId xmlns:a16="http://schemas.microsoft.com/office/drawing/2014/main" id="{868B49CF-F297-5B4C-B051-E2C18ABBC221}"/>
              </a:ext>
            </a:extLst>
          </p:cNvPr>
          <p:cNvCxnSpPr>
            <a:cxnSpLocks/>
          </p:cNvCxnSpPr>
          <p:nvPr/>
        </p:nvCxnSpPr>
        <p:spPr>
          <a:xfrm>
            <a:off x="2180845" y="4138727"/>
            <a:ext cx="193265" cy="0"/>
          </a:xfrm>
          <a:prstGeom prst="line">
            <a:avLst/>
          </a:prstGeom>
          <a:ln w="19050">
            <a:solidFill>
              <a:srgbClr val="A7DBFB"/>
            </a:solidFill>
            <a:prstDash val="sysDash"/>
          </a:ln>
        </p:spPr>
        <p:style>
          <a:lnRef idx="1">
            <a:schemeClr val="accent1"/>
          </a:lnRef>
          <a:fillRef idx="0">
            <a:schemeClr val="accent1"/>
          </a:fillRef>
          <a:effectRef idx="0">
            <a:schemeClr val="accent1"/>
          </a:effectRef>
          <a:fontRef idx="minor">
            <a:schemeClr val="tx1"/>
          </a:fontRef>
        </p:style>
      </p:cxnSp>
      <p:sp>
        <p:nvSpPr>
          <p:cNvPr id="986" name="Oval 985">
            <a:extLst>
              <a:ext uri="{FF2B5EF4-FFF2-40B4-BE49-F238E27FC236}">
                <a16:creationId xmlns:a16="http://schemas.microsoft.com/office/drawing/2014/main" id="{47D90E72-64A3-934C-934E-8B9D3BD4C7C7}"/>
              </a:ext>
            </a:extLst>
          </p:cNvPr>
          <p:cNvSpPr/>
          <p:nvPr/>
        </p:nvSpPr>
        <p:spPr>
          <a:xfrm>
            <a:off x="2260266" y="4109571"/>
            <a:ext cx="47020" cy="58319"/>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grpSp>
        <p:nvGrpSpPr>
          <p:cNvPr id="987" name="Group 986">
            <a:extLst>
              <a:ext uri="{FF2B5EF4-FFF2-40B4-BE49-F238E27FC236}">
                <a16:creationId xmlns:a16="http://schemas.microsoft.com/office/drawing/2014/main" id="{E7578EA1-4FF1-CD4C-AF21-46A0301CC7DF}"/>
              </a:ext>
            </a:extLst>
          </p:cNvPr>
          <p:cNvGrpSpPr/>
          <p:nvPr/>
        </p:nvGrpSpPr>
        <p:grpSpPr>
          <a:xfrm>
            <a:off x="2305119" y="2491122"/>
            <a:ext cx="3500434" cy="1521025"/>
            <a:chOff x="1117760" y="2898775"/>
            <a:chExt cx="4667245" cy="1635120"/>
          </a:xfrm>
        </p:grpSpPr>
        <p:sp>
          <p:nvSpPr>
            <p:cNvPr id="1034" name="Oval 1033">
              <a:extLst>
                <a:ext uri="{FF2B5EF4-FFF2-40B4-BE49-F238E27FC236}">
                  <a16:creationId xmlns:a16="http://schemas.microsoft.com/office/drawing/2014/main" id="{7D61B10E-A737-1F48-8847-1BCE5AB8698B}"/>
                </a:ext>
              </a:extLst>
            </p:cNvPr>
            <p:cNvSpPr/>
            <p:nvPr/>
          </p:nvSpPr>
          <p:spPr>
            <a:xfrm>
              <a:off x="1117760" y="2898775"/>
              <a:ext cx="47620" cy="4762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35" name="Oval 1034">
              <a:extLst>
                <a:ext uri="{FF2B5EF4-FFF2-40B4-BE49-F238E27FC236}">
                  <a16:creationId xmlns:a16="http://schemas.microsoft.com/office/drawing/2014/main" id="{0052D82F-D353-914A-AC2F-CAAC5B7E7B0B}"/>
                </a:ext>
              </a:extLst>
            </p:cNvPr>
            <p:cNvSpPr/>
            <p:nvPr/>
          </p:nvSpPr>
          <p:spPr>
            <a:xfrm>
              <a:off x="1203485" y="2914650"/>
              <a:ext cx="47620" cy="4762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36" name="Oval 1035">
              <a:extLst>
                <a:ext uri="{FF2B5EF4-FFF2-40B4-BE49-F238E27FC236}">
                  <a16:creationId xmlns:a16="http://schemas.microsoft.com/office/drawing/2014/main" id="{12EC3FCB-6CE9-C14D-AB95-A3076223C709}"/>
                </a:ext>
              </a:extLst>
            </p:cNvPr>
            <p:cNvSpPr/>
            <p:nvPr/>
          </p:nvSpPr>
          <p:spPr>
            <a:xfrm>
              <a:off x="1228885" y="2917825"/>
              <a:ext cx="47620" cy="4762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37" name="Oval 1036">
              <a:extLst>
                <a:ext uri="{FF2B5EF4-FFF2-40B4-BE49-F238E27FC236}">
                  <a16:creationId xmlns:a16="http://schemas.microsoft.com/office/drawing/2014/main" id="{276F1FBC-546F-AD47-A907-D08555639843}"/>
                </a:ext>
              </a:extLst>
            </p:cNvPr>
            <p:cNvSpPr/>
            <p:nvPr/>
          </p:nvSpPr>
          <p:spPr>
            <a:xfrm>
              <a:off x="1273335" y="3035300"/>
              <a:ext cx="47620" cy="4762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38" name="Oval 1037">
              <a:extLst>
                <a:ext uri="{FF2B5EF4-FFF2-40B4-BE49-F238E27FC236}">
                  <a16:creationId xmlns:a16="http://schemas.microsoft.com/office/drawing/2014/main" id="{ECE76A13-5C58-CB4C-98E6-78B5E7671C2D}"/>
                </a:ext>
              </a:extLst>
            </p:cNvPr>
            <p:cNvSpPr/>
            <p:nvPr/>
          </p:nvSpPr>
          <p:spPr>
            <a:xfrm>
              <a:off x="1279685" y="3121025"/>
              <a:ext cx="47620" cy="4762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39" name="Oval 1038">
              <a:extLst>
                <a:ext uri="{FF2B5EF4-FFF2-40B4-BE49-F238E27FC236}">
                  <a16:creationId xmlns:a16="http://schemas.microsoft.com/office/drawing/2014/main" id="{7FB85FE9-01D0-124F-92E6-7F1EE2FA828B}"/>
                </a:ext>
              </a:extLst>
            </p:cNvPr>
            <p:cNvSpPr/>
            <p:nvPr/>
          </p:nvSpPr>
          <p:spPr>
            <a:xfrm>
              <a:off x="1289210" y="3175000"/>
              <a:ext cx="47620" cy="4762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40" name="Oval 1039">
              <a:extLst>
                <a:ext uri="{FF2B5EF4-FFF2-40B4-BE49-F238E27FC236}">
                  <a16:creationId xmlns:a16="http://schemas.microsoft.com/office/drawing/2014/main" id="{9D622F54-AB23-334A-8D43-78EFC32FFBCC}"/>
                </a:ext>
              </a:extLst>
            </p:cNvPr>
            <p:cNvSpPr/>
            <p:nvPr/>
          </p:nvSpPr>
          <p:spPr>
            <a:xfrm>
              <a:off x="1292385" y="3213100"/>
              <a:ext cx="47620" cy="4762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41" name="Oval 1040">
              <a:extLst>
                <a:ext uri="{FF2B5EF4-FFF2-40B4-BE49-F238E27FC236}">
                  <a16:creationId xmlns:a16="http://schemas.microsoft.com/office/drawing/2014/main" id="{3656E82D-286A-DF43-8577-F8073B7DFD0B}"/>
                </a:ext>
              </a:extLst>
            </p:cNvPr>
            <p:cNvSpPr/>
            <p:nvPr/>
          </p:nvSpPr>
          <p:spPr>
            <a:xfrm>
              <a:off x="1298735" y="3311525"/>
              <a:ext cx="47620" cy="4762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42" name="Oval 1041">
              <a:extLst>
                <a:ext uri="{FF2B5EF4-FFF2-40B4-BE49-F238E27FC236}">
                  <a16:creationId xmlns:a16="http://schemas.microsoft.com/office/drawing/2014/main" id="{6DE0ED48-6D10-9C44-BEE5-F8EC36CC2822}"/>
                </a:ext>
              </a:extLst>
            </p:cNvPr>
            <p:cNvSpPr/>
            <p:nvPr/>
          </p:nvSpPr>
          <p:spPr>
            <a:xfrm>
              <a:off x="1305085" y="3562350"/>
              <a:ext cx="47620" cy="4762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43" name="Oval 1042">
              <a:extLst>
                <a:ext uri="{FF2B5EF4-FFF2-40B4-BE49-F238E27FC236}">
                  <a16:creationId xmlns:a16="http://schemas.microsoft.com/office/drawing/2014/main" id="{E3404592-7C9B-C24B-A979-112A8318A322}"/>
                </a:ext>
              </a:extLst>
            </p:cNvPr>
            <p:cNvSpPr/>
            <p:nvPr/>
          </p:nvSpPr>
          <p:spPr>
            <a:xfrm>
              <a:off x="1314610" y="3644900"/>
              <a:ext cx="47620" cy="4762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44" name="Oval 1043">
              <a:extLst>
                <a:ext uri="{FF2B5EF4-FFF2-40B4-BE49-F238E27FC236}">
                  <a16:creationId xmlns:a16="http://schemas.microsoft.com/office/drawing/2014/main" id="{B9A0B3FD-D190-FB4B-A5ED-58594FB42E5C}"/>
                </a:ext>
              </a:extLst>
            </p:cNvPr>
            <p:cNvSpPr/>
            <p:nvPr/>
          </p:nvSpPr>
          <p:spPr>
            <a:xfrm>
              <a:off x="1317785" y="3683000"/>
              <a:ext cx="47620" cy="4762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45" name="Oval 1044">
              <a:extLst>
                <a:ext uri="{FF2B5EF4-FFF2-40B4-BE49-F238E27FC236}">
                  <a16:creationId xmlns:a16="http://schemas.microsoft.com/office/drawing/2014/main" id="{C6B50CB1-23DC-CC4A-B04C-872731C90242}"/>
                </a:ext>
              </a:extLst>
            </p:cNvPr>
            <p:cNvSpPr/>
            <p:nvPr/>
          </p:nvSpPr>
          <p:spPr>
            <a:xfrm>
              <a:off x="1333660" y="3705225"/>
              <a:ext cx="47620" cy="4762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46" name="Oval 1045">
              <a:extLst>
                <a:ext uri="{FF2B5EF4-FFF2-40B4-BE49-F238E27FC236}">
                  <a16:creationId xmlns:a16="http://schemas.microsoft.com/office/drawing/2014/main" id="{51DB9F3A-4781-3445-AA51-C1839E89D211}"/>
                </a:ext>
              </a:extLst>
            </p:cNvPr>
            <p:cNvSpPr/>
            <p:nvPr/>
          </p:nvSpPr>
          <p:spPr>
            <a:xfrm>
              <a:off x="1349535" y="3714750"/>
              <a:ext cx="47620" cy="4762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47" name="Oval 1046">
              <a:extLst>
                <a:ext uri="{FF2B5EF4-FFF2-40B4-BE49-F238E27FC236}">
                  <a16:creationId xmlns:a16="http://schemas.microsoft.com/office/drawing/2014/main" id="{111A234B-E2D2-0B45-8335-DCAC6E37D125}"/>
                </a:ext>
              </a:extLst>
            </p:cNvPr>
            <p:cNvSpPr/>
            <p:nvPr/>
          </p:nvSpPr>
          <p:spPr>
            <a:xfrm>
              <a:off x="1362235" y="3746500"/>
              <a:ext cx="47620" cy="4762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48" name="Oval 1047">
              <a:extLst>
                <a:ext uri="{FF2B5EF4-FFF2-40B4-BE49-F238E27FC236}">
                  <a16:creationId xmlns:a16="http://schemas.microsoft.com/office/drawing/2014/main" id="{4CBB8BEB-F76F-D940-96C5-7502EB485AEE}"/>
                </a:ext>
              </a:extLst>
            </p:cNvPr>
            <p:cNvSpPr/>
            <p:nvPr/>
          </p:nvSpPr>
          <p:spPr>
            <a:xfrm>
              <a:off x="1273335" y="3057525"/>
              <a:ext cx="47620" cy="4762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49" name="Oval 1048">
              <a:extLst>
                <a:ext uri="{FF2B5EF4-FFF2-40B4-BE49-F238E27FC236}">
                  <a16:creationId xmlns:a16="http://schemas.microsoft.com/office/drawing/2014/main" id="{8434D465-752A-814E-8B28-EE9D4B4C7834}"/>
                </a:ext>
              </a:extLst>
            </p:cNvPr>
            <p:cNvSpPr/>
            <p:nvPr/>
          </p:nvSpPr>
          <p:spPr>
            <a:xfrm>
              <a:off x="1486060" y="3794125"/>
              <a:ext cx="47620" cy="4762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50" name="Oval 1049">
              <a:extLst>
                <a:ext uri="{FF2B5EF4-FFF2-40B4-BE49-F238E27FC236}">
                  <a16:creationId xmlns:a16="http://schemas.microsoft.com/office/drawing/2014/main" id="{65871C85-C2EB-8540-B875-A078FA993C59}"/>
                </a:ext>
              </a:extLst>
            </p:cNvPr>
            <p:cNvSpPr/>
            <p:nvPr/>
          </p:nvSpPr>
          <p:spPr>
            <a:xfrm>
              <a:off x="1508285" y="3803650"/>
              <a:ext cx="47620" cy="4762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51" name="Oval 1050">
              <a:extLst>
                <a:ext uri="{FF2B5EF4-FFF2-40B4-BE49-F238E27FC236}">
                  <a16:creationId xmlns:a16="http://schemas.microsoft.com/office/drawing/2014/main" id="{A2B19255-0DB6-3F4A-8D0A-C437B1E07CE9}"/>
                </a:ext>
              </a:extLst>
            </p:cNvPr>
            <p:cNvSpPr/>
            <p:nvPr/>
          </p:nvSpPr>
          <p:spPr>
            <a:xfrm>
              <a:off x="1540035" y="3810000"/>
              <a:ext cx="47620" cy="4762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52" name="Oval 1051">
              <a:extLst>
                <a:ext uri="{FF2B5EF4-FFF2-40B4-BE49-F238E27FC236}">
                  <a16:creationId xmlns:a16="http://schemas.microsoft.com/office/drawing/2014/main" id="{D4E0D1ED-8CC5-FC44-8747-B47D89071128}"/>
                </a:ext>
              </a:extLst>
            </p:cNvPr>
            <p:cNvSpPr/>
            <p:nvPr/>
          </p:nvSpPr>
          <p:spPr>
            <a:xfrm>
              <a:off x="1622585" y="3825875"/>
              <a:ext cx="47620" cy="4762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53" name="Oval 1052">
              <a:extLst>
                <a:ext uri="{FF2B5EF4-FFF2-40B4-BE49-F238E27FC236}">
                  <a16:creationId xmlns:a16="http://schemas.microsoft.com/office/drawing/2014/main" id="{BC62344B-0FFA-ED42-ABE5-47487ACDFBEF}"/>
                </a:ext>
              </a:extLst>
            </p:cNvPr>
            <p:cNvSpPr/>
            <p:nvPr/>
          </p:nvSpPr>
          <p:spPr>
            <a:xfrm>
              <a:off x="1635285" y="3841750"/>
              <a:ext cx="47620" cy="4762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54" name="Oval 1053">
              <a:extLst>
                <a:ext uri="{FF2B5EF4-FFF2-40B4-BE49-F238E27FC236}">
                  <a16:creationId xmlns:a16="http://schemas.microsoft.com/office/drawing/2014/main" id="{B550C594-BA2D-4A47-BBE4-B19EC206FFF9}"/>
                </a:ext>
              </a:extLst>
            </p:cNvPr>
            <p:cNvSpPr/>
            <p:nvPr/>
          </p:nvSpPr>
          <p:spPr>
            <a:xfrm>
              <a:off x="1654335" y="3860800"/>
              <a:ext cx="47620" cy="4762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55" name="Oval 1054">
              <a:extLst>
                <a:ext uri="{FF2B5EF4-FFF2-40B4-BE49-F238E27FC236}">
                  <a16:creationId xmlns:a16="http://schemas.microsoft.com/office/drawing/2014/main" id="{77CE7F27-145E-5E47-BEB0-36B0B51EECE0}"/>
                </a:ext>
              </a:extLst>
            </p:cNvPr>
            <p:cNvSpPr/>
            <p:nvPr/>
          </p:nvSpPr>
          <p:spPr>
            <a:xfrm>
              <a:off x="1673385" y="3892550"/>
              <a:ext cx="47620" cy="4762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56" name="Oval 1055">
              <a:extLst>
                <a:ext uri="{FF2B5EF4-FFF2-40B4-BE49-F238E27FC236}">
                  <a16:creationId xmlns:a16="http://schemas.microsoft.com/office/drawing/2014/main" id="{6D6365E8-CF42-7E48-B21F-D2AAC3C57F0E}"/>
                </a:ext>
              </a:extLst>
            </p:cNvPr>
            <p:cNvSpPr/>
            <p:nvPr/>
          </p:nvSpPr>
          <p:spPr>
            <a:xfrm>
              <a:off x="1660685" y="3876675"/>
              <a:ext cx="47620" cy="4762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57" name="Oval 1056">
              <a:extLst>
                <a:ext uri="{FF2B5EF4-FFF2-40B4-BE49-F238E27FC236}">
                  <a16:creationId xmlns:a16="http://schemas.microsoft.com/office/drawing/2014/main" id="{2104F890-DFFA-434E-84AF-1AB84269B3DD}"/>
                </a:ext>
              </a:extLst>
            </p:cNvPr>
            <p:cNvSpPr/>
            <p:nvPr/>
          </p:nvSpPr>
          <p:spPr>
            <a:xfrm>
              <a:off x="1676560" y="3911600"/>
              <a:ext cx="47620" cy="4762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58" name="Oval 1057">
              <a:extLst>
                <a:ext uri="{FF2B5EF4-FFF2-40B4-BE49-F238E27FC236}">
                  <a16:creationId xmlns:a16="http://schemas.microsoft.com/office/drawing/2014/main" id="{5E2CE70C-20AA-B240-8397-B3421576D666}"/>
                </a:ext>
              </a:extLst>
            </p:cNvPr>
            <p:cNvSpPr/>
            <p:nvPr/>
          </p:nvSpPr>
          <p:spPr>
            <a:xfrm>
              <a:off x="1698785" y="3949700"/>
              <a:ext cx="47620" cy="4762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59" name="Oval 1058">
              <a:extLst>
                <a:ext uri="{FF2B5EF4-FFF2-40B4-BE49-F238E27FC236}">
                  <a16:creationId xmlns:a16="http://schemas.microsoft.com/office/drawing/2014/main" id="{0CBF0167-A541-F54F-9B33-AAA2F430490D}"/>
                </a:ext>
              </a:extLst>
            </p:cNvPr>
            <p:cNvSpPr/>
            <p:nvPr/>
          </p:nvSpPr>
          <p:spPr>
            <a:xfrm>
              <a:off x="1736885" y="3949700"/>
              <a:ext cx="47620" cy="4762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60" name="Oval 1059">
              <a:extLst>
                <a:ext uri="{FF2B5EF4-FFF2-40B4-BE49-F238E27FC236}">
                  <a16:creationId xmlns:a16="http://schemas.microsoft.com/office/drawing/2014/main" id="{F0DED1C1-383D-5C4F-9A93-FEFA103A08AB}"/>
                </a:ext>
              </a:extLst>
            </p:cNvPr>
            <p:cNvSpPr/>
            <p:nvPr/>
          </p:nvSpPr>
          <p:spPr>
            <a:xfrm>
              <a:off x="1717835" y="3949700"/>
              <a:ext cx="47620" cy="4762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61" name="Oval 1060">
              <a:extLst>
                <a:ext uri="{FF2B5EF4-FFF2-40B4-BE49-F238E27FC236}">
                  <a16:creationId xmlns:a16="http://schemas.microsoft.com/office/drawing/2014/main" id="{858D8439-D43D-9240-8651-AFE6C822834C}"/>
                </a:ext>
              </a:extLst>
            </p:cNvPr>
            <p:cNvSpPr/>
            <p:nvPr/>
          </p:nvSpPr>
          <p:spPr>
            <a:xfrm>
              <a:off x="2000410" y="4000500"/>
              <a:ext cx="47620" cy="4762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62" name="Oval 1061">
              <a:extLst>
                <a:ext uri="{FF2B5EF4-FFF2-40B4-BE49-F238E27FC236}">
                  <a16:creationId xmlns:a16="http://schemas.microsoft.com/office/drawing/2014/main" id="{226EF384-1F3D-3041-8493-9E3AF604033D}"/>
                </a:ext>
              </a:extLst>
            </p:cNvPr>
            <p:cNvSpPr/>
            <p:nvPr/>
          </p:nvSpPr>
          <p:spPr>
            <a:xfrm>
              <a:off x="2035335" y="4041775"/>
              <a:ext cx="47620" cy="4762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63" name="Oval 1062">
              <a:extLst>
                <a:ext uri="{FF2B5EF4-FFF2-40B4-BE49-F238E27FC236}">
                  <a16:creationId xmlns:a16="http://schemas.microsoft.com/office/drawing/2014/main" id="{09445E46-BF2F-6240-B3F1-F46AF580CB81}"/>
                </a:ext>
              </a:extLst>
            </p:cNvPr>
            <p:cNvSpPr/>
            <p:nvPr/>
          </p:nvSpPr>
          <p:spPr>
            <a:xfrm>
              <a:off x="2051210" y="4064000"/>
              <a:ext cx="47620" cy="4762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64" name="Oval 1063">
              <a:extLst>
                <a:ext uri="{FF2B5EF4-FFF2-40B4-BE49-F238E27FC236}">
                  <a16:creationId xmlns:a16="http://schemas.microsoft.com/office/drawing/2014/main" id="{63E0139D-2F6C-6148-9847-0FB7F86CF0D8}"/>
                </a:ext>
              </a:extLst>
            </p:cNvPr>
            <p:cNvSpPr/>
            <p:nvPr/>
          </p:nvSpPr>
          <p:spPr>
            <a:xfrm>
              <a:off x="2136935" y="4089400"/>
              <a:ext cx="47620" cy="4762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65" name="Oval 1064">
              <a:extLst>
                <a:ext uri="{FF2B5EF4-FFF2-40B4-BE49-F238E27FC236}">
                  <a16:creationId xmlns:a16="http://schemas.microsoft.com/office/drawing/2014/main" id="{BFBA84A1-65D5-3844-AB1C-E38A52C203AE}"/>
                </a:ext>
              </a:extLst>
            </p:cNvPr>
            <p:cNvSpPr/>
            <p:nvPr/>
          </p:nvSpPr>
          <p:spPr>
            <a:xfrm>
              <a:off x="2409985" y="4149725"/>
              <a:ext cx="47620" cy="4762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66" name="Oval 1065">
              <a:extLst>
                <a:ext uri="{FF2B5EF4-FFF2-40B4-BE49-F238E27FC236}">
                  <a16:creationId xmlns:a16="http://schemas.microsoft.com/office/drawing/2014/main" id="{214D70C6-F806-D54A-966D-D9097D73B42F}"/>
                </a:ext>
              </a:extLst>
            </p:cNvPr>
            <p:cNvSpPr/>
            <p:nvPr/>
          </p:nvSpPr>
          <p:spPr>
            <a:xfrm>
              <a:off x="2429035" y="4149725"/>
              <a:ext cx="47620" cy="4762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67" name="Oval 1066">
              <a:extLst>
                <a:ext uri="{FF2B5EF4-FFF2-40B4-BE49-F238E27FC236}">
                  <a16:creationId xmlns:a16="http://schemas.microsoft.com/office/drawing/2014/main" id="{3D70A9EE-F020-6041-B307-D4E533CEFDD6}"/>
                </a:ext>
              </a:extLst>
            </p:cNvPr>
            <p:cNvSpPr/>
            <p:nvPr/>
          </p:nvSpPr>
          <p:spPr>
            <a:xfrm>
              <a:off x="2756060" y="4197350"/>
              <a:ext cx="47620" cy="4762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68" name="Oval 1067">
              <a:extLst>
                <a:ext uri="{FF2B5EF4-FFF2-40B4-BE49-F238E27FC236}">
                  <a16:creationId xmlns:a16="http://schemas.microsoft.com/office/drawing/2014/main" id="{674153D7-A16C-1647-995D-8AA15E390D83}"/>
                </a:ext>
              </a:extLst>
            </p:cNvPr>
            <p:cNvSpPr/>
            <p:nvPr/>
          </p:nvSpPr>
          <p:spPr>
            <a:xfrm>
              <a:off x="2778285" y="4216400"/>
              <a:ext cx="47620" cy="4762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69" name="Oval 1068">
              <a:extLst>
                <a:ext uri="{FF2B5EF4-FFF2-40B4-BE49-F238E27FC236}">
                  <a16:creationId xmlns:a16="http://schemas.microsoft.com/office/drawing/2014/main" id="{381105D2-9B9F-084C-9422-8B7C33296FED}"/>
                </a:ext>
              </a:extLst>
            </p:cNvPr>
            <p:cNvSpPr/>
            <p:nvPr/>
          </p:nvSpPr>
          <p:spPr>
            <a:xfrm>
              <a:off x="3016410" y="4251325"/>
              <a:ext cx="47620" cy="4762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70" name="Oval 1069">
              <a:extLst>
                <a:ext uri="{FF2B5EF4-FFF2-40B4-BE49-F238E27FC236}">
                  <a16:creationId xmlns:a16="http://schemas.microsoft.com/office/drawing/2014/main" id="{B4D89918-D206-7F49-967F-BF98743ED247}"/>
                </a:ext>
              </a:extLst>
            </p:cNvPr>
            <p:cNvSpPr/>
            <p:nvPr/>
          </p:nvSpPr>
          <p:spPr>
            <a:xfrm>
              <a:off x="3149760" y="4286250"/>
              <a:ext cx="47620" cy="4762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71" name="Oval 1070">
              <a:extLst>
                <a:ext uri="{FF2B5EF4-FFF2-40B4-BE49-F238E27FC236}">
                  <a16:creationId xmlns:a16="http://schemas.microsoft.com/office/drawing/2014/main" id="{6A2066E4-B563-9C4F-8F74-C36195AE84E6}"/>
                </a:ext>
              </a:extLst>
            </p:cNvPr>
            <p:cNvSpPr/>
            <p:nvPr/>
          </p:nvSpPr>
          <p:spPr>
            <a:xfrm>
              <a:off x="3200560" y="4305300"/>
              <a:ext cx="47620" cy="4762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72" name="Oval 1071">
              <a:extLst>
                <a:ext uri="{FF2B5EF4-FFF2-40B4-BE49-F238E27FC236}">
                  <a16:creationId xmlns:a16="http://schemas.microsoft.com/office/drawing/2014/main" id="{B575268F-2869-074E-A883-874E950B567B}"/>
                </a:ext>
              </a:extLst>
            </p:cNvPr>
            <p:cNvSpPr/>
            <p:nvPr/>
          </p:nvSpPr>
          <p:spPr>
            <a:xfrm>
              <a:off x="3330735" y="4308475"/>
              <a:ext cx="47620" cy="4762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73" name="Oval 1072">
              <a:extLst>
                <a:ext uri="{FF2B5EF4-FFF2-40B4-BE49-F238E27FC236}">
                  <a16:creationId xmlns:a16="http://schemas.microsoft.com/office/drawing/2014/main" id="{9AB507FE-92CC-444A-B131-19F8721F13DA}"/>
                </a:ext>
              </a:extLst>
            </p:cNvPr>
            <p:cNvSpPr/>
            <p:nvPr/>
          </p:nvSpPr>
          <p:spPr>
            <a:xfrm>
              <a:off x="3470435" y="4327525"/>
              <a:ext cx="47620" cy="4762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74" name="Oval 1073">
              <a:extLst>
                <a:ext uri="{FF2B5EF4-FFF2-40B4-BE49-F238E27FC236}">
                  <a16:creationId xmlns:a16="http://schemas.microsoft.com/office/drawing/2014/main" id="{27446583-F2F9-DB46-941A-2493903563CD}"/>
                </a:ext>
              </a:extLst>
            </p:cNvPr>
            <p:cNvSpPr/>
            <p:nvPr/>
          </p:nvSpPr>
          <p:spPr>
            <a:xfrm>
              <a:off x="3489485" y="4330700"/>
              <a:ext cx="47620" cy="4762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75" name="Oval 1074">
              <a:extLst>
                <a:ext uri="{FF2B5EF4-FFF2-40B4-BE49-F238E27FC236}">
                  <a16:creationId xmlns:a16="http://schemas.microsoft.com/office/drawing/2014/main" id="{D78055DD-9C3E-F543-AF19-0CAF3A8B7B32}"/>
                </a:ext>
              </a:extLst>
            </p:cNvPr>
            <p:cNvSpPr/>
            <p:nvPr/>
          </p:nvSpPr>
          <p:spPr>
            <a:xfrm>
              <a:off x="3521235" y="4327525"/>
              <a:ext cx="47620" cy="4762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76" name="Oval 1075">
              <a:extLst>
                <a:ext uri="{FF2B5EF4-FFF2-40B4-BE49-F238E27FC236}">
                  <a16:creationId xmlns:a16="http://schemas.microsoft.com/office/drawing/2014/main" id="{462F3FEA-24EF-BF43-B698-D80D7F7030CE}"/>
                </a:ext>
              </a:extLst>
            </p:cNvPr>
            <p:cNvSpPr/>
            <p:nvPr/>
          </p:nvSpPr>
          <p:spPr>
            <a:xfrm>
              <a:off x="3562510" y="4330700"/>
              <a:ext cx="47620" cy="4762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77" name="Oval 1076">
              <a:extLst>
                <a:ext uri="{FF2B5EF4-FFF2-40B4-BE49-F238E27FC236}">
                  <a16:creationId xmlns:a16="http://schemas.microsoft.com/office/drawing/2014/main" id="{ED14303F-E16A-7B44-AB58-5BF11C863558}"/>
                </a:ext>
              </a:extLst>
            </p:cNvPr>
            <p:cNvSpPr/>
            <p:nvPr/>
          </p:nvSpPr>
          <p:spPr>
            <a:xfrm>
              <a:off x="3600610" y="4327525"/>
              <a:ext cx="47620" cy="4762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78" name="Oval 1077">
              <a:extLst>
                <a:ext uri="{FF2B5EF4-FFF2-40B4-BE49-F238E27FC236}">
                  <a16:creationId xmlns:a16="http://schemas.microsoft.com/office/drawing/2014/main" id="{4AB4681A-0E55-DE45-8DA4-4C40D4820714}"/>
                </a:ext>
              </a:extLst>
            </p:cNvPr>
            <p:cNvSpPr/>
            <p:nvPr/>
          </p:nvSpPr>
          <p:spPr>
            <a:xfrm>
              <a:off x="3892710" y="4362450"/>
              <a:ext cx="47620" cy="4762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79" name="Oval 1078">
              <a:extLst>
                <a:ext uri="{FF2B5EF4-FFF2-40B4-BE49-F238E27FC236}">
                  <a16:creationId xmlns:a16="http://schemas.microsoft.com/office/drawing/2014/main" id="{0F67F691-E5D5-9E41-8BCE-F6865AA0C393}"/>
                </a:ext>
              </a:extLst>
            </p:cNvPr>
            <p:cNvSpPr/>
            <p:nvPr/>
          </p:nvSpPr>
          <p:spPr>
            <a:xfrm>
              <a:off x="3911760" y="4368800"/>
              <a:ext cx="47620" cy="4762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80" name="Oval 1079">
              <a:extLst>
                <a:ext uri="{FF2B5EF4-FFF2-40B4-BE49-F238E27FC236}">
                  <a16:creationId xmlns:a16="http://schemas.microsoft.com/office/drawing/2014/main" id="{1833F750-B941-484A-A005-A313B3054355}"/>
                </a:ext>
              </a:extLst>
            </p:cNvPr>
            <p:cNvSpPr/>
            <p:nvPr/>
          </p:nvSpPr>
          <p:spPr>
            <a:xfrm>
              <a:off x="4257835" y="4406900"/>
              <a:ext cx="47620" cy="4762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81" name="Oval 1080">
              <a:extLst>
                <a:ext uri="{FF2B5EF4-FFF2-40B4-BE49-F238E27FC236}">
                  <a16:creationId xmlns:a16="http://schemas.microsoft.com/office/drawing/2014/main" id="{DEA408A9-4637-FB48-B10E-688A694FF655}"/>
                </a:ext>
              </a:extLst>
            </p:cNvPr>
            <p:cNvSpPr/>
            <p:nvPr/>
          </p:nvSpPr>
          <p:spPr>
            <a:xfrm>
              <a:off x="4619785" y="4403725"/>
              <a:ext cx="47620" cy="4762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82" name="Oval 1081">
              <a:extLst>
                <a:ext uri="{FF2B5EF4-FFF2-40B4-BE49-F238E27FC236}">
                  <a16:creationId xmlns:a16="http://schemas.microsoft.com/office/drawing/2014/main" id="{BE2A2803-C345-EC44-9673-B65EF697FFA0}"/>
                </a:ext>
              </a:extLst>
            </p:cNvPr>
            <p:cNvSpPr/>
            <p:nvPr/>
          </p:nvSpPr>
          <p:spPr>
            <a:xfrm>
              <a:off x="4654710" y="4486275"/>
              <a:ext cx="47620" cy="4762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83" name="Oval 1082">
              <a:extLst>
                <a:ext uri="{FF2B5EF4-FFF2-40B4-BE49-F238E27FC236}">
                  <a16:creationId xmlns:a16="http://schemas.microsoft.com/office/drawing/2014/main" id="{A04885C4-28D8-EF40-BAC0-6A5B93818959}"/>
                </a:ext>
              </a:extLst>
            </p:cNvPr>
            <p:cNvSpPr/>
            <p:nvPr/>
          </p:nvSpPr>
          <p:spPr>
            <a:xfrm>
              <a:off x="5404010" y="4483100"/>
              <a:ext cx="47620" cy="4762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84" name="Oval 1083">
              <a:extLst>
                <a:ext uri="{FF2B5EF4-FFF2-40B4-BE49-F238E27FC236}">
                  <a16:creationId xmlns:a16="http://schemas.microsoft.com/office/drawing/2014/main" id="{F972B662-67ED-3844-A013-FCE456E07E48}"/>
                </a:ext>
              </a:extLst>
            </p:cNvPr>
            <p:cNvSpPr/>
            <p:nvPr/>
          </p:nvSpPr>
          <p:spPr>
            <a:xfrm>
              <a:off x="5737385" y="4486275"/>
              <a:ext cx="47620" cy="4762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grpSp>
      <p:sp>
        <p:nvSpPr>
          <p:cNvPr id="988" name="Freeform 987">
            <a:extLst>
              <a:ext uri="{FF2B5EF4-FFF2-40B4-BE49-F238E27FC236}">
                <a16:creationId xmlns:a16="http://schemas.microsoft.com/office/drawing/2014/main" id="{77F76AAC-BF9B-2041-B89D-0F8DF96434B2}"/>
              </a:ext>
            </a:extLst>
          </p:cNvPr>
          <p:cNvSpPr/>
          <p:nvPr/>
        </p:nvSpPr>
        <p:spPr>
          <a:xfrm>
            <a:off x="2195463" y="2502936"/>
            <a:ext cx="3598069" cy="1494449"/>
          </a:xfrm>
          <a:custGeom>
            <a:avLst/>
            <a:gdLst>
              <a:gd name="connsiteX0" fmla="*/ 0 w 4206875"/>
              <a:gd name="connsiteY0" fmla="*/ 0 h 1606550"/>
              <a:gd name="connsiteX1" fmla="*/ 174625 w 4206875"/>
              <a:gd name="connsiteY1" fmla="*/ 0 h 1606550"/>
              <a:gd name="connsiteX2" fmla="*/ 206375 w 4206875"/>
              <a:gd name="connsiteY2" fmla="*/ 31750 h 1606550"/>
              <a:gd name="connsiteX3" fmla="*/ 269875 w 4206875"/>
              <a:gd name="connsiteY3" fmla="*/ 41275 h 1606550"/>
              <a:gd name="connsiteX4" fmla="*/ 295275 w 4206875"/>
              <a:gd name="connsiteY4" fmla="*/ 50800 h 1606550"/>
              <a:gd name="connsiteX5" fmla="*/ 307975 w 4206875"/>
              <a:gd name="connsiteY5" fmla="*/ 82550 h 1606550"/>
              <a:gd name="connsiteX6" fmla="*/ 314325 w 4206875"/>
              <a:gd name="connsiteY6" fmla="*/ 111125 h 1606550"/>
              <a:gd name="connsiteX7" fmla="*/ 317500 w 4206875"/>
              <a:gd name="connsiteY7" fmla="*/ 139700 h 1606550"/>
              <a:gd name="connsiteX8" fmla="*/ 320675 w 4206875"/>
              <a:gd name="connsiteY8" fmla="*/ 193675 h 1606550"/>
              <a:gd name="connsiteX9" fmla="*/ 333375 w 4206875"/>
              <a:gd name="connsiteY9" fmla="*/ 238125 h 1606550"/>
              <a:gd name="connsiteX10" fmla="*/ 339725 w 4206875"/>
              <a:gd name="connsiteY10" fmla="*/ 279400 h 1606550"/>
              <a:gd name="connsiteX11" fmla="*/ 349250 w 4206875"/>
              <a:gd name="connsiteY11" fmla="*/ 336550 h 1606550"/>
              <a:gd name="connsiteX12" fmla="*/ 352425 w 4206875"/>
              <a:gd name="connsiteY12" fmla="*/ 466725 h 1606550"/>
              <a:gd name="connsiteX13" fmla="*/ 352425 w 4206875"/>
              <a:gd name="connsiteY13" fmla="*/ 546100 h 1606550"/>
              <a:gd name="connsiteX14" fmla="*/ 355600 w 4206875"/>
              <a:gd name="connsiteY14" fmla="*/ 641350 h 1606550"/>
              <a:gd name="connsiteX15" fmla="*/ 361950 w 4206875"/>
              <a:gd name="connsiteY15" fmla="*/ 723900 h 1606550"/>
              <a:gd name="connsiteX16" fmla="*/ 371475 w 4206875"/>
              <a:gd name="connsiteY16" fmla="*/ 790575 h 1606550"/>
              <a:gd name="connsiteX17" fmla="*/ 403225 w 4206875"/>
              <a:gd name="connsiteY17" fmla="*/ 847725 h 1606550"/>
              <a:gd name="connsiteX18" fmla="*/ 447675 w 4206875"/>
              <a:gd name="connsiteY18" fmla="*/ 879475 h 1606550"/>
              <a:gd name="connsiteX19" fmla="*/ 447675 w 4206875"/>
              <a:gd name="connsiteY19" fmla="*/ 914400 h 1606550"/>
              <a:gd name="connsiteX20" fmla="*/ 565150 w 4206875"/>
              <a:gd name="connsiteY20" fmla="*/ 914400 h 1606550"/>
              <a:gd name="connsiteX21" fmla="*/ 571500 w 4206875"/>
              <a:gd name="connsiteY21" fmla="*/ 936625 h 1606550"/>
              <a:gd name="connsiteX22" fmla="*/ 666750 w 4206875"/>
              <a:gd name="connsiteY22" fmla="*/ 939800 h 1606550"/>
              <a:gd name="connsiteX23" fmla="*/ 704850 w 4206875"/>
              <a:gd name="connsiteY23" fmla="*/ 996950 h 1606550"/>
              <a:gd name="connsiteX24" fmla="*/ 733425 w 4206875"/>
              <a:gd name="connsiteY24" fmla="*/ 1041400 h 1606550"/>
              <a:gd name="connsiteX25" fmla="*/ 749300 w 4206875"/>
              <a:gd name="connsiteY25" fmla="*/ 1069975 h 1606550"/>
              <a:gd name="connsiteX26" fmla="*/ 977900 w 4206875"/>
              <a:gd name="connsiteY26" fmla="*/ 1076325 h 1606550"/>
              <a:gd name="connsiteX27" fmla="*/ 977900 w 4206875"/>
              <a:gd name="connsiteY27" fmla="*/ 1076325 h 1606550"/>
              <a:gd name="connsiteX28" fmla="*/ 1047750 w 4206875"/>
              <a:gd name="connsiteY28" fmla="*/ 1098550 h 1606550"/>
              <a:gd name="connsiteX29" fmla="*/ 1082675 w 4206875"/>
              <a:gd name="connsiteY29" fmla="*/ 1158875 h 1606550"/>
              <a:gd name="connsiteX30" fmla="*/ 1123950 w 4206875"/>
              <a:gd name="connsiteY30" fmla="*/ 1177925 h 1606550"/>
              <a:gd name="connsiteX31" fmla="*/ 1123950 w 4206875"/>
              <a:gd name="connsiteY31" fmla="*/ 1177925 h 1606550"/>
              <a:gd name="connsiteX32" fmla="*/ 1149350 w 4206875"/>
              <a:gd name="connsiteY32" fmla="*/ 1203325 h 1606550"/>
              <a:gd name="connsiteX33" fmla="*/ 1285875 w 4206875"/>
              <a:gd name="connsiteY33" fmla="*/ 1203325 h 1606550"/>
              <a:gd name="connsiteX34" fmla="*/ 1285875 w 4206875"/>
              <a:gd name="connsiteY34" fmla="*/ 1203325 h 1606550"/>
              <a:gd name="connsiteX35" fmla="*/ 1285875 w 4206875"/>
              <a:gd name="connsiteY35" fmla="*/ 1231900 h 1606550"/>
              <a:gd name="connsiteX36" fmla="*/ 1441450 w 4206875"/>
              <a:gd name="connsiteY36" fmla="*/ 1231900 h 1606550"/>
              <a:gd name="connsiteX37" fmla="*/ 1441450 w 4206875"/>
              <a:gd name="connsiteY37" fmla="*/ 1231900 h 1606550"/>
              <a:gd name="connsiteX38" fmla="*/ 1463675 w 4206875"/>
              <a:gd name="connsiteY38" fmla="*/ 1266825 h 1606550"/>
              <a:gd name="connsiteX39" fmla="*/ 1543050 w 4206875"/>
              <a:gd name="connsiteY39" fmla="*/ 1266825 h 1606550"/>
              <a:gd name="connsiteX40" fmla="*/ 1543050 w 4206875"/>
              <a:gd name="connsiteY40" fmla="*/ 1266825 h 1606550"/>
              <a:gd name="connsiteX41" fmla="*/ 1543050 w 4206875"/>
              <a:gd name="connsiteY41" fmla="*/ 1266825 h 1606550"/>
              <a:gd name="connsiteX42" fmla="*/ 1543050 w 4206875"/>
              <a:gd name="connsiteY42" fmla="*/ 1266825 h 1606550"/>
              <a:gd name="connsiteX43" fmla="*/ 1714500 w 4206875"/>
              <a:gd name="connsiteY43" fmla="*/ 1266825 h 1606550"/>
              <a:gd name="connsiteX44" fmla="*/ 1714500 w 4206875"/>
              <a:gd name="connsiteY44" fmla="*/ 1311275 h 1606550"/>
              <a:gd name="connsiteX45" fmla="*/ 1816100 w 4206875"/>
              <a:gd name="connsiteY45" fmla="*/ 1311275 h 1606550"/>
              <a:gd name="connsiteX46" fmla="*/ 1835150 w 4206875"/>
              <a:gd name="connsiteY46" fmla="*/ 1330325 h 1606550"/>
              <a:gd name="connsiteX47" fmla="*/ 1873250 w 4206875"/>
              <a:gd name="connsiteY47" fmla="*/ 1330325 h 1606550"/>
              <a:gd name="connsiteX48" fmla="*/ 1873250 w 4206875"/>
              <a:gd name="connsiteY48" fmla="*/ 1358900 h 1606550"/>
              <a:gd name="connsiteX49" fmla="*/ 2041525 w 4206875"/>
              <a:gd name="connsiteY49" fmla="*/ 1358900 h 1606550"/>
              <a:gd name="connsiteX50" fmla="*/ 2041525 w 4206875"/>
              <a:gd name="connsiteY50" fmla="*/ 1358900 h 1606550"/>
              <a:gd name="connsiteX51" fmla="*/ 2159000 w 4206875"/>
              <a:gd name="connsiteY51" fmla="*/ 1358900 h 1606550"/>
              <a:gd name="connsiteX52" fmla="*/ 2159000 w 4206875"/>
              <a:gd name="connsiteY52" fmla="*/ 1403350 h 1606550"/>
              <a:gd name="connsiteX53" fmla="*/ 2206625 w 4206875"/>
              <a:gd name="connsiteY53" fmla="*/ 1403350 h 1606550"/>
              <a:gd name="connsiteX54" fmla="*/ 2225675 w 4206875"/>
              <a:gd name="connsiteY54" fmla="*/ 1422400 h 1606550"/>
              <a:gd name="connsiteX55" fmla="*/ 2581275 w 4206875"/>
              <a:gd name="connsiteY55" fmla="*/ 1422400 h 1606550"/>
              <a:gd name="connsiteX56" fmla="*/ 2581275 w 4206875"/>
              <a:gd name="connsiteY56" fmla="*/ 1454150 h 1606550"/>
              <a:gd name="connsiteX57" fmla="*/ 2936875 w 4206875"/>
              <a:gd name="connsiteY57" fmla="*/ 1454150 h 1606550"/>
              <a:gd name="connsiteX58" fmla="*/ 2952750 w 4206875"/>
              <a:gd name="connsiteY58" fmla="*/ 1470025 h 1606550"/>
              <a:gd name="connsiteX59" fmla="*/ 3067050 w 4206875"/>
              <a:gd name="connsiteY59" fmla="*/ 1470025 h 1606550"/>
              <a:gd name="connsiteX60" fmla="*/ 3067050 w 4206875"/>
              <a:gd name="connsiteY60" fmla="*/ 1527175 h 1606550"/>
              <a:gd name="connsiteX61" fmla="*/ 3683000 w 4206875"/>
              <a:gd name="connsiteY61" fmla="*/ 1527175 h 1606550"/>
              <a:gd name="connsiteX62" fmla="*/ 3683000 w 4206875"/>
              <a:gd name="connsiteY62" fmla="*/ 1606550 h 1606550"/>
              <a:gd name="connsiteX63" fmla="*/ 3717925 w 4206875"/>
              <a:gd name="connsiteY63" fmla="*/ 1606550 h 1606550"/>
              <a:gd name="connsiteX64" fmla="*/ 4206875 w 4206875"/>
              <a:gd name="connsiteY64" fmla="*/ 1606550 h 1606550"/>
              <a:gd name="connsiteX0" fmla="*/ 0 w 4797425"/>
              <a:gd name="connsiteY0" fmla="*/ 0 h 1606550"/>
              <a:gd name="connsiteX1" fmla="*/ 174625 w 4797425"/>
              <a:gd name="connsiteY1" fmla="*/ 0 h 1606550"/>
              <a:gd name="connsiteX2" fmla="*/ 206375 w 4797425"/>
              <a:gd name="connsiteY2" fmla="*/ 31750 h 1606550"/>
              <a:gd name="connsiteX3" fmla="*/ 269875 w 4797425"/>
              <a:gd name="connsiteY3" fmla="*/ 41275 h 1606550"/>
              <a:gd name="connsiteX4" fmla="*/ 295275 w 4797425"/>
              <a:gd name="connsiteY4" fmla="*/ 50800 h 1606550"/>
              <a:gd name="connsiteX5" fmla="*/ 307975 w 4797425"/>
              <a:gd name="connsiteY5" fmla="*/ 82550 h 1606550"/>
              <a:gd name="connsiteX6" fmla="*/ 314325 w 4797425"/>
              <a:gd name="connsiteY6" fmla="*/ 111125 h 1606550"/>
              <a:gd name="connsiteX7" fmla="*/ 317500 w 4797425"/>
              <a:gd name="connsiteY7" fmla="*/ 139700 h 1606550"/>
              <a:gd name="connsiteX8" fmla="*/ 320675 w 4797425"/>
              <a:gd name="connsiteY8" fmla="*/ 193675 h 1606550"/>
              <a:gd name="connsiteX9" fmla="*/ 333375 w 4797425"/>
              <a:gd name="connsiteY9" fmla="*/ 238125 h 1606550"/>
              <a:gd name="connsiteX10" fmla="*/ 339725 w 4797425"/>
              <a:gd name="connsiteY10" fmla="*/ 279400 h 1606550"/>
              <a:gd name="connsiteX11" fmla="*/ 349250 w 4797425"/>
              <a:gd name="connsiteY11" fmla="*/ 336550 h 1606550"/>
              <a:gd name="connsiteX12" fmla="*/ 352425 w 4797425"/>
              <a:gd name="connsiteY12" fmla="*/ 466725 h 1606550"/>
              <a:gd name="connsiteX13" fmla="*/ 352425 w 4797425"/>
              <a:gd name="connsiteY13" fmla="*/ 546100 h 1606550"/>
              <a:gd name="connsiteX14" fmla="*/ 355600 w 4797425"/>
              <a:gd name="connsiteY14" fmla="*/ 641350 h 1606550"/>
              <a:gd name="connsiteX15" fmla="*/ 361950 w 4797425"/>
              <a:gd name="connsiteY15" fmla="*/ 723900 h 1606550"/>
              <a:gd name="connsiteX16" fmla="*/ 371475 w 4797425"/>
              <a:gd name="connsiteY16" fmla="*/ 790575 h 1606550"/>
              <a:gd name="connsiteX17" fmla="*/ 403225 w 4797425"/>
              <a:gd name="connsiteY17" fmla="*/ 847725 h 1606550"/>
              <a:gd name="connsiteX18" fmla="*/ 447675 w 4797425"/>
              <a:gd name="connsiteY18" fmla="*/ 879475 h 1606550"/>
              <a:gd name="connsiteX19" fmla="*/ 447675 w 4797425"/>
              <a:gd name="connsiteY19" fmla="*/ 914400 h 1606550"/>
              <a:gd name="connsiteX20" fmla="*/ 565150 w 4797425"/>
              <a:gd name="connsiteY20" fmla="*/ 914400 h 1606550"/>
              <a:gd name="connsiteX21" fmla="*/ 571500 w 4797425"/>
              <a:gd name="connsiteY21" fmla="*/ 936625 h 1606550"/>
              <a:gd name="connsiteX22" fmla="*/ 666750 w 4797425"/>
              <a:gd name="connsiteY22" fmla="*/ 939800 h 1606550"/>
              <a:gd name="connsiteX23" fmla="*/ 704850 w 4797425"/>
              <a:gd name="connsiteY23" fmla="*/ 996950 h 1606550"/>
              <a:gd name="connsiteX24" fmla="*/ 733425 w 4797425"/>
              <a:gd name="connsiteY24" fmla="*/ 1041400 h 1606550"/>
              <a:gd name="connsiteX25" fmla="*/ 749300 w 4797425"/>
              <a:gd name="connsiteY25" fmla="*/ 1069975 h 1606550"/>
              <a:gd name="connsiteX26" fmla="*/ 977900 w 4797425"/>
              <a:gd name="connsiteY26" fmla="*/ 1076325 h 1606550"/>
              <a:gd name="connsiteX27" fmla="*/ 977900 w 4797425"/>
              <a:gd name="connsiteY27" fmla="*/ 1076325 h 1606550"/>
              <a:gd name="connsiteX28" fmla="*/ 1047750 w 4797425"/>
              <a:gd name="connsiteY28" fmla="*/ 1098550 h 1606550"/>
              <a:gd name="connsiteX29" fmla="*/ 1082675 w 4797425"/>
              <a:gd name="connsiteY29" fmla="*/ 1158875 h 1606550"/>
              <a:gd name="connsiteX30" fmla="*/ 1123950 w 4797425"/>
              <a:gd name="connsiteY30" fmla="*/ 1177925 h 1606550"/>
              <a:gd name="connsiteX31" fmla="*/ 1123950 w 4797425"/>
              <a:gd name="connsiteY31" fmla="*/ 1177925 h 1606550"/>
              <a:gd name="connsiteX32" fmla="*/ 1149350 w 4797425"/>
              <a:gd name="connsiteY32" fmla="*/ 1203325 h 1606550"/>
              <a:gd name="connsiteX33" fmla="*/ 1285875 w 4797425"/>
              <a:gd name="connsiteY33" fmla="*/ 1203325 h 1606550"/>
              <a:gd name="connsiteX34" fmla="*/ 1285875 w 4797425"/>
              <a:gd name="connsiteY34" fmla="*/ 1203325 h 1606550"/>
              <a:gd name="connsiteX35" fmla="*/ 1285875 w 4797425"/>
              <a:gd name="connsiteY35" fmla="*/ 1231900 h 1606550"/>
              <a:gd name="connsiteX36" fmla="*/ 1441450 w 4797425"/>
              <a:gd name="connsiteY36" fmla="*/ 1231900 h 1606550"/>
              <a:gd name="connsiteX37" fmla="*/ 1441450 w 4797425"/>
              <a:gd name="connsiteY37" fmla="*/ 1231900 h 1606550"/>
              <a:gd name="connsiteX38" fmla="*/ 1463675 w 4797425"/>
              <a:gd name="connsiteY38" fmla="*/ 1266825 h 1606550"/>
              <a:gd name="connsiteX39" fmla="*/ 1543050 w 4797425"/>
              <a:gd name="connsiteY39" fmla="*/ 1266825 h 1606550"/>
              <a:gd name="connsiteX40" fmla="*/ 1543050 w 4797425"/>
              <a:gd name="connsiteY40" fmla="*/ 1266825 h 1606550"/>
              <a:gd name="connsiteX41" fmla="*/ 1543050 w 4797425"/>
              <a:gd name="connsiteY41" fmla="*/ 1266825 h 1606550"/>
              <a:gd name="connsiteX42" fmla="*/ 1543050 w 4797425"/>
              <a:gd name="connsiteY42" fmla="*/ 1266825 h 1606550"/>
              <a:gd name="connsiteX43" fmla="*/ 1714500 w 4797425"/>
              <a:gd name="connsiteY43" fmla="*/ 1266825 h 1606550"/>
              <a:gd name="connsiteX44" fmla="*/ 1714500 w 4797425"/>
              <a:gd name="connsiteY44" fmla="*/ 1311275 h 1606550"/>
              <a:gd name="connsiteX45" fmla="*/ 1816100 w 4797425"/>
              <a:gd name="connsiteY45" fmla="*/ 1311275 h 1606550"/>
              <a:gd name="connsiteX46" fmla="*/ 1835150 w 4797425"/>
              <a:gd name="connsiteY46" fmla="*/ 1330325 h 1606550"/>
              <a:gd name="connsiteX47" fmla="*/ 1873250 w 4797425"/>
              <a:gd name="connsiteY47" fmla="*/ 1330325 h 1606550"/>
              <a:gd name="connsiteX48" fmla="*/ 1873250 w 4797425"/>
              <a:gd name="connsiteY48" fmla="*/ 1358900 h 1606550"/>
              <a:gd name="connsiteX49" fmla="*/ 2041525 w 4797425"/>
              <a:gd name="connsiteY49" fmla="*/ 1358900 h 1606550"/>
              <a:gd name="connsiteX50" fmla="*/ 2041525 w 4797425"/>
              <a:gd name="connsiteY50" fmla="*/ 1358900 h 1606550"/>
              <a:gd name="connsiteX51" fmla="*/ 2159000 w 4797425"/>
              <a:gd name="connsiteY51" fmla="*/ 1358900 h 1606550"/>
              <a:gd name="connsiteX52" fmla="*/ 2159000 w 4797425"/>
              <a:gd name="connsiteY52" fmla="*/ 1403350 h 1606550"/>
              <a:gd name="connsiteX53" fmla="*/ 2206625 w 4797425"/>
              <a:gd name="connsiteY53" fmla="*/ 1403350 h 1606550"/>
              <a:gd name="connsiteX54" fmla="*/ 2225675 w 4797425"/>
              <a:gd name="connsiteY54" fmla="*/ 1422400 h 1606550"/>
              <a:gd name="connsiteX55" fmla="*/ 2581275 w 4797425"/>
              <a:gd name="connsiteY55" fmla="*/ 1422400 h 1606550"/>
              <a:gd name="connsiteX56" fmla="*/ 2581275 w 4797425"/>
              <a:gd name="connsiteY56" fmla="*/ 1454150 h 1606550"/>
              <a:gd name="connsiteX57" fmla="*/ 2936875 w 4797425"/>
              <a:gd name="connsiteY57" fmla="*/ 1454150 h 1606550"/>
              <a:gd name="connsiteX58" fmla="*/ 2952750 w 4797425"/>
              <a:gd name="connsiteY58" fmla="*/ 1470025 h 1606550"/>
              <a:gd name="connsiteX59" fmla="*/ 3067050 w 4797425"/>
              <a:gd name="connsiteY59" fmla="*/ 1470025 h 1606550"/>
              <a:gd name="connsiteX60" fmla="*/ 3067050 w 4797425"/>
              <a:gd name="connsiteY60" fmla="*/ 1527175 h 1606550"/>
              <a:gd name="connsiteX61" fmla="*/ 3683000 w 4797425"/>
              <a:gd name="connsiteY61" fmla="*/ 1527175 h 1606550"/>
              <a:gd name="connsiteX62" fmla="*/ 3683000 w 4797425"/>
              <a:gd name="connsiteY62" fmla="*/ 1606550 h 1606550"/>
              <a:gd name="connsiteX63" fmla="*/ 3717925 w 4797425"/>
              <a:gd name="connsiteY63" fmla="*/ 1606550 h 1606550"/>
              <a:gd name="connsiteX64" fmla="*/ 4797425 w 4797425"/>
              <a:gd name="connsiteY64" fmla="*/ 1600200 h 1606550"/>
              <a:gd name="connsiteX0" fmla="*/ 0 w 4797425"/>
              <a:gd name="connsiteY0" fmla="*/ 0 h 1606550"/>
              <a:gd name="connsiteX1" fmla="*/ 174625 w 4797425"/>
              <a:gd name="connsiteY1" fmla="*/ 0 h 1606550"/>
              <a:gd name="connsiteX2" fmla="*/ 206375 w 4797425"/>
              <a:gd name="connsiteY2" fmla="*/ 31750 h 1606550"/>
              <a:gd name="connsiteX3" fmla="*/ 269875 w 4797425"/>
              <a:gd name="connsiteY3" fmla="*/ 41275 h 1606550"/>
              <a:gd name="connsiteX4" fmla="*/ 295275 w 4797425"/>
              <a:gd name="connsiteY4" fmla="*/ 50800 h 1606550"/>
              <a:gd name="connsiteX5" fmla="*/ 307975 w 4797425"/>
              <a:gd name="connsiteY5" fmla="*/ 82550 h 1606550"/>
              <a:gd name="connsiteX6" fmla="*/ 314325 w 4797425"/>
              <a:gd name="connsiteY6" fmla="*/ 111125 h 1606550"/>
              <a:gd name="connsiteX7" fmla="*/ 317500 w 4797425"/>
              <a:gd name="connsiteY7" fmla="*/ 139700 h 1606550"/>
              <a:gd name="connsiteX8" fmla="*/ 320675 w 4797425"/>
              <a:gd name="connsiteY8" fmla="*/ 193675 h 1606550"/>
              <a:gd name="connsiteX9" fmla="*/ 333375 w 4797425"/>
              <a:gd name="connsiteY9" fmla="*/ 238125 h 1606550"/>
              <a:gd name="connsiteX10" fmla="*/ 339725 w 4797425"/>
              <a:gd name="connsiteY10" fmla="*/ 279400 h 1606550"/>
              <a:gd name="connsiteX11" fmla="*/ 349250 w 4797425"/>
              <a:gd name="connsiteY11" fmla="*/ 336550 h 1606550"/>
              <a:gd name="connsiteX12" fmla="*/ 352425 w 4797425"/>
              <a:gd name="connsiteY12" fmla="*/ 466725 h 1606550"/>
              <a:gd name="connsiteX13" fmla="*/ 352425 w 4797425"/>
              <a:gd name="connsiteY13" fmla="*/ 546100 h 1606550"/>
              <a:gd name="connsiteX14" fmla="*/ 355600 w 4797425"/>
              <a:gd name="connsiteY14" fmla="*/ 641350 h 1606550"/>
              <a:gd name="connsiteX15" fmla="*/ 361950 w 4797425"/>
              <a:gd name="connsiteY15" fmla="*/ 723900 h 1606550"/>
              <a:gd name="connsiteX16" fmla="*/ 371475 w 4797425"/>
              <a:gd name="connsiteY16" fmla="*/ 790575 h 1606550"/>
              <a:gd name="connsiteX17" fmla="*/ 403225 w 4797425"/>
              <a:gd name="connsiteY17" fmla="*/ 847725 h 1606550"/>
              <a:gd name="connsiteX18" fmla="*/ 447675 w 4797425"/>
              <a:gd name="connsiteY18" fmla="*/ 879475 h 1606550"/>
              <a:gd name="connsiteX19" fmla="*/ 447675 w 4797425"/>
              <a:gd name="connsiteY19" fmla="*/ 914400 h 1606550"/>
              <a:gd name="connsiteX20" fmla="*/ 565150 w 4797425"/>
              <a:gd name="connsiteY20" fmla="*/ 914400 h 1606550"/>
              <a:gd name="connsiteX21" fmla="*/ 571500 w 4797425"/>
              <a:gd name="connsiteY21" fmla="*/ 936625 h 1606550"/>
              <a:gd name="connsiteX22" fmla="*/ 666750 w 4797425"/>
              <a:gd name="connsiteY22" fmla="*/ 939800 h 1606550"/>
              <a:gd name="connsiteX23" fmla="*/ 704850 w 4797425"/>
              <a:gd name="connsiteY23" fmla="*/ 996950 h 1606550"/>
              <a:gd name="connsiteX24" fmla="*/ 733425 w 4797425"/>
              <a:gd name="connsiteY24" fmla="*/ 1041400 h 1606550"/>
              <a:gd name="connsiteX25" fmla="*/ 749300 w 4797425"/>
              <a:gd name="connsiteY25" fmla="*/ 1069975 h 1606550"/>
              <a:gd name="connsiteX26" fmla="*/ 977900 w 4797425"/>
              <a:gd name="connsiteY26" fmla="*/ 1076325 h 1606550"/>
              <a:gd name="connsiteX27" fmla="*/ 977900 w 4797425"/>
              <a:gd name="connsiteY27" fmla="*/ 1076325 h 1606550"/>
              <a:gd name="connsiteX28" fmla="*/ 987425 w 4797425"/>
              <a:gd name="connsiteY28" fmla="*/ 1085850 h 1606550"/>
              <a:gd name="connsiteX29" fmla="*/ 1047750 w 4797425"/>
              <a:gd name="connsiteY29" fmla="*/ 1098550 h 1606550"/>
              <a:gd name="connsiteX30" fmla="*/ 1082675 w 4797425"/>
              <a:gd name="connsiteY30" fmla="*/ 1158875 h 1606550"/>
              <a:gd name="connsiteX31" fmla="*/ 1123950 w 4797425"/>
              <a:gd name="connsiteY31" fmla="*/ 1177925 h 1606550"/>
              <a:gd name="connsiteX32" fmla="*/ 1123950 w 4797425"/>
              <a:gd name="connsiteY32" fmla="*/ 1177925 h 1606550"/>
              <a:gd name="connsiteX33" fmla="*/ 1149350 w 4797425"/>
              <a:gd name="connsiteY33" fmla="*/ 1203325 h 1606550"/>
              <a:gd name="connsiteX34" fmla="*/ 1285875 w 4797425"/>
              <a:gd name="connsiteY34" fmla="*/ 1203325 h 1606550"/>
              <a:gd name="connsiteX35" fmla="*/ 1285875 w 4797425"/>
              <a:gd name="connsiteY35" fmla="*/ 1203325 h 1606550"/>
              <a:gd name="connsiteX36" fmla="*/ 1285875 w 4797425"/>
              <a:gd name="connsiteY36" fmla="*/ 1231900 h 1606550"/>
              <a:gd name="connsiteX37" fmla="*/ 1441450 w 4797425"/>
              <a:gd name="connsiteY37" fmla="*/ 1231900 h 1606550"/>
              <a:gd name="connsiteX38" fmla="*/ 1441450 w 4797425"/>
              <a:gd name="connsiteY38" fmla="*/ 1231900 h 1606550"/>
              <a:gd name="connsiteX39" fmla="*/ 1463675 w 4797425"/>
              <a:gd name="connsiteY39" fmla="*/ 1266825 h 1606550"/>
              <a:gd name="connsiteX40" fmla="*/ 1543050 w 4797425"/>
              <a:gd name="connsiteY40" fmla="*/ 1266825 h 1606550"/>
              <a:gd name="connsiteX41" fmla="*/ 1543050 w 4797425"/>
              <a:gd name="connsiteY41" fmla="*/ 1266825 h 1606550"/>
              <a:gd name="connsiteX42" fmla="*/ 1543050 w 4797425"/>
              <a:gd name="connsiteY42" fmla="*/ 1266825 h 1606550"/>
              <a:gd name="connsiteX43" fmla="*/ 1543050 w 4797425"/>
              <a:gd name="connsiteY43" fmla="*/ 1266825 h 1606550"/>
              <a:gd name="connsiteX44" fmla="*/ 1714500 w 4797425"/>
              <a:gd name="connsiteY44" fmla="*/ 1266825 h 1606550"/>
              <a:gd name="connsiteX45" fmla="*/ 1714500 w 4797425"/>
              <a:gd name="connsiteY45" fmla="*/ 1311275 h 1606550"/>
              <a:gd name="connsiteX46" fmla="*/ 1816100 w 4797425"/>
              <a:gd name="connsiteY46" fmla="*/ 1311275 h 1606550"/>
              <a:gd name="connsiteX47" fmla="*/ 1835150 w 4797425"/>
              <a:gd name="connsiteY47" fmla="*/ 1330325 h 1606550"/>
              <a:gd name="connsiteX48" fmla="*/ 1873250 w 4797425"/>
              <a:gd name="connsiteY48" fmla="*/ 1330325 h 1606550"/>
              <a:gd name="connsiteX49" fmla="*/ 1873250 w 4797425"/>
              <a:gd name="connsiteY49" fmla="*/ 1358900 h 1606550"/>
              <a:gd name="connsiteX50" fmla="*/ 2041525 w 4797425"/>
              <a:gd name="connsiteY50" fmla="*/ 1358900 h 1606550"/>
              <a:gd name="connsiteX51" fmla="*/ 2041525 w 4797425"/>
              <a:gd name="connsiteY51" fmla="*/ 1358900 h 1606550"/>
              <a:gd name="connsiteX52" fmla="*/ 2159000 w 4797425"/>
              <a:gd name="connsiteY52" fmla="*/ 1358900 h 1606550"/>
              <a:gd name="connsiteX53" fmla="*/ 2159000 w 4797425"/>
              <a:gd name="connsiteY53" fmla="*/ 1403350 h 1606550"/>
              <a:gd name="connsiteX54" fmla="*/ 2206625 w 4797425"/>
              <a:gd name="connsiteY54" fmla="*/ 1403350 h 1606550"/>
              <a:gd name="connsiteX55" fmla="*/ 2225675 w 4797425"/>
              <a:gd name="connsiteY55" fmla="*/ 1422400 h 1606550"/>
              <a:gd name="connsiteX56" fmla="*/ 2581275 w 4797425"/>
              <a:gd name="connsiteY56" fmla="*/ 1422400 h 1606550"/>
              <a:gd name="connsiteX57" fmla="*/ 2581275 w 4797425"/>
              <a:gd name="connsiteY57" fmla="*/ 1454150 h 1606550"/>
              <a:gd name="connsiteX58" fmla="*/ 2936875 w 4797425"/>
              <a:gd name="connsiteY58" fmla="*/ 1454150 h 1606550"/>
              <a:gd name="connsiteX59" fmla="*/ 2952750 w 4797425"/>
              <a:gd name="connsiteY59" fmla="*/ 1470025 h 1606550"/>
              <a:gd name="connsiteX60" fmla="*/ 3067050 w 4797425"/>
              <a:gd name="connsiteY60" fmla="*/ 1470025 h 1606550"/>
              <a:gd name="connsiteX61" fmla="*/ 3067050 w 4797425"/>
              <a:gd name="connsiteY61" fmla="*/ 1527175 h 1606550"/>
              <a:gd name="connsiteX62" fmla="*/ 3683000 w 4797425"/>
              <a:gd name="connsiteY62" fmla="*/ 1527175 h 1606550"/>
              <a:gd name="connsiteX63" fmla="*/ 3683000 w 4797425"/>
              <a:gd name="connsiteY63" fmla="*/ 1606550 h 1606550"/>
              <a:gd name="connsiteX64" fmla="*/ 3717925 w 4797425"/>
              <a:gd name="connsiteY64" fmla="*/ 1606550 h 1606550"/>
              <a:gd name="connsiteX65" fmla="*/ 4797425 w 4797425"/>
              <a:gd name="connsiteY65" fmla="*/ 1600200 h 1606550"/>
              <a:gd name="connsiteX0" fmla="*/ 0 w 4797425"/>
              <a:gd name="connsiteY0" fmla="*/ 0 h 1606550"/>
              <a:gd name="connsiteX1" fmla="*/ 174625 w 4797425"/>
              <a:gd name="connsiteY1" fmla="*/ 0 h 1606550"/>
              <a:gd name="connsiteX2" fmla="*/ 206375 w 4797425"/>
              <a:gd name="connsiteY2" fmla="*/ 31750 h 1606550"/>
              <a:gd name="connsiteX3" fmla="*/ 269875 w 4797425"/>
              <a:gd name="connsiteY3" fmla="*/ 41275 h 1606550"/>
              <a:gd name="connsiteX4" fmla="*/ 295275 w 4797425"/>
              <a:gd name="connsiteY4" fmla="*/ 50800 h 1606550"/>
              <a:gd name="connsiteX5" fmla="*/ 307975 w 4797425"/>
              <a:gd name="connsiteY5" fmla="*/ 82550 h 1606550"/>
              <a:gd name="connsiteX6" fmla="*/ 314325 w 4797425"/>
              <a:gd name="connsiteY6" fmla="*/ 111125 h 1606550"/>
              <a:gd name="connsiteX7" fmla="*/ 317500 w 4797425"/>
              <a:gd name="connsiteY7" fmla="*/ 139700 h 1606550"/>
              <a:gd name="connsiteX8" fmla="*/ 320675 w 4797425"/>
              <a:gd name="connsiteY8" fmla="*/ 193675 h 1606550"/>
              <a:gd name="connsiteX9" fmla="*/ 333375 w 4797425"/>
              <a:gd name="connsiteY9" fmla="*/ 238125 h 1606550"/>
              <a:gd name="connsiteX10" fmla="*/ 339725 w 4797425"/>
              <a:gd name="connsiteY10" fmla="*/ 279400 h 1606550"/>
              <a:gd name="connsiteX11" fmla="*/ 349250 w 4797425"/>
              <a:gd name="connsiteY11" fmla="*/ 336550 h 1606550"/>
              <a:gd name="connsiteX12" fmla="*/ 352425 w 4797425"/>
              <a:gd name="connsiteY12" fmla="*/ 466725 h 1606550"/>
              <a:gd name="connsiteX13" fmla="*/ 352425 w 4797425"/>
              <a:gd name="connsiteY13" fmla="*/ 546100 h 1606550"/>
              <a:gd name="connsiteX14" fmla="*/ 355600 w 4797425"/>
              <a:gd name="connsiteY14" fmla="*/ 641350 h 1606550"/>
              <a:gd name="connsiteX15" fmla="*/ 361950 w 4797425"/>
              <a:gd name="connsiteY15" fmla="*/ 723900 h 1606550"/>
              <a:gd name="connsiteX16" fmla="*/ 371475 w 4797425"/>
              <a:gd name="connsiteY16" fmla="*/ 790575 h 1606550"/>
              <a:gd name="connsiteX17" fmla="*/ 403225 w 4797425"/>
              <a:gd name="connsiteY17" fmla="*/ 847725 h 1606550"/>
              <a:gd name="connsiteX18" fmla="*/ 447675 w 4797425"/>
              <a:gd name="connsiteY18" fmla="*/ 879475 h 1606550"/>
              <a:gd name="connsiteX19" fmla="*/ 447675 w 4797425"/>
              <a:gd name="connsiteY19" fmla="*/ 914400 h 1606550"/>
              <a:gd name="connsiteX20" fmla="*/ 565150 w 4797425"/>
              <a:gd name="connsiteY20" fmla="*/ 914400 h 1606550"/>
              <a:gd name="connsiteX21" fmla="*/ 571500 w 4797425"/>
              <a:gd name="connsiteY21" fmla="*/ 936625 h 1606550"/>
              <a:gd name="connsiteX22" fmla="*/ 666750 w 4797425"/>
              <a:gd name="connsiteY22" fmla="*/ 939800 h 1606550"/>
              <a:gd name="connsiteX23" fmla="*/ 704850 w 4797425"/>
              <a:gd name="connsiteY23" fmla="*/ 996950 h 1606550"/>
              <a:gd name="connsiteX24" fmla="*/ 733425 w 4797425"/>
              <a:gd name="connsiteY24" fmla="*/ 1041400 h 1606550"/>
              <a:gd name="connsiteX25" fmla="*/ 749300 w 4797425"/>
              <a:gd name="connsiteY25" fmla="*/ 1069975 h 1606550"/>
              <a:gd name="connsiteX26" fmla="*/ 977900 w 4797425"/>
              <a:gd name="connsiteY26" fmla="*/ 1076325 h 1606550"/>
              <a:gd name="connsiteX27" fmla="*/ 977900 w 4797425"/>
              <a:gd name="connsiteY27" fmla="*/ 1076325 h 1606550"/>
              <a:gd name="connsiteX28" fmla="*/ 987425 w 4797425"/>
              <a:gd name="connsiteY28" fmla="*/ 1085850 h 1606550"/>
              <a:gd name="connsiteX29" fmla="*/ 1047750 w 4797425"/>
              <a:gd name="connsiteY29" fmla="*/ 1098550 h 1606550"/>
              <a:gd name="connsiteX30" fmla="*/ 1082675 w 4797425"/>
              <a:gd name="connsiteY30" fmla="*/ 1158875 h 1606550"/>
              <a:gd name="connsiteX31" fmla="*/ 1123950 w 4797425"/>
              <a:gd name="connsiteY31" fmla="*/ 1177925 h 1606550"/>
              <a:gd name="connsiteX32" fmla="*/ 1123950 w 4797425"/>
              <a:gd name="connsiteY32" fmla="*/ 1177925 h 1606550"/>
              <a:gd name="connsiteX33" fmla="*/ 1149350 w 4797425"/>
              <a:gd name="connsiteY33" fmla="*/ 1203325 h 1606550"/>
              <a:gd name="connsiteX34" fmla="*/ 1285875 w 4797425"/>
              <a:gd name="connsiteY34" fmla="*/ 1203325 h 1606550"/>
              <a:gd name="connsiteX35" fmla="*/ 1285875 w 4797425"/>
              <a:gd name="connsiteY35" fmla="*/ 1203325 h 1606550"/>
              <a:gd name="connsiteX36" fmla="*/ 1285875 w 4797425"/>
              <a:gd name="connsiteY36" fmla="*/ 1231900 h 1606550"/>
              <a:gd name="connsiteX37" fmla="*/ 1441450 w 4797425"/>
              <a:gd name="connsiteY37" fmla="*/ 1231900 h 1606550"/>
              <a:gd name="connsiteX38" fmla="*/ 1441450 w 4797425"/>
              <a:gd name="connsiteY38" fmla="*/ 1231900 h 1606550"/>
              <a:gd name="connsiteX39" fmla="*/ 1463675 w 4797425"/>
              <a:gd name="connsiteY39" fmla="*/ 1266825 h 1606550"/>
              <a:gd name="connsiteX40" fmla="*/ 1543050 w 4797425"/>
              <a:gd name="connsiteY40" fmla="*/ 1266825 h 1606550"/>
              <a:gd name="connsiteX41" fmla="*/ 1543050 w 4797425"/>
              <a:gd name="connsiteY41" fmla="*/ 1266825 h 1606550"/>
              <a:gd name="connsiteX42" fmla="*/ 1543050 w 4797425"/>
              <a:gd name="connsiteY42" fmla="*/ 1266825 h 1606550"/>
              <a:gd name="connsiteX43" fmla="*/ 1543050 w 4797425"/>
              <a:gd name="connsiteY43" fmla="*/ 1266825 h 1606550"/>
              <a:gd name="connsiteX44" fmla="*/ 1549400 w 4797425"/>
              <a:gd name="connsiteY44" fmla="*/ 1279525 h 1606550"/>
              <a:gd name="connsiteX45" fmla="*/ 1714500 w 4797425"/>
              <a:gd name="connsiteY45" fmla="*/ 1266825 h 1606550"/>
              <a:gd name="connsiteX46" fmla="*/ 1714500 w 4797425"/>
              <a:gd name="connsiteY46" fmla="*/ 1311275 h 1606550"/>
              <a:gd name="connsiteX47" fmla="*/ 1816100 w 4797425"/>
              <a:gd name="connsiteY47" fmla="*/ 1311275 h 1606550"/>
              <a:gd name="connsiteX48" fmla="*/ 1835150 w 4797425"/>
              <a:gd name="connsiteY48" fmla="*/ 1330325 h 1606550"/>
              <a:gd name="connsiteX49" fmla="*/ 1873250 w 4797425"/>
              <a:gd name="connsiteY49" fmla="*/ 1330325 h 1606550"/>
              <a:gd name="connsiteX50" fmla="*/ 1873250 w 4797425"/>
              <a:gd name="connsiteY50" fmla="*/ 1358900 h 1606550"/>
              <a:gd name="connsiteX51" fmla="*/ 2041525 w 4797425"/>
              <a:gd name="connsiteY51" fmla="*/ 1358900 h 1606550"/>
              <a:gd name="connsiteX52" fmla="*/ 2041525 w 4797425"/>
              <a:gd name="connsiteY52" fmla="*/ 1358900 h 1606550"/>
              <a:gd name="connsiteX53" fmla="*/ 2159000 w 4797425"/>
              <a:gd name="connsiteY53" fmla="*/ 1358900 h 1606550"/>
              <a:gd name="connsiteX54" fmla="*/ 2159000 w 4797425"/>
              <a:gd name="connsiteY54" fmla="*/ 1403350 h 1606550"/>
              <a:gd name="connsiteX55" fmla="*/ 2206625 w 4797425"/>
              <a:gd name="connsiteY55" fmla="*/ 1403350 h 1606550"/>
              <a:gd name="connsiteX56" fmla="*/ 2225675 w 4797425"/>
              <a:gd name="connsiteY56" fmla="*/ 1422400 h 1606550"/>
              <a:gd name="connsiteX57" fmla="*/ 2581275 w 4797425"/>
              <a:gd name="connsiteY57" fmla="*/ 1422400 h 1606550"/>
              <a:gd name="connsiteX58" fmla="*/ 2581275 w 4797425"/>
              <a:gd name="connsiteY58" fmla="*/ 1454150 h 1606550"/>
              <a:gd name="connsiteX59" fmla="*/ 2936875 w 4797425"/>
              <a:gd name="connsiteY59" fmla="*/ 1454150 h 1606550"/>
              <a:gd name="connsiteX60" fmla="*/ 2952750 w 4797425"/>
              <a:gd name="connsiteY60" fmla="*/ 1470025 h 1606550"/>
              <a:gd name="connsiteX61" fmla="*/ 3067050 w 4797425"/>
              <a:gd name="connsiteY61" fmla="*/ 1470025 h 1606550"/>
              <a:gd name="connsiteX62" fmla="*/ 3067050 w 4797425"/>
              <a:gd name="connsiteY62" fmla="*/ 1527175 h 1606550"/>
              <a:gd name="connsiteX63" fmla="*/ 3683000 w 4797425"/>
              <a:gd name="connsiteY63" fmla="*/ 1527175 h 1606550"/>
              <a:gd name="connsiteX64" fmla="*/ 3683000 w 4797425"/>
              <a:gd name="connsiteY64" fmla="*/ 1606550 h 1606550"/>
              <a:gd name="connsiteX65" fmla="*/ 3717925 w 4797425"/>
              <a:gd name="connsiteY65" fmla="*/ 1606550 h 1606550"/>
              <a:gd name="connsiteX66" fmla="*/ 4797425 w 4797425"/>
              <a:gd name="connsiteY66" fmla="*/ 1600200 h 1606550"/>
              <a:gd name="connsiteX0" fmla="*/ 0 w 4797425"/>
              <a:gd name="connsiteY0" fmla="*/ 0 h 1606550"/>
              <a:gd name="connsiteX1" fmla="*/ 174625 w 4797425"/>
              <a:gd name="connsiteY1" fmla="*/ 0 h 1606550"/>
              <a:gd name="connsiteX2" fmla="*/ 206375 w 4797425"/>
              <a:gd name="connsiteY2" fmla="*/ 31750 h 1606550"/>
              <a:gd name="connsiteX3" fmla="*/ 269875 w 4797425"/>
              <a:gd name="connsiteY3" fmla="*/ 41275 h 1606550"/>
              <a:gd name="connsiteX4" fmla="*/ 295275 w 4797425"/>
              <a:gd name="connsiteY4" fmla="*/ 50800 h 1606550"/>
              <a:gd name="connsiteX5" fmla="*/ 307975 w 4797425"/>
              <a:gd name="connsiteY5" fmla="*/ 82550 h 1606550"/>
              <a:gd name="connsiteX6" fmla="*/ 314325 w 4797425"/>
              <a:gd name="connsiteY6" fmla="*/ 111125 h 1606550"/>
              <a:gd name="connsiteX7" fmla="*/ 317500 w 4797425"/>
              <a:gd name="connsiteY7" fmla="*/ 139700 h 1606550"/>
              <a:gd name="connsiteX8" fmla="*/ 320675 w 4797425"/>
              <a:gd name="connsiteY8" fmla="*/ 193675 h 1606550"/>
              <a:gd name="connsiteX9" fmla="*/ 333375 w 4797425"/>
              <a:gd name="connsiteY9" fmla="*/ 238125 h 1606550"/>
              <a:gd name="connsiteX10" fmla="*/ 339725 w 4797425"/>
              <a:gd name="connsiteY10" fmla="*/ 279400 h 1606550"/>
              <a:gd name="connsiteX11" fmla="*/ 349250 w 4797425"/>
              <a:gd name="connsiteY11" fmla="*/ 336550 h 1606550"/>
              <a:gd name="connsiteX12" fmla="*/ 352425 w 4797425"/>
              <a:gd name="connsiteY12" fmla="*/ 466725 h 1606550"/>
              <a:gd name="connsiteX13" fmla="*/ 352425 w 4797425"/>
              <a:gd name="connsiteY13" fmla="*/ 546100 h 1606550"/>
              <a:gd name="connsiteX14" fmla="*/ 355600 w 4797425"/>
              <a:gd name="connsiteY14" fmla="*/ 641350 h 1606550"/>
              <a:gd name="connsiteX15" fmla="*/ 361950 w 4797425"/>
              <a:gd name="connsiteY15" fmla="*/ 723900 h 1606550"/>
              <a:gd name="connsiteX16" fmla="*/ 371475 w 4797425"/>
              <a:gd name="connsiteY16" fmla="*/ 790575 h 1606550"/>
              <a:gd name="connsiteX17" fmla="*/ 403225 w 4797425"/>
              <a:gd name="connsiteY17" fmla="*/ 847725 h 1606550"/>
              <a:gd name="connsiteX18" fmla="*/ 447675 w 4797425"/>
              <a:gd name="connsiteY18" fmla="*/ 879475 h 1606550"/>
              <a:gd name="connsiteX19" fmla="*/ 447675 w 4797425"/>
              <a:gd name="connsiteY19" fmla="*/ 914400 h 1606550"/>
              <a:gd name="connsiteX20" fmla="*/ 565150 w 4797425"/>
              <a:gd name="connsiteY20" fmla="*/ 914400 h 1606550"/>
              <a:gd name="connsiteX21" fmla="*/ 571500 w 4797425"/>
              <a:gd name="connsiteY21" fmla="*/ 936625 h 1606550"/>
              <a:gd name="connsiteX22" fmla="*/ 666750 w 4797425"/>
              <a:gd name="connsiteY22" fmla="*/ 939800 h 1606550"/>
              <a:gd name="connsiteX23" fmla="*/ 704850 w 4797425"/>
              <a:gd name="connsiteY23" fmla="*/ 996950 h 1606550"/>
              <a:gd name="connsiteX24" fmla="*/ 733425 w 4797425"/>
              <a:gd name="connsiteY24" fmla="*/ 1041400 h 1606550"/>
              <a:gd name="connsiteX25" fmla="*/ 749300 w 4797425"/>
              <a:gd name="connsiteY25" fmla="*/ 1069975 h 1606550"/>
              <a:gd name="connsiteX26" fmla="*/ 977900 w 4797425"/>
              <a:gd name="connsiteY26" fmla="*/ 1076325 h 1606550"/>
              <a:gd name="connsiteX27" fmla="*/ 977900 w 4797425"/>
              <a:gd name="connsiteY27" fmla="*/ 1076325 h 1606550"/>
              <a:gd name="connsiteX28" fmla="*/ 987425 w 4797425"/>
              <a:gd name="connsiteY28" fmla="*/ 1085850 h 1606550"/>
              <a:gd name="connsiteX29" fmla="*/ 1047750 w 4797425"/>
              <a:gd name="connsiteY29" fmla="*/ 1098550 h 1606550"/>
              <a:gd name="connsiteX30" fmla="*/ 1082675 w 4797425"/>
              <a:gd name="connsiteY30" fmla="*/ 1158875 h 1606550"/>
              <a:gd name="connsiteX31" fmla="*/ 1123950 w 4797425"/>
              <a:gd name="connsiteY31" fmla="*/ 1177925 h 1606550"/>
              <a:gd name="connsiteX32" fmla="*/ 1123950 w 4797425"/>
              <a:gd name="connsiteY32" fmla="*/ 1177925 h 1606550"/>
              <a:gd name="connsiteX33" fmla="*/ 1149350 w 4797425"/>
              <a:gd name="connsiteY33" fmla="*/ 1203325 h 1606550"/>
              <a:gd name="connsiteX34" fmla="*/ 1285875 w 4797425"/>
              <a:gd name="connsiteY34" fmla="*/ 1203325 h 1606550"/>
              <a:gd name="connsiteX35" fmla="*/ 1285875 w 4797425"/>
              <a:gd name="connsiteY35" fmla="*/ 1203325 h 1606550"/>
              <a:gd name="connsiteX36" fmla="*/ 1285875 w 4797425"/>
              <a:gd name="connsiteY36" fmla="*/ 1231900 h 1606550"/>
              <a:gd name="connsiteX37" fmla="*/ 1441450 w 4797425"/>
              <a:gd name="connsiteY37" fmla="*/ 1231900 h 1606550"/>
              <a:gd name="connsiteX38" fmla="*/ 1441450 w 4797425"/>
              <a:gd name="connsiteY38" fmla="*/ 1231900 h 1606550"/>
              <a:gd name="connsiteX39" fmla="*/ 1463675 w 4797425"/>
              <a:gd name="connsiteY39" fmla="*/ 1266825 h 1606550"/>
              <a:gd name="connsiteX40" fmla="*/ 1543050 w 4797425"/>
              <a:gd name="connsiteY40" fmla="*/ 1266825 h 1606550"/>
              <a:gd name="connsiteX41" fmla="*/ 1543050 w 4797425"/>
              <a:gd name="connsiteY41" fmla="*/ 1266825 h 1606550"/>
              <a:gd name="connsiteX42" fmla="*/ 1543050 w 4797425"/>
              <a:gd name="connsiteY42" fmla="*/ 1266825 h 1606550"/>
              <a:gd name="connsiteX43" fmla="*/ 1543050 w 4797425"/>
              <a:gd name="connsiteY43" fmla="*/ 1266825 h 1606550"/>
              <a:gd name="connsiteX44" fmla="*/ 1549400 w 4797425"/>
              <a:gd name="connsiteY44" fmla="*/ 1279525 h 1606550"/>
              <a:gd name="connsiteX45" fmla="*/ 1711325 w 4797425"/>
              <a:gd name="connsiteY45" fmla="*/ 1279525 h 1606550"/>
              <a:gd name="connsiteX46" fmla="*/ 1714500 w 4797425"/>
              <a:gd name="connsiteY46" fmla="*/ 1311275 h 1606550"/>
              <a:gd name="connsiteX47" fmla="*/ 1816100 w 4797425"/>
              <a:gd name="connsiteY47" fmla="*/ 1311275 h 1606550"/>
              <a:gd name="connsiteX48" fmla="*/ 1835150 w 4797425"/>
              <a:gd name="connsiteY48" fmla="*/ 1330325 h 1606550"/>
              <a:gd name="connsiteX49" fmla="*/ 1873250 w 4797425"/>
              <a:gd name="connsiteY49" fmla="*/ 1330325 h 1606550"/>
              <a:gd name="connsiteX50" fmla="*/ 1873250 w 4797425"/>
              <a:gd name="connsiteY50" fmla="*/ 1358900 h 1606550"/>
              <a:gd name="connsiteX51" fmla="*/ 2041525 w 4797425"/>
              <a:gd name="connsiteY51" fmla="*/ 1358900 h 1606550"/>
              <a:gd name="connsiteX52" fmla="*/ 2041525 w 4797425"/>
              <a:gd name="connsiteY52" fmla="*/ 1358900 h 1606550"/>
              <a:gd name="connsiteX53" fmla="*/ 2159000 w 4797425"/>
              <a:gd name="connsiteY53" fmla="*/ 1358900 h 1606550"/>
              <a:gd name="connsiteX54" fmla="*/ 2159000 w 4797425"/>
              <a:gd name="connsiteY54" fmla="*/ 1403350 h 1606550"/>
              <a:gd name="connsiteX55" fmla="*/ 2206625 w 4797425"/>
              <a:gd name="connsiteY55" fmla="*/ 1403350 h 1606550"/>
              <a:gd name="connsiteX56" fmla="*/ 2225675 w 4797425"/>
              <a:gd name="connsiteY56" fmla="*/ 1422400 h 1606550"/>
              <a:gd name="connsiteX57" fmla="*/ 2581275 w 4797425"/>
              <a:gd name="connsiteY57" fmla="*/ 1422400 h 1606550"/>
              <a:gd name="connsiteX58" fmla="*/ 2581275 w 4797425"/>
              <a:gd name="connsiteY58" fmla="*/ 1454150 h 1606550"/>
              <a:gd name="connsiteX59" fmla="*/ 2936875 w 4797425"/>
              <a:gd name="connsiteY59" fmla="*/ 1454150 h 1606550"/>
              <a:gd name="connsiteX60" fmla="*/ 2952750 w 4797425"/>
              <a:gd name="connsiteY60" fmla="*/ 1470025 h 1606550"/>
              <a:gd name="connsiteX61" fmla="*/ 3067050 w 4797425"/>
              <a:gd name="connsiteY61" fmla="*/ 1470025 h 1606550"/>
              <a:gd name="connsiteX62" fmla="*/ 3067050 w 4797425"/>
              <a:gd name="connsiteY62" fmla="*/ 1527175 h 1606550"/>
              <a:gd name="connsiteX63" fmla="*/ 3683000 w 4797425"/>
              <a:gd name="connsiteY63" fmla="*/ 1527175 h 1606550"/>
              <a:gd name="connsiteX64" fmla="*/ 3683000 w 4797425"/>
              <a:gd name="connsiteY64" fmla="*/ 1606550 h 1606550"/>
              <a:gd name="connsiteX65" fmla="*/ 3717925 w 4797425"/>
              <a:gd name="connsiteY65" fmla="*/ 1606550 h 1606550"/>
              <a:gd name="connsiteX66" fmla="*/ 4797425 w 4797425"/>
              <a:gd name="connsiteY66" fmla="*/ 1600200 h 160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797425" h="1606550">
                <a:moveTo>
                  <a:pt x="0" y="0"/>
                </a:moveTo>
                <a:lnTo>
                  <a:pt x="174625" y="0"/>
                </a:lnTo>
                <a:lnTo>
                  <a:pt x="206375" y="31750"/>
                </a:lnTo>
                <a:lnTo>
                  <a:pt x="269875" y="41275"/>
                </a:lnTo>
                <a:lnTo>
                  <a:pt x="295275" y="50800"/>
                </a:lnTo>
                <a:lnTo>
                  <a:pt x="307975" y="82550"/>
                </a:lnTo>
                <a:lnTo>
                  <a:pt x="314325" y="111125"/>
                </a:lnTo>
                <a:lnTo>
                  <a:pt x="317500" y="139700"/>
                </a:lnTo>
                <a:lnTo>
                  <a:pt x="320675" y="193675"/>
                </a:lnTo>
                <a:lnTo>
                  <a:pt x="333375" y="238125"/>
                </a:lnTo>
                <a:lnTo>
                  <a:pt x="339725" y="279400"/>
                </a:lnTo>
                <a:lnTo>
                  <a:pt x="349250" y="336550"/>
                </a:lnTo>
                <a:cubicBezTo>
                  <a:pt x="350308" y="379942"/>
                  <a:pt x="351367" y="423333"/>
                  <a:pt x="352425" y="466725"/>
                </a:cubicBezTo>
                <a:lnTo>
                  <a:pt x="352425" y="546100"/>
                </a:lnTo>
                <a:lnTo>
                  <a:pt x="355600" y="641350"/>
                </a:lnTo>
                <a:lnTo>
                  <a:pt x="361950" y="723900"/>
                </a:lnTo>
                <a:lnTo>
                  <a:pt x="371475" y="790575"/>
                </a:lnTo>
                <a:lnTo>
                  <a:pt x="403225" y="847725"/>
                </a:lnTo>
                <a:lnTo>
                  <a:pt x="447675" y="879475"/>
                </a:lnTo>
                <a:lnTo>
                  <a:pt x="447675" y="914400"/>
                </a:lnTo>
                <a:lnTo>
                  <a:pt x="565150" y="914400"/>
                </a:lnTo>
                <a:lnTo>
                  <a:pt x="571500" y="936625"/>
                </a:lnTo>
                <a:lnTo>
                  <a:pt x="666750" y="939800"/>
                </a:lnTo>
                <a:lnTo>
                  <a:pt x="704850" y="996950"/>
                </a:lnTo>
                <a:lnTo>
                  <a:pt x="733425" y="1041400"/>
                </a:lnTo>
                <a:lnTo>
                  <a:pt x="749300" y="1069975"/>
                </a:lnTo>
                <a:lnTo>
                  <a:pt x="977900" y="1076325"/>
                </a:lnTo>
                <a:lnTo>
                  <a:pt x="977900" y="1076325"/>
                </a:lnTo>
                <a:cubicBezTo>
                  <a:pt x="988483" y="1077383"/>
                  <a:pt x="976842" y="1084792"/>
                  <a:pt x="987425" y="1085850"/>
                </a:cubicBezTo>
                <a:lnTo>
                  <a:pt x="1047750" y="1098550"/>
                </a:lnTo>
                <a:lnTo>
                  <a:pt x="1082675" y="1158875"/>
                </a:lnTo>
                <a:lnTo>
                  <a:pt x="1123950" y="1177925"/>
                </a:lnTo>
                <a:lnTo>
                  <a:pt x="1123950" y="1177925"/>
                </a:lnTo>
                <a:lnTo>
                  <a:pt x="1149350" y="1203325"/>
                </a:lnTo>
                <a:lnTo>
                  <a:pt x="1285875" y="1203325"/>
                </a:lnTo>
                <a:lnTo>
                  <a:pt x="1285875" y="1203325"/>
                </a:lnTo>
                <a:lnTo>
                  <a:pt x="1285875" y="1231900"/>
                </a:lnTo>
                <a:lnTo>
                  <a:pt x="1441450" y="1231900"/>
                </a:lnTo>
                <a:lnTo>
                  <a:pt x="1441450" y="1231900"/>
                </a:lnTo>
                <a:lnTo>
                  <a:pt x="1463675" y="1266825"/>
                </a:lnTo>
                <a:lnTo>
                  <a:pt x="1543050" y="1266825"/>
                </a:lnTo>
                <a:lnTo>
                  <a:pt x="1543050" y="1266825"/>
                </a:lnTo>
                <a:lnTo>
                  <a:pt x="1543050" y="1266825"/>
                </a:lnTo>
                <a:lnTo>
                  <a:pt x="1543050" y="1266825"/>
                </a:lnTo>
                <a:cubicBezTo>
                  <a:pt x="1554692" y="1266825"/>
                  <a:pt x="1537758" y="1279525"/>
                  <a:pt x="1549400" y="1279525"/>
                </a:cubicBezTo>
                <a:lnTo>
                  <a:pt x="1711325" y="1279525"/>
                </a:lnTo>
                <a:lnTo>
                  <a:pt x="1714500" y="1311275"/>
                </a:lnTo>
                <a:lnTo>
                  <a:pt x="1816100" y="1311275"/>
                </a:lnTo>
                <a:lnTo>
                  <a:pt x="1835150" y="1330325"/>
                </a:lnTo>
                <a:lnTo>
                  <a:pt x="1873250" y="1330325"/>
                </a:lnTo>
                <a:lnTo>
                  <a:pt x="1873250" y="1358900"/>
                </a:lnTo>
                <a:lnTo>
                  <a:pt x="2041525" y="1358900"/>
                </a:lnTo>
                <a:lnTo>
                  <a:pt x="2041525" y="1358900"/>
                </a:lnTo>
                <a:lnTo>
                  <a:pt x="2159000" y="1358900"/>
                </a:lnTo>
                <a:lnTo>
                  <a:pt x="2159000" y="1403350"/>
                </a:lnTo>
                <a:lnTo>
                  <a:pt x="2206625" y="1403350"/>
                </a:lnTo>
                <a:lnTo>
                  <a:pt x="2225675" y="1422400"/>
                </a:lnTo>
                <a:lnTo>
                  <a:pt x="2581275" y="1422400"/>
                </a:lnTo>
                <a:lnTo>
                  <a:pt x="2581275" y="1454150"/>
                </a:lnTo>
                <a:lnTo>
                  <a:pt x="2936875" y="1454150"/>
                </a:lnTo>
                <a:lnTo>
                  <a:pt x="2952750" y="1470025"/>
                </a:lnTo>
                <a:lnTo>
                  <a:pt x="3067050" y="1470025"/>
                </a:lnTo>
                <a:lnTo>
                  <a:pt x="3067050" y="1527175"/>
                </a:lnTo>
                <a:lnTo>
                  <a:pt x="3683000" y="1527175"/>
                </a:lnTo>
                <a:lnTo>
                  <a:pt x="3683000" y="1606550"/>
                </a:lnTo>
                <a:lnTo>
                  <a:pt x="3717925" y="1606550"/>
                </a:lnTo>
                <a:lnTo>
                  <a:pt x="4797425" y="1600200"/>
                </a:ln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grpSp>
        <p:nvGrpSpPr>
          <p:cNvPr id="989" name="Group 988">
            <a:extLst>
              <a:ext uri="{FF2B5EF4-FFF2-40B4-BE49-F238E27FC236}">
                <a16:creationId xmlns:a16="http://schemas.microsoft.com/office/drawing/2014/main" id="{87D803E9-737A-854A-918E-4599E3DC0489}"/>
              </a:ext>
            </a:extLst>
          </p:cNvPr>
          <p:cNvGrpSpPr/>
          <p:nvPr/>
        </p:nvGrpSpPr>
        <p:grpSpPr>
          <a:xfrm>
            <a:off x="2172838" y="2487909"/>
            <a:ext cx="2516978" cy="1577141"/>
            <a:chOff x="941386" y="2895322"/>
            <a:chExt cx="3355970" cy="1695445"/>
          </a:xfrm>
        </p:grpSpPr>
        <p:sp>
          <p:nvSpPr>
            <p:cNvPr id="991" name="Oval 990">
              <a:extLst>
                <a:ext uri="{FF2B5EF4-FFF2-40B4-BE49-F238E27FC236}">
                  <a16:creationId xmlns:a16="http://schemas.microsoft.com/office/drawing/2014/main" id="{BD0B36FF-80D3-9246-8534-F30ED9A054E2}"/>
                </a:ext>
              </a:extLst>
            </p:cNvPr>
            <p:cNvSpPr/>
            <p:nvPr/>
          </p:nvSpPr>
          <p:spPr>
            <a:xfrm>
              <a:off x="941386" y="2895322"/>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992" name="Oval 991">
              <a:extLst>
                <a:ext uri="{FF2B5EF4-FFF2-40B4-BE49-F238E27FC236}">
                  <a16:creationId xmlns:a16="http://schemas.microsoft.com/office/drawing/2014/main" id="{C3117EE1-D9BE-2643-B173-D8A8D763712B}"/>
                </a:ext>
              </a:extLst>
            </p:cNvPr>
            <p:cNvSpPr/>
            <p:nvPr/>
          </p:nvSpPr>
          <p:spPr>
            <a:xfrm>
              <a:off x="1049336" y="2939772"/>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993" name="Oval 992">
              <a:extLst>
                <a:ext uri="{FF2B5EF4-FFF2-40B4-BE49-F238E27FC236}">
                  <a16:creationId xmlns:a16="http://schemas.microsoft.com/office/drawing/2014/main" id="{AEC5FCDE-7D83-E744-8023-3EBEE506C17C}"/>
                </a:ext>
              </a:extLst>
            </p:cNvPr>
            <p:cNvSpPr/>
            <p:nvPr/>
          </p:nvSpPr>
          <p:spPr>
            <a:xfrm>
              <a:off x="1147761" y="2987397"/>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994" name="Oval 993">
              <a:extLst>
                <a:ext uri="{FF2B5EF4-FFF2-40B4-BE49-F238E27FC236}">
                  <a16:creationId xmlns:a16="http://schemas.microsoft.com/office/drawing/2014/main" id="{CE4B6440-BAB8-994B-A9F3-D1DAC253110D}"/>
                </a:ext>
              </a:extLst>
            </p:cNvPr>
            <p:cNvSpPr/>
            <p:nvPr/>
          </p:nvSpPr>
          <p:spPr>
            <a:xfrm>
              <a:off x="1192211" y="2996922"/>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995" name="Oval 994">
              <a:extLst>
                <a:ext uri="{FF2B5EF4-FFF2-40B4-BE49-F238E27FC236}">
                  <a16:creationId xmlns:a16="http://schemas.microsoft.com/office/drawing/2014/main" id="{E6C23AD0-368F-AA4C-B193-523CBAA85F98}"/>
                </a:ext>
              </a:extLst>
            </p:cNvPr>
            <p:cNvSpPr/>
            <p:nvPr/>
          </p:nvSpPr>
          <p:spPr>
            <a:xfrm>
              <a:off x="1217611" y="3015972"/>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996" name="Oval 995">
              <a:extLst>
                <a:ext uri="{FF2B5EF4-FFF2-40B4-BE49-F238E27FC236}">
                  <a16:creationId xmlns:a16="http://schemas.microsoft.com/office/drawing/2014/main" id="{0670B5E3-3678-BF4A-9346-6487602A7E3B}"/>
                </a:ext>
              </a:extLst>
            </p:cNvPr>
            <p:cNvSpPr/>
            <p:nvPr/>
          </p:nvSpPr>
          <p:spPr>
            <a:xfrm>
              <a:off x="1262061" y="3035022"/>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997" name="Oval 996">
              <a:extLst>
                <a:ext uri="{FF2B5EF4-FFF2-40B4-BE49-F238E27FC236}">
                  <a16:creationId xmlns:a16="http://schemas.microsoft.com/office/drawing/2014/main" id="{481A2F93-97CE-3A4C-B57D-8BA7E973F458}"/>
                </a:ext>
              </a:extLst>
            </p:cNvPr>
            <p:cNvSpPr/>
            <p:nvPr/>
          </p:nvSpPr>
          <p:spPr>
            <a:xfrm>
              <a:off x="1265236" y="3066772"/>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998" name="Oval 997">
              <a:extLst>
                <a:ext uri="{FF2B5EF4-FFF2-40B4-BE49-F238E27FC236}">
                  <a16:creationId xmlns:a16="http://schemas.microsoft.com/office/drawing/2014/main" id="{69FF5368-99B9-F746-B45B-D5C57D71A5C3}"/>
                </a:ext>
              </a:extLst>
            </p:cNvPr>
            <p:cNvSpPr/>
            <p:nvPr/>
          </p:nvSpPr>
          <p:spPr>
            <a:xfrm>
              <a:off x="1169986" y="2990572"/>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999" name="Oval 998">
              <a:extLst>
                <a:ext uri="{FF2B5EF4-FFF2-40B4-BE49-F238E27FC236}">
                  <a16:creationId xmlns:a16="http://schemas.microsoft.com/office/drawing/2014/main" id="{F83C5863-62E2-BD4A-93FB-EF76C0E2637B}"/>
                </a:ext>
              </a:extLst>
            </p:cNvPr>
            <p:cNvSpPr/>
            <p:nvPr/>
          </p:nvSpPr>
          <p:spPr>
            <a:xfrm>
              <a:off x="1271586" y="3171547"/>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00" name="Oval 999">
              <a:extLst>
                <a:ext uri="{FF2B5EF4-FFF2-40B4-BE49-F238E27FC236}">
                  <a16:creationId xmlns:a16="http://schemas.microsoft.com/office/drawing/2014/main" id="{D5DB3932-C933-A043-8B81-80D0AC7201EA}"/>
                </a:ext>
              </a:extLst>
            </p:cNvPr>
            <p:cNvSpPr/>
            <p:nvPr/>
          </p:nvSpPr>
          <p:spPr>
            <a:xfrm>
              <a:off x="1271586" y="3193772"/>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01" name="Oval 1000">
              <a:extLst>
                <a:ext uri="{FF2B5EF4-FFF2-40B4-BE49-F238E27FC236}">
                  <a16:creationId xmlns:a16="http://schemas.microsoft.com/office/drawing/2014/main" id="{86F98071-82F2-984B-8AE9-E37B91042107}"/>
                </a:ext>
              </a:extLst>
            </p:cNvPr>
            <p:cNvSpPr/>
            <p:nvPr/>
          </p:nvSpPr>
          <p:spPr>
            <a:xfrm>
              <a:off x="1281111" y="3247747"/>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02" name="Oval 1001">
              <a:extLst>
                <a:ext uri="{FF2B5EF4-FFF2-40B4-BE49-F238E27FC236}">
                  <a16:creationId xmlns:a16="http://schemas.microsoft.com/office/drawing/2014/main" id="{B5748570-96D1-BA4C-BF8D-D4C668C314EC}"/>
                </a:ext>
              </a:extLst>
            </p:cNvPr>
            <p:cNvSpPr/>
            <p:nvPr/>
          </p:nvSpPr>
          <p:spPr>
            <a:xfrm>
              <a:off x="1287461" y="3330297"/>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03" name="Oval 1002">
              <a:extLst>
                <a:ext uri="{FF2B5EF4-FFF2-40B4-BE49-F238E27FC236}">
                  <a16:creationId xmlns:a16="http://schemas.microsoft.com/office/drawing/2014/main" id="{7827F6DA-BFF9-E044-92C1-EB8F44558663}"/>
                </a:ext>
              </a:extLst>
            </p:cNvPr>
            <p:cNvSpPr/>
            <p:nvPr/>
          </p:nvSpPr>
          <p:spPr>
            <a:xfrm>
              <a:off x="1296986" y="3409672"/>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04" name="Oval 1003">
              <a:extLst>
                <a:ext uri="{FF2B5EF4-FFF2-40B4-BE49-F238E27FC236}">
                  <a16:creationId xmlns:a16="http://schemas.microsoft.com/office/drawing/2014/main" id="{B086E36C-4160-A044-A83C-442D5FA6F749}"/>
                </a:ext>
              </a:extLst>
            </p:cNvPr>
            <p:cNvSpPr/>
            <p:nvPr/>
          </p:nvSpPr>
          <p:spPr>
            <a:xfrm>
              <a:off x="1300161" y="3571597"/>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05" name="Oval 1004">
              <a:extLst>
                <a:ext uri="{FF2B5EF4-FFF2-40B4-BE49-F238E27FC236}">
                  <a16:creationId xmlns:a16="http://schemas.microsoft.com/office/drawing/2014/main" id="{87F7DC79-7C63-F347-BD19-D5159D3A0D01}"/>
                </a:ext>
              </a:extLst>
            </p:cNvPr>
            <p:cNvSpPr/>
            <p:nvPr/>
          </p:nvSpPr>
          <p:spPr>
            <a:xfrm>
              <a:off x="1309686" y="3790672"/>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06" name="Oval 1005">
              <a:extLst>
                <a:ext uri="{FF2B5EF4-FFF2-40B4-BE49-F238E27FC236}">
                  <a16:creationId xmlns:a16="http://schemas.microsoft.com/office/drawing/2014/main" id="{D7C01183-C179-EE4B-92FC-CB9D60BC3952}"/>
                </a:ext>
              </a:extLst>
            </p:cNvPr>
            <p:cNvSpPr/>
            <p:nvPr/>
          </p:nvSpPr>
          <p:spPr>
            <a:xfrm>
              <a:off x="1316036" y="3816072"/>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07" name="Oval 1006">
              <a:extLst>
                <a:ext uri="{FF2B5EF4-FFF2-40B4-BE49-F238E27FC236}">
                  <a16:creationId xmlns:a16="http://schemas.microsoft.com/office/drawing/2014/main" id="{39339C15-AD32-3543-84FF-82CE80794DB2}"/>
                </a:ext>
              </a:extLst>
            </p:cNvPr>
            <p:cNvSpPr/>
            <p:nvPr/>
          </p:nvSpPr>
          <p:spPr>
            <a:xfrm>
              <a:off x="1328736" y="3854172"/>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08" name="Oval 1007">
              <a:extLst>
                <a:ext uri="{FF2B5EF4-FFF2-40B4-BE49-F238E27FC236}">
                  <a16:creationId xmlns:a16="http://schemas.microsoft.com/office/drawing/2014/main" id="{CA21F365-B06F-B14B-B57E-6CC16F04B211}"/>
                </a:ext>
              </a:extLst>
            </p:cNvPr>
            <p:cNvSpPr/>
            <p:nvPr/>
          </p:nvSpPr>
          <p:spPr>
            <a:xfrm>
              <a:off x="1335086" y="3882747"/>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09" name="Oval 1008">
              <a:extLst>
                <a:ext uri="{FF2B5EF4-FFF2-40B4-BE49-F238E27FC236}">
                  <a16:creationId xmlns:a16="http://schemas.microsoft.com/office/drawing/2014/main" id="{C0D5FAC9-7615-D844-972E-0530903F1CD2}"/>
                </a:ext>
              </a:extLst>
            </p:cNvPr>
            <p:cNvSpPr/>
            <p:nvPr/>
          </p:nvSpPr>
          <p:spPr>
            <a:xfrm>
              <a:off x="1357311" y="3962122"/>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10" name="Oval 1009">
              <a:extLst>
                <a:ext uri="{FF2B5EF4-FFF2-40B4-BE49-F238E27FC236}">
                  <a16:creationId xmlns:a16="http://schemas.microsoft.com/office/drawing/2014/main" id="{56E73217-85D9-CA46-9C26-0BFC0814748F}"/>
                </a:ext>
              </a:extLst>
            </p:cNvPr>
            <p:cNvSpPr/>
            <p:nvPr/>
          </p:nvSpPr>
          <p:spPr>
            <a:xfrm>
              <a:off x="1573211" y="4000222"/>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11" name="Oval 1010">
              <a:extLst>
                <a:ext uri="{FF2B5EF4-FFF2-40B4-BE49-F238E27FC236}">
                  <a16:creationId xmlns:a16="http://schemas.microsoft.com/office/drawing/2014/main" id="{0508A2B0-B0CB-A844-876B-46C6277D5FEA}"/>
                </a:ext>
              </a:extLst>
            </p:cNvPr>
            <p:cNvSpPr/>
            <p:nvPr/>
          </p:nvSpPr>
          <p:spPr>
            <a:xfrm>
              <a:off x="1589086" y="4003397"/>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12" name="Oval 1011">
              <a:extLst>
                <a:ext uri="{FF2B5EF4-FFF2-40B4-BE49-F238E27FC236}">
                  <a16:creationId xmlns:a16="http://schemas.microsoft.com/office/drawing/2014/main" id="{71DEB51C-F5AB-FA42-9A9D-004A93B73024}"/>
                </a:ext>
              </a:extLst>
            </p:cNvPr>
            <p:cNvSpPr/>
            <p:nvPr/>
          </p:nvSpPr>
          <p:spPr>
            <a:xfrm>
              <a:off x="1608136" y="4006572"/>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13" name="Oval 1012">
              <a:extLst>
                <a:ext uri="{FF2B5EF4-FFF2-40B4-BE49-F238E27FC236}">
                  <a16:creationId xmlns:a16="http://schemas.microsoft.com/office/drawing/2014/main" id="{D38FF29B-DD3A-FE45-A4A8-6EB8AE34934B}"/>
                </a:ext>
              </a:extLst>
            </p:cNvPr>
            <p:cNvSpPr/>
            <p:nvPr/>
          </p:nvSpPr>
          <p:spPr>
            <a:xfrm>
              <a:off x="1639886" y="4035147"/>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14" name="Oval 1013">
              <a:extLst>
                <a:ext uri="{FF2B5EF4-FFF2-40B4-BE49-F238E27FC236}">
                  <a16:creationId xmlns:a16="http://schemas.microsoft.com/office/drawing/2014/main" id="{616C9032-B662-2542-8AB3-F181B9709A77}"/>
                </a:ext>
              </a:extLst>
            </p:cNvPr>
            <p:cNvSpPr/>
            <p:nvPr/>
          </p:nvSpPr>
          <p:spPr>
            <a:xfrm>
              <a:off x="1646236" y="4054197"/>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15" name="Oval 1014">
              <a:extLst>
                <a:ext uri="{FF2B5EF4-FFF2-40B4-BE49-F238E27FC236}">
                  <a16:creationId xmlns:a16="http://schemas.microsoft.com/office/drawing/2014/main" id="{B168C42A-92E0-7B43-BB66-B50D0E46E3AA}"/>
                </a:ext>
              </a:extLst>
            </p:cNvPr>
            <p:cNvSpPr/>
            <p:nvPr/>
          </p:nvSpPr>
          <p:spPr>
            <a:xfrm>
              <a:off x="1665286" y="4070072"/>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16" name="Oval 1015">
              <a:extLst>
                <a:ext uri="{FF2B5EF4-FFF2-40B4-BE49-F238E27FC236}">
                  <a16:creationId xmlns:a16="http://schemas.microsoft.com/office/drawing/2014/main" id="{C7BCAB9D-031F-6B43-8760-C69924439494}"/>
                </a:ext>
              </a:extLst>
            </p:cNvPr>
            <p:cNvSpPr/>
            <p:nvPr/>
          </p:nvSpPr>
          <p:spPr>
            <a:xfrm>
              <a:off x="1681161" y="4158972"/>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17" name="Oval 1016">
              <a:extLst>
                <a:ext uri="{FF2B5EF4-FFF2-40B4-BE49-F238E27FC236}">
                  <a16:creationId xmlns:a16="http://schemas.microsoft.com/office/drawing/2014/main" id="{10468999-1401-8F4F-B061-D5C55CE32AC7}"/>
                </a:ext>
              </a:extLst>
            </p:cNvPr>
            <p:cNvSpPr/>
            <p:nvPr/>
          </p:nvSpPr>
          <p:spPr>
            <a:xfrm>
              <a:off x="1687511" y="4212947"/>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18" name="Oval 1017">
              <a:extLst>
                <a:ext uri="{FF2B5EF4-FFF2-40B4-BE49-F238E27FC236}">
                  <a16:creationId xmlns:a16="http://schemas.microsoft.com/office/drawing/2014/main" id="{B162DF9C-7CEF-9341-9641-93464EFAD46A}"/>
                </a:ext>
              </a:extLst>
            </p:cNvPr>
            <p:cNvSpPr/>
            <p:nvPr/>
          </p:nvSpPr>
          <p:spPr>
            <a:xfrm>
              <a:off x="2017711" y="4238347"/>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19" name="Oval 1018">
              <a:extLst>
                <a:ext uri="{FF2B5EF4-FFF2-40B4-BE49-F238E27FC236}">
                  <a16:creationId xmlns:a16="http://schemas.microsoft.com/office/drawing/2014/main" id="{F3049380-CD02-EB48-9C7B-805395D24A71}"/>
                </a:ext>
              </a:extLst>
            </p:cNvPr>
            <p:cNvSpPr/>
            <p:nvPr/>
          </p:nvSpPr>
          <p:spPr>
            <a:xfrm>
              <a:off x="2049461" y="4320897"/>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20" name="Oval 1019">
              <a:extLst>
                <a:ext uri="{FF2B5EF4-FFF2-40B4-BE49-F238E27FC236}">
                  <a16:creationId xmlns:a16="http://schemas.microsoft.com/office/drawing/2014/main" id="{D64018B5-13A2-AC44-AD24-C88CCA4E0B5B}"/>
                </a:ext>
              </a:extLst>
            </p:cNvPr>
            <p:cNvSpPr/>
            <p:nvPr/>
          </p:nvSpPr>
          <p:spPr>
            <a:xfrm>
              <a:off x="2093911" y="4349472"/>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21" name="Oval 1020">
              <a:extLst>
                <a:ext uri="{FF2B5EF4-FFF2-40B4-BE49-F238E27FC236}">
                  <a16:creationId xmlns:a16="http://schemas.microsoft.com/office/drawing/2014/main" id="{740B5649-C6DE-1244-ADE8-C125880A2EA5}"/>
                </a:ext>
              </a:extLst>
            </p:cNvPr>
            <p:cNvSpPr/>
            <p:nvPr/>
          </p:nvSpPr>
          <p:spPr>
            <a:xfrm>
              <a:off x="2373311" y="4358997"/>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22" name="Oval 1021">
              <a:extLst>
                <a:ext uri="{FF2B5EF4-FFF2-40B4-BE49-F238E27FC236}">
                  <a16:creationId xmlns:a16="http://schemas.microsoft.com/office/drawing/2014/main" id="{D52EFD66-1B37-DF41-BBFA-378AB79F3FA1}"/>
                </a:ext>
              </a:extLst>
            </p:cNvPr>
            <p:cNvSpPr/>
            <p:nvPr/>
          </p:nvSpPr>
          <p:spPr>
            <a:xfrm>
              <a:off x="2386011" y="4352647"/>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23" name="Oval 1022">
              <a:extLst>
                <a:ext uri="{FF2B5EF4-FFF2-40B4-BE49-F238E27FC236}">
                  <a16:creationId xmlns:a16="http://schemas.microsoft.com/office/drawing/2014/main" id="{3E0B45A6-747D-674E-B6EC-055ECCF7A2C9}"/>
                </a:ext>
              </a:extLst>
            </p:cNvPr>
            <p:cNvSpPr/>
            <p:nvPr/>
          </p:nvSpPr>
          <p:spPr>
            <a:xfrm>
              <a:off x="2417761" y="4374872"/>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24" name="Oval 1023">
              <a:extLst>
                <a:ext uri="{FF2B5EF4-FFF2-40B4-BE49-F238E27FC236}">
                  <a16:creationId xmlns:a16="http://schemas.microsoft.com/office/drawing/2014/main" id="{785C2A1E-3EA7-7146-887E-CD46250A9E5C}"/>
                </a:ext>
              </a:extLst>
            </p:cNvPr>
            <p:cNvSpPr/>
            <p:nvPr/>
          </p:nvSpPr>
          <p:spPr>
            <a:xfrm>
              <a:off x="2643186" y="4447897"/>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25" name="Oval 1024">
              <a:extLst>
                <a:ext uri="{FF2B5EF4-FFF2-40B4-BE49-F238E27FC236}">
                  <a16:creationId xmlns:a16="http://schemas.microsoft.com/office/drawing/2014/main" id="{41E70E74-2306-6C44-BC7A-15B5D5842E6C}"/>
                </a:ext>
              </a:extLst>
            </p:cNvPr>
            <p:cNvSpPr/>
            <p:nvPr/>
          </p:nvSpPr>
          <p:spPr>
            <a:xfrm>
              <a:off x="2747961" y="4482822"/>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26" name="Oval 1025">
              <a:extLst>
                <a:ext uri="{FF2B5EF4-FFF2-40B4-BE49-F238E27FC236}">
                  <a16:creationId xmlns:a16="http://schemas.microsoft.com/office/drawing/2014/main" id="{5A35BB2C-5986-9F4D-B3D9-D392FAEAFD22}"/>
                </a:ext>
              </a:extLst>
            </p:cNvPr>
            <p:cNvSpPr/>
            <p:nvPr/>
          </p:nvSpPr>
          <p:spPr>
            <a:xfrm>
              <a:off x="2760661" y="4476472"/>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27" name="Oval 1026">
              <a:extLst>
                <a:ext uri="{FF2B5EF4-FFF2-40B4-BE49-F238E27FC236}">
                  <a16:creationId xmlns:a16="http://schemas.microsoft.com/office/drawing/2014/main" id="{D1F5E57F-D7CF-E740-9483-9978C5AD8B33}"/>
                </a:ext>
              </a:extLst>
            </p:cNvPr>
            <p:cNvSpPr/>
            <p:nvPr/>
          </p:nvSpPr>
          <p:spPr>
            <a:xfrm>
              <a:off x="2932111" y="4539972"/>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28" name="Oval 1027">
              <a:extLst>
                <a:ext uri="{FF2B5EF4-FFF2-40B4-BE49-F238E27FC236}">
                  <a16:creationId xmlns:a16="http://schemas.microsoft.com/office/drawing/2014/main" id="{5CF6A78C-9B88-CC4E-8A5B-F31B6043949D}"/>
                </a:ext>
              </a:extLst>
            </p:cNvPr>
            <p:cNvSpPr/>
            <p:nvPr/>
          </p:nvSpPr>
          <p:spPr>
            <a:xfrm>
              <a:off x="3090861" y="4543147"/>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29" name="Oval 1028">
              <a:extLst>
                <a:ext uri="{FF2B5EF4-FFF2-40B4-BE49-F238E27FC236}">
                  <a16:creationId xmlns:a16="http://schemas.microsoft.com/office/drawing/2014/main" id="{FBC3FF6C-E6DA-C248-8E0D-9CB9DD7C0794}"/>
                </a:ext>
              </a:extLst>
            </p:cNvPr>
            <p:cNvSpPr/>
            <p:nvPr/>
          </p:nvSpPr>
          <p:spPr>
            <a:xfrm>
              <a:off x="3122611" y="4539972"/>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30" name="Oval 1029">
              <a:extLst>
                <a:ext uri="{FF2B5EF4-FFF2-40B4-BE49-F238E27FC236}">
                  <a16:creationId xmlns:a16="http://schemas.microsoft.com/office/drawing/2014/main" id="{852EBA87-9014-ED4F-83C0-28192D87370D}"/>
                </a:ext>
              </a:extLst>
            </p:cNvPr>
            <p:cNvSpPr/>
            <p:nvPr/>
          </p:nvSpPr>
          <p:spPr>
            <a:xfrm>
              <a:off x="3141661" y="4539972"/>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31" name="Oval 1030">
              <a:extLst>
                <a:ext uri="{FF2B5EF4-FFF2-40B4-BE49-F238E27FC236}">
                  <a16:creationId xmlns:a16="http://schemas.microsoft.com/office/drawing/2014/main" id="{1F21897C-66D7-5D47-9500-A3C733E06956}"/>
                </a:ext>
              </a:extLst>
            </p:cNvPr>
            <p:cNvSpPr/>
            <p:nvPr/>
          </p:nvSpPr>
          <p:spPr>
            <a:xfrm>
              <a:off x="3570286" y="4539972"/>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32" name="Oval 1031">
              <a:extLst>
                <a:ext uri="{FF2B5EF4-FFF2-40B4-BE49-F238E27FC236}">
                  <a16:creationId xmlns:a16="http://schemas.microsoft.com/office/drawing/2014/main" id="{A1CB38F0-39BF-7744-A330-99AFCFBA2E4F}"/>
                </a:ext>
              </a:extLst>
            </p:cNvPr>
            <p:cNvSpPr/>
            <p:nvPr/>
          </p:nvSpPr>
          <p:spPr>
            <a:xfrm>
              <a:off x="3951286" y="4539972"/>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1033" name="Oval 1032">
              <a:extLst>
                <a:ext uri="{FF2B5EF4-FFF2-40B4-BE49-F238E27FC236}">
                  <a16:creationId xmlns:a16="http://schemas.microsoft.com/office/drawing/2014/main" id="{710025D4-EE7C-3646-BB9D-4CBCE66B1F18}"/>
                </a:ext>
              </a:extLst>
            </p:cNvPr>
            <p:cNvSpPr/>
            <p:nvPr/>
          </p:nvSpPr>
          <p:spPr>
            <a:xfrm>
              <a:off x="4249736" y="4539972"/>
              <a:ext cx="47620" cy="47620"/>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grpSp>
      <p:sp>
        <p:nvSpPr>
          <p:cNvPr id="990" name="Freeform 989">
            <a:extLst>
              <a:ext uri="{FF2B5EF4-FFF2-40B4-BE49-F238E27FC236}">
                <a16:creationId xmlns:a16="http://schemas.microsoft.com/office/drawing/2014/main" id="{42908E28-B1ED-0845-B9BC-EB56B54A5DBB}"/>
              </a:ext>
            </a:extLst>
          </p:cNvPr>
          <p:cNvSpPr/>
          <p:nvPr/>
        </p:nvSpPr>
        <p:spPr>
          <a:xfrm>
            <a:off x="2174030" y="2502936"/>
            <a:ext cx="2495550" cy="1535797"/>
          </a:xfrm>
          <a:custGeom>
            <a:avLst/>
            <a:gdLst>
              <a:gd name="connsiteX0" fmla="*/ 3327400 w 3327400"/>
              <a:gd name="connsiteY0" fmla="*/ 1651000 h 1651000"/>
              <a:gd name="connsiteX1" fmla="*/ 1860550 w 3327400"/>
              <a:gd name="connsiteY1" fmla="*/ 1651000 h 1651000"/>
              <a:gd name="connsiteX2" fmla="*/ 1860550 w 3327400"/>
              <a:gd name="connsiteY2" fmla="*/ 1651000 h 1651000"/>
              <a:gd name="connsiteX3" fmla="*/ 1860550 w 3327400"/>
              <a:gd name="connsiteY3" fmla="*/ 1590675 h 1651000"/>
              <a:gd name="connsiteX4" fmla="*/ 1809750 w 3327400"/>
              <a:gd name="connsiteY4" fmla="*/ 1590675 h 1651000"/>
              <a:gd name="connsiteX5" fmla="*/ 1809750 w 3327400"/>
              <a:gd name="connsiteY5" fmla="*/ 1552575 h 1651000"/>
              <a:gd name="connsiteX6" fmla="*/ 1584325 w 3327400"/>
              <a:gd name="connsiteY6" fmla="*/ 1552575 h 1651000"/>
              <a:gd name="connsiteX7" fmla="*/ 1584325 w 3327400"/>
              <a:gd name="connsiteY7" fmla="*/ 1524000 h 1651000"/>
              <a:gd name="connsiteX8" fmla="*/ 1511300 w 3327400"/>
              <a:gd name="connsiteY8" fmla="*/ 1524000 h 1651000"/>
              <a:gd name="connsiteX9" fmla="*/ 1511300 w 3327400"/>
              <a:gd name="connsiteY9" fmla="*/ 1485900 h 1651000"/>
              <a:gd name="connsiteX10" fmla="*/ 1454150 w 3327400"/>
              <a:gd name="connsiteY10" fmla="*/ 1485900 h 1651000"/>
              <a:gd name="connsiteX11" fmla="*/ 1454150 w 3327400"/>
              <a:gd name="connsiteY11" fmla="*/ 1454150 h 1651000"/>
              <a:gd name="connsiteX12" fmla="*/ 1168400 w 3327400"/>
              <a:gd name="connsiteY12" fmla="*/ 1454150 h 1651000"/>
              <a:gd name="connsiteX13" fmla="*/ 1120775 w 3327400"/>
              <a:gd name="connsiteY13" fmla="*/ 1419225 h 1651000"/>
              <a:gd name="connsiteX14" fmla="*/ 1120775 w 3327400"/>
              <a:gd name="connsiteY14" fmla="*/ 1387475 h 1651000"/>
              <a:gd name="connsiteX15" fmla="*/ 1120775 w 3327400"/>
              <a:gd name="connsiteY15" fmla="*/ 1387475 h 1651000"/>
              <a:gd name="connsiteX16" fmla="*/ 1092200 w 3327400"/>
              <a:gd name="connsiteY16" fmla="*/ 1346200 h 1651000"/>
              <a:gd name="connsiteX17" fmla="*/ 981075 w 3327400"/>
              <a:gd name="connsiteY17" fmla="*/ 1349375 h 1651000"/>
              <a:gd name="connsiteX18" fmla="*/ 981075 w 3327400"/>
              <a:gd name="connsiteY18" fmla="*/ 1349375 h 1651000"/>
              <a:gd name="connsiteX19" fmla="*/ 965200 w 3327400"/>
              <a:gd name="connsiteY19" fmla="*/ 1333500 h 1651000"/>
              <a:gd name="connsiteX20" fmla="*/ 812800 w 3327400"/>
              <a:gd name="connsiteY20" fmla="*/ 1336675 h 1651000"/>
              <a:gd name="connsiteX21" fmla="*/ 812800 w 3327400"/>
              <a:gd name="connsiteY21" fmla="*/ 1336675 h 1651000"/>
              <a:gd name="connsiteX22" fmla="*/ 765175 w 3327400"/>
              <a:gd name="connsiteY22" fmla="*/ 1314450 h 1651000"/>
              <a:gd name="connsiteX23" fmla="*/ 768350 w 3327400"/>
              <a:gd name="connsiteY23" fmla="*/ 1266825 h 1651000"/>
              <a:gd name="connsiteX24" fmla="*/ 768350 w 3327400"/>
              <a:gd name="connsiteY24" fmla="*/ 1266825 h 1651000"/>
              <a:gd name="connsiteX25" fmla="*/ 752475 w 3327400"/>
              <a:gd name="connsiteY25" fmla="*/ 1174750 h 1651000"/>
              <a:gd name="connsiteX26" fmla="*/ 704850 w 3327400"/>
              <a:gd name="connsiteY26" fmla="*/ 1133475 h 1651000"/>
              <a:gd name="connsiteX27" fmla="*/ 669925 w 3327400"/>
              <a:gd name="connsiteY27" fmla="*/ 1108075 h 1651000"/>
              <a:gd name="connsiteX28" fmla="*/ 501650 w 3327400"/>
              <a:gd name="connsiteY28" fmla="*/ 1114425 h 1651000"/>
              <a:gd name="connsiteX29" fmla="*/ 473075 w 3327400"/>
              <a:gd name="connsiteY29" fmla="*/ 1098550 h 1651000"/>
              <a:gd name="connsiteX30" fmla="*/ 438150 w 3327400"/>
              <a:gd name="connsiteY30" fmla="*/ 1085850 h 1651000"/>
              <a:gd name="connsiteX31" fmla="*/ 431800 w 3327400"/>
              <a:gd name="connsiteY31" fmla="*/ 1009650 h 1651000"/>
              <a:gd name="connsiteX32" fmla="*/ 384175 w 3327400"/>
              <a:gd name="connsiteY32" fmla="*/ 882650 h 1651000"/>
              <a:gd name="connsiteX33" fmla="*/ 384175 w 3327400"/>
              <a:gd name="connsiteY33" fmla="*/ 752475 h 1651000"/>
              <a:gd name="connsiteX34" fmla="*/ 387350 w 3327400"/>
              <a:gd name="connsiteY34" fmla="*/ 517525 h 1651000"/>
              <a:gd name="connsiteX35" fmla="*/ 381000 w 3327400"/>
              <a:gd name="connsiteY35" fmla="*/ 406400 h 1651000"/>
              <a:gd name="connsiteX36" fmla="*/ 355600 w 3327400"/>
              <a:gd name="connsiteY36" fmla="*/ 349250 h 1651000"/>
              <a:gd name="connsiteX37" fmla="*/ 346075 w 3327400"/>
              <a:gd name="connsiteY37" fmla="*/ 257175 h 1651000"/>
              <a:gd name="connsiteX38" fmla="*/ 339725 w 3327400"/>
              <a:gd name="connsiteY38" fmla="*/ 146050 h 1651000"/>
              <a:gd name="connsiteX39" fmla="*/ 257175 w 3327400"/>
              <a:gd name="connsiteY39" fmla="*/ 101600 h 1651000"/>
              <a:gd name="connsiteX40" fmla="*/ 171450 w 3327400"/>
              <a:gd name="connsiteY40" fmla="*/ 79375 h 1651000"/>
              <a:gd name="connsiteX41" fmla="*/ 171450 w 3327400"/>
              <a:gd name="connsiteY41" fmla="*/ 44450 h 1651000"/>
              <a:gd name="connsiteX42" fmla="*/ 114300 w 3327400"/>
              <a:gd name="connsiteY42" fmla="*/ 47625 h 1651000"/>
              <a:gd name="connsiteX43" fmla="*/ 95250 w 3327400"/>
              <a:gd name="connsiteY43" fmla="*/ 28575 h 1651000"/>
              <a:gd name="connsiteX44" fmla="*/ 34925 w 3327400"/>
              <a:gd name="connsiteY44" fmla="*/ 22225 h 1651000"/>
              <a:gd name="connsiteX45" fmla="*/ 34925 w 3327400"/>
              <a:gd name="connsiteY45" fmla="*/ 22225 h 1651000"/>
              <a:gd name="connsiteX46" fmla="*/ 0 w 3327400"/>
              <a:gd name="connsiteY46" fmla="*/ 0 h 1651000"/>
              <a:gd name="connsiteX0" fmla="*/ 3327400 w 3327400"/>
              <a:gd name="connsiteY0" fmla="*/ 1651000 h 1651000"/>
              <a:gd name="connsiteX1" fmla="*/ 1860550 w 3327400"/>
              <a:gd name="connsiteY1" fmla="*/ 1651000 h 1651000"/>
              <a:gd name="connsiteX2" fmla="*/ 1860550 w 3327400"/>
              <a:gd name="connsiteY2" fmla="*/ 1651000 h 1651000"/>
              <a:gd name="connsiteX3" fmla="*/ 1860550 w 3327400"/>
              <a:gd name="connsiteY3" fmla="*/ 1590675 h 1651000"/>
              <a:gd name="connsiteX4" fmla="*/ 1809750 w 3327400"/>
              <a:gd name="connsiteY4" fmla="*/ 1590675 h 1651000"/>
              <a:gd name="connsiteX5" fmla="*/ 1809750 w 3327400"/>
              <a:gd name="connsiteY5" fmla="*/ 1552575 h 1651000"/>
              <a:gd name="connsiteX6" fmla="*/ 1584325 w 3327400"/>
              <a:gd name="connsiteY6" fmla="*/ 1552575 h 1651000"/>
              <a:gd name="connsiteX7" fmla="*/ 1584325 w 3327400"/>
              <a:gd name="connsiteY7" fmla="*/ 1524000 h 1651000"/>
              <a:gd name="connsiteX8" fmla="*/ 1511300 w 3327400"/>
              <a:gd name="connsiteY8" fmla="*/ 1524000 h 1651000"/>
              <a:gd name="connsiteX9" fmla="*/ 1511300 w 3327400"/>
              <a:gd name="connsiteY9" fmla="*/ 1485900 h 1651000"/>
              <a:gd name="connsiteX10" fmla="*/ 1454150 w 3327400"/>
              <a:gd name="connsiteY10" fmla="*/ 1485900 h 1651000"/>
              <a:gd name="connsiteX11" fmla="*/ 1454150 w 3327400"/>
              <a:gd name="connsiteY11" fmla="*/ 1454150 h 1651000"/>
              <a:gd name="connsiteX12" fmla="*/ 1168400 w 3327400"/>
              <a:gd name="connsiteY12" fmla="*/ 1454150 h 1651000"/>
              <a:gd name="connsiteX13" fmla="*/ 1120775 w 3327400"/>
              <a:gd name="connsiteY13" fmla="*/ 1419225 h 1651000"/>
              <a:gd name="connsiteX14" fmla="*/ 1120775 w 3327400"/>
              <a:gd name="connsiteY14" fmla="*/ 1387475 h 1651000"/>
              <a:gd name="connsiteX15" fmla="*/ 1120775 w 3327400"/>
              <a:gd name="connsiteY15" fmla="*/ 1387475 h 1651000"/>
              <a:gd name="connsiteX16" fmla="*/ 1092200 w 3327400"/>
              <a:gd name="connsiteY16" fmla="*/ 1346200 h 1651000"/>
              <a:gd name="connsiteX17" fmla="*/ 981075 w 3327400"/>
              <a:gd name="connsiteY17" fmla="*/ 1349375 h 1651000"/>
              <a:gd name="connsiteX18" fmla="*/ 981075 w 3327400"/>
              <a:gd name="connsiteY18" fmla="*/ 1349375 h 1651000"/>
              <a:gd name="connsiteX19" fmla="*/ 965200 w 3327400"/>
              <a:gd name="connsiteY19" fmla="*/ 1333500 h 1651000"/>
              <a:gd name="connsiteX20" fmla="*/ 812800 w 3327400"/>
              <a:gd name="connsiteY20" fmla="*/ 1336675 h 1651000"/>
              <a:gd name="connsiteX21" fmla="*/ 812800 w 3327400"/>
              <a:gd name="connsiteY21" fmla="*/ 1336675 h 1651000"/>
              <a:gd name="connsiteX22" fmla="*/ 765175 w 3327400"/>
              <a:gd name="connsiteY22" fmla="*/ 1314450 h 1651000"/>
              <a:gd name="connsiteX23" fmla="*/ 768350 w 3327400"/>
              <a:gd name="connsiteY23" fmla="*/ 1266825 h 1651000"/>
              <a:gd name="connsiteX24" fmla="*/ 768350 w 3327400"/>
              <a:gd name="connsiteY24" fmla="*/ 1266825 h 1651000"/>
              <a:gd name="connsiteX25" fmla="*/ 752475 w 3327400"/>
              <a:gd name="connsiteY25" fmla="*/ 1174750 h 1651000"/>
              <a:gd name="connsiteX26" fmla="*/ 704850 w 3327400"/>
              <a:gd name="connsiteY26" fmla="*/ 1133475 h 1651000"/>
              <a:gd name="connsiteX27" fmla="*/ 666750 w 3327400"/>
              <a:gd name="connsiteY27" fmla="*/ 1117600 h 1651000"/>
              <a:gd name="connsiteX28" fmla="*/ 501650 w 3327400"/>
              <a:gd name="connsiteY28" fmla="*/ 1114425 h 1651000"/>
              <a:gd name="connsiteX29" fmla="*/ 473075 w 3327400"/>
              <a:gd name="connsiteY29" fmla="*/ 1098550 h 1651000"/>
              <a:gd name="connsiteX30" fmla="*/ 438150 w 3327400"/>
              <a:gd name="connsiteY30" fmla="*/ 1085850 h 1651000"/>
              <a:gd name="connsiteX31" fmla="*/ 431800 w 3327400"/>
              <a:gd name="connsiteY31" fmla="*/ 1009650 h 1651000"/>
              <a:gd name="connsiteX32" fmla="*/ 384175 w 3327400"/>
              <a:gd name="connsiteY32" fmla="*/ 882650 h 1651000"/>
              <a:gd name="connsiteX33" fmla="*/ 384175 w 3327400"/>
              <a:gd name="connsiteY33" fmla="*/ 752475 h 1651000"/>
              <a:gd name="connsiteX34" fmla="*/ 387350 w 3327400"/>
              <a:gd name="connsiteY34" fmla="*/ 517525 h 1651000"/>
              <a:gd name="connsiteX35" fmla="*/ 381000 w 3327400"/>
              <a:gd name="connsiteY35" fmla="*/ 406400 h 1651000"/>
              <a:gd name="connsiteX36" fmla="*/ 355600 w 3327400"/>
              <a:gd name="connsiteY36" fmla="*/ 349250 h 1651000"/>
              <a:gd name="connsiteX37" fmla="*/ 346075 w 3327400"/>
              <a:gd name="connsiteY37" fmla="*/ 257175 h 1651000"/>
              <a:gd name="connsiteX38" fmla="*/ 339725 w 3327400"/>
              <a:gd name="connsiteY38" fmla="*/ 146050 h 1651000"/>
              <a:gd name="connsiteX39" fmla="*/ 257175 w 3327400"/>
              <a:gd name="connsiteY39" fmla="*/ 101600 h 1651000"/>
              <a:gd name="connsiteX40" fmla="*/ 171450 w 3327400"/>
              <a:gd name="connsiteY40" fmla="*/ 79375 h 1651000"/>
              <a:gd name="connsiteX41" fmla="*/ 171450 w 3327400"/>
              <a:gd name="connsiteY41" fmla="*/ 44450 h 1651000"/>
              <a:gd name="connsiteX42" fmla="*/ 114300 w 3327400"/>
              <a:gd name="connsiteY42" fmla="*/ 47625 h 1651000"/>
              <a:gd name="connsiteX43" fmla="*/ 95250 w 3327400"/>
              <a:gd name="connsiteY43" fmla="*/ 28575 h 1651000"/>
              <a:gd name="connsiteX44" fmla="*/ 34925 w 3327400"/>
              <a:gd name="connsiteY44" fmla="*/ 22225 h 1651000"/>
              <a:gd name="connsiteX45" fmla="*/ 34925 w 3327400"/>
              <a:gd name="connsiteY45" fmla="*/ 22225 h 1651000"/>
              <a:gd name="connsiteX46" fmla="*/ 0 w 3327400"/>
              <a:gd name="connsiteY46"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327400" h="1651000">
                <a:moveTo>
                  <a:pt x="3327400" y="1651000"/>
                </a:moveTo>
                <a:lnTo>
                  <a:pt x="1860550" y="1651000"/>
                </a:lnTo>
                <a:lnTo>
                  <a:pt x="1860550" y="1651000"/>
                </a:lnTo>
                <a:lnTo>
                  <a:pt x="1860550" y="1590675"/>
                </a:lnTo>
                <a:lnTo>
                  <a:pt x="1809750" y="1590675"/>
                </a:lnTo>
                <a:lnTo>
                  <a:pt x="1809750" y="1552575"/>
                </a:lnTo>
                <a:lnTo>
                  <a:pt x="1584325" y="1552575"/>
                </a:lnTo>
                <a:lnTo>
                  <a:pt x="1584325" y="1524000"/>
                </a:lnTo>
                <a:lnTo>
                  <a:pt x="1511300" y="1524000"/>
                </a:lnTo>
                <a:lnTo>
                  <a:pt x="1511300" y="1485900"/>
                </a:lnTo>
                <a:lnTo>
                  <a:pt x="1454150" y="1485900"/>
                </a:lnTo>
                <a:lnTo>
                  <a:pt x="1454150" y="1454150"/>
                </a:lnTo>
                <a:lnTo>
                  <a:pt x="1168400" y="1454150"/>
                </a:lnTo>
                <a:lnTo>
                  <a:pt x="1120775" y="1419225"/>
                </a:lnTo>
                <a:lnTo>
                  <a:pt x="1120775" y="1387475"/>
                </a:lnTo>
                <a:lnTo>
                  <a:pt x="1120775" y="1387475"/>
                </a:lnTo>
                <a:lnTo>
                  <a:pt x="1092200" y="1346200"/>
                </a:lnTo>
                <a:lnTo>
                  <a:pt x="981075" y="1349375"/>
                </a:lnTo>
                <a:lnTo>
                  <a:pt x="981075" y="1349375"/>
                </a:lnTo>
                <a:lnTo>
                  <a:pt x="965200" y="1333500"/>
                </a:lnTo>
                <a:lnTo>
                  <a:pt x="812800" y="1336675"/>
                </a:lnTo>
                <a:lnTo>
                  <a:pt x="812800" y="1336675"/>
                </a:lnTo>
                <a:lnTo>
                  <a:pt x="765175" y="1314450"/>
                </a:lnTo>
                <a:lnTo>
                  <a:pt x="768350" y="1266825"/>
                </a:lnTo>
                <a:lnTo>
                  <a:pt x="768350" y="1266825"/>
                </a:lnTo>
                <a:lnTo>
                  <a:pt x="752475" y="1174750"/>
                </a:lnTo>
                <a:lnTo>
                  <a:pt x="704850" y="1133475"/>
                </a:lnTo>
                <a:lnTo>
                  <a:pt x="666750" y="1117600"/>
                </a:lnTo>
                <a:lnTo>
                  <a:pt x="501650" y="1114425"/>
                </a:lnTo>
                <a:lnTo>
                  <a:pt x="473075" y="1098550"/>
                </a:lnTo>
                <a:lnTo>
                  <a:pt x="438150" y="1085850"/>
                </a:lnTo>
                <a:lnTo>
                  <a:pt x="431800" y="1009650"/>
                </a:lnTo>
                <a:lnTo>
                  <a:pt x="384175" y="882650"/>
                </a:lnTo>
                <a:lnTo>
                  <a:pt x="384175" y="752475"/>
                </a:lnTo>
                <a:cubicBezTo>
                  <a:pt x="385233" y="674158"/>
                  <a:pt x="386292" y="595842"/>
                  <a:pt x="387350" y="517525"/>
                </a:cubicBezTo>
                <a:lnTo>
                  <a:pt x="381000" y="406400"/>
                </a:lnTo>
                <a:lnTo>
                  <a:pt x="355600" y="349250"/>
                </a:lnTo>
                <a:lnTo>
                  <a:pt x="346075" y="257175"/>
                </a:lnTo>
                <a:lnTo>
                  <a:pt x="339725" y="146050"/>
                </a:lnTo>
                <a:lnTo>
                  <a:pt x="257175" y="101600"/>
                </a:lnTo>
                <a:lnTo>
                  <a:pt x="171450" y="79375"/>
                </a:lnTo>
                <a:lnTo>
                  <a:pt x="171450" y="44450"/>
                </a:lnTo>
                <a:lnTo>
                  <a:pt x="114300" y="47625"/>
                </a:lnTo>
                <a:lnTo>
                  <a:pt x="95250" y="28575"/>
                </a:lnTo>
                <a:lnTo>
                  <a:pt x="34925" y="22225"/>
                </a:lnTo>
                <a:lnTo>
                  <a:pt x="34925" y="22225"/>
                </a:lnTo>
                <a:lnTo>
                  <a:pt x="0" y="0"/>
                </a:lnTo>
              </a:path>
            </a:pathLst>
          </a:custGeom>
          <a:noFill/>
          <a:ln w="19050">
            <a:solidFill>
              <a:srgbClr val="A7DB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grpSp>
        <p:nvGrpSpPr>
          <p:cNvPr id="2" name="Group 1">
            <a:extLst>
              <a:ext uri="{FF2B5EF4-FFF2-40B4-BE49-F238E27FC236}">
                <a16:creationId xmlns:a16="http://schemas.microsoft.com/office/drawing/2014/main" id="{49C2A7C9-DBAF-5B43-B8C2-470D60DB79F3}"/>
              </a:ext>
            </a:extLst>
          </p:cNvPr>
          <p:cNvGrpSpPr/>
          <p:nvPr/>
        </p:nvGrpSpPr>
        <p:grpSpPr>
          <a:xfrm>
            <a:off x="1626641" y="4610336"/>
            <a:ext cx="4348935" cy="184666"/>
            <a:chOff x="402721" y="5131881"/>
            <a:chExt cx="5489196" cy="246220"/>
          </a:xfrm>
        </p:grpSpPr>
        <p:sp>
          <p:nvSpPr>
            <p:cNvPr id="1171" name="TextBox 1170">
              <a:extLst>
                <a:ext uri="{FF2B5EF4-FFF2-40B4-BE49-F238E27FC236}">
                  <a16:creationId xmlns:a16="http://schemas.microsoft.com/office/drawing/2014/main" id="{84D6D0A2-83B4-7E4E-AE21-1D959EAE1C93}"/>
                </a:ext>
              </a:extLst>
            </p:cNvPr>
            <p:cNvSpPr txBox="1"/>
            <p:nvPr/>
          </p:nvSpPr>
          <p:spPr>
            <a:xfrm>
              <a:off x="925452" y="5131881"/>
              <a:ext cx="163888" cy="246220"/>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239</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238</a:t>
              </a:r>
            </a:p>
          </p:txBody>
        </p:sp>
        <p:sp>
          <p:nvSpPr>
            <p:cNvPr id="1172" name="TextBox 1171">
              <a:extLst>
                <a:ext uri="{FF2B5EF4-FFF2-40B4-BE49-F238E27FC236}">
                  <a16:creationId xmlns:a16="http://schemas.microsoft.com/office/drawing/2014/main" id="{41567D98-9E1E-674E-83E3-6A9E5C5C7B5B}"/>
                </a:ext>
              </a:extLst>
            </p:cNvPr>
            <p:cNvSpPr txBox="1"/>
            <p:nvPr/>
          </p:nvSpPr>
          <p:spPr>
            <a:xfrm>
              <a:off x="1125786" y="5131881"/>
              <a:ext cx="163888" cy="246220"/>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223</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206</a:t>
              </a:r>
            </a:p>
          </p:txBody>
        </p:sp>
        <p:sp>
          <p:nvSpPr>
            <p:cNvPr id="1173" name="TextBox 1172">
              <a:extLst>
                <a:ext uri="{FF2B5EF4-FFF2-40B4-BE49-F238E27FC236}">
                  <a16:creationId xmlns:a16="http://schemas.microsoft.com/office/drawing/2014/main" id="{F4776EF8-EF78-7645-96E6-3E0F9D56A45C}"/>
                </a:ext>
              </a:extLst>
            </p:cNvPr>
            <p:cNvSpPr txBox="1"/>
            <p:nvPr/>
          </p:nvSpPr>
          <p:spPr>
            <a:xfrm>
              <a:off x="1329904" y="5131881"/>
              <a:ext cx="163888" cy="246220"/>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106</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84</a:t>
              </a:r>
            </a:p>
          </p:txBody>
        </p:sp>
        <p:sp>
          <p:nvSpPr>
            <p:cNvPr id="1174" name="TextBox 1173">
              <a:extLst>
                <a:ext uri="{FF2B5EF4-FFF2-40B4-BE49-F238E27FC236}">
                  <a16:creationId xmlns:a16="http://schemas.microsoft.com/office/drawing/2014/main" id="{F8FED8BF-0AB5-8946-B17A-A10F02B57B4D}"/>
                </a:ext>
              </a:extLst>
            </p:cNvPr>
            <p:cNvSpPr txBox="1"/>
            <p:nvPr/>
          </p:nvSpPr>
          <p:spPr>
            <a:xfrm>
              <a:off x="1557552" y="5131881"/>
              <a:ext cx="109259" cy="246220"/>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89</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68</a:t>
              </a:r>
            </a:p>
          </p:txBody>
        </p:sp>
        <p:sp>
          <p:nvSpPr>
            <p:cNvPr id="1175" name="TextBox 1174">
              <a:extLst>
                <a:ext uri="{FF2B5EF4-FFF2-40B4-BE49-F238E27FC236}">
                  <a16:creationId xmlns:a16="http://schemas.microsoft.com/office/drawing/2014/main" id="{AAE8EDE5-E0A1-C04C-A181-B3B8E574E013}"/>
                </a:ext>
              </a:extLst>
            </p:cNvPr>
            <p:cNvSpPr txBox="1"/>
            <p:nvPr/>
          </p:nvSpPr>
          <p:spPr>
            <a:xfrm>
              <a:off x="1765449" y="5131881"/>
              <a:ext cx="109259" cy="246220"/>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60</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39</a:t>
              </a:r>
            </a:p>
          </p:txBody>
        </p:sp>
        <p:sp>
          <p:nvSpPr>
            <p:cNvPr id="1176" name="TextBox 1175">
              <a:extLst>
                <a:ext uri="{FF2B5EF4-FFF2-40B4-BE49-F238E27FC236}">
                  <a16:creationId xmlns:a16="http://schemas.microsoft.com/office/drawing/2014/main" id="{96030CE1-9487-664F-B0A1-9C1B370C8562}"/>
                </a:ext>
              </a:extLst>
            </p:cNvPr>
            <p:cNvSpPr txBox="1"/>
            <p:nvPr/>
          </p:nvSpPr>
          <p:spPr>
            <a:xfrm>
              <a:off x="1965784" y="5131881"/>
              <a:ext cx="109259" cy="246220"/>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57</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38</a:t>
              </a:r>
            </a:p>
          </p:txBody>
        </p:sp>
        <p:sp>
          <p:nvSpPr>
            <p:cNvPr id="1177" name="TextBox 1176">
              <a:extLst>
                <a:ext uri="{FF2B5EF4-FFF2-40B4-BE49-F238E27FC236}">
                  <a16:creationId xmlns:a16="http://schemas.microsoft.com/office/drawing/2014/main" id="{261F8A88-E585-084C-8877-C9DC2166DF44}"/>
                </a:ext>
              </a:extLst>
            </p:cNvPr>
            <p:cNvSpPr txBox="1"/>
            <p:nvPr/>
          </p:nvSpPr>
          <p:spPr>
            <a:xfrm>
              <a:off x="2169901" y="5131881"/>
              <a:ext cx="109259" cy="246220"/>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42</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25</a:t>
              </a:r>
            </a:p>
          </p:txBody>
        </p:sp>
        <p:sp>
          <p:nvSpPr>
            <p:cNvPr id="1178" name="TextBox 1177">
              <a:extLst>
                <a:ext uri="{FF2B5EF4-FFF2-40B4-BE49-F238E27FC236}">
                  <a16:creationId xmlns:a16="http://schemas.microsoft.com/office/drawing/2014/main" id="{EEA54D78-5F96-FF4A-B8C3-298077345947}"/>
                </a:ext>
              </a:extLst>
            </p:cNvPr>
            <p:cNvSpPr txBox="1"/>
            <p:nvPr/>
          </p:nvSpPr>
          <p:spPr>
            <a:xfrm>
              <a:off x="2370236" y="5131881"/>
              <a:ext cx="109259" cy="246220"/>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40</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25</a:t>
              </a:r>
            </a:p>
          </p:txBody>
        </p:sp>
        <p:sp>
          <p:nvSpPr>
            <p:cNvPr id="1179" name="TextBox 1178">
              <a:extLst>
                <a:ext uri="{FF2B5EF4-FFF2-40B4-BE49-F238E27FC236}">
                  <a16:creationId xmlns:a16="http://schemas.microsoft.com/office/drawing/2014/main" id="{EC512BDC-6305-964E-BFD3-FEC0C7B38172}"/>
                </a:ext>
              </a:extLst>
            </p:cNvPr>
            <p:cNvSpPr txBox="1"/>
            <p:nvPr/>
          </p:nvSpPr>
          <p:spPr>
            <a:xfrm>
              <a:off x="2570573" y="5131881"/>
              <a:ext cx="109259" cy="246220"/>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34</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16</a:t>
              </a:r>
            </a:p>
          </p:txBody>
        </p:sp>
        <p:sp>
          <p:nvSpPr>
            <p:cNvPr id="1180" name="TextBox 1179">
              <a:extLst>
                <a:ext uri="{FF2B5EF4-FFF2-40B4-BE49-F238E27FC236}">
                  <a16:creationId xmlns:a16="http://schemas.microsoft.com/office/drawing/2014/main" id="{0E7E032D-F1C3-E447-B32C-36DCDE0A8394}"/>
                </a:ext>
              </a:extLst>
            </p:cNvPr>
            <p:cNvSpPr txBox="1"/>
            <p:nvPr/>
          </p:nvSpPr>
          <p:spPr>
            <a:xfrm>
              <a:off x="2770908" y="5131881"/>
              <a:ext cx="109259" cy="246220"/>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33</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15</a:t>
              </a:r>
            </a:p>
          </p:txBody>
        </p:sp>
        <p:sp>
          <p:nvSpPr>
            <p:cNvPr id="1181" name="TextBox 1180">
              <a:extLst>
                <a:ext uri="{FF2B5EF4-FFF2-40B4-BE49-F238E27FC236}">
                  <a16:creationId xmlns:a16="http://schemas.microsoft.com/office/drawing/2014/main" id="{0161D1B1-1CB5-7448-8F10-E09407EC882F}"/>
                </a:ext>
              </a:extLst>
            </p:cNvPr>
            <p:cNvSpPr txBox="1"/>
            <p:nvPr/>
          </p:nvSpPr>
          <p:spPr>
            <a:xfrm>
              <a:off x="2975024" y="5131881"/>
              <a:ext cx="109259" cy="246220"/>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27</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7</a:t>
              </a:r>
            </a:p>
          </p:txBody>
        </p:sp>
        <p:sp>
          <p:nvSpPr>
            <p:cNvPr id="1182" name="TextBox 1181">
              <a:extLst>
                <a:ext uri="{FF2B5EF4-FFF2-40B4-BE49-F238E27FC236}">
                  <a16:creationId xmlns:a16="http://schemas.microsoft.com/office/drawing/2014/main" id="{7F4BE601-F67C-7B47-9471-6010307A2CE1}"/>
                </a:ext>
              </a:extLst>
            </p:cNvPr>
            <p:cNvSpPr txBox="1"/>
            <p:nvPr/>
          </p:nvSpPr>
          <p:spPr>
            <a:xfrm>
              <a:off x="3175360" y="5131881"/>
              <a:ext cx="109259" cy="246220"/>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24</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4</a:t>
              </a:r>
            </a:p>
          </p:txBody>
        </p:sp>
        <p:sp>
          <p:nvSpPr>
            <p:cNvPr id="1183" name="TextBox 1182">
              <a:extLst>
                <a:ext uri="{FF2B5EF4-FFF2-40B4-BE49-F238E27FC236}">
                  <a16:creationId xmlns:a16="http://schemas.microsoft.com/office/drawing/2014/main" id="{E488B636-0F0E-E642-B358-D7B8B190132C}"/>
                </a:ext>
              </a:extLst>
            </p:cNvPr>
            <p:cNvSpPr txBox="1"/>
            <p:nvPr/>
          </p:nvSpPr>
          <p:spPr>
            <a:xfrm>
              <a:off x="3379478" y="5131881"/>
              <a:ext cx="109259" cy="246220"/>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19</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3</a:t>
              </a:r>
            </a:p>
          </p:txBody>
        </p:sp>
        <p:sp>
          <p:nvSpPr>
            <p:cNvPr id="1184" name="TextBox 1183">
              <a:extLst>
                <a:ext uri="{FF2B5EF4-FFF2-40B4-BE49-F238E27FC236}">
                  <a16:creationId xmlns:a16="http://schemas.microsoft.com/office/drawing/2014/main" id="{53390929-4030-AA41-93E8-1F9053287A57}"/>
                </a:ext>
              </a:extLst>
            </p:cNvPr>
            <p:cNvSpPr txBox="1"/>
            <p:nvPr/>
          </p:nvSpPr>
          <p:spPr>
            <a:xfrm>
              <a:off x="3579815" y="5131881"/>
              <a:ext cx="109259" cy="246220"/>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13</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3</a:t>
              </a:r>
            </a:p>
          </p:txBody>
        </p:sp>
        <p:sp>
          <p:nvSpPr>
            <p:cNvPr id="1185" name="TextBox 1184">
              <a:extLst>
                <a:ext uri="{FF2B5EF4-FFF2-40B4-BE49-F238E27FC236}">
                  <a16:creationId xmlns:a16="http://schemas.microsoft.com/office/drawing/2014/main" id="{851AF99D-ACC9-2C49-84FF-E3CF94D63909}"/>
                </a:ext>
              </a:extLst>
            </p:cNvPr>
            <p:cNvSpPr txBox="1"/>
            <p:nvPr/>
          </p:nvSpPr>
          <p:spPr>
            <a:xfrm>
              <a:off x="3787709" y="5131881"/>
              <a:ext cx="109259" cy="246220"/>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11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2</a:t>
              </a:r>
            </a:p>
          </p:txBody>
        </p:sp>
        <p:sp>
          <p:nvSpPr>
            <p:cNvPr id="1186" name="TextBox 1185">
              <a:extLst>
                <a:ext uri="{FF2B5EF4-FFF2-40B4-BE49-F238E27FC236}">
                  <a16:creationId xmlns:a16="http://schemas.microsoft.com/office/drawing/2014/main" id="{4A047E4A-BE0D-DF47-A11B-D2E08748CC94}"/>
                </a:ext>
              </a:extLst>
            </p:cNvPr>
            <p:cNvSpPr txBox="1"/>
            <p:nvPr/>
          </p:nvSpPr>
          <p:spPr>
            <a:xfrm>
              <a:off x="4015362" y="5131881"/>
              <a:ext cx="54630" cy="246220"/>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8</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2</a:t>
              </a:r>
            </a:p>
          </p:txBody>
        </p:sp>
        <p:sp>
          <p:nvSpPr>
            <p:cNvPr id="1187" name="TextBox 1186">
              <a:extLst>
                <a:ext uri="{FF2B5EF4-FFF2-40B4-BE49-F238E27FC236}">
                  <a16:creationId xmlns:a16="http://schemas.microsoft.com/office/drawing/2014/main" id="{79EC2F16-EEA7-FE4A-8B53-0D12832E7871}"/>
                </a:ext>
              </a:extLst>
            </p:cNvPr>
            <p:cNvSpPr txBox="1"/>
            <p:nvPr/>
          </p:nvSpPr>
          <p:spPr>
            <a:xfrm>
              <a:off x="4219478" y="5131881"/>
              <a:ext cx="54630" cy="246220"/>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7</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1</a:t>
              </a:r>
            </a:p>
          </p:txBody>
        </p:sp>
        <p:sp>
          <p:nvSpPr>
            <p:cNvPr id="1188" name="TextBox 1187">
              <a:extLst>
                <a:ext uri="{FF2B5EF4-FFF2-40B4-BE49-F238E27FC236}">
                  <a16:creationId xmlns:a16="http://schemas.microsoft.com/office/drawing/2014/main" id="{6C078C60-2B3A-B949-B7E1-B9C503187791}"/>
                </a:ext>
              </a:extLst>
            </p:cNvPr>
            <p:cNvSpPr txBox="1"/>
            <p:nvPr/>
          </p:nvSpPr>
          <p:spPr>
            <a:xfrm>
              <a:off x="4419814" y="5131881"/>
              <a:ext cx="54630" cy="246220"/>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6</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0</a:t>
              </a:r>
            </a:p>
          </p:txBody>
        </p:sp>
        <p:sp>
          <p:nvSpPr>
            <p:cNvPr id="1189" name="TextBox 1188">
              <a:extLst>
                <a:ext uri="{FF2B5EF4-FFF2-40B4-BE49-F238E27FC236}">
                  <a16:creationId xmlns:a16="http://schemas.microsoft.com/office/drawing/2014/main" id="{F33B9D1D-F709-7149-BF1A-A104EFE5224E}"/>
                </a:ext>
              </a:extLst>
            </p:cNvPr>
            <p:cNvSpPr txBox="1"/>
            <p:nvPr/>
          </p:nvSpPr>
          <p:spPr>
            <a:xfrm>
              <a:off x="4620151" y="5131881"/>
              <a:ext cx="54630" cy="123110"/>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6</a:t>
              </a:r>
            </a:p>
          </p:txBody>
        </p:sp>
        <p:sp>
          <p:nvSpPr>
            <p:cNvPr id="1190" name="TextBox 1189">
              <a:extLst>
                <a:ext uri="{FF2B5EF4-FFF2-40B4-BE49-F238E27FC236}">
                  <a16:creationId xmlns:a16="http://schemas.microsoft.com/office/drawing/2014/main" id="{903328C6-DD0A-6F4D-B91F-44C7D4C98C66}"/>
                </a:ext>
              </a:extLst>
            </p:cNvPr>
            <p:cNvSpPr txBox="1"/>
            <p:nvPr/>
          </p:nvSpPr>
          <p:spPr>
            <a:xfrm>
              <a:off x="4820488" y="5131881"/>
              <a:ext cx="54630" cy="123110"/>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2</a:t>
              </a:r>
            </a:p>
          </p:txBody>
        </p:sp>
        <p:sp>
          <p:nvSpPr>
            <p:cNvPr id="1191" name="TextBox 1190">
              <a:extLst>
                <a:ext uri="{FF2B5EF4-FFF2-40B4-BE49-F238E27FC236}">
                  <a16:creationId xmlns:a16="http://schemas.microsoft.com/office/drawing/2014/main" id="{B05666B8-1A2A-3340-BCAF-103C20C23241}"/>
                </a:ext>
              </a:extLst>
            </p:cNvPr>
            <p:cNvSpPr txBox="1"/>
            <p:nvPr/>
          </p:nvSpPr>
          <p:spPr>
            <a:xfrm>
              <a:off x="5024603" y="5131881"/>
              <a:ext cx="54630" cy="123110"/>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2</a:t>
              </a:r>
            </a:p>
          </p:txBody>
        </p:sp>
        <p:sp>
          <p:nvSpPr>
            <p:cNvPr id="1192" name="TextBox 1191">
              <a:extLst>
                <a:ext uri="{FF2B5EF4-FFF2-40B4-BE49-F238E27FC236}">
                  <a16:creationId xmlns:a16="http://schemas.microsoft.com/office/drawing/2014/main" id="{EF498244-B277-FD43-A6B9-4BC91D2F9F0B}"/>
                </a:ext>
              </a:extLst>
            </p:cNvPr>
            <p:cNvSpPr txBox="1"/>
            <p:nvPr/>
          </p:nvSpPr>
          <p:spPr>
            <a:xfrm>
              <a:off x="5168178" y="5131881"/>
              <a:ext cx="168153" cy="123110"/>
            </a:xfrm>
            <a:prstGeom prst="rect">
              <a:avLst/>
            </a:prstGeom>
            <a:noFill/>
          </p:spPr>
          <p:txBody>
            <a:bodyPr wrap="squar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2</a:t>
              </a:r>
            </a:p>
          </p:txBody>
        </p:sp>
        <p:sp>
          <p:nvSpPr>
            <p:cNvPr id="1193" name="TextBox 1192">
              <a:extLst>
                <a:ext uri="{FF2B5EF4-FFF2-40B4-BE49-F238E27FC236}">
                  <a16:creationId xmlns:a16="http://schemas.microsoft.com/office/drawing/2014/main" id="{AFB112F8-7ED4-494D-A9E6-14B2D24C12C9}"/>
                </a:ext>
              </a:extLst>
            </p:cNvPr>
            <p:cNvSpPr txBox="1"/>
            <p:nvPr/>
          </p:nvSpPr>
          <p:spPr>
            <a:xfrm>
              <a:off x="5432838" y="5131881"/>
              <a:ext cx="54630" cy="123110"/>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2</a:t>
              </a:r>
            </a:p>
          </p:txBody>
        </p:sp>
        <p:sp>
          <p:nvSpPr>
            <p:cNvPr id="1194" name="TextBox 1193">
              <a:extLst>
                <a:ext uri="{FF2B5EF4-FFF2-40B4-BE49-F238E27FC236}">
                  <a16:creationId xmlns:a16="http://schemas.microsoft.com/office/drawing/2014/main" id="{15F288E3-CD2E-3E42-B385-C7729754381F}"/>
                </a:ext>
              </a:extLst>
            </p:cNvPr>
            <p:cNvSpPr txBox="1"/>
            <p:nvPr/>
          </p:nvSpPr>
          <p:spPr>
            <a:xfrm>
              <a:off x="5633172" y="5131881"/>
              <a:ext cx="54630" cy="123110"/>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1</a:t>
              </a:r>
            </a:p>
          </p:txBody>
        </p:sp>
        <p:sp>
          <p:nvSpPr>
            <p:cNvPr id="1195" name="TextBox 1194">
              <a:extLst>
                <a:ext uri="{FF2B5EF4-FFF2-40B4-BE49-F238E27FC236}">
                  <a16:creationId xmlns:a16="http://schemas.microsoft.com/office/drawing/2014/main" id="{59D4D1AA-7C37-0543-8D97-B45067834589}"/>
                </a:ext>
              </a:extLst>
            </p:cNvPr>
            <p:cNvSpPr txBox="1"/>
            <p:nvPr/>
          </p:nvSpPr>
          <p:spPr>
            <a:xfrm>
              <a:off x="5837287" y="5131881"/>
              <a:ext cx="54630" cy="123110"/>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0</a:t>
              </a:r>
            </a:p>
          </p:txBody>
        </p:sp>
        <p:sp>
          <p:nvSpPr>
            <p:cNvPr id="1196" name="TextBox 1195">
              <a:extLst>
                <a:ext uri="{FF2B5EF4-FFF2-40B4-BE49-F238E27FC236}">
                  <a16:creationId xmlns:a16="http://schemas.microsoft.com/office/drawing/2014/main" id="{74343144-A9DD-5D49-8B74-AC58E277E665}"/>
                </a:ext>
              </a:extLst>
            </p:cNvPr>
            <p:cNvSpPr txBox="1"/>
            <p:nvPr/>
          </p:nvSpPr>
          <p:spPr>
            <a:xfrm>
              <a:off x="402721" y="5131881"/>
              <a:ext cx="487615" cy="246220"/>
            </a:xfrm>
            <a:prstGeom prst="rect">
              <a:avLst/>
            </a:prstGeom>
            <a:noFill/>
          </p:spPr>
          <p:txBody>
            <a:bodyPr wrap="none" lIns="0" tIns="0" rIns="0" bIns="0"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Elacestrant</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SOC</a:t>
              </a:r>
            </a:p>
          </p:txBody>
        </p:sp>
      </p:grpSp>
      <p:sp>
        <p:nvSpPr>
          <p:cNvPr id="391" name="TextBox 390">
            <a:extLst>
              <a:ext uri="{FF2B5EF4-FFF2-40B4-BE49-F238E27FC236}">
                <a16:creationId xmlns:a16="http://schemas.microsoft.com/office/drawing/2014/main" id="{0FE3F49E-A6D3-7E43-9F0C-11C28C0120F3}"/>
              </a:ext>
            </a:extLst>
          </p:cNvPr>
          <p:cNvSpPr txBox="1"/>
          <p:nvPr/>
        </p:nvSpPr>
        <p:spPr>
          <a:xfrm>
            <a:off x="6740213" y="1466715"/>
            <a:ext cx="3728808" cy="646331"/>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Microsoft YaHei"/>
              </a:rPr>
              <a:t>Patients With Tumors Harboring </a:t>
            </a:r>
            <a:r>
              <a:rPr kumimoji="0" lang="en-US" sz="1800" b="1" i="1" u="none" strike="noStrike" kern="1200" cap="none" spc="0" normalizeH="0" baseline="0" noProof="0" dirty="0">
                <a:ln>
                  <a:noFill/>
                </a:ln>
                <a:solidFill>
                  <a:srgbClr val="000000"/>
                </a:solidFill>
                <a:effectLst/>
                <a:uLnTx/>
                <a:uFillTx/>
                <a:latin typeface="Arial" charset="0"/>
                <a:ea typeface="Microsoft YaHei"/>
              </a:rPr>
              <a:t>mESR1</a:t>
            </a:r>
            <a:endParaRPr kumimoji="0" lang="en-US" sz="1800" b="1" i="0" u="none" strike="noStrike" kern="1200" cap="none" spc="0" normalizeH="0" baseline="0" noProof="0" dirty="0">
              <a:ln>
                <a:noFill/>
              </a:ln>
              <a:solidFill>
                <a:srgbClr val="000000"/>
              </a:solidFill>
              <a:effectLst/>
              <a:uLnTx/>
              <a:uFillTx/>
              <a:latin typeface="Arial" charset="0"/>
              <a:ea typeface="Microsoft YaHei"/>
            </a:endParaRPr>
          </a:p>
        </p:txBody>
      </p:sp>
      <p:grpSp>
        <p:nvGrpSpPr>
          <p:cNvPr id="3" name="Group 2">
            <a:extLst>
              <a:ext uri="{FF2B5EF4-FFF2-40B4-BE49-F238E27FC236}">
                <a16:creationId xmlns:a16="http://schemas.microsoft.com/office/drawing/2014/main" id="{0EC3F002-EEAF-704A-BBE3-6828BE1E787A}"/>
              </a:ext>
            </a:extLst>
          </p:cNvPr>
          <p:cNvGrpSpPr/>
          <p:nvPr/>
        </p:nvGrpSpPr>
        <p:grpSpPr>
          <a:xfrm>
            <a:off x="6280245" y="4609578"/>
            <a:ext cx="4274616" cy="184666"/>
            <a:chOff x="6412412" y="5130871"/>
            <a:chExt cx="5451975" cy="246220"/>
          </a:xfrm>
        </p:grpSpPr>
        <p:sp>
          <p:nvSpPr>
            <p:cNvPr id="392" name="TextBox 391">
              <a:extLst>
                <a:ext uri="{FF2B5EF4-FFF2-40B4-BE49-F238E27FC236}">
                  <a16:creationId xmlns:a16="http://schemas.microsoft.com/office/drawing/2014/main" id="{A4B9963F-D10E-6845-A89E-03A5460BD0C6}"/>
                </a:ext>
              </a:extLst>
            </p:cNvPr>
            <p:cNvSpPr txBox="1"/>
            <p:nvPr/>
          </p:nvSpPr>
          <p:spPr>
            <a:xfrm>
              <a:off x="6938392" y="5130871"/>
              <a:ext cx="165607" cy="246220"/>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115</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113</a:t>
              </a:r>
            </a:p>
          </p:txBody>
        </p:sp>
        <p:sp>
          <p:nvSpPr>
            <p:cNvPr id="393" name="TextBox 392">
              <a:extLst>
                <a:ext uri="{FF2B5EF4-FFF2-40B4-BE49-F238E27FC236}">
                  <a16:creationId xmlns:a16="http://schemas.microsoft.com/office/drawing/2014/main" id="{6F201EA4-471E-D942-A289-3B74714FC0BA}"/>
                </a:ext>
              </a:extLst>
            </p:cNvPr>
            <p:cNvSpPr txBox="1"/>
            <p:nvPr/>
          </p:nvSpPr>
          <p:spPr>
            <a:xfrm>
              <a:off x="7137011" y="5130871"/>
              <a:ext cx="165607" cy="246220"/>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105</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99</a:t>
              </a:r>
            </a:p>
          </p:txBody>
        </p:sp>
        <p:sp>
          <p:nvSpPr>
            <p:cNvPr id="394" name="TextBox 393">
              <a:extLst>
                <a:ext uri="{FF2B5EF4-FFF2-40B4-BE49-F238E27FC236}">
                  <a16:creationId xmlns:a16="http://schemas.microsoft.com/office/drawing/2014/main" id="{7F54EE06-E1AC-1A4A-A234-79A1C71BA045}"/>
                </a:ext>
              </a:extLst>
            </p:cNvPr>
            <p:cNvSpPr txBox="1"/>
            <p:nvPr/>
          </p:nvSpPr>
          <p:spPr>
            <a:xfrm>
              <a:off x="7366981" y="5130871"/>
              <a:ext cx="110405" cy="246220"/>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54</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39</a:t>
              </a:r>
            </a:p>
          </p:txBody>
        </p:sp>
        <p:sp>
          <p:nvSpPr>
            <p:cNvPr id="395" name="TextBox 394">
              <a:extLst>
                <a:ext uri="{FF2B5EF4-FFF2-40B4-BE49-F238E27FC236}">
                  <a16:creationId xmlns:a16="http://schemas.microsoft.com/office/drawing/2014/main" id="{2D32C6AE-4EB8-5D46-B2DC-2EE45C379EE9}"/>
                </a:ext>
              </a:extLst>
            </p:cNvPr>
            <p:cNvSpPr txBox="1"/>
            <p:nvPr/>
          </p:nvSpPr>
          <p:spPr>
            <a:xfrm>
              <a:off x="7565600" y="5130871"/>
              <a:ext cx="110405" cy="246220"/>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46</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34</a:t>
              </a:r>
            </a:p>
          </p:txBody>
        </p:sp>
        <p:sp>
          <p:nvSpPr>
            <p:cNvPr id="397" name="TextBox 396">
              <a:extLst>
                <a:ext uri="{FF2B5EF4-FFF2-40B4-BE49-F238E27FC236}">
                  <a16:creationId xmlns:a16="http://schemas.microsoft.com/office/drawing/2014/main" id="{9CAD47C2-012F-FB42-A7FE-A2C71CEEB4F7}"/>
                </a:ext>
              </a:extLst>
            </p:cNvPr>
            <p:cNvSpPr txBox="1"/>
            <p:nvPr/>
          </p:nvSpPr>
          <p:spPr>
            <a:xfrm>
              <a:off x="7771716" y="5130871"/>
              <a:ext cx="110405" cy="246220"/>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35</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19</a:t>
              </a:r>
            </a:p>
          </p:txBody>
        </p:sp>
        <p:sp>
          <p:nvSpPr>
            <p:cNvPr id="398" name="TextBox 397">
              <a:extLst>
                <a:ext uri="{FF2B5EF4-FFF2-40B4-BE49-F238E27FC236}">
                  <a16:creationId xmlns:a16="http://schemas.microsoft.com/office/drawing/2014/main" id="{56A46CB6-EE1D-354C-A5E7-1285146CFB01}"/>
                </a:ext>
              </a:extLst>
            </p:cNvPr>
            <p:cNvSpPr txBox="1"/>
            <p:nvPr/>
          </p:nvSpPr>
          <p:spPr>
            <a:xfrm>
              <a:off x="7970335" y="5130871"/>
              <a:ext cx="110405" cy="246220"/>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33</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18</a:t>
              </a:r>
            </a:p>
          </p:txBody>
        </p:sp>
        <p:sp>
          <p:nvSpPr>
            <p:cNvPr id="399" name="TextBox 398">
              <a:extLst>
                <a:ext uri="{FF2B5EF4-FFF2-40B4-BE49-F238E27FC236}">
                  <a16:creationId xmlns:a16="http://schemas.microsoft.com/office/drawing/2014/main" id="{B7817DDB-49B9-5C4F-8E01-8B8C1850A419}"/>
                </a:ext>
              </a:extLst>
            </p:cNvPr>
            <p:cNvSpPr txBox="1"/>
            <p:nvPr/>
          </p:nvSpPr>
          <p:spPr>
            <a:xfrm>
              <a:off x="8172701" y="5130871"/>
              <a:ext cx="110405" cy="246220"/>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26</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12</a:t>
              </a:r>
            </a:p>
          </p:txBody>
        </p:sp>
        <p:sp>
          <p:nvSpPr>
            <p:cNvPr id="400" name="TextBox 399">
              <a:extLst>
                <a:ext uri="{FF2B5EF4-FFF2-40B4-BE49-F238E27FC236}">
                  <a16:creationId xmlns:a16="http://schemas.microsoft.com/office/drawing/2014/main" id="{FC3205BA-6012-124B-8051-4410CF3419E8}"/>
                </a:ext>
              </a:extLst>
            </p:cNvPr>
            <p:cNvSpPr txBox="1"/>
            <p:nvPr/>
          </p:nvSpPr>
          <p:spPr>
            <a:xfrm>
              <a:off x="8371322" y="5130871"/>
              <a:ext cx="110405" cy="246220"/>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26</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12</a:t>
              </a:r>
            </a:p>
          </p:txBody>
        </p:sp>
        <p:sp>
          <p:nvSpPr>
            <p:cNvPr id="401" name="TextBox 400">
              <a:extLst>
                <a:ext uri="{FF2B5EF4-FFF2-40B4-BE49-F238E27FC236}">
                  <a16:creationId xmlns:a16="http://schemas.microsoft.com/office/drawing/2014/main" id="{0089F7B1-8C3F-DB4B-9894-E26310558165}"/>
                </a:ext>
              </a:extLst>
            </p:cNvPr>
            <p:cNvSpPr txBox="1"/>
            <p:nvPr/>
          </p:nvSpPr>
          <p:spPr>
            <a:xfrm>
              <a:off x="8569941" y="5130871"/>
              <a:ext cx="110405" cy="246220"/>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21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9</a:t>
              </a:r>
            </a:p>
          </p:txBody>
        </p:sp>
        <p:sp>
          <p:nvSpPr>
            <p:cNvPr id="402" name="TextBox 401">
              <a:extLst>
                <a:ext uri="{FF2B5EF4-FFF2-40B4-BE49-F238E27FC236}">
                  <a16:creationId xmlns:a16="http://schemas.microsoft.com/office/drawing/2014/main" id="{2985EAC9-C1F5-D041-90AC-8160D91FCAED}"/>
                </a:ext>
              </a:extLst>
            </p:cNvPr>
            <p:cNvSpPr txBox="1"/>
            <p:nvPr/>
          </p:nvSpPr>
          <p:spPr>
            <a:xfrm>
              <a:off x="8768560" y="5130871"/>
              <a:ext cx="110405" cy="246220"/>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20</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9</a:t>
              </a:r>
            </a:p>
          </p:txBody>
        </p:sp>
        <p:sp>
          <p:nvSpPr>
            <p:cNvPr id="403" name="TextBox 402">
              <a:extLst>
                <a:ext uri="{FF2B5EF4-FFF2-40B4-BE49-F238E27FC236}">
                  <a16:creationId xmlns:a16="http://schemas.microsoft.com/office/drawing/2014/main" id="{84FFE548-8563-F643-8ECD-D2109E9E593C}"/>
                </a:ext>
              </a:extLst>
            </p:cNvPr>
            <p:cNvSpPr txBox="1"/>
            <p:nvPr/>
          </p:nvSpPr>
          <p:spPr>
            <a:xfrm>
              <a:off x="8970926" y="5130871"/>
              <a:ext cx="110405" cy="246220"/>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16</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4</a:t>
              </a:r>
            </a:p>
          </p:txBody>
        </p:sp>
        <p:sp>
          <p:nvSpPr>
            <p:cNvPr id="404" name="TextBox 403">
              <a:extLst>
                <a:ext uri="{FF2B5EF4-FFF2-40B4-BE49-F238E27FC236}">
                  <a16:creationId xmlns:a16="http://schemas.microsoft.com/office/drawing/2014/main" id="{796E9038-68C9-4945-85E7-57FA9B057E81}"/>
                </a:ext>
              </a:extLst>
            </p:cNvPr>
            <p:cNvSpPr txBox="1"/>
            <p:nvPr/>
          </p:nvSpPr>
          <p:spPr>
            <a:xfrm>
              <a:off x="9169546" y="5130871"/>
              <a:ext cx="110405" cy="246220"/>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14</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1</a:t>
              </a:r>
            </a:p>
          </p:txBody>
        </p:sp>
        <p:sp>
          <p:nvSpPr>
            <p:cNvPr id="405" name="TextBox 404">
              <a:extLst>
                <a:ext uri="{FF2B5EF4-FFF2-40B4-BE49-F238E27FC236}">
                  <a16:creationId xmlns:a16="http://schemas.microsoft.com/office/drawing/2014/main" id="{56653BAD-F4F6-1746-9DA5-CF86B56870BF}"/>
                </a:ext>
              </a:extLst>
            </p:cNvPr>
            <p:cNvSpPr txBox="1"/>
            <p:nvPr/>
          </p:nvSpPr>
          <p:spPr>
            <a:xfrm>
              <a:off x="9371915" y="5130871"/>
              <a:ext cx="110405" cy="246220"/>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11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1</a:t>
              </a:r>
            </a:p>
          </p:txBody>
        </p:sp>
        <p:sp>
          <p:nvSpPr>
            <p:cNvPr id="406" name="TextBox 405">
              <a:extLst>
                <a:ext uri="{FF2B5EF4-FFF2-40B4-BE49-F238E27FC236}">
                  <a16:creationId xmlns:a16="http://schemas.microsoft.com/office/drawing/2014/main" id="{F4A2DEB5-C190-2C41-8A63-3D6B50CB377D}"/>
                </a:ext>
              </a:extLst>
            </p:cNvPr>
            <p:cNvSpPr txBox="1"/>
            <p:nvPr/>
          </p:nvSpPr>
          <p:spPr>
            <a:xfrm>
              <a:off x="9598135" y="5130871"/>
              <a:ext cx="55203" cy="246220"/>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9</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1</a:t>
              </a:r>
            </a:p>
          </p:txBody>
        </p:sp>
        <p:sp>
          <p:nvSpPr>
            <p:cNvPr id="407" name="TextBox 406">
              <a:extLst>
                <a:ext uri="{FF2B5EF4-FFF2-40B4-BE49-F238E27FC236}">
                  <a16:creationId xmlns:a16="http://schemas.microsoft.com/office/drawing/2014/main" id="{7EB439D3-C80E-B945-A971-A27731EB1682}"/>
                </a:ext>
              </a:extLst>
            </p:cNvPr>
            <p:cNvSpPr txBox="1"/>
            <p:nvPr/>
          </p:nvSpPr>
          <p:spPr>
            <a:xfrm>
              <a:off x="9804248" y="5130871"/>
              <a:ext cx="55203" cy="246220"/>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7</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0</a:t>
              </a:r>
            </a:p>
          </p:txBody>
        </p:sp>
        <p:sp>
          <p:nvSpPr>
            <p:cNvPr id="408" name="TextBox 407">
              <a:extLst>
                <a:ext uri="{FF2B5EF4-FFF2-40B4-BE49-F238E27FC236}">
                  <a16:creationId xmlns:a16="http://schemas.microsoft.com/office/drawing/2014/main" id="{D63E58AA-7E2B-4442-B720-198800E5160C}"/>
                </a:ext>
              </a:extLst>
            </p:cNvPr>
            <p:cNvSpPr txBox="1"/>
            <p:nvPr/>
          </p:nvSpPr>
          <p:spPr>
            <a:xfrm>
              <a:off x="10002870" y="5130871"/>
              <a:ext cx="55203" cy="123110"/>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5</a:t>
              </a:r>
            </a:p>
          </p:txBody>
        </p:sp>
        <p:sp>
          <p:nvSpPr>
            <p:cNvPr id="409" name="TextBox 408">
              <a:extLst>
                <a:ext uri="{FF2B5EF4-FFF2-40B4-BE49-F238E27FC236}">
                  <a16:creationId xmlns:a16="http://schemas.microsoft.com/office/drawing/2014/main" id="{F0B7ABC4-EC30-D84D-B3CA-4984EEC98422}"/>
                </a:ext>
              </a:extLst>
            </p:cNvPr>
            <p:cNvSpPr txBox="1"/>
            <p:nvPr/>
          </p:nvSpPr>
          <p:spPr>
            <a:xfrm>
              <a:off x="10205236" y="5130871"/>
              <a:ext cx="55203" cy="123110"/>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5</a:t>
              </a:r>
            </a:p>
          </p:txBody>
        </p:sp>
        <p:sp>
          <p:nvSpPr>
            <p:cNvPr id="410" name="TextBox 409">
              <a:extLst>
                <a:ext uri="{FF2B5EF4-FFF2-40B4-BE49-F238E27FC236}">
                  <a16:creationId xmlns:a16="http://schemas.microsoft.com/office/drawing/2014/main" id="{4F60D394-2FA7-7849-9FEA-D58B956B78D7}"/>
                </a:ext>
              </a:extLst>
            </p:cNvPr>
            <p:cNvSpPr txBox="1"/>
            <p:nvPr/>
          </p:nvSpPr>
          <p:spPr>
            <a:xfrm>
              <a:off x="10403856" y="5130871"/>
              <a:ext cx="55203" cy="123110"/>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4</a:t>
              </a:r>
            </a:p>
          </p:txBody>
        </p:sp>
        <p:sp>
          <p:nvSpPr>
            <p:cNvPr id="411" name="TextBox 410">
              <a:extLst>
                <a:ext uri="{FF2B5EF4-FFF2-40B4-BE49-F238E27FC236}">
                  <a16:creationId xmlns:a16="http://schemas.microsoft.com/office/drawing/2014/main" id="{5C4A20B0-1F80-8D4F-BB6E-63EB3F87807E}"/>
                </a:ext>
              </a:extLst>
            </p:cNvPr>
            <p:cNvSpPr txBox="1"/>
            <p:nvPr/>
          </p:nvSpPr>
          <p:spPr>
            <a:xfrm>
              <a:off x="10602475" y="5130871"/>
              <a:ext cx="55203" cy="123110"/>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4</a:t>
              </a:r>
            </a:p>
          </p:txBody>
        </p:sp>
        <p:sp>
          <p:nvSpPr>
            <p:cNvPr id="412" name="TextBox 411">
              <a:extLst>
                <a:ext uri="{FF2B5EF4-FFF2-40B4-BE49-F238E27FC236}">
                  <a16:creationId xmlns:a16="http://schemas.microsoft.com/office/drawing/2014/main" id="{78CC93F6-BC75-AA41-BE3E-2FC14AAE89AC}"/>
                </a:ext>
              </a:extLst>
            </p:cNvPr>
            <p:cNvSpPr txBox="1"/>
            <p:nvPr/>
          </p:nvSpPr>
          <p:spPr>
            <a:xfrm>
              <a:off x="10801096" y="5130871"/>
              <a:ext cx="55203" cy="123110"/>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1</a:t>
              </a:r>
            </a:p>
          </p:txBody>
        </p:sp>
        <p:sp>
          <p:nvSpPr>
            <p:cNvPr id="413" name="TextBox 412">
              <a:extLst>
                <a:ext uri="{FF2B5EF4-FFF2-40B4-BE49-F238E27FC236}">
                  <a16:creationId xmlns:a16="http://schemas.microsoft.com/office/drawing/2014/main" id="{279C44EB-0CD6-3349-80C0-EDC835469691}"/>
                </a:ext>
              </a:extLst>
            </p:cNvPr>
            <p:cNvSpPr txBox="1"/>
            <p:nvPr/>
          </p:nvSpPr>
          <p:spPr>
            <a:xfrm>
              <a:off x="11003462" y="5130871"/>
              <a:ext cx="55203" cy="123110"/>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1</a:t>
              </a:r>
            </a:p>
          </p:txBody>
        </p:sp>
        <p:sp>
          <p:nvSpPr>
            <p:cNvPr id="414" name="TextBox 413">
              <a:extLst>
                <a:ext uri="{FF2B5EF4-FFF2-40B4-BE49-F238E27FC236}">
                  <a16:creationId xmlns:a16="http://schemas.microsoft.com/office/drawing/2014/main" id="{CD9A7141-867A-3142-993D-D60B4A61B284}"/>
                </a:ext>
              </a:extLst>
            </p:cNvPr>
            <p:cNvSpPr txBox="1"/>
            <p:nvPr/>
          </p:nvSpPr>
          <p:spPr>
            <a:xfrm>
              <a:off x="11146328" y="5130871"/>
              <a:ext cx="166712" cy="123110"/>
            </a:xfrm>
            <a:prstGeom prst="rect">
              <a:avLst/>
            </a:prstGeom>
            <a:noFill/>
          </p:spPr>
          <p:txBody>
            <a:bodyPr wrap="squar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1</a:t>
              </a:r>
            </a:p>
          </p:txBody>
        </p:sp>
        <p:sp>
          <p:nvSpPr>
            <p:cNvPr id="415" name="TextBox 414">
              <a:extLst>
                <a:ext uri="{FF2B5EF4-FFF2-40B4-BE49-F238E27FC236}">
                  <a16:creationId xmlns:a16="http://schemas.microsoft.com/office/drawing/2014/main" id="{C882FADD-D22D-7048-AD94-6F87B7A26875}"/>
                </a:ext>
              </a:extLst>
            </p:cNvPr>
            <p:cNvSpPr txBox="1"/>
            <p:nvPr/>
          </p:nvSpPr>
          <p:spPr>
            <a:xfrm>
              <a:off x="11408199" y="5130871"/>
              <a:ext cx="55203" cy="123110"/>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1</a:t>
              </a:r>
            </a:p>
          </p:txBody>
        </p:sp>
        <p:sp>
          <p:nvSpPr>
            <p:cNvPr id="416" name="TextBox 415">
              <a:extLst>
                <a:ext uri="{FF2B5EF4-FFF2-40B4-BE49-F238E27FC236}">
                  <a16:creationId xmlns:a16="http://schemas.microsoft.com/office/drawing/2014/main" id="{5A7FFB33-B817-9743-AB8A-4ABFB325457C}"/>
                </a:ext>
              </a:extLst>
            </p:cNvPr>
            <p:cNvSpPr txBox="1"/>
            <p:nvPr/>
          </p:nvSpPr>
          <p:spPr>
            <a:xfrm>
              <a:off x="11606817" y="5130871"/>
              <a:ext cx="55203" cy="123110"/>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1</a:t>
              </a:r>
            </a:p>
          </p:txBody>
        </p:sp>
        <p:sp>
          <p:nvSpPr>
            <p:cNvPr id="417" name="TextBox 416">
              <a:extLst>
                <a:ext uri="{FF2B5EF4-FFF2-40B4-BE49-F238E27FC236}">
                  <a16:creationId xmlns:a16="http://schemas.microsoft.com/office/drawing/2014/main" id="{D679D031-10E2-2443-9F22-86903A6488C8}"/>
                </a:ext>
              </a:extLst>
            </p:cNvPr>
            <p:cNvSpPr txBox="1"/>
            <p:nvPr/>
          </p:nvSpPr>
          <p:spPr>
            <a:xfrm>
              <a:off x="11809184" y="5130871"/>
              <a:ext cx="55203" cy="123110"/>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0</a:t>
              </a:r>
            </a:p>
          </p:txBody>
        </p:sp>
        <p:sp>
          <p:nvSpPr>
            <p:cNvPr id="418" name="TextBox 417">
              <a:extLst>
                <a:ext uri="{FF2B5EF4-FFF2-40B4-BE49-F238E27FC236}">
                  <a16:creationId xmlns:a16="http://schemas.microsoft.com/office/drawing/2014/main" id="{BC3D717E-19B5-A14B-85B4-2DE6F0312493}"/>
                </a:ext>
              </a:extLst>
            </p:cNvPr>
            <p:cNvSpPr txBox="1"/>
            <p:nvPr/>
          </p:nvSpPr>
          <p:spPr>
            <a:xfrm>
              <a:off x="6412412" y="5130871"/>
              <a:ext cx="492729" cy="246220"/>
            </a:xfrm>
            <a:prstGeom prst="rect">
              <a:avLst/>
            </a:prstGeom>
            <a:noFill/>
          </p:spPr>
          <p:txBody>
            <a:bodyPr wrap="none" lIns="0" tIns="0" rIns="0" bIns="0"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Elacestrant</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SOC</a:t>
              </a:r>
            </a:p>
          </p:txBody>
        </p:sp>
      </p:grpSp>
      <p:sp>
        <p:nvSpPr>
          <p:cNvPr id="419" name="Rectangle 418">
            <a:extLst>
              <a:ext uri="{FF2B5EF4-FFF2-40B4-BE49-F238E27FC236}">
                <a16:creationId xmlns:a16="http://schemas.microsoft.com/office/drawing/2014/main" id="{CF557362-3F74-9946-87EE-2F070F388638}"/>
              </a:ext>
            </a:extLst>
          </p:cNvPr>
          <p:cNvSpPr/>
          <p:nvPr/>
        </p:nvSpPr>
        <p:spPr>
          <a:xfrm>
            <a:off x="6700023" y="2126993"/>
            <a:ext cx="3830426" cy="211912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420" name="TextBox 419">
            <a:extLst>
              <a:ext uri="{FF2B5EF4-FFF2-40B4-BE49-F238E27FC236}">
                <a16:creationId xmlns:a16="http://schemas.microsoft.com/office/drawing/2014/main" id="{159646F5-D425-AC42-9991-A0E12CCCD387}"/>
              </a:ext>
            </a:extLst>
          </p:cNvPr>
          <p:cNvSpPr txBox="1"/>
          <p:nvPr/>
        </p:nvSpPr>
        <p:spPr>
          <a:xfrm>
            <a:off x="6447272" y="2439554"/>
            <a:ext cx="192360" cy="138499"/>
          </a:xfrm>
          <a:prstGeom prst="rect">
            <a:avLst/>
          </a:prstGeom>
          <a:noFill/>
        </p:spPr>
        <p:txBody>
          <a:bodyPr wrap="none" lIns="0" tIns="0" rIns="0" bIns="0"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100</a:t>
            </a:r>
          </a:p>
        </p:txBody>
      </p:sp>
      <p:cxnSp>
        <p:nvCxnSpPr>
          <p:cNvPr id="421" name="Straight Connector 420">
            <a:extLst>
              <a:ext uri="{FF2B5EF4-FFF2-40B4-BE49-F238E27FC236}">
                <a16:creationId xmlns:a16="http://schemas.microsoft.com/office/drawing/2014/main" id="{6864B10B-9016-FD49-92D2-0466D4A29CBC}"/>
              </a:ext>
            </a:extLst>
          </p:cNvPr>
          <p:cNvCxnSpPr/>
          <p:nvPr/>
        </p:nvCxnSpPr>
        <p:spPr>
          <a:xfrm>
            <a:off x="6647252" y="2516671"/>
            <a:ext cx="4572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22" name="TextBox 421">
            <a:extLst>
              <a:ext uri="{FF2B5EF4-FFF2-40B4-BE49-F238E27FC236}">
                <a16:creationId xmlns:a16="http://schemas.microsoft.com/office/drawing/2014/main" id="{BAE3C4C4-2ABC-A942-B0B6-21B5DE178EC9}"/>
              </a:ext>
            </a:extLst>
          </p:cNvPr>
          <p:cNvSpPr txBox="1"/>
          <p:nvPr/>
        </p:nvSpPr>
        <p:spPr>
          <a:xfrm>
            <a:off x="6511392" y="2603373"/>
            <a:ext cx="128240" cy="138499"/>
          </a:xfrm>
          <a:prstGeom prst="rect">
            <a:avLst/>
          </a:prstGeom>
          <a:noFill/>
        </p:spPr>
        <p:txBody>
          <a:bodyPr wrap="none" lIns="0" tIns="0" rIns="0" bIns="0"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90</a:t>
            </a:r>
          </a:p>
        </p:txBody>
      </p:sp>
      <p:cxnSp>
        <p:nvCxnSpPr>
          <p:cNvPr id="423" name="Straight Connector 422">
            <a:extLst>
              <a:ext uri="{FF2B5EF4-FFF2-40B4-BE49-F238E27FC236}">
                <a16:creationId xmlns:a16="http://schemas.microsoft.com/office/drawing/2014/main" id="{96FE3981-6A3D-A747-8D46-288B92D8A738}"/>
              </a:ext>
            </a:extLst>
          </p:cNvPr>
          <p:cNvCxnSpPr/>
          <p:nvPr/>
        </p:nvCxnSpPr>
        <p:spPr>
          <a:xfrm>
            <a:off x="6647252" y="2680490"/>
            <a:ext cx="4572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24" name="TextBox 423">
            <a:extLst>
              <a:ext uri="{FF2B5EF4-FFF2-40B4-BE49-F238E27FC236}">
                <a16:creationId xmlns:a16="http://schemas.microsoft.com/office/drawing/2014/main" id="{491E0BF0-4DA0-F843-BDCB-678298D832AE}"/>
              </a:ext>
            </a:extLst>
          </p:cNvPr>
          <p:cNvSpPr txBox="1"/>
          <p:nvPr/>
        </p:nvSpPr>
        <p:spPr>
          <a:xfrm>
            <a:off x="6511392" y="2776642"/>
            <a:ext cx="128240" cy="138499"/>
          </a:xfrm>
          <a:prstGeom prst="rect">
            <a:avLst/>
          </a:prstGeom>
          <a:noFill/>
        </p:spPr>
        <p:txBody>
          <a:bodyPr wrap="none" lIns="0" tIns="0" rIns="0" bIns="0"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80</a:t>
            </a:r>
          </a:p>
        </p:txBody>
      </p:sp>
      <p:cxnSp>
        <p:nvCxnSpPr>
          <p:cNvPr id="425" name="Straight Connector 424">
            <a:extLst>
              <a:ext uri="{FF2B5EF4-FFF2-40B4-BE49-F238E27FC236}">
                <a16:creationId xmlns:a16="http://schemas.microsoft.com/office/drawing/2014/main" id="{521AB72A-B435-3445-A179-49F0D3E32C9B}"/>
              </a:ext>
            </a:extLst>
          </p:cNvPr>
          <p:cNvCxnSpPr/>
          <p:nvPr/>
        </p:nvCxnSpPr>
        <p:spPr>
          <a:xfrm>
            <a:off x="6647252" y="2853759"/>
            <a:ext cx="4572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26" name="TextBox 425">
            <a:extLst>
              <a:ext uri="{FF2B5EF4-FFF2-40B4-BE49-F238E27FC236}">
                <a16:creationId xmlns:a16="http://schemas.microsoft.com/office/drawing/2014/main" id="{946FA78D-BF05-6749-91F1-404FD3D16739}"/>
              </a:ext>
            </a:extLst>
          </p:cNvPr>
          <p:cNvSpPr txBox="1"/>
          <p:nvPr/>
        </p:nvSpPr>
        <p:spPr>
          <a:xfrm>
            <a:off x="6511392" y="2943610"/>
            <a:ext cx="128240" cy="138499"/>
          </a:xfrm>
          <a:prstGeom prst="rect">
            <a:avLst/>
          </a:prstGeom>
          <a:noFill/>
        </p:spPr>
        <p:txBody>
          <a:bodyPr wrap="none" lIns="0" tIns="0" rIns="0" bIns="0"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70</a:t>
            </a:r>
          </a:p>
        </p:txBody>
      </p:sp>
      <p:cxnSp>
        <p:nvCxnSpPr>
          <p:cNvPr id="427" name="Straight Connector 426">
            <a:extLst>
              <a:ext uri="{FF2B5EF4-FFF2-40B4-BE49-F238E27FC236}">
                <a16:creationId xmlns:a16="http://schemas.microsoft.com/office/drawing/2014/main" id="{DF1F20B6-AFB8-4046-8DC5-6D9F6166C53D}"/>
              </a:ext>
            </a:extLst>
          </p:cNvPr>
          <p:cNvCxnSpPr/>
          <p:nvPr/>
        </p:nvCxnSpPr>
        <p:spPr>
          <a:xfrm>
            <a:off x="6647252" y="3020727"/>
            <a:ext cx="4572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28" name="TextBox 427">
            <a:extLst>
              <a:ext uri="{FF2B5EF4-FFF2-40B4-BE49-F238E27FC236}">
                <a16:creationId xmlns:a16="http://schemas.microsoft.com/office/drawing/2014/main" id="{FB022C1F-994B-024E-975B-0CDA398C0676}"/>
              </a:ext>
            </a:extLst>
          </p:cNvPr>
          <p:cNvSpPr txBox="1"/>
          <p:nvPr/>
        </p:nvSpPr>
        <p:spPr>
          <a:xfrm>
            <a:off x="6511392" y="3116880"/>
            <a:ext cx="128240" cy="138499"/>
          </a:xfrm>
          <a:prstGeom prst="rect">
            <a:avLst/>
          </a:prstGeom>
          <a:noFill/>
        </p:spPr>
        <p:txBody>
          <a:bodyPr wrap="none" lIns="0" tIns="0" rIns="0" bIns="0"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60</a:t>
            </a:r>
          </a:p>
        </p:txBody>
      </p:sp>
      <p:cxnSp>
        <p:nvCxnSpPr>
          <p:cNvPr id="429" name="Straight Connector 428">
            <a:extLst>
              <a:ext uri="{FF2B5EF4-FFF2-40B4-BE49-F238E27FC236}">
                <a16:creationId xmlns:a16="http://schemas.microsoft.com/office/drawing/2014/main" id="{5EE1504E-E4D0-7544-84BC-3A51D4869EF0}"/>
              </a:ext>
            </a:extLst>
          </p:cNvPr>
          <p:cNvCxnSpPr/>
          <p:nvPr/>
        </p:nvCxnSpPr>
        <p:spPr>
          <a:xfrm>
            <a:off x="6647252" y="3193997"/>
            <a:ext cx="4572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30" name="TextBox 429">
            <a:extLst>
              <a:ext uri="{FF2B5EF4-FFF2-40B4-BE49-F238E27FC236}">
                <a16:creationId xmlns:a16="http://schemas.microsoft.com/office/drawing/2014/main" id="{4B143AAF-5D39-A342-8342-8F493F6A37A3}"/>
              </a:ext>
            </a:extLst>
          </p:cNvPr>
          <p:cNvSpPr txBox="1"/>
          <p:nvPr/>
        </p:nvSpPr>
        <p:spPr>
          <a:xfrm>
            <a:off x="6511392" y="3271247"/>
            <a:ext cx="128240" cy="138499"/>
          </a:xfrm>
          <a:prstGeom prst="rect">
            <a:avLst/>
          </a:prstGeom>
          <a:noFill/>
        </p:spPr>
        <p:txBody>
          <a:bodyPr wrap="none" lIns="0" tIns="0" rIns="0" bIns="0"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50</a:t>
            </a:r>
          </a:p>
        </p:txBody>
      </p:sp>
      <p:cxnSp>
        <p:nvCxnSpPr>
          <p:cNvPr id="431" name="Straight Connector 430">
            <a:extLst>
              <a:ext uri="{FF2B5EF4-FFF2-40B4-BE49-F238E27FC236}">
                <a16:creationId xmlns:a16="http://schemas.microsoft.com/office/drawing/2014/main" id="{EB173A68-6024-3348-96FD-1A6C91734D9E}"/>
              </a:ext>
            </a:extLst>
          </p:cNvPr>
          <p:cNvCxnSpPr/>
          <p:nvPr/>
        </p:nvCxnSpPr>
        <p:spPr>
          <a:xfrm>
            <a:off x="6647252" y="3348364"/>
            <a:ext cx="4572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32" name="TextBox 431">
            <a:extLst>
              <a:ext uri="{FF2B5EF4-FFF2-40B4-BE49-F238E27FC236}">
                <a16:creationId xmlns:a16="http://schemas.microsoft.com/office/drawing/2014/main" id="{65EE76AE-F6E1-3544-AF04-8DE457A7A71C}"/>
              </a:ext>
            </a:extLst>
          </p:cNvPr>
          <p:cNvSpPr txBox="1"/>
          <p:nvPr/>
        </p:nvSpPr>
        <p:spPr>
          <a:xfrm>
            <a:off x="6511392" y="3444516"/>
            <a:ext cx="128240" cy="138499"/>
          </a:xfrm>
          <a:prstGeom prst="rect">
            <a:avLst/>
          </a:prstGeom>
          <a:noFill/>
        </p:spPr>
        <p:txBody>
          <a:bodyPr wrap="none" lIns="0" tIns="0" rIns="0" bIns="0"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40</a:t>
            </a:r>
          </a:p>
        </p:txBody>
      </p:sp>
      <p:cxnSp>
        <p:nvCxnSpPr>
          <p:cNvPr id="433" name="Straight Connector 432">
            <a:extLst>
              <a:ext uri="{FF2B5EF4-FFF2-40B4-BE49-F238E27FC236}">
                <a16:creationId xmlns:a16="http://schemas.microsoft.com/office/drawing/2014/main" id="{F2884D3C-3FF4-814B-8B96-B07FB87E0624}"/>
              </a:ext>
            </a:extLst>
          </p:cNvPr>
          <p:cNvCxnSpPr/>
          <p:nvPr/>
        </p:nvCxnSpPr>
        <p:spPr>
          <a:xfrm>
            <a:off x="6647252" y="3521633"/>
            <a:ext cx="4572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34" name="TextBox 433">
            <a:extLst>
              <a:ext uri="{FF2B5EF4-FFF2-40B4-BE49-F238E27FC236}">
                <a16:creationId xmlns:a16="http://schemas.microsoft.com/office/drawing/2014/main" id="{72C2D86A-762F-2F45-BFD1-6153B2CD626E}"/>
              </a:ext>
            </a:extLst>
          </p:cNvPr>
          <p:cNvSpPr txBox="1"/>
          <p:nvPr/>
        </p:nvSpPr>
        <p:spPr>
          <a:xfrm>
            <a:off x="6511392" y="3614637"/>
            <a:ext cx="128240" cy="138499"/>
          </a:xfrm>
          <a:prstGeom prst="rect">
            <a:avLst/>
          </a:prstGeom>
          <a:noFill/>
        </p:spPr>
        <p:txBody>
          <a:bodyPr wrap="none" lIns="0" tIns="0" rIns="0" bIns="0"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30</a:t>
            </a:r>
          </a:p>
        </p:txBody>
      </p:sp>
      <p:cxnSp>
        <p:nvCxnSpPr>
          <p:cNvPr id="435" name="Straight Connector 434">
            <a:extLst>
              <a:ext uri="{FF2B5EF4-FFF2-40B4-BE49-F238E27FC236}">
                <a16:creationId xmlns:a16="http://schemas.microsoft.com/office/drawing/2014/main" id="{44AD25EF-30F2-624B-BE15-FA23BF73E490}"/>
              </a:ext>
            </a:extLst>
          </p:cNvPr>
          <p:cNvCxnSpPr/>
          <p:nvPr/>
        </p:nvCxnSpPr>
        <p:spPr>
          <a:xfrm>
            <a:off x="6647252" y="3691754"/>
            <a:ext cx="4572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36" name="TextBox 435">
            <a:extLst>
              <a:ext uri="{FF2B5EF4-FFF2-40B4-BE49-F238E27FC236}">
                <a16:creationId xmlns:a16="http://schemas.microsoft.com/office/drawing/2014/main" id="{7AF988DC-657E-CD47-B22A-16D6C15BC3DC}"/>
              </a:ext>
            </a:extLst>
          </p:cNvPr>
          <p:cNvSpPr txBox="1"/>
          <p:nvPr/>
        </p:nvSpPr>
        <p:spPr>
          <a:xfrm>
            <a:off x="6511392" y="3787906"/>
            <a:ext cx="128240" cy="138499"/>
          </a:xfrm>
          <a:prstGeom prst="rect">
            <a:avLst/>
          </a:prstGeom>
          <a:noFill/>
        </p:spPr>
        <p:txBody>
          <a:bodyPr wrap="none" lIns="0" tIns="0" rIns="0" bIns="0"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20</a:t>
            </a:r>
          </a:p>
        </p:txBody>
      </p:sp>
      <p:cxnSp>
        <p:nvCxnSpPr>
          <p:cNvPr id="437" name="Straight Connector 436">
            <a:extLst>
              <a:ext uri="{FF2B5EF4-FFF2-40B4-BE49-F238E27FC236}">
                <a16:creationId xmlns:a16="http://schemas.microsoft.com/office/drawing/2014/main" id="{BFA977A3-173B-A743-9282-C38B40EC1910}"/>
              </a:ext>
            </a:extLst>
          </p:cNvPr>
          <p:cNvCxnSpPr/>
          <p:nvPr/>
        </p:nvCxnSpPr>
        <p:spPr>
          <a:xfrm>
            <a:off x="6647252" y="3865023"/>
            <a:ext cx="4572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38" name="TextBox 437">
            <a:extLst>
              <a:ext uri="{FF2B5EF4-FFF2-40B4-BE49-F238E27FC236}">
                <a16:creationId xmlns:a16="http://schemas.microsoft.com/office/drawing/2014/main" id="{7FD46BFC-A6B6-E349-A80B-1C09BF9AC9B4}"/>
              </a:ext>
            </a:extLst>
          </p:cNvPr>
          <p:cNvSpPr txBox="1"/>
          <p:nvPr/>
        </p:nvSpPr>
        <p:spPr>
          <a:xfrm>
            <a:off x="6511392" y="3954874"/>
            <a:ext cx="128240" cy="138499"/>
          </a:xfrm>
          <a:prstGeom prst="rect">
            <a:avLst/>
          </a:prstGeom>
          <a:noFill/>
        </p:spPr>
        <p:txBody>
          <a:bodyPr wrap="none" lIns="0" tIns="0" rIns="0" bIns="0"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10</a:t>
            </a:r>
          </a:p>
        </p:txBody>
      </p:sp>
      <p:cxnSp>
        <p:nvCxnSpPr>
          <p:cNvPr id="439" name="Straight Connector 438">
            <a:extLst>
              <a:ext uri="{FF2B5EF4-FFF2-40B4-BE49-F238E27FC236}">
                <a16:creationId xmlns:a16="http://schemas.microsoft.com/office/drawing/2014/main" id="{935F7854-3FB0-6645-9B84-D9C2D807F65E}"/>
              </a:ext>
            </a:extLst>
          </p:cNvPr>
          <p:cNvCxnSpPr/>
          <p:nvPr/>
        </p:nvCxnSpPr>
        <p:spPr>
          <a:xfrm>
            <a:off x="6647252" y="4031991"/>
            <a:ext cx="4572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40" name="TextBox 439">
            <a:extLst>
              <a:ext uri="{FF2B5EF4-FFF2-40B4-BE49-F238E27FC236}">
                <a16:creationId xmlns:a16="http://schemas.microsoft.com/office/drawing/2014/main" id="{47E3CB37-C9CA-0045-9DC6-E4E0A164D7EB}"/>
              </a:ext>
            </a:extLst>
          </p:cNvPr>
          <p:cNvSpPr txBox="1"/>
          <p:nvPr/>
        </p:nvSpPr>
        <p:spPr>
          <a:xfrm>
            <a:off x="6575512" y="4128144"/>
            <a:ext cx="64120" cy="138499"/>
          </a:xfrm>
          <a:prstGeom prst="rect">
            <a:avLst/>
          </a:prstGeom>
          <a:noFill/>
        </p:spPr>
        <p:txBody>
          <a:bodyPr wrap="none" lIns="0" tIns="0" rIns="0" bIns="0"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0</a:t>
            </a:r>
          </a:p>
        </p:txBody>
      </p:sp>
      <p:cxnSp>
        <p:nvCxnSpPr>
          <p:cNvPr id="441" name="Straight Connector 440">
            <a:extLst>
              <a:ext uri="{FF2B5EF4-FFF2-40B4-BE49-F238E27FC236}">
                <a16:creationId xmlns:a16="http://schemas.microsoft.com/office/drawing/2014/main" id="{431E35AC-51AF-5447-8A34-15B70C163525}"/>
              </a:ext>
            </a:extLst>
          </p:cNvPr>
          <p:cNvCxnSpPr/>
          <p:nvPr/>
        </p:nvCxnSpPr>
        <p:spPr>
          <a:xfrm>
            <a:off x="6647252" y="4205261"/>
            <a:ext cx="4572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42" name="TextBox 441">
            <a:extLst>
              <a:ext uri="{FF2B5EF4-FFF2-40B4-BE49-F238E27FC236}">
                <a16:creationId xmlns:a16="http://schemas.microsoft.com/office/drawing/2014/main" id="{E9954868-9FF9-E249-8FF7-3FA96DDA9F25}"/>
              </a:ext>
            </a:extLst>
          </p:cNvPr>
          <p:cNvSpPr txBox="1"/>
          <p:nvPr/>
        </p:nvSpPr>
        <p:spPr>
          <a:xfrm rot="16200000">
            <a:off x="5739703" y="3271438"/>
            <a:ext cx="1205459" cy="138499"/>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charset="0"/>
                <a:ea typeface="Microsoft YaHei"/>
              </a:rPr>
              <a:t>Probability of PFS (%)</a:t>
            </a:r>
          </a:p>
        </p:txBody>
      </p:sp>
      <p:sp>
        <p:nvSpPr>
          <p:cNvPr id="443" name="TextBox 442">
            <a:extLst>
              <a:ext uri="{FF2B5EF4-FFF2-40B4-BE49-F238E27FC236}">
                <a16:creationId xmlns:a16="http://schemas.microsoft.com/office/drawing/2014/main" id="{B917AEA2-9C82-1F48-A448-5B1D0CD246CE}"/>
              </a:ext>
            </a:extLst>
          </p:cNvPr>
          <p:cNvSpPr txBox="1"/>
          <p:nvPr/>
        </p:nvSpPr>
        <p:spPr>
          <a:xfrm>
            <a:off x="6699983" y="4318752"/>
            <a:ext cx="64121" cy="138499"/>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0</a:t>
            </a:r>
          </a:p>
        </p:txBody>
      </p:sp>
      <p:cxnSp>
        <p:nvCxnSpPr>
          <p:cNvPr id="444" name="Straight Connector 443">
            <a:extLst>
              <a:ext uri="{FF2B5EF4-FFF2-40B4-BE49-F238E27FC236}">
                <a16:creationId xmlns:a16="http://schemas.microsoft.com/office/drawing/2014/main" id="{2A8F8858-6F87-CD43-A822-ABC8E4D76A7C}"/>
              </a:ext>
            </a:extLst>
          </p:cNvPr>
          <p:cNvCxnSpPr>
            <a:cxnSpLocks/>
          </p:cNvCxnSpPr>
          <p:nvPr/>
        </p:nvCxnSpPr>
        <p:spPr>
          <a:xfrm rot="16200000">
            <a:off x="6703688" y="4276450"/>
            <a:ext cx="5670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45" name="TextBox 444">
            <a:extLst>
              <a:ext uri="{FF2B5EF4-FFF2-40B4-BE49-F238E27FC236}">
                <a16:creationId xmlns:a16="http://schemas.microsoft.com/office/drawing/2014/main" id="{3B00A41F-4788-084A-B4DF-567861A0A026}"/>
              </a:ext>
            </a:extLst>
          </p:cNvPr>
          <p:cNvSpPr txBox="1"/>
          <p:nvPr/>
        </p:nvSpPr>
        <p:spPr>
          <a:xfrm>
            <a:off x="6848947" y="4318752"/>
            <a:ext cx="64121" cy="138499"/>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1</a:t>
            </a:r>
          </a:p>
        </p:txBody>
      </p:sp>
      <p:cxnSp>
        <p:nvCxnSpPr>
          <p:cNvPr id="446" name="Straight Connector 445">
            <a:extLst>
              <a:ext uri="{FF2B5EF4-FFF2-40B4-BE49-F238E27FC236}">
                <a16:creationId xmlns:a16="http://schemas.microsoft.com/office/drawing/2014/main" id="{C08FC456-D57F-EF47-99E5-521758E98222}"/>
              </a:ext>
            </a:extLst>
          </p:cNvPr>
          <p:cNvCxnSpPr>
            <a:cxnSpLocks/>
          </p:cNvCxnSpPr>
          <p:nvPr/>
        </p:nvCxnSpPr>
        <p:spPr>
          <a:xfrm rot="16200000">
            <a:off x="6852652" y="4276450"/>
            <a:ext cx="5670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47" name="TextBox 446">
            <a:extLst>
              <a:ext uri="{FF2B5EF4-FFF2-40B4-BE49-F238E27FC236}">
                <a16:creationId xmlns:a16="http://schemas.microsoft.com/office/drawing/2014/main" id="{91324AEE-A127-9243-A7FE-2E501215D9CB}"/>
              </a:ext>
            </a:extLst>
          </p:cNvPr>
          <p:cNvSpPr txBox="1"/>
          <p:nvPr/>
        </p:nvSpPr>
        <p:spPr>
          <a:xfrm>
            <a:off x="7000722" y="4318752"/>
            <a:ext cx="64121" cy="138499"/>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2</a:t>
            </a:r>
          </a:p>
        </p:txBody>
      </p:sp>
      <p:cxnSp>
        <p:nvCxnSpPr>
          <p:cNvPr id="448" name="Straight Connector 447">
            <a:extLst>
              <a:ext uri="{FF2B5EF4-FFF2-40B4-BE49-F238E27FC236}">
                <a16:creationId xmlns:a16="http://schemas.microsoft.com/office/drawing/2014/main" id="{AB37F276-5475-3044-AAAF-561DEAC912F1}"/>
              </a:ext>
            </a:extLst>
          </p:cNvPr>
          <p:cNvCxnSpPr>
            <a:cxnSpLocks/>
          </p:cNvCxnSpPr>
          <p:nvPr/>
        </p:nvCxnSpPr>
        <p:spPr>
          <a:xfrm rot="16200000">
            <a:off x="7004427" y="4276450"/>
            <a:ext cx="5670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49" name="TextBox 448">
            <a:extLst>
              <a:ext uri="{FF2B5EF4-FFF2-40B4-BE49-F238E27FC236}">
                <a16:creationId xmlns:a16="http://schemas.microsoft.com/office/drawing/2014/main" id="{BE0BC88F-93D5-1F4F-89C2-774D23C39512}"/>
              </a:ext>
            </a:extLst>
          </p:cNvPr>
          <p:cNvSpPr txBox="1"/>
          <p:nvPr/>
        </p:nvSpPr>
        <p:spPr>
          <a:xfrm>
            <a:off x="7149687" y="4318752"/>
            <a:ext cx="64121" cy="138499"/>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3</a:t>
            </a:r>
          </a:p>
        </p:txBody>
      </p:sp>
      <p:cxnSp>
        <p:nvCxnSpPr>
          <p:cNvPr id="450" name="Straight Connector 449">
            <a:extLst>
              <a:ext uri="{FF2B5EF4-FFF2-40B4-BE49-F238E27FC236}">
                <a16:creationId xmlns:a16="http://schemas.microsoft.com/office/drawing/2014/main" id="{6FE3367C-5DC9-0549-B4EC-6BF5B806F6C5}"/>
              </a:ext>
            </a:extLst>
          </p:cNvPr>
          <p:cNvCxnSpPr>
            <a:cxnSpLocks/>
          </p:cNvCxnSpPr>
          <p:nvPr/>
        </p:nvCxnSpPr>
        <p:spPr>
          <a:xfrm rot="16200000">
            <a:off x="7153392" y="4276450"/>
            <a:ext cx="5670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51" name="TextBox 450">
            <a:extLst>
              <a:ext uri="{FF2B5EF4-FFF2-40B4-BE49-F238E27FC236}">
                <a16:creationId xmlns:a16="http://schemas.microsoft.com/office/drawing/2014/main" id="{7D9C52AB-E7EF-C841-AF0E-4E89E8536DD1}"/>
              </a:ext>
            </a:extLst>
          </p:cNvPr>
          <p:cNvSpPr txBox="1"/>
          <p:nvPr/>
        </p:nvSpPr>
        <p:spPr>
          <a:xfrm>
            <a:off x="7304273" y="4318752"/>
            <a:ext cx="64121" cy="138499"/>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4</a:t>
            </a:r>
          </a:p>
        </p:txBody>
      </p:sp>
      <p:cxnSp>
        <p:nvCxnSpPr>
          <p:cNvPr id="452" name="Straight Connector 451">
            <a:extLst>
              <a:ext uri="{FF2B5EF4-FFF2-40B4-BE49-F238E27FC236}">
                <a16:creationId xmlns:a16="http://schemas.microsoft.com/office/drawing/2014/main" id="{CED03069-87BE-D54C-91B4-63C960226D88}"/>
              </a:ext>
            </a:extLst>
          </p:cNvPr>
          <p:cNvCxnSpPr>
            <a:cxnSpLocks/>
          </p:cNvCxnSpPr>
          <p:nvPr/>
        </p:nvCxnSpPr>
        <p:spPr>
          <a:xfrm rot="16200000">
            <a:off x="7307978" y="4276450"/>
            <a:ext cx="5670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53" name="TextBox 452">
            <a:extLst>
              <a:ext uri="{FF2B5EF4-FFF2-40B4-BE49-F238E27FC236}">
                <a16:creationId xmlns:a16="http://schemas.microsoft.com/office/drawing/2014/main" id="{E088C01D-79C5-234D-9A2A-AF5C428C884F}"/>
              </a:ext>
            </a:extLst>
          </p:cNvPr>
          <p:cNvSpPr txBox="1"/>
          <p:nvPr/>
        </p:nvSpPr>
        <p:spPr>
          <a:xfrm>
            <a:off x="7453238" y="4318752"/>
            <a:ext cx="64121" cy="138499"/>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5</a:t>
            </a:r>
          </a:p>
        </p:txBody>
      </p:sp>
      <p:cxnSp>
        <p:nvCxnSpPr>
          <p:cNvPr id="454" name="Straight Connector 453">
            <a:extLst>
              <a:ext uri="{FF2B5EF4-FFF2-40B4-BE49-F238E27FC236}">
                <a16:creationId xmlns:a16="http://schemas.microsoft.com/office/drawing/2014/main" id="{88A8F2AC-1124-3C41-B8BE-3FC79808DCAD}"/>
              </a:ext>
            </a:extLst>
          </p:cNvPr>
          <p:cNvCxnSpPr>
            <a:cxnSpLocks/>
          </p:cNvCxnSpPr>
          <p:nvPr/>
        </p:nvCxnSpPr>
        <p:spPr>
          <a:xfrm rot="16200000">
            <a:off x="7456943" y="4276450"/>
            <a:ext cx="5670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55" name="TextBox 454">
            <a:extLst>
              <a:ext uri="{FF2B5EF4-FFF2-40B4-BE49-F238E27FC236}">
                <a16:creationId xmlns:a16="http://schemas.microsoft.com/office/drawing/2014/main" id="{D8405F85-29A7-364D-9A10-07FA0103DCBE}"/>
              </a:ext>
            </a:extLst>
          </p:cNvPr>
          <p:cNvSpPr txBox="1"/>
          <p:nvPr/>
        </p:nvSpPr>
        <p:spPr>
          <a:xfrm>
            <a:off x="7605013" y="4318752"/>
            <a:ext cx="64121" cy="138499"/>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6</a:t>
            </a:r>
          </a:p>
        </p:txBody>
      </p:sp>
      <p:cxnSp>
        <p:nvCxnSpPr>
          <p:cNvPr id="456" name="Straight Connector 455">
            <a:extLst>
              <a:ext uri="{FF2B5EF4-FFF2-40B4-BE49-F238E27FC236}">
                <a16:creationId xmlns:a16="http://schemas.microsoft.com/office/drawing/2014/main" id="{004D07DF-27DD-5149-A4CA-3EC7F65CCF09}"/>
              </a:ext>
            </a:extLst>
          </p:cNvPr>
          <p:cNvCxnSpPr>
            <a:cxnSpLocks/>
          </p:cNvCxnSpPr>
          <p:nvPr/>
        </p:nvCxnSpPr>
        <p:spPr>
          <a:xfrm rot="16200000">
            <a:off x="7608718" y="4276450"/>
            <a:ext cx="5670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57" name="TextBox 456">
            <a:extLst>
              <a:ext uri="{FF2B5EF4-FFF2-40B4-BE49-F238E27FC236}">
                <a16:creationId xmlns:a16="http://schemas.microsoft.com/office/drawing/2014/main" id="{BF0CEC13-0B53-D647-BBC2-448EB2A0DD9B}"/>
              </a:ext>
            </a:extLst>
          </p:cNvPr>
          <p:cNvSpPr txBox="1"/>
          <p:nvPr/>
        </p:nvSpPr>
        <p:spPr>
          <a:xfrm>
            <a:off x="7753978" y="4318752"/>
            <a:ext cx="64121" cy="138499"/>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7</a:t>
            </a:r>
          </a:p>
        </p:txBody>
      </p:sp>
      <p:cxnSp>
        <p:nvCxnSpPr>
          <p:cNvPr id="458" name="Straight Connector 457">
            <a:extLst>
              <a:ext uri="{FF2B5EF4-FFF2-40B4-BE49-F238E27FC236}">
                <a16:creationId xmlns:a16="http://schemas.microsoft.com/office/drawing/2014/main" id="{3BAE1F7C-3EB3-364A-BDF7-CC86D215FD35}"/>
              </a:ext>
            </a:extLst>
          </p:cNvPr>
          <p:cNvCxnSpPr>
            <a:cxnSpLocks/>
          </p:cNvCxnSpPr>
          <p:nvPr/>
        </p:nvCxnSpPr>
        <p:spPr>
          <a:xfrm rot="16200000">
            <a:off x="7757683" y="4276450"/>
            <a:ext cx="5670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59" name="TextBox 458">
            <a:extLst>
              <a:ext uri="{FF2B5EF4-FFF2-40B4-BE49-F238E27FC236}">
                <a16:creationId xmlns:a16="http://schemas.microsoft.com/office/drawing/2014/main" id="{E7650AEF-7BCB-4940-8455-F342053BD7D3}"/>
              </a:ext>
            </a:extLst>
          </p:cNvPr>
          <p:cNvSpPr txBox="1"/>
          <p:nvPr/>
        </p:nvSpPr>
        <p:spPr>
          <a:xfrm>
            <a:off x="7902943" y="4318752"/>
            <a:ext cx="64121" cy="138499"/>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8</a:t>
            </a:r>
          </a:p>
        </p:txBody>
      </p:sp>
      <p:cxnSp>
        <p:nvCxnSpPr>
          <p:cNvPr id="460" name="Straight Connector 459">
            <a:extLst>
              <a:ext uri="{FF2B5EF4-FFF2-40B4-BE49-F238E27FC236}">
                <a16:creationId xmlns:a16="http://schemas.microsoft.com/office/drawing/2014/main" id="{CCF3B2EA-EB83-264B-BE74-484C52D563C8}"/>
              </a:ext>
            </a:extLst>
          </p:cNvPr>
          <p:cNvCxnSpPr>
            <a:cxnSpLocks/>
          </p:cNvCxnSpPr>
          <p:nvPr/>
        </p:nvCxnSpPr>
        <p:spPr>
          <a:xfrm rot="16200000">
            <a:off x="7906648" y="4276450"/>
            <a:ext cx="5670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61" name="TextBox 460">
            <a:extLst>
              <a:ext uri="{FF2B5EF4-FFF2-40B4-BE49-F238E27FC236}">
                <a16:creationId xmlns:a16="http://schemas.microsoft.com/office/drawing/2014/main" id="{07EBF548-C1C9-1244-BAB9-03444598CD4D}"/>
              </a:ext>
            </a:extLst>
          </p:cNvPr>
          <p:cNvSpPr txBox="1"/>
          <p:nvPr/>
        </p:nvSpPr>
        <p:spPr>
          <a:xfrm>
            <a:off x="8051907" y="4318752"/>
            <a:ext cx="64121" cy="138499"/>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9</a:t>
            </a:r>
          </a:p>
        </p:txBody>
      </p:sp>
      <p:cxnSp>
        <p:nvCxnSpPr>
          <p:cNvPr id="462" name="Straight Connector 461">
            <a:extLst>
              <a:ext uri="{FF2B5EF4-FFF2-40B4-BE49-F238E27FC236}">
                <a16:creationId xmlns:a16="http://schemas.microsoft.com/office/drawing/2014/main" id="{195C69F0-AEA4-5B46-ABFA-60F4C519BDF1}"/>
              </a:ext>
            </a:extLst>
          </p:cNvPr>
          <p:cNvCxnSpPr>
            <a:cxnSpLocks/>
          </p:cNvCxnSpPr>
          <p:nvPr/>
        </p:nvCxnSpPr>
        <p:spPr>
          <a:xfrm rot="16200000">
            <a:off x="8055612" y="4276450"/>
            <a:ext cx="5670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63" name="TextBox 462">
            <a:extLst>
              <a:ext uri="{FF2B5EF4-FFF2-40B4-BE49-F238E27FC236}">
                <a16:creationId xmlns:a16="http://schemas.microsoft.com/office/drawing/2014/main" id="{A4FEDE8B-80AD-AA45-A5EB-F002373B9D6C}"/>
              </a:ext>
            </a:extLst>
          </p:cNvPr>
          <p:cNvSpPr txBox="1"/>
          <p:nvPr/>
        </p:nvSpPr>
        <p:spPr>
          <a:xfrm>
            <a:off x="8171620" y="4318752"/>
            <a:ext cx="128240" cy="138499"/>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10</a:t>
            </a:r>
          </a:p>
        </p:txBody>
      </p:sp>
      <p:cxnSp>
        <p:nvCxnSpPr>
          <p:cNvPr id="464" name="Straight Connector 463">
            <a:extLst>
              <a:ext uri="{FF2B5EF4-FFF2-40B4-BE49-F238E27FC236}">
                <a16:creationId xmlns:a16="http://schemas.microsoft.com/office/drawing/2014/main" id="{BE586DC4-A0EA-1149-8B66-635CC457F7E3}"/>
              </a:ext>
            </a:extLst>
          </p:cNvPr>
          <p:cNvCxnSpPr>
            <a:cxnSpLocks/>
          </p:cNvCxnSpPr>
          <p:nvPr/>
        </p:nvCxnSpPr>
        <p:spPr>
          <a:xfrm rot="16200000">
            <a:off x="8207387" y="4276450"/>
            <a:ext cx="5670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65" name="TextBox 464">
            <a:extLst>
              <a:ext uri="{FF2B5EF4-FFF2-40B4-BE49-F238E27FC236}">
                <a16:creationId xmlns:a16="http://schemas.microsoft.com/office/drawing/2014/main" id="{A221DF1C-9974-3A4E-9863-F846C8032621}"/>
              </a:ext>
            </a:extLst>
          </p:cNvPr>
          <p:cNvSpPr txBox="1"/>
          <p:nvPr/>
        </p:nvSpPr>
        <p:spPr>
          <a:xfrm>
            <a:off x="8320585" y="4318752"/>
            <a:ext cx="128240" cy="138499"/>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11</a:t>
            </a:r>
          </a:p>
        </p:txBody>
      </p:sp>
      <p:cxnSp>
        <p:nvCxnSpPr>
          <p:cNvPr id="466" name="Straight Connector 465">
            <a:extLst>
              <a:ext uri="{FF2B5EF4-FFF2-40B4-BE49-F238E27FC236}">
                <a16:creationId xmlns:a16="http://schemas.microsoft.com/office/drawing/2014/main" id="{43FAC6CE-F215-7D40-B498-B738438864FF}"/>
              </a:ext>
            </a:extLst>
          </p:cNvPr>
          <p:cNvCxnSpPr>
            <a:cxnSpLocks/>
          </p:cNvCxnSpPr>
          <p:nvPr/>
        </p:nvCxnSpPr>
        <p:spPr>
          <a:xfrm rot="16200000">
            <a:off x="8356352" y="4276450"/>
            <a:ext cx="5670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7" name="Straight Connector 466">
            <a:extLst>
              <a:ext uri="{FF2B5EF4-FFF2-40B4-BE49-F238E27FC236}">
                <a16:creationId xmlns:a16="http://schemas.microsoft.com/office/drawing/2014/main" id="{262E4803-2BF0-694B-B024-B34D7692F78B}"/>
              </a:ext>
            </a:extLst>
          </p:cNvPr>
          <p:cNvCxnSpPr>
            <a:cxnSpLocks/>
          </p:cNvCxnSpPr>
          <p:nvPr/>
        </p:nvCxnSpPr>
        <p:spPr>
          <a:xfrm rot="16200000">
            <a:off x="8356352" y="4276450"/>
            <a:ext cx="5670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68" name="TextBox 467">
            <a:extLst>
              <a:ext uri="{FF2B5EF4-FFF2-40B4-BE49-F238E27FC236}">
                <a16:creationId xmlns:a16="http://schemas.microsoft.com/office/drawing/2014/main" id="{256C5690-72D5-694F-896C-45B4806DE0B0}"/>
              </a:ext>
            </a:extLst>
          </p:cNvPr>
          <p:cNvSpPr txBox="1"/>
          <p:nvPr/>
        </p:nvSpPr>
        <p:spPr>
          <a:xfrm>
            <a:off x="8472361" y="4318752"/>
            <a:ext cx="128240" cy="138499"/>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12</a:t>
            </a:r>
          </a:p>
        </p:txBody>
      </p:sp>
      <p:cxnSp>
        <p:nvCxnSpPr>
          <p:cNvPr id="469" name="Straight Connector 468">
            <a:extLst>
              <a:ext uri="{FF2B5EF4-FFF2-40B4-BE49-F238E27FC236}">
                <a16:creationId xmlns:a16="http://schemas.microsoft.com/office/drawing/2014/main" id="{AF9074CE-55D8-DB4C-B07C-4728E933113D}"/>
              </a:ext>
            </a:extLst>
          </p:cNvPr>
          <p:cNvCxnSpPr>
            <a:cxnSpLocks/>
          </p:cNvCxnSpPr>
          <p:nvPr/>
        </p:nvCxnSpPr>
        <p:spPr>
          <a:xfrm rot="16200000">
            <a:off x="8508128" y="4276450"/>
            <a:ext cx="5670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70" name="TextBox 469">
            <a:extLst>
              <a:ext uri="{FF2B5EF4-FFF2-40B4-BE49-F238E27FC236}">
                <a16:creationId xmlns:a16="http://schemas.microsoft.com/office/drawing/2014/main" id="{CB10C4AC-AACA-B649-93F4-F5B7ED9B4C45}"/>
              </a:ext>
            </a:extLst>
          </p:cNvPr>
          <p:cNvSpPr txBox="1"/>
          <p:nvPr/>
        </p:nvSpPr>
        <p:spPr>
          <a:xfrm>
            <a:off x="8621326" y="4318752"/>
            <a:ext cx="128240" cy="138499"/>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13</a:t>
            </a:r>
          </a:p>
        </p:txBody>
      </p:sp>
      <p:cxnSp>
        <p:nvCxnSpPr>
          <p:cNvPr id="471" name="Straight Connector 470">
            <a:extLst>
              <a:ext uri="{FF2B5EF4-FFF2-40B4-BE49-F238E27FC236}">
                <a16:creationId xmlns:a16="http://schemas.microsoft.com/office/drawing/2014/main" id="{33654B5F-11D6-8340-B5F1-75B799566045}"/>
              </a:ext>
            </a:extLst>
          </p:cNvPr>
          <p:cNvCxnSpPr>
            <a:cxnSpLocks/>
          </p:cNvCxnSpPr>
          <p:nvPr/>
        </p:nvCxnSpPr>
        <p:spPr>
          <a:xfrm rot="16200000">
            <a:off x="8657093" y="4276450"/>
            <a:ext cx="5670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72" name="TextBox 471">
            <a:extLst>
              <a:ext uri="{FF2B5EF4-FFF2-40B4-BE49-F238E27FC236}">
                <a16:creationId xmlns:a16="http://schemas.microsoft.com/office/drawing/2014/main" id="{0F5C2213-FADA-E043-8A64-C3748DE77792}"/>
              </a:ext>
            </a:extLst>
          </p:cNvPr>
          <p:cNvSpPr txBox="1"/>
          <p:nvPr/>
        </p:nvSpPr>
        <p:spPr>
          <a:xfrm>
            <a:off x="8775912" y="4318752"/>
            <a:ext cx="128240" cy="138499"/>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14</a:t>
            </a:r>
          </a:p>
        </p:txBody>
      </p:sp>
      <p:cxnSp>
        <p:nvCxnSpPr>
          <p:cNvPr id="473" name="Straight Connector 472">
            <a:extLst>
              <a:ext uri="{FF2B5EF4-FFF2-40B4-BE49-F238E27FC236}">
                <a16:creationId xmlns:a16="http://schemas.microsoft.com/office/drawing/2014/main" id="{43862A9F-F062-6E4C-A21C-F4B0A9F3697E}"/>
              </a:ext>
            </a:extLst>
          </p:cNvPr>
          <p:cNvCxnSpPr>
            <a:cxnSpLocks/>
          </p:cNvCxnSpPr>
          <p:nvPr/>
        </p:nvCxnSpPr>
        <p:spPr>
          <a:xfrm rot="16200000">
            <a:off x="8811679" y="4276450"/>
            <a:ext cx="5670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74" name="TextBox 473">
            <a:extLst>
              <a:ext uri="{FF2B5EF4-FFF2-40B4-BE49-F238E27FC236}">
                <a16:creationId xmlns:a16="http://schemas.microsoft.com/office/drawing/2014/main" id="{D7F98FC3-EFB2-AB43-9947-1671EA9951DC}"/>
              </a:ext>
            </a:extLst>
          </p:cNvPr>
          <p:cNvSpPr txBox="1"/>
          <p:nvPr/>
        </p:nvSpPr>
        <p:spPr>
          <a:xfrm>
            <a:off x="8924876" y="4318752"/>
            <a:ext cx="128240" cy="138499"/>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15</a:t>
            </a:r>
          </a:p>
        </p:txBody>
      </p:sp>
      <p:cxnSp>
        <p:nvCxnSpPr>
          <p:cNvPr id="475" name="Straight Connector 474">
            <a:extLst>
              <a:ext uri="{FF2B5EF4-FFF2-40B4-BE49-F238E27FC236}">
                <a16:creationId xmlns:a16="http://schemas.microsoft.com/office/drawing/2014/main" id="{1AB1114C-6D65-654D-8011-B5ADCDBD00CB}"/>
              </a:ext>
            </a:extLst>
          </p:cNvPr>
          <p:cNvCxnSpPr>
            <a:cxnSpLocks/>
          </p:cNvCxnSpPr>
          <p:nvPr/>
        </p:nvCxnSpPr>
        <p:spPr>
          <a:xfrm rot="16200000">
            <a:off x="8960643" y="4276450"/>
            <a:ext cx="5670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76" name="TextBox 475">
            <a:extLst>
              <a:ext uri="{FF2B5EF4-FFF2-40B4-BE49-F238E27FC236}">
                <a16:creationId xmlns:a16="http://schemas.microsoft.com/office/drawing/2014/main" id="{4624C503-8D73-D747-BB73-ED7996A636EB}"/>
              </a:ext>
            </a:extLst>
          </p:cNvPr>
          <p:cNvSpPr txBox="1"/>
          <p:nvPr/>
        </p:nvSpPr>
        <p:spPr>
          <a:xfrm>
            <a:off x="9076651" y="4318752"/>
            <a:ext cx="128240" cy="138499"/>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16</a:t>
            </a:r>
          </a:p>
        </p:txBody>
      </p:sp>
      <p:cxnSp>
        <p:nvCxnSpPr>
          <p:cNvPr id="477" name="Straight Connector 476">
            <a:extLst>
              <a:ext uri="{FF2B5EF4-FFF2-40B4-BE49-F238E27FC236}">
                <a16:creationId xmlns:a16="http://schemas.microsoft.com/office/drawing/2014/main" id="{4E329F41-A580-DF4F-9455-956656D1AF07}"/>
              </a:ext>
            </a:extLst>
          </p:cNvPr>
          <p:cNvCxnSpPr>
            <a:cxnSpLocks/>
          </p:cNvCxnSpPr>
          <p:nvPr/>
        </p:nvCxnSpPr>
        <p:spPr>
          <a:xfrm rot="16200000">
            <a:off x="9112418" y="4276450"/>
            <a:ext cx="5670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78" name="TextBox 477">
            <a:extLst>
              <a:ext uri="{FF2B5EF4-FFF2-40B4-BE49-F238E27FC236}">
                <a16:creationId xmlns:a16="http://schemas.microsoft.com/office/drawing/2014/main" id="{7FCE2835-773D-3D45-9A30-6A326F954BFF}"/>
              </a:ext>
            </a:extLst>
          </p:cNvPr>
          <p:cNvSpPr txBox="1"/>
          <p:nvPr/>
        </p:nvSpPr>
        <p:spPr>
          <a:xfrm>
            <a:off x="9225616" y="4318752"/>
            <a:ext cx="128240" cy="138499"/>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17</a:t>
            </a:r>
          </a:p>
        </p:txBody>
      </p:sp>
      <p:cxnSp>
        <p:nvCxnSpPr>
          <p:cNvPr id="479" name="Straight Connector 478">
            <a:extLst>
              <a:ext uri="{FF2B5EF4-FFF2-40B4-BE49-F238E27FC236}">
                <a16:creationId xmlns:a16="http://schemas.microsoft.com/office/drawing/2014/main" id="{2E8F2C3D-773A-7C42-9646-0732D994EAA7}"/>
              </a:ext>
            </a:extLst>
          </p:cNvPr>
          <p:cNvCxnSpPr>
            <a:cxnSpLocks/>
          </p:cNvCxnSpPr>
          <p:nvPr/>
        </p:nvCxnSpPr>
        <p:spPr>
          <a:xfrm rot="16200000">
            <a:off x="9261383" y="4276450"/>
            <a:ext cx="5670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80" name="TextBox 479">
            <a:extLst>
              <a:ext uri="{FF2B5EF4-FFF2-40B4-BE49-F238E27FC236}">
                <a16:creationId xmlns:a16="http://schemas.microsoft.com/office/drawing/2014/main" id="{1C48C29B-55A2-8047-8F1F-88119BB2FC2F}"/>
              </a:ext>
            </a:extLst>
          </p:cNvPr>
          <p:cNvSpPr txBox="1"/>
          <p:nvPr/>
        </p:nvSpPr>
        <p:spPr>
          <a:xfrm>
            <a:off x="9374581" y="4318752"/>
            <a:ext cx="128240" cy="138499"/>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18</a:t>
            </a:r>
          </a:p>
        </p:txBody>
      </p:sp>
      <p:cxnSp>
        <p:nvCxnSpPr>
          <p:cNvPr id="481" name="Straight Connector 480">
            <a:extLst>
              <a:ext uri="{FF2B5EF4-FFF2-40B4-BE49-F238E27FC236}">
                <a16:creationId xmlns:a16="http://schemas.microsoft.com/office/drawing/2014/main" id="{1B246EC8-86BC-094A-9A17-65D1A5D2259A}"/>
              </a:ext>
            </a:extLst>
          </p:cNvPr>
          <p:cNvCxnSpPr>
            <a:cxnSpLocks/>
          </p:cNvCxnSpPr>
          <p:nvPr/>
        </p:nvCxnSpPr>
        <p:spPr>
          <a:xfrm rot="16200000">
            <a:off x="9410348" y="4276450"/>
            <a:ext cx="5670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82" name="TextBox 481">
            <a:extLst>
              <a:ext uri="{FF2B5EF4-FFF2-40B4-BE49-F238E27FC236}">
                <a16:creationId xmlns:a16="http://schemas.microsoft.com/office/drawing/2014/main" id="{91E1724D-9399-5845-9B0A-A2B9738172B9}"/>
              </a:ext>
            </a:extLst>
          </p:cNvPr>
          <p:cNvSpPr txBox="1"/>
          <p:nvPr/>
        </p:nvSpPr>
        <p:spPr>
          <a:xfrm>
            <a:off x="9523546" y="4318752"/>
            <a:ext cx="128240" cy="138499"/>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19</a:t>
            </a:r>
          </a:p>
        </p:txBody>
      </p:sp>
      <p:cxnSp>
        <p:nvCxnSpPr>
          <p:cNvPr id="483" name="Straight Connector 482">
            <a:extLst>
              <a:ext uri="{FF2B5EF4-FFF2-40B4-BE49-F238E27FC236}">
                <a16:creationId xmlns:a16="http://schemas.microsoft.com/office/drawing/2014/main" id="{E9854734-B534-6A4A-B89E-47D238779C68}"/>
              </a:ext>
            </a:extLst>
          </p:cNvPr>
          <p:cNvCxnSpPr>
            <a:cxnSpLocks/>
          </p:cNvCxnSpPr>
          <p:nvPr/>
        </p:nvCxnSpPr>
        <p:spPr>
          <a:xfrm rot="16200000">
            <a:off x="9559313" y="4276450"/>
            <a:ext cx="5670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84" name="TextBox 483">
            <a:extLst>
              <a:ext uri="{FF2B5EF4-FFF2-40B4-BE49-F238E27FC236}">
                <a16:creationId xmlns:a16="http://schemas.microsoft.com/office/drawing/2014/main" id="{A42AE9ED-1FF5-7648-A044-D308D171D735}"/>
              </a:ext>
            </a:extLst>
          </p:cNvPr>
          <p:cNvSpPr txBox="1"/>
          <p:nvPr/>
        </p:nvSpPr>
        <p:spPr>
          <a:xfrm>
            <a:off x="9675321" y="4318752"/>
            <a:ext cx="128240" cy="138499"/>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20</a:t>
            </a:r>
          </a:p>
        </p:txBody>
      </p:sp>
      <p:cxnSp>
        <p:nvCxnSpPr>
          <p:cNvPr id="485" name="Straight Connector 484">
            <a:extLst>
              <a:ext uri="{FF2B5EF4-FFF2-40B4-BE49-F238E27FC236}">
                <a16:creationId xmlns:a16="http://schemas.microsoft.com/office/drawing/2014/main" id="{435F2E45-1501-6D40-B804-3E3BA89ED36F}"/>
              </a:ext>
            </a:extLst>
          </p:cNvPr>
          <p:cNvCxnSpPr>
            <a:cxnSpLocks/>
          </p:cNvCxnSpPr>
          <p:nvPr/>
        </p:nvCxnSpPr>
        <p:spPr>
          <a:xfrm rot="16200000">
            <a:off x="9711088" y="4276450"/>
            <a:ext cx="5670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86" name="TextBox 485">
            <a:extLst>
              <a:ext uri="{FF2B5EF4-FFF2-40B4-BE49-F238E27FC236}">
                <a16:creationId xmlns:a16="http://schemas.microsoft.com/office/drawing/2014/main" id="{9D6C3309-F27B-B449-A123-112E8134AA66}"/>
              </a:ext>
            </a:extLst>
          </p:cNvPr>
          <p:cNvSpPr txBox="1"/>
          <p:nvPr/>
        </p:nvSpPr>
        <p:spPr>
          <a:xfrm>
            <a:off x="9825889" y="4318752"/>
            <a:ext cx="129449" cy="138499"/>
          </a:xfrm>
          <a:prstGeom prst="rect">
            <a:avLst/>
          </a:prstGeom>
          <a:noFill/>
        </p:spPr>
        <p:txBody>
          <a:bodyPr wrap="squar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21</a:t>
            </a:r>
          </a:p>
        </p:txBody>
      </p:sp>
      <p:cxnSp>
        <p:nvCxnSpPr>
          <p:cNvPr id="487" name="Straight Connector 486">
            <a:extLst>
              <a:ext uri="{FF2B5EF4-FFF2-40B4-BE49-F238E27FC236}">
                <a16:creationId xmlns:a16="http://schemas.microsoft.com/office/drawing/2014/main" id="{35F6A34C-2456-F94F-8801-0FBDC241F5F9}"/>
              </a:ext>
            </a:extLst>
          </p:cNvPr>
          <p:cNvCxnSpPr>
            <a:cxnSpLocks/>
          </p:cNvCxnSpPr>
          <p:nvPr/>
        </p:nvCxnSpPr>
        <p:spPr>
          <a:xfrm rot="16200000">
            <a:off x="9860053" y="4276450"/>
            <a:ext cx="5670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88" name="TextBox 487">
            <a:extLst>
              <a:ext uri="{FF2B5EF4-FFF2-40B4-BE49-F238E27FC236}">
                <a16:creationId xmlns:a16="http://schemas.microsoft.com/office/drawing/2014/main" id="{A6756A5D-8E52-9040-A661-63E5FE350136}"/>
              </a:ext>
            </a:extLst>
          </p:cNvPr>
          <p:cNvSpPr txBox="1"/>
          <p:nvPr/>
        </p:nvSpPr>
        <p:spPr>
          <a:xfrm>
            <a:off x="9978873" y="4318752"/>
            <a:ext cx="128240" cy="138499"/>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22</a:t>
            </a:r>
          </a:p>
        </p:txBody>
      </p:sp>
      <p:cxnSp>
        <p:nvCxnSpPr>
          <p:cNvPr id="489" name="Straight Connector 488">
            <a:extLst>
              <a:ext uri="{FF2B5EF4-FFF2-40B4-BE49-F238E27FC236}">
                <a16:creationId xmlns:a16="http://schemas.microsoft.com/office/drawing/2014/main" id="{18F77238-4827-FE4A-908C-FDA2E66E9706}"/>
              </a:ext>
            </a:extLst>
          </p:cNvPr>
          <p:cNvCxnSpPr>
            <a:cxnSpLocks/>
          </p:cNvCxnSpPr>
          <p:nvPr/>
        </p:nvCxnSpPr>
        <p:spPr>
          <a:xfrm rot="16200000">
            <a:off x="10014640" y="4276450"/>
            <a:ext cx="5670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90" name="TextBox 489">
            <a:extLst>
              <a:ext uri="{FF2B5EF4-FFF2-40B4-BE49-F238E27FC236}">
                <a16:creationId xmlns:a16="http://schemas.microsoft.com/office/drawing/2014/main" id="{8FEEAF4A-9EA7-154E-A96E-26D346EA4B7F}"/>
              </a:ext>
            </a:extLst>
          </p:cNvPr>
          <p:cNvSpPr txBox="1"/>
          <p:nvPr/>
        </p:nvSpPr>
        <p:spPr>
          <a:xfrm>
            <a:off x="10127837" y="4318752"/>
            <a:ext cx="128240" cy="138499"/>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23</a:t>
            </a:r>
          </a:p>
        </p:txBody>
      </p:sp>
      <p:cxnSp>
        <p:nvCxnSpPr>
          <p:cNvPr id="491" name="Straight Connector 490">
            <a:extLst>
              <a:ext uri="{FF2B5EF4-FFF2-40B4-BE49-F238E27FC236}">
                <a16:creationId xmlns:a16="http://schemas.microsoft.com/office/drawing/2014/main" id="{62DACBCF-18B4-264B-A3CB-D662D506D817}"/>
              </a:ext>
            </a:extLst>
          </p:cNvPr>
          <p:cNvCxnSpPr>
            <a:cxnSpLocks/>
          </p:cNvCxnSpPr>
          <p:nvPr/>
        </p:nvCxnSpPr>
        <p:spPr>
          <a:xfrm rot="16200000">
            <a:off x="10163604" y="4276450"/>
            <a:ext cx="5670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92" name="TextBox 491">
            <a:extLst>
              <a:ext uri="{FF2B5EF4-FFF2-40B4-BE49-F238E27FC236}">
                <a16:creationId xmlns:a16="http://schemas.microsoft.com/office/drawing/2014/main" id="{15422BD6-7B26-7D4F-AC13-90C9851CF378}"/>
              </a:ext>
            </a:extLst>
          </p:cNvPr>
          <p:cNvSpPr txBox="1"/>
          <p:nvPr/>
        </p:nvSpPr>
        <p:spPr>
          <a:xfrm>
            <a:off x="10279612" y="4318752"/>
            <a:ext cx="128240" cy="138499"/>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24</a:t>
            </a:r>
          </a:p>
        </p:txBody>
      </p:sp>
      <p:cxnSp>
        <p:nvCxnSpPr>
          <p:cNvPr id="493" name="Straight Connector 492">
            <a:extLst>
              <a:ext uri="{FF2B5EF4-FFF2-40B4-BE49-F238E27FC236}">
                <a16:creationId xmlns:a16="http://schemas.microsoft.com/office/drawing/2014/main" id="{F8F26044-4C56-304A-A074-2094BAA4858C}"/>
              </a:ext>
            </a:extLst>
          </p:cNvPr>
          <p:cNvCxnSpPr>
            <a:cxnSpLocks/>
          </p:cNvCxnSpPr>
          <p:nvPr/>
        </p:nvCxnSpPr>
        <p:spPr>
          <a:xfrm rot="16200000">
            <a:off x="10315379" y="4276450"/>
            <a:ext cx="5670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94" name="TextBox 493">
            <a:extLst>
              <a:ext uri="{FF2B5EF4-FFF2-40B4-BE49-F238E27FC236}">
                <a16:creationId xmlns:a16="http://schemas.microsoft.com/office/drawing/2014/main" id="{83A69CD4-435C-5A48-A5D1-B868C3401A38}"/>
              </a:ext>
            </a:extLst>
          </p:cNvPr>
          <p:cNvSpPr txBox="1"/>
          <p:nvPr/>
        </p:nvSpPr>
        <p:spPr>
          <a:xfrm>
            <a:off x="10430180" y="4318752"/>
            <a:ext cx="214536" cy="138499"/>
          </a:xfrm>
          <a:prstGeom prst="rect">
            <a:avLst/>
          </a:prstGeom>
          <a:noFill/>
        </p:spPr>
        <p:txBody>
          <a:bodyPr wrap="squar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rPr>
              <a:t>25</a:t>
            </a:r>
          </a:p>
        </p:txBody>
      </p:sp>
      <p:cxnSp>
        <p:nvCxnSpPr>
          <p:cNvPr id="495" name="Straight Connector 494">
            <a:extLst>
              <a:ext uri="{FF2B5EF4-FFF2-40B4-BE49-F238E27FC236}">
                <a16:creationId xmlns:a16="http://schemas.microsoft.com/office/drawing/2014/main" id="{2DA85061-1B5A-834E-9156-012AA7E4A4D3}"/>
              </a:ext>
            </a:extLst>
          </p:cNvPr>
          <p:cNvCxnSpPr>
            <a:cxnSpLocks/>
          </p:cNvCxnSpPr>
          <p:nvPr/>
        </p:nvCxnSpPr>
        <p:spPr>
          <a:xfrm rot="16200000">
            <a:off x="10464344" y="4276450"/>
            <a:ext cx="5670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96" name="TextBox 495">
            <a:extLst>
              <a:ext uri="{FF2B5EF4-FFF2-40B4-BE49-F238E27FC236}">
                <a16:creationId xmlns:a16="http://schemas.microsoft.com/office/drawing/2014/main" id="{F8FF7FC0-E705-BE43-8C80-15AE0165315E}"/>
              </a:ext>
            </a:extLst>
          </p:cNvPr>
          <p:cNvSpPr txBox="1"/>
          <p:nvPr/>
        </p:nvSpPr>
        <p:spPr>
          <a:xfrm>
            <a:off x="8217639" y="4476781"/>
            <a:ext cx="795089" cy="138499"/>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charset="0"/>
                <a:ea typeface="Microsoft YaHei"/>
              </a:rPr>
              <a:t>Time (months)</a:t>
            </a:r>
          </a:p>
        </p:txBody>
      </p:sp>
      <p:cxnSp>
        <p:nvCxnSpPr>
          <p:cNvPr id="497" name="Straight Connector 496">
            <a:extLst>
              <a:ext uri="{FF2B5EF4-FFF2-40B4-BE49-F238E27FC236}">
                <a16:creationId xmlns:a16="http://schemas.microsoft.com/office/drawing/2014/main" id="{A73D584E-530D-9242-90DA-A6D0A5984DC5}"/>
              </a:ext>
            </a:extLst>
          </p:cNvPr>
          <p:cNvCxnSpPr>
            <a:cxnSpLocks/>
          </p:cNvCxnSpPr>
          <p:nvPr/>
        </p:nvCxnSpPr>
        <p:spPr>
          <a:xfrm>
            <a:off x="6740214" y="4008155"/>
            <a:ext cx="193265"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98" name="Oval 497">
            <a:extLst>
              <a:ext uri="{FF2B5EF4-FFF2-40B4-BE49-F238E27FC236}">
                <a16:creationId xmlns:a16="http://schemas.microsoft.com/office/drawing/2014/main" id="{3089C191-D4D7-7E4E-AC58-AF5BA0CBE65F}"/>
              </a:ext>
            </a:extLst>
          </p:cNvPr>
          <p:cNvSpPr/>
          <p:nvPr/>
        </p:nvSpPr>
        <p:spPr>
          <a:xfrm>
            <a:off x="6819636" y="3978999"/>
            <a:ext cx="47020" cy="58319"/>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499" name="TextBox 498">
            <a:extLst>
              <a:ext uri="{FF2B5EF4-FFF2-40B4-BE49-F238E27FC236}">
                <a16:creationId xmlns:a16="http://schemas.microsoft.com/office/drawing/2014/main" id="{1D669DAF-CA16-6A42-8393-4FE6545A34B8}"/>
              </a:ext>
            </a:extLst>
          </p:cNvPr>
          <p:cNvSpPr txBox="1"/>
          <p:nvPr/>
        </p:nvSpPr>
        <p:spPr>
          <a:xfrm>
            <a:off x="6960313" y="3960438"/>
            <a:ext cx="658835" cy="233397"/>
          </a:xfrm>
          <a:prstGeom prst="rect">
            <a:avLst/>
          </a:prstGeom>
          <a:noFill/>
        </p:spPr>
        <p:txBody>
          <a:bodyPr wrap="none" lIns="0" tIns="0" rIns="0" bIns="0" rtlCol="0">
            <a:spAutoFit/>
          </a:bodyPr>
          <a:lstStyle/>
          <a:p>
            <a:pPr marL="0" marR="0" lvl="0" indent="0" algn="l" defTabSz="457200" rtl="0" eaLnBrk="1" fontAlgn="base" latinLnBrk="0" hangingPunct="1">
              <a:lnSpc>
                <a:spcPct val="100000"/>
              </a:lnSpc>
              <a:spcBef>
                <a:spcPct val="0"/>
              </a:spcBef>
              <a:spcAft>
                <a:spcPts val="225"/>
              </a:spcAft>
              <a:buClrTx/>
              <a:buSzTx/>
              <a:buFontTx/>
              <a:buNone/>
              <a:tabLst/>
              <a:defRPr/>
            </a:pPr>
            <a:r>
              <a:rPr kumimoji="0" lang="en-US" sz="675" b="0" i="0" u="none" strike="noStrike" kern="1200" cap="none" spc="0" normalizeH="0" baseline="0" noProof="0" dirty="0">
                <a:ln>
                  <a:noFill/>
                </a:ln>
                <a:solidFill>
                  <a:srgbClr val="000000"/>
                </a:solidFill>
                <a:effectLst/>
                <a:uLnTx/>
                <a:uFillTx/>
                <a:latin typeface="Arial" charset="0"/>
                <a:ea typeface="Microsoft YaHei"/>
              </a:rPr>
              <a:t>Elacestrant</a:t>
            </a:r>
          </a:p>
          <a:p>
            <a:pPr marL="0" marR="0" lvl="0" indent="0" algn="l" defTabSz="457200" rtl="0" eaLnBrk="1" fontAlgn="base" latinLnBrk="0" hangingPunct="1">
              <a:lnSpc>
                <a:spcPct val="100000"/>
              </a:lnSpc>
              <a:spcBef>
                <a:spcPct val="0"/>
              </a:spcBef>
              <a:spcAft>
                <a:spcPts val="225"/>
              </a:spcAft>
              <a:buClrTx/>
              <a:buSzTx/>
              <a:buFontTx/>
              <a:buNone/>
              <a:tabLst/>
              <a:defRPr/>
            </a:pPr>
            <a:r>
              <a:rPr kumimoji="0" lang="en-US" sz="675" b="0" i="0" u="none" strike="noStrike" kern="1200" cap="none" spc="0" normalizeH="0" baseline="0" noProof="0" dirty="0">
                <a:ln>
                  <a:noFill/>
                </a:ln>
                <a:solidFill>
                  <a:srgbClr val="000000"/>
                </a:solidFill>
                <a:effectLst/>
                <a:uLnTx/>
                <a:uFillTx/>
                <a:latin typeface="Arial" charset="0"/>
                <a:ea typeface="Microsoft YaHei"/>
              </a:rPr>
              <a:t>Standard of Care</a:t>
            </a:r>
          </a:p>
        </p:txBody>
      </p:sp>
      <p:cxnSp>
        <p:nvCxnSpPr>
          <p:cNvPr id="500" name="Straight Connector 499">
            <a:extLst>
              <a:ext uri="{FF2B5EF4-FFF2-40B4-BE49-F238E27FC236}">
                <a16:creationId xmlns:a16="http://schemas.microsoft.com/office/drawing/2014/main" id="{75F92A15-47BB-E24C-AD61-CF2D343D4E1E}"/>
              </a:ext>
            </a:extLst>
          </p:cNvPr>
          <p:cNvCxnSpPr>
            <a:cxnSpLocks/>
          </p:cNvCxnSpPr>
          <p:nvPr/>
        </p:nvCxnSpPr>
        <p:spPr>
          <a:xfrm>
            <a:off x="6740214" y="4148621"/>
            <a:ext cx="193265" cy="0"/>
          </a:xfrm>
          <a:prstGeom prst="line">
            <a:avLst/>
          </a:prstGeom>
          <a:ln w="19050">
            <a:solidFill>
              <a:srgbClr val="A7DBFB"/>
            </a:solidFill>
            <a:prstDash val="sysDash"/>
          </a:ln>
        </p:spPr>
        <p:style>
          <a:lnRef idx="1">
            <a:schemeClr val="accent1"/>
          </a:lnRef>
          <a:fillRef idx="0">
            <a:schemeClr val="accent1"/>
          </a:fillRef>
          <a:effectRef idx="0">
            <a:schemeClr val="accent1"/>
          </a:effectRef>
          <a:fontRef idx="minor">
            <a:schemeClr val="tx1"/>
          </a:fontRef>
        </p:style>
      </p:cxnSp>
      <p:sp>
        <p:nvSpPr>
          <p:cNvPr id="501" name="Oval 500">
            <a:extLst>
              <a:ext uri="{FF2B5EF4-FFF2-40B4-BE49-F238E27FC236}">
                <a16:creationId xmlns:a16="http://schemas.microsoft.com/office/drawing/2014/main" id="{39003BD1-3CF1-0847-937E-0D41858358DD}"/>
              </a:ext>
            </a:extLst>
          </p:cNvPr>
          <p:cNvSpPr/>
          <p:nvPr/>
        </p:nvSpPr>
        <p:spPr>
          <a:xfrm>
            <a:off x="6819636" y="4119464"/>
            <a:ext cx="47020" cy="58319"/>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grpSp>
        <p:nvGrpSpPr>
          <p:cNvPr id="8" name="Group 7">
            <a:extLst>
              <a:ext uri="{FF2B5EF4-FFF2-40B4-BE49-F238E27FC236}">
                <a16:creationId xmlns:a16="http://schemas.microsoft.com/office/drawing/2014/main" id="{8C7C2882-2C73-684A-BD22-7E10EF15F867}"/>
              </a:ext>
            </a:extLst>
          </p:cNvPr>
          <p:cNvGrpSpPr/>
          <p:nvPr/>
        </p:nvGrpSpPr>
        <p:grpSpPr>
          <a:xfrm>
            <a:off x="6855915" y="2503944"/>
            <a:ext cx="3497016" cy="1314936"/>
            <a:chOff x="7109220" y="2195592"/>
            <a:chExt cx="4662688" cy="1753248"/>
          </a:xfrm>
        </p:grpSpPr>
        <p:sp>
          <p:nvSpPr>
            <p:cNvPr id="502" name="Oval 501">
              <a:extLst>
                <a:ext uri="{FF2B5EF4-FFF2-40B4-BE49-F238E27FC236}">
                  <a16:creationId xmlns:a16="http://schemas.microsoft.com/office/drawing/2014/main" id="{CFA8A4BC-FFB3-A94C-AD95-2C3EFB7C1B5D}"/>
                </a:ext>
              </a:extLst>
            </p:cNvPr>
            <p:cNvSpPr/>
            <p:nvPr/>
          </p:nvSpPr>
          <p:spPr>
            <a:xfrm>
              <a:off x="7476478" y="3148445"/>
              <a:ext cx="45719" cy="5670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503" name="Oval 502">
              <a:extLst>
                <a:ext uri="{FF2B5EF4-FFF2-40B4-BE49-F238E27FC236}">
                  <a16:creationId xmlns:a16="http://schemas.microsoft.com/office/drawing/2014/main" id="{217C899F-FAE8-B247-B31E-8DAC73A0EB4D}"/>
                </a:ext>
              </a:extLst>
            </p:cNvPr>
            <p:cNvSpPr/>
            <p:nvPr/>
          </p:nvSpPr>
          <p:spPr>
            <a:xfrm>
              <a:off x="7315334" y="3013651"/>
              <a:ext cx="45719" cy="5670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504" name="Oval 503">
              <a:extLst>
                <a:ext uri="{FF2B5EF4-FFF2-40B4-BE49-F238E27FC236}">
                  <a16:creationId xmlns:a16="http://schemas.microsoft.com/office/drawing/2014/main" id="{461123F4-0B48-3846-A38A-0B7600665680}"/>
                </a:ext>
              </a:extLst>
            </p:cNvPr>
            <p:cNvSpPr/>
            <p:nvPr/>
          </p:nvSpPr>
          <p:spPr>
            <a:xfrm>
              <a:off x="7300344" y="2934634"/>
              <a:ext cx="45719" cy="5670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505" name="Oval 504">
              <a:extLst>
                <a:ext uri="{FF2B5EF4-FFF2-40B4-BE49-F238E27FC236}">
                  <a16:creationId xmlns:a16="http://schemas.microsoft.com/office/drawing/2014/main" id="{F2A2C30A-605D-9D49-A330-745CCBCE3765}"/>
                </a:ext>
              </a:extLst>
            </p:cNvPr>
            <p:cNvSpPr/>
            <p:nvPr/>
          </p:nvSpPr>
          <p:spPr>
            <a:xfrm>
              <a:off x="7292849" y="2781248"/>
              <a:ext cx="45719" cy="5670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506" name="Oval 505">
              <a:extLst>
                <a:ext uri="{FF2B5EF4-FFF2-40B4-BE49-F238E27FC236}">
                  <a16:creationId xmlns:a16="http://schemas.microsoft.com/office/drawing/2014/main" id="{A718B268-9B5A-634E-A52B-CB2FA1EFB4D2}"/>
                </a:ext>
              </a:extLst>
            </p:cNvPr>
            <p:cNvSpPr/>
            <p:nvPr/>
          </p:nvSpPr>
          <p:spPr>
            <a:xfrm>
              <a:off x="7285354" y="2646454"/>
              <a:ext cx="45719" cy="5670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507" name="Oval 506">
              <a:extLst>
                <a:ext uri="{FF2B5EF4-FFF2-40B4-BE49-F238E27FC236}">
                  <a16:creationId xmlns:a16="http://schemas.microsoft.com/office/drawing/2014/main" id="{56340360-B394-2049-A1DD-928DDF1CEB47}"/>
                </a:ext>
              </a:extLst>
            </p:cNvPr>
            <p:cNvSpPr/>
            <p:nvPr/>
          </p:nvSpPr>
          <p:spPr>
            <a:xfrm>
              <a:off x="7281607" y="2534900"/>
              <a:ext cx="45719" cy="5670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508" name="Oval 507">
              <a:extLst>
                <a:ext uri="{FF2B5EF4-FFF2-40B4-BE49-F238E27FC236}">
                  <a16:creationId xmlns:a16="http://schemas.microsoft.com/office/drawing/2014/main" id="{BFF0FEE4-D9BB-9C42-8BED-749F26DD92E2}"/>
                </a:ext>
              </a:extLst>
            </p:cNvPr>
            <p:cNvSpPr/>
            <p:nvPr/>
          </p:nvSpPr>
          <p:spPr>
            <a:xfrm>
              <a:off x="7270364" y="2414051"/>
              <a:ext cx="45719" cy="5670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509" name="Oval 508">
              <a:extLst>
                <a:ext uri="{FF2B5EF4-FFF2-40B4-BE49-F238E27FC236}">
                  <a16:creationId xmlns:a16="http://schemas.microsoft.com/office/drawing/2014/main" id="{9FA9D507-9152-9F44-8DDA-59EF997CAA32}"/>
                </a:ext>
              </a:extLst>
            </p:cNvPr>
            <p:cNvSpPr/>
            <p:nvPr/>
          </p:nvSpPr>
          <p:spPr>
            <a:xfrm>
              <a:off x="7266616" y="2372218"/>
              <a:ext cx="45719" cy="5670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510" name="Oval 509">
              <a:extLst>
                <a:ext uri="{FF2B5EF4-FFF2-40B4-BE49-F238E27FC236}">
                  <a16:creationId xmlns:a16="http://schemas.microsoft.com/office/drawing/2014/main" id="{3C4DD0CF-8E61-3A45-9F02-0314556EE7AA}"/>
                </a:ext>
              </a:extLst>
            </p:cNvPr>
            <p:cNvSpPr/>
            <p:nvPr/>
          </p:nvSpPr>
          <p:spPr>
            <a:xfrm>
              <a:off x="7251626" y="2325738"/>
              <a:ext cx="45719" cy="5670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511" name="Oval 510">
              <a:extLst>
                <a:ext uri="{FF2B5EF4-FFF2-40B4-BE49-F238E27FC236}">
                  <a16:creationId xmlns:a16="http://schemas.microsoft.com/office/drawing/2014/main" id="{7BD39152-A5EF-C44B-B47C-836203750148}"/>
                </a:ext>
              </a:extLst>
            </p:cNvPr>
            <p:cNvSpPr/>
            <p:nvPr/>
          </p:nvSpPr>
          <p:spPr>
            <a:xfrm>
              <a:off x="7187919" y="2195592"/>
              <a:ext cx="45719" cy="5670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512" name="Oval 511">
              <a:extLst>
                <a:ext uri="{FF2B5EF4-FFF2-40B4-BE49-F238E27FC236}">
                  <a16:creationId xmlns:a16="http://schemas.microsoft.com/office/drawing/2014/main" id="{836E808F-9BD9-4D41-A116-5A0C928A450B}"/>
                </a:ext>
              </a:extLst>
            </p:cNvPr>
            <p:cNvSpPr/>
            <p:nvPr/>
          </p:nvSpPr>
          <p:spPr>
            <a:xfrm>
              <a:off x="7109220" y="2200240"/>
              <a:ext cx="45719" cy="5670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513" name="Oval 512">
              <a:extLst>
                <a:ext uri="{FF2B5EF4-FFF2-40B4-BE49-F238E27FC236}">
                  <a16:creationId xmlns:a16="http://schemas.microsoft.com/office/drawing/2014/main" id="{8B662521-9197-824A-8411-694A7289F260}"/>
                </a:ext>
              </a:extLst>
            </p:cNvPr>
            <p:cNvSpPr/>
            <p:nvPr/>
          </p:nvSpPr>
          <p:spPr>
            <a:xfrm>
              <a:off x="7622632" y="3176333"/>
              <a:ext cx="45719" cy="5670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514" name="Oval 513">
              <a:extLst>
                <a:ext uri="{FF2B5EF4-FFF2-40B4-BE49-F238E27FC236}">
                  <a16:creationId xmlns:a16="http://schemas.microsoft.com/office/drawing/2014/main" id="{CAA4084E-761E-A64E-A3CE-41554B6B150D}"/>
                </a:ext>
              </a:extLst>
            </p:cNvPr>
            <p:cNvSpPr/>
            <p:nvPr/>
          </p:nvSpPr>
          <p:spPr>
            <a:xfrm>
              <a:off x="7648865" y="3222814"/>
              <a:ext cx="45719" cy="5670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515" name="Oval 514">
              <a:extLst>
                <a:ext uri="{FF2B5EF4-FFF2-40B4-BE49-F238E27FC236}">
                  <a16:creationId xmlns:a16="http://schemas.microsoft.com/office/drawing/2014/main" id="{8B2C8FA6-8AE1-974C-9DDA-E47C7AF8F2DD}"/>
                </a:ext>
              </a:extLst>
            </p:cNvPr>
            <p:cNvSpPr/>
            <p:nvPr/>
          </p:nvSpPr>
          <p:spPr>
            <a:xfrm>
              <a:off x="7663855" y="3250702"/>
              <a:ext cx="45719" cy="5670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516" name="Oval 515">
              <a:extLst>
                <a:ext uri="{FF2B5EF4-FFF2-40B4-BE49-F238E27FC236}">
                  <a16:creationId xmlns:a16="http://schemas.microsoft.com/office/drawing/2014/main" id="{086140F4-BE4A-0E41-B1C2-418DF1131901}"/>
                </a:ext>
              </a:extLst>
            </p:cNvPr>
            <p:cNvSpPr/>
            <p:nvPr/>
          </p:nvSpPr>
          <p:spPr>
            <a:xfrm>
              <a:off x="7693836" y="3325072"/>
              <a:ext cx="45719" cy="5670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517" name="Oval 516">
              <a:extLst>
                <a:ext uri="{FF2B5EF4-FFF2-40B4-BE49-F238E27FC236}">
                  <a16:creationId xmlns:a16="http://schemas.microsoft.com/office/drawing/2014/main" id="{3B1F14CD-DD58-AD4A-8110-80204F06DA98}"/>
                </a:ext>
              </a:extLst>
            </p:cNvPr>
            <p:cNvSpPr/>
            <p:nvPr/>
          </p:nvSpPr>
          <p:spPr>
            <a:xfrm>
              <a:off x="7993638" y="3422681"/>
              <a:ext cx="45719" cy="5670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518" name="Oval 517">
              <a:extLst>
                <a:ext uri="{FF2B5EF4-FFF2-40B4-BE49-F238E27FC236}">
                  <a16:creationId xmlns:a16="http://schemas.microsoft.com/office/drawing/2014/main" id="{54AAC3DD-15DE-9A40-AE45-888D056F8A2B}"/>
                </a:ext>
              </a:extLst>
            </p:cNvPr>
            <p:cNvSpPr/>
            <p:nvPr/>
          </p:nvSpPr>
          <p:spPr>
            <a:xfrm>
              <a:off x="8034862" y="3515643"/>
              <a:ext cx="45719" cy="5670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519" name="Oval 518">
              <a:extLst>
                <a:ext uri="{FF2B5EF4-FFF2-40B4-BE49-F238E27FC236}">
                  <a16:creationId xmlns:a16="http://schemas.microsoft.com/office/drawing/2014/main" id="{28D2A785-14BF-3F44-8B44-B0C200B5E002}"/>
                </a:ext>
              </a:extLst>
            </p:cNvPr>
            <p:cNvSpPr/>
            <p:nvPr/>
          </p:nvSpPr>
          <p:spPr>
            <a:xfrm>
              <a:off x="8405869" y="3580715"/>
              <a:ext cx="45719" cy="5670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520" name="Oval 519">
              <a:extLst>
                <a:ext uri="{FF2B5EF4-FFF2-40B4-BE49-F238E27FC236}">
                  <a16:creationId xmlns:a16="http://schemas.microsoft.com/office/drawing/2014/main" id="{821D5D01-7DBA-8843-9027-4098B1997818}"/>
                </a:ext>
              </a:extLst>
            </p:cNvPr>
            <p:cNvSpPr/>
            <p:nvPr/>
          </p:nvSpPr>
          <p:spPr>
            <a:xfrm>
              <a:off x="8420859" y="3580717"/>
              <a:ext cx="45719" cy="5670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521" name="Oval 520">
              <a:extLst>
                <a:ext uri="{FF2B5EF4-FFF2-40B4-BE49-F238E27FC236}">
                  <a16:creationId xmlns:a16="http://schemas.microsoft.com/office/drawing/2014/main" id="{D46E3752-1192-244B-9A0D-16209066DB3B}"/>
                </a:ext>
              </a:extLst>
            </p:cNvPr>
            <p:cNvSpPr/>
            <p:nvPr/>
          </p:nvSpPr>
          <p:spPr>
            <a:xfrm>
              <a:off x="8735652" y="3710862"/>
              <a:ext cx="45719" cy="5670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522" name="Oval 521">
              <a:extLst>
                <a:ext uri="{FF2B5EF4-FFF2-40B4-BE49-F238E27FC236}">
                  <a16:creationId xmlns:a16="http://schemas.microsoft.com/office/drawing/2014/main" id="{803493B7-92BD-B544-9B87-B18ABDDB2B1A}"/>
                </a:ext>
              </a:extLst>
            </p:cNvPr>
            <p:cNvSpPr/>
            <p:nvPr/>
          </p:nvSpPr>
          <p:spPr>
            <a:xfrm>
              <a:off x="8750642" y="3706212"/>
              <a:ext cx="45719" cy="5670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523" name="Oval 522">
              <a:extLst>
                <a:ext uri="{FF2B5EF4-FFF2-40B4-BE49-F238E27FC236}">
                  <a16:creationId xmlns:a16="http://schemas.microsoft.com/office/drawing/2014/main" id="{7F846196-3B28-9C4E-9496-6FBA0E35CF16}"/>
                </a:ext>
              </a:extLst>
            </p:cNvPr>
            <p:cNvSpPr/>
            <p:nvPr/>
          </p:nvSpPr>
          <p:spPr>
            <a:xfrm>
              <a:off x="9144134" y="3827064"/>
              <a:ext cx="45719" cy="5670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524" name="Oval 523">
              <a:extLst>
                <a:ext uri="{FF2B5EF4-FFF2-40B4-BE49-F238E27FC236}">
                  <a16:creationId xmlns:a16="http://schemas.microsoft.com/office/drawing/2014/main" id="{3DF23879-1E51-BB45-A18B-D710F5A90893}"/>
                </a:ext>
              </a:extLst>
            </p:cNvPr>
            <p:cNvSpPr/>
            <p:nvPr/>
          </p:nvSpPr>
          <p:spPr>
            <a:xfrm>
              <a:off x="9185356" y="3827062"/>
              <a:ext cx="45719" cy="5670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525" name="Oval 524">
              <a:extLst>
                <a:ext uri="{FF2B5EF4-FFF2-40B4-BE49-F238E27FC236}">
                  <a16:creationId xmlns:a16="http://schemas.microsoft.com/office/drawing/2014/main" id="{DDA8E924-A217-8E48-8F0B-B9AFA3034607}"/>
                </a:ext>
              </a:extLst>
            </p:cNvPr>
            <p:cNvSpPr/>
            <p:nvPr/>
          </p:nvSpPr>
          <p:spPr>
            <a:xfrm>
              <a:off x="9312773" y="3827062"/>
              <a:ext cx="45719" cy="5670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526" name="Oval 525">
              <a:extLst>
                <a:ext uri="{FF2B5EF4-FFF2-40B4-BE49-F238E27FC236}">
                  <a16:creationId xmlns:a16="http://schemas.microsoft.com/office/drawing/2014/main" id="{4D0AD63B-AF33-7347-9649-2FE00A6A9842}"/>
                </a:ext>
              </a:extLst>
            </p:cNvPr>
            <p:cNvSpPr/>
            <p:nvPr/>
          </p:nvSpPr>
          <p:spPr>
            <a:xfrm>
              <a:off x="9481412" y="3887486"/>
              <a:ext cx="45719" cy="5670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527" name="Oval 526">
              <a:extLst>
                <a:ext uri="{FF2B5EF4-FFF2-40B4-BE49-F238E27FC236}">
                  <a16:creationId xmlns:a16="http://schemas.microsoft.com/office/drawing/2014/main" id="{F59062A4-4410-5042-BCFD-1B94A1D03F16}"/>
                </a:ext>
              </a:extLst>
            </p:cNvPr>
            <p:cNvSpPr/>
            <p:nvPr/>
          </p:nvSpPr>
          <p:spPr>
            <a:xfrm>
              <a:off x="9556363" y="3887486"/>
              <a:ext cx="45719" cy="5670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528" name="Oval 527">
              <a:extLst>
                <a:ext uri="{FF2B5EF4-FFF2-40B4-BE49-F238E27FC236}">
                  <a16:creationId xmlns:a16="http://schemas.microsoft.com/office/drawing/2014/main" id="{75A51ACE-F46D-8347-AC30-1F84B8E887DA}"/>
                </a:ext>
              </a:extLst>
            </p:cNvPr>
            <p:cNvSpPr/>
            <p:nvPr/>
          </p:nvSpPr>
          <p:spPr>
            <a:xfrm>
              <a:off x="9590091" y="3887486"/>
              <a:ext cx="45719" cy="5670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529" name="Oval 528">
              <a:extLst>
                <a:ext uri="{FF2B5EF4-FFF2-40B4-BE49-F238E27FC236}">
                  <a16:creationId xmlns:a16="http://schemas.microsoft.com/office/drawing/2014/main" id="{8E6EEBD8-6E26-C843-AB2C-2A952EB9DF07}"/>
                </a:ext>
              </a:extLst>
            </p:cNvPr>
            <p:cNvSpPr/>
            <p:nvPr/>
          </p:nvSpPr>
          <p:spPr>
            <a:xfrm>
              <a:off x="9878652" y="3887486"/>
              <a:ext cx="45719" cy="5670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530" name="Oval 529">
              <a:extLst>
                <a:ext uri="{FF2B5EF4-FFF2-40B4-BE49-F238E27FC236}">
                  <a16:creationId xmlns:a16="http://schemas.microsoft.com/office/drawing/2014/main" id="{C67006B3-E331-E546-B2D1-321526608FB1}"/>
                </a:ext>
              </a:extLst>
            </p:cNvPr>
            <p:cNvSpPr/>
            <p:nvPr/>
          </p:nvSpPr>
          <p:spPr>
            <a:xfrm>
              <a:off x="9893642" y="3892135"/>
              <a:ext cx="45719" cy="5670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531" name="Oval 530">
              <a:extLst>
                <a:ext uri="{FF2B5EF4-FFF2-40B4-BE49-F238E27FC236}">
                  <a16:creationId xmlns:a16="http://schemas.microsoft.com/office/drawing/2014/main" id="{53A67AD4-139B-CB41-AFB5-B17ED4D35B2A}"/>
                </a:ext>
              </a:extLst>
            </p:cNvPr>
            <p:cNvSpPr/>
            <p:nvPr/>
          </p:nvSpPr>
          <p:spPr>
            <a:xfrm>
              <a:off x="10257153" y="3887486"/>
              <a:ext cx="45719" cy="5670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532" name="Oval 531">
              <a:extLst>
                <a:ext uri="{FF2B5EF4-FFF2-40B4-BE49-F238E27FC236}">
                  <a16:creationId xmlns:a16="http://schemas.microsoft.com/office/drawing/2014/main" id="{5588FA0B-95D3-DE44-87EF-97246C1BA552}"/>
                </a:ext>
              </a:extLst>
            </p:cNvPr>
            <p:cNvSpPr/>
            <p:nvPr/>
          </p:nvSpPr>
          <p:spPr>
            <a:xfrm>
              <a:off x="10598180" y="3892135"/>
              <a:ext cx="45719" cy="5670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533" name="Oval 532">
              <a:extLst>
                <a:ext uri="{FF2B5EF4-FFF2-40B4-BE49-F238E27FC236}">
                  <a16:creationId xmlns:a16="http://schemas.microsoft.com/office/drawing/2014/main" id="{B6B50119-BDFC-BF4B-807C-55E832991570}"/>
                </a:ext>
              </a:extLst>
            </p:cNvPr>
            <p:cNvSpPr/>
            <p:nvPr/>
          </p:nvSpPr>
          <p:spPr>
            <a:xfrm>
              <a:off x="10616917" y="3892135"/>
              <a:ext cx="45719" cy="5670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534" name="Oval 533">
              <a:extLst>
                <a:ext uri="{FF2B5EF4-FFF2-40B4-BE49-F238E27FC236}">
                  <a16:creationId xmlns:a16="http://schemas.microsoft.com/office/drawing/2014/main" id="{6BECE03C-E3A7-2A4C-B720-EBB3C1EFFEEC}"/>
                </a:ext>
              </a:extLst>
            </p:cNvPr>
            <p:cNvSpPr/>
            <p:nvPr/>
          </p:nvSpPr>
          <p:spPr>
            <a:xfrm>
              <a:off x="10639402" y="3892135"/>
              <a:ext cx="45719" cy="5670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535" name="Oval 534">
              <a:extLst>
                <a:ext uri="{FF2B5EF4-FFF2-40B4-BE49-F238E27FC236}">
                  <a16:creationId xmlns:a16="http://schemas.microsoft.com/office/drawing/2014/main" id="{7972EACA-EA98-6E4A-9AE6-710333498738}"/>
                </a:ext>
              </a:extLst>
            </p:cNvPr>
            <p:cNvSpPr/>
            <p:nvPr/>
          </p:nvSpPr>
          <p:spPr>
            <a:xfrm>
              <a:off x="11726189" y="3887486"/>
              <a:ext cx="45719" cy="5670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grpSp>
      <p:sp>
        <p:nvSpPr>
          <p:cNvPr id="536" name="Freeform 535">
            <a:extLst>
              <a:ext uri="{FF2B5EF4-FFF2-40B4-BE49-F238E27FC236}">
                <a16:creationId xmlns:a16="http://schemas.microsoft.com/office/drawing/2014/main" id="{3430B62E-FB5F-064B-9D02-C6E7FDEAE3AF}"/>
              </a:ext>
            </a:extLst>
          </p:cNvPr>
          <p:cNvSpPr/>
          <p:nvPr/>
        </p:nvSpPr>
        <p:spPr>
          <a:xfrm>
            <a:off x="6736046" y="2512975"/>
            <a:ext cx="3600451" cy="1275893"/>
          </a:xfrm>
          <a:custGeom>
            <a:avLst/>
            <a:gdLst>
              <a:gd name="connsiteX0" fmla="*/ 4796853 w 4796853"/>
              <a:gd name="connsiteY0" fmla="*/ 1360357 h 1360357"/>
              <a:gd name="connsiteX1" fmla="*/ 2522095 w 4796853"/>
              <a:gd name="connsiteY1" fmla="*/ 1360357 h 1360357"/>
              <a:gd name="connsiteX2" fmla="*/ 2522095 w 4796853"/>
              <a:gd name="connsiteY2" fmla="*/ 1319134 h 1360357"/>
              <a:gd name="connsiteX3" fmla="*/ 2166079 w 4796853"/>
              <a:gd name="connsiteY3" fmla="*/ 1319134 h 1360357"/>
              <a:gd name="connsiteX4" fmla="*/ 2166079 w 4796853"/>
              <a:gd name="connsiteY4" fmla="*/ 1281659 h 1360357"/>
              <a:gd name="connsiteX5" fmla="*/ 2034915 w 4796853"/>
              <a:gd name="connsiteY5" fmla="*/ 1281659 h 1360357"/>
              <a:gd name="connsiteX6" fmla="*/ 2034915 w 4796853"/>
              <a:gd name="connsiteY6" fmla="*/ 1244183 h 1360357"/>
              <a:gd name="connsiteX7" fmla="*/ 1817558 w 4796853"/>
              <a:gd name="connsiteY7" fmla="*/ 1244183 h 1360357"/>
              <a:gd name="connsiteX8" fmla="*/ 1817558 w 4796853"/>
              <a:gd name="connsiteY8" fmla="*/ 1176727 h 1360357"/>
              <a:gd name="connsiteX9" fmla="*/ 1716374 w 4796853"/>
              <a:gd name="connsiteY9" fmla="*/ 1176727 h 1360357"/>
              <a:gd name="connsiteX10" fmla="*/ 1716374 w 4796853"/>
              <a:gd name="connsiteY10" fmla="*/ 1176727 h 1360357"/>
              <a:gd name="connsiteX11" fmla="*/ 1735112 w 4796853"/>
              <a:gd name="connsiteY11" fmla="*/ 1157989 h 1360357"/>
              <a:gd name="connsiteX12" fmla="*/ 1547735 w 4796853"/>
              <a:gd name="connsiteY12" fmla="*/ 1157989 h 1360357"/>
              <a:gd name="connsiteX13" fmla="*/ 1547735 w 4796853"/>
              <a:gd name="connsiteY13" fmla="*/ 1124262 h 1360357"/>
              <a:gd name="connsiteX14" fmla="*/ 1469036 w 4796853"/>
              <a:gd name="connsiteY14" fmla="*/ 1124262 h 1360357"/>
              <a:gd name="connsiteX15" fmla="*/ 1469036 w 4796853"/>
              <a:gd name="connsiteY15" fmla="*/ 1086786 h 1360357"/>
              <a:gd name="connsiteX16" fmla="*/ 1469036 w 4796853"/>
              <a:gd name="connsiteY16" fmla="*/ 1086786 h 1360357"/>
              <a:gd name="connsiteX17" fmla="*/ 1450299 w 4796853"/>
              <a:gd name="connsiteY17" fmla="*/ 1068049 h 1360357"/>
              <a:gd name="connsiteX18" fmla="*/ 1098030 w 4796853"/>
              <a:gd name="connsiteY18" fmla="*/ 1068049 h 1360357"/>
              <a:gd name="connsiteX19" fmla="*/ 1079292 w 4796853"/>
              <a:gd name="connsiteY19" fmla="*/ 996845 h 1360357"/>
              <a:gd name="connsiteX20" fmla="*/ 1079292 w 4796853"/>
              <a:gd name="connsiteY20" fmla="*/ 996845 h 1360357"/>
              <a:gd name="connsiteX21" fmla="*/ 1056807 w 4796853"/>
              <a:gd name="connsiteY21" fmla="*/ 955623 h 1360357"/>
              <a:gd name="connsiteX22" fmla="*/ 993099 w 4796853"/>
              <a:gd name="connsiteY22" fmla="*/ 955623 h 1360357"/>
              <a:gd name="connsiteX23" fmla="*/ 993099 w 4796853"/>
              <a:gd name="connsiteY23" fmla="*/ 955623 h 1360357"/>
              <a:gd name="connsiteX24" fmla="*/ 993099 w 4796853"/>
              <a:gd name="connsiteY24" fmla="*/ 955623 h 1360357"/>
              <a:gd name="connsiteX25" fmla="*/ 981856 w 4796853"/>
              <a:gd name="connsiteY25" fmla="*/ 925642 h 1360357"/>
              <a:gd name="connsiteX26" fmla="*/ 816964 w 4796853"/>
              <a:gd name="connsiteY26" fmla="*/ 925642 h 1360357"/>
              <a:gd name="connsiteX27" fmla="*/ 816964 w 4796853"/>
              <a:gd name="connsiteY27" fmla="*/ 925642 h 1360357"/>
              <a:gd name="connsiteX28" fmla="*/ 816964 w 4796853"/>
              <a:gd name="connsiteY28" fmla="*/ 925642 h 1360357"/>
              <a:gd name="connsiteX29" fmla="*/ 745761 w 4796853"/>
              <a:gd name="connsiteY29" fmla="*/ 903157 h 1360357"/>
              <a:gd name="connsiteX30" fmla="*/ 738266 w 4796853"/>
              <a:gd name="connsiteY30" fmla="*/ 850691 h 1360357"/>
              <a:gd name="connsiteX31" fmla="*/ 708285 w 4796853"/>
              <a:gd name="connsiteY31" fmla="*/ 835701 h 1360357"/>
              <a:gd name="connsiteX32" fmla="*/ 723276 w 4796853"/>
              <a:gd name="connsiteY32" fmla="*/ 805721 h 1360357"/>
              <a:gd name="connsiteX33" fmla="*/ 723276 w 4796853"/>
              <a:gd name="connsiteY33" fmla="*/ 805721 h 1360357"/>
              <a:gd name="connsiteX34" fmla="*/ 723276 w 4796853"/>
              <a:gd name="connsiteY34" fmla="*/ 805721 h 1360357"/>
              <a:gd name="connsiteX35" fmla="*/ 689548 w 4796853"/>
              <a:gd name="connsiteY35" fmla="*/ 775741 h 1360357"/>
              <a:gd name="connsiteX36" fmla="*/ 524656 w 4796853"/>
              <a:gd name="connsiteY36" fmla="*/ 775741 h 1360357"/>
              <a:gd name="connsiteX37" fmla="*/ 532151 w 4796853"/>
              <a:gd name="connsiteY37" fmla="*/ 768245 h 1360357"/>
              <a:gd name="connsiteX38" fmla="*/ 472190 w 4796853"/>
              <a:gd name="connsiteY38" fmla="*/ 771993 h 1360357"/>
              <a:gd name="connsiteX39" fmla="*/ 472190 w 4796853"/>
              <a:gd name="connsiteY39" fmla="*/ 771993 h 1360357"/>
              <a:gd name="connsiteX40" fmla="*/ 438463 w 4796853"/>
              <a:gd name="connsiteY40" fmla="*/ 745760 h 1360357"/>
              <a:gd name="connsiteX41" fmla="*/ 427220 w 4796853"/>
              <a:gd name="connsiteY41" fmla="*/ 715780 h 1360357"/>
              <a:gd name="connsiteX42" fmla="*/ 427220 w 4796853"/>
              <a:gd name="connsiteY42" fmla="*/ 689547 h 1360357"/>
              <a:gd name="connsiteX43" fmla="*/ 427220 w 4796853"/>
              <a:gd name="connsiteY43" fmla="*/ 689547 h 1360357"/>
              <a:gd name="connsiteX44" fmla="*/ 397240 w 4796853"/>
              <a:gd name="connsiteY44" fmla="*/ 659567 h 1360357"/>
              <a:gd name="connsiteX45" fmla="*/ 397240 w 4796853"/>
              <a:gd name="connsiteY45" fmla="*/ 659567 h 1360357"/>
              <a:gd name="connsiteX46" fmla="*/ 374754 w 4796853"/>
              <a:gd name="connsiteY46" fmla="*/ 625839 h 1360357"/>
              <a:gd name="connsiteX47" fmla="*/ 363512 w 4796853"/>
              <a:gd name="connsiteY47" fmla="*/ 558383 h 1360357"/>
              <a:gd name="connsiteX48" fmla="*/ 371007 w 4796853"/>
              <a:gd name="connsiteY48" fmla="*/ 479685 h 1360357"/>
              <a:gd name="connsiteX49" fmla="*/ 356017 w 4796853"/>
              <a:gd name="connsiteY49" fmla="*/ 363511 h 1360357"/>
              <a:gd name="connsiteX50" fmla="*/ 356017 w 4796853"/>
              <a:gd name="connsiteY50" fmla="*/ 273570 h 1360357"/>
              <a:gd name="connsiteX51" fmla="*/ 341026 w 4796853"/>
              <a:gd name="connsiteY51" fmla="*/ 266075 h 1360357"/>
              <a:gd name="connsiteX52" fmla="*/ 341026 w 4796853"/>
              <a:gd name="connsiteY52" fmla="*/ 172386 h 1360357"/>
              <a:gd name="connsiteX53" fmla="*/ 337279 w 4796853"/>
              <a:gd name="connsiteY53" fmla="*/ 119921 h 1360357"/>
              <a:gd name="connsiteX54" fmla="*/ 322289 w 4796853"/>
              <a:gd name="connsiteY54" fmla="*/ 89941 h 1360357"/>
              <a:gd name="connsiteX55" fmla="*/ 311046 w 4796853"/>
              <a:gd name="connsiteY55" fmla="*/ 48718 h 1360357"/>
              <a:gd name="connsiteX56" fmla="*/ 311046 w 4796853"/>
              <a:gd name="connsiteY56" fmla="*/ 48718 h 1360357"/>
              <a:gd name="connsiteX57" fmla="*/ 281066 w 4796853"/>
              <a:gd name="connsiteY57" fmla="*/ 0 h 1360357"/>
              <a:gd name="connsiteX58" fmla="*/ 168640 w 4796853"/>
              <a:gd name="connsiteY58" fmla="*/ 0 h 1360357"/>
              <a:gd name="connsiteX59" fmla="*/ 168640 w 4796853"/>
              <a:gd name="connsiteY59" fmla="*/ 0 h 1360357"/>
              <a:gd name="connsiteX60" fmla="*/ 0 w 4796853"/>
              <a:gd name="connsiteY60" fmla="*/ 0 h 1360357"/>
              <a:gd name="connsiteX0" fmla="*/ 4796853 w 4796853"/>
              <a:gd name="connsiteY0" fmla="*/ 1360357 h 1360357"/>
              <a:gd name="connsiteX1" fmla="*/ 2522095 w 4796853"/>
              <a:gd name="connsiteY1" fmla="*/ 1360357 h 1360357"/>
              <a:gd name="connsiteX2" fmla="*/ 2522095 w 4796853"/>
              <a:gd name="connsiteY2" fmla="*/ 1319134 h 1360357"/>
              <a:gd name="connsiteX3" fmla="*/ 2166079 w 4796853"/>
              <a:gd name="connsiteY3" fmla="*/ 1319134 h 1360357"/>
              <a:gd name="connsiteX4" fmla="*/ 2166079 w 4796853"/>
              <a:gd name="connsiteY4" fmla="*/ 1281659 h 1360357"/>
              <a:gd name="connsiteX5" fmla="*/ 2034915 w 4796853"/>
              <a:gd name="connsiteY5" fmla="*/ 1281659 h 1360357"/>
              <a:gd name="connsiteX6" fmla="*/ 2034915 w 4796853"/>
              <a:gd name="connsiteY6" fmla="*/ 1244183 h 1360357"/>
              <a:gd name="connsiteX7" fmla="*/ 1817558 w 4796853"/>
              <a:gd name="connsiteY7" fmla="*/ 1244183 h 1360357"/>
              <a:gd name="connsiteX8" fmla="*/ 1817558 w 4796853"/>
              <a:gd name="connsiteY8" fmla="*/ 1176727 h 1360357"/>
              <a:gd name="connsiteX9" fmla="*/ 1716374 w 4796853"/>
              <a:gd name="connsiteY9" fmla="*/ 1176727 h 1360357"/>
              <a:gd name="connsiteX10" fmla="*/ 1716374 w 4796853"/>
              <a:gd name="connsiteY10" fmla="*/ 1176727 h 1360357"/>
              <a:gd name="connsiteX11" fmla="*/ 1712626 w 4796853"/>
              <a:gd name="connsiteY11" fmla="*/ 1161736 h 1360357"/>
              <a:gd name="connsiteX12" fmla="*/ 1547735 w 4796853"/>
              <a:gd name="connsiteY12" fmla="*/ 1157989 h 1360357"/>
              <a:gd name="connsiteX13" fmla="*/ 1547735 w 4796853"/>
              <a:gd name="connsiteY13" fmla="*/ 1124262 h 1360357"/>
              <a:gd name="connsiteX14" fmla="*/ 1469036 w 4796853"/>
              <a:gd name="connsiteY14" fmla="*/ 1124262 h 1360357"/>
              <a:gd name="connsiteX15" fmla="*/ 1469036 w 4796853"/>
              <a:gd name="connsiteY15" fmla="*/ 1086786 h 1360357"/>
              <a:gd name="connsiteX16" fmla="*/ 1469036 w 4796853"/>
              <a:gd name="connsiteY16" fmla="*/ 1086786 h 1360357"/>
              <a:gd name="connsiteX17" fmla="*/ 1450299 w 4796853"/>
              <a:gd name="connsiteY17" fmla="*/ 1068049 h 1360357"/>
              <a:gd name="connsiteX18" fmla="*/ 1098030 w 4796853"/>
              <a:gd name="connsiteY18" fmla="*/ 1068049 h 1360357"/>
              <a:gd name="connsiteX19" fmla="*/ 1079292 w 4796853"/>
              <a:gd name="connsiteY19" fmla="*/ 996845 h 1360357"/>
              <a:gd name="connsiteX20" fmla="*/ 1079292 w 4796853"/>
              <a:gd name="connsiteY20" fmla="*/ 996845 h 1360357"/>
              <a:gd name="connsiteX21" fmla="*/ 1056807 w 4796853"/>
              <a:gd name="connsiteY21" fmla="*/ 955623 h 1360357"/>
              <a:gd name="connsiteX22" fmla="*/ 993099 w 4796853"/>
              <a:gd name="connsiteY22" fmla="*/ 955623 h 1360357"/>
              <a:gd name="connsiteX23" fmla="*/ 993099 w 4796853"/>
              <a:gd name="connsiteY23" fmla="*/ 955623 h 1360357"/>
              <a:gd name="connsiteX24" fmla="*/ 993099 w 4796853"/>
              <a:gd name="connsiteY24" fmla="*/ 955623 h 1360357"/>
              <a:gd name="connsiteX25" fmla="*/ 981856 w 4796853"/>
              <a:gd name="connsiteY25" fmla="*/ 925642 h 1360357"/>
              <a:gd name="connsiteX26" fmla="*/ 816964 w 4796853"/>
              <a:gd name="connsiteY26" fmla="*/ 925642 h 1360357"/>
              <a:gd name="connsiteX27" fmla="*/ 816964 w 4796853"/>
              <a:gd name="connsiteY27" fmla="*/ 925642 h 1360357"/>
              <a:gd name="connsiteX28" fmla="*/ 816964 w 4796853"/>
              <a:gd name="connsiteY28" fmla="*/ 925642 h 1360357"/>
              <a:gd name="connsiteX29" fmla="*/ 745761 w 4796853"/>
              <a:gd name="connsiteY29" fmla="*/ 903157 h 1360357"/>
              <a:gd name="connsiteX30" fmla="*/ 738266 w 4796853"/>
              <a:gd name="connsiteY30" fmla="*/ 850691 h 1360357"/>
              <a:gd name="connsiteX31" fmla="*/ 708285 w 4796853"/>
              <a:gd name="connsiteY31" fmla="*/ 835701 h 1360357"/>
              <a:gd name="connsiteX32" fmla="*/ 723276 w 4796853"/>
              <a:gd name="connsiteY32" fmla="*/ 805721 h 1360357"/>
              <a:gd name="connsiteX33" fmla="*/ 723276 w 4796853"/>
              <a:gd name="connsiteY33" fmla="*/ 805721 h 1360357"/>
              <a:gd name="connsiteX34" fmla="*/ 723276 w 4796853"/>
              <a:gd name="connsiteY34" fmla="*/ 805721 h 1360357"/>
              <a:gd name="connsiteX35" fmla="*/ 689548 w 4796853"/>
              <a:gd name="connsiteY35" fmla="*/ 775741 h 1360357"/>
              <a:gd name="connsiteX36" fmla="*/ 524656 w 4796853"/>
              <a:gd name="connsiteY36" fmla="*/ 775741 h 1360357"/>
              <a:gd name="connsiteX37" fmla="*/ 532151 w 4796853"/>
              <a:gd name="connsiteY37" fmla="*/ 768245 h 1360357"/>
              <a:gd name="connsiteX38" fmla="*/ 472190 w 4796853"/>
              <a:gd name="connsiteY38" fmla="*/ 771993 h 1360357"/>
              <a:gd name="connsiteX39" fmla="*/ 472190 w 4796853"/>
              <a:gd name="connsiteY39" fmla="*/ 771993 h 1360357"/>
              <a:gd name="connsiteX40" fmla="*/ 438463 w 4796853"/>
              <a:gd name="connsiteY40" fmla="*/ 745760 h 1360357"/>
              <a:gd name="connsiteX41" fmla="*/ 427220 w 4796853"/>
              <a:gd name="connsiteY41" fmla="*/ 715780 h 1360357"/>
              <a:gd name="connsiteX42" fmla="*/ 427220 w 4796853"/>
              <a:gd name="connsiteY42" fmla="*/ 689547 h 1360357"/>
              <a:gd name="connsiteX43" fmla="*/ 427220 w 4796853"/>
              <a:gd name="connsiteY43" fmla="*/ 689547 h 1360357"/>
              <a:gd name="connsiteX44" fmla="*/ 397240 w 4796853"/>
              <a:gd name="connsiteY44" fmla="*/ 659567 h 1360357"/>
              <a:gd name="connsiteX45" fmla="*/ 397240 w 4796853"/>
              <a:gd name="connsiteY45" fmla="*/ 659567 h 1360357"/>
              <a:gd name="connsiteX46" fmla="*/ 374754 w 4796853"/>
              <a:gd name="connsiteY46" fmla="*/ 625839 h 1360357"/>
              <a:gd name="connsiteX47" fmla="*/ 363512 w 4796853"/>
              <a:gd name="connsiteY47" fmla="*/ 558383 h 1360357"/>
              <a:gd name="connsiteX48" fmla="*/ 371007 w 4796853"/>
              <a:gd name="connsiteY48" fmla="*/ 479685 h 1360357"/>
              <a:gd name="connsiteX49" fmla="*/ 356017 w 4796853"/>
              <a:gd name="connsiteY49" fmla="*/ 363511 h 1360357"/>
              <a:gd name="connsiteX50" fmla="*/ 356017 w 4796853"/>
              <a:gd name="connsiteY50" fmla="*/ 273570 h 1360357"/>
              <a:gd name="connsiteX51" fmla="*/ 341026 w 4796853"/>
              <a:gd name="connsiteY51" fmla="*/ 266075 h 1360357"/>
              <a:gd name="connsiteX52" fmla="*/ 341026 w 4796853"/>
              <a:gd name="connsiteY52" fmla="*/ 172386 h 1360357"/>
              <a:gd name="connsiteX53" fmla="*/ 337279 w 4796853"/>
              <a:gd name="connsiteY53" fmla="*/ 119921 h 1360357"/>
              <a:gd name="connsiteX54" fmla="*/ 322289 w 4796853"/>
              <a:gd name="connsiteY54" fmla="*/ 89941 h 1360357"/>
              <a:gd name="connsiteX55" fmla="*/ 311046 w 4796853"/>
              <a:gd name="connsiteY55" fmla="*/ 48718 h 1360357"/>
              <a:gd name="connsiteX56" fmla="*/ 311046 w 4796853"/>
              <a:gd name="connsiteY56" fmla="*/ 48718 h 1360357"/>
              <a:gd name="connsiteX57" fmla="*/ 281066 w 4796853"/>
              <a:gd name="connsiteY57" fmla="*/ 0 h 1360357"/>
              <a:gd name="connsiteX58" fmla="*/ 168640 w 4796853"/>
              <a:gd name="connsiteY58" fmla="*/ 0 h 1360357"/>
              <a:gd name="connsiteX59" fmla="*/ 168640 w 4796853"/>
              <a:gd name="connsiteY59" fmla="*/ 0 h 1360357"/>
              <a:gd name="connsiteX60" fmla="*/ 0 w 4796853"/>
              <a:gd name="connsiteY60" fmla="*/ 0 h 1360357"/>
              <a:gd name="connsiteX0" fmla="*/ 4800601 w 4800601"/>
              <a:gd name="connsiteY0" fmla="*/ 1371600 h 1371600"/>
              <a:gd name="connsiteX1" fmla="*/ 2525843 w 4800601"/>
              <a:gd name="connsiteY1" fmla="*/ 1371600 h 1371600"/>
              <a:gd name="connsiteX2" fmla="*/ 2525843 w 4800601"/>
              <a:gd name="connsiteY2" fmla="*/ 1330377 h 1371600"/>
              <a:gd name="connsiteX3" fmla="*/ 2169827 w 4800601"/>
              <a:gd name="connsiteY3" fmla="*/ 1330377 h 1371600"/>
              <a:gd name="connsiteX4" fmla="*/ 2169827 w 4800601"/>
              <a:gd name="connsiteY4" fmla="*/ 1292902 h 1371600"/>
              <a:gd name="connsiteX5" fmla="*/ 2038663 w 4800601"/>
              <a:gd name="connsiteY5" fmla="*/ 1292902 h 1371600"/>
              <a:gd name="connsiteX6" fmla="*/ 2038663 w 4800601"/>
              <a:gd name="connsiteY6" fmla="*/ 1255426 h 1371600"/>
              <a:gd name="connsiteX7" fmla="*/ 1821306 w 4800601"/>
              <a:gd name="connsiteY7" fmla="*/ 1255426 h 1371600"/>
              <a:gd name="connsiteX8" fmla="*/ 1821306 w 4800601"/>
              <a:gd name="connsiteY8" fmla="*/ 1187970 h 1371600"/>
              <a:gd name="connsiteX9" fmla="*/ 1720122 w 4800601"/>
              <a:gd name="connsiteY9" fmla="*/ 1187970 h 1371600"/>
              <a:gd name="connsiteX10" fmla="*/ 1720122 w 4800601"/>
              <a:gd name="connsiteY10" fmla="*/ 1187970 h 1371600"/>
              <a:gd name="connsiteX11" fmla="*/ 1716374 w 4800601"/>
              <a:gd name="connsiteY11" fmla="*/ 1172979 h 1371600"/>
              <a:gd name="connsiteX12" fmla="*/ 1551483 w 4800601"/>
              <a:gd name="connsiteY12" fmla="*/ 1169232 h 1371600"/>
              <a:gd name="connsiteX13" fmla="*/ 1551483 w 4800601"/>
              <a:gd name="connsiteY13" fmla="*/ 1135505 h 1371600"/>
              <a:gd name="connsiteX14" fmla="*/ 1472784 w 4800601"/>
              <a:gd name="connsiteY14" fmla="*/ 1135505 h 1371600"/>
              <a:gd name="connsiteX15" fmla="*/ 1472784 w 4800601"/>
              <a:gd name="connsiteY15" fmla="*/ 1098029 h 1371600"/>
              <a:gd name="connsiteX16" fmla="*/ 1472784 w 4800601"/>
              <a:gd name="connsiteY16" fmla="*/ 1098029 h 1371600"/>
              <a:gd name="connsiteX17" fmla="*/ 1454047 w 4800601"/>
              <a:gd name="connsiteY17" fmla="*/ 1079292 h 1371600"/>
              <a:gd name="connsiteX18" fmla="*/ 1101778 w 4800601"/>
              <a:gd name="connsiteY18" fmla="*/ 1079292 h 1371600"/>
              <a:gd name="connsiteX19" fmla="*/ 1083040 w 4800601"/>
              <a:gd name="connsiteY19" fmla="*/ 1008088 h 1371600"/>
              <a:gd name="connsiteX20" fmla="*/ 1083040 w 4800601"/>
              <a:gd name="connsiteY20" fmla="*/ 1008088 h 1371600"/>
              <a:gd name="connsiteX21" fmla="*/ 1060555 w 4800601"/>
              <a:gd name="connsiteY21" fmla="*/ 966866 h 1371600"/>
              <a:gd name="connsiteX22" fmla="*/ 996847 w 4800601"/>
              <a:gd name="connsiteY22" fmla="*/ 966866 h 1371600"/>
              <a:gd name="connsiteX23" fmla="*/ 996847 w 4800601"/>
              <a:gd name="connsiteY23" fmla="*/ 966866 h 1371600"/>
              <a:gd name="connsiteX24" fmla="*/ 996847 w 4800601"/>
              <a:gd name="connsiteY24" fmla="*/ 966866 h 1371600"/>
              <a:gd name="connsiteX25" fmla="*/ 985604 w 4800601"/>
              <a:gd name="connsiteY25" fmla="*/ 936885 h 1371600"/>
              <a:gd name="connsiteX26" fmla="*/ 820712 w 4800601"/>
              <a:gd name="connsiteY26" fmla="*/ 936885 h 1371600"/>
              <a:gd name="connsiteX27" fmla="*/ 820712 w 4800601"/>
              <a:gd name="connsiteY27" fmla="*/ 936885 h 1371600"/>
              <a:gd name="connsiteX28" fmla="*/ 820712 w 4800601"/>
              <a:gd name="connsiteY28" fmla="*/ 936885 h 1371600"/>
              <a:gd name="connsiteX29" fmla="*/ 749509 w 4800601"/>
              <a:gd name="connsiteY29" fmla="*/ 914400 h 1371600"/>
              <a:gd name="connsiteX30" fmla="*/ 742014 w 4800601"/>
              <a:gd name="connsiteY30" fmla="*/ 861934 h 1371600"/>
              <a:gd name="connsiteX31" fmla="*/ 712033 w 4800601"/>
              <a:gd name="connsiteY31" fmla="*/ 846944 h 1371600"/>
              <a:gd name="connsiteX32" fmla="*/ 727024 w 4800601"/>
              <a:gd name="connsiteY32" fmla="*/ 816964 h 1371600"/>
              <a:gd name="connsiteX33" fmla="*/ 727024 w 4800601"/>
              <a:gd name="connsiteY33" fmla="*/ 816964 h 1371600"/>
              <a:gd name="connsiteX34" fmla="*/ 727024 w 4800601"/>
              <a:gd name="connsiteY34" fmla="*/ 816964 h 1371600"/>
              <a:gd name="connsiteX35" fmla="*/ 693296 w 4800601"/>
              <a:gd name="connsiteY35" fmla="*/ 786984 h 1371600"/>
              <a:gd name="connsiteX36" fmla="*/ 528404 w 4800601"/>
              <a:gd name="connsiteY36" fmla="*/ 786984 h 1371600"/>
              <a:gd name="connsiteX37" fmla="*/ 535899 w 4800601"/>
              <a:gd name="connsiteY37" fmla="*/ 779488 h 1371600"/>
              <a:gd name="connsiteX38" fmla="*/ 475938 w 4800601"/>
              <a:gd name="connsiteY38" fmla="*/ 783236 h 1371600"/>
              <a:gd name="connsiteX39" fmla="*/ 475938 w 4800601"/>
              <a:gd name="connsiteY39" fmla="*/ 783236 h 1371600"/>
              <a:gd name="connsiteX40" fmla="*/ 442211 w 4800601"/>
              <a:gd name="connsiteY40" fmla="*/ 757003 h 1371600"/>
              <a:gd name="connsiteX41" fmla="*/ 430968 w 4800601"/>
              <a:gd name="connsiteY41" fmla="*/ 727023 h 1371600"/>
              <a:gd name="connsiteX42" fmla="*/ 430968 w 4800601"/>
              <a:gd name="connsiteY42" fmla="*/ 700790 h 1371600"/>
              <a:gd name="connsiteX43" fmla="*/ 430968 w 4800601"/>
              <a:gd name="connsiteY43" fmla="*/ 700790 h 1371600"/>
              <a:gd name="connsiteX44" fmla="*/ 400988 w 4800601"/>
              <a:gd name="connsiteY44" fmla="*/ 670810 h 1371600"/>
              <a:gd name="connsiteX45" fmla="*/ 400988 w 4800601"/>
              <a:gd name="connsiteY45" fmla="*/ 670810 h 1371600"/>
              <a:gd name="connsiteX46" fmla="*/ 378502 w 4800601"/>
              <a:gd name="connsiteY46" fmla="*/ 637082 h 1371600"/>
              <a:gd name="connsiteX47" fmla="*/ 367260 w 4800601"/>
              <a:gd name="connsiteY47" fmla="*/ 569626 h 1371600"/>
              <a:gd name="connsiteX48" fmla="*/ 374755 w 4800601"/>
              <a:gd name="connsiteY48" fmla="*/ 490928 h 1371600"/>
              <a:gd name="connsiteX49" fmla="*/ 359765 w 4800601"/>
              <a:gd name="connsiteY49" fmla="*/ 374754 h 1371600"/>
              <a:gd name="connsiteX50" fmla="*/ 359765 w 4800601"/>
              <a:gd name="connsiteY50" fmla="*/ 284813 h 1371600"/>
              <a:gd name="connsiteX51" fmla="*/ 344774 w 4800601"/>
              <a:gd name="connsiteY51" fmla="*/ 277318 h 1371600"/>
              <a:gd name="connsiteX52" fmla="*/ 344774 w 4800601"/>
              <a:gd name="connsiteY52" fmla="*/ 183629 h 1371600"/>
              <a:gd name="connsiteX53" fmla="*/ 341027 w 4800601"/>
              <a:gd name="connsiteY53" fmla="*/ 131164 h 1371600"/>
              <a:gd name="connsiteX54" fmla="*/ 326037 w 4800601"/>
              <a:gd name="connsiteY54" fmla="*/ 101184 h 1371600"/>
              <a:gd name="connsiteX55" fmla="*/ 314794 w 4800601"/>
              <a:gd name="connsiteY55" fmla="*/ 59961 h 1371600"/>
              <a:gd name="connsiteX56" fmla="*/ 314794 w 4800601"/>
              <a:gd name="connsiteY56" fmla="*/ 59961 h 1371600"/>
              <a:gd name="connsiteX57" fmla="*/ 284814 w 4800601"/>
              <a:gd name="connsiteY57" fmla="*/ 11243 h 1371600"/>
              <a:gd name="connsiteX58" fmla="*/ 172388 w 4800601"/>
              <a:gd name="connsiteY58" fmla="*/ 11243 h 1371600"/>
              <a:gd name="connsiteX59" fmla="*/ 172388 w 4800601"/>
              <a:gd name="connsiteY59" fmla="*/ 11243 h 1371600"/>
              <a:gd name="connsiteX60" fmla="*/ 0 w 4800601"/>
              <a:gd name="connsiteY60" fmla="*/ 0 h 1371600"/>
              <a:gd name="connsiteX0" fmla="*/ 4800601 w 4800601"/>
              <a:gd name="connsiteY0" fmla="*/ 1371600 h 1371600"/>
              <a:gd name="connsiteX1" fmla="*/ 2525843 w 4800601"/>
              <a:gd name="connsiteY1" fmla="*/ 1371600 h 1371600"/>
              <a:gd name="connsiteX2" fmla="*/ 2525843 w 4800601"/>
              <a:gd name="connsiteY2" fmla="*/ 1330377 h 1371600"/>
              <a:gd name="connsiteX3" fmla="*/ 2169827 w 4800601"/>
              <a:gd name="connsiteY3" fmla="*/ 1330377 h 1371600"/>
              <a:gd name="connsiteX4" fmla="*/ 2169827 w 4800601"/>
              <a:gd name="connsiteY4" fmla="*/ 1292902 h 1371600"/>
              <a:gd name="connsiteX5" fmla="*/ 2038663 w 4800601"/>
              <a:gd name="connsiteY5" fmla="*/ 1292902 h 1371600"/>
              <a:gd name="connsiteX6" fmla="*/ 2038663 w 4800601"/>
              <a:gd name="connsiteY6" fmla="*/ 1255426 h 1371600"/>
              <a:gd name="connsiteX7" fmla="*/ 1821306 w 4800601"/>
              <a:gd name="connsiteY7" fmla="*/ 1255426 h 1371600"/>
              <a:gd name="connsiteX8" fmla="*/ 1821306 w 4800601"/>
              <a:gd name="connsiteY8" fmla="*/ 1187970 h 1371600"/>
              <a:gd name="connsiteX9" fmla="*/ 1720122 w 4800601"/>
              <a:gd name="connsiteY9" fmla="*/ 1187970 h 1371600"/>
              <a:gd name="connsiteX10" fmla="*/ 1720122 w 4800601"/>
              <a:gd name="connsiteY10" fmla="*/ 1187970 h 1371600"/>
              <a:gd name="connsiteX11" fmla="*/ 1716374 w 4800601"/>
              <a:gd name="connsiteY11" fmla="*/ 1172979 h 1371600"/>
              <a:gd name="connsiteX12" fmla="*/ 1551483 w 4800601"/>
              <a:gd name="connsiteY12" fmla="*/ 1169232 h 1371600"/>
              <a:gd name="connsiteX13" fmla="*/ 1551483 w 4800601"/>
              <a:gd name="connsiteY13" fmla="*/ 1135505 h 1371600"/>
              <a:gd name="connsiteX14" fmla="*/ 1472784 w 4800601"/>
              <a:gd name="connsiteY14" fmla="*/ 1135505 h 1371600"/>
              <a:gd name="connsiteX15" fmla="*/ 1472784 w 4800601"/>
              <a:gd name="connsiteY15" fmla="*/ 1098029 h 1371600"/>
              <a:gd name="connsiteX16" fmla="*/ 1472784 w 4800601"/>
              <a:gd name="connsiteY16" fmla="*/ 1098029 h 1371600"/>
              <a:gd name="connsiteX17" fmla="*/ 1454047 w 4800601"/>
              <a:gd name="connsiteY17" fmla="*/ 1079292 h 1371600"/>
              <a:gd name="connsiteX18" fmla="*/ 1101778 w 4800601"/>
              <a:gd name="connsiteY18" fmla="*/ 1079292 h 1371600"/>
              <a:gd name="connsiteX19" fmla="*/ 1083040 w 4800601"/>
              <a:gd name="connsiteY19" fmla="*/ 1008088 h 1371600"/>
              <a:gd name="connsiteX20" fmla="*/ 1083040 w 4800601"/>
              <a:gd name="connsiteY20" fmla="*/ 1008088 h 1371600"/>
              <a:gd name="connsiteX21" fmla="*/ 1060555 w 4800601"/>
              <a:gd name="connsiteY21" fmla="*/ 966866 h 1371600"/>
              <a:gd name="connsiteX22" fmla="*/ 996847 w 4800601"/>
              <a:gd name="connsiteY22" fmla="*/ 966866 h 1371600"/>
              <a:gd name="connsiteX23" fmla="*/ 996847 w 4800601"/>
              <a:gd name="connsiteY23" fmla="*/ 966866 h 1371600"/>
              <a:gd name="connsiteX24" fmla="*/ 996847 w 4800601"/>
              <a:gd name="connsiteY24" fmla="*/ 966866 h 1371600"/>
              <a:gd name="connsiteX25" fmla="*/ 985604 w 4800601"/>
              <a:gd name="connsiteY25" fmla="*/ 936885 h 1371600"/>
              <a:gd name="connsiteX26" fmla="*/ 820712 w 4800601"/>
              <a:gd name="connsiteY26" fmla="*/ 936885 h 1371600"/>
              <a:gd name="connsiteX27" fmla="*/ 820712 w 4800601"/>
              <a:gd name="connsiteY27" fmla="*/ 936885 h 1371600"/>
              <a:gd name="connsiteX28" fmla="*/ 820712 w 4800601"/>
              <a:gd name="connsiteY28" fmla="*/ 936885 h 1371600"/>
              <a:gd name="connsiteX29" fmla="*/ 749509 w 4800601"/>
              <a:gd name="connsiteY29" fmla="*/ 914400 h 1371600"/>
              <a:gd name="connsiteX30" fmla="*/ 742014 w 4800601"/>
              <a:gd name="connsiteY30" fmla="*/ 861934 h 1371600"/>
              <a:gd name="connsiteX31" fmla="*/ 712033 w 4800601"/>
              <a:gd name="connsiteY31" fmla="*/ 846944 h 1371600"/>
              <a:gd name="connsiteX32" fmla="*/ 727024 w 4800601"/>
              <a:gd name="connsiteY32" fmla="*/ 816964 h 1371600"/>
              <a:gd name="connsiteX33" fmla="*/ 727024 w 4800601"/>
              <a:gd name="connsiteY33" fmla="*/ 816964 h 1371600"/>
              <a:gd name="connsiteX34" fmla="*/ 727024 w 4800601"/>
              <a:gd name="connsiteY34" fmla="*/ 816964 h 1371600"/>
              <a:gd name="connsiteX35" fmla="*/ 693296 w 4800601"/>
              <a:gd name="connsiteY35" fmla="*/ 786984 h 1371600"/>
              <a:gd name="connsiteX36" fmla="*/ 528404 w 4800601"/>
              <a:gd name="connsiteY36" fmla="*/ 786984 h 1371600"/>
              <a:gd name="connsiteX37" fmla="*/ 535899 w 4800601"/>
              <a:gd name="connsiteY37" fmla="*/ 779488 h 1371600"/>
              <a:gd name="connsiteX38" fmla="*/ 475938 w 4800601"/>
              <a:gd name="connsiteY38" fmla="*/ 783236 h 1371600"/>
              <a:gd name="connsiteX39" fmla="*/ 475938 w 4800601"/>
              <a:gd name="connsiteY39" fmla="*/ 783236 h 1371600"/>
              <a:gd name="connsiteX40" fmla="*/ 442211 w 4800601"/>
              <a:gd name="connsiteY40" fmla="*/ 757003 h 1371600"/>
              <a:gd name="connsiteX41" fmla="*/ 430968 w 4800601"/>
              <a:gd name="connsiteY41" fmla="*/ 727023 h 1371600"/>
              <a:gd name="connsiteX42" fmla="*/ 430968 w 4800601"/>
              <a:gd name="connsiteY42" fmla="*/ 700790 h 1371600"/>
              <a:gd name="connsiteX43" fmla="*/ 430968 w 4800601"/>
              <a:gd name="connsiteY43" fmla="*/ 700790 h 1371600"/>
              <a:gd name="connsiteX44" fmla="*/ 400988 w 4800601"/>
              <a:gd name="connsiteY44" fmla="*/ 670810 h 1371600"/>
              <a:gd name="connsiteX45" fmla="*/ 400988 w 4800601"/>
              <a:gd name="connsiteY45" fmla="*/ 670810 h 1371600"/>
              <a:gd name="connsiteX46" fmla="*/ 378502 w 4800601"/>
              <a:gd name="connsiteY46" fmla="*/ 637082 h 1371600"/>
              <a:gd name="connsiteX47" fmla="*/ 367260 w 4800601"/>
              <a:gd name="connsiteY47" fmla="*/ 569626 h 1371600"/>
              <a:gd name="connsiteX48" fmla="*/ 374755 w 4800601"/>
              <a:gd name="connsiteY48" fmla="*/ 490928 h 1371600"/>
              <a:gd name="connsiteX49" fmla="*/ 359765 w 4800601"/>
              <a:gd name="connsiteY49" fmla="*/ 374754 h 1371600"/>
              <a:gd name="connsiteX50" fmla="*/ 359765 w 4800601"/>
              <a:gd name="connsiteY50" fmla="*/ 284813 h 1371600"/>
              <a:gd name="connsiteX51" fmla="*/ 344774 w 4800601"/>
              <a:gd name="connsiteY51" fmla="*/ 277318 h 1371600"/>
              <a:gd name="connsiteX52" fmla="*/ 344774 w 4800601"/>
              <a:gd name="connsiteY52" fmla="*/ 183629 h 1371600"/>
              <a:gd name="connsiteX53" fmla="*/ 341027 w 4800601"/>
              <a:gd name="connsiteY53" fmla="*/ 131164 h 1371600"/>
              <a:gd name="connsiteX54" fmla="*/ 326037 w 4800601"/>
              <a:gd name="connsiteY54" fmla="*/ 101184 h 1371600"/>
              <a:gd name="connsiteX55" fmla="*/ 314794 w 4800601"/>
              <a:gd name="connsiteY55" fmla="*/ 59961 h 1371600"/>
              <a:gd name="connsiteX56" fmla="*/ 314794 w 4800601"/>
              <a:gd name="connsiteY56" fmla="*/ 59961 h 1371600"/>
              <a:gd name="connsiteX57" fmla="*/ 284814 w 4800601"/>
              <a:gd name="connsiteY57" fmla="*/ 11243 h 1371600"/>
              <a:gd name="connsiteX58" fmla="*/ 172388 w 4800601"/>
              <a:gd name="connsiteY58" fmla="*/ 11243 h 1371600"/>
              <a:gd name="connsiteX59" fmla="*/ 172388 w 4800601"/>
              <a:gd name="connsiteY59" fmla="*/ 11243 h 1371600"/>
              <a:gd name="connsiteX60" fmla="*/ 172388 w 4800601"/>
              <a:gd name="connsiteY60" fmla="*/ 0 h 1371600"/>
              <a:gd name="connsiteX61" fmla="*/ 0 w 4800601"/>
              <a:gd name="connsiteY61"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800601" h="1371600">
                <a:moveTo>
                  <a:pt x="4800601" y="1371600"/>
                </a:moveTo>
                <a:lnTo>
                  <a:pt x="2525843" y="1371600"/>
                </a:lnTo>
                <a:lnTo>
                  <a:pt x="2525843" y="1330377"/>
                </a:lnTo>
                <a:lnTo>
                  <a:pt x="2169827" y="1330377"/>
                </a:lnTo>
                <a:lnTo>
                  <a:pt x="2169827" y="1292902"/>
                </a:lnTo>
                <a:lnTo>
                  <a:pt x="2038663" y="1292902"/>
                </a:lnTo>
                <a:lnTo>
                  <a:pt x="2038663" y="1255426"/>
                </a:lnTo>
                <a:lnTo>
                  <a:pt x="1821306" y="1255426"/>
                </a:lnTo>
                <a:lnTo>
                  <a:pt x="1821306" y="1187970"/>
                </a:lnTo>
                <a:lnTo>
                  <a:pt x="1720122" y="1187970"/>
                </a:lnTo>
                <a:lnTo>
                  <a:pt x="1720122" y="1187970"/>
                </a:lnTo>
                <a:lnTo>
                  <a:pt x="1716374" y="1172979"/>
                </a:lnTo>
                <a:lnTo>
                  <a:pt x="1551483" y="1169232"/>
                </a:lnTo>
                <a:lnTo>
                  <a:pt x="1551483" y="1135505"/>
                </a:lnTo>
                <a:lnTo>
                  <a:pt x="1472784" y="1135505"/>
                </a:lnTo>
                <a:lnTo>
                  <a:pt x="1472784" y="1098029"/>
                </a:lnTo>
                <a:lnTo>
                  <a:pt x="1472784" y="1098029"/>
                </a:lnTo>
                <a:lnTo>
                  <a:pt x="1454047" y="1079292"/>
                </a:lnTo>
                <a:lnTo>
                  <a:pt x="1101778" y="1079292"/>
                </a:lnTo>
                <a:lnTo>
                  <a:pt x="1083040" y="1008088"/>
                </a:lnTo>
                <a:lnTo>
                  <a:pt x="1083040" y="1008088"/>
                </a:lnTo>
                <a:lnTo>
                  <a:pt x="1060555" y="966866"/>
                </a:lnTo>
                <a:lnTo>
                  <a:pt x="996847" y="966866"/>
                </a:lnTo>
                <a:lnTo>
                  <a:pt x="996847" y="966866"/>
                </a:lnTo>
                <a:lnTo>
                  <a:pt x="996847" y="966866"/>
                </a:lnTo>
                <a:lnTo>
                  <a:pt x="985604" y="936885"/>
                </a:lnTo>
                <a:lnTo>
                  <a:pt x="820712" y="936885"/>
                </a:lnTo>
                <a:lnTo>
                  <a:pt x="820712" y="936885"/>
                </a:lnTo>
                <a:lnTo>
                  <a:pt x="820712" y="936885"/>
                </a:lnTo>
                <a:lnTo>
                  <a:pt x="749509" y="914400"/>
                </a:lnTo>
                <a:lnTo>
                  <a:pt x="742014" y="861934"/>
                </a:lnTo>
                <a:lnTo>
                  <a:pt x="712033" y="846944"/>
                </a:lnTo>
                <a:lnTo>
                  <a:pt x="727024" y="816964"/>
                </a:lnTo>
                <a:lnTo>
                  <a:pt x="727024" y="816964"/>
                </a:lnTo>
                <a:lnTo>
                  <a:pt x="727024" y="816964"/>
                </a:lnTo>
                <a:lnTo>
                  <a:pt x="693296" y="786984"/>
                </a:lnTo>
                <a:lnTo>
                  <a:pt x="528404" y="786984"/>
                </a:lnTo>
                <a:lnTo>
                  <a:pt x="535899" y="779488"/>
                </a:lnTo>
                <a:lnTo>
                  <a:pt x="475938" y="783236"/>
                </a:lnTo>
                <a:lnTo>
                  <a:pt x="475938" y="783236"/>
                </a:lnTo>
                <a:lnTo>
                  <a:pt x="442211" y="757003"/>
                </a:lnTo>
                <a:lnTo>
                  <a:pt x="430968" y="727023"/>
                </a:lnTo>
                <a:lnTo>
                  <a:pt x="430968" y="700790"/>
                </a:lnTo>
                <a:lnTo>
                  <a:pt x="430968" y="700790"/>
                </a:lnTo>
                <a:lnTo>
                  <a:pt x="400988" y="670810"/>
                </a:lnTo>
                <a:lnTo>
                  <a:pt x="400988" y="670810"/>
                </a:lnTo>
                <a:lnTo>
                  <a:pt x="378502" y="637082"/>
                </a:lnTo>
                <a:lnTo>
                  <a:pt x="367260" y="569626"/>
                </a:lnTo>
                <a:lnTo>
                  <a:pt x="374755" y="490928"/>
                </a:lnTo>
                <a:lnTo>
                  <a:pt x="359765" y="374754"/>
                </a:lnTo>
                <a:lnTo>
                  <a:pt x="359765" y="284813"/>
                </a:lnTo>
                <a:lnTo>
                  <a:pt x="344774" y="277318"/>
                </a:lnTo>
                <a:lnTo>
                  <a:pt x="344774" y="183629"/>
                </a:lnTo>
                <a:lnTo>
                  <a:pt x="341027" y="131164"/>
                </a:lnTo>
                <a:lnTo>
                  <a:pt x="326037" y="101184"/>
                </a:lnTo>
                <a:lnTo>
                  <a:pt x="314794" y="59961"/>
                </a:lnTo>
                <a:lnTo>
                  <a:pt x="314794" y="59961"/>
                </a:lnTo>
                <a:lnTo>
                  <a:pt x="284814" y="11243"/>
                </a:lnTo>
                <a:lnTo>
                  <a:pt x="172388" y="11243"/>
                </a:lnTo>
                <a:lnTo>
                  <a:pt x="172388" y="11243"/>
                </a:lnTo>
                <a:cubicBezTo>
                  <a:pt x="161145" y="7495"/>
                  <a:pt x="183631" y="3748"/>
                  <a:pt x="172388" y="0"/>
                </a:cubicBezTo>
                <a:lnTo>
                  <a:pt x="0" y="0"/>
                </a:ln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grpSp>
        <p:nvGrpSpPr>
          <p:cNvPr id="5" name="Group 4">
            <a:extLst>
              <a:ext uri="{FF2B5EF4-FFF2-40B4-BE49-F238E27FC236}">
                <a16:creationId xmlns:a16="http://schemas.microsoft.com/office/drawing/2014/main" id="{CBD47205-5236-9F45-BCCF-6F0FAE7F7A1A}"/>
              </a:ext>
            </a:extLst>
          </p:cNvPr>
          <p:cNvGrpSpPr/>
          <p:nvPr/>
        </p:nvGrpSpPr>
        <p:grpSpPr>
          <a:xfrm>
            <a:off x="6720795" y="2495023"/>
            <a:ext cx="2007370" cy="1597305"/>
            <a:chOff x="6929059" y="2183694"/>
            <a:chExt cx="2676493" cy="2129740"/>
          </a:xfrm>
        </p:grpSpPr>
        <p:sp>
          <p:nvSpPr>
            <p:cNvPr id="539" name="Oval 538">
              <a:extLst>
                <a:ext uri="{FF2B5EF4-FFF2-40B4-BE49-F238E27FC236}">
                  <a16:creationId xmlns:a16="http://schemas.microsoft.com/office/drawing/2014/main" id="{2C9A999E-8911-3343-998E-632D8B8AB0E3}"/>
                </a:ext>
              </a:extLst>
            </p:cNvPr>
            <p:cNvSpPr/>
            <p:nvPr/>
          </p:nvSpPr>
          <p:spPr>
            <a:xfrm>
              <a:off x="7153911" y="2276654"/>
              <a:ext cx="45719" cy="56705"/>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grpSp>
          <p:nvGrpSpPr>
            <p:cNvPr id="4" name="Group 3">
              <a:extLst>
                <a:ext uri="{FF2B5EF4-FFF2-40B4-BE49-F238E27FC236}">
                  <a16:creationId xmlns:a16="http://schemas.microsoft.com/office/drawing/2014/main" id="{B9B0BDD0-21B9-B74F-B9AB-44868D18E4F0}"/>
                </a:ext>
              </a:extLst>
            </p:cNvPr>
            <p:cNvGrpSpPr/>
            <p:nvPr/>
          </p:nvGrpSpPr>
          <p:grpSpPr>
            <a:xfrm>
              <a:off x="6929059" y="2183694"/>
              <a:ext cx="2676493" cy="2129740"/>
              <a:chOff x="6929059" y="2183694"/>
              <a:chExt cx="2676493" cy="2129740"/>
            </a:xfrm>
          </p:grpSpPr>
          <p:sp>
            <p:nvSpPr>
              <p:cNvPr id="537" name="Oval 536">
                <a:extLst>
                  <a:ext uri="{FF2B5EF4-FFF2-40B4-BE49-F238E27FC236}">
                    <a16:creationId xmlns:a16="http://schemas.microsoft.com/office/drawing/2014/main" id="{68DFA8DA-0A4C-1541-A3A0-A5519C44F592}"/>
                  </a:ext>
                </a:extLst>
              </p:cNvPr>
              <p:cNvSpPr/>
              <p:nvPr/>
            </p:nvSpPr>
            <p:spPr>
              <a:xfrm>
                <a:off x="6929059" y="2183694"/>
                <a:ext cx="45719" cy="56705"/>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538" name="Oval 537">
                <a:extLst>
                  <a:ext uri="{FF2B5EF4-FFF2-40B4-BE49-F238E27FC236}">
                    <a16:creationId xmlns:a16="http://schemas.microsoft.com/office/drawing/2014/main" id="{8BACA11E-0DDD-4043-802C-270491D24AC2}"/>
                  </a:ext>
                </a:extLst>
              </p:cNvPr>
              <p:cNvSpPr/>
              <p:nvPr/>
            </p:nvSpPr>
            <p:spPr>
              <a:xfrm>
                <a:off x="7135174" y="2276656"/>
                <a:ext cx="45719" cy="56705"/>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540" name="Oval 539">
                <a:extLst>
                  <a:ext uri="{FF2B5EF4-FFF2-40B4-BE49-F238E27FC236}">
                    <a16:creationId xmlns:a16="http://schemas.microsoft.com/office/drawing/2014/main" id="{45447070-A8C7-E141-8E39-3C34F45B2439}"/>
                  </a:ext>
                </a:extLst>
              </p:cNvPr>
              <p:cNvSpPr/>
              <p:nvPr/>
            </p:nvSpPr>
            <p:spPr>
              <a:xfrm>
                <a:off x="7176397" y="2276656"/>
                <a:ext cx="45719" cy="56705"/>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541" name="Oval 540">
                <a:extLst>
                  <a:ext uri="{FF2B5EF4-FFF2-40B4-BE49-F238E27FC236}">
                    <a16:creationId xmlns:a16="http://schemas.microsoft.com/office/drawing/2014/main" id="{3BA8A277-A6AC-B847-8F3C-F0723712984A}"/>
                  </a:ext>
                </a:extLst>
              </p:cNvPr>
              <p:cNvSpPr/>
              <p:nvPr/>
            </p:nvSpPr>
            <p:spPr>
              <a:xfrm>
                <a:off x="7251347" y="2555539"/>
                <a:ext cx="45719" cy="56705"/>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542" name="Oval 541">
                <a:extLst>
                  <a:ext uri="{FF2B5EF4-FFF2-40B4-BE49-F238E27FC236}">
                    <a16:creationId xmlns:a16="http://schemas.microsoft.com/office/drawing/2014/main" id="{43271784-E9C1-3C4E-9FB5-C631517DB6FB}"/>
                  </a:ext>
                </a:extLst>
              </p:cNvPr>
              <p:cNvSpPr/>
              <p:nvPr/>
            </p:nvSpPr>
            <p:spPr>
              <a:xfrm>
                <a:off x="7255095" y="2574131"/>
                <a:ext cx="45719" cy="56705"/>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543" name="Oval 542">
                <a:extLst>
                  <a:ext uri="{FF2B5EF4-FFF2-40B4-BE49-F238E27FC236}">
                    <a16:creationId xmlns:a16="http://schemas.microsoft.com/office/drawing/2014/main" id="{375D9D3D-7ABA-BE4F-ADF0-D142689A0AF4}"/>
                  </a:ext>
                </a:extLst>
              </p:cNvPr>
              <p:cNvSpPr/>
              <p:nvPr/>
            </p:nvSpPr>
            <p:spPr>
              <a:xfrm>
                <a:off x="7266338" y="2629908"/>
                <a:ext cx="45719" cy="56705"/>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544" name="Oval 543">
                <a:extLst>
                  <a:ext uri="{FF2B5EF4-FFF2-40B4-BE49-F238E27FC236}">
                    <a16:creationId xmlns:a16="http://schemas.microsoft.com/office/drawing/2014/main" id="{B9DEBB5C-622E-CF4E-814B-A3F180E58F06}"/>
                  </a:ext>
                </a:extLst>
              </p:cNvPr>
              <p:cNvSpPr/>
              <p:nvPr/>
            </p:nvSpPr>
            <p:spPr>
              <a:xfrm>
                <a:off x="7273832" y="2704276"/>
                <a:ext cx="45719" cy="56705"/>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545" name="Oval 544">
                <a:extLst>
                  <a:ext uri="{FF2B5EF4-FFF2-40B4-BE49-F238E27FC236}">
                    <a16:creationId xmlns:a16="http://schemas.microsoft.com/office/drawing/2014/main" id="{AF45AE09-1F97-6644-BB13-CA37F3EF95BD}"/>
                  </a:ext>
                </a:extLst>
              </p:cNvPr>
              <p:cNvSpPr/>
              <p:nvPr/>
            </p:nvSpPr>
            <p:spPr>
              <a:xfrm>
                <a:off x="7281328" y="2815831"/>
                <a:ext cx="45719" cy="56705"/>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546" name="Oval 545">
                <a:extLst>
                  <a:ext uri="{FF2B5EF4-FFF2-40B4-BE49-F238E27FC236}">
                    <a16:creationId xmlns:a16="http://schemas.microsoft.com/office/drawing/2014/main" id="{D07E1F6A-3BCB-7843-9691-8A3BF329134A}"/>
                  </a:ext>
                </a:extLst>
              </p:cNvPr>
              <p:cNvSpPr/>
              <p:nvPr/>
            </p:nvSpPr>
            <p:spPr>
              <a:xfrm>
                <a:off x="7281328" y="3024993"/>
                <a:ext cx="45719" cy="56705"/>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547" name="Oval 546">
                <a:extLst>
                  <a:ext uri="{FF2B5EF4-FFF2-40B4-BE49-F238E27FC236}">
                    <a16:creationId xmlns:a16="http://schemas.microsoft.com/office/drawing/2014/main" id="{FAA05867-AE2F-3949-A376-3DF0745458A4}"/>
                  </a:ext>
                </a:extLst>
              </p:cNvPr>
              <p:cNvSpPr/>
              <p:nvPr/>
            </p:nvSpPr>
            <p:spPr>
              <a:xfrm>
                <a:off x="7292571" y="3341062"/>
                <a:ext cx="45719" cy="56705"/>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548" name="Oval 547">
                <a:extLst>
                  <a:ext uri="{FF2B5EF4-FFF2-40B4-BE49-F238E27FC236}">
                    <a16:creationId xmlns:a16="http://schemas.microsoft.com/office/drawing/2014/main" id="{E7EE62F5-78EA-5F4F-B554-2C295139988D}"/>
                  </a:ext>
                </a:extLst>
              </p:cNvPr>
              <p:cNvSpPr/>
              <p:nvPr/>
            </p:nvSpPr>
            <p:spPr>
              <a:xfrm>
                <a:off x="7569888" y="3545577"/>
                <a:ext cx="45719" cy="56705"/>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549" name="Oval 548">
                <a:extLst>
                  <a:ext uri="{FF2B5EF4-FFF2-40B4-BE49-F238E27FC236}">
                    <a16:creationId xmlns:a16="http://schemas.microsoft.com/office/drawing/2014/main" id="{F7B7EFAB-B41C-284C-8268-855073D4125C}"/>
                  </a:ext>
                </a:extLst>
              </p:cNvPr>
              <p:cNvSpPr/>
              <p:nvPr/>
            </p:nvSpPr>
            <p:spPr>
              <a:xfrm>
                <a:off x="7667325" y="3736147"/>
                <a:ext cx="45719" cy="56705"/>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550" name="Oval 549">
                <a:extLst>
                  <a:ext uri="{FF2B5EF4-FFF2-40B4-BE49-F238E27FC236}">
                    <a16:creationId xmlns:a16="http://schemas.microsoft.com/office/drawing/2014/main" id="{8BA3C971-EC94-364E-9D57-61DC209CC0E4}"/>
                  </a:ext>
                </a:extLst>
              </p:cNvPr>
              <p:cNvSpPr/>
              <p:nvPr/>
            </p:nvSpPr>
            <p:spPr>
              <a:xfrm>
                <a:off x="7674819" y="3847700"/>
                <a:ext cx="45719" cy="56705"/>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551" name="Oval 550">
                <a:extLst>
                  <a:ext uri="{FF2B5EF4-FFF2-40B4-BE49-F238E27FC236}">
                    <a16:creationId xmlns:a16="http://schemas.microsoft.com/office/drawing/2014/main" id="{24FE0646-07C8-C341-81ED-C383D651FBD4}"/>
                  </a:ext>
                </a:extLst>
              </p:cNvPr>
              <p:cNvSpPr/>
              <p:nvPr/>
            </p:nvSpPr>
            <p:spPr>
              <a:xfrm>
                <a:off x="7997108" y="3903478"/>
                <a:ext cx="45719" cy="56705"/>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552" name="Oval 551">
                <a:extLst>
                  <a:ext uri="{FF2B5EF4-FFF2-40B4-BE49-F238E27FC236}">
                    <a16:creationId xmlns:a16="http://schemas.microsoft.com/office/drawing/2014/main" id="{0DB25692-8421-CC47-9CFF-56E1207D00E8}"/>
                  </a:ext>
                </a:extLst>
              </p:cNvPr>
              <p:cNvSpPr/>
              <p:nvPr/>
            </p:nvSpPr>
            <p:spPr>
              <a:xfrm>
                <a:off x="8008350" y="3903476"/>
                <a:ext cx="45719" cy="56705"/>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553" name="Oval 552">
                <a:extLst>
                  <a:ext uri="{FF2B5EF4-FFF2-40B4-BE49-F238E27FC236}">
                    <a16:creationId xmlns:a16="http://schemas.microsoft.com/office/drawing/2014/main" id="{E9514F03-857C-C144-B1BE-51ED1D8F5277}"/>
                  </a:ext>
                </a:extLst>
              </p:cNvPr>
              <p:cNvSpPr/>
              <p:nvPr/>
            </p:nvSpPr>
            <p:spPr>
              <a:xfrm>
                <a:off x="8030836" y="4001086"/>
                <a:ext cx="45719" cy="56705"/>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554" name="Oval 553">
                <a:extLst>
                  <a:ext uri="{FF2B5EF4-FFF2-40B4-BE49-F238E27FC236}">
                    <a16:creationId xmlns:a16="http://schemas.microsoft.com/office/drawing/2014/main" id="{9516F5F4-1650-E64F-AE37-5BF2DBDA4F29}"/>
                  </a:ext>
                </a:extLst>
              </p:cNvPr>
              <p:cNvSpPr/>
              <p:nvPr/>
            </p:nvSpPr>
            <p:spPr>
              <a:xfrm>
                <a:off x="8368115" y="4042919"/>
                <a:ext cx="45719" cy="56705"/>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555" name="Oval 554">
                <a:extLst>
                  <a:ext uri="{FF2B5EF4-FFF2-40B4-BE49-F238E27FC236}">
                    <a16:creationId xmlns:a16="http://schemas.microsoft.com/office/drawing/2014/main" id="{66D8B58D-4FD3-EF4C-B191-0098DC289EDE}"/>
                  </a:ext>
                </a:extLst>
              </p:cNvPr>
              <p:cNvSpPr/>
              <p:nvPr/>
            </p:nvSpPr>
            <p:spPr>
              <a:xfrm>
                <a:off x="8735374" y="4159120"/>
                <a:ext cx="45719" cy="56705"/>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556" name="Oval 555">
                <a:extLst>
                  <a:ext uri="{FF2B5EF4-FFF2-40B4-BE49-F238E27FC236}">
                    <a16:creationId xmlns:a16="http://schemas.microsoft.com/office/drawing/2014/main" id="{614EFFF0-7041-F54C-B9AA-87C341A88663}"/>
                  </a:ext>
                </a:extLst>
              </p:cNvPr>
              <p:cNvSpPr/>
              <p:nvPr/>
            </p:nvSpPr>
            <p:spPr>
              <a:xfrm>
                <a:off x="9076401" y="4252081"/>
                <a:ext cx="45719" cy="56705"/>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557" name="Oval 556">
                <a:extLst>
                  <a:ext uri="{FF2B5EF4-FFF2-40B4-BE49-F238E27FC236}">
                    <a16:creationId xmlns:a16="http://schemas.microsoft.com/office/drawing/2014/main" id="{700E77BE-F6A6-DB4E-98E8-3296D8F97C02}"/>
                  </a:ext>
                </a:extLst>
              </p:cNvPr>
              <p:cNvSpPr/>
              <p:nvPr/>
            </p:nvSpPr>
            <p:spPr>
              <a:xfrm>
                <a:off x="9106381" y="4256729"/>
                <a:ext cx="45719" cy="56705"/>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558" name="Oval 557">
                <a:extLst>
                  <a:ext uri="{FF2B5EF4-FFF2-40B4-BE49-F238E27FC236}">
                    <a16:creationId xmlns:a16="http://schemas.microsoft.com/office/drawing/2014/main" id="{37942E3E-22B8-D04B-B514-B3E8AF5D7881}"/>
                  </a:ext>
                </a:extLst>
              </p:cNvPr>
              <p:cNvSpPr/>
              <p:nvPr/>
            </p:nvSpPr>
            <p:spPr>
              <a:xfrm>
                <a:off x="9559833" y="4256729"/>
                <a:ext cx="45719" cy="56705"/>
              </a:xfrm>
              <a:prstGeom prst="ellipse">
                <a:avLst/>
              </a:prstGeom>
              <a:noFill/>
              <a:ln>
                <a:solidFill>
                  <a:srgbClr val="A7D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grpSp>
      </p:grpSp>
      <p:sp>
        <p:nvSpPr>
          <p:cNvPr id="559" name="Freeform 558">
            <a:extLst>
              <a:ext uri="{FF2B5EF4-FFF2-40B4-BE49-F238E27FC236}">
                <a16:creationId xmlns:a16="http://schemas.microsoft.com/office/drawing/2014/main" id="{98FBA3FE-7EDB-834A-98B7-409B612C24C2}"/>
              </a:ext>
            </a:extLst>
          </p:cNvPr>
          <p:cNvSpPr/>
          <p:nvPr/>
        </p:nvSpPr>
        <p:spPr>
          <a:xfrm>
            <a:off x="6733235" y="2509487"/>
            <a:ext cx="1975891" cy="1558262"/>
          </a:xfrm>
          <a:custGeom>
            <a:avLst/>
            <a:gdLst>
              <a:gd name="connsiteX0" fmla="*/ 2634521 w 2634521"/>
              <a:gd name="connsiteY0" fmla="*/ 1675151 h 1675151"/>
              <a:gd name="connsiteX1" fmla="*/ 1821305 w 2634521"/>
              <a:gd name="connsiteY1" fmla="*/ 1675151 h 1675151"/>
              <a:gd name="connsiteX2" fmla="*/ 1821305 w 2634521"/>
              <a:gd name="connsiteY2" fmla="*/ 1585210 h 1675151"/>
              <a:gd name="connsiteX3" fmla="*/ 1821305 w 2634521"/>
              <a:gd name="connsiteY3" fmla="*/ 1585210 h 1675151"/>
              <a:gd name="connsiteX4" fmla="*/ 1821305 w 2634521"/>
              <a:gd name="connsiteY4" fmla="*/ 1585210 h 1675151"/>
              <a:gd name="connsiteX5" fmla="*/ 1791325 w 2634521"/>
              <a:gd name="connsiteY5" fmla="*/ 1525250 h 1675151"/>
              <a:gd name="connsiteX6" fmla="*/ 1499017 w 2634521"/>
              <a:gd name="connsiteY6" fmla="*/ 1525250 h 1675151"/>
              <a:gd name="connsiteX7" fmla="*/ 1446551 w 2634521"/>
              <a:gd name="connsiteY7" fmla="*/ 1495269 h 1675151"/>
              <a:gd name="connsiteX8" fmla="*/ 1420318 w 2634521"/>
              <a:gd name="connsiteY8" fmla="*/ 1469036 h 1675151"/>
              <a:gd name="connsiteX9" fmla="*/ 1105525 w 2634521"/>
              <a:gd name="connsiteY9" fmla="*/ 1469036 h 1675151"/>
              <a:gd name="connsiteX10" fmla="*/ 1090535 w 2634521"/>
              <a:gd name="connsiteY10" fmla="*/ 1435309 h 1675151"/>
              <a:gd name="connsiteX11" fmla="*/ 1090535 w 2634521"/>
              <a:gd name="connsiteY11" fmla="*/ 1435309 h 1675151"/>
              <a:gd name="connsiteX12" fmla="*/ 1071797 w 2634521"/>
              <a:gd name="connsiteY12" fmla="*/ 1390338 h 1675151"/>
              <a:gd name="connsiteX13" fmla="*/ 944380 w 2634521"/>
              <a:gd name="connsiteY13" fmla="*/ 1390338 h 1675151"/>
              <a:gd name="connsiteX14" fmla="*/ 944380 w 2634521"/>
              <a:gd name="connsiteY14" fmla="*/ 1390338 h 1675151"/>
              <a:gd name="connsiteX15" fmla="*/ 948128 w 2634521"/>
              <a:gd name="connsiteY15" fmla="*/ 1360358 h 1675151"/>
              <a:gd name="connsiteX16" fmla="*/ 760751 w 2634521"/>
              <a:gd name="connsiteY16" fmla="*/ 1360358 h 1675151"/>
              <a:gd name="connsiteX17" fmla="*/ 734518 w 2634521"/>
              <a:gd name="connsiteY17" fmla="*/ 1172981 h 1675151"/>
              <a:gd name="connsiteX18" fmla="*/ 693295 w 2634521"/>
              <a:gd name="connsiteY18" fmla="*/ 1169233 h 1675151"/>
              <a:gd name="connsiteX19" fmla="*/ 697043 w 2634521"/>
              <a:gd name="connsiteY19" fmla="*/ 1120515 h 1675151"/>
              <a:gd name="connsiteX20" fmla="*/ 648325 w 2634521"/>
              <a:gd name="connsiteY20" fmla="*/ 1120515 h 1675151"/>
              <a:gd name="connsiteX21" fmla="*/ 648325 w 2634521"/>
              <a:gd name="connsiteY21" fmla="*/ 1120515 h 1675151"/>
              <a:gd name="connsiteX22" fmla="*/ 648325 w 2634521"/>
              <a:gd name="connsiteY22" fmla="*/ 1120515 h 1675151"/>
              <a:gd name="connsiteX23" fmla="*/ 648325 w 2634521"/>
              <a:gd name="connsiteY23" fmla="*/ 1120515 h 1675151"/>
              <a:gd name="connsiteX24" fmla="*/ 434715 w 2634521"/>
              <a:gd name="connsiteY24" fmla="*/ 1109273 h 1675151"/>
              <a:gd name="connsiteX25" fmla="*/ 434715 w 2634521"/>
              <a:gd name="connsiteY25" fmla="*/ 1019332 h 1675151"/>
              <a:gd name="connsiteX26" fmla="*/ 382249 w 2634521"/>
              <a:gd name="connsiteY26" fmla="*/ 1004341 h 1675151"/>
              <a:gd name="connsiteX27" fmla="*/ 367259 w 2634521"/>
              <a:gd name="connsiteY27" fmla="*/ 940633 h 1675151"/>
              <a:gd name="connsiteX28" fmla="*/ 367259 w 2634521"/>
              <a:gd name="connsiteY28" fmla="*/ 674558 h 1675151"/>
              <a:gd name="connsiteX29" fmla="*/ 363512 w 2634521"/>
              <a:gd name="connsiteY29" fmla="*/ 513414 h 1675151"/>
              <a:gd name="connsiteX30" fmla="*/ 337279 w 2634521"/>
              <a:gd name="connsiteY30" fmla="*/ 326036 h 1675151"/>
              <a:gd name="connsiteX31" fmla="*/ 333531 w 2634521"/>
              <a:gd name="connsiteY31" fmla="*/ 146155 h 1675151"/>
              <a:gd name="connsiteX32" fmla="*/ 299803 w 2634521"/>
              <a:gd name="connsiteY32" fmla="*/ 82446 h 1675151"/>
              <a:gd name="connsiteX33" fmla="*/ 206115 w 2634521"/>
              <a:gd name="connsiteY33" fmla="*/ 82446 h 1675151"/>
              <a:gd name="connsiteX34" fmla="*/ 161144 w 2634521"/>
              <a:gd name="connsiteY34" fmla="*/ 52466 h 1675151"/>
              <a:gd name="connsiteX35" fmla="*/ 86194 w 2634521"/>
              <a:gd name="connsiteY35" fmla="*/ 44971 h 1675151"/>
              <a:gd name="connsiteX36" fmla="*/ 93689 w 2634521"/>
              <a:gd name="connsiteY36" fmla="*/ 0 h 1675151"/>
              <a:gd name="connsiteX37" fmla="*/ 0 w 2634521"/>
              <a:gd name="connsiteY37" fmla="*/ 0 h 1675151"/>
              <a:gd name="connsiteX0" fmla="*/ 2634521 w 2634521"/>
              <a:gd name="connsiteY0" fmla="*/ 1675151 h 1675151"/>
              <a:gd name="connsiteX1" fmla="*/ 1821305 w 2634521"/>
              <a:gd name="connsiteY1" fmla="*/ 1675151 h 1675151"/>
              <a:gd name="connsiteX2" fmla="*/ 1821305 w 2634521"/>
              <a:gd name="connsiteY2" fmla="*/ 1585210 h 1675151"/>
              <a:gd name="connsiteX3" fmla="*/ 1821305 w 2634521"/>
              <a:gd name="connsiteY3" fmla="*/ 1585210 h 1675151"/>
              <a:gd name="connsiteX4" fmla="*/ 1821305 w 2634521"/>
              <a:gd name="connsiteY4" fmla="*/ 1585210 h 1675151"/>
              <a:gd name="connsiteX5" fmla="*/ 1791325 w 2634521"/>
              <a:gd name="connsiteY5" fmla="*/ 1525250 h 1675151"/>
              <a:gd name="connsiteX6" fmla="*/ 1499017 w 2634521"/>
              <a:gd name="connsiteY6" fmla="*/ 1525250 h 1675151"/>
              <a:gd name="connsiteX7" fmla="*/ 1446551 w 2634521"/>
              <a:gd name="connsiteY7" fmla="*/ 1495269 h 1675151"/>
              <a:gd name="connsiteX8" fmla="*/ 1420318 w 2634521"/>
              <a:gd name="connsiteY8" fmla="*/ 1469036 h 1675151"/>
              <a:gd name="connsiteX9" fmla="*/ 1105525 w 2634521"/>
              <a:gd name="connsiteY9" fmla="*/ 1469036 h 1675151"/>
              <a:gd name="connsiteX10" fmla="*/ 1090535 w 2634521"/>
              <a:gd name="connsiteY10" fmla="*/ 1435309 h 1675151"/>
              <a:gd name="connsiteX11" fmla="*/ 1090535 w 2634521"/>
              <a:gd name="connsiteY11" fmla="*/ 1435309 h 1675151"/>
              <a:gd name="connsiteX12" fmla="*/ 1071797 w 2634521"/>
              <a:gd name="connsiteY12" fmla="*/ 1390338 h 1675151"/>
              <a:gd name="connsiteX13" fmla="*/ 944380 w 2634521"/>
              <a:gd name="connsiteY13" fmla="*/ 1390338 h 1675151"/>
              <a:gd name="connsiteX14" fmla="*/ 944380 w 2634521"/>
              <a:gd name="connsiteY14" fmla="*/ 1390338 h 1675151"/>
              <a:gd name="connsiteX15" fmla="*/ 948128 w 2634521"/>
              <a:gd name="connsiteY15" fmla="*/ 1360358 h 1675151"/>
              <a:gd name="connsiteX16" fmla="*/ 760751 w 2634521"/>
              <a:gd name="connsiteY16" fmla="*/ 1360358 h 1675151"/>
              <a:gd name="connsiteX17" fmla="*/ 734518 w 2634521"/>
              <a:gd name="connsiteY17" fmla="*/ 1172981 h 1675151"/>
              <a:gd name="connsiteX18" fmla="*/ 693295 w 2634521"/>
              <a:gd name="connsiteY18" fmla="*/ 1169233 h 1675151"/>
              <a:gd name="connsiteX19" fmla="*/ 697043 w 2634521"/>
              <a:gd name="connsiteY19" fmla="*/ 1120515 h 1675151"/>
              <a:gd name="connsiteX20" fmla="*/ 648325 w 2634521"/>
              <a:gd name="connsiteY20" fmla="*/ 1120515 h 1675151"/>
              <a:gd name="connsiteX21" fmla="*/ 648325 w 2634521"/>
              <a:gd name="connsiteY21" fmla="*/ 1120515 h 1675151"/>
              <a:gd name="connsiteX22" fmla="*/ 648325 w 2634521"/>
              <a:gd name="connsiteY22" fmla="*/ 1120515 h 1675151"/>
              <a:gd name="connsiteX23" fmla="*/ 663315 w 2634521"/>
              <a:gd name="connsiteY23" fmla="*/ 1113020 h 1675151"/>
              <a:gd name="connsiteX24" fmla="*/ 434715 w 2634521"/>
              <a:gd name="connsiteY24" fmla="*/ 1109273 h 1675151"/>
              <a:gd name="connsiteX25" fmla="*/ 434715 w 2634521"/>
              <a:gd name="connsiteY25" fmla="*/ 1019332 h 1675151"/>
              <a:gd name="connsiteX26" fmla="*/ 382249 w 2634521"/>
              <a:gd name="connsiteY26" fmla="*/ 1004341 h 1675151"/>
              <a:gd name="connsiteX27" fmla="*/ 367259 w 2634521"/>
              <a:gd name="connsiteY27" fmla="*/ 940633 h 1675151"/>
              <a:gd name="connsiteX28" fmla="*/ 367259 w 2634521"/>
              <a:gd name="connsiteY28" fmla="*/ 674558 h 1675151"/>
              <a:gd name="connsiteX29" fmla="*/ 363512 w 2634521"/>
              <a:gd name="connsiteY29" fmla="*/ 513414 h 1675151"/>
              <a:gd name="connsiteX30" fmla="*/ 337279 w 2634521"/>
              <a:gd name="connsiteY30" fmla="*/ 326036 h 1675151"/>
              <a:gd name="connsiteX31" fmla="*/ 333531 w 2634521"/>
              <a:gd name="connsiteY31" fmla="*/ 146155 h 1675151"/>
              <a:gd name="connsiteX32" fmla="*/ 299803 w 2634521"/>
              <a:gd name="connsiteY32" fmla="*/ 82446 h 1675151"/>
              <a:gd name="connsiteX33" fmla="*/ 206115 w 2634521"/>
              <a:gd name="connsiteY33" fmla="*/ 82446 h 1675151"/>
              <a:gd name="connsiteX34" fmla="*/ 161144 w 2634521"/>
              <a:gd name="connsiteY34" fmla="*/ 52466 h 1675151"/>
              <a:gd name="connsiteX35" fmla="*/ 86194 w 2634521"/>
              <a:gd name="connsiteY35" fmla="*/ 44971 h 1675151"/>
              <a:gd name="connsiteX36" fmla="*/ 93689 w 2634521"/>
              <a:gd name="connsiteY36" fmla="*/ 0 h 1675151"/>
              <a:gd name="connsiteX37" fmla="*/ 0 w 2634521"/>
              <a:gd name="connsiteY37" fmla="*/ 0 h 1675151"/>
              <a:gd name="connsiteX0" fmla="*/ 2634521 w 2634521"/>
              <a:gd name="connsiteY0" fmla="*/ 1675151 h 1675151"/>
              <a:gd name="connsiteX1" fmla="*/ 1821305 w 2634521"/>
              <a:gd name="connsiteY1" fmla="*/ 1675151 h 1675151"/>
              <a:gd name="connsiteX2" fmla="*/ 1821305 w 2634521"/>
              <a:gd name="connsiteY2" fmla="*/ 1585210 h 1675151"/>
              <a:gd name="connsiteX3" fmla="*/ 1821305 w 2634521"/>
              <a:gd name="connsiteY3" fmla="*/ 1585210 h 1675151"/>
              <a:gd name="connsiteX4" fmla="*/ 1821305 w 2634521"/>
              <a:gd name="connsiteY4" fmla="*/ 1585210 h 1675151"/>
              <a:gd name="connsiteX5" fmla="*/ 1791325 w 2634521"/>
              <a:gd name="connsiteY5" fmla="*/ 1525250 h 1675151"/>
              <a:gd name="connsiteX6" fmla="*/ 1499017 w 2634521"/>
              <a:gd name="connsiteY6" fmla="*/ 1525250 h 1675151"/>
              <a:gd name="connsiteX7" fmla="*/ 1446551 w 2634521"/>
              <a:gd name="connsiteY7" fmla="*/ 1495269 h 1675151"/>
              <a:gd name="connsiteX8" fmla="*/ 1420318 w 2634521"/>
              <a:gd name="connsiteY8" fmla="*/ 1469036 h 1675151"/>
              <a:gd name="connsiteX9" fmla="*/ 1105525 w 2634521"/>
              <a:gd name="connsiteY9" fmla="*/ 1469036 h 1675151"/>
              <a:gd name="connsiteX10" fmla="*/ 1090535 w 2634521"/>
              <a:gd name="connsiteY10" fmla="*/ 1435309 h 1675151"/>
              <a:gd name="connsiteX11" fmla="*/ 1090535 w 2634521"/>
              <a:gd name="connsiteY11" fmla="*/ 1435309 h 1675151"/>
              <a:gd name="connsiteX12" fmla="*/ 1071797 w 2634521"/>
              <a:gd name="connsiteY12" fmla="*/ 1390338 h 1675151"/>
              <a:gd name="connsiteX13" fmla="*/ 944380 w 2634521"/>
              <a:gd name="connsiteY13" fmla="*/ 1390338 h 1675151"/>
              <a:gd name="connsiteX14" fmla="*/ 944380 w 2634521"/>
              <a:gd name="connsiteY14" fmla="*/ 1390338 h 1675151"/>
              <a:gd name="connsiteX15" fmla="*/ 948128 w 2634521"/>
              <a:gd name="connsiteY15" fmla="*/ 1360358 h 1675151"/>
              <a:gd name="connsiteX16" fmla="*/ 760751 w 2634521"/>
              <a:gd name="connsiteY16" fmla="*/ 1360358 h 1675151"/>
              <a:gd name="connsiteX17" fmla="*/ 734518 w 2634521"/>
              <a:gd name="connsiteY17" fmla="*/ 1172981 h 1675151"/>
              <a:gd name="connsiteX18" fmla="*/ 693295 w 2634521"/>
              <a:gd name="connsiteY18" fmla="*/ 1169233 h 1675151"/>
              <a:gd name="connsiteX19" fmla="*/ 697043 w 2634521"/>
              <a:gd name="connsiteY19" fmla="*/ 1120515 h 1675151"/>
              <a:gd name="connsiteX20" fmla="*/ 648325 w 2634521"/>
              <a:gd name="connsiteY20" fmla="*/ 1120515 h 1675151"/>
              <a:gd name="connsiteX21" fmla="*/ 648325 w 2634521"/>
              <a:gd name="connsiteY21" fmla="*/ 1120515 h 1675151"/>
              <a:gd name="connsiteX22" fmla="*/ 648325 w 2634521"/>
              <a:gd name="connsiteY22" fmla="*/ 1120515 h 1675151"/>
              <a:gd name="connsiteX23" fmla="*/ 663315 w 2634521"/>
              <a:gd name="connsiteY23" fmla="*/ 1113020 h 1675151"/>
              <a:gd name="connsiteX24" fmla="*/ 434715 w 2634521"/>
              <a:gd name="connsiteY24" fmla="*/ 1109273 h 1675151"/>
              <a:gd name="connsiteX25" fmla="*/ 415977 w 2634521"/>
              <a:gd name="connsiteY25" fmla="*/ 1023079 h 1675151"/>
              <a:gd name="connsiteX26" fmla="*/ 382249 w 2634521"/>
              <a:gd name="connsiteY26" fmla="*/ 1004341 h 1675151"/>
              <a:gd name="connsiteX27" fmla="*/ 367259 w 2634521"/>
              <a:gd name="connsiteY27" fmla="*/ 940633 h 1675151"/>
              <a:gd name="connsiteX28" fmla="*/ 367259 w 2634521"/>
              <a:gd name="connsiteY28" fmla="*/ 674558 h 1675151"/>
              <a:gd name="connsiteX29" fmla="*/ 363512 w 2634521"/>
              <a:gd name="connsiteY29" fmla="*/ 513414 h 1675151"/>
              <a:gd name="connsiteX30" fmla="*/ 337279 w 2634521"/>
              <a:gd name="connsiteY30" fmla="*/ 326036 h 1675151"/>
              <a:gd name="connsiteX31" fmla="*/ 333531 w 2634521"/>
              <a:gd name="connsiteY31" fmla="*/ 146155 h 1675151"/>
              <a:gd name="connsiteX32" fmla="*/ 299803 w 2634521"/>
              <a:gd name="connsiteY32" fmla="*/ 82446 h 1675151"/>
              <a:gd name="connsiteX33" fmla="*/ 206115 w 2634521"/>
              <a:gd name="connsiteY33" fmla="*/ 82446 h 1675151"/>
              <a:gd name="connsiteX34" fmla="*/ 161144 w 2634521"/>
              <a:gd name="connsiteY34" fmla="*/ 52466 h 1675151"/>
              <a:gd name="connsiteX35" fmla="*/ 86194 w 2634521"/>
              <a:gd name="connsiteY35" fmla="*/ 44971 h 1675151"/>
              <a:gd name="connsiteX36" fmla="*/ 93689 w 2634521"/>
              <a:gd name="connsiteY36" fmla="*/ 0 h 1675151"/>
              <a:gd name="connsiteX37" fmla="*/ 0 w 2634521"/>
              <a:gd name="connsiteY37" fmla="*/ 0 h 1675151"/>
              <a:gd name="connsiteX0" fmla="*/ 2634521 w 2634521"/>
              <a:gd name="connsiteY0" fmla="*/ 1675151 h 1675151"/>
              <a:gd name="connsiteX1" fmla="*/ 1821305 w 2634521"/>
              <a:gd name="connsiteY1" fmla="*/ 1675151 h 1675151"/>
              <a:gd name="connsiteX2" fmla="*/ 1821305 w 2634521"/>
              <a:gd name="connsiteY2" fmla="*/ 1585210 h 1675151"/>
              <a:gd name="connsiteX3" fmla="*/ 1821305 w 2634521"/>
              <a:gd name="connsiteY3" fmla="*/ 1585210 h 1675151"/>
              <a:gd name="connsiteX4" fmla="*/ 1817557 w 2634521"/>
              <a:gd name="connsiteY4" fmla="*/ 1611442 h 1675151"/>
              <a:gd name="connsiteX5" fmla="*/ 1791325 w 2634521"/>
              <a:gd name="connsiteY5" fmla="*/ 1525250 h 1675151"/>
              <a:gd name="connsiteX6" fmla="*/ 1499017 w 2634521"/>
              <a:gd name="connsiteY6" fmla="*/ 1525250 h 1675151"/>
              <a:gd name="connsiteX7" fmla="*/ 1446551 w 2634521"/>
              <a:gd name="connsiteY7" fmla="*/ 1495269 h 1675151"/>
              <a:gd name="connsiteX8" fmla="*/ 1420318 w 2634521"/>
              <a:gd name="connsiteY8" fmla="*/ 1469036 h 1675151"/>
              <a:gd name="connsiteX9" fmla="*/ 1105525 w 2634521"/>
              <a:gd name="connsiteY9" fmla="*/ 1469036 h 1675151"/>
              <a:gd name="connsiteX10" fmla="*/ 1090535 w 2634521"/>
              <a:gd name="connsiteY10" fmla="*/ 1435309 h 1675151"/>
              <a:gd name="connsiteX11" fmla="*/ 1090535 w 2634521"/>
              <a:gd name="connsiteY11" fmla="*/ 1435309 h 1675151"/>
              <a:gd name="connsiteX12" fmla="*/ 1071797 w 2634521"/>
              <a:gd name="connsiteY12" fmla="*/ 1390338 h 1675151"/>
              <a:gd name="connsiteX13" fmla="*/ 944380 w 2634521"/>
              <a:gd name="connsiteY13" fmla="*/ 1390338 h 1675151"/>
              <a:gd name="connsiteX14" fmla="*/ 944380 w 2634521"/>
              <a:gd name="connsiteY14" fmla="*/ 1390338 h 1675151"/>
              <a:gd name="connsiteX15" fmla="*/ 948128 w 2634521"/>
              <a:gd name="connsiteY15" fmla="*/ 1360358 h 1675151"/>
              <a:gd name="connsiteX16" fmla="*/ 760751 w 2634521"/>
              <a:gd name="connsiteY16" fmla="*/ 1360358 h 1675151"/>
              <a:gd name="connsiteX17" fmla="*/ 734518 w 2634521"/>
              <a:gd name="connsiteY17" fmla="*/ 1172981 h 1675151"/>
              <a:gd name="connsiteX18" fmla="*/ 693295 w 2634521"/>
              <a:gd name="connsiteY18" fmla="*/ 1169233 h 1675151"/>
              <a:gd name="connsiteX19" fmla="*/ 697043 w 2634521"/>
              <a:gd name="connsiteY19" fmla="*/ 1120515 h 1675151"/>
              <a:gd name="connsiteX20" fmla="*/ 648325 w 2634521"/>
              <a:gd name="connsiteY20" fmla="*/ 1120515 h 1675151"/>
              <a:gd name="connsiteX21" fmla="*/ 648325 w 2634521"/>
              <a:gd name="connsiteY21" fmla="*/ 1120515 h 1675151"/>
              <a:gd name="connsiteX22" fmla="*/ 648325 w 2634521"/>
              <a:gd name="connsiteY22" fmla="*/ 1120515 h 1675151"/>
              <a:gd name="connsiteX23" fmla="*/ 663315 w 2634521"/>
              <a:gd name="connsiteY23" fmla="*/ 1113020 h 1675151"/>
              <a:gd name="connsiteX24" fmla="*/ 434715 w 2634521"/>
              <a:gd name="connsiteY24" fmla="*/ 1109273 h 1675151"/>
              <a:gd name="connsiteX25" fmla="*/ 415977 w 2634521"/>
              <a:gd name="connsiteY25" fmla="*/ 1023079 h 1675151"/>
              <a:gd name="connsiteX26" fmla="*/ 382249 w 2634521"/>
              <a:gd name="connsiteY26" fmla="*/ 1004341 h 1675151"/>
              <a:gd name="connsiteX27" fmla="*/ 367259 w 2634521"/>
              <a:gd name="connsiteY27" fmla="*/ 940633 h 1675151"/>
              <a:gd name="connsiteX28" fmla="*/ 367259 w 2634521"/>
              <a:gd name="connsiteY28" fmla="*/ 674558 h 1675151"/>
              <a:gd name="connsiteX29" fmla="*/ 363512 w 2634521"/>
              <a:gd name="connsiteY29" fmla="*/ 513414 h 1675151"/>
              <a:gd name="connsiteX30" fmla="*/ 337279 w 2634521"/>
              <a:gd name="connsiteY30" fmla="*/ 326036 h 1675151"/>
              <a:gd name="connsiteX31" fmla="*/ 333531 w 2634521"/>
              <a:gd name="connsiteY31" fmla="*/ 146155 h 1675151"/>
              <a:gd name="connsiteX32" fmla="*/ 299803 w 2634521"/>
              <a:gd name="connsiteY32" fmla="*/ 82446 h 1675151"/>
              <a:gd name="connsiteX33" fmla="*/ 206115 w 2634521"/>
              <a:gd name="connsiteY33" fmla="*/ 82446 h 1675151"/>
              <a:gd name="connsiteX34" fmla="*/ 161144 w 2634521"/>
              <a:gd name="connsiteY34" fmla="*/ 52466 h 1675151"/>
              <a:gd name="connsiteX35" fmla="*/ 86194 w 2634521"/>
              <a:gd name="connsiteY35" fmla="*/ 44971 h 1675151"/>
              <a:gd name="connsiteX36" fmla="*/ 93689 w 2634521"/>
              <a:gd name="connsiteY36" fmla="*/ 0 h 1675151"/>
              <a:gd name="connsiteX37" fmla="*/ 0 w 2634521"/>
              <a:gd name="connsiteY37" fmla="*/ 0 h 1675151"/>
              <a:gd name="connsiteX0" fmla="*/ 2634521 w 2634521"/>
              <a:gd name="connsiteY0" fmla="*/ 1675151 h 1675151"/>
              <a:gd name="connsiteX1" fmla="*/ 1821305 w 2634521"/>
              <a:gd name="connsiteY1" fmla="*/ 1675151 h 1675151"/>
              <a:gd name="connsiteX2" fmla="*/ 1821305 w 2634521"/>
              <a:gd name="connsiteY2" fmla="*/ 1585210 h 1675151"/>
              <a:gd name="connsiteX3" fmla="*/ 1821305 w 2634521"/>
              <a:gd name="connsiteY3" fmla="*/ 1585210 h 1675151"/>
              <a:gd name="connsiteX4" fmla="*/ 1817557 w 2634521"/>
              <a:gd name="connsiteY4" fmla="*/ 1611442 h 1675151"/>
              <a:gd name="connsiteX5" fmla="*/ 1791325 w 2634521"/>
              <a:gd name="connsiteY5" fmla="*/ 1525250 h 1675151"/>
              <a:gd name="connsiteX6" fmla="*/ 1499017 w 2634521"/>
              <a:gd name="connsiteY6" fmla="*/ 1525250 h 1675151"/>
              <a:gd name="connsiteX7" fmla="*/ 1435309 w 2634521"/>
              <a:gd name="connsiteY7" fmla="*/ 1514007 h 1675151"/>
              <a:gd name="connsiteX8" fmla="*/ 1420318 w 2634521"/>
              <a:gd name="connsiteY8" fmla="*/ 1469036 h 1675151"/>
              <a:gd name="connsiteX9" fmla="*/ 1105525 w 2634521"/>
              <a:gd name="connsiteY9" fmla="*/ 1469036 h 1675151"/>
              <a:gd name="connsiteX10" fmla="*/ 1090535 w 2634521"/>
              <a:gd name="connsiteY10" fmla="*/ 1435309 h 1675151"/>
              <a:gd name="connsiteX11" fmla="*/ 1090535 w 2634521"/>
              <a:gd name="connsiteY11" fmla="*/ 1435309 h 1675151"/>
              <a:gd name="connsiteX12" fmla="*/ 1071797 w 2634521"/>
              <a:gd name="connsiteY12" fmla="*/ 1390338 h 1675151"/>
              <a:gd name="connsiteX13" fmla="*/ 944380 w 2634521"/>
              <a:gd name="connsiteY13" fmla="*/ 1390338 h 1675151"/>
              <a:gd name="connsiteX14" fmla="*/ 944380 w 2634521"/>
              <a:gd name="connsiteY14" fmla="*/ 1390338 h 1675151"/>
              <a:gd name="connsiteX15" fmla="*/ 948128 w 2634521"/>
              <a:gd name="connsiteY15" fmla="*/ 1360358 h 1675151"/>
              <a:gd name="connsiteX16" fmla="*/ 760751 w 2634521"/>
              <a:gd name="connsiteY16" fmla="*/ 1360358 h 1675151"/>
              <a:gd name="connsiteX17" fmla="*/ 734518 w 2634521"/>
              <a:gd name="connsiteY17" fmla="*/ 1172981 h 1675151"/>
              <a:gd name="connsiteX18" fmla="*/ 693295 w 2634521"/>
              <a:gd name="connsiteY18" fmla="*/ 1169233 h 1675151"/>
              <a:gd name="connsiteX19" fmla="*/ 697043 w 2634521"/>
              <a:gd name="connsiteY19" fmla="*/ 1120515 h 1675151"/>
              <a:gd name="connsiteX20" fmla="*/ 648325 w 2634521"/>
              <a:gd name="connsiteY20" fmla="*/ 1120515 h 1675151"/>
              <a:gd name="connsiteX21" fmla="*/ 648325 w 2634521"/>
              <a:gd name="connsiteY21" fmla="*/ 1120515 h 1675151"/>
              <a:gd name="connsiteX22" fmla="*/ 648325 w 2634521"/>
              <a:gd name="connsiteY22" fmla="*/ 1120515 h 1675151"/>
              <a:gd name="connsiteX23" fmla="*/ 663315 w 2634521"/>
              <a:gd name="connsiteY23" fmla="*/ 1113020 h 1675151"/>
              <a:gd name="connsiteX24" fmla="*/ 434715 w 2634521"/>
              <a:gd name="connsiteY24" fmla="*/ 1109273 h 1675151"/>
              <a:gd name="connsiteX25" fmla="*/ 415977 w 2634521"/>
              <a:gd name="connsiteY25" fmla="*/ 1023079 h 1675151"/>
              <a:gd name="connsiteX26" fmla="*/ 382249 w 2634521"/>
              <a:gd name="connsiteY26" fmla="*/ 1004341 h 1675151"/>
              <a:gd name="connsiteX27" fmla="*/ 367259 w 2634521"/>
              <a:gd name="connsiteY27" fmla="*/ 940633 h 1675151"/>
              <a:gd name="connsiteX28" fmla="*/ 367259 w 2634521"/>
              <a:gd name="connsiteY28" fmla="*/ 674558 h 1675151"/>
              <a:gd name="connsiteX29" fmla="*/ 363512 w 2634521"/>
              <a:gd name="connsiteY29" fmla="*/ 513414 h 1675151"/>
              <a:gd name="connsiteX30" fmla="*/ 337279 w 2634521"/>
              <a:gd name="connsiteY30" fmla="*/ 326036 h 1675151"/>
              <a:gd name="connsiteX31" fmla="*/ 333531 w 2634521"/>
              <a:gd name="connsiteY31" fmla="*/ 146155 h 1675151"/>
              <a:gd name="connsiteX32" fmla="*/ 299803 w 2634521"/>
              <a:gd name="connsiteY32" fmla="*/ 82446 h 1675151"/>
              <a:gd name="connsiteX33" fmla="*/ 206115 w 2634521"/>
              <a:gd name="connsiteY33" fmla="*/ 82446 h 1675151"/>
              <a:gd name="connsiteX34" fmla="*/ 161144 w 2634521"/>
              <a:gd name="connsiteY34" fmla="*/ 52466 h 1675151"/>
              <a:gd name="connsiteX35" fmla="*/ 86194 w 2634521"/>
              <a:gd name="connsiteY35" fmla="*/ 44971 h 1675151"/>
              <a:gd name="connsiteX36" fmla="*/ 93689 w 2634521"/>
              <a:gd name="connsiteY36" fmla="*/ 0 h 1675151"/>
              <a:gd name="connsiteX37" fmla="*/ 0 w 2634521"/>
              <a:gd name="connsiteY37" fmla="*/ 0 h 1675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634521" h="1675151">
                <a:moveTo>
                  <a:pt x="2634521" y="1675151"/>
                </a:moveTo>
                <a:lnTo>
                  <a:pt x="1821305" y="1675151"/>
                </a:lnTo>
                <a:lnTo>
                  <a:pt x="1821305" y="1585210"/>
                </a:lnTo>
                <a:lnTo>
                  <a:pt x="1821305" y="1585210"/>
                </a:lnTo>
                <a:lnTo>
                  <a:pt x="1817557" y="1611442"/>
                </a:lnTo>
                <a:lnTo>
                  <a:pt x="1791325" y="1525250"/>
                </a:lnTo>
                <a:lnTo>
                  <a:pt x="1499017" y="1525250"/>
                </a:lnTo>
                <a:lnTo>
                  <a:pt x="1435309" y="1514007"/>
                </a:lnTo>
                <a:lnTo>
                  <a:pt x="1420318" y="1469036"/>
                </a:lnTo>
                <a:lnTo>
                  <a:pt x="1105525" y="1469036"/>
                </a:lnTo>
                <a:lnTo>
                  <a:pt x="1090535" y="1435309"/>
                </a:lnTo>
                <a:lnTo>
                  <a:pt x="1090535" y="1435309"/>
                </a:lnTo>
                <a:lnTo>
                  <a:pt x="1071797" y="1390338"/>
                </a:lnTo>
                <a:lnTo>
                  <a:pt x="944380" y="1390338"/>
                </a:lnTo>
                <a:lnTo>
                  <a:pt x="944380" y="1390338"/>
                </a:lnTo>
                <a:lnTo>
                  <a:pt x="948128" y="1360358"/>
                </a:lnTo>
                <a:lnTo>
                  <a:pt x="760751" y="1360358"/>
                </a:lnTo>
                <a:lnTo>
                  <a:pt x="734518" y="1172981"/>
                </a:lnTo>
                <a:lnTo>
                  <a:pt x="693295" y="1169233"/>
                </a:lnTo>
                <a:lnTo>
                  <a:pt x="697043" y="1120515"/>
                </a:lnTo>
                <a:lnTo>
                  <a:pt x="648325" y="1120515"/>
                </a:lnTo>
                <a:lnTo>
                  <a:pt x="648325" y="1120515"/>
                </a:lnTo>
                <a:lnTo>
                  <a:pt x="648325" y="1120515"/>
                </a:lnTo>
                <a:lnTo>
                  <a:pt x="663315" y="1113020"/>
                </a:lnTo>
                <a:lnTo>
                  <a:pt x="434715" y="1109273"/>
                </a:lnTo>
                <a:lnTo>
                  <a:pt x="415977" y="1023079"/>
                </a:lnTo>
                <a:lnTo>
                  <a:pt x="382249" y="1004341"/>
                </a:lnTo>
                <a:lnTo>
                  <a:pt x="367259" y="940633"/>
                </a:lnTo>
                <a:lnTo>
                  <a:pt x="367259" y="674558"/>
                </a:lnTo>
                <a:lnTo>
                  <a:pt x="363512" y="513414"/>
                </a:lnTo>
                <a:lnTo>
                  <a:pt x="337279" y="326036"/>
                </a:lnTo>
                <a:cubicBezTo>
                  <a:pt x="336030" y="266076"/>
                  <a:pt x="334780" y="206115"/>
                  <a:pt x="333531" y="146155"/>
                </a:cubicBezTo>
                <a:lnTo>
                  <a:pt x="299803" y="82446"/>
                </a:lnTo>
                <a:lnTo>
                  <a:pt x="206115" y="82446"/>
                </a:lnTo>
                <a:lnTo>
                  <a:pt x="161144" y="52466"/>
                </a:lnTo>
                <a:lnTo>
                  <a:pt x="86194" y="44971"/>
                </a:lnTo>
                <a:lnTo>
                  <a:pt x="93689" y="0"/>
                </a:lnTo>
                <a:lnTo>
                  <a:pt x="0" y="0"/>
                </a:lnTo>
              </a:path>
            </a:pathLst>
          </a:custGeom>
          <a:noFill/>
          <a:ln w="19050">
            <a:solidFill>
              <a:srgbClr val="A7DB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icrosoft YaHei"/>
            </a:endParaRPr>
          </a:p>
        </p:txBody>
      </p:sp>
      <p:sp>
        <p:nvSpPr>
          <p:cNvPr id="564" name="TextBox 563">
            <a:extLst>
              <a:ext uri="{FF2B5EF4-FFF2-40B4-BE49-F238E27FC236}">
                <a16:creationId xmlns:a16="http://schemas.microsoft.com/office/drawing/2014/main" id="{D188CAE7-6615-E548-91C1-9F3ABB37BA46}"/>
              </a:ext>
            </a:extLst>
          </p:cNvPr>
          <p:cNvSpPr txBox="1"/>
          <p:nvPr/>
        </p:nvSpPr>
        <p:spPr>
          <a:xfrm>
            <a:off x="1837997" y="5061993"/>
            <a:ext cx="8641043" cy="923330"/>
          </a:xfrm>
          <a:prstGeom prst="rect">
            <a:avLst/>
          </a:prstGeom>
          <a:noFill/>
        </p:spPr>
        <p:txBody>
          <a:bodyPr wrap="square">
            <a:spAutoFit/>
          </a:bodyPr>
          <a:lstStyle/>
          <a:p>
            <a:pPr marL="7144"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icrosoft YaHei"/>
              </a:rPr>
              <a:t>Elacestrant demonstrated a higher PFS rate at 6 and 12 months versus SOC ET in patients with ER+/HER2- advanced/metastatic breast cancer following prior CDK4/6i therapy</a:t>
            </a:r>
          </a:p>
        </p:txBody>
      </p:sp>
      <p:graphicFrame>
        <p:nvGraphicFramePr>
          <p:cNvPr id="563" name="Table 123">
            <a:extLst>
              <a:ext uri="{FF2B5EF4-FFF2-40B4-BE49-F238E27FC236}">
                <a16:creationId xmlns:a16="http://schemas.microsoft.com/office/drawing/2014/main" id="{D78DD4DC-BF85-7841-A6C7-867CF875BA8D}"/>
              </a:ext>
            </a:extLst>
          </p:cNvPr>
          <p:cNvGraphicFramePr>
            <a:graphicFrameLocks noGrp="1"/>
          </p:cNvGraphicFramePr>
          <p:nvPr/>
        </p:nvGraphicFramePr>
        <p:xfrm>
          <a:off x="3624478" y="2147001"/>
          <a:ext cx="2551271" cy="1317320"/>
        </p:xfrm>
        <a:graphic>
          <a:graphicData uri="http://schemas.openxmlformats.org/drawingml/2006/table">
            <a:tbl>
              <a:tblPr firstRow="1" bandRow="1">
                <a:tableStyleId>{7DF18680-E054-41AD-8BC1-D1AEF772440D}</a:tableStyleId>
              </a:tblPr>
              <a:tblGrid>
                <a:gridCol w="1016318">
                  <a:extLst>
                    <a:ext uri="{9D8B030D-6E8A-4147-A177-3AD203B41FA5}">
                      <a16:colId xmlns:a16="http://schemas.microsoft.com/office/drawing/2014/main" val="3370190440"/>
                    </a:ext>
                  </a:extLst>
                </a:gridCol>
                <a:gridCol w="762591">
                  <a:extLst>
                    <a:ext uri="{9D8B030D-6E8A-4147-A177-3AD203B41FA5}">
                      <a16:colId xmlns:a16="http://schemas.microsoft.com/office/drawing/2014/main" val="2280233735"/>
                    </a:ext>
                  </a:extLst>
                </a:gridCol>
                <a:gridCol w="772362">
                  <a:extLst>
                    <a:ext uri="{9D8B030D-6E8A-4147-A177-3AD203B41FA5}">
                      <a16:colId xmlns:a16="http://schemas.microsoft.com/office/drawing/2014/main" val="1138736743"/>
                    </a:ext>
                  </a:extLst>
                </a:gridCol>
              </a:tblGrid>
              <a:tr h="160020">
                <a:tc>
                  <a:txBody>
                    <a:bodyPr/>
                    <a:lstStyle/>
                    <a:p>
                      <a:pPr algn="ctr">
                        <a:lnSpc>
                          <a:spcPct val="80000"/>
                        </a:lnSpc>
                      </a:pPr>
                      <a:endParaRPr lang="en-US" sz="800" dirty="0">
                        <a:solidFill>
                          <a:schemeClr val="tx1"/>
                        </a:solidFill>
                      </a:endParaRPr>
                    </a:p>
                  </a:txBody>
                  <a:tcPr marL="34290" marR="34290" marT="34290" marB="34290">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rgbClr val="F1F3F6"/>
                    </a:solidFill>
                  </a:tcPr>
                </a:tc>
                <a:tc>
                  <a:txBody>
                    <a:bodyPr/>
                    <a:lstStyle/>
                    <a:p>
                      <a:pPr algn="ctr">
                        <a:lnSpc>
                          <a:spcPct val="80000"/>
                        </a:lnSpc>
                      </a:pPr>
                      <a:r>
                        <a:rPr lang="en-US" sz="800" dirty="0">
                          <a:solidFill>
                            <a:schemeClr val="tx1"/>
                          </a:solidFill>
                        </a:rPr>
                        <a:t>Elacestrant</a:t>
                      </a:r>
                    </a:p>
                  </a:txBody>
                  <a:tcPr marL="34290" marR="34290" marT="34290" marB="34290">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rgbClr val="F1F3F6"/>
                    </a:solidFill>
                  </a:tcPr>
                </a:tc>
                <a:tc>
                  <a:txBody>
                    <a:bodyPr/>
                    <a:lstStyle/>
                    <a:p>
                      <a:pPr algn="ctr">
                        <a:lnSpc>
                          <a:spcPct val="80000"/>
                        </a:lnSpc>
                      </a:pPr>
                      <a:r>
                        <a:rPr lang="en-US" sz="800" dirty="0">
                          <a:solidFill>
                            <a:schemeClr val="tx1"/>
                          </a:solidFill>
                        </a:rPr>
                        <a:t>SOC</a:t>
                      </a:r>
                    </a:p>
                  </a:txBody>
                  <a:tcPr marL="34290" marR="34290" marT="34290" marB="34290">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rgbClr val="F1F3F6"/>
                    </a:solidFill>
                  </a:tcPr>
                </a:tc>
                <a:extLst>
                  <a:ext uri="{0D108BD9-81ED-4DB2-BD59-A6C34878D82A}">
                    <a16:rowId xmlns:a16="http://schemas.microsoft.com/office/drawing/2014/main" val="2226811187"/>
                  </a:ext>
                </a:extLst>
              </a:tr>
              <a:tr h="160020">
                <a:tc>
                  <a:txBody>
                    <a:bodyPr/>
                    <a:lstStyle/>
                    <a:p>
                      <a:pPr algn="ctr">
                        <a:lnSpc>
                          <a:spcPct val="80000"/>
                        </a:lnSpc>
                      </a:pPr>
                      <a:r>
                        <a:rPr lang="en-US" sz="800" dirty="0"/>
                        <a:t>N</a:t>
                      </a:r>
                    </a:p>
                  </a:txBody>
                  <a:tcPr marL="34290" marR="34290" marT="34290" marB="34290">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lnSpc>
                          <a:spcPct val="80000"/>
                        </a:lnSpc>
                      </a:pPr>
                      <a:r>
                        <a:rPr lang="en-US" sz="800" dirty="0"/>
                        <a:t>239</a:t>
                      </a:r>
                    </a:p>
                  </a:txBody>
                  <a:tcPr marL="34290" marR="34290" marT="34290" marB="34290">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lnSpc>
                          <a:spcPct val="80000"/>
                        </a:lnSpc>
                      </a:pPr>
                      <a:r>
                        <a:rPr lang="en-US" sz="800" dirty="0"/>
                        <a:t>238</a:t>
                      </a:r>
                    </a:p>
                  </a:txBody>
                  <a:tcPr marL="34290" marR="34290" marT="34290" marB="34290">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4065021080"/>
                  </a:ext>
                </a:extLst>
              </a:tr>
              <a:tr h="180594">
                <a:tc>
                  <a:txBody>
                    <a:bodyPr/>
                    <a:lstStyle/>
                    <a:p>
                      <a:pPr algn="ctr">
                        <a:lnSpc>
                          <a:spcPct val="80000"/>
                        </a:lnSpc>
                      </a:pPr>
                      <a:r>
                        <a:rPr lang="en-US" sz="800" dirty="0"/>
                        <a:t>Hazard ratio </a:t>
                      </a:r>
                    </a:p>
                    <a:p>
                      <a:pPr algn="ctr">
                        <a:lnSpc>
                          <a:spcPct val="80000"/>
                        </a:lnSpc>
                      </a:pPr>
                      <a:r>
                        <a:rPr lang="en-US" sz="800" dirty="0"/>
                        <a:t>(95% CI)</a:t>
                      </a:r>
                    </a:p>
                  </a:txBody>
                  <a:tcPr marL="33820" marR="33820" marT="33820" marB="33820">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gridSpan="2">
                  <a:txBody>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sz="800" dirty="0"/>
                        <a:t>0.697 (0.552 </a:t>
                      </a:r>
                      <a:r>
                        <a:rPr lang="en-US" sz="800" dirty="0">
                          <a:ea typeface="Malgun Gothic" panose="020B0503020000020004" pitchFamily="34" charset="-127"/>
                          <a:cs typeface="Arial" panose="020B0604020202020204" pitchFamily="34" charset="0"/>
                        </a:rPr>
                        <a:t>–</a:t>
                      </a:r>
                      <a:r>
                        <a:rPr lang="en-US" sz="800" dirty="0"/>
                        <a:t> 0.880)</a:t>
                      </a:r>
                    </a:p>
                  </a:txBody>
                  <a:tcPr marL="33820" marR="33820" marT="33820" marB="33820">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hMerge="1">
                  <a:txBody>
                    <a:bodyPr/>
                    <a:lstStyle/>
                    <a:p>
                      <a:pPr algn="ctr">
                        <a:lnSpc>
                          <a:spcPct val="80000"/>
                        </a:lnSpc>
                      </a:pPr>
                      <a:endParaRPr lang="en-US" sz="1000" dirty="0"/>
                    </a:p>
                  </a:txBody>
                  <a:tcPr marL="45720" marR="45720">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627107004"/>
                  </a:ext>
                </a:extLst>
              </a:tr>
              <a:tr h="180594">
                <a:tc>
                  <a:txBody>
                    <a:bodyPr/>
                    <a:lstStyle/>
                    <a:p>
                      <a:pPr algn="ctr">
                        <a:lnSpc>
                          <a:spcPct val="80000"/>
                        </a:lnSpc>
                      </a:pPr>
                      <a:r>
                        <a:rPr lang="en-US" sz="800" dirty="0"/>
                        <a:t>PFS rate at 6 months</a:t>
                      </a:r>
                    </a:p>
                    <a:p>
                      <a:pPr algn="ctr">
                        <a:lnSpc>
                          <a:spcPct val="80000"/>
                        </a:lnSpc>
                      </a:pPr>
                      <a:r>
                        <a:rPr lang="en-US" sz="800" dirty="0"/>
                        <a:t>(95% CI)</a:t>
                      </a:r>
                    </a:p>
                  </a:txBody>
                  <a:tcPr marL="34290" marR="34290" marT="34290" marB="34290">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lnSpc>
                          <a:spcPct val="80000"/>
                        </a:lnSpc>
                      </a:pPr>
                      <a:r>
                        <a:rPr lang="en-US" sz="800" dirty="0"/>
                        <a:t>34.3% </a:t>
                      </a:r>
                    </a:p>
                    <a:p>
                      <a:pPr algn="ctr">
                        <a:lnSpc>
                          <a:spcPct val="80000"/>
                        </a:lnSpc>
                      </a:pPr>
                      <a:r>
                        <a:rPr lang="en-US" sz="800" dirty="0"/>
                        <a:t>(27.2%-41.5%)</a:t>
                      </a:r>
                    </a:p>
                  </a:txBody>
                  <a:tcPr marL="34290" marR="34290" marT="34290" marB="34290">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lnSpc>
                          <a:spcPct val="80000"/>
                        </a:lnSpc>
                      </a:pPr>
                      <a:r>
                        <a:rPr lang="en-US" sz="800" dirty="0"/>
                        <a:t>20.4%</a:t>
                      </a:r>
                    </a:p>
                    <a:p>
                      <a:pPr marL="0" marR="0" lvl="0" indent="0" algn="ctr" defTabSz="914400" rtl="0" eaLnBrk="1" fontAlgn="auto" latinLnBrk="0" hangingPunct="1">
                        <a:lnSpc>
                          <a:spcPct val="80000"/>
                        </a:lnSpc>
                        <a:spcBef>
                          <a:spcPts val="0"/>
                        </a:spcBef>
                        <a:spcAft>
                          <a:spcPts val="0"/>
                        </a:spcAft>
                        <a:buClrTx/>
                        <a:buSzTx/>
                        <a:buFontTx/>
                        <a:buNone/>
                        <a:tabLst/>
                        <a:defRPr/>
                      </a:pPr>
                      <a:r>
                        <a:rPr lang="en-US" sz="800" dirty="0"/>
                        <a:t>(14.1%-26.7%)</a:t>
                      </a:r>
                    </a:p>
                  </a:txBody>
                  <a:tcPr marL="34290" marR="34290" marT="34290" marB="34290">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659714739"/>
                  </a:ext>
                </a:extLst>
              </a:tr>
              <a:tr h="251460">
                <a:tc>
                  <a:txBody>
                    <a:bodyPr/>
                    <a:lstStyle/>
                    <a:p>
                      <a:pPr algn="ctr">
                        <a:lnSpc>
                          <a:spcPct val="80000"/>
                        </a:lnSpc>
                      </a:pPr>
                      <a:r>
                        <a:rPr lang="en-US" sz="800" dirty="0"/>
                        <a:t>PFS rate at 12 months</a:t>
                      </a:r>
                    </a:p>
                    <a:p>
                      <a:pPr algn="ctr">
                        <a:lnSpc>
                          <a:spcPct val="80000"/>
                        </a:lnSpc>
                      </a:pPr>
                      <a:r>
                        <a:rPr lang="en-US" sz="800" dirty="0"/>
                        <a:t>(95% CI)</a:t>
                      </a:r>
                    </a:p>
                  </a:txBody>
                  <a:tcPr marL="34290" marR="34290" marT="34290" marB="34290">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lnSpc>
                          <a:spcPct val="80000"/>
                        </a:lnSpc>
                      </a:pPr>
                      <a:r>
                        <a:rPr lang="en-US" sz="800" dirty="0"/>
                        <a:t>22.3%</a:t>
                      </a:r>
                    </a:p>
                    <a:p>
                      <a:pPr algn="ctr">
                        <a:lnSpc>
                          <a:spcPct val="80000"/>
                        </a:lnSpc>
                      </a:pPr>
                      <a:r>
                        <a:rPr lang="en-US" sz="800" dirty="0"/>
                        <a:t>(15.2%-29.4%)</a:t>
                      </a:r>
                    </a:p>
                  </a:txBody>
                  <a:tcPr marL="34290" marR="34290" marT="34290" marB="34290">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lnSpc>
                          <a:spcPct val="80000"/>
                        </a:lnSpc>
                      </a:pPr>
                      <a:r>
                        <a:rPr lang="en-US" sz="800" dirty="0"/>
                        <a:t>9.4%</a:t>
                      </a:r>
                    </a:p>
                    <a:p>
                      <a:pPr algn="ctr">
                        <a:lnSpc>
                          <a:spcPct val="80000"/>
                        </a:lnSpc>
                      </a:pPr>
                      <a:r>
                        <a:rPr lang="en-US" sz="800" dirty="0"/>
                        <a:t>(4.0%-14.8%)</a:t>
                      </a:r>
                    </a:p>
                  </a:txBody>
                  <a:tcPr marL="34290" marR="34290" marT="34290" marB="34290">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679174028"/>
                  </a:ext>
                </a:extLst>
              </a:tr>
            </a:tbl>
          </a:graphicData>
        </a:graphic>
      </p:graphicFrame>
      <p:graphicFrame>
        <p:nvGraphicFramePr>
          <p:cNvPr id="567" name="Table 123">
            <a:extLst>
              <a:ext uri="{FF2B5EF4-FFF2-40B4-BE49-F238E27FC236}">
                <a16:creationId xmlns:a16="http://schemas.microsoft.com/office/drawing/2014/main" id="{0769099E-C0DF-E147-95DA-F9E55E8DC2E6}"/>
              </a:ext>
            </a:extLst>
          </p:cNvPr>
          <p:cNvGraphicFramePr>
            <a:graphicFrameLocks noGrp="1"/>
          </p:cNvGraphicFramePr>
          <p:nvPr/>
        </p:nvGraphicFramePr>
        <p:xfrm>
          <a:off x="7969336" y="2133703"/>
          <a:ext cx="2551271" cy="1318260"/>
        </p:xfrm>
        <a:graphic>
          <a:graphicData uri="http://schemas.openxmlformats.org/drawingml/2006/table">
            <a:tbl>
              <a:tblPr firstRow="1" bandRow="1">
                <a:tableStyleId>{7DF18680-E054-41AD-8BC1-D1AEF772440D}</a:tableStyleId>
              </a:tblPr>
              <a:tblGrid>
                <a:gridCol w="1016318">
                  <a:extLst>
                    <a:ext uri="{9D8B030D-6E8A-4147-A177-3AD203B41FA5}">
                      <a16:colId xmlns:a16="http://schemas.microsoft.com/office/drawing/2014/main" val="3370190440"/>
                    </a:ext>
                  </a:extLst>
                </a:gridCol>
                <a:gridCol w="762591">
                  <a:extLst>
                    <a:ext uri="{9D8B030D-6E8A-4147-A177-3AD203B41FA5}">
                      <a16:colId xmlns:a16="http://schemas.microsoft.com/office/drawing/2014/main" val="2280233735"/>
                    </a:ext>
                  </a:extLst>
                </a:gridCol>
                <a:gridCol w="772362">
                  <a:extLst>
                    <a:ext uri="{9D8B030D-6E8A-4147-A177-3AD203B41FA5}">
                      <a16:colId xmlns:a16="http://schemas.microsoft.com/office/drawing/2014/main" val="1138736743"/>
                    </a:ext>
                  </a:extLst>
                </a:gridCol>
              </a:tblGrid>
              <a:tr h="160020">
                <a:tc>
                  <a:txBody>
                    <a:bodyPr/>
                    <a:lstStyle/>
                    <a:p>
                      <a:pPr algn="ctr">
                        <a:lnSpc>
                          <a:spcPct val="80000"/>
                        </a:lnSpc>
                      </a:pPr>
                      <a:endParaRPr lang="en-US" sz="800" dirty="0">
                        <a:solidFill>
                          <a:schemeClr val="tx1"/>
                        </a:solidFill>
                      </a:endParaRPr>
                    </a:p>
                  </a:txBody>
                  <a:tcPr marL="34290" marR="34290" marT="34290" marB="34290">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rgbClr val="F1F3F6"/>
                    </a:solidFill>
                  </a:tcPr>
                </a:tc>
                <a:tc>
                  <a:txBody>
                    <a:bodyPr/>
                    <a:lstStyle/>
                    <a:p>
                      <a:pPr algn="ctr">
                        <a:lnSpc>
                          <a:spcPct val="80000"/>
                        </a:lnSpc>
                      </a:pPr>
                      <a:r>
                        <a:rPr lang="en-US" sz="800" dirty="0">
                          <a:solidFill>
                            <a:schemeClr val="tx1"/>
                          </a:solidFill>
                        </a:rPr>
                        <a:t>Elacestrant</a:t>
                      </a:r>
                    </a:p>
                  </a:txBody>
                  <a:tcPr marL="34290" marR="34290" marT="34290" marB="34290">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rgbClr val="F1F3F6"/>
                    </a:solidFill>
                  </a:tcPr>
                </a:tc>
                <a:tc>
                  <a:txBody>
                    <a:bodyPr/>
                    <a:lstStyle/>
                    <a:p>
                      <a:pPr algn="ctr">
                        <a:lnSpc>
                          <a:spcPct val="80000"/>
                        </a:lnSpc>
                      </a:pPr>
                      <a:r>
                        <a:rPr lang="en-US" sz="800" dirty="0">
                          <a:solidFill>
                            <a:schemeClr val="tx1"/>
                          </a:solidFill>
                        </a:rPr>
                        <a:t>SOC</a:t>
                      </a:r>
                    </a:p>
                  </a:txBody>
                  <a:tcPr marL="34290" marR="34290" marT="34290" marB="34290">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rgbClr val="F1F3F6"/>
                    </a:solidFill>
                  </a:tcPr>
                </a:tc>
                <a:extLst>
                  <a:ext uri="{0D108BD9-81ED-4DB2-BD59-A6C34878D82A}">
                    <a16:rowId xmlns:a16="http://schemas.microsoft.com/office/drawing/2014/main" val="2226811187"/>
                  </a:ext>
                </a:extLst>
              </a:tr>
              <a:tr h="0">
                <a:tc>
                  <a:txBody>
                    <a:bodyPr/>
                    <a:lstStyle/>
                    <a:p>
                      <a:pPr algn="ctr">
                        <a:lnSpc>
                          <a:spcPct val="80000"/>
                        </a:lnSpc>
                      </a:pPr>
                      <a:r>
                        <a:rPr lang="en-US" sz="800" dirty="0"/>
                        <a:t>N</a:t>
                      </a:r>
                    </a:p>
                  </a:txBody>
                  <a:tcPr marL="34290" marR="34290" marT="34290" marB="34290">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lnSpc>
                          <a:spcPct val="80000"/>
                        </a:lnSpc>
                      </a:pPr>
                      <a:r>
                        <a:rPr lang="en-US" sz="800" dirty="0"/>
                        <a:t>115</a:t>
                      </a:r>
                    </a:p>
                  </a:txBody>
                  <a:tcPr marL="34290" marR="34290" marT="34290" marB="34290">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lnSpc>
                          <a:spcPct val="80000"/>
                        </a:lnSpc>
                      </a:pPr>
                      <a:r>
                        <a:rPr lang="en-US" sz="800" dirty="0"/>
                        <a:t>113</a:t>
                      </a:r>
                    </a:p>
                  </a:txBody>
                  <a:tcPr marL="34290" marR="34290" marT="34290" marB="34290">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4065021080"/>
                  </a:ext>
                </a:extLst>
              </a:tr>
              <a:tr h="0">
                <a:tc>
                  <a:txBody>
                    <a:bodyPr/>
                    <a:lstStyle/>
                    <a:p>
                      <a:pPr algn="ctr">
                        <a:lnSpc>
                          <a:spcPct val="80000"/>
                        </a:lnSpc>
                      </a:pPr>
                      <a:r>
                        <a:rPr lang="en-US" sz="800" dirty="0"/>
                        <a:t>Hazard ratio </a:t>
                      </a:r>
                    </a:p>
                    <a:p>
                      <a:pPr algn="ctr">
                        <a:lnSpc>
                          <a:spcPct val="80000"/>
                        </a:lnSpc>
                      </a:pPr>
                      <a:r>
                        <a:rPr lang="en-US" sz="800" dirty="0"/>
                        <a:t>(95% CI)</a:t>
                      </a:r>
                    </a:p>
                  </a:txBody>
                  <a:tcPr marL="34290" marR="34290" marT="34290" marB="34290">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gridSpan="2">
                  <a:txBody>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sz="800" dirty="0"/>
                        <a:t>0.546 (0.387 </a:t>
                      </a:r>
                      <a:r>
                        <a:rPr lang="en-US" sz="800" dirty="0">
                          <a:ea typeface="Malgun Gothic" panose="020B0503020000020004" pitchFamily="34" charset="-127"/>
                          <a:cs typeface="Arial" panose="020B0604020202020204" pitchFamily="34" charset="0"/>
                        </a:rPr>
                        <a:t>–</a:t>
                      </a:r>
                      <a:r>
                        <a:rPr lang="en-US" sz="800" dirty="0"/>
                        <a:t> 0.768)</a:t>
                      </a:r>
                    </a:p>
                  </a:txBody>
                  <a:tcPr marL="34290" marR="34290" marT="34290" marB="34290">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hMerge="1">
                  <a:txBody>
                    <a:bodyPr/>
                    <a:lstStyle/>
                    <a:p>
                      <a:pPr algn="ctr">
                        <a:lnSpc>
                          <a:spcPct val="80000"/>
                        </a:lnSpc>
                      </a:pPr>
                      <a:endParaRPr lang="en-US" sz="1000" dirty="0"/>
                    </a:p>
                  </a:txBody>
                  <a:tcPr marL="45720" marR="45720">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156477689"/>
                  </a:ext>
                </a:extLst>
              </a:tr>
              <a:tr h="251460">
                <a:tc>
                  <a:txBody>
                    <a:bodyPr/>
                    <a:lstStyle/>
                    <a:p>
                      <a:pPr algn="ctr">
                        <a:lnSpc>
                          <a:spcPct val="80000"/>
                        </a:lnSpc>
                      </a:pPr>
                      <a:r>
                        <a:rPr lang="en-US" sz="800" dirty="0"/>
                        <a:t>PFS rate at 6 months</a:t>
                      </a:r>
                    </a:p>
                    <a:p>
                      <a:pPr algn="ctr">
                        <a:lnSpc>
                          <a:spcPct val="80000"/>
                        </a:lnSpc>
                      </a:pPr>
                      <a:r>
                        <a:rPr lang="en-US" sz="800" dirty="0"/>
                        <a:t>(95% CI)</a:t>
                      </a:r>
                    </a:p>
                  </a:txBody>
                  <a:tcPr marL="34290" marR="34290" marT="34290" marB="34290">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lnSpc>
                          <a:spcPct val="80000"/>
                        </a:lnSpc>
                      </a:pPr>
                      <a:r>
                        <a:rPr lang="en-US" sz="800" dirty="0"/>
                        <a:t>40.8% </a:t>
                      </a:r>
                    </a:p>
                    <a:p>
                      <a:pPr algn="ctr">
                        <a:lnSpc>
                          <a:spcPct val="80000"/>
                        </a:lnSpc>
                      </a:pPr>
                      <a:r>
                        <a:rPr lang="en-US" sz="800" dirty="0"/>
                        <a:t>(30.1%-51.4%)</a:t>
                      </a:r>
                    </a:p>
                  </a:txBody>
                  <a:tcPr marL="34290" marR="34290" marT="34290" marB="34290">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lnSpc>
                          <a:spcPct val="80000"/>
                        </a:lnSpc>
                      </a:pPr>
                      <a:r>
                        <a:rPr lang="en-US" sz="800" dirty="0"/>
                        <a:t>19.1%</a:t>
                      </a:r>
                    </a:p>
                    <a:p>
                      <a:pPr marL="0" marR="0" lvl="0" indent="0" algn="ctr" defTabSz="914400" rtl="0" eaLnBrk="1" fontAlgn="auto" latinLnBrk="0" hangingPunct="1">
                        <a:lnSpc>
                          <a:spcPct val="80000"/>
                        </a:lnSpc>
                        <a:spcBef>
                          <a:spcPts val="0"/>
                        </a:spcBef>
                        <a:spcAft>
                          <a:spcPts val="0"/>
                        </a:spcAft>
                        <a:buClrTx/>
                        <a:buSzTx/>
                        <a:buFontTx/>
                        <a:buNone/>
                        <a:tabLst/>
                        <a:defRPr/>
                      </a:pPr>
                      <a:r>
                        <a:rPr lang="en-US" sz="800" dirty="0"/>
                        <a:t>(14.1%-26.7%)</a:t>
                      </a:r>
                    </a:p>
                  </a:txBody>
                  <a:tcPr marL="34290" marR="34290" marT="34290" marB="34290">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627107004"/>
                  </a:ext>
                </a:extLst>
              </a:tr>
              <a:tr h="251460">
                <a:tc>
                  <a:txBody>
                    <a:bodyPr/>
                    <a:lstStyle/>
                    <a:p>
                      <a:pPr algn="ctr">
                        <a:lnSpc>
                          <a:spcPct val="80000"/>
                        </a:lnSpc>
                      </a:pPr>
                      <a:r>
                        <a:rPr lang="en-US" sz="800" dirty="0"/>
                        <a:t>PFS rate at 12 months</a:t>
                      </a:r>
                    </a:p>
                    <a:p>
                      <a:pPr algn="ctr">
                        <a:lnSpc>
                          <a:spcPct val="80000"/>
                        </a:lnSpc>
                      </a:pPr>
                      <a:r>
                        <a:rPr lang="en-US" sz="800" dirty="0"/>
                        <a:t>(95% CI)</a:t>
                      </a:r>
                    </a:p>
                  </a:txBody>
                  <a:tcPr marL="34290" marR="34290" marT="34290" marB="34290">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lnSpc>
                          <a:spcPct val="80000"/>
                        </a:lnSpc>
                      </a:pPr>
                      <a:r>
                        <a:rPr lang="en-US" sz="800" dirty="0"/>
                        <a:t>26.8%</a:t>
                      </a:r>
                    </a:p>
                    <a:p>
                      <a:pPr algn="ctr">
                        <a:lnSpc>
                          <a:spcPct val="80000"/>
                        </a:lnSpc>
                      </a:pPr>
                      <a:r>
                        <a:rPr lang="en-US" sz="800" dirty="0"/>
                        <a:t>(16.2%-37.4%)</a:t>
                      </a:r>
                    </a:p>
                  </a:txBody>
                  <a:tcPr marL="34290" marR="34290" marT="34290" marB="34290">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lnSpc>
                          <a:spcPct val="80000"/>
                        </a:lnSpc>
                      </a:pPr>
                      <a:r>
                        <a:rPr lang="en-US" sz="800" dirty="0"/>
                        <a:t>8.2%</a:t>
                      </a:r>
                    </a:p>
                    <a:p>
                      <a:pPr algn="ctr">
                        <a:lnSpc>
                          <a:spcPct val="80000"/>
                        </a:lnSpc>
                      </a:pPr>
                      <a:r>
                        <a:rPr lang="en-US" sz="800" dirty="0"/>
                        <a:t>(1.3%-15.1%)</a:t>
                      </a:r>
                    </a:p>
                  </a:txBody>
                  <a:tcPr marL="34290" marR="34290" marT="34290" marB="34290">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679174028"/>
                  </a:ext>
                </a:extLst>
              </a:tr>
            </a:tbl>
          </a:graphicData>
        </a:graphic>
      </p:graphicFrame>
      <p:sp>
        <p:nvSpPr>
          <p:cNvPr id="561" name="TextBox 560">
            <a:extLst>
              <a:ext uri="{FF2B5EF4-FFF2-40B4-BE49-F238E27FC236}">
                <a16:creationId xmlns:a16="http://schemas.microsoft.com/office/drawing/2014/main" id="{50938A4D-A35B-4CBE-BCB3-355928BB330C}"/>
              </a:ext>
            </a:extLst>
          </p:cNvPr>
          <p:cNvSpPr txBox="1"/>
          <p:nvPr/>
        </p:nvSpPr>
        <p:spPr>
          <a:xfrm>
            <a:off x="93401" y="6509904"/>
            <a:ext cx="10098555" cy="307777"/>
          </a:xfrm>
          <a:prstGeom prst="rect">
            <a:avLst/>
          </a:prstGeom>
          <a:noFill/>
        </p:spPr>
        <p:txBody>
          <a:bodyPr wrap="square" rtlCol="0" anchor="b">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400" b="0" i="0" u="none" strike="noStrike" kern="1200" cap="none" spc="0" normalizeH="0" baseline="0" noProof="0" dirty="0">
                <a:ln>
                  <a:noFill/>
                </a:ln>
                <a:solidFill>
                  <a:srgbClr val="000000"/>
                </a:solidFill>
                <a:effectLst/>
                <a:uLnTx/>
                <a:uFillTx/>
                <a:latin typeface="Arial" charset="0"/>
                <a:ea typeface="Microsoft YaHei"/>
              </a:rPr>
              <a:t>Bidard F-C et al. </a:t>
            </a:r>
            <a:r>
              <a:rPr kumimoji="0" lang="fr-FR" sz="1400" b="0" i="1" u="none" strike="noStrike" kern="1200" cap="none" spc="0" normalizeH="0" baseline="0" noProof="0" dirty="0">
                <a:ln>
                  <a:noFill/>
                </a:ln>
                <a:solidFill>
                  <a:srgbClr val="000000"/>
                </a:solidFill>
                <a:effectLst/>
                <a:uLnTx/>
                <a:uFillTx/>
                <a:latin typeface="Arial" charset="0"/>
                <a:ea typeface="Microsoft YaHei"/>
              </a:rPr>
              <a:t>J Clin </a:t>
            </a:r>
            <a:r>
              <a:rPr kumimoji="0" lang="fr-FR" sz="1400" b="0" i="1" u="none" strike="noStrike" kern="1200" cap="none" spc="0" normalizeH="0" baseline="0" noProof="0" dirty="0" err="1">
                <a:ln>
                  <a:noFill/>
                </a:ln>
                <a:solidFill>
                  <a:srgbClr val="000000"/>
                </a:solidFill>
                <a:effectLst/>
                <a:uLnTx/>
                <a:uFillTx/>
                <a:latin typeface="Arial" charset="0"/>
                <a:ea typeface="Microsoft YaHei"/>
              </a:rPr>
              <a:t>Oncol</a:t>
            </a:r>
            <a:r>
              <a:rPr kumimoji="0" lang="fr-FR" sz="1400" b="0" i="1" u="none" strike="noStrike" kern="1200" cap="none" spc="0" normalizeH="0" baseline="0" noProof="0" dirty="0">
                <a:ln>
                  <a:noFill/>
                </a:ln>
                <a:solidFill>
                  <a:srgbClr val="000000"/>
                </a:solidFill>
                <a:effectLst/>
                <a:uLnTx/>
                <a:uFillTx/>
                <a:latin typeface="Arial" charset="0"/>
                <a:ea typeface="Microsoft YaHei"/>
              </a:rPr>
              <a:t> </a:t>
            </a:r>
            <a:r>
              <a:rPr kumimoji="0" lang="fr-FR" sz="1400" b="0" i="0" u="none" strike="noStrike" kern="1200" cap="none" spc="0" normalizeH="0" baseline="0" noProof="0" dirty="0">
                <a:ln>
                  <a:noFill/>
                </a:ln>
                <a:solidFill>
                  <a:srgbClr val="000000"/>
                </a:solidFill>
                <a:effectLst/>
                <a:uLnTx/>
                <a:uFillTx/>
                <a:latin typeface="Arial" charset="0"/>
                <a:ea typeface="Microsoft YaHei"/>
              </a:rPr>
              <a:t>2022 </a:t>
            </a:r>
            <a:r>
              <a:rPr kumimoji="0" lang="fr-FR" sz="1400" b="0" i="0" u="none" strike="noStrike" kern="1200" cap="none" spc="0" normalizeH="0" baseline="0" noProof="0" dirty="0" err="1">
                <a:ln>
                  <a:noFill/>
                </a:ln>
                <a:solidFill>
                  <a:srgbClr val="000000"/>
                </a:solidFill>
                <a:effectLst/>
                <a:uLnTx/>
                <a:uFillTx/>
                <a:latin typeface="Arial" charset="0"/>
                <a:ea typeface="Microsoft YaHei"/>
              </a:rPr>
              <a:t>Oct</a:t>
            </a:r>
            <a:r>
              <a:rPr kumimoji="0" lang="fr-FR" sz="1400" b="0" i="0" u="none" strike="noStrike" kern="1200" cap="none" spc="0" normalizeH="0" baseline="0" noProof="0" dirty="0">
                <a:ln>
                  <a:noFill/>
                </a:ln>
                <a:solidFill>
                  <a:srgbClr val="000000"/>
                </a:solidFill>
                <a:effectLst/>
                <a:uLnTx/>
                <a:uFillTx/>
                <a:latin typeface="Arial" charset="0"/>
                <a:ea typeface="Microsoft YaHei"/>
              </a:rPr>
              <a:t> 1;40(28):3246–56; </a:t>
            </a:r>
            <a:r>
              <a:rPr kumimoji="0" lang="fr-FR" sz="1400" b="0" i="0" u="none" strike="noStrike" kern="1200" cap="none" spc="0" normalizeH="0" baseline="0" noProof="0" dirty="0" err="1">
                <a:ln>
                  <a:noFill/>
                </a:ln>
                <a:solidFill>
                  <a:srgbClr val="000000"/>
                </a:solidFill>
                <a:effectLst/>
                <a:uLnTx/>
                <a:uFillTx/>
                <a:latin typeface="Arial" charset="0"/>
                <a:ea typeface="Microsoft YaHei"/>
              </a:rPr>
              <a:t>Bardia</a:t>
            </a:r>
            <a:r>
              <a:rPr kumimoji="0" lang="fr-FR" sz="1400" b="0" i="0" u="none" strike="noStrike" kern="1200" cap="none" spc="0" normalizeH="0" baseline="0" noProof="0" dirty="0">
                <a:ln>
                  <a:noFill/>
                </a:ln>
                <a:solidFill>
                  <a:srgbClr val="000000"/>
                </a:solidFill>
                <a:effectLst/>
                <a:uLnTx/>
                <a:uFillTx/>
                <a:latin typeface="Arial" charset="0"/>
                <a:ea typeface="Microsoft YaHei"/>
              </a:rPr>
              <a:t> A, et al. SABCS 2021. Abstract GS2-02.</a:t>
            </a:r>
          </a:p>
        </p:txBody>
      </p:sp>
      <p:sp>
        <p:nvSpPr>
          <p:cNvPr id="10" name="TextBox 9">
            <a:extLst>
              <a:ext uri="{FF2B5EF4-FFF2-40B4-BE49-F238E27FC236}">
                <a16:creationId xmlns:a16="http://schemas.microsoft.com/office/drawing/2014/main" id="{86A88D28-80E8-7AE5-3087-C74000010F04}"/>
              </a:ext>
            </a:extLst>
          </p:cNvPr>
          <p:cNvSpPr txBox="1"/>
          <p:nvPr/>
        </p:nvSpPr>
        <p:spPr>
          <a:xfrm>
            <a:off x="8631796" y="6321289"/>
            <a:ext cx="3158008" cy="460511"/>
          </a:xfrm>
          <a:prstGeom prst="rect">
            <a:avLst/>
          </a:prstGeom>
          <a:noFill/>
        </p:spPr>
        <p:txBody>
          <a:bodyPr wrap="square">
            <a:spAutoFit/>
          </a:body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Courtesy of Aditya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Bardia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 MD, MPH</a:t>
            </a:r>
          </a:p>
        </p:txBody>
      </p:sp>
    </p:spTree>
    <p:extLst>
      <p:ext uri="{BB962C8B-B14F-4D97-AF65-F5344CB8AC3E}">
        <p14:creationId xmlns:p14="http://schemas.microsoft.com/office/powerpoint/2010/main" val="3042697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54C7A72-C6B9-3C22-8362-CD67F208777E}"/>
              </a:ext>
            </a:extLst>
          </p:cNvPr>
          <p:cNvGrpSpPr/>
          <p:nvPr/>
        </p:nvGrpSpPr>
        <p:grpSpPr>
          <a:xfrm>
            <a:off x="7601105" y="2230661"/>
            <a:ext cx="2873866" cy="2023526"/>
            <a:chOff x="-236724" y="1697598"/>
            <a:chExt cx="10980924" cy="4163604"/>
          </a:xfrm>
        </p:grpSpPr>
        <p:sp>
          <p:nvSpPr>
            <p:cNvPr id="37" name="Rectangle 36">
              <a:extLst>
                <a:ext uri="{FF2B5EF4-FFF2-40B4-BE49-F238E27FC236}">
                  <a16:creationId xmlns:a16="http://schemas.microsoft.com/office/drawing/2014/main" id="{9370874A-E011-FF37-6CFD-CC9F441F109A}"/>
                </a:ext>
              </a:extLst>
            </p:cNvPr>
            <p:cNvSpPr/>
            <p:nvPr/>
          </p:nvSpPr>
          <p:spPr>
            <a:xfrm>
              <a:off x="1532155" y="1718857"/>
              <a:ext cx="9212045" cy="315794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Arial"/>
                <a:ea typeface="Microsoft YaHei"/>
              </a:endParaRPr>
            </a:p>
          </p:txBody>
        </p:sp>
        <p:sp>
          <p:nvSpPr>
            <p:cNvPr id="38" name="TextBox 37">
              <a:extLst>
                <a:ext uri="{FF2B5EF4-FFF2-40B4-BE49-F238E27FC236}">
                  <a16:creationId xmlns:a16="http://schemas.microsoft.com/office/drawing/2014/main" id="{B6EE7CD0-EB31-27F9-BBC1-876A620E144D}"/>
                </a:ext>
              </a:extLst>
            </p:cNvPr>
            <p:cNvSpPr txBox="1"/>
            <p:nvPr/>
          </p:nvSpPr>
          <p:spPr>
            <a:xfrm>
              <a:off x="911703" y="1697598"/>
              <a:ext cx="496129" cy="189984"/>
            </a:xfrm>
            <a:prstGeom prst="rect">
              <a:avLst/>
            </a:prstGeom>
            <a:noFill/>
          </p:spPr>
          <p:txBody>
            <a:bodyPr wrap="none" lIns="0" tIns="0" rIns="0" bIns="0"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100</a:t>
              </a:r>
            </a:p>
          </p:txBody>
        </p:sp>
        <p:sp>
          <p:nvSpPr>
            <p:cNvPr id="42" name="TextBox 41">
              <a:extLst>
                <a:ext uri="{FF2B5EF4-FFF2-40B4-BE49-F238E27FC236}">
                  <a16:creationId xmlns:a16="http://schemas.microsoft.com/office/drawing/2014/main" id="{1F376AF3-5066-952C-9670-1BBC6EE7C6EA}"/>
                </a:ext>
              </a:extLst>
            </p:cNvPr>
            <p:cNvSpPr txBox="1"/>
            <p:nvPr/>
          </p:nvSpPr>
          <p:spPr>
            <a:xfrm>
              <a:off x="1077090" y="2286174"/>
              <a:ext cx="330750" cy="189984"/>
            </a:xfrm>
            <a:prstGeom prst="rect">
              <a:avLst/>
            </a:prstGeom>
            <a:noFill/>
          </p:spPr>
          <p:txBody>
            <a:bodyPr wrap="none" lIns="0" tIns="0" rIns="0" bIns="0"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80</a:t>
              </a:r>
            </a:p>
          </p:txBody>
        </p:sp>
        <p:sp>
          <p:nvSpPr>
            <p:cNvPr id="43" name="TextBox 42">
              <a:extLst>
                <a:ext uri="{FF2B5EF4-FFF2-40B4-BE49-F238E27FC236}">
                  <a16:creationId xmlns:a16="http://schemas.microsoft.com/office/drawing/2014/main" id="{9B69A5D6-9418-A0FD-6248-F5E6D48B54A6}"/>
                </a:ext>
              </a:extLst>
            </p:cNvPr>
            <p:cNvSpPr txBox="1"/>
            <p:nvPr/>
          </p:nvSpPr>
          <p:spPr>
            <a:xfrm>
              <a:off x="1077090" y="2878863"/>
              <a:ext cx="330750" cy="189984"/>
            </a:xfrm>
            <a:prstGeom prst="rect">
              <a:avLst/>
            </a:prstGeom>
            <a:noFill/>
          </p:spPr>
          <p:txBody>
            <a:bodyPr wrap="none" lIns="0" tIns="0" rIns="0" bIns="0"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60</a:t>
              </a:r>
            </a:p>
          </p:txBody>
        </p:sp>
        <p:sp>
          <p:nvSpPr>
            <p:cNvPr id="44" name="TextBox 43">
              <a:extLst>
                <a:ext uri="{FF2B5EF4-FFF2-40B4-BE49-F238E27FC236}">
                  <a16:creationId xmlns:a16="http://schemas.microsoft.com/office/drawing/2014/main" id="{104E1DF3-208B-8236-6096-3819150793E7}"/>
                </a:ext>
              </a:extLst>
            </p:cNvPr>
            <p:cNvSpPr txBox="1"/>
            <p:nvPr/>
          </p:nvSpPr>
          <p:spPr>
            <a:xfrm>
              <a:off x="-236724" y="3467440"/>
              <a:ext cx="1644564" cy="379969"/>
            </a:xfrm>
            <a:prstGeom prst="rect">
              <a:avLst/>
            </a:prstGeom>
            <a:noFill/>
          </p:spPr>
          <p:txBody>
            <a:bodyPr wrap="square" lIns="0" tIns="0" rIns="0" bIns="0" rtlCol="0">
              <a:spAutoFit/>
            </a:bodyPr>
            <a:lstStyle/>
            <a:p>
              <a:pPr marL="742950" marR="0" lvl="1" indent="-285750" algn="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40</a:t>
              </a:r>
            </a:p>
          </p:txBody>
        </p:sp>
        <p:sp>
          <p:nvSpPr>
            <p:cNvPr id="45" name="TextBox 44">
              <a:extLst>
                <a:ext uri="{FF2B5EF4-FFF2-40B4-BE49-F238E27FC236}">
                  <a16:creationId xmlns:a16="http://schemas.microsoft.com/office/drawing/2014/main" id="{12D56C38-AA5F-213B-6E63-DE341E15F0DE}"/>
                </a:ext>
              </a:extLst>
            </p:cNvPr>
            <p:cNvSpPr txBox="1"/>
            <p:nvPr/>
          </p:nvSpPr>
          <p:spPr>
            <a:xfrm>
              <a:off x="1077090" y="4043666"/>
              <a:ext cx="330750" cy="189984"/>
            </a:xfrm>
            <a:prstGeom prst="rect">
              <a:avLst/>
            </a:prstGeom>
            <a:noFill/>
          </p:spPr>
          <p:txBody>
            <a:bodyPr wrap="none" lIns="0" tIns="0" rIns="0" bIns="0"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20</a:t>
              </a:r>
            </a:p>
          </p:txBody>
        </p:sp>
        <p:sp>
          <p:nvSpPr>
            <p:cNvPr id="46" name="TextBox 45">
              <a:extLst>
                <a:ext uri="{FF2B5EF4-FFF2-40B4-BE49-F238E27FC236}">
                  <a16:creationId xmlns:a16="http://schemas.microsoft.com/office/drawing/2014/main" id="{B1DE2340-6F27-B245-1020-F7B8397D9745}"/>
                </a:ext>
              </a:extLst>
            </p:cNvPr>
            <p:cNvSpPr txBox="1"/>
            <p:nvPr/>
          </p:nvSpPr>
          <p:spPr>
            <a:xfrm>
              <a:off x="1242465" y="4636357"/>
              <a:ext cx="165379" cy="189984"/>
            </a:xfrm>
            <a:prstGeom prst="rect">
              <a:avLst/>
            </a:prstGeom>
            <a:noFill/>
          </p:spPr>
          <p:txBody>
            <a:bodyPr wrap="none" lIns="0" tIns="0" rIns="0" bIns="0"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0</a:t>
              </a:r>
            </a:p>
          </p:txBody>
        </p:sp>
        <p:grpSp>
          <p:nvGrpSpPr>
            <p:cNvPr id="47" name="Group 46">
              <a:extLst>
                <a:ext uri="{FF2B5EF4-FFF2-40B4-BE49-F238E27FC236}">
                  <a16:creationId xmlns:a16="http://schemas.microsoft.com/office/drawing/2014/main" id="{9C60EBA1-9979-2B53-C8A0-8798874CB284}"/>
                </a:ext>
              </a:extLst>
            </p:cNvPr>
            <p:cNvGrpSpPr/>
            <p:nvPr/>
          </p:nvGrpSpPr>
          <p:grpSpPr>
            <a:xfrm>
              <a:off x="1438425" y="1812963"/>
              <a:ext cx="93730" cy="2938761"/>
              <a:chOff x="1410843" y="1812963"/>
              <a:chExt cx="121312" cy="2938761"/>
            </a:xfrm>
          </p:grpSpPr>
          <p:cxnSp>
            <p:nvCxnSpPr>
              <p:cNvPr id="317" name="Straight Connector 316">
                <a:extLst>
                  <a:ext uri="{FF2B5EF4-FFF2-40B4-BE49-F238E27FC236}">
                    <a16:creationId xmlns:a16="http://schemas.microsoft.com/office/drawing/2014/main" id="{A110E33B-0272-D034-701E-8EEA98BCF80D}"/>
                  </a:ext>
                </a:extLst>
              </p:cNvPr>
              <p:cNvCxnSpPr/>
              <p:nvPr/>
            </p:nvCxnSpPr>
            <p:spPr>
              <a:xfrm>
                <a:off x="1410843" y="1812963"/>
                <a:ext cx="12131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3B5BC042-A05F-D0DE-D3C6-2C1559BBF3D0}"/>
                  </a:ext>
                </a:extLst>
              </p:cNvPr>
              <p:cNvCxnSpPr/>
              <p:nvPr/>
            </p:nvCxnSpPr>
            <p:spPr>
              <a:xfrm>
                <a:off x="1410843" y="2401538"/>
                <a:ext cx="12131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69238E80-92A2-7216-8AD1-4808CC7EED0B}"/>
                  </a:ext>
                </a:extLst>
              </p:cNvPr>
              <p:cNvCxnSpPr/>
              <p:nvPr/>
            </p:nvCxnSpPr>
            <p:spPr>
              <a:xfrm>
                <a:off x="1410843" y="2994229"/>
                <a:ext cx="12131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a:extLst>
                  <a:ext uri="{FF2B5EF4-FFF2-40B4-BE49-F238E27FC236}">
                    <a16:creationId xmlns:a16="http://schemas.microsoft.com/office/drawing/2014/main" id="{272E2B82-5B2E-C85D-A70C-3570A284A331}"/>
                  </a:ext>
                </a:extLst>
              </p:cNvPr>
              <p:cNvCxnSpPr/>
              <p:nvPr/>
            </p:nvCxnSpPr>
            <p:spPr>
              <a:xfrm>
                <a:off x="1410843" y="3582805"/>
                <a:ext cx="12131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5" name="Straight Connector 384">
                <a:extLst>
                  <a:ext uri="{FF2B5EF4-FFF2-40B4-BE49-F238E27FC236}">
                    <a16:creationId xmlns:a16="http://schemas.microsoft.com/office/drawing/2014/main" id="{DF337DFF-55C9-A79D-FF6A-83B8B6CAFC29}"/>
                  </a:ext>
                </a:extLst>
              </p:cNvPr>
              <p:cNvCxnSpPr/>
              <p:nvPr/>
            </p:nvCxnSpPr>
            <p:spPr>
              <a:xfrm>
                <a:off x="1410843" y="4159032"/>
                <a:ext cx="12131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a:extLst>
                  <a:ext uri="{FF2B5EF4-FFF2-40B4-BE49-F238E27FC236}">
                    <a16:creationId xmlns:a16="http://schemas.microsoft.com/office/drawing/2014/main" id="{F0DBC1D7-2EF5-FAC3-8B1D-69BA8BA13384}"/>
                  </a:ext>
                </a:extLst>
              </p:cNvPr>
              <p:cNvCxnSpPr/>
              <p:nvPr/>
            </p:nvCxnSpPr>
            <p:spPr>
              <a:xfrm>
                <a:off x="1410843" y="4751724"/>
                <a:ext cx="12131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3BF40B34-E0D6-520F-3AE7-A207F9C07D27}"/>
                </a:ext>
              </a:extLst>
            </p:cNvPr>
            <p:cNvGrpSpPr/>
            <p:nvPr/>
          </p:nvGrpSpPr>
          <p:grpSpPr>
            <a:xfrm>
              <a:off x="-116387" y="5528728"/>
              <a:ext cx="10754134" cy="332474"/>
              <a:chOff x="140079" y="3258974"/>
              <a:chExt cx="4725481" cy="256470"/>
            </a:xfrm>
          </p:grpSpPr>
          <p:sp>
            <p:nvSpPr>
              <p:cNvPr id="303" name="TextBox 302">
                <a:extLst>
                  <a:ext uri="{FF2B5EF4-FFF2-40B4-BE49-F238E27FC236}">
                    <a16:creationId xmlns:a16="http://schemas.microsoft.com/office/drawing/2014/main" id="{C02E82E9-3487-7391-37C8-249DB4322116}"/>
                  </a:ext>
                </a:extLst>
              </p:cNvPr>
              <p:cNvSpPr txBox="1"/>
              <p:nvPr/>
            </p:nvSpPr>
            <p:spPr>
              <a:xfrm>
                <a:off x="853383" y="3258974"/>
                <a:ext cx="123804" cy="256470"/>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55</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56</a:t>
                </a:r>
              </a:p>
            </p:txBody>
          </p:sp>
          <p:sp>
            <p:nvSpPr>
              <p:cNvPr id="304" name="TextBox 303">
                <a:extLst>
                  <a:ext uri="{FF2B5EF4-FFF2-40B4-BE49-F238E27FC236}">
                    <a16:creationId xmlns:a16="http://schemas.microsoft.com/office/drawing/2014/main" id="{771FAEEB-F8DE-F4CC-202E-82E4EFF8A3EC}"/>
                  </a:ext>
                </a:extLst>
              </p:cNvPr>
              <p:cNvSpPr txBox="1"/>
              <p:nvPr/>
            </p:nvSpPr>
            <p:spPr>
              <a:xfrm>
                <a:off x="140079" y="3258974"/>
                <a:ext cx="627028" cy="256468"/>
              </a:xfrm>
              <a:prstGeom prst="rect">
                <a:avLst/>
              </a:prstGeom>
              <a:noFill/>
            </p:spPr>
            <p:txBody>
              <a:bodyPr wrap="square" lIns="0" tIns="0" rIns="0" bIns="0"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Elacestrant</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SOC</a:t>
                </a:r>
              </a:p>
            </p:txBody>
          </p:sp>
          <p:sp>
            <p:nvSpPr>
              <p:cNvPr id="305" name="TextBox 304">
                <a:extLst>
                  <a:ext uri="{FF2B5EF4-FFF2-40B4-BE49-F238E27FC236}">
                    <a16:creationId xmlns:a16="http://schemas.microsoft.com/office/drawing/2014/main" id="{3025D69D-84C7-2BA0-D8F0-B7F1E5262375}"/>
                  </a:ext>
                </a:extLst>
              </p:cNvPr>
              <p:cNvSpPr txBox="1"/>
              <p:nvPr/>
            </p:nvSpPr>
            <p:spPr>
              <a:xfrm>
                <a:off x="1094684" y="3258974"/>
                <a:ext cx="123804" cy="256468"/>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30</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21</a:t>
                </a:r>
              </a:p>
            </p:txBody>
          </p:sp>
          <p:sp>
            <p:nvSpPr>
              <p:cNvPr id="306" name="TextBox 305">
                <a:extLst>
                  <a:ext uri="{FF2B5EF4-FFF2-40B4-BE49-F238E27FC236}">
                    <a16:creationId xmlns:a16="http://schemas.microsoft.com/office/drawing/2014/main" id="{4C374AA7-D0A3-0CD7-F3B0-B3DE33FB98C2}"/>
                  </a:ext>
                </a:extLst>
              </p:cNvPr>
              <p:cNvSpPr txBox="1"/>
              <p:nvPr/>
            </p:nvSpPr>
            <p:spPr>
              <a:xfrm>
                <a:off x="1370909" y="3258974"/>
                <a:ext cx="123804" cy="256468"/>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23</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9</a:t>
                </a:r>
              </a:p>
            </p:txBody>
          </p:sp>
          <p:sp>
            <p:nvSpPr>
              <p:cNvPr id="307" name="TextBox 306">
                <a:extLst>
                  <a:ext uri="{FF2B5EF4-FFF2-40B4-BE49-F238E27FC236}">
                    <a16:creationId xmlns:a16="http://schemas.microsoft.com/office/drawing/2014/main" id="{2BA18CBE-008A-A2DD-DBA8-67EBC0F27D34}"/>
                  </a:ext>
                </a:extLst>
              </p:cNvPr>
              <p:cNvSpPr txBox="1"/>
              <p:nvPr/>
            </p:nvSpPr>
            <p:spPr>
              <a:xfrm>
                <a:off x="1612210" y="3258974"/>
                <a:ext cx="123804" cy="256468"/>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18</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8</a:t>
                </a:r>
              </a:p>
            </p:txBody>
          </p:sp>
          <p:sp>
            <p:nvSpPr>
              <p:cNvPr id="308" name="TextBox 307">
                <a:extLst>
                  <a:ext uri="{FF2B5EF4-FFF2-40B4-BE49-F238E27FC236}">
                    <a16:creationId xmlns:a16="http://schemas.microsoft.com/office/drawing/2014/main" id="{33EE09B6-D1ED-CE11-765F-6DD21AE4644C}"/>
                  </a:ext>
                </a:extLst>
              </p:cNvPr>
              <p:cNvSpPr txBox="1"/>
              <p:nvPr/>
            </p:nvSpPr>
            <p:spPr>
              <a:xfrm>
                <a:off x="1894784" y="3258974"/>
                <a:ext cx="123804" cy="256468"/>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16</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7</a:t>
                </a:r>
              </a:p>
            </p:txBody>
          </p:sp>
          <p:sp>
            <p:nvSpPr>
              <p:cNvPr id="309" name="TextBox 308">
                <a:extLst>
                  <a:ext uri="{FF2B5EF4-FFF2-40B4-BE49-F238E27FC236}">
                    <a16:creationId xmlns:a16="http://schemas.microsoft.com/office/drawing/2014/main" id="{C75CC4BC-768C-BDB2-66C0-E1BE807C0DF6}"/>
                  </a:ext>
                </a:extLst>
              </p:cNvPr>
              <p:cNvSpPr txBox="1"/>
              <p:nvPr/>
            </p:nvSpPr>
            <p:spPr>
              <a:xfrm>
                <a:off x="2136084" y="3258974"/>
                <a:ext cx="123804" cy="256468"/>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12</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4</a:t>
                </a:r>
              </a:p>
            </p:txBody>
          </p:sp>
          <p:sp>
            <p:nvSpPr>
              <p:cNvPr id="310" name="TextBox 309">
                <a:extLst>
                  <a:ext uri="{FF2B5EF4-FFF2-40B4-BE49-F238E27FC236}">
                    <a16:creationId xmlns:a16="http://schemas.microsoft.com/office/drawing/2014/main" id="{C25072E9-FAB4-BE9A-1F6C-1B00B3D37ACF}"/>
                  </a:ext>
                </a:extLst>
              </p:cNvPr>
              <p:cNvSpPr txBox="1"/>
              <p:nvPr/>
            </p:nvSpPr>
            <p:spPr>
              <a:xfrm>
                <a:off x="2446437" y="3258974"/>
                <a:ext cx="61904" cy="256468"/>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8</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1</a:t>
                </a:r>
              </a:p>
            </p:txBody>
          </p:sp>
          <p:sp>
            <p:nvSpPr>
              <p:cNvPr id="311" name="TextBox 310">
                <a:extLst>
                  <a:ext uri="{FF2B5EF4-FFF2-40B4-BE49-F238E27FC236}">
                    <a16:creationId xmlns:a16="http://schemas.microsoft.com/office/drawing/2014/main" id="{8C5B520B-0A40-297E-E95E-64F40F4A3918}"/>
                  </a:ext>
                </a:extLst>
              </p:cNvPr>
              <p:cNvSpPr txBox="1"/>
              <p:nvPr/>
            </p:nvSpPr>
            <p:spPr>
              <a:xfrm>
                <a:off x="2687735" y="3258974"/>
                <a:ext cx="61904" cy="256468"/>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8</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1</a:t>
                </a:r>
              </a:p>
            </p:txBody>
          </p:sp>
          <p:sp>
            <p:nvSpPr>
              <p:cNvPr id="312" name="TextBox 311">
                <a:extLst>
                  <a:ext uri="{FF2B5EF4-FFF2-40B4-BE49-F238E27FC236}">
                    <a16:creationId xmlns:a16="http://schemas.microsoft.com/office/drawing/2014/main" id="{BD8CF8A2-CA60-A486-2FEF-87ED5F367D83}"/>
                  </a:ext>
                </a:extLst>
              </p:cNvPr>
              <p:cNvSpPr txBox="1"/>
              <p:nvPr/>
            </p:nvSpPr>
            <p:spPr>
              <a:xfrm>
                <a:off x="2967134" y="3258974"/>
                <a:ext cx="61904" cy="256468"/>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7</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1</a:t>
                </a:r>
              </a:p>
            </p:txBody>
          </p:sp>
          <p:sp>
            <p:nvSpPr>
              <p:cNvPr id="313" name="TextBox 312">
                <a:extLst>
                  <a:ext uri="{FF2B5EF4-FFF2-40B4-BE49-F238E27FC236}">
                    <a16:creationId xmlns:a16="http://schemas.microsoft.com/office/drawing/2014/main" id="{9422F247-4719-3D50-887D-A5BBD4650EAA}"/>
                  </a:ext>
                </a:extLst>
              </p:cNvPr>
              <p:cNvSpPr txBox="1"/>
              <p:nvPr/>
            </p:nvSpPr>
            <p:spPr>
              <a:xfrm>
                <a:off x="3208436" y="3258974"/>
                <a:ext cx="61904" cy="256468"/>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6</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0</a:t>
                </a:r>
              </a:p>
            </p:txBody>
          </p:sp>
          <p:sp>
            <p:nvSpPr>
              <p:cNvPr id="314" name="TextBox 313">
                <a:extLst>
                  <a:ext uri="{FF2B5EF4-FFF2-40B4-BE49-F238E27FC236}">
                    <a16:creationId xmlns:a16="http://schemas.microsoft.com/office/drawing/2014/main" id="{346C92DE-A131-F93F-9AB5-84E74976562F}"/>
                  </a:ext>
                </a:extLst>
              </p:cNvPr>
              <p:cNvSpPr txBox="1"/>
              <p:nvPr/>
            </p:nvSpPr>
            <p:spPr>
              <a:xfrm>
                <a:off x="3491010" y="3258974"/>
                <a:ext cx="61904" cy="128233"/>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6</a:t>
                </a:r>
              </a:p>
            </p:txBody>
          </p:sp>
          <p:sp>
            <p:nvSpPr>
              <p:cNvPr id="315" name="TextBox 314">
                <a:extLst>
                  <a:ext uri="{FF2B5EF4-FFF2-40B4-BE49-F238E27FC236}">
                    <a16:creationId xmlns:a16="http://schemas.microsoft.com/office/drawing/2014/main" id="{04D75777-054D-5214-1605-AB849C9A8A80}"/>
                  </a:ext>
                </a:extLst>
              </p:cNvPr>
              <p:cNvSpPr txBox="1"/>
              <p:nvPr/>
            </p:nvSpPr>
            <p:spPr>
              <a:xfrm>
                <a:off x="3754536" y="3258974"/>
                <a:ext cx="61904" cy="128233"/>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5</a:t>
                </a:r>
              </a:p>
            </p:txBody>
          </p:sp>
          <p:sp>
            <p:nvSpPr>
              <p:cNvPr id="316" name="TextBox 315">
                <a:extLst>
                  <a:ext uri="{FF2B5EF4-FFF2-40B4-BE49-F238E27FC236}">
                    <a16:creationId xmlns:a16="http://schemas.microsoft.com/office/drawing/2014/main" id="{914EFACF-492E-7569-7CB4-C8E7FC2CEBE7}"/>
                  </a:ext>
                </a:extLst>
              </p:cNvPr>
              <p:cNvSpPr txBox="1"/>
              <p:nvPr/>
            </p:nvSpPr>
            <p:spPr>
              <a:xfrm>
                <a:off x="4014884" y="3258974"/>
                <a:ext cx="61904" cy="128233"/>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5</a:t>
                </a:r>
              </a:p>
            </p:txBody>
          </p:sp>
          <p:sp>
            <p:nvSpPr>
              <p:cNvPr id="402" name="TextBox 401">
                <a:extLst>
                  <a:ext uri="{FF2B5EF4-FFF2-40B4-BE49-F238E27FC236}">
                    <a16:creationId xmlns:a16="http://schemas.microsoft.com/office/drawing/2014/main" id="{DA912C3A-F676-D485-2264-E555D1F83270}"/>
                  </a:ext>
                </a:extLst>
              </p:cNvPr>
              <p:cNvSpPr txBox="1"/>
              <p:nvPr/>
            </p:nvSpPr>
            <p:spPr>
              <a:xfrm>
                <a:off x="4279780" y="3258974"/>
                <a:ext cx="61904" cy="128233"/>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1</a:t>
                </a:r>
              </a:p>
            </p:txBody>
          </p:sp>
          <p:sp>
            <p:nvSpPr>
              <p:cNvPr id="403" name="TextBox 402">
                <a:extLst>
                  <a:ext uri="{FF2B5EF4-FFF2-40B4-BE49-F238E27FC236}">
                    <a16:creationId xmlns:a16="http://schemas.microsoft.com/office/drawing/2014/main" id="{229DFB26-32F9-F3EF-C13C-E2D5BA92D828}"/>
                  </a:ext>
                </a:extLst>
              </p:cNvPr>
              <p:cNvSpPr txBox="1"/>
              <p:nvPr/>
            </p:nvSpPr>
            <p:spPr>
              <a:xfrm>
                <a:off x="4543308" y="3258974"/>
                <a:ext cx="61904" cy="128233"/>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1</a:t>
                </a:r>
              </a:p>
            </p:txBody>
          </p:sp>
          <p:sp>
            <p:nvSpPr>
              <p:cNvPr id="404" name="TextBox 403">
                <a:extLst>
                  <a:ext uri="{FF2B5EF4-FFF2-40B4-BE49-F238E27FC236}">
                    <a16:creationId xmlns:a16="http://schemas.microsoft.com/office/drawing/2014/main" id="{981D403B-22B1-7AC4-1505-93F63C79D2AA}"/>
                  </a:ext>
                </a:extLst>
              </p:cNvPr>
              <p:cNvSpPr txBox="1"/>
              <p:nvPr/>
            </p:nvSpPr>
            <p:spPr>
              <a:xfrm>
                <a:off x="4803656" y="3258974"/>
                <a:ext cx="61904" cy="128233"/>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0</a:t>
                </a:r>
              </a:p>
            </p:txBody>
          </p:sp>
        </p:grpSp>
        <p:sp>
          <p:nvSpPr>
            <p:cNvPr id="49" name="Freeform 48">
              <a:extLst>
                <a:ext uri="{FF2B5EF4-FFF2-40B4-BE49-F238E27FC236}">
                  <a16:creationId xmlns:a16="http://schemas.microsoft.com/office/drawing/2014/main" id="{015653FA-65F6-227D-BB5C-76A2215DE1C9}"/>
                </a:ext>
              </a:extLst>
            </p:cNvPr>
            <p:cNvSpPr/>
            <p:nvPr/>
          </p:nvSpPr>
          <p:spPr>
            <a:xfrm>
              <a:off x="1667473" y="1804424"/>
              <a:ext cx="8685152" cy="2588907"/>
            </a:xfrm>
            <a:custGeom>
              <a:avLst/>
              <a:gdLst>
                <a:gd name="connsiteX0" fmla="*/ 0 w 3816350"/>
                <a:gd name="connsiteY0" fmla="*/ 0 h 1997075"/>
                <a:gd name="connsiteX1" fmla="*/ 200025 w 3816350"/>
                <a:gd name="connsiteY1" fmla="*/ 0 h 1997075"/>
                <a:gd name="connsiteX2" fmla="*/ 200025 w 3816350"/>
                <a:gd name="connsiteY2" fmla="*/ 69850 h 1997075"/>
                <a:gd name="connsiteX3" fmla="*/ 200025 w 3816350"/>
                <a:gd name="connsiteY3" fmla="*/ 104775 h 1997075"/>
                <a:gd name="connsiteX4" fmla="*/ 225425 w 3816350"/>
                <a:gd name="connsiteY4" fmla="*/ 155575 h 1997075"/>
                <a:gd name="connsiteX5" fmla="*/ 231775 w 3816350"/>
                <a:gd name="connsiteY5" fmla="*/ 469900 h 1997075"/>
                <a:gd name="connsiteX6" fmla="*/ 231775 w 3816350"/>
                <a:gd name="connsiteY6" fmla="*/ 469900 h 1997075"/>
                <a:gd name="connsiteX7" fmla="*/ 247650 w 3816350"/>
                <a:gd name="connsiteY7" fmla="*/ 520700 h 1997075"/>
                <a:gd name="connsiteX8" fmla="*/ 250825 w 3816350"/>
                <a:gd name="connsiteY8" fmla="*/ 565150 h 1997075"/>
                <a:gd name="connsiteX9" fmla="*/ 250825 w 3816350"/>
                <a:gd name="connsiteY9" fmla="*/ 565150 h 1997075"/>
                <a:gd name="connsiteX10" fmla="*/ 269875 w 3816350"/>
                <a:gd name="connsiteY10" fmla="*/ 622300 h 1997075"/>
                <a:gd name="connsiteX11" fmla="*/ 279400 w 3816350"/>
                <a:gd name="connsiteY11" fmla="*/ 622300 h 1997075"/>
                <a:gd name="connsiteX12" fmla="*/ 279400 w 3816350"/>
                <a:gd name="connsiteY12" fmla="*/ 682625 h 1997075"/>
                <a:gd name="connsiteX13" fmla="*/ 469900 w 3816350"/>
                <a:gd name="connsiteY13" fmla="*/ 682625 h 1997075"/>
                <a:gd name="connsiteX14" fmla="*/ 469900 w 3816350"/>
                <a:gd name="connsiteY14" fmla="*/ 746125 h 1997075"/>
                <a:gd name="connsiteX15" fmla="*/ 536575 w 3816350"/>
                <a:gd name="connsiteY15" fmla="*/ 746125 h 1997075"/>
                <a:gd name="connsiteX16" fmla="*/ 536575 w 3816350"/>
                <a:gd name="connsiteY16" fmla="*/ 809625 h 1997075"/>
                <a:gd name="connsiteX17" fmla="*/ 695325 w 3816350"/>
                <a:gd name="connsiteY17" fmla="*/ 809625 h 1997075"/>
                <a:gd name="connsiteX18" fmla="*/ 695325 w 3816350"/>
                <a:gd name="connsiteY18" fmla="*/ 895350 h 1997075"/>
                <a:gd name="connsiteX19" fmla="*/ 695325 w 3816350"/>
                <a:gd name="connsiteY19" fmla="*/ 895350 h 1997075"/>
                <a:gd name="connsiteX20" fmla="*/ 727075 w 3816350"/>
                <a:gd name="connsiteY20" fmla="*/ 895350 h 1997075"/>
                <a:gd name="connsiteX21" fmla="*/ 711200 w 3816350"/>
                <a:gd name="connsiteY21" fmla="*/ 949325 h 1997075"/>
                <a:gd name="connsiteX22" fmla="*/ 946150 w 3816350"/>
                <a:gd name="connsiteY22" fmla="*/ 949325 h 1997075"/>
                <a:gd name="connsiteX23" fmla="*/ 946150 w 3816350"/>
                <a:gd name="connsiteY23" fmla="*/ 1028700 h 1997075"/>
                <a:gd name="connsiteX24" fmla="*/ 977900 w 3816350"/>
                <a:gd name="connsiteY24" fmla="*/ 1028700 h 1997075"/>
                <a:gd name="connsiteX25" fmla="*/ 955675 w 3816350"/>
                <a:gd name="connsiteY25" fmla="*/ 1098550 h 1997075"/>
                <a:gd name="connsiteX26" fmla="*/ 1117600 w 3816350"/>
                <a:gd name="connsiteY26" fmla="*/ 1098550 h 1997075"/>
                <a:gd name="connsiteX27" fmla="*/ 1117600 w 3816350"/>
                <a:gd name="connsiteY27" fmla="*/ 1174750 h 1997075"/>
                <a:gd name="connsiteX28" fmla="*/ 1165225 w 3816350"/>
                <a:gd name="connsiteY28" fmla="*/ 1174750 h 1997075"/>
                <a:gd name="connsiteX29" fmla="*/ 1165225 w 3816350"/>
                <a:gd name="connsiteY29" fmla="*/ 1244600 h 1997075"/>
                <a:gd name="connsiteX30" fmla="*/ 1165225 w 3816350"/>
                <a:gd name="connsiteY30" fmla="*/ 1244600 h 1997075"/>
                <a:gd name="connsiteX31" fmla="*/ 1206500 w 3816350"/>
                <a:gd name="connsiteY31" fmla="*/ 1244600 h 1997075"/>
                <a:gd name="connsiteX32" fmla="*/ 1181100 w 3816350"/>
                <a:gd name="connsiteY32" fmla="*/ 1327150 h 1997075"/>
                <a:gd name="connsiteX33" fmla="*/ 1181100 w 3816350"/>
                <a:gd name="connsiteY33" fmla="*/ 1327150 h 1997075"/>
                <a:gd name="connsiteX34" fmla="*/ 1228725 w 3816350"/>
                <a:gd name="connsiteY34" fmla="*/ 1327150 h 1997075"/>
                <a:gd name="connsiteX35" fmla="*/ 1193800 w 3816350"/>
                <a:gd name="connsiteY35" fmla="*/ 1390650 h 1997075"/>
                <a:gd name="connsiteX36" fmla="*/ 1400175 w 3816350"/>
                <a:gd name="connsiteY36" fmla="*/ 1390650 h 1997075"/>
                <a:gd name="connsiteX37" fmla="*/ 1400175 w 3816350"/>
                <a:gd name="connsiteY37" fmla="*/ 1463675 h 1997075"/>
                <a:gd name="connsiteX38" fmla="*/ 2197100 w 3816350"/>
                <a:gd name="connsiteY38" fmla="*/ 1463675 h 1997075"/>
                <a:gd name="connsiteX39" fmla="*/ 2197100 w 3816350"/>
                <a:gd name="connsiteY39" fmla="*/ 1581150 h 1997075"/>
                <a:gd name="connsiteX40" fmla="*/ 3155950 w 3816350"/>
                <a:gd name="connsiteY40" fmla="*/ 1581150 h 1997075"/>
                <a:gd name="connsiteX41" fmla="*/ 3155950 w 3816350"/>
                <a:gd name="connsiteY41" fmla="*/ 1724025 h 1997075"/>
                <a:gd name="connsiteX42" fmla="*/ 3238500 w 3816350"/>
                <a:gd name="connsiteY42" fmla="*/ 1724025 h 1997075"/>
                <a:gd name="connsiteX43" fmla="*/ 3238500 w 3816350"/>
                <a:gd name="connsiteY43" fmla="*/ 1860550 h 1997075"/>
                <a:gd name="connsiteX44" fmla="*/ 3365500 w 3816350"/>
                <a:gd name="connsiteY44" fmla="*/ 1860550 h 1997075"/>
                <a:gd name="connsiteX45" fmla="*/ 3365500 w 3816350"/>
                <a:gd name="connsiteY45" fmla="*/ 1997075 h 1997075"/>
                <a:gd name="connsiteX46" fmla="*/ 3810000 w 3816350"/>
                <a:gd name="connsiteY46" fmla="*/ 1997075 h 1997075"/>
                <a:gd name="connsiteX47" fmla="*/ 3816350 w 3816350"/>
                <a:gd name="connsiteY47" fmla="*/ 1997075 h 1997075"/>
                <a:gd name="connsiteX0" fmla="*/ 0 w 3816350"/>
                <a:gd name="connsiteY0" fmla="*/ 0 h 1997075"/>
                <a:gd name="connsiteX1" fmla="*/ 200025 w 3816350"/>
                <a:gd name="connsiteY1" fmla="*/ 0 h 1997075"/>
                <a:gd name="connsiteX2" fmla="*/ 200025 w 3816350"/>
                <a:gd name="connsiteY2" fmla="*/ 69850 h 1997075"/>
                <a:gd name="connsiteX3" fmla="*/ 200025 w 3816350"/>
                <a:gd name="connsiteY3" fmla="*/ 104775 h 1997075"/>
                <a:gd name="connsiteX4" fmla="*/ 225425 w 3816350"/>
                <a:gd name="connsiteY4" fmla="*/ 155575 h 1997075"/>
                <a:gd name="connsiteX5" fmla="*/ 231775 w 3816350"/>
                <a:gd name="connsiteY5" fmla="*/ 469900 h 1997075"/>
                <a:gd name="connsiteX6" fmla="*/ 231775 w 3816350"/>
                <a:gd name="connsiteY6" fmla="*/ 469900 h 1997075"/>
                <a:gd name="connsiteX7" fmla="*/ 247650 w 3816350"/>
                <a:gd name="connsiteY7" fmla="*/ 520700 h 1997075"/>
                <a:gd name="connsiteX8" fmla="*/ 250825 w 3816350"/>
                <a:gd name="connsiteY8" fmla="*/ 565150 h 1997075"/>
                <a:gd name="connsiteX9" fmla="*/ 250825 w 3816350"/>
                <a:gd name="connsiteY9" fmla="*/ 565150 h 1997075"/>
                <a:gd name="connsiteX10" fmla="*/ 269875 w 3816350"/>
                <a:gd name="connsiteY10" fmla="*/ 622300 h 1997075"/>
                <a:gd name="connsiteX11" fmla="*/ 279400 w 3816350"/>
                <a:gd name="connsiteY11" fmla="*/ 622300 h 1997075"/>
                <a:gd name="connsiteX12" fmla="*/ 279400 w 3816350"/>
                <a:gd name="connsiteY12" fmla="*/ 682625 h 1997075"/>
                <a:gd name="connsiteX13" fmla="*/ 469900 w 3816350"/>
                <a:gd name="connsiteY13" fmla="*/ 682625 h 1997075"/>
                <a:gd name="connsiteX14" fmla="*/ 469900 w 3816350"/>
                <a:gd name="connsiteY14" fmla="*/ 746125 h 1997075"/>
                <a:gd name="connsiteX15" fmla="*/ 536575 w 3816350"/>
                <a:gd name="connsiteY15" fmla="*/ 746125 h 1997075"/>
                <a:gd name="connsiteX16" fmla="*/ 536575 w 3816350"/>
                <a:gd name="connsiteY16" fmla="*/ 809625 h 1997075"/>
                <a:gd name="connsiteX17" fmla="*/ 695325 w 3816350"/>
                <a:gd name="connsiteY17" fmla="*/ 809625 h 1997075"/>
                <a:gd name="connsiteX18" fmla="*/ 695325 w 3816350"/>
                <a:gd name="connsiteY18" fmla="*/ 895350 h 1997075"/>
                <a:gd name="connsiteX19" fmla="*/ 695325 w 3816350"/>
                <a:gd name="connsiteY19" fmla="*/ 895350 h 1997075"/>
                <a:gd name="connsiteX20" fmla="*/ 717550 w 3816350"/>
                <a:gd name="connsiteY20" fmla="*/ 898525 h 1997075"/>
                <a:gd name="connsiteX21" fmla="*/ 711200 w 3816350"/>
                <a:gd name="connsiteY21" fmla="*/ 949325 h 1997075"/>
                <a:gd name="connsiteX22" fmla="*/ 946150 w 3816350"/>
                <a:gd name="connsiteY22" fmla="*/ 949325 h 1997075"/>
                <a:gd name="connsiteX23" fmla="*/ 946150 w 3816350"/>
                <a:gd name="connsiteY23" fmla="*/ 1028700 h 1997075"/>
                <a:gd name="connsiteX24" fmla="*/ 977900 w 3816350"/>
                <a:gd name="connsiteY24" fmla="*/ 1028700 h 1997075"/>
                <a:gd name="connsiteX25" fmla="*/ 955675 w 3816350"/>
                <a:gd name="connsiteY25" fmla="*/ 1098550 h 1997075"/>
                <a:gd name="connsiteX26" fmla="*/ 1117600 w 3816350"/>
                <a:gd name="connsiteY26" fmla="*/ 1098550 h 1997075"/>
                <a:gd name="connsiteX27" fmla="*/ 1117600 w 3816350"/>
                <a:gd name="connsiteY27" fmla="*/ 1174750 h 1997075"/>
                <a:gd name="connsiteX28" fmla="*/ 1165225 w 3816350"/>
                <a:gd name="connsiteY28" fmla="*/ 1174750 h 1997075"/>
                <a:gd name="connsiteX29" fmla="*/ 1165225 w 3816350"/>
                <a:gd name="connsiteY29" fmla="*/ 1244600 h 1997075"/>
                <a:gd name="connsiteX30" fmla="*/ 1165225 w 3816350"/>
                <a:gd name="connsiteY30" fmla="*/ 1244600 h 1997075"/>
                <a:gd name="connsiteX31" fmla="*/ 1206500 w 3816350"/>
                <a:gd name="connsiteY31" fmla="*/ 1244600 h 1997075"/>
                <a:gd name="connsiteX32" fmla="*/ 1181100 w 3816350"/>
                <a:gd name="connsiteY32" fmla="*/ 1327150 h 1997075"/>
                <a:gd name="connsiteX33" fmla="*/ 1181100 w 3816350"/>
                <a:gd name="connsiteY33" fmla="*/ 1327150 h 1997075"/>
                <a:gd name="connsiteX34" fmla="*/ 1228725 w 3816350"/>
                <a:gd name="connsiteY34" fmla="*/ 1327150 h 1997075"/>
                <a:gd name="connsiteX35" fmla="*/ 1193800 w 3816350"/>
                <a:gd name="connsiteY35" fmla="*/ 1390650 h 1997075"/>
                <a:gd name="connsiteX36" fmla="*/ 1400175 w 3816350"/>
                <a:gd name="connsiteY36" fmla="*/ 1390650 h 1997075"/>
                <a:gd name="connsiteX37" fmla="*/ 1400175 w 3816350"/>
                <a:gd name="connsiteY37" fmla="*/ 1463675 h 1997075"/>
                <a:gd name="connsiteX38" fmla="*/ 2197100 w 3816350"/>
                <a:gd name="connsiteY38" fmla="*/ 1463675 h 1997075"/>
                <a:gd name="connsiteX39" fmla="*/ 2197100 w 3816350"/>
                <a:gd name="connsiteY39" fmla="*/ 1581150 h 1997075"/>
                <a:gd name="connsiteX40" fmla="*/ 3155950 w 3816350"/>
                <a:gd name="connsiteY40" fmla="*/ 1581150 h 1997075"/>
                <a:gd name="connsiteX41" fmla="*/ 3155950 w 3816350"/>
                <a:gd name="connsiteY41" fmla="*/ 1724025 h 1997075"/>
                <a:gd name="connsiteX42" fmla="*/ 3238500 w 3816350"/>
                <a:gd name="connsiteY42" fmla="*/ 1724025 h 1997075"/>
                <a:gd name="connsiteX43" fmla="*/ 3238500 w 3816350"/>
                <a:gd name="connsiteY43" fmla="*/ 1860550 h 1997075"/>
                <a:gd name="connsiteX44" fmla="*/ 3365500 w 3816350"/>
                <a:gd name="connsiteY44" fmla="*/ 1860550 h 1997075"/>
                <a:gd name="connsiteX45" fmla="*/ 3365500 w 3816350"/>
                <a:gd name="connsiteY45" fmla="*/ 1997075 h 1997075"/>
                <a:gd name="connsiteX46" fmla="*/ 3810000 w 3816350"/>
                <a:gd name="connsiteY46" fmla="*/ 1997075 h 1997075"/>
                <a:gd name="connsiteX47" fmla="*/ 3816350 w 3816350"/>
                <a:gd name="connsiteY47" fmla="*/ 1997075 h 1997075"/>
                <a:gd name="connsiteX0" fmla="*/ 0 w 3816350"/>
                <a:gd name="connsiteY0" fmla="*/ 0 h 1997075"/>
                <a:gd name="connsiteX1" fmla="*/ 200025 w 3816350"/>
                <a:gd name="connsiteY1" fmla="*/ 0 h 1997075"/>
                <a:gd name="connsiteX2" fmla="*/ 200025 w 3816350"/>
                <a:gd name="connsiteY2" fmla="*/ 69850 h 1997075"/>
                <a:gd name="connsiteX3" fmla="*/ 200025 w 3816350"/>
                <a:gd name="connsiteY3" fmla="*/ 104775 h 1997075"/>
                <a:gd name="connsiteX4" fmla="*/ 225425 w 3816350"/>
                <a:gd name="connsiteY4" fmla="*/ 155575 h 1997075"/>
                <a:gd name="connsiteX5" fmla="*/ 231775 w 3816350"/>
                <a:gd name="connsiteY5" fmla="*/ 469900 h 1997075"/>
                <a:gd name="connsiteX6" fmla="*/ 231775 w 3816350"/>
                <a:gd name="connsiteY6" fmla="*/ 469900 h 1997075"/>
                <a:gd name="connsiteX7" fmla="*/ 247650 w 3816350"/>
                <a:gd name="connsiteY7" fmla="*/ 520700 h 1997075"/>
                <a:gd name="connsiteX8" fmla="*/ 250825 w 3816350"/>
                <a:gd name="connsiteY8" fmla="*/ 565150 h 1997075"/>
                <a:gd name="connsiteX9" fmla="*/ 250825 w 3816350"/>
                <a:gd name="connsiteY9" fmla="*/ 565150 h 1997075"/>
                <a:gd name="connsiteX10" fmla="*/ 269875 w 3816350"/>
                <a:gd name="connsiteY10" fmla="*/ 622300 h 1997075"/>
                <a:gd name="connsiteX11" fmla="*/ 279400 w 3816350"/>
                <a:gd name="connsiteY11" fmla="*/ 622300 h 1997075"/>
                <a:gd name="connsiteX12" fmla="*/ 279400 w 3816350"/>
                <a:gd name="connsiteY12" fmla="*/ 682625 h 1997075"/>
                <a:gd name="connsiteX13" fmla="*/ 469900 w 3816350"/>
                <a:gd name="connsiteY13" fmla="*/ 682625 h 1997075"/>
                <a:gd name="connsiteX14" fmla="*/ 469900 w 3816350"/>
                <a:gd name="connsiteY14" fmla="*/ 746125 h 1997075"/>
                <a:gd name="connsiteX15" fmla="*/ 536575 w 3816350"/>
                <a:gd name="connsiteY15" fmla="*/ 746125 h 1997075"/>
                <a:gd name="connsiteX16" fmla="*/ 536575 w 3816350"/>
                <a:gd name="connsiteY16" fmla="*/ 809625 h 1997075"/>
                <a:gd name="connsiteX17" fmla="*/ 695325 w 3816350"/>
                <a:gd name="connsiteY17" fmla="*/ 809625 h 1997075"/>
                <a:gd name="connsiteX18" fmla="*/ 695325 w 3816350"/>
                <a:gd name="connsiteY18" fmla="*/ 895350 h 1997075"/>
                <a:gd name="connsiteX19" fmla="*/ 695325 w 3816350"/>
                <a:gd name="connsiteY19" fmla="*/ 895350 h 1997075"/>
                <a:gd name="connsiteX20" fmla="*/ 717550 w 3816350"/>
                <a:gd name="connsiteY20" fmla="*/ 898525 h 1997075"/>
                <a:gd name="connsiteX21" fmla="*/ 711200 w 3816350"/>
                <a:gd name="connsiteY21" fmla="*/ 949325 h 1997075"/>
                <a:gd name="connsiteX22" fmla="*/ 946150 w 3816350"/>
                <a:gd name="connsiteY22" fmla="*/ 949325 h 1997075"/>
                <a:gd name="connsiteX23" fmla="*/ 946150 w 3816350"/>
                <a:gd name="connsiteY23" fmla="*/ 1028700 h 1997075"/>
                <a:gd name="connsiteX24" fmla="*/ 965200 w 3816350"/>
                <a:gd name="connsiteY24" fmla="*/ 1025525 h 1997075"/>
                <a:gd name="connsiteX25" fmla="*/ 955675 w 3816350"/>
                <a:gd name="connsiteY25" fmla="*/ 1098550 h 1997075"/>
                <a:gd name="connsiteX26" fmla="*/ 1117600 w 3816350"/>
                <a:gd name="connsiteY26" fmla="*/ 1098550 h 1997075"/>
                <a:gd name="connsiteX27" fmla="*/ 1117600 w 3816350"/>
                <a:gd name="connsiteY27" fmla="*/ 1174750 h 1997075"/>
                <a:gd name="connsiteX28" fmla="*/ 1165225 w 3816350"/>
                <a:gd name="connsiteY28" fmla="*/ 1174750 h 1997075"/>
                <a:gd name="connsiteX29" fmla="*/ 1165225 w 3816350"/>
                <a:gd name="connsiteY29" fmla="*/ 1244600 h 1997075"/>
                <a:gd name="connsiteX30" fmla="*/ 1165225 w 3816350"/>
                <a:gd name="connsiteY30" fmla="*/ 1244600 h 1997075"/>
                <a:gd name="connsiteX31" fmla="*/ 1206500 w 3816350"/>
                <a:gd name="connsiteY31" fmla="*/ 1244600 h 1997075"/>
                <a:gd name="connsiteX32" fmla="*/ 1181100 w 3816350"/>
                <a:gd name="connsiteY32" fmla="*/ 1327150 h 1997075"/>
                <a:gd name="connsiteX33" fmla="*/ 1181100 w 3816350"/>
                <a:gd name="connsiteY33" fmla="*/ 1327150 h 1997075"/>
                <a:gd name="connsiteX34" fmla="*/ 1228725 w 3816350"/>
                <a:gd name="connsiteY34" fmla="*/ 1327150 h 1997075"/>
                <a:gd name="connsiteX35" fmla="*/ 1193800 w 3816350"/>
                <a:gd name="connsiteY35" fmla="*/ 1390650 h 1997075"/>
                <a:gd name="connsiteX36" fmla="*/ 1400175 w 3816350"/>
                <a:gd name="connsiteY36" fmla="*/ 1390650 h 1997075"/>
                <a:gd name="connsiteX37" fmla="*/ 1400175 w 3816350"/>
                <a:gd name="connsiteY37" fmla="*/ 1463675 h 1997075"/>
                <a:gd name="connsiteX38" fmla="*/ 2197100 w 3816350"/>
                <a:gd name="connsiteY38" fmla="*/ 1463675 h 1997075"/>
                <a:gd name="connsiteX39" fmla="*/ 2197100 w 3816350"/>
                <a:gd name="connsiteY39" fmla="*/ 1581150 h 1997075"/>
                <a:gd name="connsiteX40" fmla="*/ 3155950 w 3816350"/>
                <a:gd name="connsiteY40" fmla="*/ 1581150 h 1997075"/>
                <a:gd name="connsiteX41" fmla="*/ 3155950 w 3816350"/>
                <a:gd name="connsiteY41" fmla="*/ 1724025 h 1997075"/>
                <a:gd name="connsiteX42" fmla="*/ 3238500 w 3816350"/>
                <a:gd name="connsiteY42" fmla="*/ 1724025 h 1997075"/>
                <a:gd name="connsiteX43" fmla="*/ 3238500 w 3816350"/>
                <a:gd name="connsiteY43" fmla="*/ 1860550 h 1997075"/>
                <a:gd name="connsiteX44" fmla="*/ 3365500 w 3816350"/>
                <a:gd name="connsiteY44" fmla="*/ 1860550 h 1997075"/>
                <a:gd name="connsiteX45" fmla="*/ 3365500 w 3816350"/>
                <a:gd name="connsiteY45" fmla="*/ 1997075 h 1997075"/>
                <a:gd name="connsiteX46" fmla="*/ 3810000 w 3816350"/>
                <a:gd name="connsiteY46" fmla="*/ 1997075 h 1997075"/>
                <a:gd name="connsiteX47" fmla="*/ 3816350 w 3816350"/>
                <a:gd name="connsiteY47" fmla="*/ 1997075 h 1997075"/>
                <a:gd name="connsiteX0" fmla="*/ 0 w 3816350"/>
                <a:gd name="connsiteY0" fmla="*/ 0 h 1997075"/>
                <a:gd name="connsiteX1" fmla="*/ 200025 w 3816350"/>
                <a:gd name="connsiteY1" fmla="*/ 0 h 1997075"/>
                <a:gd name="connsiteX2" fmla="*/ 200025 w 3816350"/>
                <a:gd name="connsiteY2" fmla="*/ 69850 h 1997075"/>
                <a:gd name="connsiteX3" fmla="*/ 200025 w 3816350"/>
                <a:gd name="connsiteY3" fmla="*/ 104775 h 1997075"/>
                <a:gd name="connsiteX4" fmla="*/ 225425 w 3816350"/>
                <a:gd name="connsiteY4" fmla="*/ 155575 h 1997075"/>
                <a:gd name="connsiteX5" fmla="*/ 231775 w 3816350"/>
                <a:gd name="connsiteY5" fmla="*/ 469900 h 1997075"/>
                <a:gd name="connsiteX6" fmla="*/ 231775 w 3816350"/>
                <a:gd name="connsiteY6" fmla="*/ 469900 h 1997075"/>
                <a:gd name="connsiteX7" fmla="*/ 247650 w 3816350"/>
                <a:gd name="connsiteY7" fmla="*/ 520700 h 1997075"/>
                <a:gd name="connsiteX8" fmla="*/ 250825 w 3816350"/>
                <a:gd name="connsiteY8" fmla="*/ 565150 h 1997075"/>
                <a:gd name="connsiteX9" fmla="*/ 250825 w 3816350"/>
                <a:gd name="connsiteY9" fmla="*/ 565150 h 1997075"/>
                <a:gd name="connsiteX10" fmla="*/ 269875 w 3816350"/>
                <a:gd name="connsiteY10" fmla="*/ 622300 h 1997075"/>
                <a:gd name="connsiteX11" fmla="*/ 279400 w 3816350"/>
                <a:gd name="connsiteY11" fmla="*/ 622300 h 1997075"/>
                <a:gd name="connsiteX12" fmla="*/ 279400 w 3816350"/>
                <a:gd name="connsiteY12" fmla="*/ 682625 h 1997075"/>
                <a:gd name="connsiteX13" fmla="*/ 469900 w 3816350"/>
                <a:gd name="connsiteY13" fmla="*/ 682625 h 1997075"/>
                <a:gd name="connsiteX14" fmla="*/ 469900 w 3816350"/>
                <a:gd name="connsiteY14" fmla="*/ 746125 h 1997075"/>
                <a:gd name="connsiteX15" fmla="*/ 536575 w 3816350"/>
                <a:gd name="connsiteY15" fmla="*/ 746125 h 1997075"/>
                <a:gd name="connsiteX16" fmla="*/ 536575 w 3816350"/>
                <a:gd name="connsiteY16" fmla="*/ 809625 h 1997075"/>
                <a:gd name="connsiteX17" fmla="*/ 695325 w 3816350"/>
                <a:gd name="connsiteY17" fmla="*/ 809625 h 1997075"/>
                <a:gd name="connsiteX18" fmla="*/ 695325 w 3816350"/>
                <a:gd name="connsiteY18" fmla="*/ 895350 h 1997075"/>
                <a:gd name="connsiteX19" fmla="*/ 695325 w 3816350"/>
                <a:gd name="connsiteY19" fmla="*/ 895350 h 1997075"/>
                <a:gd name="connsiteX20" fmla="*/ 717550 w 3816350"/>
                <a:gd name="connsiteY20" fmla="*/ 898525 h 1997075"/>
                <a:gd name="connsiteX21" fmla="*/ 711200 w 3816350"/>
                <a:gd name="connsiteY21" fmla="*/ 949325 h 1997075"/>
                <a:gd name="connsiteX22" fmla="*/ 946150 w 3816350"/>
                <a:gd name="connsiteY22" fmla="*/ 949325 h 1997075"/>
                <a:gd name="connsiteX23" fmla="*/ 946150 w 3816350"/>
                <a:gd name="connsiteY23" fmla="*/ 1028700 h 1997075"/>
                <a:gd name="connsiteX24" fmla="*/ 965200 w 3816350"/>
                <a:gd name="connsiteY24" fmla="*/ 1025525 h 1997075"/>
                <a:gd name="connsiteX25" fmla="*/ 968375 w 3816350"/>
                <a:gd name="connsiteY25" fmla="*/ 1101725 h 1997075"/>
                <a:gd name="connsiteX26" fmla="*/ 1117600 w 3816350"/>
                <a:gd name="connsiteY26" fmla="*/ 1098550 h 1997075"/>
                <a:gd name="connsiteX27" fmla="*/ 1117600 w 3816350"/>
                <a:gd name="connsiteY27" fmla="*/ 1174750 h 1997075"/>
                <a:gd name="connsiteX28" fmla="*/ 1165225 w 3816350"/>
                <a:gd name="connsiteY28" fmla="*/ 1174750 h 1997075"/>
                <a:gd name="connsiteX29" fmla="*/ 1165225 w 3816350"/>
                <a:gd name="connsiteY29" fmla="*/ 1244600 h 1997075"/>
                <a:gd name="connsiteX30" fmla="*/ 1165225 w 3816350"/>
                <a:gd name="connsiteY30" fmla="*/ 1244600 h 1997075"/>
                <a:gd name="connsiteX31" fmla="*/ 1206500 w 3816350"/>
                <a:gd name="connsiteY31" fmla="*/ 1244600 h 1997075"/>
                <a:gd name="connsiteX32" fmla="*/ 1181100 w 3816350"/>
                <a:gd name="connsiteY32" fmla="*/ 1327150 h 1997075"/>
                <a:gd name="connsiteX33" fmla="*/ 1181100 w 3816350"/>
                <a:gd name="connsiteY33" fmla="*/ 1327150 h 1997075"/>
                <a:gd name="connsiteX34" fmla="*/ 1228725 w 3816350"/>
                <a:gd name="connsiteY34" fmla="*/ 1327150 h 1997075"/>
                <a:gd name="connsiteX35" fmla="*/ 1193800 w 3816350"/>
                <a:gd name="connsiteY35" fmla="*/ 1390650 h 1997075"/>
                <a:gd name="connsiteX36" fmla="*/ 1400175 w 3816350"/>
                <a:gd name="connsiteY36" fmla="*/ 1390650 h 1997075"/>
                <a:gd name="connsiteX37" fmla="*/ 1400175 w 3816350"/>
                <a:gd name="connsiteY37" fmla="*/ 1463675 h 1997075"/>
                <a:gd name="connsiteX38" fmla="*/ 2197100 w 3816350"/>
                <a:gd name="connsiteY38" fmla="*/ 1463675 h 1997075"/>
                <a:gd name="connsiteX39" fmla="*/ 2197100 w 3816350"/>
                <a:gd name="connsiteY39" fmla="*/ 1581150 h 1997075"/>
                <a:gd name="connsiteX40" fmla="*/ 3155950 w 3816350"/>
                <a:gd name="connsiteY40" fmla="*/ 1581150 h 1997075"/>
                <a:gd name="connsiteX41" fmla="*/ 3155950 w 3816350"/>
                <a:gd name="connsiteY41" fmla="*/ 1724025 h 1997075"/>
                <a:gd name="connsiteX42" fmla="*/ 3238500 w 3816350"/>
                <a:gd name="connsiteY42" fmla="*/ 1724025 h 1997075"/>
                <a:gd name="connsiteX43" fmla="*/ 3238500 w 3816350"/>
                <a:gd name="connsiteY43" fmla="*/ 1860550 h 1997075"/>
                <a:gd name="connsiteX44" fmla="*/ 3365500 w 3816350"/>
                <a:gd name="connsiteY44" fmla="*/ 1860550 h 1997075"/>
                <a:gd name="connsiteX45" fmla="*/ 3365500 w 3816350"/>
                <a:gd name="connsiteY45" fmla="*/ 1997075 h 1997075"/>
                <a:gd name="connsiteX46" fmla="*/ 3810000 w 3816350"/>
                <a:gd name="connsiteY46" fmla="*/ 1997075 h 1997075"/>
                <a:gd name="connsiteX47" fmla="*/ 3816350 w 3816350"/>
                <a:gd name="connsiteY47" fmla="*/ 1997075 h 1997075"/>
                <a:gd name="connsiteX0" fmla="*/ 0 w 3816350"/>
                <a:gd name="connsiteY0" fmla="*/ 0 h 1997075"/>
                <a:gd name="connsiteX1" fmla="*/ 200025 w 3816350"/>
                <a:gd name="connsiteY1" fmla="*/ 0 h 1997075"/>
                <a:gd name="connsiteX2" fmla="*/ 200025 w 3816350"/>
                <a:gd name="connsiteY2" fmla="*/ 69850 h 1997075"/>
                <a:gd name="connsiteX3" fmla="*/ 200025 w 3816350"/>
                <a:gd name="connsiteY3" fmla="*/ 104775 h 1997075"/>
                <a:gd name="connsiteX4" fmla="*/ 225425 w 3816350"/>
                <a:gd name="connsiteY4" fmla="*/ 155575 h 1997075"/>
                <a:gd name="connsiteX5" fmla="*/ 231775 w 3816350"/>
                <a:gd name="connsiteY5" fmla="*/ 469900 h 1997075"/>
                <a:gd name="connsiteX6" fmla="*/ 231775 w 3816350"/>
                <a:gd name="connsiteY6" fmla="*/ 469900 h 1997075"/>
                <a:gd name="connsiteX7" fmla="*/ 247650 w 3816350"/>
                <a:gd name="connsiteY7" fmla="*/ 520700 h 1997075"/>
                <a:gd name="connsiteX8" fmla="*/ 250825 w 3816350"/>
                <a:gd name="connsiteY8" fmla="*/ 565150 h 1997075"/>
                <a:gd name="connsiteX9" fmla="*/ 250825 w 3816350"/>
                <a:gd name="connsiteY9" fmla="*/ 565150 h 1997075"/>
                <a:gd name="connsiteX10" fmla="*/ 269875 w 3816350"/>
                <a:gd name="connsiteY10" fmla="*/ 622300 h 1997075"/>
                <a:gd name="connsiteX11" fmla="*/ 279400 w 3816350"/>
                <a:gd name="connsiteY11" fmla="*/ 622300 h 1997075"/>
                <a:gd name="connsiteX12" fmla="*/ 279400 w 3816350"/>
                <a:gd name="connsiteY12" fmla="*/ 682625 h 1997075"/>
                <a:gd name="connsiteX13" fmla="*/ 469900 w 3816350"/>
                <a:gd name="connsiteY13" fmla="*/ 682625 h 1997075"/>
                <a:gd name="connsiteX14" fmla="*/ 469900 w 3816350"/>
                <a:gd name="connsiteY14" fmla="*/ 746125 h 1997075"/>
                <a:gd name="connsiteX15" fmla="*/ 536575 w 3816350"/>
                <a:gd name="connsiteY15" fmla="*/ 746125 h 1997075"/>
                <a:gd name="connsiteX16" fmla="*/ 536575 w 3816350"/>
                <a:gd name="connsiteY16" fmla="*/ 809625 h 1997075"/>
                <a:gd name="connsiteX17" fmla="*/ 695325 w 3816350"/>
                <a:gd name="connsiteY17" fmla="*/ 809625 h 1997075"/>
                <a:gd name="connsiteX18" fmla="*/ 695325 w 3816350"/>
                <a:gd name="connsiteY18" fmla="*/ 895350 h 1997075"/>
                <a:gd name="connsiteX19" fmla="*/ 695325 w 3816350"/>
                <a:gd name="connsiteY19" fmla="*/ 895350 h 1997075"/>
                <a:gd name="connsiteX20" fmla="*/ 717550 w 3816350"/>
                <a:gd name="connsiteY20" fmla="*/ 898525 h 1997075"/>
                <a:gd name="connsiteX21" fmla="*/ 711200 w 3816350"/>
                <a:gd name="connsiteY21" fmla="*/ 949325 h 1997075"/>
                <a:gd name="connsiteX22" fmla="*/ 946150 w 3816350"/>
                <a:gd name="connsiteY22" fmla="*/ 949325 h 1997075"/>
                <a:gd name="connsiteX23" fmla="*/ 946150 w 3816350"/>
                <a:gd name="connsiteY23" fmla="*/ 1028700 h 1997075"/>
                <a:gd name="connsiteX24" fmla="*/ 974725 w 3816350"/>
                <a:gd name="connsiteY24" fmla="*/ 1047750 h 1997075"/>
                <a:gd name="connsiteX25" fmla="*/ 968375 w 3816350"/>
                <a:gd name="connsiteY25" fmla="*/ 1101725 h 1997075"/>
                <a:gd name="connsiteX26" fmla="*/ 1117600 w 3816350"/>
                <a:gd name="connsiteY26" fmla="*/ 1098550 h 1997075"/>
                <a:gd name="connsiteX27" fmla="*/ 1117600 w 3816350"/>
                <a:gd name="connsiteY27" fmla="*/ 1174750 h 1997075"/>
                <a:gd name="connsiteX28" fmla="*/ 1165225 w 3816350"/>
                <a:gd name="connsiteY28" fmla="*/ 1174750 h 1997075"/>
                <a:gd name="connsiteX29" fmla="*/ 1165225 w 3816350"/>
                <a:gd name="connsiteY29" fmla="*/ 1244600 h 1997075"/>
                <a:gd name="connsiteX30" fmla="*/ 1165225 w 3816350"/>
                <a:gd name="connsiteY30" fmla="*/ 1244600 h 1997075"/>
                <a:gd name="connsiteX31" fmla="*/ 1206500 w 3816350"/>
                <a:gd name="connsiteY31" fmla="*/ 1244600 h 1997075"/>
                <a:gd name="connsiteX32" fmla="*/ 1181100 w 3816350"/>
                <a:gd name="connsiteY32" fmla="*/ 1327150 h 1997075"/>
                <a:gd name="connsiteX33" fmla="*/ 1181100 w 3816350"/>
                <a:gd name="connsiteY33" fmla="*/ 1327150 h 1997075"/>
                <a:gd name="connsiteX34" fmla="*/ 1228725 w 3816350"/>
                <a:gd name="connsiteY34" fmla="*/ 1327150 h 1997075"/>
                <a:gd name="connsiteX35" fmla="*/ 1193800 w 3816350"/>
                <a:gd name="connsiteY35" fmla="*/ 1390650 h 1997075"/>
                <a:gd name="connsiteX36" fmla="*/ 1400175 w 3816350"/>
                <a:gd name="connsiteY36" fmla="*/ 1390650 h 1997075"/>
                <a:gd name="connsiteX37" fmla="*/ 1400175 w 3816350"/>
                <a:gd name="connsiteY37" fmla="*/ 1463675 h 1997075"/>
                <a:gd name="connsiteX38" fmla="*/ 2197100 w 3816350"/>
                <a:gd name="connsiteY38" fmla="*/ 1463675 h 1997075"/>
                <a:gd name="connsiteX39" fmla="*/ 2197100 w 3816350"/>
                <a:gd name="connsiteY39" fmla="*/ 1581150 h 1997075"/>
                <a:gd name="connsiteX40" fmla="*/ 3155950 w 3816350"/>
                <a:gd name="connsiteY40" fmla="*/ 1581150 h 1997075"/>
                <a:gd name="connsiteX41" fmla="*/ 3155950 w 3816350"/>
                <a:gd name="connsiteY41" fmla="*/ 1724025 h 1997075"/>
                <a:gd name="connsiteX42" fmla="*/ 3238500 w 3816350"/>
                <a:gd name="connsiteY42" fmla="*/ 1724025 h 1997075"/>
                <a:gd name="connsiteX43" fmla="*/ 3238500 w 3816350"/>
                <a:gd name="connsiteY43" fmla="*/ 1860550 h 1997075"/>
                <a:gd name="connsiteX44" fmla="*/ 3365500 w 3816350"/>
                <a:gd name="connsiteY44" fmla="*/ 1860550 h 1997075"/>
                <a:gd name="connsiteX45" fmla="*/ 3365500 w 3816350"/>
                <a:gd name="connsiteY45" fmla="*/ 1997075 h 1997075"/>
                <a:gd name="connsiteX46" fmla="*/ 3810000 w 3816350"/>
                <a:gd name="connsiteY46" fmla="*/ 1997075 h 1997075"/>
                <a:gd name="connsiteX47" fmla="*/ 3816350 w 3816350"/>
                <a:gd name="connsiteY47" fmla="*/ 1997075 h 1997075"/>
                <a:gd name="connsiteX0" fmla="*/ 0 w 3816350"/>
                <a:gd name="connsiteY0" fmla="*/ 0 h 1997075"/>
                <a:gd name="connsiteX1" fmla="*/ 200025 w 3816350"/>
                <a:gd name="connsiteY1" fmla="*/ 0 h 1997075"/>
                <a:gd name="connsiteX2" fmla="*/ 200025 w 3816350"/>
                <a:gd name="connsiteY2" fmla="*/ 69850 h 1997075"/>
                <a:gd name="connsiteX3" fmla="*/ 200025 w 3816350"/>
                <a:gd name="connsiteY3" fmla="*/ 104775 h 1997075"/>
                <a:gd name="connsiteX4" fmla="*/ 225425 w 3816350"/>
                <a:gd name="connsiteY4" fmla="*/ 155575 h 1997075"/>
                <a:gd name="connsiteX5" fmla="*/ 231775 w 3816350"/>
                <a:gd name="connsiteY5" fmla="*/ 469900 h 1997075"/>
                <a:gd name="connsiteX6" fmla="*/ 231775 w 3816350"/>
                <a:gd name="connsiteY6" fmla="*/ 469900 h 1997075"/>
                <a:gd name="connsiteX7" fmla="*/ 247650 w 3816350"/>
                <a:gd name="connsiteY7" fmla="*/ 520700 h 1997075"/>
                <a:gd name="connsiteX8" fmla="*/ 250825 w 3816350"/>
                <a:gd name="connsiteY8" fmla="*/ 565150 h 1997075"/>
                <a:gd name="connsiteX9" fmla="*/ 250825 w 3816350"/>
                <a:gd name="connsiteY9" fmla="*/ 565150 h 1997075"/>
                <a:gd name="connsiteX10" fmla="*/ 269875 w 3816350"/>
                <a:gd name="connsiteY10" fmla="*/ 622300 h 1997075"/>
                <a:gd name="connsiteX11" fmla="*/ 279400 w 3816350"/>
                <a:gd name="connsiteY11" fmla="*/ 622300 h 1997075"/>
                <a:gd name="connsiteX12" fmla="*/ 279400 w 3816350"/>
                <a:gd name="connsiteY12" fmla="*/ 682625 h 1997075"/>
                <a:gd name="connsiteX13" fmla="*/ 469900 w 3816350"/>
                <a:gd name="connsiteY13" fmla="*/ 682625 h 1997075"/>
                <a:gd name="connsiteX14" fmla="*/ 469900 w 3816350"/>
                <a:gd name="connsiteY14" fmla="*/ 746125 h 1997075"/>
                <a:gd name="connsiteX15" fmla="*/ 536575 w 3816350"/>
                <a:gd name="connsiteY15" fmla="*/ 746125 h 1997075"/>
                <a:gd name="connsiteX16" fmla="*/ 536575 w 3816350"/>
                <a:gd name="connsiteY16" fmla="*/ 809625 h 1997075"/>
                <a:gd name="connsiteX17" fmla="*/ 695325 w 3816350"/>
                <a:gd name="connsiteY17" fmla="*/ 809625 h 1997075"/>
                <a:gd name="connsiteX18" fmla="*/ 695325 w 3816350"/>
                <a:gd name="connsiteY18" fmla="*/ 895350 h 1997075"/>
                <a:gd name="connsiteX19" fmla="*/ 695325 w 3816350"/>
                <a:gd name="connsiteY19" fmla="*/ 895350 h 1997075"/>
                <a:gd name="connsiteX20" fmla="*/ 717550 w 3816350"/>
                <a:gd name="connsiteY20" fmla="*/ 898525 h 1997075"/>
                <a:gd name="connsiteX21" fmla="*/ 711200 w 3816350"/>
                <a:gd name="connsiteY21" fmla="*/ 949325 h 1997075"/>
                <a:gd name="connsiteX22" fmla="*/ 946150 w 3816350"/>
                <a:gd name="connsiteY22" fmla="*/ 949325 h 1997075"/>
                <a:gd name="connsiteX23" fmla="*/ 946150 w 3816350"/>
                <a:gd name="connsiteY23" fmla="*/ 1028700 h 1997075"/>
                <a:gd name="connsiteX24" fmla="*/ 968375 w 3816350"/>
                <a:gd name="connsiteY24" fmla="*/ 1031875 h 1997075"/>
                <a:gd name="connsiteX25" fmla="*/ 968375 w 3816350"/>
                <a:gd name="connsiteY25" fmla="*/ 1101725 h 1997075"/>
                <a:gd name="connsiteX26" fmla="*/ 1117600 w 3816350"/>
                <a:gd name="connsiteY26" fmla="*/ 1098550 h 1997075"/>
                <a:gd name="connsiteX27" fmla="*/ 1117600 w 3816350"/>
                <a:gd name="connsiteY27" fmla="*/ 1174750 h 1997075"/>
                <a:gd name="connsiteX28" fmla="*/ 1165225 w 3816350"/>
                <a:gd name="connsiteY28" fmla="*/ 1174750 h 1997075"/>
                <a:gd name="connsiteX29" fmla="*/ 1165225 w 3816350"/>
                <a:gd name="connsiteY29" fmla="*/ 1244600 h 1997075"/>
                <a:gd name="connsiteX30" fmla="*/ 1165225 w 3816350"/>
                <a:gd name="connsiteY30" fmla="*/ 1244600 h 1997075"/>
                <a:gd name="connsiteX31" fmla="*/ 1206500 w 3816350"/>
                <a:gd name="connsiteY31" fmla="*/ 1244600 h 1997075"/>
                <a:gd name="connsiteX32" fmla="*/ 1181100 w 3816350"/>
                <a:gd name="connsiteY32" fmla="*/ 1327150 h 1997075"/>
                <a:gd name="connsiteX33" fmla="*/ 1181100 w 3816350"/>
                <a:gd name="connsiteY33" fmla="*/ 1327150 h 1997075"/>
                <a:gd name="connsiteX34" fmla="*/ 1228725 w 3816350"/>
                <a:gd name="connsiteY34" fmla="*/ 1327150 h 1997075"/>
                <a:gd name="connsiteX35" fmla="*/ 1193800 w 3816350"/>
                <a:gd name="connsiteY35" fmla="*/ 1390650 h 1997075"/>
                <a:gd name="connsiteX36" fmla="*/ 1400175 w 3816350"/>
                <a:gd name="connsiteY36" fmla="*/ 1390650 h 1997075"/>
                <a:gd name="connsiteX37" fmla="*/ 1400175 w 3816350"/>
                <a:gd name="connsiteY37" fmla="*/ 1463675 h 1997075"/>
                <a:gd name="connsiteX38" fmla="*/ 2197100 w 3816350"/>
                <a:gd name="connsiteY38" fmla="*/ 1463675 h 1997075"/>
                <a:gd name="connsiteX39" fmla="*/ 2197100 w 3816350"/>
                <a:gd name="connsiteY39" fmla="*/ 1581150 h 1997075"/>
                <a:gd name="connsiteX40" fmla="*/ 3155950 w 3816350"/>
                <a:gd name="connsiteY40" fmla="*/ 1581150 h 1997075"/>
                <a:gd name="connsiteX41" fmla="*/ 3155950 w 3816350"/>
                <a:gd name="connsiteY41" fmla="*/ 1724025 h 1997075"/>
                <a:gd name="connsiteX42" fmla="*/ 3238500 w 3816350"/>
                <a:gd name="connsiteY42" fmla="*/ 1724025 h 1997075"/>
                <a:gd name="connsiteX43" fmla="*/ 3238500 w 3816350"/>
                <a:gd name="connsiteY43" fmla="*/ 1860550 h 1997075"/>
                <a:gd name="connsiteX44" fmla="*/ 3365500 w 3816350"/>
                <a:gd name="connsiteY44" fmla="*/ 1860550 h 1997075"/>
                <a:gd name="connsiteX45" fmla="*/ 3365500 w 3816350"/>
                <a:gd name="connsiteY45" fmla="*/ 1997075 h 1997075"/>
                <a:gd name="connsiteX46" fmla="*/ 3810000 w 3816350"/>
                <a:gd name="connsiteY46" fmla="*/ 1997075 h 1997075"/>
                <a:gd name="connsiteX47" fmla="*/ 3816350 w 3816350"/>
                <a:gd name="connsiteY47" fmla="*/ 1997075 h 1997075"/>
                <a:gd name="connsiteX0" fmla="*/ 0 w 3816350"/>
                <a:gd name="connsiteY0" fmla="*/ 0 h 1997075"/>
                <a:gd name="connsiteX1" fmla="*/ 200025 w 3816350"/>
                <a:gd name="connsiteY1" fmla="*/ 0 h 1997075"/>
                <a:gd name="connsiteX2" fmla="*/ 200025 w 3816350"/>
                <a:gd name="connsiteY2" fmla="*/ 69850 h 1997075"/>
                <a:gd name="connsiteX3" fmla="*/ 200025 w 3816350"/>
                <a:gd name="connsiteY3" fmla="*/ 104775 h 1997075"/>
                <a:gd name="connsiteX4" fmla="*/ 225425 w 3816350"/>
                <a:gd name="connsiteY4" fmla="*/ 155575 h 1997075"/>
                <a:gd name="connsiteX5" fmla="*/ 231775 w 3816350"/>
                <a:gd name="connsiteY5" fmla="*/ 469900 h 1997075"/>
                <a:gd name="connsiteX6" fmla="*/ 231775 w 3816350"/>
                <a:gd name="connsiteY6" fmla="*/ 469900 h 1997075"/>
                <a:gd name="connsiteX7" fmla="*/ 247650 w 3816350"/>
                <a:gd name="connsiteY7" fmla="*/ 520700 h 1997075"/>
                <a:gd name="connsiteX8" fmla="*/ 250825 w 3816350"/>
                <a:gd name="connsiteY8" fmla="*/ 565150 h 1997075"/>
                <a:gd name="connsiteX9" fmla="*/ 250825 w 3816350"/>
                <a:gd name="connsiteY9" fmla="*/ 565150 h 1997075"/>
                <a:gd name="connsiteX10" fmla="*/ 269875 w 3816350"/>
                <a:gd name="connsiteY10" fmla="*/ 622300 h 1997075"/>
                <a:gd name="connsiteX11" fmla="*/ 279400 w 3816350"/>
                <a:gd name="connsiteY11" fmla="*/ 622300 h 1997075"/>
                <a:gd name="connsiteX12" fmla="*/ 279400 w 3816350"/>
                <a:gd name="connsiteY12" fmla="*/ 682625 h 1997075"/>
                <a:gd name="connsiteX13" fmla="*/ 469900 w 3816350"/>
                <a:gd name="connsiteY13" fmla="*/ 682625 h 1997075"/>
                <a:gd name="connsiteX14" fmla="*/ 469900 w 3816350"/>
                <a:gd name="connsiteY14" fmla="*/ 746125 h 1997075"/>
                <a:gd name="connsiteX15" fmla="*/ 536575 w 3816350"/>
                <a:gd name="connsiteY15" fmla="*/ 746125 h 1997075"/>
                <a:gd name="connsiteX16" fmla="*/ 536575 w 3816350"/>
                <a:gd name="connsiteY16" fmla="*/ 809625 h 1997075"/>
                <a:gd name="connsiteX17" fmla="*/ 695325 w 3816350"/>
                <a:gd name="connsiteY17" fmla="*/ 809625 h 1997075"/>
                <a:gd name="connsiteX18" fmla="*/ 695325 w 3816350"/>
                <a:gd name="connsiteY18" fmla="*/ 895350 h 1997075"/>
                <a:gd name="connsiteX19" fmla="*/ 695325 w 3816350"/>
                <a:gd name="connsiteY19" fmla="*/ 895350 h 1997075"/>
                <a:gd name="connsiteX20" fmla="*/ 717550 w 3816350"/>
                <a:gd name="connsiteY20" fmla="*/ 898525 h 1997075"/>
                <a:gd name="connsiteX21" fmla="*/ 711200 w 3816350"/>
                <a:gd name="connsiteY21" fmla="*/ 949325 h 1997075"/>
                <a:gd name="connsiteX22" fmla="*/ 946150 w 3816350"/>
                <a:gd name="connsiteY22" fmla="*/ 949325 h 1997075"/>
                <a:gd name="connsiteX23" fmla="*/ 946150 w 3816350"/>
                <a:gd name="connsiteY23" fmla="*/ 1028700 h 1997075"/>
                <a:gd name="connsiteX24" fmla="*/ 968375 w 3816350"/>
                <a:gd name="connsiteY24" fmla="*/ 1031875 h 1997075"/>
                <a:gd name="connsiteX25" fmla="*/ 968375 w 3816350"/>
                <a:gd name="connsiteY25" fmla="*/ 1101725 h 1997075"/>
                <a:gd name="connsiteX26" fmla="*/ 1117600 w 3816350"/>
                <a:gd name="connsiteY26" fmla="*/ 1098550 h 1997075"/>
                <a:gd name="connsiteX27" fmla="*/ 1117600 w 3816350"/>
                <a:gd name="connsiteY27" fmla="*/ 1174750 h 1997075"/>
                <a:gd name="connsiteX28" fmla="*/ 1165225 w 3816350"/>
                <a:gd name="connsiteY28" fmla="*/ 1174750 h 1997075"/>
                <a:gd name="connsiteX29" fmla="*/ 1165225 w 3816350"/>
                <a:gd name="connsiteY29" fmla="*/ 1244600 h 1997075"/>
                <a:gd name="connsiteX30" fmla="*/ 1165225 w 3816350"/>
                <a:gd name="connsiteY30" fmla="*/ 1244600 h 1997075"/>
                <a:gd name="connsiteX31" fmla="*/ 1187450 w 3816350"/>
                <a:gd name="connsiteY31" fmla="*/ 1247775 h 1997075"/>
                <a:gd name="connsiteX32" fmla="*/ 1181100 w 3816350"/>
                <a:gd name="connsiteY32" fmla="*/ 1327150 h 1997075"/>
                <a:gd name="connsiteX33" fmla="*/ 1181100 w 3816350"/>
                <a:gd name="connsiteY33" fmla="*/ 1327150 h 1997075"/>
                <a:gd name="connsiteX34" fmla="*/ 1228725 w 3816350"/>
                <a:gd name="connsiteY34" fmla="*/ 1327150 h 1997075"/>
                <a:gd name="connsiteX35" fmla="*/ 1193800 w 3816350"/>
                <a:gd name="connsiteY35" fmla="*/ 1390650 h 1997075"/>
                <a:gd name="connsiteX36" fmla="*/ 1400175 w 3816350"/>
                <a:gd name="connsiteY36" fmla="*/ 1390650 h 1997075"/>
                <a:gd name="connsiteX37" fmla="*/ 1400175 w 3816350"/>
                <a:gd name="connsiteY37" fmla="*/ 1463675 h 1997075"/>
                <a:gd name="connsiteX38" fmla="*/ 2197100 w 3816350"/>
                <a:gd name="connsiteY38" fmla="*/ 1463675 h 1997075"/>
                <a:gd name="connsiteX39" fmla="*/ 2197100 w 3816350"/>
                <a:gd name="connsiteY39" fmla="*/ 1581150 h 1997075"/>
                <a:gd name="connsiteX40" fmla="*/ 3155950 w 3816350"/>
                <a:gd name="connsiteY40" fmla="*/ 1581150 h 1997075"/>
                <a:gd name="connsiteX41" fmla="*/ 3155950 w 3816350"/>
                <a:gd name="connsiteY41" fmla="*/ 1724025 h 1997075"/>
                <a:gd name="connsiteX42" fmla="*/ 3238500 w 3816350"/>
                <a:gd name="connsiteY42" fmla="*/ 1724025 h 1997075"/>
                <a:gd name="connsiteX43" fmla="*/ 3238500 w 3816350"/>
                <a:gd name="connsiteY43" fmla="*/ 1860550 h 1997075"/>
                <a:gd name="connsiteX44" fmla="*/ 3365500 w 3816350"/>
                <a:gd name="connsiteY44" fmla="*/ 1860550 h 1997075"/>
                <a:gd name="connsiteX45" fmla="*/ 3365500 w 3816350"/>
                <a:gd name="connsiteY45" fmla="*/ 1997075 h 1997075"/>
                <a:gd name="connsiteX46" fmla="*/ 3810000 w 3816350"/>
                <a:gd name="connsiteY46" fmla="*/ 1997075 h 1997075"/>
                <a:gd name="connsiteX47" fmla="*/ 3816350 w 3816350"/>
                <a:gd name="connsiteY47" fmla="*/ 1997075 h 1997075"/>
                <a:gd name="connsiteX0" fmla="*/ 0 w 3816350"/>
                <a:gd name="connsiteY0" fmla="*/ 0 h 1997075"/>
                <a:gd name="connsiteX1" fmla="*/ 200025 w 3816350"/>
                <a:gd name="connsiteY1" fmla="*/ 0 h 1997075"/>
                <a:gd name="connsiteX2" fmla="*/ 200025 w 3816350"/>
                <a:gd name="connsiteY2" fmla="*/ 69850 h 1997075"/>
                <a:gd name="connsiteX3" fmla="*/ 200025 w 3816350"/>
                <a:gd name="connsiteY3" fmla="*/ 104775 h 1997075"/>
                <a:gd name="connsiteX4" fmla="*/ 225425 w 3816350"/>
                <a:gd name="connsiteY4" fmla="*/ 155575 h 1997075"/>
                <a:gd name="connsiteX5" fmla="*/ 231775 w 3816350"/>
                <a:gd name="connsiteY5" fmla="*/ 469900 h 1997075"/>
                <a:gd name="connsiteX6" fmla="*/ 231775 w 3816350"/>
                <a:gd name="connsiteY6" fmla="*/ 469900 h 1997075"/>
                <a:gd name="connsiteX7" fmla="*/ 247650 w 3816350"/>
                <a:gd name="connsiteY7" fmla="*/ 520700 h 1997075"/>
                <a:gd name="connsiteX8" fmla="*/ 250825 w 3816350"/>
                <a:gd name="connsiteY8" fmla="*/ 565150 h 1997075"/>
                <a:gd name="connsiteX9" fmla="*/ 250825 w 3816350"/>
                <a:gd name="connsiteY9" fmla="*/ 565150 h 1997075"/>
                <a:gd name="connsiteX10" fmla="*/ 269875 w 3816350"/>
                <a:gd name="connsiteY10" fmla="*/ 622300 h 1997075"/>
                <a:gd name="connsiteX11" fmla="*/ 279400 w 3816350"/>
                <a:gd name="connsiteY11" fmla="*/ 622300 h 1997075"/>
                <a:gd name="connsiteX12" fmla="*/ 279400 w 3816350"/>
                <a:gd name="connsiteY12" fmla="*/ 682625 h 1997075"/>
                <a:gd name="connsiteX13" fmla="*/ 469900 w 3816350"/>
                <a:gd name="connsiteY13" fmla="*/ 682625 h 1997075"/>
                <a:gd name="connsiteX14" fmla="*/ 469900 w 3816350"/>
                <a:gd name="connsiteY14" fmla="*/ 746125 h 1997075"/>
                <a:gd name="connsiteX15" fmla="*/ 536575 w 3816350"/>
                <a:gd name="connsiteY15" fmla="*/ 746125 h 1997075"/>
                <a:gd name="connsiteX16" fmla="*/ 536575 w 3816350"/>
                <a:gd name="connsiteY16" fmla="*/ 809625 h 1997075"/>
                <a:gd name="connsiteX17" fmla="*/ 695325 w 3816350"/>
                <a:gd name="connsiteY17" fmla="*/ 809625 h 1997075"/>
                <a:gd name="connsiteX18" fmla="*/ 695325 w 3816350"/>
                <a:gd name="connsiteY18" fmla="*/ 895350 h 1997075"/>
                <a:gd name="connsiteX19" fmla="*/ 695325 w 3816350"/>
                <a:gd name="connsiteY19" fmla="*/ 895350 h 1997075"/>
                <a:gd name="connsiteX20" fmla="*/ 717550 w 3816350"/>
                <a:gd name="connsiteY20" fmla="*/ 898525 h 1997075"/>
                <a:gd name="connsiteX21" fmla="*/ 711200 w 3816350"/>
                <a:gd name="connsiteY21" fmla="*/ 949325 h 1997075"/>
                <a:gd name="connsiteX22" fmla="*/ 946150 w 3816350"/>
                <a:gd name="connsiteY22" fmla="*/ 949325 h 1997075"/>
                <a:gd name="connsiteX23" fmla="*/ 946150 w 3816350"/>
                <a:gd name="connsiteY23" fmla="*/ 1028700 h 1997075"/>
                <a:gd name="connsiteX24" fmla="*/ 968375 w 3816350"/>
                <a:gd name="connsiteY24" fmla="*/ 1031875 h 1997075"/>
                <a:gd name="connsiteX25" fmla="*/ 968375 w 3816350"/>
                <a:gd name="connsiteY25" fmla="*/ 1101725 h 1997075"/>
                <a:gd name="connsiteX26" fmla="*/ 1117600 w 3816350"/>
                <a:gd name="connsiteY26" fmla="*/ 1098550 h 1997075"/>
                <a:gd name="connsiteX27" fmla="*/ 1117600 w 3816350"/>
                <a:gd name="connsiteY27" fmla="*/ 1174750 h 1997075"/>
                <a:gd name="connsiteX28" fmla="*/ 1165225 w 3816350"/>
                <a:gd name="connsiteY28" fmla="*/ 1174750 h 1997075"/>
                <a:gd name="connsiteX29" fmla="*/ 1165225 w 3816350"/>
                <a:gd name="connsiteY29" fmla="*/ 1244600 h 1997075"/>
                <a:gd name="connsiteX30" fmla="*/ 1165225 w 3816350"/>
                <a:gd name="connsiteY30" fmla="*/ 1244600 h 1997075"/>
                <a:gd name="connsiteX31" fmla="*/ 1187450 w 3816350"/>
                <a:gd name="connsiteY31" fmla="*/ 1247775 h 1997075"/>
                <a:gd name="connsiteX32" fmla="*/ 1181100 w 3816350"/>
                <a:gd name="connsiteY32" fmla="*/ 1327150 h 1997075"/>
                <a:gd name="connsiteX33" fmla="*/ 1196975 w 3816350"/>
                <a:gd name="connsiteY33" fmla="*/ 1330325 h 1997075"/>
                <a:gd name="connsiteX34" fmla="*/ 1228725 w 3816350"/>
                <a:gd name="connsiteY34" fmla="*/ 1327150 h 1997075"/>
                <a:gd name="connsiteX35" fmla="*/ 1193800 w 3816350"/>
                <a:gd name="connsiteY35" fmla="*/ 1390650 h 1997075"/>
                <a:gd name="connsiteX36" fmla="*/ 1400175 w 3816350"/>
                <a:gd name="connsiteY36" fmla="*/ 1390650 h 1997075"/>
                <a:gd name="connsiteX37" fmla="*/ 1400175 w 3816350"/>
                <a:gd name="connsiteY37" fmla="*/ 1463675 h 1997075"/>
                <a:gd name="connsiteX38" fmla="*/ 2197100 w 3816350"/>
                <a:gd name="connsiteY38" fmla="*/ 1463675 h 1997075"/>
                <a:gd name="connsiteX39" fmla="*/ 2197100 w 3816350"/>
                <a:gd name="connsiteY39" fmla="*/ 1581150 h 1997075"/>
                <a:gd name="connsiteX40" fmla="*/ 3155950 w 3816350"/>
                <a:gd name="connsiteY40" fmla="*/ 1581150 h 1997075"/>
                <a:gd name="connsiteX41" fmla="*/ 3155950 w 3816350"/>
                <a:gd name="connsiteY41" fmla="*/ 1724025 h 1997075"/>
                <a:gd name="connsiteX42" fmla="*/ 3238500 w 3816350"/>
                <a:gd name="connsiteY42" fmla="*/ 1724025 h 1997075"/>
                <a:gd name="connsiteX43" fmla="*/ 3238500 w 3816350"/>
                <a:gd name="connsiteY43" fmla="*/ 1860550 h 1997075"/>
                <a:gd name="connsiteX44" fmla="*/ 3365500 w 3816350"/>
                <a:gd name="connsiteY44" fmla="*/ 1860550 h 1997075"/>
                <a:gd name="connsiteX45" fmla="*/ 3365500 w 3816350"/>
                <a:gd name="connsiteY45" fmla="*/ 1997075 h 1997075"/>
                <a:gd name="connsiteX46" fmla="*/ 3810000 w 3816350"/>
                <a:gd name="connsiteY46" fmla="*/ 1997075 h 1997075"/>
                <a:gd name="connsiteX47" fmla="*/ 3816350 w 3816350"/>
                <a:gd name="connsiteY47" fmla="*/ 1997075 h 1997075"/>
                <a:gd name="connsiteX0" fmla="*/ 0 w 3816350"/>
                <a:gd name="connsiteY0" fmla="*/ 0 h 1997075"/>
                <a:gd name="connsiteX1" fmla="*/ 200025 w 3816350"/>
                <a:gd name="connsiteY1" fmla="*/ 0 h 1997075"/>
                <a:gd name="connsiteX2" fmla="*/ 200025 w 3816350"/>
                <a:gd name="connsiteY2" fmla="*/ 69850 h 1997075"/>
                <a:gd name="connsiteX3" fmla="*/ 200025 w 3816350"/>
                <a:gd name="connsiteY3" fmla="*/ 104775 h 1997075"/>
                <a:gd name="connsiteX4" fmla="*/ 225425 w 3816350"/>
                <a:gd name="connsiteY4" fmla="*/ 155575 h 1997075"/>
                <a:gd name="connsiteX5" fmla="*/ 231775 w 3816350"/>
                <a:gd name="connsiteY5" fmla="*/ 469900 h 1997075"/>
                <a:gd name="connsiteX6" fmla="*/ 231775 w 3816350"/>
                <a:gd name="connsiteY6" fmla="*/ 469900 h 1997075"/>
                <a:gd name="connsiteX7" fmla="*/ 247650 w 3816350"/>
                <a:gd name="connsiteY7" fmla="*/ 520700 h 1997075"/>
                <a:gd name="connsiteX8" fmla="*/ 250825 w 3816350"/>
                <a:gd name="connsiteY8" fmla="*/ 565150 h 1997075"/>
                <a:gd name="connsiteX9" fmla="*/ 250825 w 3816350"/>
                <a:gd name="connsiteY9" fmla="*/ 565150 h 1997075"/>
                <a:gd name="connsiteX10" fmla="*/ 269875 w 3816350"/>
                <a:gd name="connsiteY10" fmla="*/ 622300 h 1997075"/>
                <a:gd name="connsiteX11" fmla="*/ 279400 w 3816350"/>
                <a:gd name="connsiteY11" fmla="*/ 622300 h 1997075"/>
                <a:gd name="connsiteX12" fmla="*/ 279400 w 3816350"/>
                <a:gd name="connsiteY12" fmla="*/ 682625 h 1997075"/>
                <a:gd name="connsiteX13" fmla="*/ 469900 w 3816350"/>
                <a:gd name="connsiteY13" fmla="*/ 682625 h 1997075"/>
                <a:gd name="connsiteX14" fmla="*/ 469900 w 3816350"/>
                <a:gd name="connsiteY14" fmla="*/ 746125 h 1997075"/>
                <a:gd name="connsiteX15" fmla="*/ 536575 w 3816350"/>
                <a:gd name="connsiteY15" fmla="*/ 746125 h 1997075"/>
                <a:gd name="connsiteX16" fmla="*/ 536575 w 3816350"/>
                <a:gd name="connsiteY16" fmla="*/ 809625 h 1997075"/>
                <a:gd name="connsiteX17" fmla="*/ 695325 w 3816350"/>
                <a:gd name="connsiteY17" fmla="*/ 809625 h 1997075"/>
                <a:gd name="connsiteX18" fmla="*/ 695325 w 3816350"/>
                <a:gd name="connsiteY18" fmla="*/ 895350 h 1997075"/>
                <a:gd name="connsiteX19" fmla="*/ 695325 w 3816350"/>
                <a:gd name="connsiteY19" fmla="*/ 895350 h 1997075"/>
                <a:gd name="connsiteX20" fmla="*/ 717550 w 3816350"/>
                <a:gd name="connsiteY20" fmla="*/ 898525 h 1997075"/>
                <a:gd name="connsiteX21" fmla="*/ 711200 w 3816350"/>
                <a:gd name="connsiteY21" fmla="*/ 949325 h 1997075"/>
                <a:gd name="connsiteX22" fmla="*/ 946150 w 3816350"/>
                <a:gd name="connsiteY22" fmla="*/ 949325 h 1997075"/>
                <a:gd name="connsiteX23" fmla="*/ 946150 w 3816350"/>
                <a:gd name="connsiteY23" fmla="*/ 1028700 h 1997075"/>
                <a:gd name="connsiteX24" fmla="*/ 968375 w 3816350"/>
                <a:gd name="connsiteY24" fmla="*/ 1031875 h 1997075"/>
                <a:gd name="connsiteX25" fmla="*/ 968375 w 3816350"/>
                <a:gd name="connsiteY25" fmla="*/ 1101725 h 1997075"/>
                <a:gd name="connsiteX26" fmla="*/ 1117600 w 3816350"/>
                <a:gd name="connsiteY26" fmla="*/ 1098550 h 1997075"/>
                <a:gd name="connsiteX27" fmla="*/ 1117600 w 3816350"/>
                <a:gd name="connsiteY27" fmla="*/ 1174750 h 1997075"/>
                <a:gd name="connsiteX28" fmla="*/ 1165225 w 3816350"/>
                <a:gd name="connsiteY28" fmla="*/ 1174750 h 1997075"/>
                <a:gd name="connsiteX29" fmla="*/ 1165225 w 3816350"/>
                <a:gd name="connsiteY29" fmla="*/ 1244600 h 1997075"/>
                <a:gd name="connsiteX30" fmla="*/ 1165225 w 3816350"/>
                <a:gd name="connsiteY30" fmla="*/ 1244600 h 1997075"/>
                <a:gd name="connsiteX31" fmla="*/ 1187450 w 3816350"/>
                <a:gd name="connsiteY31" fmla="*/ 1247775 h 1997075"/>
                <a:gd name="connsiteX32" fmla="*/ 1181100 w 3816350"/>
                <a:gd name="connsiteY32" fmla="*/ 1327150 h 1997075"/>
                <a:gd name="connsiteX33" fmla="*/ 1228725 w 3816350"/>
                <a:gd name="connsiteY33" fmla="*/ 1327150 h 1997075"/>
                <a:gd name="connsiteX34" fmla="*/ 1193800 w 3816350"/>
                <a:gd name="connsiteY34" fmla="*/ 1390650 h 1997075"/>
                <a:gd name="connsiteX35" fmla="*/ 1400175 w 3816350"/>
                <a:gd name="connsiteY35" fmla="*/ 1390650 h 1997075"/>
                <a:gd name="connsiteX36" fmla="*/ 1400175 w 3816350"/>
                <a:gd name="connsiteY36" fmla="*/ 1463675 h 1997075"/>
                <a:gd name="connsiteX37" fmla="*/ 2197100 w 3816350"/>
                <a:gd name="connsiteY37" fmla="*/ 1463675 h 1997075"/>
                <a:gd name="connsiteX38" fmla="*/ 2197100 w 3816350"/>
                <a:gd name="connsiteY38" fmla="*/ 1581150 h 1997075"/>
                <a:gd name="connsiteX39" fmla="*/ 3155950 w 3816350"/>
                <a:gd name="connsiteY39" fmla="*/ 1581150 h 1997075"/>
                <a:gd name="connsiteX40" fmla="*/ 3155950 w 3816350"/>
                <a:gd name="connsiteY40" fmla="*/ 1724025 h 1997075"/>
                <a:gd name="connsiteX41" fmla="*/ 3238500 w 3816350"/>
                <a:gd name="connsiteY41" fmla="*/ 1724025 h 1997075"/>
                <a:gd name="connsiteX42" fmla="*/ 3238500 w 3816350"/>
                <a:gd name="connsiteY42" fmla="*/ 1860550 h 1997075"/>
                <a:gd name="connsiteX43" fmla="*/ 3365500 w 3816350"/>
                <a:gd name="connsiteY43" fmla="*/ 1860550 h 1997075"/>
                <a:gd name="connsiteX44" fmla="*/ 3365500 w 3816350"/>
                <a:gd name="connsiteY44" fmla="*/ 1997075 h 1997075"/>
                <a:gd name="connsiteX45" fmla="*/ 3810000 w 3816350"/>
                <a:gd name="connsiteY45" fmla="*/ 1997075 h 1997075"/>
                <a:gd name="connsiteX46" fmla="*/ 3816350 w 3816350"/>
                <a:gd name="connsiteY46" fmla="*/ 1997075 h 1997075"/>
                <a:gd name="connsiteX0" fmla="*/ 0 w 3816350"/>
                <a:gd name="connsiteY0" fmla="*/ 0 h 1997075"/>
                <a:gd name="connsiteX1" fmla="*/ 200025 w 3816350"/>
                <a:gd name="connsiteY1" fmla="*/ 0 h 1997075"/>
                <a:gd name="connsiteX2" fmla="*/ 200025 w 3816350"/>
                <a:gd name="connsiteY2" fmla="*/ 69850 h 1997075"/>
                <a:gd name="connsiteX3" fmla="*/ 200025 w 3816350"/>
                <a:gd name="connsiteY3" fmla="*/ 104775 h 1997075"/>
                <a:gd name="connsiteX4" fmla="*/ 225425 w 3816350"/>
                <a:gd name="connsiteY4" fmla="*/ 155575 h 1997075"/>
                <a:gd name="connsiteX5" fmla="*/ 231775 w 3816350"/>
                <a:gd name="connsiteY5" fmla="*/ 469900 h 1997075"/>
                <a:gd name="connsiteX6" fmla="*/ 231775 w 3816350"/>
                <a:gd name="connsiteY6" fmla="*/ 469900 h 1997075"/>
                <a:gd name="connsiteX7" fmla="*/ 247650 w 3816350"/>
                <a:gd name="connsiteY7" fmla="*/ 520700 h 1997075"/>
                <a:gd name="connsiteX8" fmla="*/ 250825 w 3816350"/>
                <a:gd name="connsiteY8" fmla="*/ 565150 h 1997075"/>
                <a:gd name="connsiteX9" fmla="*/ 250825 w 3816350"/>
                <a:gd name="connsiteY9" fmla="*/ 565150 h 1997075"/>
                <a:gd name="connsiteX10" fmla="*/ 269875 w 3816350"/>
                <a:gd name="connsiteY10" fmla="*/ 622300 h 1997075"/>
                <a:gd name="connsiteX11" fmla="*/ 279400 w 3816350"/>
                <a:gd name="connsiteY11" fmla="*/ 622300 h 1997075"/>
                <a:gd name="connsiteX12" fmla="*/ 279400 w 3816350"/>
                <a:gd name="connsiteY12" fmla="*/ 682625 h 1997075"/>
                <a:gd name="connsiteX13" fmla="*/ 469900 w 3816350"/>
                <a:gd name="connsiteY13" fmla="*/ 682625 h 1997075"/>
                <a:gd name="connsiteX14" fmla="*/ 469900 w 3816350"/>
                <a:gd name="connsiteY14" fmla="*/ 746125 h 1997075"/>
                <a:gd name="connsiteX15" fmla="*/ 536575 w 3816350"/>
                <a:gd name="connsiteY15" fmla="*/ 746125 h 1997075"/>
                <a:gd name="connsiteX16" fmla="*/ 536575 w 3816350"/>
                <a:gd name="connsiteY16" fmla="*/ 809625 h 1997075"/>
                <a:gd name="connsiteX17" fmla="*/ 695325 w 3816350"/>
                <a:gd name="connsiteY17" fmla="*/ 809625 h 1997075"/>
                <a:gd name="connsiteX18" fmla="*/ 695325 w 3816350"/>
                <a:gd name="connsiteY18" fmla="*/ 895350 h 1997075"/>
                <a:gd name="connsiteX19" fmla="*/ 695325 w 3816350"/>
                <a:gd name="connsiteY19" fmla="*/ 895350 h 1997075"/>
                <a:gd name="connsiteX20" fmla="*/ 717550 w 3816350"/>
                <a:gd name="connsiteY20" fmla="*/ 898525 h 1997075"/>
                <a:gd name="connsiteX21" fmla="*/ 711200 w 3816350"/>
                <a:gd name="connsiteY21" fmla="*/ 949325 h 1997075"/>
                <a:gd name="connsiteX22" fmla="*/ 946150 w 3816350"/>
                <a:gd name="connsiteY22" fmla="*/ 949325 h 1997075"/>
                <a:gd name="connsiteX23" fmla="*/ 946150 w 3816350"/>
                <a:gd name="connsiteY23" fmla="*/ 1028700 h 1997075"/>
                <a:gd name="connsiteX24" fmla="*/ 968375 w 3816350"/>
                <a:gd name="connsiteY24" fmla="*/ 1031875 h 1997075"/>
                <a:gd name="connsiteX25" fmla="*/ 968375 w 3816350"/>
                <a:gd name="connsiteY25" fmla="*/ 1101725 h 1997075"/>
                <a:gd name="connsiteX26" fmla="*/ 1117600 w 3816350"/>
                <a:gd name="connsiteY26" fmla="*/ 1098550 h 1997075"/>
                <a:gd name="connsiteX27" fmla="*/ 1117600 w 3816350"/>
                <a:gd name="connsiteY27" fmla="*/ 1174750 h 1997075"/>
                <a:gd name="connsiteX28" fmla="*/ 1165225 w 3816350"/>
                <a:gd name="connsiteY28" fmla="*/ 1174750 h 1997075"/>
                <a:gd name="connsiteX29" fmla="*/ 1165225 w 3816350"/>
                <a:gd name="connsiteY29" fmla="*/ 1244600 h 1997075"/>
                <a:gd name="connsiteX30" fmla="*/ 1165225 w 3816350"/>
                <a:gd name="connsiteY30" fmla="*/ 1244600 h 1997075"/>
                <a:gd name="connsiteX31" fmla="*/ 1187450 w 3816350"/>
                <a:gd name="connsiteY31" fmla="*/ 1247775 h 1997075"/>
                <a:gd name="connsiteX32" fmla="*/ 1187450 w 3816350"/>
                <a:gd name="connsiteY32" fmla="*/ 1336675 h 1997075"/>
                <a:gd name="connsiteX33" fmla="*/ 1228725 w 3816350"/>
                <a:gd name="connsiteY33" fmla="*/ 1327150 h 1997075"/>
                <a:gd name="connsiteX34" fmla="*/ 1193800 w 3816350"/>
                <a:gd name="connsiteY34" fmla="*/ 1390650 h 1997075"/>
                <a:gd name="connsiteX35" fmla="*/ 1400175 w 3816350"/>
                <a:gd name="connsiteY35" fmla="*/ 1390650 h 1997075"/>
                <a:gd name="connsiteX36" fmla="*/ 1400175 w 3816350"/>
                <a:gd name="connsiteY36" fmla="*/ 1463675 h 1997075"/>
                <a:gd name="connsiteX37" fmla="*/ 2197100 w 3816350"/>
                <a:gd name="connsiteY37" fmla="*/ 1463675 h 1997075"/>
                <a:gd name="connsiteX38" fmla="*/ 2197100 w 3816350"/>
                <a:gd name="connsiteY38" fmla="*/ 1581150 h 1997075"/>
                <a:gd name="connsiteX39" fmla="*/ 3155950 w 3816350"/>
                <a:gd name="connsiteY39" fmla="*/ 1581150 h 1997075"/>
                <a:gd name="connsiteX40" fmla="*/ 3155950 w 3816350"/>
                <a:gd name="connsiteY40" fmla="*/ 1724025 h 1997075"/>
                <a:gd name="connsiteX41" fmla="*/ 3238500 w 3816350"/>
                <a:gd name="connsiteY41" fmla="*/ 1724025 h 1997075"/>
                <a:gd name="connsiteX42" fmla="*/ 3238500 w 3816350"/>
                <a:gd name="connsiteY42" fmla="*/ 1860550 h 1997075"/>
                <a:gd name="connsiteX43" fmla="*/ 3365500 w 3816350"/>
                <a:gd name="connsiteY43" fmla="*/ 1860550 h 1997075"/>
                <a:gd name="connsiteX44" fmla="*/ 3365500 w 3816350"/>
                <a:gd name="connsiteY44" fmla="*/ 1997075 h 1997075"/>
                <a:gd name="connsiteX45" fmla="*/ 3810000 w 3816350"/>
                <a:gd name="connsiteY45" fmla="*/ 1997075 h 1997075"/>
                <a:gd name="connsiteX46" fmla="*/ 3816350 w 3816350"/>
                <a:gd name="connsiteY46" fmla="*/ 1997075 h 1997075"/>
                <a:gd name="connsiteX0" fmla="*/ 0 w 3816350"/>
                <a:gd name="connsiteY0" fmla="*/ 0 h 1997075"/>
                <a:gd name="connsiteX1" fmla="*/ 200025 w 3816350"/>
                <a:gd name="connsiteY1" fmla="*/ 0 h 1997075"/>
                <a:gd name="connsiteX2" fmla="*/ 200025 w 3816350"/>
                <a:gd name="connsiteY2" fmla="*/ 69850 h 1997075"/>
                <a:gd name="connsiteX3" fmla="*/ 200025 w 3816350"/>
                <a:gd name="connsiteY3" fmla="*/ 104775 h 1997075"/>
                <a:gd name="connsiteX4" fmla="*/ 225425 w 3816350"/>
                <a:gd name="connsiteY4" fmla="*/ 155575 h 1997075"/>
                <a:gd name="connsiteX5" fmla="*/ 231775 w 3816350"/>
                <a:gd name="connsiteY5" fmla="*/ 469900 h 1997075"/>
                <a:gd name="connsiteX6" fmla="*/ 231775 w 3816350"/>
                <a:gd name="connsiteY6" fmla="*/ 469900 h 1997075"/>
                <a:gd name="connsiteX7" fmla="*/ 247650 w 3816350"/>
                <a:gd name="connsiteY7" fmla="*/ 520700 h 1997075"/>
                <a:gd name="connsiteX8" fmla="*/ 250825 w 3816350"/>
                <a:gd name="connsiteY8" fmla="*/ 565150 h 1997075"/>
                <a:gd name="connsiteX9" fmla="*/ 250825 w 3816350"/>
                <a:gd name="connsiteY9" fmla="*/ 565150 h 1997075"/>
                <a:gd name="connsiteX10" fmla="*/ 269875 w 3816350"/>
                <a:gd name="connsiteY10" fmla="*/ 622300 h 1997075"/>
                <a:gd name="connsiteX11" fmla="*/ 279400 w 3816350"/>
                <a:gd name="connsiteY11" fmla="*/ 622300 h 1997075"/>
                <a:gd name="connsiteX12" fmla="*/ 279400 w 3816350"/>
                <a:gd name="connsiteY12" fmla="*/ 682625 h 1997075"/>
                <a:gd name="connsiteX13" fmla="*/ 469900 w 3816350"/>
                <a:gd name="connsiteY13" fmla="*/ 682625 h 1997075"/>
                <a:gd name="connsiteX14" fmla="*/ 469900 w 3816350"/>
                <a:gd name="connsiteY14" fmla="*/ 746125 h 1997075"/>
                <a:gd name="connsiteX15" fmla="*/ 536575 w 3816350"/>
                <a:gd name="connsiteY15" fmla="*/ 746125 h 1997075"/>
                <a:gd name="connsiteX16" fmla="*/ 536575 w 3816350"/>
                <a:gd name="connsiteY16" fmla="*/ 809625 h 1997075"/>
                <a:gd name="connsiteX17" fmla="*/ 695325 w 3816350"/>
                <a:gd name="connsiteY17" fmla="*/ 809625 h 1997075"/>
                <a:gd name="connsiteX18" fmla="*/ 695325 w 3816350"/>
                <a:gd name="connsiteY18" fmla="*/ 895350 h 1997075"/>
                <a:gd name="connsiteX19" fmla="*/ 695325 w 3816350"/>
                <a:gd name="connsiteY19" fmla="*/ 895350 h 1997075"/>
                <a:gd name="connsiteX20" fmla="*/ 717550 w 3816350"/>
                <a:gd name="connsiteY20" fmla="*/ 898525 h 1997075"/>
                <a:gd name="connsiteX21" fmla="*/ 711200 w 3816350"/>
                <a:gd name="connsiteY21" fmla="*/ 949325 h 1997075"/>
                <a:gd name="connsiteX22" fmla="*/ 946150 w 3816350"/>
                <a:gd name="connsiteY22" fmla="*/ 949325 h 1997075"/>
                <a:gd name="connsiteX23" fmla="*/ 946150 w 3816350"/>
                <a:gd name="connsiteY23" fmla="*/ 1028700 h 1997075"/>
                <a:gd name="connsiteX24" fmla="*/ 968375 w 3816350"/>
                <a:gd name="connsiteY24" fmla="*/ 1031875 h 1997075"/>
                <a:gd name="connsiteX25" fmla="*/ 968375 w 3816350"/>
                <a:gd name="connsiteY25" fmla="*/ 1101725 h 1997075"/>
                <a:gd name="connsiteX26" fmla="*/ 1117600 w 3816350"/>
                <a:gd name="connsiteY26" fmla="*/ 1098550 h 1997075"/>
                <a:gd name="connsiteX27" fmla="*/ 1117600 w 3816350"/>
                <a:gd name="connsiteY27" fmla="*/ 1174750 h 1997075"/>
                <a:gd name="connsiteX28" fmla="*/ 1165225 w 3816350"/>
                <a:gd name="connsiteY28" fmla="*/ 1174750 h 1997075"/>
                <a:gd name="connsiteX29" fmla="*/ 1165225 w 3816350"/>
                <a:gd name="connsiteY29" fmla="*/ 1244600 h 1997075"/>
                <a:gd name="connsiteX30" fmla="*/ 1165225 w 3816350"/>
                <a:gd name="connsiteY30" fmla="*/ 1244600 h 1997075"/>
                <a:gd name="connsiteX31" fmla="*/ 1187450 w 3816350"/>
                <a:gd name="connsiteY31" fmla="*/ 1247775 h 1997075"/>
                <a:gd name="connsiteX32" fmla="*/ 1187450 w 3816350"/>
                <a:gd name="connsiteY32" fmla="*/ 1336675 h 1997075"/>
                <a:gd name="connsiteX33" fmla="*/ 1206500 w 3816350"/>
                <a:gd name="connsiteY33" fmla="*/ 1336675 h 1997075"/>
                <a:gd name="connsiteX34" fmla="*/ 1193800 w 3816350"/>
                <a:gd name="connsiteY34" fmla="*/ 1390650 h 1997075"/>
                <a:gd name="connsiteX35" fmla="*/ 1400175 w 3816350"/>
                <a:gd name="connsiteY35" fmla="*/ 1390650 h 1997075"/>
                <a:gd name="connsiteX36" fmla="*/ 1400175 w 3816350"/>
                <a:gd name="connsiteY36" fmla="*/ 1463675 h 1997075"/>
                <a:gd name="connsiteX37" fmla="*/ 2197100 w 3816350"/>
                <a:gd name="connsiteY37" fmla="*/ 1463675 h 1997075"/>
                <a:gd name="connsiteX38" fmla="*/ 2197100 w 3816350"/>
                <a:gd name="connsiteY38" fmla="*/ 1581150 h 1997075"/>
                <a:gd name="connsiteX39" fmla="*/ 3155950 w 3816350"/>
                <a:gd name="connsiteY39" fmla="*/ 1581150 h 1997075"/>
                <a:gd name="connsiteX40" fmla="*/ 3155950 w 3816350"/>
                <a:gd name="connsiteY40" fmla="*/ 1724025 h 1997075"/>
                <a:gd name="connsiteX41" fmla="*/ 3238500 w 3816350"/>
                <a:gd name="connsiteY41" fmla="*/ 1724025 h 1997075"/>
                <a:gd name="connsiteX42" fmla="*/ 3238500 w 3816350"/>
                <a:gd name="connsiteY42" fmla="*/ 1860550 h 1997075"/>
                <a:gd name="connsiteX43" fmla="*/ 3365500 w 3816350"/>
                <a:gd name="connsiteY43" fmla="*/ 1860550 h 1997075"/>
                <a:gd name="connsiteX44" fmla="*/ 3365500 w 3816350"/>
                <a:gd name="connsiteY44" fmla="*/ 1997075 h 1997075"/>
                <a:gd name="connsiteX45" fmla="*/ 3810000 w 3816350"/>
                <a:gd name="connsiteY45" fmla="*/ 1997075 h 1997075"/>
                <a:gd name="connsiteX46" fmla="*/ 3816350 w 3816350"/>
                <a:gd name="connsiteY46" fmla="*/ 1997075 h 1997075"/>
                <a:gd name="connsiteX0" fmla="*/ 0 w 3816350"/>
                <a:gd name="connsiteY0" fmla="*/ 0 h 1997075"/>
                <a:gd name="connsiteX1" fmla="*/ 200025 w 3816350"/>
                <a:gd name="connsiteY1" fmla="*/ 0 h 1997075"/>
                <a:gd name="connsiteX2" fmla="*/ 200025 w 3816350"/>
                <a:gd name="connsiteY2" fmla="*/ 69850 h 1997075"/>
                <a:gd name="connsiteX3" fmla="*/ 200025 w 3816350"/>
                <a:gd name="connsiteY3" fmla="*/ 104775 h 1997075"/>
                <a:gd name="connsiteX4" fmla="*/ 225425 w 3816350"/>
                <a:gd name="connsiteY4" fmla="*/ 155575 h 1997075"/>
                <a:gd name="connsiteX5" fmla="*/ 231775 w 3816350"/>
                <a:gd name="connsiteY5" fmla="*/ 469900 h 1997075"/>
                <a:gd name="connsiteX6" fmla="*/ 231775 w 3816350"/>
                <a:gd name="connsiteY6" fmla="*/ 469900 h 1997075"/>
                <a:gd name="connsiteX7" fmla="*/ 247650 w 3816350"/>
                <a:gd name="connsiteY7" fmla="*/ 520700 h 1997075"/>
                <a:gd name="connsiteX8" fmla="*/ 250825 w 3816350"/>
                <a:gd name="connsiteY8" fmla="*/ 565150 h 1997075"/>
                <a:gd name="connsiteX9" fmla="*/ 250825 w 3816350"/>
                <a:gd name="connsiteY9" fmla="*/ 565150 h 1997075"/>
                <a:gd name="connsiteX10" fmla="*/ 269875 w 3816350"/>
                <a:gd name="connsiteY10" fmla="*/ 622300 h 1997075"/>
                <a:gd name="connsiteX11" fmla="*/ 279400 w 3816350"/>
                <a:gd name="connsiteY11" fmla="*/ 622300 h 1997075"/>
                <a:gd name="connsiteX12" fmla="*/ 279400 w 3816350"/>
                <a:gd name="connsiteY12" fmla="*/ 682625 h 1997075"/>
                <a:gd name="connsiteX13" fmla="*/ 469900 w 3816350"/>
                <a:gd name="connsiteY13" fmla="*/ 682625 h 1997075"/>
                <a:gd name="connsiteX14" fmla="*/ 469900 w 3816350"/>
                <a:gd name="connsiteY14" fmla="*/ 746125 h 1997075"/>
                <a:gd name="connsiteX15" fmla="*/ 536575 w 3816350"/>
                <a:gd name="connsiteY15" fmla="*/ 746125 h 1997075"/>
                <a:gd name="connsiteX16" fmla="*/ 536575 w 3816350"/>
                <a:gd name="connsiteY16" fmla="*/ 809625 h 1997075"/>
                <a:gd name="connsiteX17" fmla="*/ 695325 w 3816350"/>
                <a:gd name="connsiteY17" fmla="*/ 809625 h 1997075"/>
                <a:gd name="connsiteX18" fmla="*/ 695325 w 3816350"/>
                <a:gd name="connsiteY18" fmla="*/ 895350 h 1997075"/>
                <a:gd name="connsiteX19" fmla="*/ 695325 w 3816350"/>
                <a:gd name="connsiteY19" fmla="*/ 895350 h 1997075"/>
                <a:gd name="connsiteX20" fmla="*/ 717550 w 3816350"/>
                <a:gd name="connsiteY20" fmla="*/ 898525 h 1997075"/>
                <a:gd name="connsiteX21" fmla="*/ 711200 w 3816350"/>
                <a:gd name="connsiteY21" fmla="*/ 949325 h 1997075"/>
                <a:gd name="connsiteX22" fmla="*/ 946150 w 3816350"/>
                <a:gd name="connsiteY22" fmla="*/ 949325 h 1997075"/>
                <a:gd name="connsiteX23" fmla="*/ 946150 w 3816350"/>
                <a:gd name="connsiteY23" fmla="*/ 1028700 h 1997075"/>
                <a:gd name="connsiteX24" fmla="*/ 968375 w 3816350"/>
                <a:gd name="connsiteY24" fmla="*/ 1031875 h 1997075"/>
                <a:gd name="connsiteX25" fmla="*/ 968375 w 3816350"/>
                <a:gd name="connsiteY25" fmla="*/ 1101725 h 1997075"/>
                <a:gd name="connsiteX26" fmla="*/ 1117600 w 3816350"/>
                <a:gd name="connsiteY26" fmla="*/ 1098550 h 1997075"/>
                <a:gd name="connsiteX27" fmla="*/ 1117600 w 3816350"/>
                <a:gd name="connsiteY27" fmla="*/ 1174750 h 1997075"/>
                <a:gd name="connsiteX28" fmla="*/ 1165225 w 3816350"/>
                <a:gd name="connsiteY28" fmla="*/ 1174750 h 1997075"/>
                <a:gd name="connsiteX29" fmla="*/ 1165225 w 3816350"/>
                <a:gd name="connsiteY29" fmla="*/ 1244600 h 1997075"/>
                <a:gd name="connsiteX30" fmla="*/ 1165225 w 3816350"/>
                <a:gd name="connsiteY30" fmla="*/ 1244600 h 1997075"/>
                <a:gd name="connsiteX31" fmla="*/ 1187450 w 3816350"/>
                <a:gd name="connsiteY31" fmla="*/ 1247775 h 1997075"/>
                <a:gd name="connsiteX32" fmla="*/ 1187450 w 3816350"/>
                <a:gd name="connsiteY32" fmla="*/ 1336675 h 1997075"/>
                <a:gd name="connsiteX33" fmla="*/ 1206500 w 3816350"/>
                <a:gd name="connsiteY33" fmla="*/ 1336675 h 1997075"/>
                <a:gd name="connsiteX34" fmla="*/ 1203325 w 3816350"/>
                <a:gd name="connsiteY34" fmla="*/ 1393825 h 1997075"/>
                <a:gd name="connsiteX35" fmla="*/ 1400175 w 3816350"/>
                <a:gd name="connsiteY35" fmla="*/ 1390650 h 1997075"/>
                <a:gd name="connsiteX36" fmla="*/ 1400175 w 3816350"/>
                <a:gd name="connsiteY36" fmla="*/ 1463675 h 1997075"/>
                <a:gd name="connsiteX37" fmla="*/ 2197100 w 3816350"/>
                <a:gd name="connsiteY37" fmla="*/ 1463675 h 1997075"/>
                <a:gd name="connsiteX38" fmla="*/ 2197100 w 3816350"/>
                <a:gd name="connsiteY38" fmla="*/ 1581150 h 1997075"/>
                <a:gd name="connsiteX39" fmla="*/ 3155950 w 3816350"/>
                <a:gd name="connsiteY39" fmla="*/ 1581150 h 1997075"/>
                <a:gd name="connsiteX40" fmla="*/ 3155950 w 3816350"/>
                <a:gd name="connsiteY40" fmla="*/ 1724025 h 1997075"/>
                <a:gd name="connsiteX41" fmla="*/ 3238500 w 3816350"/>
                <a:gd name="connsiteY41" fmla="*/ 1724025 h 1997075"/>
                <a:gd name="connsiteX42" fmla="*/ 3238500 w 3816350"/>
                <a:gd name="connsiteY42" fmla="*/ 1860550 h 1997075"/>
                <a:gd name="connsiteX43" fmla="*/ 3365500 w 3816350"/>
                <a:gd name="connsiteY43" fmla="*/ 1860550 h 1997075"/>
                <a:gd name="connsiteX44" fmla="*/ 3365500 w 3816350"/>
                <a:gd name="connsiteY44" fmla="*/ 1997075 h 1997075"/>
                <a:gd name="connsiteX45" fmla="*/ 3810000 w 3816350"/>
                <a:gd name="connsiteY45" fmla="*/ 1997075 h 1997075"/>
                <a:gd name="connsiteX46" fmla="*/ 3816350 w 3816350"/>
                <a:gd name="connsiteY46" fmla="*/ 1997075 h 1997075"/>
                <a:gd name="connsiteX0" fmla="*/ 0 w 3816350"/>
                <a:gd name="connsiteY0" fmla="*/ 0 h 1997075"/>
                <a:gd name="connsiteX1" fmla="*/ 200025 w 3816350"/>
                <a:gd name="connsiteY1" fmla="*/ 0 h 1997075"/>
                <a:gd name="connsiteX2" fmla="*/ 200025 w 3816350"/>
                <a:gd name="connsiteY2" fmla="*/ 69850 h 1997075"/>
                <a:gd name="connsiteX3" fmla="*/ 200025 w 3816350"/>
                <a:gd name="connsiteY3" fmla="*/ 104775 h 1997075"/>
                <a:gd name="connsiteX4" fmla="*/ 225425 w 3816350"/>
                <a:gd name="connsiteY4" fmla="*/ 155575 h 1997075"/>
                <a:gd name="connsiteX5" fmla="*/ 231775 w 3816350"/>
                <a:gd name="connsiteY5" fmla="*/ 469900 h 1997075"/>
                <a:gd name="connsiteX6" fmla="*/ 231775 w 3816350"/>
                <a:gd name="connsiteY6" fmla="*/ 469900 h 1997075"/>
                <a:gd name="connsiteX7" fmla="*/ 247650 w 3816350"/>
                <a:gd name="connsiteY7" fmla="*/ 520700 h 1997075"/>
                <a:gd name="connsiteX8" fmla="*/ 250825 w 3816350"/>
                <a:gd name="connsiteY8" fmla="*/ 565150 h 1997075"/>
                <a:gd name="connsiteX9" fmla="*/ 250825 w 3816350"/>
                <a:gd name="connsiteY9" fmla="*/ 565150 h 1997075"/>
                <a:gd name="connsiteX10" fmla="*/ 269875 w 3816350"/>
                <a:gd name="connsiteY10" fmla="*/ 622300 h 1997075"/>
                <a:gd name="connsiteX11" fmla="*/ 279400 w 3816350"/>
                <a:gd name="connsiteY11" fmla="*/ 622300 h 1997075"/>
                <a:gd name="connsiteX12" fmla="*/ 279400 w 3816350"/>
                <a:gd name="connsiteY12" fmla="*/ 682625 h 1997075"/>
                <a:gd name="connsiteX13" fmla="*/ 469900 w 3816350"/>
                <a:gd name="connsiteY13" fmla="*/ 682625 h 1997075"/>
                <a:gd name="connsiteX14" fmla="*/ 469900 w 3816350"/>
                <a:gd name="connsiteY14" fmla="*/ 746125 h 1997075"/>
                <a:gd name="connsiteX15" fmla="*/ 536575 w 3816350"/>
                <a:gd name="connsiteY15" fmla="*/ 746125 h 1997075"/>
                <a:gd name="connsiteX16" fmla="*/ 536575 w 3816350"/>
                <a:gd name="connsiteY16" fmla="*/ 809625 h 1997075"/>
                <a:gd name="connsiteX17" fmla="*/ 695325 w 3816350"/>
                <a:gd name="connsiteY17" fmla="*/ 809625 h 1997075"/>
                <a:gd name="connsiteX18" fmla="*/ 695325 w 3816350"/>
                <a:gd name="connsiteY18" fmla="*/ 895350 h 1997075"/>
                <a:gd name="connsiteX19" fmla="*/ 695325 w 3816350"/>
                <a:gd name="connsiteY19" fmla="*/ 895350 h 1997075"/>
                <a:gd name="connsiteX20" fmla="*/ 717550 w 3816350"/>
                <a:gd name="connsiteY20" fmla="*/ 898525 h 1997075"/>
                <a:gd name="connsiteX21" fmla="*/ 711200 w 3816350"/>
                <a:gd name="connsiteY21" fmla="*/ 949325 h 1997075"/>
                <a:gd name="connsiteX22" fmla="*/ 946150 w 3816350"/>
                <a:gd name="connsiteY22" fmla="*/ 949325 h 1997075"/>
                <a:gd name="connsiteX23" fmla="*/ 946150 w 3816350"/>
                <a:gd name="connsiteY23" fmla="*/ 1028700 h 1997075"/>
                <a:gd name="connsiteX24" fmla="*/ 968375 w 3816350"/>
                <a:gd name="connsiteY24" fmla="*/ 1031875 h 1997075"/>
                <a:gd name="connsiteX25" fmla="*/ 968375 w 3816350"/>
                <a:gd name="connsiteY25" fmla="*/ 1101725 h 1997075"/>
                <a:gd name="connsiteX26" fmla="*/ 1117600 w 3816350"/>
                <a:gd name="connsiteY26" fmla="*/ 1098550 h 1997075"/>
                <a:gd name="connsiteX27" fmla="*/ 1117600 w 3816350"/>
                <a:gd name="connsiteY27" fmla="*/ 1174750 h 1997075"/>
                <a:gd name="connsiteX28" fmla="*/ 1165225 w 3816350"/>
                <a:gd name="connsiteY28" fmla="*/ 1174750 h 1997075"/>
                <a:gd name="connsiteX29" fmla="*/ 1165225 w 3816350"/>
                <a:gd name="connsiteY29" fmla="*/ 1244600 h 1997075"/>
                <a:gd name="connsiteX30" fmla="*/ 1165225 w 3816350"/>
                <a:gd name="connsiteY30" fmla="*/ 1244600 h 1997075"/>
                <a:gd name="connsiteX31" fmla="*/ 1187450 w 3816350"/>
                <a:gd name="connsiteY31" fmla="*/ 1247775 h 1997075"/>
                <a:gd name="connsiteX32" fmla="*/ 1187450 w 3816350"/>
                <a:gd name="connsiteY32" fmla="*/ 1336675 h 1997075"/>
                <a:gd name="connsiteX33" fmla="*/ 1206500 w 3816350"/>
                <a:gd name="connsiteY33" fmla="*/ 1336675 h 1997075"/>
                <a:gd name="connsiteX34" fmla="*/ 1206115 w 3816350"/>
                <a:gd name="connsiteY34" fmla="*/ 1396274 h 1997075"/>
                <a:gd name="connsiteX35" fmla="*/ 1400175 w 3816350"/>
                <a:gd name="connsiteY35" fmla="*/ 1390650 h 1997075"/>
                <a:gd name="connsiteX36" fmla="*/ 1400175 w 3816350"/>
                <a:gd name="connsiteY36" fmla="*/ 1463675 h 1997075"/>
                <a:gd name="connsiteX37" fmla="*/ 2197100 w 3816350"/>
                <a:gd name="connsiteY37" fmla="*/ 1463675 h 1997075"/>
                <a:gd name="connsiteX38" fmla="*/ 2197100 w 3816350"/>
                <a:gd name="connsiteY38" fmla="*/ 1581150 h 1997075"/>
                <a:gd name="connsiteX39" fmla="*/ 3155950 w 3816350"/>
                <a:gd name="connsiteY39" fmla="*/ 1581150 h 1997075"/>
                <a:gd name="connsiteX40" fmla="*/ 3155950 w 3816350"/>
                <a:gd name="connsiteY40" fmla="*/ 1724025 h 1997075"/>
                <a:gd name="connsiteX41" fmla="*/ 3238500 w 3816350"/>
                <a:gd name="connsiteY41" fmla="*/ 1724025 h 1997075"/>
                <a:gd name="connsiteX42" fmla="*/ 3238500 w 3816350"/>
                <a:gd name="connsiteY42" fmla="*/ 1860550 h 1997075"/>
                <a:gd name="connsiteX43" fmla="*/ 3365500 w 3816350"/>
                <a:gd name="connsiteY43" fmla="*/ 1860550 h 1997075"/>
                <a:gd name="connsiteX44" fmla="*/ 3365500 w 3816350"/>
                <a:gd name="connsiteY44" fmla="*/ 1997075 h 1997075"/>
                <a:gd name="connsiteX45" fmla="*/ 3810000 w 3816350"/>
                <a:gd name="connsiteY45" fmla="*/ 1997075 h 1997075"/>
                <a:gd name="connsiteX46" fmla="*/ 3816350 w 3816350"/>
                <a:gd name="connsiteY46" fmla="*/ 1997075 h 1997075"/>
                <a:gd name="connsiteX0" fmla="*/ 0 w 3816350"/>
                <a:gd name="connsiteY0" fmla="*/ 0 h 1997075"/>
                <a:gd name="connsiteX1" fmla="*/ 200025 w 3816350"/>
                <a:gd name="connsiteY1" fmla="*/ 0 h 1997075"/>
                <a:gd name="connsiteX2" fmla="*/ 200025 w 3816350"/>
                <a:gd name="connsiteY2" fmla="*/ 69850 h 1997075"/>
                <a:gd name="connsiteX3" fmla="*/ 200025 w 3816350"/>
                <a:gd name="connsiteY3" fmla="*/ 104775 h 1997075"/>
                <a:gd name="connsiteX4" fmla="*/ 225425 w 3816350"/>
                <a:gd name="connsiteY4" fmla="*/ 155575 h 1997075"/>
                <a:gd name="connsiteX5" fmla="*/ 231775 w 3816350"/>
                <a:gd name="connsiteY5" fmla="*/ 469900 h 1997075"/>
                <a:gd name="connsiteX6" fmla="*/ 231775 w 3816350"/>
                <a:gd name="connsiteY6" fmla="*/ 469900 h 1997075"/>
                <a:gd name="connsiteX7" fmla="*/ 247650 w 3816350"/>
                <a:gd name="connsiteY7" fmla="*/ 520700 h 1997075"/>
                <a:gd name="connsiteX8" fmla="*/ 250825 w 3816350"/>
                <a:gd name="connsiteY8" fmla="*/ 565150 h 1997075"/>
                <a:gd name="connsiteX9" fmla="*/ 250825 w 3816350"/>
                <a:gd name="connsiteY9" fmla="*/ 565150 h 1997075"/>
                <a:gd name="connsiteX10" fmla="*/ 269875 w 3816350"/>
                <a:gd name="connsiteY10" fmla="*/ 622300 h 1997075"/>
                <a:gd name="connsiteX11" fmla="*/ 279400 w 3816350"/>
                <a:gd name="connsiteY11" fmla="*/ 622300 h 1997075"/>
                <a:gd name="connsiteX12" fmla="*/ 279400 w 3816350"/>
                <a:gd name="connsiteY12" fmla="*/ 682625 h 1997075"/>
                <a:gd name="connsiteX13" fmla="*/ 469900 w 3816350"/>
                <a:gd name="connsiteY13" fmla="*/ 682625 h 1997075"/>
                <a:gd name="connsiteX14" fmla="*/ 469900 w 3816350"/>
                <a:gd name="connsiteY14" fmla="*/ 746125 h 1997075"/>
                <a:gd name="connsiteX15" fmla="*/ 536575 w 3816350"/>
                <a:gd name="connsiteY15" fmla="*/ 746125 h 1997075"/>
                <a:gd name="connsiteX16" fmla="*/ 536575 w 3816350"/>
                <a:gd name="connsiteY16" fmla="*/ 809625 h 1997075"/>
                <a:gd name="connsiteX17" fmla="*/ 695325 w 3816350"/>
                <a:gd name="connsiteY17" fmla="*/ 809625 h 1997075"/>
                <a:gd name="connsiteX18" fmla="*/ 695325 w 3816350"/>
                <a:gd name="connsiteY18" fmla="*/ 895350 h 1997075"/>
                <a:gd name="connsiteX19" fmla="*/ 695325 w 3816350"/>
                <a:gd name="connsiteY19" fmla="*/ 895350 h 1997075"/>
                <a:gd name="connsiteX20" fmla="*/ 710574 w 3816350"/>
                <a:gd name="connsiteY20" fmla="*/ 896076 h 1997075"/>
                <a:gd name="connsiteX21" fmla="*/ 711200 w 3816350"/>
                <a:gd name="connsiteY21" fmla="*/ 949325 h 1997075"/>
                <a:gd name="connsiteX22" fmla="*/ 946150 w 3816350"/>
                <a:gd name="connsiteY22" fmla="*/ 949325 h 1997075"/>
                <a:gd name="connsiteX23" fmla="*/ 946150 w 3816350"/>
                <a:gd name="connsiteY23" fmla="*/ 1028700 h 1997075"/>
                <a:gd name="connsiteX24" fmla="*/ 968375 w 3816350"/>
                <a:gd name="connsiteY24" fmla="*/ 1031875 h 1997075"/>
                <a:gd name="connsiteX25" fmla="*/ 968375 w 3816350"/>
                <a:gd name="connsiteY25" fmla="*/ 1101725 h 1997075"/>
                <a:gd name="connsiteX26" fmla="*/ 1117600 w 3816350"/>
                <a:gd name="connsiteY26" fmla="*/ 1098550 h 1997075"/>
                <a:gd name="connsiteX27" fmla="*/ 1117600 w 3816350"/>
                <a:gd name="connsiteY27" fmla="*/ 1174750 h 1997075"/>
                <a:gd name="connsiteX28" fmla="*/ 1165225 w 3816350"/>
                <a:gd name="connsiteY28" fmla="*/ 1174750 h 1997075"/>
                <a:gd name="connsiteX29" fmla="*/ 1165225 w 3816350"/>
                <a:gd name="connsiteY29" fmla="*/ 1244600 h 1997075"/>
                <a:gd name="connsiteX30" fmla="*/ 1165225 w 3816350"/>
                <a:gd name="connsiteY30" fmla="*/ 1244600 h 1997075"/>
                <a:gd name="connsiteX31" fmla="*/ 1187450 w 3816350"/>
                <a:gd name="connsiteY31" fmla="*/ 1247775 h 1997075"/>
                <a:gd name="connsiteX32" fmla="*/ 1187450 w 3816350"/>
                <a:gd name="connsiteY32" fmla="*/ 1336675 h 1997075"/>
                <a:gd name="connsiteX33" fmla="*/ 1206500 w 3816350"/>
                <a:gd name="connsiteY33" fmla="*/ 1336675 h 1997075"/>
                <a:gd name="connsiteX34" fmla="*/ 1206115 w 3816350"/>
                <a:gd name="connsiteY34" fmla="*/ 1396274 h 1997075"/>
                <a:gd name="connsiteX35" fmla="*/ 1400175 w 3816350"/>
                <a:gd name="connsiteY35" fmla="*/ 1390650 h 1997075"/>
                <a:gd name="connsiteX36" fmla="*/ 1400175 w 3816350"/>
                <a:gd name="connsiteY36" fmla="*/ 1463675 h 1997075"/>
                <a:gd name="connsiteX37" fmla="*/ 2197100 w 3816350"/>
                <a:gd name="connsiteY37" fmla="*/ 1463675 h 1997075"/>
                <a:gd name="connsiteX38" fmla="*/ 2197100 w 3816350"/>
                <a:gd name="connsiteY38" fmla="*/ 1581150 h 1997075"/>
                <a:gd name="connsiteX39" fmla="*/ 3155950 w 3816350"/>
                <a:gd name="connsiteY39" fmla="*/ 1581150 h 1997075"/>
                <a:gd name="connsiteX40" fmla="*/ 3155950 w 3816350"/>
                <a:gd name="connsiteY40" fmla="*/ 1724025 h 1997075"/>
                <a:gd name="connsiteX41" fmla="*/ 3238500 w 3816350"/>
                <a:gd name="connsiteY41" fmla="*/ 1724025 h 1997075"/>
                <a:gd name="connsiteX42" fmla="*/ 3238500 w 3816350"/>
                <a:gd name="connsiteY42" fmla="*/ 1860550 h 1997075"/>
                <a:gd name="connsiteX43" fmla="*/ 3365500 w 3816350"/>
                <a:gd name="connsiteY43" fmla="*/ 1860550 h 1997075"/>
                <a:gd name="connsiteX44" fmla="*/ 3365500 w 3816350"/>
                <a:gd name="connsiteY44" fmla="*/ 1997075 h 1997075"/>
                <a:gd name="connsiteX45" fmla="*/ 3810000 w 3816350"/>
                <a:gd name="connsiteY45" fmla="*/ 1997075 h 1997075"/>
                <a:gd name="connsiteX46" fmla="*/ 3816350 w 3816350"/>
                <a:gd name="connsiteY46" fmla="*/ 1997075 h 19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816350" h="1997075">
                  <a:moveTo>
                    <a:pt x="0" y="0"/>
                  </a:moveTo>
                  <a:lnTo>
                    <a:pt x="200025" y="0"/>
                  </a:lnTo>
                  <a:lnTo>
                    <a:pt x="200025" y="69850"/>
                  </a:lnTo>
                  <a:lnTo>
                    <a:pt x="200025" y="104775"/>
                  </a:lnTo>
                  <a:lnTo>
                    <a:pt x="225425" y="155575"/>
                  </a:lnTo>
                  <a:lnTo>
                    <a:pt x="231775" y="469900"/>
                  </a:lnTo>
                  <a:lnTo>
                    <a:pt x="231775" y="469900"/>
                  </a:lnTo>
                  <a:lnTo>
                    <a:pt x="247650" y="520700"/>
                  </a:lnTo>
                  <a:lnTo>
                    <a:pt x="250825" y="565150"/>
                  </a:lnTo>
                  <a:lnTo>
                    <a:pt x="250825" y="565150"/>
                  </a:lnTo>
                  <a:lnTo>
                    <a:pt x="269875" y="622300"/>
                  </a:lnTo>
                  <a:lnTo>
                    <a:pt x="279400" y="622300"/>
                  </a:lnTo>
                  <a:lnTo>
                    <a:pt x="279400" y="682625"/>
                  </a:lnTo>
                  <a:lnTo>
                    <a:pt x="469900" y="682625"/>
                  </a:lnTo>
                  <a:lnTo>
                    <a:pt x="469900" y="746125"/>
                  </a:lnTo>
                  <a:lnTo>
                    <a:pt x="536575" y="746125"/>
                  </a:lnTo>
                  <a:lnTo>
                    <a:pt x="536575" y="809625"/>
                  </a:lnTo>
                  <a:lnTo>
                    <a:pt x="695325" y="809625"/>
                  </a:lnTo>
                  <a:lnTo>
                    <a:pt x="695325" y="895350"/>
                  </a:lnTo>
                  <a:lnTo>
                    <a:pt x="695325" y="895350"/>
                  </a:lnTo>
                  <a:lnTo>
                    <a:pt x="710574" y="896076"/>
                  </a:lnTo>
                  <a:cubicBezTo>
                    <a:pt x="710783" y="913826"/>
                    <a:pt x="710991" y="931575"/>
                    <a:pt x="711200" y="949325"/>
                  </a:cubicBezTo>
                  <a:lnTo>
                    <a:pt x="946150" y="949325"/>
                  </a:lnTo>
                  <a:lnTo>
                    <a:pt x="946150" y="1028700"/>
                  </a:lnTo>
                  <a:lnTo>
                    <a:pt x="968375" y="1031875"/>
                  </a:lnTo>
                  <a:lnTo>
                    <a:pt x="968375" y="1101725"/>
                  </a:lnTo>
                  <a:lnTo>
                    <a:pt x="1117600" y="1098550"/>
                  </a:lnTo>
                  <a:lnTo>
                    <a:pt x="1117600" y="1174750"/>
                  </a:lnTo>
                  <a:lnTo>
                    <a:pt x="1165225" y="1174750"/>
                  </a:lnTo>
                  <a:lnTo>
                    <a:pt x="1165225" y="1244600"/>
                  </a:lnTo>
                  <a:lnTo>
                    <a:pt x="1165225" y="1244600"/>
                  </a:lnTo>
                  <a:lnTo>
                    <a:pt x="1187450" y="1247775"/>
                  </a:lnTo>
                  <a:lnTo>
                    <a:pt x="1187450" y="1336675"/>
                  </a:lnTo>
                  <a:lnTo>
                    <a:pt x="1206500" y="1336675"/>
                  </a:lnTo>
                  <a:cubicBezTo>
                    <a:pt x="1206372" y="1356541"/>
                    <a:pt x="1206243" y="1376408"/>
                    <a:pt x="1206115" y="1396274"/>
                  </a:cubicBezTo>
                  <a:lnTo>
                    <a:pt x="1400175" y="1390650"/>
                  </a:lnTo>
                  <a:lnTo>
                    <a:pt x="1400175" y="1463675"/>
                  </a:lnTo>
                  <a:lnTo>
                    <a:pt x="2197100" y="1463675"/>
                  </a:lnTo>
                  <a:lnTo>
                    <a:pt x="2197100" y="1581150"/>
                  </a:lnTo>
                  <a:lnTo>
                    <a:pt x="3155950" y="1581150"/>
                  </a:lnTo>
                  <a:lnTo>
                    <a:pt x="3155950" y="1724025"/>
                  </a:lnTo>
                  <a:lnTo>
                    <a:pt x="3238500" y="1724025"/>
                  </a:lnTo>
                  <a:lnTo>
                    <a:pt x="3238500" y="1860550"/>
                  </a:lnTo>
                  <a:lnTo>
                    <a:pt x="3365500" y="1860550"/>
                  </a:lnTo>
                  <a:lnTo>
                    <a:pt x="3365500" y="1997075"/>
                  </a:lnTo>
                  <a:lnTo>
                    <a:pt x="3810000" y="1997075"/>
                  </a:lnTo>
                  <a:lnTo>
                    <a:pt x="3816350" y="1997075"/>
                  </a:lnTo>
                </a:path>
              </a:pathLst>
            </a:custGeom>
            <a:noFill/>
            <a:ln w="19050">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Arial"/>
                <a:ea typeface="Microsoft YaHei"/>
              </a:endParaRPr>
            </a:p>
          </p:txBody>
        </p:sp>
        <p:grpSp>
          <p:nvGrpSpPr>
            <p:cNvPr id="50" name="Group 49">
              <a:extLst>
                <a:ext uri="{FF2B5EF4-FFF2-40B4-BE49-F238E27FC236}">
                  <a16:creationId xmlns:a16="http://schemas.microsoft.com/office/drawing/2014/main" id="{45647297-097A-D2F7-0825-070F4635FACA}"/>
                </a:ext>
              </a:extLst>
            </p:cNvPr>
            <p:cNvGrpSpPr/>
            <p:nvPr/>
          </p:nvGrpSpPr>
          <p:grpSpPr>
            <a:xfrm>
              <a:off x="1565125" y="4883790"/>
              <a:ext cx="9157215" cy="517793"/>
              <a:chOff x="1936237" y="4880106"/>
              <a:chExt cx="9108570" cy="477645"/>
            </a:xfrm>
          </p:grpSpPr>
          <p:sp>
            <p:nvSpPr>
              <p:cNvPr id="288" name="TextBox 287">
                <a:extLst>
                  <a:ext uri="{FF2B5EF4-FFF2-40B4-BE49-F238E27FC236}">
                    <a16:creationId xmlns:a16="http://schemas.microsoft.com/office/drawing/2014/main" id="{72C51059-45C2-C466-9671-E1F6B85C90EA}"/>
                  </a:ext>
                </a:extLst>
              </p:cNvPr>
              <p:cNvSpPr txBox="1"/>
              <p:nvPr/>
            </p:nvSpPr>
            <p:spPr>
              <a:xfrm>
                <a:off x="1936237" y="4943850"/>
                <a:ext cx="164500" cy="175254"/>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0</a:t>
                </a:r>
              </a:p>
            </p:txBody>
          </p:sp>
          <p:cxnSp>
            <p:nvCxnSpPr>
              <p:cNvPr id="289" name="Straight Connector 288">
                <a:extLst>
                  <a:ext uri="{FF2B5EF4-FFF2-40B4-BE49-F238E27FC236}">
                    <a16:creationId xmlns:a16="http://schemas.microsoft.com/office/drawing/2014/main" id="{5B3F7A33-BD45-E86A-9B0B-F72334A12D46}"/>
                  </a:ext>
                </a:extLst>
              </p:cNvPr>
              <p:cNvCxnSpPr>
                <a:cxnSpLocks/>
              </p:cNvCxnSpPr>
              <p:nvPr/>
            </p:nvCxnSpPr>
            <p:spPr>
              <a:xfrm rot="16200000">
                <a:off x="1986614" y="4911979"/>
                <a:ext cx="6374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0" name="TextBox 289">
                <a:extLst>
                  <a:ext uri="{FF2B5EF4-FFF2-40B4-BE49-F238E27FC236}">
                    <a16:creationId xmlns:a16="http://schemas.microsoft.com/office/drawing/2014/main" id="{F4502BCA-0558-B600-76CE-0A4D09B6FD88}"/>
                  </a:ext>
                </a:extLst>
              </p:cNvPr>
              <p:cNvSpPr txBox="1"/>
              <p:nvPr/>
            </p:nvSpPr>
            <p:spPr>
              <a:xfrm>
                <a:off x="3402426" y="4943850"/>
                <a:ext cx="164500" cy="175254"/>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5</a:t>
                </a:r>
              </a:p>
            </p:txBody>
          </p:sp>
          <p:cxnSp>
            <p:nvCxnSpPr>
              <p:cNvPr id="291" name="Straight Connector 290">
                <a:extLst>
                  <a:ext uri="{FF2B5EF4-FFF2-40B4-BE49-F238E27FC236}">
                    <a16:creationId xmlns:a16="http://schemas.microsoft.com/office/drawing/2014/main" id="{6DF27213-6FAD-D97B-189B-FF2578138AA0}"/>
                  </a:ext>
                </a:extLst>
              </p:cNvPr>
              <p:cNvCxnSpPr>
                <a:cxnSpLocks/>
              </p:cNvCxnSpPr>
              <p:nvPr/>
            </p:nvCxnSpPr>
            <p:spPr>
              <a:xfrm rot="16200000">
                <a:off x="3452803" y="4911979"/>
                <a:ext cx="6374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2" name="TextBox 291">
                <a:extLst>
                  <a:ext uri="{FF2B5EF4-FFF2-40B4-BE49-F238E27FC236}">
                    <a16:creationId xmlns:a16="http://schemas.microsoft.com/office/drawing/2014/main" id="{CE9D1DAF-268E-69D0-8043-1FF0C2A3B0A4}"/>
                  </a:ext>
                </a:extLst>
              </p:cNvPr>
              <p:cNvSpPr txBox="1"/>
              <p:nvPr/>
            </p:nvSpPr>
            <p:spPr>
              <a:xfrm>
                <a:off x="4807933" y="4943850"/>
                <a:ext cx="328997" cy="175254"/>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10</a:t>
                </a:r>
              </a:p>
            </p:txBody>
          </p:sp>
          <p:cxnSp>
            <p:nvCxnSpPr>
              <p:cNvPr id="293" name="Straight Connector 292">
                <a:extLst>
                  <a:ext uri="{FF2B5EF4-FFF2-40B4-BE49-F238E27FC236}">
                    <a16:creationId xmlns:a16="http://schemas.microsoft.com/office/drawing/2014/main" id="{1007F071-9AAA-274B-43E1-E4A20352C257}"/>
                  </a:ext>
                </a:extLst>
              </p:cNvPr>
              <p:cNvCxnSpPr>
                <a:cxnSpLocks/>
              </p:cNvCxnSpPr>
              <p:nvPr/>
            </p:nvCxnSpPr>
            <p:spPr>
              <a:xfrm rot="16200000">
                <a:off x="4940553" y="4911979"/>
                <a:ext cx="6374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4" name="TextBox 293">
                <a:extLst>
                  <a:ext uri="{FF2B5EF4-FFF2-40B4-BE49-F238E27FC236}">
                    <a16:creationId xmlns:a16="http://schemas.microsoft.com/office/drawing/2014/main" id="{05402427-7F58-3E23-0F53-F1191C059C16}"/>
                  </a:ext>
                </a:extLst>
              </p:cNvPr>
              <p:cNvSpPr txBox="1"/>
              <p:nvPr/>
            </p:nvSpPr>
            <p:spPr>
              <a:xfrm>
                <a:off x="6281313" y="4943850"/>
                <a:ext cx="328997" cy="175254"/>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15</a:t>
                </a:r>
              </a:p>
            </p:txBody>
          </p:sp>
          <p:cxnSp>
            <p:nvCxnSpPr>
              <p:cNvPr id="295" name="Straight Connector 294">
                <a:extLst>
                  <a:ext uri="{FF2B5EF4-FFF2-40B4-BE49-F238E27FC236}">
                    <a16:creationId xmlns:a16="http://schemas.microsoft.com/office/drawing/2014/main" id="{4A60878A-56FB-576B-477B-149A21B11A7C}"/>
                  </a:ext>
                </a:extLst>
              </p:cNvPr>
              <p:cNvCxnSpPr>
                <a:cxnSpLocks/>
              </p:cNvCxnSpPr>
              <p:nvPr/>
            </p:nvCxnSpPr>
            <p:spPr>
              <a:xfrm rot="16200000">
                <a:off x="6413929" y="4911979"/>
                <a:ext cx="6374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6" name="TextBox 295">
                <a:extLst>
                  <a:ext uri="{FF2B5EF4-FFF2-40B4-BE49-F238E27FC236}">
                    <a16:creationId xmlns:a16="http://schemas.microsoft.com/office/drawing/2014/main" id="{A7DB859F-FF37-A0A1-F59E-6EE4624B0E0C}"/>
                  </a:ext>
                </a:extLst>
              </p:cNvPr>
              <p:cNvSpPr txBox="1"/>
              <p:nvPr/>
            </p:nvSpPr>
            <p:spPr>
              <a:xfrm>
                <a:off x="7761872" y="4943850"/>
                <a:ext cx="328997" cy="175254"/>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20</a:t>
                </a:r>
              </a:p>
            </p:txBody>
          </p:sp>
          <p:cxnSp>
            <p:nvCxnSpPr>
              <p:cNvPr id="297" name="Straight Connector 296">
                <a:extLst>
                  <a:ext uri="{FF2B5EF4-FFF2-40B4-BE49-F238E27FC236}">
                    <a16:creationId xmlns:a16="http://schemas.microsoft.com/office/drawing/2014/main" id="{C0BF6C11-DA82-B99D-572A-E9752607688A}"/>
                  </a:ext>
                </a:extLst>
              </p:cNvPr>
              <p:cNvCxnSpPr>
                <a:cxnSpLocks/>
              </p:cNvCxnSpPr>
              <p:nvPr/>
            </p:nvCxnSpPr>
            <p:spPr>
              <a:xfrm rot="16200000">
                <a:off x="7894493" y="4911979"/>
                <a:ext cx="6374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8" name="TextBox 297">
                <a:extLst>
                  <a:ext uri="{FF2B5EF4-FFF2-40B4-BE49-F238E27FC236}">
                    <a16:creationId xmlns:a16="http://schemas.microsoft.com/office/drawing/2014/main" id="{DF6C4418-E747-FB4B-890F-1DB5C9822EDB}"/>
                  </a:ext>
                </a:extLst>
              </p:cNvPr>
              <p:cNvSpPr txBox="1"/>
              <p:nvPr/>
            </p:nvSpPr>
            <p:spPr>
              <a:xfrm>
                <a:off x="9235247" y="4943850"/>
                <a:ext cx="328997" cy="175254"/>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25</a:t>
                </a:r>
              </a:p>
            </p:txBody>
          </p:sp>
          <p:cxnSp>
            <p:nvCxnSpPr>
              <p:cNvPr id="299" name="Straight Connector 298">
                <a:extLst>
                  <a:ext uri="{FF2B5EF4-FFF2-40B4-BE49-F238E27FC236}">
                    <a16:creationId xmlns:a16="http://schemas.microsoft.com/office/drawing/2014/main" id="{B021EA48-4340-2EC1-0B3A-4CB9DC8A3628}"/>
                  </a:ext>
                </a:extLst>
              </p:cNvPr>
              <p:cNvCxnSpPr>
                <a:cxnSpLocks/>
              </p:cNvCxnSpPr>
              <p:nvPr/>
            </p:nvCxnSpPr>
            <p:spPr>
              <a:xfrm rot="16200000">
                <a:off x="9367869" y="4911979"/>
                <a:ext cx="6374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0" name="TextBox 299">
                <a:extLst>
                  <a:ext uri="{FF2B5EF4-FFF2-40B4-BE49-F238E27FC236}">
                    <a16:creationId xmlns:a16="http://schemas.microsoft.com/office/drawing/2014/main" id="{8D2DD030-E02A-4546-FB81-8D1FB3F458D8}"/>
                  </a:ext>
                </a:extLst>
              </p:cNvPr>
              <p:cNvSpPr txBox="1"/>
              <p:nvPr/>
            </p:nvSpPr>
            <p:spPr>
              <a:xfrm>
                <a:off x="10715810" y="4943850"/>
                <a:ext cx="328997" cy="175254"/>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30</a:t>
                </a:r>
              </a:p>
            </p:txBody>
          </p:sp>
          <p:cxnSp>
            <p:nvCxnSpPr>
              <p:cNvPr id="301" name="Straight Connector 300">
                <a:extLst>
                  <a:ext uri="{FF2B5EF4-FFF2-40B4-BE49-F238E27FC236}">
                    <a16:creationId xmlns:a16="http://schemas.microsoft.com/office/drawing/2014/main" id="{6ED5F996-53CF-B2F5-75E3-49A7FB5168C3}"/>
                  </a:ext>
                </a:extLst>
              </p:cNvPr>
              <p:cNvCxnSpPr>
                <a:cxnSpLocks/>
              </p:cNvCxnSpPr>
              <p:nvPr/>
            </p:nvCxnSpPr>
            <p:spPr>
              <a:xfrm rot="16200000">
                <a:off x="10848432" y="4911979"/>
                <a:ext cx="6374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2" name="TextBox 301">
                <a:extLst>
                  <a:ext uri="{FF2B5EF4-FFF2-40B4-BE49-F238E27FC236}">
                    <a16:creationId xmlns:a16="http://schemas.microsoft.com/office/drawing/2014/main" id="{06EC1B72-BD3E-56D0-CBA3-4D1208642A95}"/>
                  </a:ext>
                </a:extLst>
              </p:cNvPr>
              <p:cNvSpPr txBox="1"/>
              <p:nvPr/>
            </p:nvSpPr>
            <p:spPr>
              <a:xfrm>
                <a:off x="5437779" y="5182497"/>
                <a:ext cx="2010516" cy="175254"/>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000000"/>
                    </a:solidFill>
                    <a:effectLst/>
                    <a:uLnTx/>
                    <a:uFillTx/>
                    <a:latin typeface="Arial" charset="0"/>
                    <a:ea typeface="Microsoft YaHei"/>
                  </a:rPr>
                  <a:t>Time (months)</a:t>
                </a:r>
              </a:p>
            </p:txBody>
          </p:sp>
        </p:grpSp>
        <p:sp>
          <p:nvSpPr>
            <p:cNvPr id="51" name="TextBox 50">
              <a:extLst>
                <a:ext uri="{FF2B5EF4-FFF2-40B4-BE49-F238E27FC236}">
                  <a16:creationId xmlns:a16="http://schemas.microsoft.com/office/drawing/2014/main" id="{A375E62A-0C18-826B-07E9-A7A6315459BD}"/>
                </a:ext>
              </a:extLst>
            </p:cNvPr>
            <p:cNvSpPr txBox="1"/>
            <p:nvPr/>
          </p:nvSpPr>
          <p:spPr>
            <a:xfrm rot="16200000">
              <a:off x="-584159" y="3067548"/>
              <a:ext cx="2037418" cy="352801"/>
            </a:xfrm>
            <a:prstGeom prst="rect">
              <a:avLst/>
            </a:prstGeom>
            <a:noFill/>
          </p:spPr>
          <p:txBody>
            <a:bodyPr wrap="squar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000000"/>
                  </a:solidFill>
                  <a:effectLst/>
                  <a:uLnTx/>
                  <a:uFillTx/>
                  <a:latin typeface="Arial" charset="0"/>
                  <a:ea typeface="Microsoft YaHei"/>
                </a:rPr>
                <a:t>Probability of PFS (%)</a:t>
              </a:r>
            </a:p>
          </p:txBody>
        </p:sp>
        <p:grpSp>
          <p:nvGrpSpPr>
            <p:cNvPr id="52" name="Group 51">
              <a:extLst>
                <a:ext uri="{FF2B5EF4-FFF2-40B4-BE49-F238E27FC236}">
                  <a16:creationId xmlns:a16="http://schemas.microsoft.com/office/drawing/2014/main" id="{BFC561CE-3363-38E9-77DA-95E10D0A70FA}"/>
                </a:ext>
              </a:extLst>
            </p:cNvPr>
            <p:cNvGrpSpPr/>
            <p:nvPr/>
          </p:nvGrpSpPr>
          <p:grpSpPr>
            <a:xfrm>
              <a:off x="1615100" y="4443525"/>
              <a:ext cx="2345478" cy="332472"/>
              <a:chOff x="2094875" y="4443525"/>
              <a:chExt cx="2345478" cy="332472"/>
            </a:xfrm>
          </p:grpSpPr>
          <p:cxnSp>
            <p:nvCxnSpPr>
              <p:cNvPr id="283" name="Straight Connector 282">
                <a:extLst>
                  <a:ext uri="{FF2B5EF4-FFF2-40B4-BE49-F238E27FC236}">
                    <a16:creationId xmlns:a16="http://schemas.microsoft.com/office/drawing/2014/main" id="{FC02C186-1052-8B47-EDB1-478804BD218B}"/>
                  </a:ext>
                </a:extLst>
              </p:cNvPr>
              <p:cNvCxnSpPr>
                <a:cxnSpLocks/>
              </p:cNvCxnSpPr>
              <p:nvPr/>
            </p:nvCxnSpPr>
            <p:spPr>
              <a:xfrm flipH="1">
                <a:off x="2094875" y="4537128"/>
                <a:ext cx="289438" cy="0"/>
              </a:xfrm>
              <a:prstGeom prst="line">
                <a:avLst/>
              </a:prstGeom>
              <a:ln w="19050">
                <a:solidFill>
                  <a:srgbClr val="4B9171"/>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2CEB6B41-9447-45C2-EC3E-BE08C0E75852}"/>
                  </a:ext>
                </a:extLst>
              </p:cNvPr>
              <p:cNvCxnSpPr>
                <a:cxnSpLocks/>
              </p:cNvCxnSpPr>
              <p:nvPr/>
            </p:nvCxnSpPr>
            <p:spPr>
              <a:xfrm flipH="1">
                <a:off x="2094875" y="4692703"/>
                <a:ext cx="289438" cy="0"/>
              </a:xfrm>
              <a:prstGeom prst="line">
                <a:avLst/>
              </a:prstGeom>
              <a:ln w="19050">
                <a:solidFill>
                  <a:srgbClr val="BEDEF7"/>
                </a:solidFill>
                <a:prstDash val="sysDash"/>
              </a:ln>
            </p:spPr>
            <p:style>
              <a:lnRef idx="1">
                <a:schemeClr val="accent1"/>
              </a:lnRef>
              <a:fillRef idx="0">
                <a:schemeClr val="accent1"/>
              </a:fillRef>
              <a:effectRef idx="0">
                <a:schemeClr val="accent1"/>
              </a:effectRef>
              <a:fontRef idx="minor">
                <a:schemeClr val="tx1"/>
              </a:fontRef>
            </p:style>
          </p:cxnSp>
          <p:sp>
            <p:nvSpPr>
              <p:cNvPr id="285" name="TextBox 284">
                <a:extLst>
                  <a:ext uri="{FF2B5EF4-FFF2-40B4-BE49-F238E27FC236}">
                    <a16:creationId xmlns:a16="http://schemas.microsoft.com/office/drawing/2014/main" id="{E5D5C0F9-2377-61C0-270E-B77C43025B93}"/>
                  </a:ext>
                </a:extLst>
              </p:cNvPr>
              <p:cNvSpPr txBox="1"/>
              <p:nvPr/>
            </p:nvSpPr>
            <p:spPr>
              <a:xfrm>
                <a:off x="2492599" y="4443525"/>
                <a:ext cx="1947754" cy="332472"/>
              </a:xfrm>
              <a:prstGeom prst="rect">
                <a:avLst/>
              </a:prstGeom>
              <a:noFill/>
            </p:spPr>
            <p:txBody>
              <a:bodyPr wrap="none" lIns="0" tIns="0" rIns="0" bIns="0"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Elacestrant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Standard of Care</a:t>
                </a:r>
              </a:p>
            </p:txBody>
          </p:sp>
          <p:sp>
            <p:nvSpPr>
              <p:cNvPr id="286" name="Oval 285">
                <a:extLst>
                  <a:ext uri="{FF2B5EF4-FFF2-40B4-BE49-F238E27FC236}">
                    <a16:creationId xmlns:a16="http://schemas.microsoft.com/office/drawing/2014/main" id="{AFBC5CCA-2598-C79A-2E62-98EC1A64A491}"/>
                  </a:ext>
                </a:extLst>
              </p:cNvPr>
              <p:cNvSpPr/>
              <p:nvPr/>
            </p:nvSpPr>
            <p:spPr>
              <a:xfrm>
                <a:off x="2190709" y="4646242"/>
                <a:ext cx="92922" cy="92922"/>
              </a:xfrm>
              <a:prstGeom prst="ellipse">
                <a:avLst/>
              </a:prstGeom>
              <a:noFill/>
              <a:ln>
                <a:solidFill>
                  <a:srgbClr val="BED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287" name="Oval 286">
                <a:extLst>
                  <a:ext uri="{FF2B5EF4-FFF2-40B4-BE49-F238E27FC236}">
                    <a16:creationId xmlns:a16="http://schemas.microsoft.com/office/drawing/2014/main" id="{3709768F-09EE-FFDB-344D-AB82057A3B01}"/>
                  </a:ext>
                </a:extLst>
              </p:cNvPr>
              <p:cNvSpPr/>
              <p:nvPr/>
            </p:nvSpPr>
            <p:spPr>
              <a:xfrm>
                <a:off x="2190709" y="4488845"/>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grpSp>
        <p:grpSp>
          <p:nvGrpSpPr>
            <p:cNvPr id="53" name="Group 52">
              <a:extLst>
                <a:ext uri="{FF2B5EF4-FFF2-40B4-BE49-F238E27FC236}">
                  <a16:creationId xmlns:a16="http://schemas.microsoft.com/office/drawing/2014/main" id="{5CBDEADE-1F93-A03C-0B3F-D285E1BCFEF1}"/>
                </a:ext>
              </a:extLst>
            </p:cNvPr>
            <p:cNvGrpSpPr/>
            <p:nvPr/>
          </p:nvGrpSpPr>
          <p:grpSpPr>
            <a:xfrm>
              <a:off x="1866267" y="1758360"/>
              <a:ext cx="8497054" cy="2680568"/>
              <a:chOff x="1866267" y="1758360"/>
              <a:chExt cx="8497054" cy="2680568"/>
            </a:xfrm>
          </p:grpSpPr>
          <p:sp>
            <p:nvSpPr>
              <p:cNvPr id="212" name="Oval 211">
                <a:extLst>
                  <a:ext uri="{FF2B5EF4-FFF2-40B4-BE49-F238E27FC236}">
                    <a16:creationId xmlns:a16="http://schemas.microsoft.com/office/drawing/2014/main" id="{F2889D27-9E64-A736-BFE1-C83250BCE5F9}"/>
                  </a:ext>
                </a:extLst>
              </p:cNvPr>
              <p:cNvSpPr/>
              <p:nvPr/>
            </p:nvSpPr>
            <p:spPr>
              <a:xfrm>
                <a:off x="10270399" y="4346006"/>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215" name="Oval 214">
                <a:extLst>
                  <a:ext uri="{FF2B5EF4-FFF2-40B4-BE49-F238E27FC236}">
                    <a16:creationId xmlns:a16="http://schemas.microsoft.com/office/drawing/2014/main" id="{7C657099-654C-A4D2-E70A-E62AA8A25F25}"/>
                  </a:ext>
                </a:extLst>
              </p:cNvPr>
              <p:cNvSpPr/>
              <p:nvPr/>
            </p:nvSpPr>
            <p:spPr>
              <a:xfrm>
                <a:off x="9282974" y="4346006"/>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216" name="Oval 215">
                <a:extLst>
                  <a:ext uri="{FF2B5EF4-FFF2-40B4-BE49-F238E27FC236}">
                    <a16:creationId xmlns:a16="http://schemas.microsoft.com/office/drawing/2014/main" id="{86B0610B-1C70-F275-F226-C12272EC8828}"/>
                  </a:ext>
                </a:extLst>
              </p:cNvPr>
              <p:cNvSpPr/>
              <p:nvPr/>
            </p:nvSpPr>
            <p:spPr>
              <a:xfrm>
                <a:off x="7635149" y="3806256"/>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218" name="Oval 217">
                <a:extLst>
                  <a:ext uri="{FF2B5EF4-FFF2-40B4-BE49-F238E27FC236}">
                    <a16:creationId xmlns:a16="http://schemas.microsoft.com/office/drawing/2014/main" id="{E5182595-5072-0911-5FDB-26FD1C8B2F51}"/>
                  </a:ext>
                </a:extLst>
              </p:cNvPr>
              <p:cNvSpPr/>
              <p:nvPr/>
            </p:nvSpPr>
            <p:spPr>
              <a:xfrm>
                <a:off x="5993674" y="3653856"/>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219" name="Oval 218">
                <a:extLst>
                  <a:ext uri="{FF2B5EF4-FFF2-40B4-BE49-F238E27FC236}">
                    <a16:creationId xmlns:a16="http://schemas.microsoft.com/office/drawing/2014/main" id="{5FCE4391-6019-DC82-6391-709E621C5200}"/>
                  </a:ext>
                </a:extLst>
              </p:cNvPr>
              <p:cNvSpPr/>
              <p:nvPr/>
            </p:nvSpPr>
            <p:spPr>
              <a:xfrm>
                <a:off x="5136424" y="3653856"/>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221" name="Oval 220">
                <a:extLst>
                  <a:ext uri="{FF2B5EF4-FFF2-40B4-BE49-F238E27FC236}">
                    <a16:creationId xmlns:a16="http://schemas.microsoft.com/office/drawing/2014/main" id="{BF415568-8E56-2DBE-FF78-7320539D108C}"/>
                  </a:ext>
                </a:extLst>
              </p:cNvPr>
              <p:cNvSpPr/>
              <p:nvPr/>
            </p:nvSpPr>
            <p:spPr>
              <a:xfrm>
                <a:off x="4984024" y="3653856"/>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254" name="Oval 253">
                <a:extLst>
                  <a:ext uri="{FF2B5EF4-FFF2-40B4-BE49-F238E27FC236}">
                    <a16:creationId xmlns:a16="http://schemas.microsoft.com/office/drawing/2014/main" id="{E6088497-1EE6-A902-6922-3320B421E56B}"/>
                  </a:ext>
                </a:extLst>
              </p:cNvPr>
              <p:cNvSpPr/>
              <p:nvPr/>
            </p:nvSpPr>
            <p:spPr>
              <a:xfrm>
                <a:off x="4869724" y="3653856"/>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255" name="Oval 254">
                <a:extLst>
                  <a:ext uri="{FF2B5EF4-FFF2-40B4-BE49-F238E27FC236}">
                    <a16:creationId xmlns:a16="http://schemas.microsoft.com/office/drawing/2014/main" id="{2DE8426B-8795-2828-A899-2A40E20BE5FF}"/>
                  </a:ext>
                </a:extLst>
              </p:cNvPr>
              <p:cNvSpPr/>
              <p:nvPr/>
            </p:nvSpPr>
            <p:spPr>
              <a:xfrm>
                <a:off x="3244124" y="2990281"/>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256" name="Oval 255">
                <a:extLst>
                  <a:ext uri="{FF2B5EF4-FFF2-40B4-BE49-F238E27FC236}">
                    <a16:creationId xmlns:a16="http://schemas.microsoft.com/office/drawing/2014/main" id="{793170CF-39AE-F8C4-FF7E-0A96EE630074}"/>
                  </a:ext>
                </a:extLst>
              </p:cNvPr>
              <p:cNvSpPr/>
              <p:nvPr/>
            </p:nvSpPr>
            <p:spPr>
              <a:xfrm>
                <a:off x="3196499" y="2809306"/>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263" name="Oval 262">
                <a:extLst>
                  <a:ext uri="{FF2B5EF4-FFF2-40B4-BE49-F238E27FC236}">
                    <a16:creationId xmlns:a16="http://schemas.microsoft.com/office/drawing/2014/main" id="{2A20043A-1EBF-130A-9552-890F71411E06}"/>
                  </a:ext>
                </a:extLst>
              </p:cNvPr>
              <p:cNvSpPr/>
              <p:nvPr/>
            </p:nvSpPr>
            <p:spPr>
              <a:xfrm>
                <a:off x="2688499" y="2723581"/>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272" name="Oval 271">
                <a:extLst>
                  <a:ext uri="{FF2B5EF4-FFF2-40B4-BE49-F238E27FC236}">
                    <a16:creationId xmlns:a16="http://schemas.microsoft.com/office/drawing/2014/main" id="{52546590-F342-E796-558B-D9BCBDA1F1CD}"/>
                  </a:ext>
                </a:extLst>
              </p:cNvPr>
              <p:cNvSpPr/>
              <p:nvPr/>
            </p:nvSpPr>
            <p:spPr>
              <a:xfrm>
                <a:off x="2412274" y="2647381"/>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275" name="Oval 274">
                <a:extLst>
                  <a:ext uri="{FF2B5EF4-FFF2-40B4-BE49-F238E27FC236}">
                    <a16:creationId xmlns:a16="http://schemas.microsoft.com/office/drawing/2014/main" id="{00CB425F-6E64-64A9-C4E8-ABA17508D399}"/>
                  </a:ext>
                </a:extLst>
              </p:cNvPr>
              <p:cNvSpPr/>
              <p:nvPr/>
            </p:nvSpPr>
            <p:spPr>
              <a:xfrm>
                <a:off x="2190024" y="2494981"/>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276" name="Oval 275">
                <a:extLst>
                  <a:ext uri="{FF2B5EF4-FFF2-40B4-BE49-F238E27FC236}">
                    <a16:creationId xmlns:a16="http://schemas.microsoft.com/office/drawing/2014/main" id="{5FECB072-F4B1-C008-3935-B48218B489A6}"/>
                  </a:ext>
                </a:extLst>
              </p:cNvPr>
              <p:cNvSpPr/>
              <p:nvPr/>
            </p:nvSpPr>
            <p:spPr>
              <a:xfrm>
                <a:off x="2148842" y="2348910"/>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277" name="Oval 276">
                <a:extLst>
                  <a:ext uri="{FF2B5EF4-FFF2-40B4-BE49-F238E27FC236}">
                    <a16:creationId xmlns:a16="http://schemas.microsoft.com/office/drawing/2014/main" id="{26C83D74-D317-E411-F067-43E0EF621075}"/>
                  </a:ext>
                </a:extLst>
              </p:cNvPr>
              <p:cNvSpPr/>
              <p:nvPr/>
            </p:nvSpPr>
            <p:spPr>
              <a:xfrm>
                <a:off x="2145667" y="2218735"/>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278" name="Oval 277">
                <a:extLst>
                  <a:ext uri="{FF2B5EF4-FFF2-40B4-BE49-F238E27FC236}">
                    <a16:creationId xmlns:a16="http://schemas.microsoft.com/office/drawing/2014/main" id="{B67CACBB-2CD0-2C4A-2912-EDC11FE4AC46}"/>
                  </a:ext>
                </a:extLst>
              </p:cNvPr>
              <p:cNvSpPr/>
              <p:nvPr/>
            </p:nvSpPr>
            <p:spPr>
              <a:xfrm>
                <a:off x="2136142" y="2085385"/>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279" name="Oval 278">
                <a:extLst>
                  <a:ext uri="{FF2B5EF4-FFF2-40B4-BE49-F238E27FC236}">
                    <a16:creationId xmlns:a16="http://schemas.microsoft.com/office/drawing/2014/main" id="{F0E673D3-1A70-3A6F-B274-61F2C47D75EB}"/>
                  </a:ext>
                </a:extLst>
              </p:cNvPr>
              <p:cNvSpPr/>
              <p:nvPr/>
            </p:nvSpPr>
            <p:spPr>
              <a:xfrm>
                <a:off x="2101217" y="1913935"/>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280" name="Oval 279">
                <a:extLst>
                  <a:ext uri="{FF2B5EF4-FFF2-40B4-BE49-F238E27FC236}">
                    <a16:creationId xmlns:a16="http://schemas.microsoft.com/office/drawing/2014/main" id="{FFD43033-A49B-D4DC-CE93-D37A9831C4DA}"/>
                  </a:ext>
                </a:extLst>
              </p:cNvPr>
              <p:cNvSpPr/>
              <p:nvPr/>
            </p:nvSpPr>
            <p:spPr>
              <a:xfrm>
                <a:off x="2069467" y="1834560"/>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281" name="Oval 280">
                <a:extLst>
                  <a:ext uri="{FF2B5EF4-FFF2-40B4-BE49-F238E27FC236}">
                    <a16:creationId xmlns:a16="http://schemas.microsoft.com/office/drawing/2014/main" id="{6DB132BC-4069-C152-DDF1-B10EAF3E4AD8}"/>
                  </a:ext>
                </a:extLst>
              </p:cNvPr>
              <p:cNvSpPr/>
              <p:nvPr/>
            </p:nvSpPr>
            <p:spPr>
              <a:xfrm>
                <a:off x="1986917" y="1758360"/>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282" name="Oval 281">
                <a:extLst>
                  <a:ext uri="{FF2B5EF4-FFF2-40B4-BE49-F238E27FC236}">
                    <a16:creationId xmlns:a16="http://schemas.microsoft.com/office/drawing/2014/main" id="{212B53E5-737B-8F0B-1FA5-B86F86F9BEC9}"/>
                  </a:ext>
                </a:extLst>
              </p:cNvPr>
              <p:cNvSpPr/>
              <p:nvPr/>
            </p:nvSpPr>
            <p:spPr>
              <a:xfrm>
                <a:off x="1866267" y="1758360"/>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grpSp>
        <p:sp>
          <p:nvSpPr>
            <p:cNvPr id="54" name="Freeform 53">
              <a:extLst>
                <a:ext uri="{FF2B5EF4-FFF2-40B4-BE49-F238E27FC236}">
                  <a16:creationId xmlns:a16="http://schemas.microsoft.com/office/drawing/2014/main" id="{DF99B54A-D934-E0FF-A9A9-397DDD147AD1}"/>
                </a:ext>
              </a:extLst>
            </p:cNvPr>
            <p:cNvSpPr/>
            <p:nvPr/>
          </p:nvSpPr>
          <p:spPr>
            <a:xfrm>
              <a:off x="1645797" y="1808540"/>
              <a:ext cx="4963976" cy="2951108"/>
            </a:xfrm>
            <a:custGeom>
              <a:avLst/>
              <a:gdLst>
                <a:gd name="connsiteX0" fmla="*/ 0 w 2178050"/>
                <a:gd name="connsiteY0" fmla="*/ 0 h 2143125"/>
                <a:gd name="connsiteX1" fmla="*/ 95250 w 2178050"/>
                <a:gd name="connsiteY1" fmla="*/ 0 h 2143125"/>
                <a:gd name="connsiteX2" fmla="*/ 95250 w 2178050"/>
                <a:gd name="connsiteY2" fmla="*/ 57150 h 2143125"/>
                <a:gd name="connsiteX3" fmla="*/ 196850 w 2178050"/>
                <a:gd name="connsiteY3" fmla="*/ 57150 h 2143125"/>
                <a:gd name="connsiteX4" fmla="*/ 196850 w 2178050"/>
                <a:gd name="connsiteY4" fmla="*/ 114300 h 2143125"/>
                <a:gd name="connsiteX5" fmla="*/ 231775 w 2178050"/>
                <a:gd name="connsiteY5" fmla="*/ 114300 h 2143125"/>
                <a:gd name="connsiteX6" fmla="*/ 231775 w 2178050"/>
                <a:gd name="connsiteY6" fmla="*/ 276225 h 2143125"/>
                <a:gd name="connsiteX7" fmla="*/ 231775 w 2178050"/>
                <a:gd name="connsiteY7" fmla="*/ 342900 h 2143125"/>
                <a:gd name="connsiteX8" fmla="*/ 234950 w 2178050"/>
                <a:gd name="connsiteY8" fmla="*/ 422275 h 2143125"/>
                <a:gd name="connsiteX9" fmla="*/ 231775 w 2178050"/>
                <a:gd name="connsiteY9" fmla="*/ 568325 h 2143125"/>
                <a:gd name="connsiteX10" fmla="*/ 231775 w 2178050"/>
                <a:gd name="connsiteY10" fmla="*/ 568325 h 2143125"/>
                <a:gd name="connsiteX11" fmla="*/ 238125 w 2178050"/>
                <a:gd name="connsiteY11" fmla="*/ 619125 h 2143125"/>
                <a:gd name="connsiteX12" fmla="*/ 238125 w 2178050"/>
                <a:gd name="connsiteY12" fmla="*/ 1066800 h 2143125"/>
                <a:gd name="connsiteX13" fmla="*/ 273050 w 2178050"/>
                <a:gd name="connsiteY13" fmla="*/ 1066800 h 2143125"/>
                <a:gd name="connsiteX14" fmla="*/ 273050 w 2178050"/>
                <a:gd name="connsiteY14" fmla="*/ 1133475 h 2143125"/>
                <a:gd name="connsiteX15" fmla="*/ 273050 w 2178050"/>
                <a:gd name="connsiteY15" fmla="*/ 1133475 h 2143125"/>
                <a:gd name="connsiteX16" fmla="*/ 273050 w 2178050"/>
                <a:gd name="connsiteY16" fmla="*/ 1181100 h 2143125"/>
                <a:gd name="connsiteX17" fmla="*/ 428625 w 2178050"/>
                <a:gd name="connsiteY17" fmla="*/ 1181100 h 2143125"/>
                <a:gd name="connsiteX18" fmla="*/ 428625 w 2178050"/>
                <a:gd name="connsiteY18" fmla="*/ 1244600 h 2143125"/>
                <a:gd name="connsiteX19" fmla="*/ 466725 w 2178050"/>
                <a:gd name="connsiteY19" fmla="*/ 1244600 h 2143125"/>
                <a:gd name="connsiteX20" fmla="*/ 466725 w 2178050"/>
                <a:gd name="connsiteY20" fmla="*/ 1292225 h 2143125"/>
                <a:gd name="connsiteX21" fmla="*/ 466725 w 2178050"/>
                <a:gd name="connsiteY21" fmla="*/ 1292225 h 2143125"/>
                <a:gd name="connsiteX22" fmla="*/ 495300 w 2178050"/>
                <a:gd name="connsiteY22" fmla="*/ 1292225 h 2143125"/>
                <a:gd name="connsiteX23" fmla="*/ 479425 w 2178050"/>
                <a:gd name="connsiteY23" fmla="*/ 1485900 h 2143125"/>
                <a:gd name="connsiteX24" fmla="*/ 479425 w 2178050"/>
                <a:gd name="connsiteY24" fmla="*/ 1485900 h 2143125"/>
                <a:gd name="connsiteX25" fmla="*/ 479425 w 2178050"/>
                <a:gd name="connsiteY25" fmla="*/ 1600200 h 2143125"/>
                <a:gd name="connsiteX26" fmla="*/ 520700 w 2178050"/>
                <a:gd name="connsiteY26" fmla="*/ 1600200 h 2143125"/>
                <a:gd name="connsiteX27" fmla="*/ 520700 w 2178050"/>
                <a:gd name="connsiteY27" fmla="*/ 1663700 h 2143125"/>
                <a:gd name="connsiteX28" fmla="*/ 1174750 w 2178050"/>
                <a:gd name="connsiteY28" fmla="*/ 1663700 h 2143125"/>
                <a:gd name="connsiteX29" fmla="*/ 1174750 w 2178050"/>
                <a:gd name="connsiteY29" fmla="*/ 1739900 h 2143125"/>
                <a:gd name="connsiteX30" fmla="*/ 1212850 w 2178050"/>
                <a:gd name="connsiteY30" fmla="*/ 1739900 h 2143125"/>
                <a:gd name="connsiteX31" fmla="*/ 1212850 w 2178050"/>
                <a:gd name="connsiteY31" fmla="*/ 1924050 h 2143125"/>
                <a:gd name="connsiteX32" fmla="*/ 1457325 w 2178050"/>
                <a:gd name="connsiteY32" fmla="*/ 1924050 h 2143125"/>
                <a:gd name="connsiteX33" fmla="*/ 1457325 w 2178050"/>
                <a:gd name="connsiteY33" fmla="*/ 2105025 h 2143125"/>
                <a:gd name="connsiteX34" fmla="*/ 1508125 w 2178050"/>
                <a:gd name="connsiteY34" fmla="*/ 2098675 h 2143125"/>
                <a:gd name="connsiteX35" fmla="*/ 2178050 w 2178050"/>
                <a:gd name="connsiteY35" fmla="*/ 2098675 h 2143125"/>
                <a:gd name="connsiteX36" fmla="*/ 2178050 w 2178050"/>
                <a:gd name="connsiteY36" fmla="*/ 2143125 h 2143125"/>
                <a:gd name="connsiteX0" fmla="*/ 0 w 2181225"/>
                <a:gd name="connsiteY0" fmla="*/ 0 h 2276475"/>
                <a:gd name="connsiteX1" fmla="*/ 95250 w 2181225"/>
                <a:gd name="connsiteY1" fmla="*/ 0 h 2276475"/>
                <a:gd name="connsiteX2" fmla="*/ 95250 w 2181225"/>
                <a:gd name="connsiteY2" fmla="*/ 57150 h 2276475"/>
                <a:gd name="connsiteX3" fmla="*/ 196850 w 2181225"/>
                <a:gd name="connsiteY3" fmla="*/ 57150 h 2276475"/>
                <a:gd name="connsiteX4" fmla="*/ 196850 w 2181225"/>
                <a:gd name="connsiteY4" fmla="*/ 114300 h 2276475"/>
                <a:gd name="connsiteX5" fmla="*/ 231775 w 2181225"/>
                <a:gd name="connsiteY5" fmla="*/ 114300 h 2276475"/>
                <a:gd name="connsiteX6" fmla="*/ 231775 w 2181225"/>
                <a:gd name="connsiteY6" fmla="*/ 276225 h 2276475"/>
                <a:gd name="connsiteX7" fmla="*/ 231775 w 2181225"/>
                <a:gd name="connsiteY7" fmla="*/ 342900 h 2276475"/>
                <a:gd name="connsiteX8" fmla="*/ 234950 w 2181225"/>
                <a:gd name="connsiteY8" fmla="*/ 422275 h 2276475"/>
                <a:gd name="connsiteX9" fmla="*/ 231775 w 2181225"/>
                <a:gd name="connsiteY9" fmla="*/ 568325 h 2276475"/>
                <a:gd name="connsiteX10" fmla="*/ 231775 w 2181225"/>
                <a:gd name="connsiteY10" fmla="*/ 568325 h 2276475"/>
                <a:gd name="connsiteX11" fmla="*/ 238125 w 2181225"/>
                <a:gd name="connsiteY11" fmla="*/ 619125 h 2276475"/>
                <a:gd name="connsiteX12" fmla="*/ 238125 w 2181225"/>
                <a:gd name="connsiteY12" fmla="*/ 1066800 h 2276475"/>
                <a:gd name="connsiteX13" fmla="*/ 273050 w 2181225"/>
                <a:gd name="connsiteY13" fmla="*/ 1066800 h 2276475"/>
                <a:gd name="connsiteX14" fmla="*/ 273050 w 2181225"/>
                <a:gd name="connsiteY14" fmla="*/ 1133475 h 2276475"/>
                <a:gd name="connsiteX15" fmla="*/ 273050 w 2181225"/>
                <a:gd name="connsiteY15" fmla="*/ 1133475 h 2276475"/>
                <a:gd name="connsiteX16" fmla="*/ 273050 w 2181225"/>
                <a:gd name="connsiteY16" fmla="*/ 1181100 h 2276475"/>
                <a:gd name="connsiteX17" fmla="*/ 428625 w 2181225"/>
                <a:gd name="connsiteY17" fmla="*/ 1181100 h 2276475"/>
                <a:gd name="connsiteX18" fmla="*/ 428625 w 2181225"/>
                <a:gd name="connsiteY18" fmla="*/ 1244600 h 2276475"/>
                <a:gd name="connsiteX19" fmla="*/ 466725 w 2181225"/>
                <a:gd name="connsiteY19" fmla="*/ 1244600 h 2276475"/>
                <a:gd name="connsiteX20" fmla="*/ 466725 w 2181225"/>
                <a:gd name="connsiteY20" fmla="*/ 1292225 h 2276475"/>
                <a:gd name="connsiteX21" fmla="*/ 466725 w 2181225"/>
                <a:gd name="connsiteY21" fmla="*/ 1292225 h 2276475"/>
                <a:gd name="connsiteX22" fmla="*/ 495300 w 2181225"/>
                <a:gd name="connsiteY22" fmla="*/ 1292225 h 2276475"/>
                <a:gd name="connsiteX23" fmla="*/ 479425 w 2181225"/>
                <a:gd name="connsiteY23" fmla="*/ 1485900 h 2276475"/>
                <a:gd name="connsiteX24" fmla="*/ 479425 w 2181225"/>
                <a:gd name="connsiteY24" fmla="*/ 1485900 h 2276475"/>
                <a:gd name="connsiteX25" fmla="*/ 479425 w 2181225"/>
                <a:gd name="connsiteY25" fmla="*/ 1600200 h 2276475"/>
                <a:gd name="connsiteX26" fmla="*/ 520700 w 2181225"/>
                <a:gd name="connsiteY26" fmla="*/ 1600200 h 2276475"/>
                <a:gd name="connsiteX27" fmla="*/ 520700 w 2181225"/>
                <a:gd name="connsiteY27" fmla="*/ 1663700 h 2276475"/>
                <a:gd name="connsiteX28" fmla="*/ 1174750 w 2181225"/>
                <a:gd name="connsiteY28" fmla="*/ 1663700 h 2276475"/>
                <a:gd name="connsiteX29" fmla="*/ 1174750 w 2181225"/>
                <a:gd name="connsiteY29" fmla="*/ 1739900 h 2276475"/>
                <a:gd name="connsiteX30" fmla="*/ 1212850 w 2181225"/>
                <a:gd name="connsiteY30" fmla="*/ 1739900 h 2276475"/>
                <a:gd name="connsiteX31" fmla="*/ 1212850 w 2181225"/>
                <a:gd name="connsiteY31" fmla="*/ 1924050 h 2276475"/>
                <a:gd name="connsiteX32" fmla="*/ 1457325 w 2181225"/>
                <a:gd name="connsiteY32" fmla="*/ 1924050 h 2276475"/>
                <a:gd name="connsiteX33" fmla="*/ 1457325 w 2181225"/>
                <a:gd name="connsiteY33" fmla="*/ 2105025 h 2276475"/>
                <a:gd name="connsiteX34" fmla="*/ 1508125 w 2181225"/>
                <a:gd name="connsiteY34" fmla="*/ 2098675 h 2276475"/>
                <a:gd name="connsiteX35" fmla="*/ 2178050 w 2181225"/>
                <a:gd name="connsiteY35" fmla="*/ 2098675 h 2276475"/>
                <a:gd name="connsiteX36" fmla="*/ 2181225 w 2181225"/>
                <a:gd name="connsiteY36" fmla="*/ 2276475 h 2276475"/>
                <a:gd name="connsiteX0" fmla="*/ 0 w 2181225"/>
                <a:gd name="connsiteY0" fmla="*/ 0 h 2276475"/>
                <a:gd name="connsiteX1" fmla="*/ 95250 w 2181225"/>
                <a:gd name="connsiteY1" fmla="*/ 0 h 2276475"/>
                <a:gd name="connsiteX2" fmla="*/ 95250 w 2181225"/>
                <a:gd name="connsiteY2" fmla="*/ 57150 h 2276475"/>
                <a:gd name="connsiteX3" fmla="*/ 196850 w 2181225"/>
                <a:gd name="connsiteY3" fmla="*/ 57150 h 2276475"/>
                <a:gd name="connsiteX4" fmla="*/ 196850 w 2181225"/>
                <a:gd name="connsiteY4" fmla="*/ 114300 h 2276475"/>
                <a:gd name="connsiteX5" fmla="*/ 231775 w 2181225"/>
                <a:gd name="connsiteY5" fmla="*/ 114300 h 2276475"/>
                <a:gd name="connsiteX6" fmla="*/ 231775 w 2181225"/>
                <a:gd name="connsiteY6" fmla="*/ 276225 h 2276475"/>
                <a:gd name="connsiteX7" fmla="*/ 231775 w 2181225"/>
                <a:gd name="connsiteY7" fmla="*/ 342900 h 2276475"/>
                <a:gd name="connsiteX8" fmla="*/ 234950 w 2181225"/>
                <a:gd name="connsiteY8" fmla="*/ 422275 h 2276475"/>
                <a:gd name="connsiteX9" fmla="*/ 231775 w 2181225"/>
                <a:gd name="connsiteY9" fmla="*/ 568325 h 2276475"/>
                <a:gd name="connsiteX10" fmla="*/ 231775 w 2181225"/>
                <a:gd name="connsiteY10" fmla="*/ 568325 h 2276475"/>
                <a:gd name="connsiteX11" fmla="*/ 238125 w 2181225"/>
                <a:gd name="connsiteY11" fmla="*/ 619125 h 2276475"/>
                <a:gd name="connsiteX12" fmla="*/ 238125 w 2181225"/>
                <a:gd name="connsiteY12" fmla="*/ 1066800 h 2276475"/>
                <a:gd name="connsiteX13" fmla="*/ 273050 w 2181225"/>
                <a:gd name="connsiteY13" fmla="*/ 1066800 h 2276475"/>
                <a:gd name="connsiteX14" fmla="*/ 273050 w 2181225"/>
                <a:gd name="connsiteY14" fmla="*/ 1133475 h 2276475"/>
                <a:gd name="connsiteX15" fmla="*/ 273050 w 2181225"/>
                <a:gd name="connsiteY15" fmla="*/ 1133475 h 2276475"/>
                <a:gd name="connsiteX16" fmla="*/ 273050 w 2181225"/>
                <a:gd name="connsiteY16" fmla="*/ 1181100 h 2276475"/>
                <a:gd name="connsiteX17" fmla="*/ 428625 w 2181225"/>
                <a:gd name="connsiteY17" fmla="*/ 1181100 h 2276475"/>
                <a:gd name="connsiteX18" fmla="*/ 428625 w 2181225"/>
                <a:gd name="connsiteY18" fmla="*/ 1244600 h 2276475"/>
                <a:gd name="connsiteX19" fmla="*/ 466725 w 2181225"/>
                <a:gd name="connsiteY19" fmla="*/ 1244600 h 2276475"/>
                <a:gd name="connsiteX20" fmla="*/ 466725 w 2181225"/>
                <a:gd name="connsiteY20" fmla="*/ 1292225 h 2276475"/>
                <a:gd name="connsiteX21" fmla="*/ 466725 w 2181225"/>
                <a:gd name="connsiteY21" fmla="*/ 1292225 h 2276475"/>
                <a:gd name="connsiteX22" fmla="*/ 495300 w 2181225"/>
                <a:gd name="connsiteY22" fmla="*/ 1292225 h 2276475"/>
                <a:gd name="connsiteX23" fmla="*/ 479425 w 2181225"/>
                <a:gd name="connsiteY23" fmla="*/ 1485900 h 2276475"/>
                <a:gd name="connsiteX24" fmla="*/ 479425 w 2181225"/>
                <a:gd name="connsiteY24" fmla="*/ 1485900 h 2276475"/>
                <a:gd name="connsiteX25" fmla="*/ 479425 w 2181225"/>
                <a:gd name="connsiteY25" fmla="*/ 1600200 h 2276475"/>
                <a:gd name="connsiteX26" fmla="*/ 520700 w 2181225"/>
                <a:gd name="connsiteY26" fmla="*/ 1600200 h 2276475"/>
                <a:gd name="connsiteX27" fmla="*/ 520700 w 2181225"/>
                <a:gd name="connsiteY27" fmla="*/ 1663700 h 2276475"/>
                <a:gd name="connsiteX28" fmla="*/ 1174750 w 2181225"/>
                <a:gd name="connsiteY28" fmla="*/ 1663700 h 2276475"/>
                <a:gd name="connsiteX29" fmla="*/ 1174750 w 2181225"/>
                <a:gd name="connsiteY29" fmla="*/ 1739900 h 2276475"/>
                <a:gd name="connsiteX30" fmla="*/ 1212850 w 2181225"/>
                <a:gd name="connsiteY30" fmla="*/ 1739900 h 2276475"/>
                <a:gd name="connsiteX31" fmla="*/ 1212850 w 2181225"/>
                <a:gd name="connsiteY31" fmla="*/ 1924050 h 2276475"/>
                <a:gd name="connsiteX32" fmla="*/ 1457325 w 2181225"/>
                <a:gd name="connsiteY32" fmla="*/ 1924050 h 2276475"/>
                <a:gd name="connsiteX33" fmla="*/ 1457325 w 2181225"/>
                <a:gd name="connsiteY33" fmla="*/ 2095500 h 2276475"/>
                <a:gd name="connsiteX34" fmla="*/ 1508125 w 2181225"/>
                <a:gd name="connsiteY34" fmla="*/ 2098675 h 2276475"/>
                <a:gd name="connsiteX35" fmla="*/ 2178050 w 2181225"/>
                <a:gd name="connsiteY35" fmla="*/ 2098675 h 2276475"/>
                <a:gd name="connsiteX36" fmla="*/ 2181225 w 2181225"/>
                <a:gd name="connsiteY36" fmla="*/ 2276475 h 2276475"/>
                <a:gd name="connsiteX0" fmla="*/ 0 w 2181225"/>
                <a:gd name="connsiteY0" fmla="*/ 0 h 2276475"/>
                <a:gd name="connsiteX1" fmla="*/ 95250 w 2181225"/>
                <a:gd name="connsiteY1" fmla="*/ 0 h 2276475"/>
                <a:gd name="connsiteX2" fmla="*/ 95250 w 2181225"/>
                <a:gd name="connsiteY2" fmla="*/ 57150 h 2276475"/>
                <a:gd name="connsiteX3" fmla="*/ 196850 w 2181225"/>
                <a:gd name="connsiteY3" fmla="*/ 57150 h 2276475"/>
                <a:gd name="connsiteX4" fmla="*/ 196850 w 2181225"/>
                <a:gd name="connsiteY4" fmla="*/ 114300 h 2276475"/>
                <a:gd name="connsiteX5" fmla="*/ 231775 w 2181225"/>
                <a:gd name="connsiteY5" fmla="*/ 114300 h 2276475"/>
                <a:gd name="connsiteX6" fmla="*/ 231775 w 2181225"/>
                <a:gd name="connsiteY6" fmla="*/ 276225 h 2276475"/>
                <a:gd name="connsiteX7" fmla="*/ 231775 w 2181225"/>
                <a:gd name="connsiteY7" fmla="*/ 342900 h 2276475"/>
                <a:gd name="connsiteX8" fmla="*/ 234950 w 2181225"/>
                <a:gd name="connsiteY8" fmla="*/ 422275 h 2276475"/>
                <a:gd name="connsiteX9" fmla="*/ 231775 w 2181225"/>
                <a:gd name="connsiteY9" fmla="*/ 568325 h 2276475"/>
                <a:gd name="connsiteX10" fmla="*/ 231775 w 2181225"/>
                <a:gd name="connsiteY10" fmla="*/ 568325 h 2276475"/>
                <a:gd name="connsiteX11" fmla="*/ 238125 w 2181225"/>
                <a:gd name="connsiteY11" fmla="*/ 619125 h 2276475"/>
                <a:gd name="connsiteX12" fmla="*/ 238125 w 2181225"/>
                <a:gd name="connsiteY12" fmla="*/ 1066800 h 2276475"/>
                <a:gd name="connsiteX13" fmla="*/ 273050 w 2181225"/>
                <a:gd name="connsiteY13" fmla="*/ 1066800 h 2276475"/>
                <a:gd name="connsiteX14" fmla="*/ 273050 w 2181225"/>
                <a:gd name="connsiteY14" fmla="*/ 1133475 h 2276475"/>
                <a:gd name="connsiteX15" fmla="*/ 273050 w 2181225"/>
                <a:gd name="connsiteY15" fmla="*/ 1133475 h 2276475"/>
                <a:gd name="connsiteX16" fmla="*/ 273050 w 2181225"/>
                <a:gd name="connsiteY16" fmla="*/ 1181100 h 2276475"/>
                <a:gd name="connsiteX17" fmla="*/ 428625 w 2181225"/>
                <a:gd name="connsiteY17" fmla="*/ 1181100 h 2276475"/>
                <a:gd name="connsiteX18" fmla="*/ 428625 w 2181225"/>
                <a:gd name="connsiteY18" fmla="*/ 1244600 h 2276475"/>
                <a:gd name="connsiteX19" fmla="*/ 466725 w 2181225"/>
                <a:gd name="connsiteY19" fmla="*/ 1244600 h 2276475"/>
                <a:gd name="connsiteX20" fmla="*/ 466725 w 2181225"/>
                <a:gd name="connsiteY20" fmla="*/ 1292225 h 2276475"/>
                <a:gd name="connsiteX21" fmla="*/ 466725 w 2181225"/>
                <a:gd name="connsiteY21" fmla="*/ 1292225 h 2276475"/>
                <a:gd name="connsiteX22" fmla="*/ 495300 w 2181225"/>
                <a:gd name="connsiteY22" fmla="*/ 1292225 h 2276475"/>
                <a:gd name="connsiteX23" fmla="*/ 479425 w 2181225"/>
                <a:gd name="connsiteY23" fmla="*/ 1485900 h 2276475"/>
                <a:gd name="connsiteX24" fmla="*/ 479425 w 2181225"/>
                <a:gd name="connsiteY24" fmla="*/ 1485900 h 2276475"/>
                <a:gd name="connsiteX25" fmla="*/ 479425 w 2181225"/>
                <a:gd name="connsiteY25" fmla="*/ 1600200 h 2276475"/>
                <a:gd name="connsiteX26" fmla="*/ 520700 w 2181225"/>
                <a:gd name="connsiteY26" fmla="*/ 1600200 h 2276475"/>
                <a:gd name="connsiteX27" fmla="*/ 520700 w 2181225"/>
                <a:gd name="connsiteY27" fmla="*/ 1663700 h 2276475"/>
                <a:gd name="connsiteX28" fmla="*/ 1174750 w 2181225"/>
                <a:gd name="connsiteY28" fmla="*/ 1663700 h 2276475"/>
                <a:gd name="connsiteX29" fmla="*/ 1174750 w 2181225"/>
                <a:gd name="connsiteY29" fmla="*/ 1739900 h 2276475"/>
                <a:gd name="connsiteX30" fmla="*/ 1203325 w 2181225"/>
                <a:gd name="connsiteY30" fmla="*/ 1743075 h 2276475"/>
                <a:gd name="connsiteX31" fmla="*/ 1212850 w 2181225"/>
                <a:gd name="connsiteY31" fmla="*/ 1924050 h 2276475"/>
                <a:gd name="connsiteX32" fmla="*/ 1457325 w 2181225"/>
                <a:gd name="connsiteY32" fmla="*/ 1924050 h 2276475"/>
                <a:gd name="connsiteX33" fmla="*/ 1457325 w 2181225"/>
                <a:gd name="connsiteY33" fmla="*/ 2095500 h 2276475"/>
                <a:gd name="connsiteX34" fmla="*/ 1508125 w 2181225"/>
                <a:gd name="connsiteY34" fmla="*/ 2098675 h 2276475"/>
                <a:gd name="connsiteX35" fmla="*/ 2178050 w 2181225"/>
                <a:gd name="connsiteY35" fmla="*/ 2098675 h 2276475"/>
                <a:gd name="connsiteX36" fmla="*/ 2181225 w 2181225"/>
                <a:gd name="connsiteY36" fmla="*/ 2276475 h 2276475"/>
                <a:gd name="connsiteX0" fmla="*/ 0 w 2181225"/>
                <a:gd name="connsiteY0" fmla="*/ 0 h 2276475"/>
                <a:gd name="connsiteX1" fmla="*/ 95250 w 2181225"/>
                <a:gd name="connsiteY1" fmla="*/ 0 h 2276475"/>
                <a:gd name="connsiteX2" fmla="*/ 95250 w 2181225"/>
                <a:gd name="connsiteY2" fmla="*/ 57150 h 2276475"/>
                <a:gd name="connsiteX3" fmla="*/ 196850 w 2181225"/>
                <a:gd name="connsiteY3" fmla="*/ 57150 h 2276475"/>
                <a:gd name="connsiteX4" fmla="*/ 196850 w 2181225"/>
                <a:gd name="connsiteY4" fmla="*/ 114300 h 2276475"/>
                <a:gd name="connsiteX5" fmla="*/ 231775 w 2181225"/>
                <a:gd name="connsiteY5" fmla="*/ 114300 h 2276475"/>
                <a:gd name="connsiteX6" fmla="*/ 231775 w 2181225"/>
                <a:gd name="connsiteY6" fmla="*/ 276225 h 2276475"/>
                <a:gd name="connsiteX7" fmla="*/ 231775 w 2181225"/>
                <a:gd name="connsiteY7" fmla="*/ 342900 h 2276475"/>
                <a:gd name="connsiteX8" fmla="*/ 234950 w 2181225"/>
                <a:gd name="connsiteY8" fmla="*/ 422275 h 2276475"/>
                <a:gd name="connsiteX9" fmla="*/ 231775 w 2181225"/>
                <a:gd name="connsiteY9" fmla="*/ 568325 h 2276475"/>
                <a:gd name="connsiteX10" fmla="*/ 231775 w 2181225"/>
                <a:gd name="connsiteY10" fmla="*/ 568325 h 2276475"/>
                <a:gd name="connsiteX11" fmla="*/ 238125 w 2181225"/>
                <a:gd name="connsiteY11" fmla="*/ 619125 h 2276475"/>
                <a:gd name="connsiteX12" fmla="*/ 238125 w 2181225"/>
                <a:gd name="connsiteY12" fmla="*/ 1066800 h 2276475"/>
                <a:gd name="connsiteX13" fmla="*/ 273050 w 2181225"/>
                <a:gd name="connsiteY13" fmla="*/ 1066800 h 2276475"/>
                <a:gd name="connsiteX14" fmla="*/ 273050 w 2181225"/>
                <a:gd name="connsiteY14" fmla="*/ 1133475 h 2276475"/>
                <a:gd name="connsiteX15" fmla="*/ 273050 w 2181225"/>
                <a:gd name="connsiteY15" fmla="*/ 1133475 h 2276475"/>
                <a:gd name="connsiteX16" fmla="*/ 273050 w 2181225"/>
                <a:gd name="connsiteY16" fmla="*/ 1181100 h 2276475"/>
                <a:gd name="connsiteX17" fmla="*/ 428625 w 2181225"/>
                <a:gd name="connsiteY17" fmla="*/ 1181100 h 2276475"/>
                <a:gd name="connsiteX18" fmla="*/ 428625 w 2181225"/>
                <a:gd name="connsiteY18" fmla="*/ 1244600 h 2276475"/>
                <a:gd name="connsiteX19" fmla="*/ 466725 w 2181225"/>
                <a:gd name="connsiteY19" fmla="*/ 1244600 h 2276475"/>
                <a:gd name="connsiteX20" fmla="*/ 466725 w 2181225"/>
                <a:gd name="connsiteY20" fmla="*/ 1292225 h 2276475"/>
                <a:gd name="connsiteX21" fmla="*/ 466725 w 2181225"/>
                <a:gd name="connsiteY21" fmla="*/ 1292225 h 2276475"/>
                <a:gd name="connsiteX22" fmla="*/ 495300 w 2181225"/>
                <a:gd name="connsiteY22" fmla="*/ 1292225 h 2276475"/>
                <a:gd name="connsiteX23" fmla="*/ 479425 w 2181225"/>
                <a:gd name="connsiteY23" fmla="*/ 1485900 h 2276475"/>
                <a:gd name="connsiteX24" fmla="*/ 479425 w 2181225"/>
                <a:gd name="connsiteY24" fmla="*/ 1485900 h 2276475"/>
                <a:gd name="connsiteX25" fmla="*/ 479425 w 2181225"/>
                <a:gd name="connsiteY25" fmla="*/ 1600200 h 2276475"/>
                <a:gd name="connsiteX26" fmla="*/ 520700 w 2181225"/>
                <a:gd name="connsiteY26" fmla="*/ 1600200 h 2276475"/>
                <a:gd name="connsiteX27" fmla="*/ 520700 w 2181225"/>
                <a:gd name="connsiteY27" fmla="*/ 1663700 h 2276475"/>
                <a:gd name="connsiteX28" fmla="*/ 1174750 w 2181225"/>
                <a:gd name="connsiteY28" fmla="*/ 1663700 h 2276475"/>
                <a:gd name="connsiteX29" fmla="*/ 1174750 w 2181225"/>
                <a:gd name="connsiteY29" fmla="*/ 1739900 h 2276475"/>
                <a:gd name="connsiteX30" fmla="*/ 1203325 w 2181225"/>
                <a:gd name="connsiteY30" fmla="*/ 1743075 h 2276475"/>
                <a:gd name="connsiteX31" fmla="*/ 1196975 w 2181225"/>
                <a:gd name="connsiteY31" fmla="*/ 1927225 h 2276475"/>
                <a:gd name="connsiteX32" fmla="*/ 1457325 w 2181225"/>
                <a:gd name="connsiteY32" fmla="*/ 1924050 h 2276475"/>
                <a:gd name="connsiteX33" fmla="*/ 1457325 w 2181225"/>
                <a:gd name="connsiteY33" fmla="*/ 2095500 h 2276475"/>
                <a:gd name="connsiteX34" fmla="*/ 1508125 w 2181225"/>
                <a:gd name="connsiteY34" fmla="*/ 2098675 h 2276475"/>
                <a:gd name="connsiteX35" fmla="*/ 2178050 w 2181225"/>
                <a:gd name="connsiteY35" fmla="*/ 2098675 h 2276475"/>
                <a:gd name="connsiteX36" fmla="*/ 2181225 w 2181225"/>
                <a:gd name="connsiteY36" fmla="*/ 2276475 h 2276475"/>
                <a:gd name="connsiteX0" fmla="*/ 0 w 2181225"/>
                <a:gd name="connsiteY0" fmla="*/ 0 h 2276475"/>
                <a:gd name="connsiteX1" fmla="*/ 95250 w 2181225"/>
                <a:gd name="connsiteY1" fmla="*/ 0 h 2276475"/>
                <a:gd name="connsiteX2" fmla="*/ 95250 w 2181225"/>
                <a:gd name="connsiteY2" fmla="*/ 57150 h 2276475"/>
                <a:gd name="connsiteX3" fmla="*/ 196850 w 2181225"/>
                <a:gd name="connsiteY3" fmla="*/ 57150 h 2276475"/>
                <a:gd name="connsiteX4" fmla="*/ 196850 w 2181225"/>
                <a:gd name="connsiteY4" fmla="*/ 114300 h 2276475"/>
                <a:gd name="connsiteX5" fmla="*/ 231775 w 2181225"/>
                <a:gd name="connsiteY5" fmla="*/ 114300 h 2276475"/>
                <a:gd name="connsiteX6" fmla="*/ 231775 w 2181225"/>
                <a:gd name="connsiteY6" fmla="*/ 276225 h 2276475"/>
                <a:gd name="connsiteX7" fmla="*/ 231775 w 2181225"/>
                <a:gd name="connsiteY7" fmla="*/ 342900 h 2276475"/>
                <a:gd name="connsiteX8" fmla="*/ 234950 w 2181225"/>
                <a:gd name="connsiteY8" fmla="*/ 422275 h 2276475"/>
                <a:gd name="connsiteX9" fmla="*/ 231775 w 2181225"/>
                <a:gd name="connsiteY9" fmla="*/ 568325 h 2276475"/>
                <a:gd name="connsiteX10" fmla="*/ 231775 w 2181225"/>
                <a:gd name="connsiteY10" fmla="*/ 568325 h 2276475"/>
                <a:gd name="connsiteX11" fmla="*/ 238125 w 2181225"/>
                <a:gd name="connsiteY11" fmla="*/ 619125 h 2276475"/>
                <a:gd name="connsiteX12" fmla="*/ 238125 w 2181225"/>
                <a:gd name="connsiteY12" fmla="*/ 1066800 h 2276475"/>
                <a:gd name="connsiteX13" fmla="*/ 273050 w 2181225"/>
                <a:gd name="connsiteY13" fmla="*/ 1066800 h 2276475"/>
                <a:gd name="connsiteX14" fmla="*/ 273050 w 2181225"/>
                <a:gd name="connsiteY14" fmla="*/ 1133475 h 2276475"/>
                <a:gd name="connsiteX15" fmla="*/ 273050 w 2181225"/>
                <a:gd name="connsiteY15" fmla="*/ 1133475 h 2276475"/>
                <a:gd name="connsiteX16" fmla="*/ 273050 w 2181225"/>
                <a:gd name="connsiteY16" fmla="*/ 1181100 h 2276475"/>
                <a:gd name="connsiteX17" fmla="*/ 428625 w 2181225"/>
                <a:gd name="connsiteY17" fmla="*/ 1181100 h 2276475"/>
                <a:gd name="connsiteX18" fmla="*/ 428625 w 2181225"/>
                <a:gd name="connsiteY18" fmla="*/ 1244600 h 2276475"/>
                <a:gd name="connsiteX19" fmla="*/ 466725 w 2181225"/>
                <a:gd name="connsiteY19" fmla="*/ 1244600 h 2276475"/>
                <a:gd name="connsiteX20" fmla="*/ 466725 w 2181225"/>
                <a:gd name="connsiteY20" fmla="*/ 1292225 h 2276475"/>
                <a:gd name="connsiteX21" fmla="*/ 466725 w 2181225"/>
                <a:gd name="connsiteY21" fmla="*/ 1292225 h 2276475"/>
                <a:gd name="connsiteX22" fmla="*/ 495300 w 2181225"/>
                <a:gd name="connsiteY22" fmla="*/ 1292225 h 2276475"/>
                <a:gd name="connsiteX23" fmla="*/ 479425 w 2181225"/>
                <a:gd name="connsiteY23" fmla="*/ 1485900 h 2276475"/>
                <a:gd name="connsiteX24" fmla="*/ 479425 w 2181225"/>
                <a:gd name="connsiteY24" fmla="*/ 1485900 h 2276475"/>
                <a:gd name="connsiteX25" fmla="*/ 479425 w 2181225"/>
                <a:gd name="connsiteY25" fmla="*/ 1600200 h 2276475"/>
                <a:gd name="connsiteX26" fmla="*/ 520700 w 2181225"/>
                <a:gd name="connsiteY26" fmla="*/ 1600200 h 2276475"/>
                <a:gd name="connsiteX27" fmla="*/ 520700 w 2181225"/>
                <a:gd name="connsiteY27" fmla="*/ 1663700 h 2276475"/>
                <a:gd name="connsiteX28" fmla="*/ 1174750 w 2181225"/>
                <a:gd name="connsiteY28" fmla="*/ 1663700 h 2276475"/>
                <a:gd name="connsiteX29" fmla="*/ 1174750 w 2181225"/>
                <a:gd name="connsiteY29" fmla="*/ 1739900 h 2276475"/>
                <a:gd name="connsiteX30" fmla="*/ 1203325 w 2181225"/>
                <a:gd name="connsiteY30" fmla="*/ 1743075 h 2276475"/>
                <a:gd name="connsiteX31" fmla="*/ 1206500 w 2181225"/>
                <a:gd name="connsiteY31" fmla="*/ 1930400 h 2276475"/>
                <a:gd name="connsiteX32" fmla="*/ 1457325 w 2181225"/>
                <a:gd name="connsiteY32" fmla="*/ 1924050 h 2276475"/>
                <a:gd name="connsiteX33" fmla="*/ 1457325 w 2181225"/>
                <a:gd name="connsiteY33" fmla="*/ 2095500 h 2276475"/>
                <a:gd name="connsiteX34" fmla="*/ 1508125 w 2181225"/>
                <a:gd name="connsiteY34" fmla="*/ 2098675 h 2276475"/>
                <a:gd name="connsiteX35" fmla="*/ 2178050 w 2181225"/>
                <a:gd name="connsiteY35" fmla="*/ 2098675 h 2276475"/>
                <a:gd name="connsiteX36" fmla="*/ 2181225 w 2181225"/>
                <a:gd name="connsiteY36" fmla="*/ 2276475 h 2276475"/>
                <a:gd name="connsiteX0" fmla="*/ 0 w 2181225"/>
                <a:gd name="connsiteY0" fmla="*/ 0 h 2276475"/>
                <a:gd name="connsiteX1" fmla="*/ 95250 w 2181225"/>
                <a:gd name="connsiteY1" fmla="*/ 0 h 2276475"/>
                <a:gd name="connsiteX2" fmla="*/ 95250 w 2181225"/>
                <a:gd name="connsiteY2" fmla="*/ 57150 h 2276475"/>
                <a:gd name="connsiteX3" fmla="*/ 196850 w 2181225"/>
                <a:gd name="connsiteY3" fmla="*/ 57150 h 2276475"/>
                <a:gd name="connsiteX4" fmla="*/ 196850 w 2181225"/>
                <a:gd name="connsiteY4" fmla="*/ 114300 h 2276475"/>
                <a:gd name="connsiteX5" fmla="*/ 231775 w 2181225"/>
                <a:gd name="connsiteY5" fmla="*/ 114300 h 2276475"/>
                <a:gd name="connsiteX6" fmla="*/ 231775 w 2181225"/>
                <a:gd name="connsiteY6" fmla="*/ 276225 h 2276475"/>
                <a:gd name="connsiteX7" fmla="*/ 231775 w 2181225"/>
                <a:gd name="connsiteY7" fmla="*/ 342900 h 2276475"/>
                <a:gd name="connsiteX8" fmla="*/ 234950 w 2181225"/>
                <a:gd name="connsiteY8" fmla="*/ 422275 h 2276475"/>
                <a:gd name="connsiteX9" fmla="*/ 231775 w 2181225"/>
                <a:gd name="connsiteY9" fmla="*/ 568325 h 2276475"/>
                <a:gd name="connsiteX10" fmla="*/ 231775 w 2181225"/>
                <a:gd name="connsiteY10" fmla="*/ 568325 h 2276475"/>
                <a:gd name="connsiteX11" fmla="*/ 238125 w 2181225"/>
                <a:gd name="connsiteY11" fmla="*/ 619125 h 2276475"/>
                <a:gd name="connsiteX12" fmla="*/ 238125 w 2181225"/>
                <a:gd name="connsiteY12" fmla="*/ 1066800 h 2276475"/>
                <a:gd name="connsiteX13" fmla="*/ 273050 w 2181225"/>
                <a:gd name="connsiteY13" fmla="*/ 1066800 h 2276475"/>
                <a:gd name="connsiteX14" fmla="*/ 273050 w 2181225"/>
                <a:gd name="connsiteY14" fmla="*/ 1133475 h 2276475"/>
                <a:gd name="connsiteX15" fmla="*/ 273050 w 2181225"/>
                <a:gd name="connsiteY15" fmla="*/ 1133475 h 2276475"/>
                <a:gd name="connsiteX16" fmla="*/ 273050 w 2181225"/>
                <a:gd name="connsiteY16" fmla="*/ 1181100 h 2276475"/>
                <a:gd name="connsiteX17" fmla="*/ 428625 w 2181225"/>
                <a:gd name="connsiteY17" fmla="*/ 1181100 h 2276475"/>
                <a:gd name="connsiteX18" fmla="*/ 428625 w 2181225"/>
                <a:gd name="connsiteY18" fmla="*/ 1244600 h 2276475"/>
                <a:gd name="connsiteX19" fmla="*/ 466725 w 2181225"/>
                <a:gd name="connsiteY19" fmla="*/ 1244600 h 2276475"/>
                <a:gd name="connsiteX20" fmla="*/ 466725 w 2181225"/>
                <a:gd name="connsiteY20" fmla="*/ 1292225 h 2276475"/>
                <a:gd name="connsiteX21" fmla="*/ 466725 w 2181225"/>
                <a:gd name="connsiteY21" fmla="*/ 1292225 h 2276475"/>
                <a:gd name="connsiteX22" fmla="*/ 495300 w 2181225"/>
                <a:gd name="connsiteY22" fmla="*/ 1292225 h 2276475"/>
                <a:gd name="connsiteX23" fmla="*/ 479425 w 2181225"/>
                <a:gd name="connsiteY23" fmla="*/ 1485900 h 2276475"/>
                <a:gd name="connsiteX24" fmla="*/ 479425 w 2181225"/>
                <a:gd name="connsiteY24" fmla="*/ 1485900 h 2276475"/>
                <a:gd name="connsiteX25" fmla="*/ 479425 w 2181225"/>
                <a:gd name="connsiteY25" fmla="*/ 1600200 h 2276475"/>
                <a:gd name="connsiteX26" fmla="*/ 520700 w 2181225"/>
                <a:gd name="connsiteY26" fmla="*/ 1600200 h 2276475"/>
                <a:gd name="connsiteX27" fmla="*/ 520700 w 2181225"/>
                <a:gd name="connsiteY27" fmla="*/ 1663700 h 2276475"/>
                <a:gd name="connsiteX28" fmla="*/ 1174750 w 2181225"/>
                <a:gd name="connsiteY28" fmla="*/ 1663700 h 2276475"/>
                <a:gd name="connsiteX29" fmla="*/ 1174750 w 2181225"/>
                <a:gd name="connsiteY29" fmla="*/ 1739900 h 2276475"/>
                <a:gd name="connsiteX30" fmla="*/ 1203325 w 2181225"/>
                <a:gd name="connsiteY30" fmla="*/ 1743075 h 2276475"/>
                <a:gd name="connsiteX31" fmla="*/ 1209675 w 2181225"/>
                <a:gd name="connsiteY31" fmla="*/ 1920875 h 2276475"/>
                <a:gd name="connsiteX32" fmla="*/ 1457325 w 2181225"/>
                <a:gd name="connsiteY32" fmla="*/ 1924050 h 2276475"/>
                <a:gd name="connsiteX33" fmla="*/ 1457325 w 2181225"/>
                <a:gd name="connsiteY33" fmla="*/ 2095500 h 2276475"/>
                <a:gd name="connsiteX34" fmla="*/ 1508125 w 2181225"/>
                <a:gd name="connsiteY34" fmla="*/ 2098675 h 2276475"/>
                <a:gd name="connsiteX35" fmla="*/ 2178050 w 2181225"/>
                <a:gd name="connsiteY35" fmla="*/ 2098675 h 2276475"/>
                <a:gd name="connsiteX36" fmla="*/ 2181225 w 2181225"/>
                <a:gd name="connsiteY36" fmla="*/ 2276475 h 2276475"/>
                <a:gd name="connsiteX0" fmla="*/ 0 w 2181225"/>
                <a:gd name="connsiteY0" fmla="*/ 0 h 2276475"/>
                <a:gd name="connsiteX1" fmla="*/ 95250 w 2181225"/>
                <a:gd name="connsiteY1" fmla="*/ 0 h 2276475"/>
                <a:gd name="connsiteX2" fmla="*/ 95250 w 2181225"/>
                <a:gd name="connsiteY2" fmla="*/ 57150 h 2276475"/>
                <a:gd name="connsiteX3" fmla="*/ 196850 w 2181225"/>
                <a:gd name="connsiteY3" fmla="*/ 57150 h 2276475"/>
                <a:gd name="connsiteX4" fmla="*/ 196850 w 2181225"/>
                <a:gd name="connsiteY4" fmla="*/ 114300 h 2276475"/>
                <a:gd name="connsiteX5" fmla="*/ 231775 w 2181225"/>
                <a:gd name="connsiteY5" fmla="*/ 114300 h 2276475"/>
                <a:gd name="connsiteX6" fmla="*/ 231775 w 2181225"/>
                <a:gd name="connsiteY6" fmla="*/ 276225 h 2276475"/>
                <a:gd name="connsiteX7" fmla="*/ 231775 w 2181225"/>
                <a:gd name="connsiteY7" fmla="*/ 342900 h 2276475"/>
                <a:gd name="connsiteX8" fmla="*/ 234950 w 2181225"/>
                <a:gd name="connsiteY8" fmla="*/ 422275 h 2276475"/>
                <a:gd name="connsiteX9" fmla="*/ 231775 w 2181225"/>
                <a:gd name="connsiteY9" fmla="*/ 568325 h 2276475"/>
                <a:gd name="connsiteX10" fmla="*/ 231775 w 2181225"/>
                <a:gd name="connsiteY10" fmla="*/ 568325 h 2276475"/>
                <a:gd name="connsiteX11" fmla="*/ 238125 w 2181225"/>
                <a:gd name="connsiteY11" fmla="*/ 619125 h 2276475"/>
                <a:gd name="connsiteX12" fmla="*/ 238125 w 2181225"/>
                <a:gd name="connsiteY12" fmla="*/ 1066800 h 2276475"/>
                <a:gd name="connsiteX13" fmla="*/ 273050 w 2181225"/>
                <a:gd name="connsiteY13" fmla="*/ 1066800 h 2276475"/>
                <a:gd name="connsiteX14" fmla="*/ 273050 w 2181225"/>
                <a:gd name="connsiteY14" fmla="*/ 1133475 h 2276475"/>
                <a:gd name="connsiteX15" fmla="*/ 273050 w 2181225"/>
                <a:gd name="connsiteY15" fmla="*/ 1133475 h 2276475"/>
                <a:gd name="connsiteX16" fmla="*/ 273050 w 2181225"/>
                <a:gd name="connsiteY16" fmla="*/ 1181100 h 2276475"/>
                <a:gd name="connsiteX17" fmla="*/ 428625 w 2181225"/>
                <a:gd name="connsiteY17" fmla="*/ 1181100 h 2276475"/>
                <a:gd name="connsiteX18" fmla="*/ 428625 w 2181225"/>
                <a:gd name="connsiteY18" fmla="*/ 1244600 h 2276475"/>
                <a:gd name="connsiteX19" fmla="*/ 466725 w 2181225"/>
                <a:gd name="connsiteY19" fmla="*/ 1244600 h 2276475"/>
                <a:gd name="connsiteX20" fmla="*/ 466725 w 2181225"/>
                <a:gd name="connsiteY20" fmla="*/ 1292225 h 2276475"/>
                <a:gd name="connsiteX21" fmla="*/ 466725 w 2181225"/>
                <a:gd name="connsiteY21" fmla="*/ 1292225 h 2276475"/>
                <a:gd name="connsiteX22" fmla="*/ 495300 w 2181225"/>
                <a:gd name="connsiteY22" fmla="*/ 1292225 h 2276475"/>
                <a:gd name="connsiteX23" fmla="*/ 479425 w 2181225"/>
                <a:gd name="connsiteY23" fmla="*/ 1485900 h 2276475"/>
                <a:gd name="connsiteX24" fmla="*/ 479425 w 2181225"/>
                <a:gd name="connsiteY24" fmla="*/ 1485900 h 2276475"/>
                <a:gd name="connsiteX25" fmla="*/ 479425 w 2181225"/>
                <a:gd name="connsiteY25" fmla="*/ 1600200 h 2276475"/>
                <a:gd name="connsiteX26" fmla="*/ 520700 w 2181225"/>
                <a:gd name="connsiteY26" fmla="*/ 1600200 h 2276475"/>
                <a:gd name="connsiteX27" fmla="*/ 520700 w 2181225"/>
                <a:gd name="connsiteY27" fmla="*/ 1663700 h 2276475"/>
                <a:gd name="connsiteX28" fmla="*/ 1174750 w 2181225"/>
                <a:gd name="connsiteY28" fmla="*/ 1663700 h 2276475"/>
                <a:gd name="connsiteX29" fmla="*/ 1174750 w 2181225"/>
                <a:gd name="connsiteY29" fmla="*/ 1739900 h 2276475"/>
                <a:gd name="connsiteX30" fmla="*/ 1203325 w 2181225"/>
                <a:gd name="connsiteY30" fmla="*/ 1743075 h 2276475"/>
                <a:gd name="connsiteX31" fmla="*/ 1203325 w 2181225"/>
                <a:gd name="connsiteY31" fmla="*/ 1924050 h 2276475"/>
                <a:gd name="connsiteX32" fmla="*/ 1457325 w 2181225"/>
                <a:gd name="connsiteY32" fmla="*/ 1924050 h 2276475"/>
                <a:gd name="connsiteX33" fmla="*/ 1457325 w 2181225"/>
                <a:gd name="connsiteY33" fmla="*/ 2095500 h 2276475"/>
                <a:gd name="connsiteX34" fmla="*/ 1508125 w 2181225"/>
                <a:gd name="connsiteY34" fmla="*/ 2098675 h 2276475"/>
                <a:gd name="connsiteX35" fmla="*/ 2178050 w 2181225"/>
                <a:gd name="connsiteY35" fmla="*/ 2098675 h 2276475"/>
                <a:gd name="connsiteX36" fmla="*/ 2181225 w 2181225"/>
                <a:gd name="connsiteY36" fmla="*/ 2276475 h 2276475"/>
                <a:gd name="connsiteX0" fmla="*/ 0 w 2181225"/>
                <a:gd name="connsiteY0" fmla="*/ 0 h 2276475"/>
                <a:gd name="connsiteX1" fmla="*/ 95250 w 2181225"/>
                <a:gd name="connsiteY1" fmla="*/ 0 h 2276475"/>
                <a:gd name="connsiteX2" fmla="*/ 95250 w 2181225"/>
                <a:gd name="connsiteY2" fmla="*/ 57150 h 2276475"/>
                <a:gd name="connsiteX3" fmla="*/ 196850 w 2181225"/>
                <a:gd name="connsiteY3" fmla="*/ 57150 h 2276475"/>
                <a:gd name="connsiteX4" fmla="*/ 196850 w 2181225"/>
                <a:gd name="connsiteY4" fmla="*/ 114300 h 2276475"/>
                <a:gd name="connsiteX5" fmla="*/ 231775 w 2181225"/>
                <a:gd name="connsiteY5" fmla="*/ 114300 h 2276475"/>
                <a:gd name="connsiteX6" fmla="*/ 231775 w 2181225"/>
                <a:gd name="connsiteY6" fmla="*/ 276225 h 2276475"/>
                <a:gd name="connsiteX7" fmla="*/ 231775 w 2181225"/>
                <a:gd name="connsiteY7" fmla="*/ 342900 h 2276475"/>
                <a:gd name="connsiteX8" fmla="*/ 234950 w 2181225"/>
                <a:gd name="connsiteY8" fmla="*/ 422275 h 2276475"/>
                <a:gd name="connsiteX9" fmla="*/ 231775 w 2181225"/>
                <a:gd name="connsiteY9" fmla="*/ 568325 h 2276475"/>
                <a:gd name="connsiteX10" fmla="*/ 231775 w 2181225"/>
                <a:gd name="connsiteY10" fmla="*/ 568325 h 2276475"/>
                <a:gd name="connsiteX11" fmla="*/ 238125 w 2181225"/>
                <a:gd name="connsiteY11" fmla="*/ 619125 h 2276475"/>
                <a:gd name="connsiteX12" fmla="*/ 238125 w 2181225"/>
                <a:gd name="connsiteY12" fmla="*/ 1066800 h 2276475"/>
                <a:gd name="connsiteX13" fmla="*/ 273050 w 2181225"/>
                <a:gd name="connsiteY13" fmla="*/ 1066800 h 2276475"/>
                <a:gd name="connsiteX14" fmla="*/ 273050 w 2181225"/>
                <a:gd name="connsiteY14" fmla="*/ 1133475 h 2276475"/>
                <a:gd name="connsiteX15" fmla="*/ 273050 w 2181225"/>
                <a:gd name="connsiteY15" fmla="*/ 1133475 h 2276475"/>
                <a:gd name="connsiteX16" fmla="*/ 273050 w 2181225"/>
                <a:gd name="connsiteY16" fmla="*/ 1181100 h 2276475"/>
                <a:gd name="connsiteX17" fmla="*/ 428625 w 2181225"/>
                <a:gd name="connsiteY17" fmla="*/ 1181100 h 2276475"/>
                <a:gd name="connsiteX18" fmla="*/ 428625 w 2181225"/>
                <a:gd name="connsiteY18" fmla="*/ 1244600 h 2276475"/>
                <a:gd name="connsiteX19" fmla="*/ 466725 w 2181225"/>
                <a:gd name="connsiteY19" fmla="*/ 1244600 h 2276475"/>
                <a:gd name="connsiteX20" fmla="*/ 466725 w 2181225"/>
                <a:gd name="connsiteY20" fmla="*/ 1292225 h 2276475"/>
                <a:gd name="connsiteX21" fmla="*/ 466725 w 2181225"/>
                <a:gd name="connsiteY21" fmla="*/ 1292225 h 2276475"/>
                <a:gd name="connsiteX22" fmla="*/ 479425 w 2181225"/>
                <a:gd name="connsiteY22" fmla="*/ 1295400 h 2276475"/>
                <a:gd name="connsiteX23" fmla="*/ 479425 w 2181225"/>
                <a:gd name="connsiteY23" fmla="*/ 1485900 h 2276475"/>
                <a:gd name="connsiteX24" fmla="*/ 479425 w 2181225"/>
                <a:gd name="connsiteY24" fmla="*/ 1485900 h 2276475"/>
                <a:gd name="connsiteX25" fmla="*/ 479425 w 2181225"/>
                <a:gd name="connsiteY25" fmla="*/ 1600200 h 2276475"/>
                <a:gd name="connsiteX26" fmla="*/ 520700 w 2181225"/>
                <a:gd name="connsiteY26" fmla="*/ 1600200 h 2276475"/>
                <a:gd name="connsiteX27" fmla="*/ 520700 w 2181225"/>
                <a:gd name="connsiteY27" fmla="*/ 1663700 h 2276475"/>
                <a:gd name="connsiteX28" fmla="*/ 1174750 w 2181225"/>
                <a:gd name="connsiteY28" fmla="*/ 1663700 h 2276475"/>
                <a:gd name="connsiteX29" fmla="*/ 1174750 w 2181225"/>
                <a:gd name="connsiteY29" fmla="*/ 1739900 h 2276475"/>
                <a:gd name="connsiteX30" fmla="*/ 1203325 w 2181225"/>
                <a:gd name="connsiteY30" fmla="*/ 1743075 h 2276475"/>
                <a:gd name="connsiteX31" fmla="*/ 1203325 w 2181225"/>
                <a:gd name="connsiteY31" fmla="*/ 1924050 h 2276475"/>
                <a:gd name="connsiteX32" fmla="*/ 1457325 w 2181225"/>
                <a:gd name="connsiteY32" fmla="*/ 1924050 h 2276475"/>
                <a:gd name="connsiteX33" fmla="*/ 1457325 w 2181225"/>
                <a:gd name="connsiteY33" fmla="*/ 2095500 h 2276475"/>
                <a:gd name="connsiteX34" fmla="*/ 1508125 w 2181225"/>
                <a:gd name="connsiteY34" fmla="*/ 2098675 h 2276475"/>
                <a:gd name="connsiteX35" fmla="*/ 2178050 w 2181225"/>
                <a:gd name="connsiteY35" fmla="*/ 2098675 h 2276475"/>
                <a:gd name="connsiteX36" fmla="*/ 2181225 w 2181225"/>
                <a:gd name="connsiteY36" fmla="*/ 2276475 h 227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181225" h="2276475">
                  <a:moveTo>
                    <a:pt x="0" y="0"/>
                  </a:moveTo>
                  <a:lnTo>
                    <a:pt x="95250" y="0"/>
                  </a:lnTo>
                  <a:lnTo>
                    <a:pt x="95250" y="57150"/>
                  </a:lnTo>
                  <a:lnTo>
                    <a:pt x="196850" y="57150"/>
                  </a:lnTo>
                  <a:lnTo>
                    <a:pt x="196850" y="114300"/>
                  </a:lnTo>
                  <a:lnTo>
                    <a:pt x="231775" y="114300"/>
                  </a:lnTo>
                  <a:lnTo>
                    <a:pt x="231775" y="276225"/>
                  </a:lnTo>
                  <a:lnTo>
                    <a:pt x="231775" y="342900"/>
                  </a:lnTo>
                  <a:lnTo>
                    <a:pt x="234950" y="422275"/>
                  </a:lnTo>
                  <a:cubicBezTo>
                    <a:pt x="233892" y="470958"/>
                    <a:pt x="232833" y="519642"/>
                    <a:pt x="231775" y="568325"/>
                  </a:cubicBezTo>
                  <a:lnTo>
                    <a:pt x="231775" y="568325"/>
                  </a:lnTo>
                  <a:lnTo>
                    <a:pt x="238125" y="619125"/>
                  </a:lnTo>
                  <a:lnTo>
                    <a:pt x="238125" y="1066800"/>
                  </a:lnTo>
                  <a:lnTo>
                    <a:pt x="273050" y="1066800"/>
                  </a:lnTo>
                  <a:lnTo>
                    <a:pt x="273050" y="1133475"/>
                  </a:lnTo>
                  <a:lnTo>
                    <a:pt x="273050" y="1133475"/>
                  </a:lnTo>
                  <a:lnTo>
                    <a:pt x="273050" y="1181100"/>
                  </a:lnTo>
                  <a:lnTo>
                    <a:pt x="428625" y="1181100"/>
                  </a:lnTo>
                  <a:lnTo>
                    <a:pt x="428625" y="1244600"/>
                  </a:lnTo>
                  <a:lnTo>
                    <a:pt x="466725" y="1244600"/>
                  </a:lnTo>
                  <a:lnTo>
                    <a:pt x="466725" y="1292225"/>
                  </a:lnTo>
                  <a:lnTo>
                    <a:pt x="466725" y="1292225"/>
                  </a:lnTo>
                  <a:lnTo>
                    <a:pt x="479425" y="1295400"/>
                  </a:lnTo>
                  <a:lnTo>
                    <a:pt x="479425" y="1485900"/>
                  </a:lnTo>
                  <a:lnTo>
                    <a:pt x="479425" y="1485900"/>
                  </a:lnTo>
                  <a:lnTo>
                    <a:pt x="479425" y="1600200"/>
                  </a:lnTo>
                  <a:lnTo>
                    <a:pt x="520700" y="1600200"/>
                  </a:lnTo>
                  <a:lnTo>
                    <a:pt x="520700" y="1663700"/>
                  </a:lnTo>
                  <a:lnTo>
                    <a:pt x="1174750" y="1663700"/>
                  </a:lnTo>
                  <a:lnTo>
                    <a:pt x="1174750" y="1739900"/>
                  </a:lnTo>
                  <a:lnTo>
                    <a:pt x="1203325" y="1743075"/>
                  </a:lnTo>
                  <a:cubicBezTo>
                    <a:pt x="1204383" y="1805517"/>
                    <a:pt x="1202267" y="1861608"/>
                    <a:pt x="1203325" y="1924050"/>
                  </a:cubicBezTo>
                  <a:lnTo>
                    <a:pt x="1457325" y="1924050"/>
                  </a:lnTo>
                  <a:lnTo>
                    <a:pt x="1457325" y="2095500"/>
                  </a:lnTo>
                  <a:cubicBezTo>
                    <a:pt x="1504135" y="2092156"/>
                    <a:pt x="1488489" y="2108493"/>
                    <a:pt x="1508125" y="2098675"/>
                  </a:cubicBezTo>
                  <a:lnTo>
                    <a:pt x="2178050" y="2098675"/>
                  </a:lnTo>
                  <a:cubicBezTo>
                    <a:pt x="2178050" y="2113492"/>
                    <a:pt x="2181225" y="2261658"/>
                    <a:pt x="2181225" y="2276475"/>
                  </a:cubicBezTo>
                </a:path>
              </a:pathLst>
            </a:custGeom>
            <a:noFill/>
            <a:ln w="19050">
              <a:solidFill>
                <a:srgbClr val="BEDEF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Arial"/>
                <a:ea typeface="Microsoft YaHei"/>
              </a:endParaRPr>
            </a:p>
          </p:txBody>
        </p:sp>
        <p:grpSp>
          <p:nvGrpSpPr>
            <p:cNvPr id="55" name="Group 54">
              <a:extLst>
                <a:ext uri="{FF2B5EF4-FFF2-40B4-BE49-F238E27FC236}">
                  <a16:creationId xmlns:a16="http://schemas.microsoft.com/office/drawing/2014/main" id="{F6028ACE-A4DA-FED0-CFBD-C082AF52E735}"/>
                </a:ext>
              </a:extLst>
            </p:cNvPr>
            <p:cNvGrpSpPr/>
            <p:nvPr/>
          </p:nvGrpSpPr>
          <p:grpSpPr>
            <a:xfrm>
              <a:off x="1599336" y="1759960"/>
              <a:ext cx="4794918" cy="2810722"/>
              <a:chOff x="1599336" y="1759960"/>
              <a:chExt cx="4794918" cy="2810722"/>
            </a:xfrm>
          </p:grpSpPr>
          <p:sp>
            <p:nvSpPr>
              <p:cNvPr id="56" name="Oval 55">
                <a:extLst>
                  <a:ext uri="{FF2B5EF4-FFF2-40B4-BE49-F238E27FC236}">
                    <a16:creationId xmlns:a16="http://schemas.microsoft.com/office/drawing/2014/main" id="{45D184A6-3098-187B-44AA-421E25730572}"/>
                  </a:ext>
                </a:extLst>
              </p:cNvPr>
              <p:cNvSpPr/>
              <p:nvPr/>
            </p:nvSpPr>
            <p:spPr>
              <a:xfrm>
                <a:off x="6301332" y="4477760"/>
                <a:ext cx="92922" cy="92922"/>
              </a:xfrm>
              <a:prstGeom prst="ellipse">
                <a:avLst/>
              </a:prstGeom>
              <a:noFill/>
              <a:ln>
                <a:solidFill>
                  <a:srgbClr val="BED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57" name="Oval 56">
                <a:extLst>
                  <a:ext uri="{FF2B5EF4-FFF2-40B4-BE49-F238E27FC236}">
                    <a16:creationId xmlns:a16="http://schemas.microsoft.com/office/drawing/2014/main" id="{F832062E-451A-8C1D-95C2-88F9B7E97585}"/>
                  </a:ext>
                </a:extLst>
              </p:cNvPr>
              <p:cNvSpPr/>
              <p:nvPr/>
            </p:nvSpPr>
            <p:spPr>
              <a:xfrm>
                <a:off x="4828132" y="4255510"/>
                <a:ext cx="92922" cy="92922"/>
              </a:xfrm>
              <a:prstGeom prst="ellipse">
                <a:avLst/>
              </a:prstGeom>
              <a:noFill/>
              <a:ln>
                <a:solidFill>
                  <a:srgbClr val="BED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58" name="Oval 57">
                <a:extLst>
                  <a:ext uri="{FF2B5EF4-FFF2-40B4-BE49-F238E27FC236}">
                    <a16:creationId xmlns:a16="http://schemas.microsoft.com/office/drawing/2014/main" id="{4EAFD7DD-7C7C-681E-86DA-1A9CACEC4FFD}"/>
                  </a:ext>
                </a:extLst>
              </p:cNvPr>
              <p:cNvSpPr/>
              <p:nvPr/>
            </p:nvSpPr>
            <p:spPr>
              <a:xfrm>
                <a:off x="3723232" y="3912610"/>
                <a:ext cx="92922" cy="92922"/>
              </a:xfrm>
              <a:prstGeom prst="ellipse">
                <a:avLst/>
              </a:prstGeom>
              <a:noFill/>
              <a:ln>
                <a:solidFill>
                  <a:srgbClr val="BED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59" name="Oval 58">
                <a:extLst>
                  <a:ext uri="{FF2B5EF4-FFF2-40B4-BE49-F238E27FC236}">
                    <a16:creationId xmlns:a16="http://schemas.microsoft.com/office/drawing/2014/main" id="{0CA3AA9D-A660-4CED-CEB3-AF5E3B20A0DA}"/>
                  </a:ext>
                </a:extLst>
              </p:cNvPr>
              <p:cNvSpPr/>
              <p:nvPr/>
            </p:nvSpPr>
            <p:spPr>
              <a:xfrm>
                <a:off x="3180307" y="3912610"/>
                <a:ext cx="92922" cy="92922"/>
              </a:xfrm>
              <a:prstGeom prst="ellipse">
                <a:avLst/>
              </a:prstGeom>
              <a:noFill/>
              <a:ln>
                <a:solidFill>
                  <a:srgbClr val="BED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60" name="Oval 59">
                <a:extLst>
                  <a:ext uri="{FF2B5EF4-FFF2-40B4-BE49-F238E27FC236}">
                    <a16:creationId xmlns:a16="http://schemas.microsoft.com/office/drawing/2014/main" id="{782589A5-06D5-B65A-27B9-D764F73CBDE9}"/>
                  </a:ext>
                </a:extLst>
              </p:cNvPr>
              <p:cNvSpPr/>
              <p:nvPr/>
            </p:nvSpPr>
            <p:spPr>
              <a:xfrm>
                <a:off x="2700882" y="3830060"/>
                <a:ext cx="92922" cy="92922"/>
              </a:xfrm>
              <a:prstGeom prst="ellipse">
                <a:avLst/>
              </a:prstGeom>
              <a:noFill/>
              <a:ln>
                <a:solidFill>
                  <a:srgbClr val="BED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61" name="Oval 60">
                <a:extLst>
                  <a:ext uri="{FF2B5EF4-FFF2-40B4-BE49-F238E27FC236}">
                    <a16:creationId xmlns:a16="http://schemas.microsoft.com/office/drawing/2014/main" id="{6698757F-568C-5678-D2BB-2DCFD2ECEAD5}"/>
                  </a:ext>
                </a:extLst>
              </p:cNvPr>
              <p:cNvSpPr/>
              <p:nvPr/>
            </p:nvSpPr>
            <p:spPr>
              <a:xfrm>
                <a:off x="2691357" y="3674485"/>
                <a:ext cx="92922" cy="92922"/>
              </a:xfrm>
              <a:prstGeom prst="ellipse">
                <a:avLst/>
              </a:prstGeom>
              <a:noFill/>
              <a:ln>
                <a:solidFill>
                  <a:srgbClr val="BED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62" name="Oval 61">
                <a:extLst>
                  <a:ext uri="{FF2B5EF4-FFF2-40B4-BE49-F238E27FC236}">
                    <a16:creationId xmlns:a16="http://schemas.microsoft.com/office/drawing/2014/main" id="{F1DB2407-CAB3-1F5D-B8D8-DF64C3346E2F}"/>
                  </a:ext>
                </a:extLst>
              </p:cNvPr>
              <p:cNvSpPr/>
              <p:nvPr/>
            </p:nvSpPr>
            <p:spPr>
              <a:xfrm>
                <a:off x="2135732" y="2991860"/>
                <a:ext cx="92922" cy="92922"/>
              </a:xfrm>
              <a:prstGeom prst="ellipse">
                <a:avLst/>
              </a:prstGeom>
              <a:noFill/>
              <a:ln>
                <a:solidFill>
                  <a:srgbClr val="BED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63" name="Oval 62">
                <a:extLst>
                  <a:ext uri="{FF2B5EF4-FFF2-40B4-BE49-F238E27FC236}">
                    <a16:creationId xmlns:a16="http://schemas.microsoft.com/office/drawing/2014/main" id="{D63C5BDD-728D-3F6A-E495-0916091A0E02}"/>
                  </a:ext>
                </a:extLst>
              </p:cNvPr>
              <p:cNvSpPr/>
              <p:nvPr/>
            </p:nvSpPr>
            <p:spPr>
              <a:xfrm>
                <a:off x="2132557" y="2560060"/>
                <a:ext cx="92922" cy="92922"/>
              </a:xfrm>
              <a:prstGeom prst="ellipse">
                <a:avLst/>
              </a:prstGeom>
              <a:noFill/>
              <a:ln>
                <a:solidFill>
                  <a:srgbClr val="BED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192" name="Oval 191">
                <a:extLst>
                  <a:ext uri="{FF2B5EF4-FFF2-40B4-BE49-F238E27FC236}">
                    <a16:creationId xmlns:a16="http://schemas.microsoft.com/office/drawing/2014/main" id="{DBCFF14A-3AEB-4692-7162-37D15B4900DA}"/>
                  </a:ext>
                </a:extLst>
              </p:cNvPr>
              <p:cNvSpPr/>
              <p:nvPr/>
            </p:nvSpPr>
            <p:spPr>
              <a:xfrm>
                <a:off x="2135732" y="2360035"/>
                <a:ext cx="92922" cy="92922"/>
              </a:xfrm>
              <a:prstGeom prst="ellipse">
                <a:avLst/>
              </a:prstGeom>
              <a:noFill/>
              <a:ln>
                <a:solidFill>
                  <a:srgbClr val="BED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193" name="Oval 192">
                <a:extLst>
                  <a:ext uri="{FF2B5EF4-FFF2-40B4-BE49-F238E27FC236}">
                    <a16:creationId xmlns:a16="http://schemas.microsoft.com/office/drawing/2014/main" id="{C4DC0653-7442-3D44-DAC7-C17368392E94}"/>
                  </a:ext>
                </a:extLst>
              </p:cNvPr>
              <p:cNvSpPr/>
              <p:nvPr/>
            </p:nvSpPr>
            <p:spPr>
              <a:xfrm>
                <a:off x="2132557" y="2096510"/>
                <a:ext cx="92922" cy="92922"/>
              </a:xfrm>
              <a:prstGeom prst="ellipse">
                <a:avLst/>
              </a:prstGeom>
              <a:noFill/>
              <a:ln>
                <a:solidFill>
                  <a:srgbClr val="BED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194" name="Oval 193">
                <a:extLst>
                  <a:ext uri="{FF2B5EF4-FFF2-40B4-BE49-F238E27FC236}">
                    <a16:creationId xmlns:a16="http://schemas.microsoft.com/office/drawing/2014/main" id="{F6199642-21FB-6CA1-2686-C45DBA49D651}"/>
                  </a:ext>
                </a:extLst>
              </p:cNvPr>
              <p:cNvSpPr/>
              <p:nvPr/>
            </p:nvSpPr>
            <p:spPr>
              <a:xfrm>
                <a:off x="1935707" y="1836160"/>
                <a:ext cx="92922" cy="92922"/>
              </a:xfrm>
              <a:prstGeom prst="ellipse">
                <a:avLst/>
              </a:prstGeom>
              <a:noFill/>
              <a:ln>
                <a:solidFill>
                  <a:srgbClr val="BED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195" name="Oval 194">
                <a:extLst>
                  <a:ext uri="{FF2B5EF4-FFF2-40B4-BE49-F238E27FC236}">
                    <a16:creationId xmlns:a16="http://schemas.microsoft.com/office/drawing/2014/main" id="{DCB96D31-DE55-D6C2-5A89-4CD6EA8C059B}"/>
                  </a:ext>
                </a:extLst>
              </p:cNvPr>
              <p:cNvSpPr/>
              <p:nvPr/>
            </p:nvSpPr>
            <p:spPr>
              <a:xfrm>
                <a:off x="1599336" y="1759960"/>
                <a:ext cx="92922" cy="92922"/>
              </a:xfrm>
              <a:prstGeom prst="ellipse">
                <a:avLst/>
              </a:prstGeom>
              <a:noFill/>
              <a:ln>
                <a:solidFill>
                  <a:srgbClr val="BED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grpSp>
      </p:grpSp>
      <p:sp>
        <p:nvSpPr>
          <p:cNvPr id="395" name="TextBox 394">
            <a:extLst>
              <a:ext uri="{FF2B5EF4-FFF2-40B4-BE49-F238E27FC236}">
                <a16:creationId xmlns:a16="http://schemas.microsoft.com/office/drawing/2014/main" id="{0BB19FB4-4F55-68B8-EEEA-996C80DD4AD4}"/>
              </a:ext>
            </a:extLst>
          </p:cNvPr>
          <p:cNvSpPr txBox="1"/>
          <p:nvPr/>
        </p:nvSpPr>
        <p:spPr>
          <a:xfrm>
            <a:off x="8151665" y="1488794"/>
            <a:ext cx="2203417" cy="646331"/>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Microsoft YaHei"/>
              </a:rPr>
              <a:t>At least 18 mo CDK4/6i</a:t>
            </a:r>
          </a:p>
        </p:txBody>
      </p:sp>
      <p:sp>
        <p:nvSpPr>
          <p:cNvPr id="396" name="TextBox 395">
            <a:extLst>
              <a:ext uri="{FF2B5EF4-FFF2-40B4-BE49-F238E27FC236}">
                <a16:creationId xmlns:a16="http://schemas.microsoft.com/office/drawing/2014/main" id="{B9DCF347-3012-3970-7A59-53E8CF3FE4ED}"/>
              </a:ext>
            </a:extLst>
          </p:cNvPr>
          <p:cNvSpPr txBox="1"/>
          <p:nvPr/>
        </p:nvSpPr>
        <p:spPr>
          <a:xfrm>
            <a:off x="5029192" y="1495501"/>
            <a:ext cx="2491717" cy="646331"/>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Microsoft YaHei"/>
              </a:rPr>
              <a:t>At least 12 mo CDK4/6i</a:t>
            </a:r>
          </a:p>
        </p:txBody>
      </p:sp>
      <p:sp>
        <p:nvSpPr>
          <p:cNvPr id="397" name="TextBox 396">
            <a:extLst>
              <a:ext uri="{FF2B5EF4-FFF2-40B4-BE49-F238E27FC236}">
                <a16:creationId xmlns:a16="http://schemas.microsoft.com/office/drawing/2014/main" id="{01DB6A06-E0E0-C2D8-DFF8-B5A1112CDAF4}"/>
              </a:ext>
            </a:extLst>
          </p:cNvPr>
          <p:cNvSpPr txBox="1"/>
          <p:nvPr/>
        </p:nvSpPr>
        <p:spPr>
          <a:xfrm>
            <a:off x="2152985" y="1487561"/>
            <a:ext cx="2228357" cy="646331"/>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Microsoft YaHei"/>
              </a:rPr>
              <a:t>At least 6 mo CDK4/6i</a:t>
            </a:r>
          </a:p>
        </p:txBody>
      </p:sp>
      <p:grpSp>
        <p:nvGrpSpPr>
          <p:cNvPr id="528" name="Group 527">
            <a:extLst>
              <a:ext uri="{FF2B5EF4-FFF2-40B4-BE49-F238E27FC236}">
                <a16:creationId xmlns:a16="http://schemas.microsoft.com/office/drawing/2014/main" id="{4534AFB4-3381-04CA-5148-1D36FA1E3E9F}"/>
              </a:ext>
            </a:extLst>
          </p:cNvPr>
          <p:cNvGrpSpPr/>
          <p:nvPr/>
        </p:nvGrpSpPr>
        <p:grpSpPr>
          <a:xfrm>
            <a:off x="4611416" y="2221977"/>
            <a:ext cx="2833115" cy="2037255"/>
            <a:chOff x="49558" y="1712799"/>
            <a:chExt cx="10694641" cy="4136804"/>
          </a:xfrm>
        </p:grpSpPr>
        <p:sp>
          <p:nvSpPr>
            <p:cNvPr id="529" name="Rectangle 528">
              <a:extLst>
                <a:ext uri="{FF2B5EF4-FFF2-40B4-BE49-F238E27FC236}">
                  <a16:creationId xmlns:a16="http://schemas.microsoft.com/office/drawing/2014/main" id="{BA1EE634-79C4-4005-622F-7E87781E68AD}"/>
                </a:ext>
              </a:extLst>
            </p:cNvPr>
            <p:cNvSpPr/>
            <p:nvPr/>
          </p:nvSpPr>
          <p:spPr>
            <a:xfrm>
              <a:off x="1524000" y="1734129"/>
              <a:ext cx="9220199" cy="316042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530" name="TextBox 529">
              <a:extLst>
                <a:ext uri="{FF2B5EF4-FFF2-40B4-BE49-F238E27FC236}">
                  <a16:creationId xmlns:a16="http://schemas.microsoft.com/office/drawing/2014/main" id="{CA7D6673-2A62-5C8F-8BAE-88B17D59A4CE}"/>
                </a:ext>
              </a:extLst>
            </p:cNvPr>
            <p:cNvSpPr txBox="1"/>
            <p:nvPr/>
          </p:nvSpPr>
          <p:spPr>
            <a:xfrm>
              <a:off x="914087" y="1712799"/>
              <a:ext cx="490144" cy="187489"/>
            </a:xfrm>
            <a:prstGeom prst="rect">
              <a:avLst/>
            </a:prstGeom>
            <a:noFill/>
          </p:spPr>
          <p:txBody>
            <a:bodyPr wrap="none" lIns="0" tIns="0" rIns="0" bIns="0"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100</a:t>
              </a:r>
            </a:p>
          </p:txBody>
        </p:sp>
        <p:sp>
          <p:nvSpPr>
            <p:cNvPr id="531" name="TextBox 530">
              <a:extLst>
                <a:ext uri="{FF2B5EF4-FFF2-40B4-BE49-F238E27FC236}">
                  <a16:creationId xmlns:a16="http://schemas.microsoft.com/office/drawing/2014/main" id="{C7C1FE68-90B1-11E9-E515-E77EBED33E0E}"/>
                </a:ext>
              </a:extLst>
            </p:cNvPr>
            <p:cNvSpPr txBox="1"/>
            <p:nvPr/>
          </p:nvSpPr>
          <p:spPr>
            <a:xfrm>
              <a:off x="1077471" y="2303295"/>
              <a:ext cx="326760" cy="187489"/>
            </a:xfrm>
            <a:prstGeom prst="rect">
              <a:avLst/>
            </a:prstGeom>
            <a:noFill/>
          </p:spPr>
          <p:txBody>
            <a:bodyPr wrap="none" lIns="0" tIns="0" rIns="0" bIns="0"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80</a:t>
              </a:r>
            </a:p>
          </p:txBody>
        </p:sp>
        <p:sp>
          <p:nvSpPr>
            <p:cNvPr id="532" name="TextBox 531">
              <a:extLst>
                <a:ext uri="{FF2B5EF4-FFF2-40B4-BE49-F238E27FC236}">
                  <a16:creationId xmlns:a16="http://schemas.microsoft.com/office/drawing/2014/main" id="{9B3EEED8-7D92-B4A0-C35E-14AAEFBEF26E}"/>
                </a:ext>
              </a:extLst>
            </p:cNvPr>
            <p:cNvSpPr txBox="1"/>
            <p:nvPr/>
          </p:nvSpPr>
          <p:spPr>
            <a:xfrm>
              <a:off x="1077471" y="2897919"/>
              <a:ext cx="326760" cy="187489"/>
            </a:xfrm>
            <a:prstGeom prst="rect">
              <a:avLst/>
            </a:prstGeom>
            <a:noFill/>
          </p:spPr>
          <p:txBody>
            <a:bodyPr wrap="none" lIns="0" tIns="0" rIns="0" bIns="0"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60</a:t>
              </a:r>
            </a:p>
          </p:txBody>
        </p:sp>
        <p:sp>
          <p:nvSpPr>
            <p:cNvPr id="533" name="TextBox 532">
              <a:extLst>
                <a:ext uri="{FF2B5EF4-FFF2-40B4-BE49-F238E27FC236}">
                  <a16:creationId xmlns:a16="http://schemas.microsoft.com/office/drawing/2014/main" id="{D891C320-5917-8432-26E8-6CF3C1935384}"/>
                </a:ext>
              </a:extLst>
            </p:cNvPr>
            <p:cNvSpPr txBox="1"/>
            <p:nvPr/>
          </p:nvSpPr>
          <p:spPr>
            <a:xfrm>
              <a:off x="1077471" y="3488415"/>
              <a:ext cx="326760" cy="187489"/>
            </a:xfrm>
            <a:prstGeom prst="rect">
              <a:avLst/>
            </a:prstGeom>
            <a:noFill/>
          </p:spPr>
          <p:txBody>
            <a:bodyPr wrap="none" lIns="0" tIns="0" rIns="0" bIns="0"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40</a:t>
              </a:r>
            </a:p>
          </p:txBody>
        </p:sp>
        <p:sp>
          <p:nvSpPr>
            <p:cNvPr id="534" name="TextBox 533">
              <a:extLst>
                <a:ext uri="{FF2B5EF4-FFF2-40B4-BE49-F238E27FC236}">
                  <a16:creationId xmlns:a16="http://schemas.microsoft.com/office/drawing/2014/main" id="{239D07FF-A867-AFF4-C333-F893257B6765}"/>
                </a:ext>
              </a:extLst>
            </p:cNvPr>
            <p:cNvSpPr txBox="1"/>
            <p:nvPr/>
          </p:nvSpPr>
          <p:spPr>
            <a:xfrm>
              <a:off x="1077471" y="4066520"/>
              <a:ext cx="326760" cy="187489"/>
            </a:xfrm>
            <a:prstGeom prst="rect">
              <a:avLst/>
            </a:prstGeom>
            <a:noFill/>
          </p:spPr>
          <p:txBody>
            <a:bodyPr wrap="none" lIns="0" tIns="0" rIns="0" bIns="0"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20</a:t>
              </a:r>
            </a:p>
          </p:txBody>
        </p:sp>
        <p:sp>
          <p:nvSpPr>
            <p:cNvPr id="535" name="TextBox 534">
              <a:extLst>
                <a:ext uri="{FF2B5EF4-FFF2-40B4-BE49-F238E27FC236}">
                  <a16:creationId xmlns:a16="http://schemas.microsoft.com/office/drawing/2014/main" id="{37D75549-08EE-1C16-059A-493523728F75}"/>
                </a:ext>
              </a:extLst>
            </p:cNvPr>
            <p:cNvSpPr txBox="1"/>
            <p:nvPr/>
          </p:nvSpPr>
          <p:spPr>
            <a:xfrm>
              <a:off x="1240851" y="4661148"/>
              <a:ext cx="163384" cy="187489"/>
            </a:xfrm>
            <a:prstGeom prst="rect">
              <a:avLst/>
            </a:prstGeom>
            <a:noFill/>
          </p:spPr>
          <p:txBody>
            <a:bodyPr wrap="none" lIns="0" tIns="0" rIns="0" bIns="0"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0</a:t>
              </a:r>
            </a:p>
          </p:txBody>
        </p:sp>
        <p:grpSp>
          <p:nvGrpSpPr>
            <p:cNvPr id="536" name="Group 535">
              <a:extLst>
                <a:ext uri="{FF2B5EF4-FFF2-40B4-BE49-F238E27FC236}">
                  <a16:creationId xmlns:a16="http://schemas.microsoft.com/office/drawing/2014/main" id="{1403F9DE-2D8F-4B16-33BA-08151E6BA3B6}"/>
                </a:ext>
              </a:extLst>
            </p:cNvPr>
            <p:cNvGrpSpPr/>
            <p:nvPr/>
          </p:nvGrpSpPr>
          <p:grpSpPr>
            <a:xfrm>
              <a:off x="1436157" y="1828540"/>
              <a:ext cx="84935" cy="2948350"/>
              <a:chOff x="1015722" y="1828540"/>
              <a:chExt cx="121490" cy="2948350"/>
            </a:xfrm>
          </p:grpSpPr>
          <p:cxnSp>
            <p:nvCxnSpPr>
              <p:cNvPr id="621" name="Straight Connector 620">
                <a:extLst>
                  <a:ext uri="{FF2B5EF4-FFF2-40B4-BE49-F238E27FC236}">
                    <a16:creationId xmlns:a16="http://schemas.microsoft.com/office/drawing/2014/main" id="{F9114669-869F-4B52-48E1-A81CFAD0BEF8}"/>
                  </a:ext>
                </a:extLst>
              </p:cNvPr>
              <p:cNvCxnSpPr/>
              <p:nvPr/>
            </p:nvCxnSpPr>
            <p:spPr>
              <a:xfrm>
                <a:off x="1015722" y="1828540"/>
                <a:ext cx="12149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2" name="Straight Connector 621">
                <a:extLst>
                  <a:ext uri="{FF2B5EF4-FFF2-40B4-BE49-F238E27FC236}">
                    <a16:creationId xmlns:a16="http://schemas.microsoft.com/office/drawing/2014/main" id="{F7A26F8A-9C01-95C9-7D7F-11EBA01E2FB1}"/>
                  </a:ext>
                </a:extLst>
              </p:cNvPr>
              <p:cNvCxnSpPr/>
              <p:nvPr/>
            </p:nvCxnSpPr>
            <p:spPr>
              <a:xfrm>
                <a:off x="1015722" y="2419036"/>
                <a:ext cx="12149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3" name="Straight Connector 622">
                <a:extLst>
                  <a:ext uri="{FF2B5EF4-FFF2-40B4-BE49-F238E27FC236}">
                    <a16:creationId xmlns:a16="http://schemas.microsoft.com/office/drawing/2014/main" id="{93810540-9CC4-E6D2-0C52-12CDC33A00E0}"/>
                  </a:ext>
                </a:extLst>
              </p:cNvPr>
              <p:cNvCxnSpPr/>
              <p:nvPr/>
            </p:nvCxnSpPr>
            <p:spPr>
              <a:xfrm>
                <a:off x="1015722" y="3013661"/>
                <a:ext cx="12149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4" name="Straight Connector 623">
                <a:extLst>
                  <a:ext uri="{FF2B5EF4-FFF2-40B4-BE49-F238E27FC236}">
                    <a16:creationId xmlns:a16="http://schemas.microsoft.com/office/drawing/2014/main" id="{FE920F3F-3816-5008-BCF0-BD32B7B386BF}"/>
                  </a:ext>
                </a:extLst>
              </p:cNvPr>
              <p:cNvCxnSpPr/>
              <p:nvPr/>
            </p:nvCxnSpPr>
            <p:spPr>
              <a:xfrm>
                <a:off x="1015722" y="3604157"/>
                <a:ext cx="12149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5" name="Straight Connector 624">
                <a:extLst>
                  <a:ext uri="{FF2B5EF4-FFF2-40B4-BE49-F238E27FC236}">
                    <a16:creationId xmlns:a16="http://schemas.microsoft.com/office/drawing/2014/main" id="{6F089DCE-94B4-D032-1344-9479A18408AF}"/>
                  </a:ext>
                </a:extLst>
              </p:cNvPr>
              <p:cNvCxnSpPr/>
              <p:nvPr/>
            </p:nvCxnSpPr>
            <p:spPr>
              <a:xfrm>
                <a:off x="1015722" y="4182264"/>
                <a:ext cx="12149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6" name="Straight Connector 625">
                <a:extLst>
                  <a:ext uri="{FF2B5EF4-FFF2-40B4-BE49-F238E27FC236}">
                    <a16:creationId xmlns:a16="http://schemas.microsoft.com/office/drawing/2014/main" id="{839CDEA7-D7EF-F136-8576-30A0EE875FEE}"/>
                  </a:ext>
                </a:extLst>
              </p:cNvPr>
              <p:cNvCxnSpPr/>
              <p:nvPr/>
            </p:nvCxnSpPr>
            <p:spPr>
              <a:xfrm>
                <a:off x="1015722" y="4776890"/>
                <a:ext cx="12149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7" name="Group 536">
              <a:extLst>
                <a:ext uri="{FF2B5EF4-FFF2-40B4-BE49-F238E27FC236}">
                  <a16:creationId xmlns:a16="http://schemas.microsoft.com/office/drawing/2014/main" id="{60999A16-C46C-E82C-E189-6196983906D0}"/>
                </a:ext>
              </a:extLst>
            </p:cNvPr>
            <p:cNvGrpSpPr/>
            <p:nvPr/>
          </p:nvGrpSpPr>
          <p:grpSpPr>
            <a:xfrm>
              <a:off x="1552845" y="4894452"/>
              <a:ext cx="9167223" cy="256818"/>
              <a:chOff x="1552845" y="5174056"/>
              <a:chExt cx="9167223" cy="256818"/>
            </a:xfrm>
          </p:grpSpPr>
          <p:sp>
            <p:nvSpPr>
              <p:cNvPr id="607" name="TextBox 606">
                <a:extLst>
                  <a:ext uri="{FF2B5EF4-FFF2-40B4-BE49-F238E27FC236}">
                    <a16:creationId xmlns:a16="http://schemas.microsoft.com/office/drawing/2014/main" id="{E55F5A0A-BC14-4512-18CC-584AAD9C31B5}"/>
                  </a:ext>
                </a:extLst>
              </p:cNvPr>
              <p:cNvSpPr txBox="1"/>
              <p:nvPr/>
            </p:nvSpPr>
            <p:spPr>
              <a:xfrm>
                <a:off x="1552845" y="5243384"/>
                <a:ext cx="163384" cy="187490"/>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0</a:t>
                </a:r>
              </a:p>
            </p:txBody>
          </p:sp>
          <p:cxnSp>
            <p:nvCxnSpPr>
              <p:cNvPr id="608" name="Straight Connector 607">
                <a:extLst>
                  <a:ext uri="{FF2B5EF4-FFF2-40B4-BE49-F238E27FC236}">
                    <a16:creationId xmlns:a16="http://schemas.microsoft.com/office/drawing/2014/main" id="{308FB70A-18B1-039F-00F2-BAAF677BD263}"/>
                  </a:ext>
                </a:extLst>
              </p:cNvPr>
              <p:cNvCxnSpPr>
                <a:cxnSpLocks/>
              </p:cNvCxnSpPr>
              <p:nvPr/>
            </p:nvCxnSpPr>
            <p:spPr>
              <a:xfrm rot="16200000">
                <a:off x="1599869" y="5208721"/>
                <a:ext cx="6932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09" name="TextBox 608">
                <a:extLst>
                  <a:ext uri="{FF2B5EF4-FFF2-40B4-BE49-F238E27FC236}">
                    <a16:creationId xmlns:a16="http://schemas.microsoft.com/office/drawing/2014/main" id="{952F9586-B7C0-0CBF-B012-5B970F26E12A}"/>
                  </a:ext>
                </a:extLst>
              </p:cNvPr>
              <p:cNvSpPr txBox="1"/>
              <p:nvPr/>
            </p:nvSpPr>
            <p:spPr>
              <a:xfrm>
                <a:off x="3029015" y="5243384"/>
                <a:ext cx="163384" cy="187490"/>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5</a:t>
                </a:r>
              </a:p>
            </p:txBody>
          </p:sp>
          <p:cxnSp>
            <p:nvCxnSpPr>
              <p:cNvPr id="610" name="Straight Connector 609">
                <a:extLst>
                  <a:ext uri="{FF2B5EF4-FFF2-40B4-BE49-F238E27FC236}">
                    <a16:creationId xmlns:a16="http://schemas.microsoft.com/office/drawing/2014/main" id="{4C3E30FA-9D64-F6CA-C2C6-8810605AD878}"/>
                  </a:ext>
                </a:extLst>
              </p:cNvPr>
              <p:cNvCxnSpPr>
                <a:cxnSpLocks/>
              </p:cNvCxnSpPr>
              <p:nvPr/>
            </p:nvCxnSpPr>
            <p:spPr>
              <a:xfrm rot="16200000">
                <a:off x="3076040" y="5208721"/>
                <a:ext cx="6932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11" name="TextBox 610">
                <a:extLst>
                  <a:ext uri="{FF2B5EF4-FFF2-40B4-BE49-F238E27FC236}">
                    <a16:creationId xmlns:a16="http://schemas.microsoft.com/office/drawing/2014/main" id="{D0A00DA4-2CE9-78CE-3F07-C1505088AF10}"/>
                  </a:ext>
                </a:extLst>
              </p:cNvPr>
              <p:cNvSpPr txBox="1"/>
              <p:nvPr/>
            </p:nvSpPr>
            <p:spPr>
              <a:xfrm>
                <a:off x="4445203" y="5243384"/>
                <a:ext cx="326764" cy="187490"/>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10</a:t>
                </a:r>
              </a:p>
            </p:txBody>
          </p:sp>
          <p:cxnSp>
            <p:nvCxnSpPr>
              <p:cNvPr id="612" name="Straight Connector 611">
                <a:extLst>
                  <a:ext uri="{FF2B5EF4-FFF2-40B4-BE49-F238E27FC236}">
                    <a16:creationId xmlns:a16="http://schemas.microsoft.com/office/drawing/2014/main" id="{5CBC29E6-F463-4307-C63F-34D70C43A522}"/>
                  </a:ext>
                </a:extLst>
              </p:cNvPr>
              <p:cNvCxnSpPr>
                <a:cxnSpLocks/>
              </p:cNvCxnSpPr>
              <p:nvPr/>
            </p:nvCxnSpPr>
            <p:spPr>
              <a:xfrm rot="16200000">
                <a:off x="4573919" y="5208721"/>
                <a:ext cx="6932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13" name="TextBox 612">
                <a:extLst>
                  <a:ext uri="{FF2B5EF4-FFF2-40B4-BE49-F238E27FC236}">
                    <a16:creationId xmlns:a16="http://schemas.microsoft.com/office/drawing/2014/main" id="{8B209D5D-DFF4-3473-430C-71726EE78562}"/>
                  </a:ext>
                </a:extLst>
              </p:cNvPr>
              <p:cNvSpPr txBox="1"/>
              <p:nvPr/>
            </p:nvSpPr>
            <p:spPr>
              <a:xfrm>
                <a:off x="5928610" y="5243384"/>
                <a:ext cx="326764" cy="187490"/>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15</a:t>
                </a:r>
              </a:p>
            </p:txBody>
          </p:sp>
          <p:cxnSp>
            <p:nvCxnSpPr>
              <p:cNvPr id="614" name="Straight Connector 613">
                <a:extLst>
                  <a:ext uri="{FF2B5EF4-FFF2-40B4-BE49-F238E27FC236}">
                    <a16:creationId xmlns:a16="http://schemas.microsoft.com/office/drawing/2014/main" id="{7826842C-D5CC-ED89-60C6-1EE72FBFB61F}"/>
                  </a:ext>
                </a:extLst>
              </p:cNvPr>
              <p:cNvCxnSpPr>
                <a:cxnSpLocks/>
              </p:cNvCxnSpPr>
              <p:nvPr/>
            </p:nvCxnSpPr>
            <p:spPr>
              <a:xfrm rot="16200000">
                <a:off x="6057326" y="5208721"/>
                <a:ext cx="6932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15" name="TextBox 614">
                <a:extLst>
                  <a:ext uri="{FF2B5EF4-FFF2-40B4-BE49-F238E27FC236}">
                    <a16:creationId xmlns:a16="http://schemas.microsoft.com/office/drawing/2014/main" id="{79A9ECDE-B041-8508-EF11-8B5870A3C65C}"/>
                  </a:ext>
                </a:extLst>
              </p:cNvPr>
              <p:cNvSpPr txBox="1"/>
              <p:nvPr/>
            </p:nvSpPr>
            <p:spPr>
              <a:xfrm>
                <a:off x="7419254" y="5243384"/>
                <a:ext cx="326764" cy="187490"/>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20</a:t>
                </a:r>
              </a:p>
            </p:txBody>
          </p:sp>
          <p:cxnSp>
            <p:nvCxnSpPr>
              <p:cNvPr id="616" name="Straight Connector 615">
                <a:extLst>
                  <a:ext uri="{FF2B5EF4-FFF2-40B4-BE49-F238E27FC236}">
                    <a16:creationId xmlns:a16="http://schemas.microsoft.com/office/drawing/2014/main" id="{E9459407-004C-DDD4-A445-0C8039BC1EEB}"/>
                  </a:ext>
                </a:extLst>
              </p:cNvPr>
              <p:cNvCxnSpPr>
                <a:cxnSpLocks/>
              </p:cNvCxnSpPr>
              <p:nvPr/>
            </p:nvCxnSpPr>
            <p:spPr>
              <a:xfrm rot="16200000">
                <a:off x="7547969" y="5208721"/>
                <a:ext cx="6932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17" name="TextBox 616">
                <a:extLst>
                  <a:ext uri="{FF2B5EF4-FFF2-40B4-BE49-F238E27FC236}">
                    <a16:creationId xmlns:a16="http://schemas.microsoft.com/office/drawing/2014/main" id="{F84505AC-A6E1-3374-57CA-1C787BAFC413}"/>
                  </a:ext>
                </a:extLst>
              </p:cNvPr>
              <p:cNvSpPr txBox="1"/>
              <p:nvPr/>
            </p:nvSpPr>
            <p:spPr>
              <a:xfrm>
                <a:off x="8902660" y="5243384"/>
                <a:ext cx="326764" cy="187490"/>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25</a:t>
                </a:r>
              </a:p>
            </p:txBody>
          </p:sp>
          <p:cxnSp>
            <p:nvCxnSpPr>
              <p:cNvPr id="618" name="Straight Connector 617">
                <a:extLst>
                  <a:ext uri="{FF2B5EF4-FFF2-40B4-BE49-F238E27FC236}">
                    <a16:creationId xmlns:a16="http://schemas.microsoft.com/office/drawing/2014/main" id="{74E11A9A-E69B-05FB-3A84-A48F496B5E01}"/>
                  </a:ext>
                </a:extLst>
              </p:cNvPr>
              <p:cNvCxnSpPr>
                <a:cxnSpLocks/>
              </p:cNvCxnSpPr>
              <p:nvPr/>
            </p:nvCxnSpPr>
            <p:spPr>
              <a:xfrm rot="16200000">
                <a:off x="9031376" y="5208721"/>
                <a:ext cx="6932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19" name="TextBox 618">
                <a:extLst>
                  <a:ext uri="{FF2B5EF4-FFF2-40B4-BE49-F238E27FC236}">
                    <a16:creationId xmlns:a16="http://schemas.microsoft.com/office/drawing/2014/main" id="{30685FF1-9C03-A483-6322-BB36549DC5B6}"/>
                  </a:ext>
                </a:extLst>
              </p:cNvPr>
              <p:cNvSpPr txBox="1"/>
              <p:nvPr/>
            </p:nvSpPr>
            <p:spPr>
              <a:xfrm>
                <a:off x="10393304" y="5243384"/>
                <a:ext cx="326764" cy="187490"/>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30</a:t>
                </a:r>
              </a:p>
            </p:txBody>
          </p:sp>
          <p:cxnSp>
            <p:nvCxnSpPr>
              <p:cNvPr id="620" name="Straight Connector 619">
                <a:extLst>
                  <a:ext uri="{FF2B5EF4-FFF2-40B4-BE49-F238E27FC236}">
                    <a16:creationId xmlns:a16="http://schemas.microsoft.com/office/drawing/2014/main" id="{66B35361-354B-702D-19E4-982FAAF4FB8F}"/>
                  </a:ext>
                </a:extLst>
              </p:cNvPr>
              <p:cNvCxnSpPr>
                <a:cxnSpLocks/>
              </p:cNvCxnSpPr>
              <p:nvPr/>
            </p:nvCxnSpPr>
            <p:spPr>
              <a:xfrm rot="16200000">
                <a:off x="10522020" y="5208721"/>
                <a:ext cx="6932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8" name="Group 537">
              <a:extLst>
                <a:ext uri="{FF2B5EF4-FFF2-40B4-BE49-F238E27FC236}">
                  <a16:creationId xmlns:a16="http://schemas.microsoft.com/office/drawing/2014/main" id="{6CAD723D-74EC-7F52-8041-3499A97C9C64}"/>
                </a:ext>
              </a:extLst>
            </p:cNvPr>
            <p:cNvGrpSpPr/>
            <p:nvPr/>
          </p:nvGrpSpPr>
          <p:grpSpPr>
            <a:xfrm>
              <a:off x="49558" y="5521495"/>
              <a:ext cx="10610695" cy="328108"/>
              <a:chOff x="219845" y="3258974"/>
              <a:chExt cx="4655659" cy="252278"/>
            </a:xfrm>
          </p:grpSpPr>
          <p:sp>
            <p:nvSpPr>
              <p:cNvPr id="590" name="TextBox 589">
                <a:extLst>
                  <a:ext uri="{FF2B5EF4-FFF2-40B4-BE49-F238E27FC236}">
                    <a16:creationId xmlns:a16="http://schemas.microsoft.com/office/drawing/2014/main" id="{3B86585D-3D6F-4A8E-73E0-44264D4B110F}"/>
                  </a:ext>
                </a:extLst>
              </p:cNvPr>
              <p:cNvSpPr txBox="1"/>
              <p:nvPr/>
            </p:nvSpPr>
            <p:spPr>
              <a:xfrm>
                <a:off x="854220" y="3258974"/>
                <a:ext cx="122132" cy="252278"/>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78</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81</a:t>
                </a:r>
              </a:p>
            </p:txBody>
          </p:sp>
          <p:sp>
            <p:nvSpPr>
              <p:cNvPr id="591" name="TextBox 590">
                <a:extLst>
                  <a:ext uri="{FF2B5EF4-FFF2-40B4-BE49-F238E27FC236}">
                    <a16:creationId xmlns:a16="http://schemas.microsoft.com/office/drawing/2014/main" id="{0CB6E267-1A11-ECE1-68EE-F0B0C626A097}"/>
                  </a:ext>
                </a:extLst>
              </p:cNvPr>
              <p:cNvSpPr txBox="1"/>
              <p:nvPr/>
            </p:nvSpPr>
            <p:spPr>
              <a:xfrm>
                <a:off x="219845" y="3258974"/>
                <a:ext cx="554907" cy="252276"/>
              </a:xfrm>
              <a:prstGeom prst="rect">
                <a:avLst/>
              </a:prstGeom>
              <a:noFill/>
            </p:spPr>
            <p:txBody>
              <a:bodyPr wrap="none" lIns="0" tIns="0" rIns="0" bIns="0"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Elacestrant</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SOC</a:t>
                </a:r>
              </a:p>
            </p:txBody>
          </p:sp>
          <p:sp>
            <p:nvSpPr>
              <p:cNvPr id="592" name="TextBox 591">
                <a:extLst>
                  <a:ext uri="{FF2B5EF4-FFF2-40B4-BE49-F238E27FC236}">
                    <a16:creationId xmlns:a16="http://schemas.microsoft.com/office/drawing/2014/main" id="{A95FA542-52C1-0791-A176-3276FE003138}"/>
                  </a:ext>
                </a:extLst>
              </p:cNvPr>
              <p:cNvSpPr txBox="1"/>
              <p:nvPr/>
            </p:nvSpPr>
            <p:spPr>
              <a:xfrm>
                <a:off x="1095520" y="3258974"/>
                <a:ext cx="122132" cy="252276"/>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42</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26</a:t>
                </a:r>
              </a:p>
            </p:txBody>
          </p:sp>
          <p:sp>
            <p:nvSpPr>
              <p:cNvPr id="593" name="TextBox 592">
                <a:extLst>
                  <a:ext uri="{FF2B5EF4-FFF2-40B4-BE49-F238E27FC236}">
                    <a16:creationId xmlns:a16="http://schemas.microsoft.com/office/drawing/2014/main" id="{4C74D939-51DC-8361-3203-1C902A419697}"/>
                  </a:ext>
                </a:extLst>
              </p:cNvPr>
              <p:cNvSpPr txBox="1"/>
              <p:nvPr/>
            </p:nvSpPr>
            <p:spPr>
              <a:xfrm>
                <a:off x="1371745" y="3258974"/>
                <a:ext cx="122132" cy="252276"/>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31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12</a:t>
                </a:r>
              </a:p>
            </p:txBody>
          </p:sp>
          <p:sp>
            <p:nvSpPr>
              <p:cNvPr id="594" name="TextBox 593">
                <a:extLst>
                  <a:ext uri="{FF2B5EF4-FFF2-40B4-BE49-F238E27FC236}">
                    <a16:creationId xmlns:a16="http://schemas.microsoft.com/office/drawing/2014/main" id="{8A6EF76C-0BFA-635A-8362-4947C9B3A521}"/>
                  </a:ext>
                </a:extLst>
              </p:cNvPr>
              <p:cNvSpPr txBox="1"/>
              <p:nvPr/>
            </p:nvSpPr>
            <p:spPr>
              <a:xfrm>
                <a:off x="1613044" y="3258974"/>
                <a:ext cx="122132" cy="252276"/>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24</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10</a:t>
                </a:r>
              </a:p>
            </p:txBody>
          </p:sp>
          <p:sp>
            <p:nvSpPr>
              <p:cNvPr id="595" name="TextBox 594">
                <a:extLst>
                  <a:ext uri="{FF2B5EF4-FFF2-40B4-BE49-F238E27FC236}">
                    <a16:creationId xmlns:a16="http://schemas.microsoft.com/office/drawing/2014/main" id="{D075E696-87E9-A2B8-9FB0-0E8673208D5A}"/>
                  </a:ext>
                </a:extLst>
              </p:cNvPr>
              <p:cNvSpPr txBox="1"/>
              <p:nvPr/>
            </p:nvSpPr>
            <p:spPr>
              <a:xfrm>
                <a:off x="1895619" y="3258974"/>
                <a:ext cx="122132" cy="252276"/>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20</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9</a:t>
                </a:r>
              </a:p>
            </p:txBody>
          </p:sp>
          <p:sp>
            <p:nvSpPr>
              <p:cNvPr id="596" name="TextBox 595">
                <a:extLst>
                  <a:ext uri="{FF2B5EF4-FFF2-40B4-BE49-F238E27FC236}">
                    <a16:creationId xmlns:a16="http://schemas.microsoft.com/office/drawing/2014/main" id="{BF5BF4A1-3C2E-21DB-29B3-D64D792945E5}"/>
                  </a:ext>
                </a:extLst>
              </p:cNvPr>
              <p:cNvSpPr txBox="1"/>
              <p:nvPr/>
            </p:nvSpPr>
            <p:spPr>
              <a:xfrm>
                <a:off x="2136919" y="3258974"/>
                <a:ext cx="122132" cy="252276"/>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16</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5</a:t>
                </a:r>
              </a:p>
            </p:txBody>
          </p:sp>
          <p:sp>
            <p:nvSpPr>
              <p:cNvPr id="597" name="TextBox 596">
                <a:extLst>
                  <a:ext uri="{FF2B5EF4-FFF2-40B4-BE49-F238E27FC236}">
                    <a16:creationId xmlns:a16="http://schemas.microsoft.com/office/drawing/2014/main" id="{901A7CD7-D02D-56E5-E25F-B48D55CD4135}"/>
                  </a:ext>
                </a:extLst>
              </p:cNvPr>
              <p:cNvSpPr txBox="1"/>
              <p:nvPr/>
            </p:nvSpPr>
            <p:spPr>
              <a:xfrm>
                <a:off x="2416322" y="3258974"/>
                <a:ext cx="122132" cy="252276"/>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11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2</a:t>
                </a:r>
              </a:p>
            </p:txBody>
          </p:sp>
          <p:sp>
            <p:nvSpPr>
              <p:cNvPr id="598" name="TextBox 597">
                <a:extLst>
                  <a:ext uri="{FF2B5EF4-FFF2-40B4-BE49-F238E27FC236}">
                    <a16:creationId xmlns:a16="http://schemas.microsoft.com/office/drawing/2014/main" id="{A3D8D8C2-BAA9-2560-14E5-22A8109789FD}"/>
                  </a:ext>
                </a:extLst>
              </p:cNvPr>
              <p:cNvSpPr txBox="1"/>
              <p:nvPr/>
            </p:nvSpPr>
            <p:spPr>
              <a:xfrm>
                <a:off x="2688153" y="3258974"/>
                <a:ext cx="61068" cy="252276"/>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9</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1</a:t>
                </a:r>
              </a:p>
            </p:txBody>
          </p:sp>
          <p:sp>
            <p:nvSpPr>
              <p:cNvPr id="599" name="TextBox 598">
                <a:extLst>
                  <a:ext uri="{FF2B5EF4-FFF2-40B4-BE49-F238E27FC236}">
                    <a16:creationId xmlns:a16="http://schemas.microsoft.com/office/drawing/2014/main" id="{575C6860-3F0D-85DF-8AB6-E46A94E5CD03}"/>
                  </a:ext>
                </a:extLst>
              </p:cNvPr>
              <p:cNvSpPr txBox="1"/>
              <p:nvPr/>
            </p:nvSpPr>
            <p:spPr>
              <a:xfrm>
                <a:off x="2967553" y="3258974"/>
                <a:ext cx="61068" cy="252276"/>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8</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1</a:t>
                </a:r>
              </a:p>
            </p:txBody>
          </p:sp>
          <p:sp>
            <p:nvSpPr>
              <p:cNvPr id="600" name="TextBox 599">
                <a:extLst>
                  <a:ext uri="{FF2B5EF4-FFF2-40B4-BE49-F238E27FC236}">
                    <a16:creationId xmlns:a16="http://schemas.microsoft.com/office/drawing/2014/main" id="{54EC6A61-1C03-F39D-E7D1-D112E197EC2B}"/>
                  </a:ext>
                </a:extLst>
              </p:cNvPr>
              <p:cNvSpPr txBox="1"/>
              <p:nvPr/>
            </p:nvSpPr>
            <p:spPr>
              <a:xfrm>
                <a:off x="3208852" y="3258974"/>
                <a:ext cx="61068" cy="252276"/>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7</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0</a:t>
                </a:r>
              </a:p>
            </p:txBody>
          </p:sp>
          <p:sp>
            <p:nvSpPr>
              <p:cNvPr id="601" name="TextBox 600">
                <a:extLst>
                  <a:ext uri="{FF2B5EF4-FFF2-40B4-BE49-F238E27FC236}">
                    <a16:creationId xmlns:a16="http://schemas.microsoft.com/office/drawing/2014/main" id="{DDAA647B-EC04-BA65-6264-3EFBD9E1794E}"/>
                  </a:ext>
                </a:extLst>
              </p:cNvPr>
              <p:cNvSpPr txBox="1"/>
              <p:nvPr/>
            </p:nvSpPr>
            <p:spPr>
              <a:xfrm>
                <a:off x="3491426" y="3258974"/>
                <a:ext cx="61068" cy="126137"/>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6</a:t>
                </a:r>
              </a:p>
            </p:txBody>
          </p:sp>
          <p:sp>
            <p:nvSpPr>
              <p:cNvPr id="602" name="TextBox 601">
                <a:extLst>
                  <a:ext uri="{FF2B5EF4-FFF2-40B4-BE49-F238E27FC236}">
                    <a16:creationId xmlns:a16="http://schemas.microsoft.com/office/drawing/2014/main" id="{088C206C-91B0-22A6-7F5B-FB0A718439DE}"/>
                  </a:ext>
                </a:extLst>
              </p:cNvPr>
              <p:cNvSpPr txBox="1"/>
              <p:nvPr/>
            </p:nvSpPr>
            <p:spPr>
              <a:xfrm>
                <a:off x="3754953" y="3258974"/>
                <a:ext cx="61068" cy="126137"/>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5</a:t>
                </a:r>
              </a:p>
            </p:txBody>
          </p:sp>
          <p:sp>
            <p:nvSpPr>
              <p:cNvPr id="603" name="TextBox 602">
                <a:extLst>
                  <a:ext uri="{FF2B5EF4-FFF2-40B4-BE49-F238E27FC236}">
                    <a16:creationId xmlns:a16="http://schemas.microsoft.com/office/drawing/2014/main" id="{A186E735-16CB-F3AF-B9B2-CDAE08E01B69}"/>
                  </a:ext>
                </a:extLst>
              </p:cNvPr>
              <p:cNvSpPr txBox="1"/>
              <p:nvPr/>
            </p:nvSpPr>
            <p:spPr>
              <a:xfrm>
                <a:off x="4015302" y="3258974"/>
                <a:ext cx="61068" cy="126137"/>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5</a:t>
                </a:r>
              </a:p>
            </p:txBody>
          </p:sp>
          <p:sp>
            <p:nvSpPr>
              <p:cNvPr id="604" name="TextBox 603">
                <a:extLst>
                  <a:ext uri="{FF2B5EF4-FFF2-40B4-BE49-F238E27FC236}">
                    <a16:creationId xmlns:a16="http://schemas.microsoft.com/office/drawing/2014/main" id="{FBA845D1-BD8A-4351-DB3D-D8385B1596DD}"/>
                  </a:ext>
                </a:extLst>
              </p:cNvPr>
              <p:cNvSpPr txBox="1"/>
              <p:nvPr/>
            </p:nvSpPr>
            <p:spPr>
              <a:xfrm>
                <a:off x="4290558" y="3258974"/>
                <a:ext cx="61068" cy="126137"/>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1</a:t>
                </a:r>
              </a:p>
            </p:txBody>
          </p:sp>
          <p:sp>
            <p:nvSpPr>
              <p:cNvPr id="605" name="TextBox 604">
                <a:extLst>
                  <a:ext uri="{FF2B5EF4-FFF2-40B4-BE49-F238E27FC236}">
                    <a16:creationId xmlns:a16="http://schemas.microsoft.com/office/drawing/2014/main" id="{EDA27E28-6DCA-97E2-4DAD-01ECEA4AE210}"/>
                  </a:ext>
                </a:extLst>
              </p:cNvPr>
              <p:cNvSpPr txBox="1"/>
              <p:nvPr/>
            </p:nvSpPr>
            <p:spPr>
              <a:xfrm>
                <a:off x="4554087" y="3258974"/>
                <a:ext cx="61068" cy="126137"/>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1</a:t>
                </a:r>
              </a:p>
            </p:txBody>
          </p:sp>
          <p:sp>
            <p:nvSpPr>
              <p:cNvPr id="606" name="TextBox 605">
                <a:extLst>
                  <a:ext uri="{FF2B5EF4-FFF2-40B4-BE49-F238E27FC236}">
                    <a16:creationId xmlns:a16="http://schemas.microsoft.com/office/drawing/2014/main" id="{EFBB5A07-528F-F5A9-76C1-8C97412D2404}"/>
                  </a:ext>
                </a:extLst>
              </p:cNvPr>
              <p:cNvSpPr txBox="1"/>
              <p:nvPr/>
            </p:nvSpPr>
            <p:spPr>
              <a:xfrm>
                <a:off x="4814436" y="3258974"/>
                <a:ext cx="61068" cy="126137"/>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0</a:t>
                </a:r>
              </a:p>
            </p:txBody>
          </p:sp>
        </p:grpSp>
        <p:sp>
          <p:nvSpPr>
            <p:cNvPr id="539" name="Freeform 538">
              <a:extLst>
                <a:ext uri="{FF2B5EF4-FFF2-40B4-BE49-F238E27FC236}">
                  <a16:creationId xmlns:a16="http://schemas.microsoft.com/office/drawing/2014/main" id="{DC00DC94-C167-2673-DE93-212000066471}"/>
                </a:ext>
              </a:extLst>
            </p:cNvPr>
            <p:cNvSpPr/>
            <p:nvPr/>
          </p:nvSpPr>
          <p:spPr>
            <a:xfrm>
              <a:off x="1668695" y="1824104"/>
              <a:ext cx="8632706" cy="2618002"/>
            </a:xfrm>
            <a:custGeom>
              <a:avLst/>
              <a:gdLst>
                <a:gd name="connsiteX0" fmla="*/ 3787775 w 3787775"/>
                <a:gd name="connsiteY0" fmla="*/ 2012950 h 2012950"/>
                <a:gd name="connsiteX1" fmla="*/ 3346450 w 3787775"/>
                <a:gd name="connsiteY1" fmla="*/ 2012950 h 2012950"/>
                <a:gd name="connsiteX2" fmla="*/ 3346450 w 3787775"/>
                <a:gd name="connsiteY2" fmla="*/ 1879600 h 2012950"/>
                <a:gd name="connsiteX3" fmla="*/ 3228975 w 3787775"/>
                <a:gd name="connsiteY3" fmla="*/ 1879600 h 2012950"/>
                <a:gd name="connsiteX4" fmla="*/ 3228975 w 3787775"/>
                <a:gd name="connsiteY4" fmla="*/ 1752600 h 2012950"/>
                <a:gd name="connsiteX5" fmla="*/ 3146425 w 3787775"/>
                <a:gd name="connsiteY5" fmla="*/ 1752600 h 2012950"/>
                <a:gd name="connsiteX6" fmla="*/ 3146425 w 3787775"/>
                <a:gd name="connsiteY6" fmla="*/ 1619250 h 2012950"/>
                <a:gd name="connsiteX7" fmla="*/ 2184400 w 3787775"/>
                <a:gd name="connsiteY7" fmla="*/ 1619250 h 2012950"/>
                <a:gd name="connsiteX8" fmla="*/ 2184400 w 3787775"/>
                <a:gd name="connsiteY8" fmla="*/ 1527175 h 2012950"/>
                <a:gd name="connsiteX9" fmla="*/ 1631950 w 3787775"/>
                <a:gd name="connsiteY9" fmla="*/ 1527175 h 2012950"/>
                <a:gd name="connsiteX10" fmla="*/ 1631950 w 3787775"/>
                <a:gd name="connsiteY10" fmla="*/ 1457325 h 2012950"/>
                <a:gd name="connsiteX11" fmla="*/ 1397000 w 3787775"/>
                <a:gd name="connsiteY11" fmla="*/ 1457325 h 2012950"/>
                <a:gd name="connsiteX12" fmla="*/ 1397000 w 3787775"/>
                <a:gd name="connsiteY12" fmla="*/ 1393825 h 2012950"/>
                <a:gd name="connsiteX13" fmla="*/ 1311275 w 3787775"/>
                <a:gd name="connsiteY13" fmla="*/ 1393825 h 2012950"/>
                <a:gd name="connsiteX14" fmla="*/ 1311275 w 3787775"/>
                <a:gd name="connsiteY14" fmla="*/ 1343025 h 2012950"/>
                <a:gd name="connsiteX15" fmla="*/ 1187450 w 3787775"/>
                <a:gd name="connsiteY15" fmla="*/ 1343025 h 2012950"/>
                <a:gd name="connsiteX16" fmla="*/ 1187450 w 3787775"/>
                <a:gd name="connsiteY16" fmla="*/ 1279525 h 2012950"/>
                <a:gd name="connsiteX17" fmla="*/ 1187450 w 3787775"/>
                <a:gd name="connsiteY17" fmla="*/ 1279525 h 2012950"/>
                <a:gd name="connsiteX18" fmla="*/ 1168400 w 3787775"/>
                <a:gd name="connsiteY18" fmla="*/ 1222375 h 2012950"/>
                <a:gd name="connsiteX19" fmla="*/ 1168400 w 3787775"/>
                <a:gd name="connsiteY19" fmla="*/ 1222375 h 2012950"/>
                <a:gd name="connsiteX20" fmla="*/ 1149350 w 3787775"/>
                <a:gd name="connsiteY20" fmla="*/ 1162050 h 2012950"/>
                <a:gd name="connsiteX21" fmla="*/ 1095375 w 3787775"/>
                <a:gd name="connsiteY21" fmla="*/ 1162050 h 2012950"/>
                <a:gd name="connsiteX22" fmla="*/ 1095375 w 3787775"/>
                <a:gd name="connsiteY22" fmla="*/ 1114425 h 2012950"/>
                <a:gd name="connsiteX23" fmla="*/ 955675 w 3787775"/>
                <a:gd name="connsiteY23" fmla="*/ 1114425 h 2012950"/>
                <a:gd name="connsiteX24" fmla="*/ 955675 w 3787775"/>
                <a:gd name="connsiteY24" fmla="*/ 1054100 h 2012950"/>
                <a:gd name="connsiteX25" fmla="*/ 927100 w 3787775"/>
                <a:gd name="connsiteY25" fmla="*/ 1054100 h 2012950"/>
                <a:gd name="connsiteX26" fmla="*/ 927100 w 3787775"/>
                <a:gd name="connsiteY26" fmla="*/ 1000125 h 2012950"/>
                <a:gd name="connsiteX27" fmla="*/ 714375 w 3787775"/>
                <a:gd name="connsiteY27" fmla="*/ 1000125 h 2012950"/>
                <a:gd name="connsiteX28" fmla="*/ 714375 w 3787775"/>
                <a:gd name="connsiteY28" fmla="*/ 1000125 h 2012950"/>
                <a:gd name="connsiteX29" fmla="*/ 698500 w 3787775"/>
                <a:gd name="connsiteY29" fmla="*/ 952500 h 2012950"/>
                <a:gd name="connsiteX30" fmla="*/ 704850 w 3787775"/>
                <a:gd name="connsiteY30" fmla="*/ 898525 h 2012950"/>
                <a:gd name="connsiteX31" fmla="*/ 682625 w 3787775"/>
                <a:gd name="connsiteY31" fmla="*/ 860425 h 2012950"/>
                <a:gd name="connsiteX32" fmla="*/ 520700 w 3787775"/>
                <a:gd name="connsiteY32" fmla="*/ 860425 h 2012950"/>
                <a:gd name="connsiteX33" fmla="*/ 520700 w 3787775"/>
                <a:gd name="connsiteY33" fmla="*/ 812800 h 2012950"/>
                <a:gd name="connsiteX34" fmla="*/ 469900 w 3787775"/>
                <a:gd name="connsiteY34" fmla="*/ 812800 h 2012950"/>
                <a:gd name="connsiteX35" fmla="*/ 469900 w 3787775"/>
                <a:gd name="connsiteY35" fmla="*/ 758825 h 2012950"/>
                <a:gd name="connsiteX36" fmla="*/ 469900 w 3787775"/>
                <a:gd name="connsiteY36" fmla="*/ 720725 h 2012950"/>
                <a:gd name="connsiteX37" fmla="*/ 285750 w 3787775"/>
                <a:gd name="connsiteY37" fmla="*/ 720725 h 2012950"/>
                <a:gd name="connsiteX38" fmla="*/ 285750 w 3787775"/>
                <a:gd name="connsiteY38" fmla="*/ 679450 h 2012950"/>
                <a:gd name="connsiteX39" fmla="*/ 285750 w 3787775"/>
                <a:gd name="connsiteY39" fmla="*/ 679450 h 2012950"/>
                <a:gd name="connsiteX40" fmla="*/ 263525 w 3787775"/>
                <a:gd name="connsiteY40" fmla="*/ 638175 h 2012950"/>
                <a:gd name="connsiteX41" fmla="*/ 263525 w 3787775"/>
                <a:gd name="connsiteY41" fmla="*/ 638175 h 2012950"/>
                <a:gd name="connsiteX42" fmla="*/ 241300 w 3787775"/>
                <a:gd name="connsiteY42" fmla="*/ 590550 h 2012950"/>
                <a:gd name="connsiteX43" fmla="*/ 225425 w 3787775"/>
                <a:gd name="connsiteY43" fmla="*/ 527050 h 2012950"/>
                <a:gd name="connsiteX44" fmla="*/ 225425 w 3787775"/>
                <a:gd name="connsiteY44" fmla="*/ 165100 h 2012950"/>
                <a:gd name="connsiteX45" fmla="*/ 200025 w 3787775"/>
                <a:gd name="connsiteY45" fmla="*/ 152400 h 2012950"/>
                <a:gd name="connsiteX46" fmla="*/ 193675 w 3787775"/>
                <a:gd name="connsiteY46" fmla="*/ 60325 h 2012950"/>
                <a:gd name="connsiteX47" fmla="*/ 193675 w 3787775"/>
                <a:gd name="connsiteY47" fmla="*/ 25400 h 2012950"/>
                <a:gd name="connsiteX48" fmla="*/ 193675 w 3787775"/>
                <a:gd name="connsiteY48" fmla="*/ 25400 h 2012950"/>
                <a:gd name="connsiteX49" fmla="*/ 171450 w 3787775"/>
                <a:gd name="connsiteY49" fmla="*/ 0 h 2012950"/>
                <a:gd name="connsiteX50" fmla="*/ 0 w 3787775"/>
                <a:gd name="connsiteY50" fmla="*/ 0 h 2012950"/>
                <a:gd name="connsiteX0" fmla="*/ 3787775 w 3787775"/>
                <a:gd name="connsiteY0" fmla="*/ 2012950 h 2012950"/>
                <a:gd name="connsiteX1" fmla="*/ 3346450 w 3787775"/>
                <a:gd name="connsiteY1" fmla="*/ 2012950 h 2012950"/>
                <a:gd name="connsiteX2" fmla="*/ 3346450 w 3787775"/>
                <a:gd name="connsiteY2" fmla="*/ 1879600 h 2012950"/>
                <a:gd name="connsiteX3" fmla="*/ 3228975 w 3787775"/>
                <a:gd name="connsiteY3" fmla="*/ 1879600 h 2012950"/>
                <a:gd name="connsiteX4" fmla="*/ 3228975 w 3787775"/>
                <a:gd name="connsiteY4" fmla="*/ 1752600 h 2012950"/>
                <a:gd name="connsiteX5" fmla="*/ 3146425 w 3787775"/>
                <a:gd name="connsiteY5" fmla="*/ 1752600 h 2012950"/>
                <a:gd name="connsiteX6" fmla="*/ 3146425 w 3787775"/>
                <a:gd name="connsiteY6" fmla="*/ 1619250 h 2012950"/>
                <a:gd name="connsiteX7" fmla="*/ 2184400 w 3787775"/>
                <a:gd name="connsiteY7" fmla="*/ 1619250 h 2012950"/>
                <a:gd name="connsiteX8" fmla="*/ 2184400 w 3787775"/>
                <a:gd name="connsiteY8" fmla="*/ 1527175 h 2012950"/>
                <a:gd name="connsiteX9" fmla="*/ 1631950 w 3787775"/>
                <a:gd name="connsiteY9" fmla="*/ 1527175 h 2012950"/>
                <a:gd name="connsiteX10" fmla="*/ 1631950 w 3787775"/>
                <a:gd name="connsiteY10" fmla="*/ 1457325 h 2012950"/>
                <a:gd name="connsiteX11" fmla="*/ 1397000 w 3787775"/>
                <a:gd name="connsiteY11" fmla="*/ 1457325 h 2012950"/>
                <a:gd name="connsiteX12" fmla="*/ 1397000 w 3787775"/>
                <a:gd name="connsiteY12" fmla="*/ 1393825 h 2012950"/>
                <a:gd name="connsiteX13" fmla="*/ 1311275 w 3787775"/>
                <a:gd name="connsiteY13" fmla="*/ 1393825 h 2012950"/>
                <a:gd name="connsiteX14" fmla="*/ 1311275 w 3787775"/>
                <a:gd name="connsiteY14" fmla="*/ 1343025 h 2012950"/>
                <a:gd name="connsiteX15" fmla="*/ 1187450 w 3787775"/>
                <a:gd name="connsiteY15" fmla="*/ 1343025 h 2012950"/>
                <a:gd name="connsiteX16" fmla="*/ 1187450 w 3787775"/>
                <a:gd name="connsiteY16" fmla="*/ 1279525 h 2012950"/>
                <a:gd name="connsiteX17" fmla="*/ 1187450 w 3787775"/>
                <a:gd name="connsiteY17" fmla="*/ 1279525 h 2012950"/>
                <a:gd name="connsiteX18" fmla="*/ 1168400 w 3787775"/>
                <a:gd name="connsiteY18" fmla="*/ 1222375 h 2012950"/>
                <a:gd name="connsiteX19" fmla="*/ 1152525 w 3787775"/>
                <a:gd name="connsiteY19" fmla="*/ 1225550 h 2012950"/>
                <a:gd name="connsiteX20" fmla="*/ 1149350 w 3787775"/>
                <a:gd name="connsiteY20" fmla="*/ 1162050 h 2012950"/>
                <a:gd name="connsiteX21" fmla="*/ 1095375 w 3787775"/>
                <a:gd name="connsiteY21" fmla="*/ 1162050 h 2012950"/>
                <a:gd name="connsiteX22" fmla="*/ 1095375 w 3787775"/>
                <a:gd name="connsiteY22" fmla="*/ 1114425 h 2012950"/>
                <a:gd name="connsiteX23" fmla="*/ 955675 w 3787775"/>
                <a:gd name="connsiteY23" fmla="*/ 1114425 h 2012950"/>
                <a:gd name="connsiteX24" fmla="*/ 955675 w 3787775"/>
                <a:gd name="connsiteY24" fmla="*/ 1054100 h 2012950"/>
                <a:gd name="connsiteX25" fmla="*/ 927100 w 3787775"/>
                <a:gd name="connsiteY25" fmla="*/ 1054100 h 2012950"/>
                <a:gd name="connsiteX26" fmla="*/ 927100 w 3787775"/>
                <a:gd name="connsiteY26" fmla="*/ 1000125 h 2012950"/>
                <a:gd name="connsiteX27" fmla="*/ 714375 w 3787775"/>
                <a:gd name="connsiteY27" fmla="*/ 1000125 h 2012950"/>
                <a:gd name="connsiteX28" fmla="*/ 714375 w 3787775"/>
                <a:gd name="connsiteY28" fmla="*/ 1000125 h 2012950"/>
                <a:gd name="connsiteX29" fmla="*/ 698500 w 3787775"/>
                <a:gd name="connsiteY29" fmla="*/ 952500 h 2012950"/>
                <a:gd name="connsiteX30" fmla="*/ 704850 w 3787775"/>
                <a:gd name="connsiteY30" fmla="*/ 898525 h 2012950"/>
                <a:gd name="connsiteX31" fmla="*/ 682625 w 3787775"/>
                <a:gd name="connsiteY31" fmla="*/ 860425 h 2012950"/>
                <a:gd name="connsiteX32" fmla="*/ 520700 w 3787775"/>
                <a:gd name="connsiteY32" fmla="*/ 860425 h 2012950"/>
                <a:gd name="connsiteX33" fmla="*/ 520700 w 3787775"/>
                <a:gd name="connsiteY33" fmla="*/ 812800 h 2012950"/>
                <a:gd name="connsiteX34" fmla="*/ 469900 w 3787775"/>
                <a:gd name="connsiteY34" fmla="*/ 812800 h 2012950"/>
                <a:gd name="connsiteX35" fmla="*/ 469900 w 3787775"/>
                <a:gd name="connsiteY35" fmla="*/ 758825 h 2012950"/>
                <a:gd name="connsiteX36" fmla="*/ 469900 w 3787775"/>
                <a:gd name="connsiteY36" fmla="*/ 720725 h 2012950"/>
                <a:gd name="connsiteX37" fmla="*/ 285750 w 3787775"/>
                <a:gd name="connsiteY37" fmla="*/ 720725 h 2012950"/>
                <a:gd name="connsiteX38" fmla="*/ 285750 w 3787775"/>
                <a:gd name="connsiteY38" fmla="*/ 679450 h 2012950"/>
                <a:gd name="connsiteX39" fmla="*/ 285750 w 3787775"/>
                <a:gd name="connsiteY39" fmla="*/ 679450 h 2012950"/>
                <a:gd name="connsiteX40" fmla="*/ 263525 w 3787775"/>
                <a:gd name="connsiteY40" fmla="*/ 638175 h 2012950"/>
                <a:gd name="connsiteX41" fmla="*/ 263525 w 3787775"/>
                <a:gd name="connsiteY41" fmla="*/ 638175 h 2012950"/>
                <a:gd name="connsiteX42" fmla="*/ 241300 w 3787775"/>
                <a:gd name="connsiteY42" fmla="*/ 590550 h 2012950"/>
                <a:gd name="connsiteX43" fmla="*/ 225425 w 3787775"/>
                <a:gd name="connsiteY43" fmla="*/ 527050 h 2012950"/>
                <a:gd name="connsiteX44" fmla="*/ 225425 w 3787775"/>
                <a:gd name="connsiteY44" fmla="*/ 165100 h 2012950"/>
                <a:gd name="connsiteX45" fmla="*/ 200025 w 3787775"/>
                <a:gd name="connsiteY45" fmla="*/ 152400 h 2012950"/>
                <a:gd name="connsiteX46" fmla="*/ 193675 w 3787775"/>
                <a:gd name="connsiteY46" fmla="*/ 60325 h 2012950"/>
                <a:gd name="connsiteX47" fmla="*/ 193675 w 3787775"/>
                <a:gd name="connsiteY47" fmla="*/ 25400 h 2012950"/>
                <a:gd name="connsiteX48" fmla="*/ 193675 w 3787775"/>
                <a:gd name="connsiteY48" fmla="*/ 25400 h 2012950"/>
                <a:gd name="connsiteX49" fmla="*/ 171450 w 3787775"/>
                <a:gd name="connsiteY49" fmla="*/ 0 h 2012950"/>
                <a:gd name="connsiteX50" fmla="*/ 0 w 3787775"/>
                <a:gd name="connsiteY50" fmla="*/ 0 h 2012950"/>
                <a:gd name="connsiteX0" fmla="*/ 3787775 w 3787775"/>
                <a:gd name="connsiteY0" fmla="*/ 2012950 h 2012950"/>
                <a:gd name="connsiteX1" fmla="*/ 3346450 w 3787775"/>
                <a:gd name="connsiteY1" fmla="*/ 2012950 h 2012950"/>
                <a:gd name="connsiteX2" fmla="*/ 3346450 w 3787775"/>
                <a:gd name="connsiteY2" fmla="*/ 1879600 h 2012950"/>
                <a:gd name="connsiteX3" fmla="*/ 3228975 w 3787775"/>
                <a:gd name="connsiteY3" fmla="*/ 1879600 h 2012950"/>
                <a:gd name="connsiteX4" fmla="*/ 3228975 w 3787775"/>
                <a:gd name="connsiteY4" fmla="*/ 1752600 h 2012950"/>
                <a:gd name="connsiteX5" fmla="*/ 3146425 w 3787775"/>
                <a:gd name="connsiteY5" fmla="*/ 1752600 h 2012950"/>
                <a:gd name="connsiteX6" fmla="*/ 3146425 w 3787775"/>
                <a:gd name="connsiteY6" fmla="*/ 1619250 h 2012950"/>
                <a:gd name="connsiteX7" fmla="*/ 2184400 w 3787775"/>
                <a:gd name="connsiteY7" fmla="*/ 1619250 h 2012950"/>
                <a:gd name="connsiteX8" fmla="*/ 2184400 w 3787775"/>
                <a:gd name="connsiteY8" fmla="*/ 1527175 h 2012950"/>
                <a:gd name="connsiteX9" fmla="*/ 1631950 w 3787775"/>
                <a:gd name="connsiteY9" fmla="*/ 1527175 h 2012950"/>
                <a:gd name="connsiteX10" fmla="*/ 1631950 w 3787775"/>
                <a:gd name="connsiteY10" fmla="*/ 1457325 h 2012950"/>
                <a:gd name="connsiteX11" fmla="*/ 1397000 w 3787775"/>
                <a:gd name="connsiteY11" fmla="*/ 1457325 h 2012950"/>
                <a:gd name="connsiteX12" fmla="*/ 1397000 w 3787775"/>
                <a:gd name="connsiteY12" fmla="*/ 1393825 h 2012950"/>
                <a:gd name="connsiteX13" fmla="*/ 1311275 w 3787775"/>
                <a:gd name="connsiteY13" fmla="*/ 1393825 h 2012950"/>
                <a:gd name="connsiteX14" fmla="*/ 1311275 w 3787775"/>
                <a:gd name="connsiteY14" fmla="*/ 1343025 h 2012950"/>
                <a:gd name="connsiteX15" fmla="*/ 1187450 w 3787775"/>
                <a:gd name="connsiteY15" fmla="*/ 1343025 h 2012950"/>
                <a:gd name="connsiteX16" fmla="*/ 1187450 w 3787775"/>
                <a:gd name="connsiteY16" fmla="*/ 1279525 h 2012950"/>
                <a:gd name="connsiteX17" fmla="*/ 1174750 w 3787775"/>
                <a:gd name="connsiteY17" fmla="*/ 1285875 h 2012950"/>
                <a:gd name="connsiteX18" fmla="*/ 1168400 w 3787775"/>
                <a:gd name="connsiteY18" fmla="*/ 1222375 h 2012950"/>
                <a:gd name="connsiteX19" fmla="*/ 1152525 w 3787775"/>
                <a:gd name="connsiteY19" fmla="*/ 1225550 h 2012950"/>
                <a:gd name="connsiteX20" fmla="*/ 1149350 w 3787775"/>
                <a:gd name="connsiteY20" fmla="*/ 1162050 h 2012950"/>
                <a:gd name="connsiteX21" fmla="*/ 1095375 w 3787775"/>
                <a:gd name="connsiteY21" fmla="*/ 1162050 h 2012950"/>
                <a:gd name="connsiteX22" fmla="*/ 1095375 w 3787775"/>
                <a:gd name="connsiteY22" fmla="*/ 1114425 h 2012950"/>
                <a:gd name="connsiteX23" fmla="*/ 955675 w 3787775"/>
                <a:gd name="connsiteY23" fmla="*/ 1114425 h 2012950"/>
                <a:gd name="connsiteX24" fmla="*/ 955675 w 3787775"/>
                <a:gd name="connsiteY24" fmla="*/ 1054100 h 2012950"/>
                <a:gd name="connsiteX25" fmla="*/ 927100 w 3787775"/>
                <a:gd name="connsiteY25" fmla="*/ 1054100 h 2012950"/>
                <a:gd name="connsiteX26" fmla="*/ 927100 w 3787775"/>
                <a:gd name="connsiteY26" fmla="*/ 1000125 h 2012950"/>
                <a:gd name="connsiteX27" fmla="*/ 714375 w 3787775"/>
                <a:gd name="connsiteY27" fmla="*/ 1000125 h 2012950"/>
                <a:gd name="connsiteX28" fmla="*/ 714375 w 3787775"/>
                <a:gd name="connsiteY28" fmla="*/ 1000125 h 2012950"/>
                <a:gd name="connsiteX29" fmla="*/ 698500 w 3787775"/>
                <a:gd name="connsiteY29" fmla="*/ 952500 h 2012950"/>
                <a:gd name="connsiteX30" fmla="*/ 704850 w 3787775"/>
                <a:gd name="connsiteY30" fmla="*/ 898525 h 2012950"/>
                <a:gd name="connsiteX31" fmla="*/ 682625 w 3787775"/>
                <a:gd name="connsiteY31" fmla="*/ 860425 h 2012950"/>
                <a:gd name="connsiteX32" fmla="*/ 520700 w 3787775"/>
                <a:gd name="connsiteY32" fmla="*/ 860425 h 2012950"/>
                <a:gd name="connsiteX33" fmla="*/ 520700 w 3787775"/>
                <a:gd name="connsiteY33" fmla="*/ 812800 h 2012950"/>
                <a:gd name="connsiteX34" fmla="*/ 469900 w 3787775"/>
                <a:gd name="connsiteY34" fmla="*/ 812800 h 2012950"/>
                <a:gd name="connsiteX35" fmla="*/ 469900 w 3787775"/>
                <a:gd name="connsiteY35" fmla="*/ 758825 h 2012950"/>
                <a:gd name="connsiteX36" fmla="*/ 469900 w 3787775"/>
                <a:gd name="connsiteY36" fmla="*/ 720725 h 2012950"/>
                <a:gd name="connsiteX37" fmla="*/ 285750 w 3787775"/>
                <a:gd name="connsiteY37" fmla="*/ 720725 h 2012950"/>
                <a:gd name="connsiteX38" fmla="*/ 285750 w 3787775"/>
                <a:gd name="connsiteY38" fmla="*/ 679450 h 2012950"/>
                <a:gd name="connsiteX39" fmla="*/ 285750 w 3787775"/>
                <a:gd name="connsiteY39" fmla="*/ 679450 h 2012950"/>
                <a:gd name="connsiteX40" fmla="*/ 263525 w 3787775"/>
                <a:gd name="connsiteY40" fmla="*/ 638175 h 2012950"/>
                <a:gd name="connsiteX41" fmla="*/ 263525 w 3787775"/>
                <a:gd name="connsiteY41" fmla="*/ 638175 h 2012950"/>
                <a:gd name="connsiteX42" fmla="*/ 241300 w 3787775"/>
                <a:gd name="connsiteY42" fmla="*/ 590550 h 2012950"/>
                <a:gd name="connsiteX43" fmla="*/ 225425 w 3787775"/>
                <a:gd name="connsiteY43" fmla="*/ 527050 h 2012950"/>
                <a:gd name="connsiteX44" fmla="*/ 225425 w 3787775"/>
                <a:gd name="connsiteY44" fmla="*/ 165100 h 2012950"/>
                <a:gd name="connsiteX45" fmla="*/ 200025 w 3787775"/>
                <a:gd name="connsiteY45" fmla="*/ 152400 h 2012950"/>
                <a:gd name="connsiteX46" fmla="*/ 193675 w 3787775"/>
                <a:gd name="connsiteY46" fmla="*/ 60325 h 2012950"/>
                <a:gd name="connsiteX47" fmla="*/ 193675 w 3787775"/>
                <a:gd name="connsiteY47" fmla="*/ 25400 h 2012950"/>
                <a:gd name="connsiteX48" fmla="*/ 193675 w 3787775"/>
                <a:gd name="connsiteY48" fmla="*/ 25400 h 2012950"/>
                <a:gd name="connsiteX49" fmla="*/ 171450 w 3787775"/>
                <a:gd name="connsiteY49" fmla="*/ 0 h 2012950"/>
                <a:gd name="connsiteX50" fmla="*/ 0 w 3787775"/>
                <a:gd name="connsiteY50" fmla="*/ 0 h 2012950"/>
                <a:gd name="connsiteX0" fmla="*/ 3787775 w 3787775"/>
                <a:gd name="connsiteY0" fmla="*/ 2012950 h 2012950"/>
                <a:gd name="connsiteX1" fmla="*/ 3346450 w 3787775"/>
                <a:gd name="connsiteY1" fmla="*/ 2012950 h 2012950"/>
                <a:gd name="connsiteX2" fmla="*/ 3346450 w 3787775"/>
                <a:gd name="connsiteY2" fmla="*/ 1879600 h 2012950"/>
                <a:gd name="connsiteX3" fmla="*/ 3228975 w 3787775"/>
                <a:gd name="connsiteY3" fmla="*/ 1879600 h 2012950"/>
                <a:gd name="connsiteX4" fmla="*/ 3228975 w 3787775"/>
                <a:gd name="connsiteY4" fmla="*/ 1752600 h 2012950"/>
                <a:gd name="connsiteX5" fmla="*/ 3146425 w 3787775"/>
                <a:gd name="connsiteY5" fmla="*/ 1752600 h 2012950"/>
                <a:gd name="connsiteX6" fmla="*/ 3146425 w 3787775"/>
                <a:gd name="connsiteY6" fmla="*/ 1619250 h 2012950"/>
                <a:gd name="connsiteX7" fmla="*/ 2184400 w 3787775"/>
                <a:gd name="connsiteY7" fmla="*/ 1619250 h 2012950"/>
                <a:gd name="connsiteX8" fmla="*/ 2184400 w 3787775"/>
                <a:gd name="connsiteY8" fmla="*/ 1527175 h 2012950"/>
                <a:gd name="connsiteX9" fmla="*/ 1631950 w 3787775"/>
                <a:gd name="connsiteY9" fmla="*/ 1527175 h 2012950"/>
                <a:gd name="connsiteX10" fmla="*/ 1631950 w 3787775"/>
                <a:gd name="connsiteY10" fmla="*/ 1457325 h 2012950"/>
                <a:gd name="connsiteX11" fmla="*/ 1397000 w 3787775"/>
                <a:gd name="connsiteY11" fmla="*/ 1457325 h 2012950"/>
                <a:gd name="connsiteX12" fmla="*/ 1397000 w 3787775"/>
                <a:gd name="connsiteY12" fmla="*/ 1393825 h 2012950"/>
                <a:gd name="connsiteX13" fmla="*/ 1311275 w 3787775"/>
                <a:gd name="connsiteY13" fmla="*/ 1393825 h 2012950"/>
                <a:gd name="connsiteX14" fmla="*/ 1311275 w 3787775"/>
                <a:gd name="connsiteY14" fmla="*/ 1343025 h 2012950"/>
                <a:gd name="connsiteX15" fmla="*/ 1187450 w 3787775"/>
                <a:gd name="connsiteY15" fmla="*/ 1343025 h 2012950"/>
                <a:gd name="connsiteX16" fmla="*/ 1187450 w 3787775"/>
                <a:gd name="connsiteY16" fmla="*/ 1279525 h 2012950"/>
                <a:gd name="connsiteX17" fmla="*/ 1174750 w 3787775"/>
                <a:gd name="connsiteY17" fmla="*/ 1285875 h 2012950"/>
                <a:gd name="connsiteX18" fmla="*/ 1168400 w 3787775"/>
                <a:gd name="connsiteY18" fmla="*/ 1222375 h 2012950"/>
                <a:gd name="connsiteX19" fmla="*/ 1152525 w 3787775"/>
                <a:gd name="connsiteY19" fmla="*/ 1225550 h 2012950"/>
                <a:gd name="connsiteX20" fmla="*/ 1149350 w 3787775"/>
                <a:gd name="connsiteY20" fmla="*/ 1162050 h 2012950"/>
                <a:gd name="connsiteX21" fmla="*/ 1095375 w 3787775"/>
                <a:gd name="connsiteY21" fmla="*/ 1162050 h 2012950"/>
                <a:gd name="connsiteX22" fmla="*/ 1095375 w 3787775"/>
                <a:gd name="connsiteY22" fmla="*/ 1114425 h 2012950"/>
                <a:gd name="connsiteX23" fmla="*/ 955675 w 3787775"/>
                <a:gd name="connsiteY23" fmla="*/ 1114425 h 2012950"/>
                <a:gd name="connsiteX24" fmla="*/ 955675 w 3787775"/>
                <a:gd name="connsiteY24" fmla="*/ 1054100 h 2012950"/>
                <a:gd name="connsiteX25" fmla="*/ 927100 w 3787775"/>
                <a:gd name="connsiteY25" fmla="*/ 1054100 h 2012950"/>
                <a:gd name="connsiteX26" fmla="*/ 927100 w 3787775"/>
                <a:gd name="connsiteY26" fmla="*/ 1000125 h 2012950"/>
                <a:gd name="connsiteX27" fmla="*/ 714375 w 3787775"/>
                <a:gd name="connsiteY27" fmla="*/ 1000125 h 2012950"/>
                <a:gd name="connsiteX28" fmla="*/ 714375 w 3787775"/>
                <a:gd name="connsiteY28" fmla="*/ 1000125 h 2012950"/>
                <a:gd name="connsiteX29" fmla="*/ 698500 w 3787775"/>
                <a:gd name="connsiteY29" fmla="*/ 952500 h 2012950"/>
                <a:gd name="connsiteX30" fmla="*/ 688975 w 3787775"/>
                <a:gd name="connsiteY30" fmla="*/ 895350 h 2012950"/>
                <a:gd name="connsiteX31" fmla="*/ 682625 w 3787775"/>
                <a:gd name="connsiteY31" fmla="*/ 860425 h 2012950"/>
                <a:gd name="connsiteX32" fmla="*/ 520700 w 3787775"/>
                <a:gd name="connsiteY32" fmla="*/ 860425 h 2012950"/>
                <a:gd name="connsiteX33" fmla="*/ 520700 w 3787775"/>
                <a:gd name="connsiteY33" fmla="*/ 812800 h 2012950"/>
                <a:gd name="connsiteX34" fmla="*/ 469900 w 3787775"/>
                <a:gd name="connsiteY34" fmla="*/ 812800 h 2012950"/>
                <a:gd name="connsiteX35" fmla="*/ 469900 w 3787775"/>
                <a:gd name="connsiteY35" fmla="*/ 758825 h 2012950"/>
                <a:gd name="connsiteX36" fmla="*/ 469900 w 3787775"/>
                <a:gd name="connsiteY36" fmla="*/ 720725 h 2012950"/>
                <a:gd name="connsiteX37" fmla="*/ 285750 w 3787775"/>
                <a:gd name="connsiteY37" fmla="*/ 720725 h 2012950"/>
                <a:gd name="connsiteX38" fmla="*/ 285750 w 3787775"/>
                <a:gd name="connsiteY38" fmla="*/ 679450 h 2012950"/>
                <a:gd name="connsiteX39" fmla="*/ 285750 w 3787775"/>
                <a:gd name="connsiteY39" fmla="*/ 679450 h 2012950"/>
                <a:gd name="connsiteX40" fmla="*/ 263525 w 3787775"/>
                <a:gd name="connsiteY40" fmla="*/ 638175 h 2012950"/>
                <a:gd name="connsiteX41" fmla="*/ 263525 w 3787775"/>
                <a:gd name="connsiteY41" fmla="*/ 638175 h 2012950"/>
                <a:gd name="connsiteX42" fmla="*/ 241300 w 3787775"/>
                <a:gd name="connsiteY42" fmla="*/ 590550 h 2012950"/>
                <a:gd name="connsiteX43" fmla="*/ 225425 w 3787775"/>
                <a:gd name="connsiteY43" fmla="*/ 527050 h 2012950"/>
                <a:gd name="connsiteX44" fmla="*/ 225425 w 3787775"/>
                <a:gd name="connsiteY44" fmla="*/ 165100 h 2012950"/>
                <a:gd name="connsiteX45" fmla="*/ 200025 w 3787775"/>
                <a:gd name="connsiteY45" fmla="*/ 152400 h 2012950"/>
                <a:gd name="connsiteX46" fmla="*/ 193675 w 3787775"/>
                <a:gd name="connsiteY46" fmla="*/ 60325 h 2012950"/>
                <a:gd name="connsiteX47" fmla="*/ 193675 w 3787775"/>
                <a:gd name="connsiteY47" fmla="*/ 25400 h 2012950"/>
                <a:gd name="connsiteX48" fmla="*/ 193675 w 3787775"/>
                <a:gd name="connsiteY48" fmla="*/ 25400 h 2012950"/>
                <a:gd name="connsiteX49" fmla="*/ 171450 w 3787775"/>
                <a:gd name="connsiteY49" fmla="*/ 0 h 2012950"/>
                <a:gd name="connsiteX50" fmla="*/ 0 w 3787775"/>
                <a:gd name="connsiteY50" fmla="*/ 0 h 2012950"/>
                <a:gd name="connsiteX0" fmla="*/ 3787775 w 3787775"/>
                <a:gd name="connsiteY0" fmla="*/ 2012950 h 2012950"/>
                <a:gd name="connsiteX1" fmla="*/ 3346450 w 3787775"/>
                <a:gd name="connsiteY1" fmla="*/ 2012950 h 2012950"/>
                <a:gd name="connsiteX2" fmla="*/ 3346450 w 3787775"/>
                <a:gd name="connsiteY2" fmla="*/ 1879600 h 2012950"/>
                <a:gd name="connsiteX3" fmla="*/ 3228975 w 3787775"/>
                <a:gd name="connsiteY3" fmla="*/ 1879600 h 2012950"/>
                <a:gd name="connsiteX4" fmla="*/ 3228975 w 3787775"/>
                <a:gd name="connsiteY4" fmla="*/ 1752600 h 2012950"/>
                <a:gd name="connsiteX5" fmla="*/ 3146425 w 3787775"/>
                <a:gd name="connsiteY5" fmla="*/ 1752600 h 2012950"/>
                <a:gd name="connsiteX6" fmla="*/ 3146425 w 3787775"/>
                <a:gd name="connsiteY6" fmla="*/ 1619250 h 2012950"/>
                <a:gd name="connsiteX7" fmla="*/ 2184400 w 3787775"/>
                <a:gd name="connsiteY7" fmla="*/ 1619250 h 2012950"/>
                <a:gd name="connsiteX8" fmla="*/ 2184400 w 3787775"/>
                <a:gd name="connsiteY8" fmla="*/ 1527175 h 2012950"/>
                <a:gd name="connsiteX9" fmla="*/ 1631950 w 3787775"/>
                <a:gd name="connsiteY9" fmla="*/ 1527175 h 2012950"/>
                <a:gd name="connsiteX10" fmla="*/ 1631950 w 3787775"/>
                <a:gd name="connsiteY10" fmla="*/ 1457325 h 2012950"/>
                <a:gd name="connsiteX11" fmla="*/ 1397000 w 3787775"/>
                <a:gd name="connsiteY11" fmla="*/ 1457325 h 2012950"/>
                <a:gd name="connsiteX12" fmla="*/ 1397000 w 3787775"/>
                <a:gd name="connsiteY12" fmla="*/ 1393825 h 2012950"/>
                <a:gd name="connsiteX13" fmla="*/ 1311275 w 3787775"/>
                <a:gd name="connsiteY13" fmla="*/ 1393825 h 2012950"/>
                <a:gd name="connsiteX14" fmla="*/ 1311275 w 3787775"/>
                <a:gd name="connsiteY14" fmla="*/ 1343025 h 2012950"/>
                <a:gd name="connsiteX15" fmla="*/ 1187450 w 3787775"/>
                <a:gd name="connsiteY15" fmla="*/ 1343025 h 2012950"/>
                <a:gd name="connsiteX16" fmla="*/ 1187450 w 3787775"/>
                <a:gd name="connsiteY16" fmla="*/ 1279525 h 2012950"/>
                <a:gd name="connsiteX17" fmla="*/ 1174750 w 3787775"/>
                <a:gd name="connsiteY17" fmla="*/ 1285875 h 2012950"/>
                <a:gd name="connsiteX18" fmla="*/ 1168400 w 3787775"/>
                <a:gd name="connsiteY18" fmla="*/ 1222375 h 2012950"/>
                <a:gd name="connsiteX19" fmla="*/ 1152525 w 3787775"/>
                <a:gd name="connsiteY19" fmla="*/ 1225550 h 2012950"/>
                <a:gd name="connsiteX20" fmla="*/ 1149350 w 3787775"/>
                <a:gd name="connsiteY20" fmla="*/ 1162050 h 2012950"/>
                <a:gd name="connsiteX21" fmla="*/ 1095375 w 3787775"/>
                <a:gd name="connsiteY21" fmla="*/ 1162050 h 2012950"/>
                <a:gd name="connsiteX22" fmla="*/ 1095375 w 3787775"/>
                <a:gd name="connsiteY22" fmla="*/ 1114425 h 2012950"/>
                <a:gd name="connsiteX23" fmla="*/ 955675 w 3787775"/>
                <a:gd name="connsiteY23" fmla="*/ 1114425 h 2012950"/>
                <a:gd name="connsiteX24" fmla="*/ 955675 w 3787775"/>
                <a:gd name="connsiteY24" fmla="*/ 1054100 h 2012950"/>
                <a:gd name="connsiteX25" fmla="*/ 927100 w 3787775"/>
                <a:gd name="connsiteY25" fmla="*/ 1054100 h 2012950"/>
                <a:gd name="connsiteX26" fmla="*/ 927100 w 3787775"/>
                <a:gd name="connsiteY26" fmla="*/ 1000125 h 2012950"/>
                <a:gd name="connsiteX27" fmla="*/ 714375 w 3787775"/>
                <a:gd name="connsiteY27" fmla="*/ 1000125 h 2012950"/>
                <a:gd name="connsiteX28" fmla="*/ 720363 w 3787775"/>
                <a:gd name="connsiteY28" fmla="*/ 968644 h 2012950"/>
                <a:gd name="connsiteX29" fmla="*/ 698500 w 3787775"/>
                <a:gd name="connsiteY29" fmla="*/ 952500 h 2012950"/>
                <a:gd name="connsiteX30" fmla="*/ 688975 w 3787775"/>
                <a:gd name="connsiteY30" fmla="*/ 895350 h 2012950"/>
                <a:gd name="connsiteX31" fmla="*/ 682625 w 3787775"/>
                <a:gd name="connsiteY31" fmla="*/ 860425 h 2012950"/>
                <a:gd name="connsiteX32" fmla="*/ 520700 w 3787775"/>
                <a:gd name="connsiteY32" fmla="*/ 860425 h 2012950"/>
                <a:gd name="connsiteX33" fmla="*/ 520700 w 3787775"/>
                <a:gd name="connsiteY33" fmla="*/ 812800 h 2012950"/>
                <a:gd name="connsiteX34" fmla="*/ 469900 w 3787775"/>
                <a:gd name="connsiteY34" fmla="*/ 812800 h 2012950"/>
                <a:gd name="connsiteX35" fmla="*/ 469900 w 3787775"/>
                <a:gd name="connsiteY35" fmla="*/ 758825 h 2012950"/>
                <a:gd name="connsiteX36" fmla="*/ 469900 w 3787775"/>
                <a:gd name="connsiteY36" fmla="*/ 720725 h 2012950"/>
                <a:gd name="connsiteX37" fmla="*/ 285750 w 3787775"/>
                <a:gd name="connsiteY37" fmla="*/ 720725 h 2012950"/>
                <a:gd name="connsiteX38" fmla="*/ 285750 w 3787775"/>
                <a:gd name="connsiteY38" fmla="*/ 679450 h 2012950"/>
                <a:gd name="connsiteX39" fmla="*/ 285750 w 3787775"/>
                <a:gd name="connsiteY39" fmla="*/ 679450 h 2012950"/>
                <a:gd name="connsiteX40" fmla="*/ 263525 w 3787775"/>
                <a:gd name="connsiteY40" fmla="*/ 638175 h 2012950"/>
                <a:gd name="connsiteX41" fmla="*/ 263525 w 3787775"/>
                <a:gd name="connsiteY41" fmla="*/ 638175 h 2012950"/>
                <a:gd name="connsiteX42" fmla="*/ 241300 w 3787775"/>
                <a:gd name="connsiteY42" fmla="*/ 590550 h 2012950"/>
                <a:gd name="connsiteX43" fmla="*/ 225425 w 3787775"/>
                <a:gd name="connsiteY43" fmla="*/ 527050 h 2012950"/>
                <a:gd name="connsiteX44" fmla="*/ 225425 w 3787775"/>
                <a:gd name="connsiteY44" fmla="*/ 165100 h 2012950"/>
                <a:gd name="connsiteX45" fmla="*/ 200025 w 3787775"/>
                <a:gd name="connsiteY45" fmla="*/ 152400 h 2012950"/>
                <a:gd name="connsiteX46" fmla="*/ 193675 w 3787775"/>
                <a:gd name="connsiteY46" fmla="*/ 60325 h 2012950"/>
                <a:gd name="connsiteX47" fmla="*/ 193675 w 3787775"/>
                <a:gd name="connsiteY47" fmla="*/ 25400 h 2012950"/>
                <a:gd name="connsiteX48" fmla="*/ 193675 w 3787775"/>
                <a:gd name="connsiteY48" fmla="*/ 25400 h 2012950"/>
                <a:gd name="connsiteX49" fmla="*/ 171450 w 3787775"/>
                <a:gd name="connsiteY49" fmla="*/ 0 h 2012950"/>
                <a:gd name="connsiteX50" fmla="*/ 0 w 3787775"/>
                <a:gd name="connsiteY50" fmla="*/ 0 h 2012950"/>
                <a:gd name="connsiteX0" fmla="*/ 3787775 w 3787775"/>
                <a:gd name="connsiteY0" fmla="*/ 2012950 h 2012950"/>
                <a:gd name="connsiteX1" fmla="*/ 3346450 w 3787775"/>
                <a:gd name="connsiteY1" fmla="*/ 2012950 h 2012950"/>
                <a:gd name="connsiteX2" fmla="*/ 3346450 w 3787775"/>
                <a:gd name="connsiteY2" fmla="*/ 1879600 h 2012950"/>
                <a:gd name="connsiteX3" fmla="*/ 3228975 w 3787775"/>
                <a:gd name="connsiteY3" fmla="*/ 1879600 h 2012950"/>
                <a:gd name="connsiteX4" fmla="*/ 3228975 w 3787775"/>
                <a:gd name="connsiteY4" fmla="*/ 1752600 h 2012950"/>
                <a:gd name="connsiteX5" fmla="*/ 3146425 w 3787775"/>
                <a:gd name="connsiteY5" fmla="*/ 1752600 h 2012950"/>
                <a:gd name="connsiteX6" fmla="*/ 3146425 w 3787775"/>
                <a:gd name="connsiteY6" fmla="*/ 1619250 h 2012950"/>
                <a:gd name="connsiteX7" fmla="*/ 2184400 w 3787775"/>
                <a:gd name="connsiteY7" fmla="*/ 1619250 h 2012950"/>
                <a:gd name="connsiteX8" fmla="*/ 2184400 w 3787775"/>
                <a:gd name="connsiteY8" fmla="*/ 1527175 h 2012950"/>
                <a:gd name="connsiteX9" fmla="*/ 1631950 w 3787775"/>
                <a:gd name="connsiteY9" fmla="*/ 1527175 h 2012950"/>
                <a:gd name="connsiteX10" fmla="*/ 1631950 w 3787775"/>
                <a:gd name="connsiteY10" fmla="*/ 1457325 h 2012950"/>
                <a:gd name="connsiteX11" fmla="*/ 1397000 w 3787775"/>
                <a:gd name="connsiteY11" fmla="*/ 1457325 h 2012950"/>
                <a:gd name="connsiteX12" fmla="*/ 1397000 w 3787775"/>
                <a:gd name="connsiteY12" fmla="*/ 1393825 h 2012950"/>
                <a:gd name="connsiteX13" fmla="*/ 1311275 w 3787775"/>
                <a:gd name="connsiteY13" fmla="*/ 1393825 h 2012950"/>
                <a:gd name="connsiteX14" fmla="*/ 1311275 w 3787775"/>
                <a:gd name="connsiteY14" fmla="*/ 1343025 h 2012950"/>
                <a:gd name="connsiteX15" fmla="*/ 1187450 w 3787775"/>
                <a:gd name="connsiteY15" fmla="*/ 1343025 h 2012950"/>
                <a:gd name="connsiteX16" fmla="*/ 1187450 w 3787775"/>
                <a:gd name="connsiteY16" fmla="*/ 1279525 h 2012950"/>
                <a:gd name="connsiteX17" fmla="*/ 1174750 w 3787775"/>
                <a:gd name="connsiteY17" fmla="*/ 1285875 h 2012950"/>
                <a:gd name="connsiteX18" fmla="*/ 1168400 w 3787775"/>
                <a:gd name="connsiteY18" fmla="*/ 1222375 h 2012950"/>
                <a:gd name="connsiteX19" fmla="*/ 1152525 w 3787775"/>
                <a:gd name="connsiteY19" fmla="*/ 1225550 h 2012950"/>
                <a:gd name="connsiteX20" fmla="*/ 1149350 w 3787775"/>
                <a:gd name="connsiteY20" fmla="*/ 1162050 h 2012950"/>
                <a:gd name="connsiteX21" fmla="*/ 1095375 w 3787775"/>
                <a:gd name="connsiteY21" fmla="*/ 1162050 h 2012950"/>
                <a:gd name="connsiteX22" fmla="*/ 1095375 w 3787775"/>
                <a:gd name="connsiteY22" fmla="*/ 1114425 h 2012950"/>
                <a:gd name="connsiteX23" fmla="*/ 955675 w 3787775"/>
                <a:gd name="connsiteY23" fmla="*/ 1114425 h 2012950"/>
                <a:gd name="connsiteX24" fmla="*/ 955675 w 3787775"/>
                <a:gd name="connsiteY24" fmla="*/ 1054100 h 2012950"/>
                <a:gd name="connsiteX25" fmla="*/ 927100 w 3787775"/>
                <a:gd name="connsiteY25" fmla="*/ 1054100 h 2012950"/>
                <a:gd name="connsiteX26" fmla="*/ 927100 w 3787775"/>
                <a:gd name="connsiteY26" fmla="*/ 1000125 h 2012950"/>
                <a:gd name="connsiteX27" fmla="*/ 714375 w 3787775"/>
                <a:gd name="connsiteY27" fmla="*/ 1000125 h 2012950"/>
                <a:gd name="connsiteX28" fmla="*/ 716371 w 3787775"/>
                <a:gd name="connsiteY28" fmla="*/ 958150 h 2012950"/>
                <a:gd name="connsiteX29" fmla="*/ 698500 w 3787775"/>
                <a:gd name="connsiteY29" fmla="*/ 952500 h 2012950"/>
                <a:gd name="connsiteX30" fmla="*/ 688975 w 3787775"/>
                <a:gd name="connsiteY30" fmla="*/ 895350 h 2012950"/>
                <a:gd name="connsiteX31" fmla="*/ 682625 w 3787775"/>
                <a:gd name="connsiteY31" fmla="*/ 860425 h 2012950"/>
                <a:gd name="connsiteX32" fmla="*/ 520700 w 3787775"/>
                <a:gd name="connsiteY32" fmla="*/ 860425 h 2012950"/>
                <a:gd name="connsiteX33" fmla="*/ 520700 w 3787775"/>
                <a:gd name="connsiteY33" fmla="*/ 812800 h 2012950"/>
                <a:gd name="connsiteX34" fmla="*/ 469900 w 3787775"/>
                <a:gd name="connsiteY34" fmla="*/ 812800 h 2012950"/>
                <a:gd name="connsiteX35" fmla="*/ 469900 w 3787775"/>
                <a:gd name="connsiteY35" fmla="*/ 758825 h 2012950"/>
                <a:gd name="connsiteX36" fmla="*/ 469900 w 3787775"/>
                <a:gd name="connsiteY36" fmla="*/ 720725 h 2012950"/>
                <a:gd name="connsiteX37" fmla="*/ 285750 w 3787775"/>
                <a:gd name="connsiteY37" fmla="*/ 720725 h 2012950"/>
                <a:gd name="connsiteX38" fmla="*/ 285750 w 3787775"/>
                <a:gd name="connsiteY38" fmla="*/ 679450 h 2012950"/>
                <a:gd name="connsiteX39" fmla="*/ 285750 w 3787775"/>
                <a:gd name="connsiteY39" fmla="*/ 679450 h 2012950"/>
                <a:gd name="connsiteX40" fmla="*/ 263525 w 3787775"/>
                <a:gd name="connsiteY40" fmla="*/ 638175 h 2012950"/>
                <a:gd name="connsiteX41" fmla="*/ 263525 w 3787775"/>
                <a:gd name="connsiteY41" fmla="*/ 638175 h 2012950"/>
                <a:gd name="connsiteX42" fmla="*/ 241300 w 3787775"/>
                <a:gd name="connsiteY42" fmla="*/ 590550 h 2012950"/>
                <a:gd name="connsiteX43" fmla="*/ 225425 w 3787775"/>
                <a:gd name="connsiteY43" fmla="*/ 527050 h 2012950"/>
                <a:gd name="connsiteX44" fmla="*/ 225425 w 3787775"/>
                <a:gd name="connsiteY44" fmla="*/ 165100 h 2012950"/>
                <a:gd name="connsiteX45" fmla="*/ 200025 w 3787775"/>
                <a:gd name="connsiteY45" fmla="*/ 152400 h 2012950"/>
                <a:gd name="connsiteX46" fmla="*/ 193675 w 3787775"/>
                <a:gd name="connsiteY46" fmla="*/ 60325 h 2012950"/>
                <a:gd name="connsiteX47" fmla="*/ 193675 w 3787775"/>
                <a:gd name="connsiteY47" fmla="*/ 25400 h 2012950"/>
                <a:gd name="connsiteX48" fmla="*/ 193675 w 3787775"/>
                <a:gd name="connsiteY48" fmla="*/ 25400 h 2012950"/>
                <a:gd name="connsiteX49" fmla="*/ 171450 w 3787775"/>
                <a:gd name="connsiteY49" fmla="*/ 0 h 2012950"/>
                <a:gd name="connsiteX50" fmla="*/ 0 w 3787775"/>
                <a:gd name="connsiteY50" fmla="*/ 0 h 2012950"/>
                <a:gd name="connsiteX0" fmla="*/ 3787775 w 3787775"/>
                <a:gd name="connsiteY0" fmla="*/ 2012950 h 2012950"/>
                <a:gd name="connsiteX1" fmla="*/ 3346450 w 3787775"/>
                <a:gd name="connsiteY1" fmla="*/ 2012950 h 2012950"/>
                <a:gd name="connsiteX2" fmla="*/ 3346450 w 3787775"/>
                <a:gd name="connsiteY2" fmla="*/ 1879600 h 2012950"/>
                <a:gd name="connsiteX3" fmla="*/ 3228975 w 3787775"/>
                <a:gd name="connsiteY3" fmla="*/ 1879600 h 2012950"/>
                <a:gd name="connsiteX4" fmla="*/ 3228975 w 3787775"/>
                <a:gd name="connsiteY4" fmla="*/ 1752600 h 2012950"/>
                <a:gd name="connsiteX5" fmla="*/ 3146425 w 3787775"/>
                <a:gd name="connsiteY5" fmla="*/ 1752600 h 2012950"/>
                <a:gd name="connsiteX6" fmla="*/ 3146425 w 3787775"/>
                <a:gd name="connsiteY6" fmla="*/ 1619250 h 2012950"/>
                <a:gd name="connsiteX7" fmla="*/ 2184400 w 3787775"/>
                <a:gd name="connsiteY7" fmla="*/ 1619250 h 2012950"/>
                <a:gd name="connsiteX8" fmla="*/ 2184400 w 3787775"/>
                <a:gd name="connsiteY8" fmla="*/ 1527175 h 2012950"/>
                <a:gd name="connsiteX9" fmla="*/ 1631950 w 3787775"/>
                <a:gd name="connsiteY9" fmla="*/ 1527175 h 2012950"/>
                <a:gd name="connsiteX10" fmla="*/ 1631950 w 3787775"/>
                <a:gd name="connsiteY10" fmla="*/ 1457325 h 2012950"/>
                <a:gd name="connsiteX11" fmla="*/ 1397000 w 3787775"/>
                <a:gd name="connsiteY11" fmla="*/ 1457325 h 2012950"/>
                <a:gd name="connsiteX12" fmla="*/ 1397000 w 3787775"/>
                <a:gd name="connsiteY12" fmla="*/ 1393825 h 2012950"/>
                <a:gd name="connsiteX13" fmla="*/ 1311275 w 3787775"/>
                <a:gd name="connsiteY13" fmla="*/ 1393825 h 2012950"/>
                <a:gd name="connsiteX14" fmla="*/ 1311275 w 3787775"/>
                <a:gd name="connsiteY14" fmla="*/ 1343025 h 2012950"/>
                <a:gd name="connsiteX15" fmla="*/ 1187450 w 3787775"/>
                <a:gd name="connsiteY15" fmla="*/ 1343025 h 2012950"/>
                <a:gd name="connsiteX16" fmla="*/ 1187450 w 3787775"/>
                <a:gd name="connsiteY16" fmla="*/ 1279525 h 2012950"/>
                <a:gd name="connsiteX17" fmla="*/ 1174750 w 3787775"/>
                <a:gd name="connsiteY17" fmla="*/ 1285875 h 2012950"/>
                <a:gd name="connsiteX18" fmla="*/ 1168400 w 3787775"/>
                <a:gd name="connsiteY18" fmla="*/ 1222375 h 2012950"/>
                <a:gd name="connsiteX19" fmla="*/ 1152525 w 3787775"/>
                <a:gd name="connsiteY19" fmla="*/ 1225550 h 2012950"/>
                <a:gd name="connsiteX20" fmla="*/ 1149350 w 3787775"/>
                <a:gd name="connsiteY20" fmla="*/ 1162050 h 2012950"/>
                <a:gd name="connsiteX21" fmla="*/ 1095375 w 3787775"/>
                <a:gd name="connsiteY21" fmla="*/ 1162050 h 2012950"/>
                <a:gd name="connsiteX22" fmla="*/ 1095375 w 3787775"/>
                <a:gd name="connsiteY22" fmla="*/ 1114425 h 2012950"/>
                <a:gd name="connsiteX23" fmla="*/ 955675 w 3787775"/>
                <a:gd name="connsiteY23" fmla="*/ 1114425 h 2012950"/>
                <a:gd name="connsiteX24" fmla="*/ 955675 w 3787775"/>
                <a:gd name="connsiteY24" fmla="*/ 1054100 h 2012950"/>
                <a:gd name="connsiteX25" fmla="*/ 927100 w 3787775"/>
                <a:gd name="connsiteY25" fmla="*/ 1054100 h 2012950"/>
                <a:gd name="connsiteX26" fmla="*/ 927100 w 3787775"/>
                <a:gd name="connsiteY26" fmla="*/ 1000125 h 2012950"/>
                <a:gd name="connsiteX27" fmla="*/ 714375 w 3787775"/>
                <a:gd name="connsiteY27" fmla="*/ 1000125 h 2012950"/>
                <a:gd name="connsiteX28" fmla="*/ 716371 w 3787775"/>
                <a:gd name="connsiteY28" fmla="*/ 958150 h 2012950"/>
                <a:gd name="connsiteX29" fmla="*/ 698500 w 3787775"/>
                <a:gd name="connsiteY29" fmla="*/ 952500 h 2012950"/>
                <a:gd name="connsiteX30" fmla="*/ 708994 w 3787775"/>
                <a:gd name="connsiteY30" fmla="*/ 895567 h 2012950"/>
                <a:gd name="connsiteX31" fmla="*/ 688975 w 3787775"/>
                <a:gd name="connsiteY31" fmla="*/ 895350 h 2012950"/>
                <a:gd name="connsiteX32" fmla="*/ 682625 w 3787775"/>
                <a:gd name="connsiteY32" fmla="*/ 860425 h 2012950"/>
                <a:gd name="connsiteX33" fmla="*/ 520700 w 3787775"/>
                <a:gd name="connsiteY33" fmla="*/ 860425 h 2012950"/>
                <a:gd name="connsiteX34" fmla="*/ 520700 w 3787775"/>
                <a:gd name="connsiteY34" fmla="*/ 812800 h 2012950"/>
                <a:gd name="connsiteX35" fmla="*/ 469900 w 3787775"/>
                <a:gd name="connsiteY35" fmla="*/ 812800 h 2012950"/>
                <a:gd name="connsiteX36" fmla="*/ 469900 w 3787775"/>
                <a:gd name="connsiteY36" fmla="*/ 758825 h 2012950"/>
                <a:gd name="connsiteX37" fmla="*/ 469900 w 3787775"/>
                <a:gd name="connsiteY37" fmla="*/ 720725 h 2012950"/>
                <a:gd name="connsiteX38" fmla="*/ 285750 w 3787775"/>
                <a:gd name="connsiteY38" fmla="*/ 720725 h 2012950"/>
                <a:gd name="connsiteX39" fmla="*/ 285750 w 3787775"/>
                <a:gd name="connsiteY39" fmla="*/ 679450 h 2012950"/>
                <a:gd name="connsiteX40" fmla="*/ 285750 w 3787775"/>
                <a:gd name="connsiteY40" fmla="*/ 679450 h 2012950"/>
                <a:gd name="connsiteX41" fmla="*/ 263525 w 3787775"/>
                <a:gd name="connsiteY41" fmla="*/ 638175 h 2012950"/>
                <a:gd name="connsiteX42" fmla="*/ 263525 w 3787775"/>
                <a:gd name="connsiteY42" fmla="*/ 638175 h 2012950"/>
                <a:gd name="connsiteX43" fmla="*/ 241300 w 3787775"/>
                <a:gd name="connsiteY43" fmla="*/ 590550 h 2012950"/>
                <a:gd name="connsiteX44" fmla="*/ 225425 w 3787775"/>
                <a:gd name="connsiteY44" fmla="*/ 527050 h 2012950"/>
                <a:gd name="connsiteX45" fmla="*/ 225425 w 3787775"/>
                <a:gd name="connsiteY45" fmla="*/ 165100 h 2012950"/>
                <a:gd name="connsiteX46" fmla="*/ 200025 w 3787775"/>
                <a:gd name="connsiteY46" fmla="*/ 152400 h 2012950"/>
                <a:gd name="connsiteX47" fmla="*/ 193675 w 3787775"/>
                <a:gd name="connsiteY47" fmla="*/ 60325 h 2012950"/>
                <a:gd name="connsiteX48" fmla="*/ 193675 w 3787775"/>
                <a:gd name="connsiteY48" fmla="*/ 25400 h 2012950"/>
                <a:gd name="connsiteX49" fmla="*/ 193675 w 3787775"/>
                <a:gd name="connsiteY49" fmla="*/ 25400 h 2012950"/>
                <a:gd name="connsiteX50" fmla="*/ 171450 w 3787775"/>
                <a:gd name="connsiteY50" fmla="*/ 0 h 2012950"/>
                <a:gd name="connsiteX51" fmla="*/ 0 w 3787775"/>
                <a:gd name="connsiteY51" fmla="*/ 0 h 2012950"/>
                <a:gd name="connsiteX0" fmla="*/ 3787775 w 3787775"/>
                <a:gd name="connsiteY0" fmla="*/ 2012950 h 2012950"/>
                <a:gd name="connsiteX1" fmla="*/ 3346450 w 3787775"/>
                <a:gd name="connsiteY1" fmla="*/ 2012950 h 2012950"/>
                <a:gd name="connsiteX2" fmla="*/ 3346450 w 3787775"/>
                <a:gd name="connsiteY2" fmla="*/ 1879600 h 2012950"/>
                <a:gd name="connsiteX3" fmla="*/ 3228975 w 3787775"/>
                <a:gd name="connsiteY3" fmla="*/ 1879600 h 2012950"/>
                <a:gd name="connsiteX4" fmla="*/ 3228975 w 3787775"/>
                <a:gd name="connsiteY4" fmla="*/ 1752600 h 2012950"/>
                <a:gd name="connsiteX5" fmla="*/ 3146425 w 3787775"/>
                <a:gd name="connsiteY5" fmla="*/ 1752600 h 2012950"/>
                <a:gd name="connsiteX6" fmla="*/ 3146425 w 3787775"/>
                <a:gd name="connsiteY6" fmla="*/ 1619250 h 2012950"/>
                <a:gd name="connsiteX7" fmla="*/ 2184400 w 3787775"/>
                <a:gd name="connsiteY7" fmla="*/ 1619250 h 2012950"/>
                <a:gd name="connsiteX8" fmla="*/ 2184400 w 3787775"/>
                <a:gd name="connsiteY8" fmla="*/ 1527175 h 2012950"/>
                <a:gd name="connsiteX9" fmla="*/ 1631950 w 3787775"/>
                <a:gd name="connsiteY9" fmla="*/ 1527175 h 2012950"/>
                <a:gd name="connsiteX10" fmla="*/ 1631950 w 3787775"/>
                <a:gd name="connsiteY10" fmla="*/ 1457325 h 2012950"/>
                <a:gd name="connsiteX11" fmla="*/ 1397000 w 3787775"/>
                <a:gd name="connsiteY11" fmla="*/ 1457325 h 2012950"/>
                <a:gd name="connsiteX12" fmla="*/ 1397000 w 3787775"/>
                <a:gd name="connsiteY12" fmla="*/ 1393825 h 2012950"/>
                <a:gd name="connsiteX13" fmla="*/ 1311275 w 3787775"/>
                <a:gd name="connsiteY13" fmla="*/ 1393825 h 2012950"/>
                <a:gd name="connsiteX14" fmla="*/ 1311275 w 3787775"/>
                <a:gd name="connsiteY14" fmla="*/ 1343025 h 2012950"/>
                <a:gd name="connsiteX15" fmla="*/ 1187450 w 3787775"/>
                <a:gd name="connsiteY15" fmla="*/ 1343025 h 2012950"/>
                <a:gd name="connsiteX16" fmla="*/ 1187450 w 3787775"/>
                <a:gd name="connsiteY16" fmla="*/ 1279525 h 2012950"/>
                <a:gd name="connsiteX17" fmla="*/ 1174750 w 3787775"/>
                <a:gd name="connsiteY17" fmla="*/ 1285875 h 2012950"/>
                <a:gd name="connsiteX18" fmla="*/ 1168400 w 3787775"/>
                <a:gd name="connsiteY18" fmla="*/ 1222375 h 2012950"/>
                <a:gd name="connsiteX19" fmla="*/ 1152525 w 3787775"/>
                <a:gd name="connsiteY19" fmla="*/ 1225550 h 2012950"/>
                <a:gd name="connsiteX20" fmla="*/ 1149350 w 3787775"/>
                <a:gd name="connsiteY20" fmla="*/ 1162050 h 2012950"/>
                <a:gd name="connsiteX21" fmla="*/ 1095375 w 3787775"/>
                <a:gd name="connsiteY21" fmla="*/ 1162050 h 2012950"/>
                <a:gd name="connsiteX22" fmla="*/ 1095375 w 3787775"/>
                <a:gd name="connsiteY22" fmla="*/ 1114425 h 2012950"/>
                <a:gd name="connsiteX23" fmla="*/ 955675 w 3787775"/>
                <a:gd name="connsiteY23" fmla="*/ 1114425 h 2012950"/>
                <a:gd name="connsiteX24" fmla="*/ 955675 w 3787775"/>
                <a:gd name="connsiteY24" fmla="*/ 1054100 h 2012950"/>
                <a:gd name="connsiteX25" fmla="*/ 927100 w 3787775"/>
                <a:gd name="connsiteY25" fmla="*/ 1054100 h 2012950"/>
                <a:gd name="connsiteX26" fmla="*/ 927100 w 3787775"/>
                <a:gd name="connsiteY26" fmla="*/ 1000125 h 2012950"/>
                <a:gd name="connsiteX27" fmla="*/ 714375 w 3787775"/>
                <a:gd name="connsiteY27" fmla="*/ 1000125 h 2012950"/>
                <a:gd name="connsiteX28" fmla="*/ 716371 w 3787775"/>
                <a:gd name="connsiteY28" fmla="*/ 958150 h 2012950"/>
                <a:gd name="connsiteX29" fmla="*/ 698500 w 3787775"/>
                <a:gd name="connsiteY29" fmla="*/ 952500 h 2012950"/>
                <a:gd name="connsiteX30" fmla="*/ 699014 w 3787775"/>
                <a:gd name="connsiteY30" fmla="*/ 895567 h 2012950"/>
                <a:gd name="connsiteX31" fmla="*/ 688975 w 3787775"/>
                <a:gd name="connsiteY31" fmla="*/ 895350 h 2012950"/>
                <a:gd name="connsiteX32" fmla="*/ 682625 w 3787775"/>
                <a:gd name="connsiteY32" fmla="*/ 860425 h 2012950"/>
                <a:gd name="connsiteX33" fmla="*/ 520700 w 3787775"/>
                <a:gd name="connsiteY33" fmla="*/ 860425 h 2012950"/>
                <a:gd name="connsiteX34" fmla="*/ 520700 w 3787775"/>
                <a:gd name="connsiteY34" fmla="*/ 812800 h 2012950"/>
                <a:gd name="connsiteX35" fmla="*/ 469900 w 3787775"/>
                <a:gd name="connsiteY35" fmla="*/ 812800 h 2012950"/>
                <a:gd name="connsiteX36" fmla="*/ 469900 w 3787775"/>
                <a:gd name="connsiteY36" fmla="*/ 758825 h 2012950"/>
                <a:gd name="connsiteX37" fmla="*/ 469900 w 3787775"/>
                <a:gd name="connsiteY37" fmla="*/ 720725 h 2012950"/>
                <a:gd name="connsiteX38" fmla="*/ 285750 w 3787775"/>
                <a:gd name="connsiteY38" fmla="*/ 720725 h 2012950"/>
                <a:gd name="connsiteX39" fmla="*/ 285750 w 3787775"/>
                <a:gd name="connsiteY39" fmla="*/ 679450 h 2012950"/>
                <a:gd name="connsiteX40" fmla="*/ 285750 w 3787775"/>
                <a:gd name="connsiteY40" fmla="*/ 679450 h 2012950"/>
                <a:gd name="connsiteX41" fmla="*/ 263525 w 3787775"/>
                <a:gd name="connsiteY41" fmla="*/ 638175 h 2012950"/>
                <a:gd name="connsiteX42" fmla="*/ 263525 w 3787775"/>
                <a:gd name="connsiteY42" fmla="*/ 638175 h 2012950"/>
                <a:gd name="connsiteX43" fmla="*/ 241300 w 3787775"/>
                <a:gd name="connsiteY43" fmla="*/ 590550 h 2012950"/>
                <a:gd name="connsiteX44" fmla="*/ 225425 w 3787775"/>
                <a:gd name="connsiteY44" fmla="*/ 527050 h 2012950"/>
                <a:gd name="connsiteX45" fmla="*/ 225425 w 3787775"/>
                <a:gd name="connsiteY45" fmla="*/ 165100 h 2012950"/>
                <a:gd name="connsiteX46" fmla="*/ 200025 w 3787775"/>
                <a:gd name="connsiteY46" fmla="*/ 152400 h 2012950"/>
                <a:gd name="connsiteX47" fmla="*/ 193675 w 3787775"/>
                <a:gd name="connsiteY47" fmla="*/ 60325 h 2012950"/>
                <a:gd name="connsiteX48" fmla="*/ 193675 w 3787775"/>
                <a:gd name="connsiteY48" fmla="*/ 25400 h 2012950"/>
                <a:gd name="connsiteX49" fmla="*/ 193675 w 3787775"/>
                <a:gd name="connsiteY49" fmla="*/ 25400 h 2012950"/>
                <a:gd name="connsiteX50" fmla="*/ 171450 w 3787775"/>
                <a:gd name="connsiteY50" fmla="*/ 0 h 2012950"/>
                <a:gd name="connsiteX51" fmla="*/ 0 w 3787775"/>
                <a:gd name="connsiteY51" fmla="*/ 0 h 2012950"/>
                <a:gd name="connsiteX0" fmla="*/ 3787775 w 3787775"/>
                <a:gd name="connsiteY0" fmla="*/ 2012950 h 2012950"/>
                <a:gd name="connsiteX1" fmla="*/ 3346450 w 3787775"/>
                <a:gd name="connsiteY1" fmla="*/ 2012950 h 2012950"/>
                <a:gd name="connsiteX2" fmla="*/ 3346450 w 3787775"/>
                <a:gd name="connsiteY2" fmla="*/ 1879600 h 2012950"/>
                <a:gd name="connsiteX3" fmla="*/ 3228975 w 3787775"/>
                <a:gd name="connsiteY3" fmla="*/ 1879600 h 2012950"/>
                <a:gd name="connsiteX4" fmla="*/ 3228975 w 3787775"/>
                <a:gd name="connsiteY4" fmla="*/ 1752600 h 2012950"/>
                <a:gd name="connsiteX5" fmla="*/ 3146425 w 3787775"/>
                <a:gd name="connsiteY5" fmla="*/ 1752600 h 2012950"/>
                <a:gd name="connsiteX6" fmla="*/ 3146425 w 3787775"/>
                <a:gd name="connsiteY6" fmla="*/ 1619250 h 2012950"/>
                <a:gd name="connsiteX7" fmla="*/ 2184400 w 3787775"/>
                <a:gd name="connsiteY7" fmla="*/ 1619250 h 2012950"/>
                <a:gd name="connsiteX8" fmla="*/ 2184400 w 3787775"/>
                <a:gd name="connsiteY8" fmla="*/ 1527175 h 2012950"/>
                <a:gd name="connsiteX9" fmla="*/ 1631950 w 3787775"/>
                <a:gd name="connsiteY9" fmla="*/ 1527175 h 2012950"/>
                <a:gd name="connsiteX10" fmla="*/ 1631950 w 3787775"/>
                <a:gd name="connsiteY10" fmla="*/ 1457325 h 2012950"/>
                <a:gd name="connsiteX11" fmla="*/ 1397000 w 3787775"/>
                <a:gd name="connsiteY11" fmla="*/ 1457325 h 2012950"/>
                <a:gd name="connsiteX12" fmla="*/ 1397000 w 3787775"/>
                <a:gd name="connsiteY12" fmla="*/ 1393825 h 2012950"/>
                <a:gd name="connsiteX13" fmla="*/ 1311275 w 3787775"/>
                <a:gd name="connsiteY13" fmla="*/ 1393825 h 2012950"/>
                <a:gd name="connsiteX14" fmla="*/ 1311275 w 3787775"/>
                <a:gd name="connsiteY14" fmla="*/ 1343025 h 2012950"/>
                <a:gd name="connsiteX15" fmla="*/ 1187450 w 3787775"/>
                <a:gd name="connsiteY15" fmla="*/ 1343025 h 2012950"/>
                <a:gd name="connsiteX16" fmla="*/ 1187450 w 3787775"/>
                <a:gd name="connsiteY16" fmla="*/ 1279525 h 2012950"/>
                <a:gd name="connsiteX17" fmla="*/ 1174750 w 3787775"/>
                <a:gd name="connsiteY17" fmla="*/ 1285875 h 2012950"/>
                <a:gd name="connsiteX18" fmla="*/ 1168400 w 3787775"/>
                <a:gd name="connsiteY18" fmla="*/ 1222375 h 2012950"/>
                <a:gd name="connsiteX19" fmla="*/ 1152525 w 3787775"/>
                <a:gd name="connsiteY19" fmla="*/ 1225550 h 2012950"/>
                <a:gd name="connsiteX20" fmla="*/ 1149350 w 3787775"/>
                <a:gd name="connsiteY20" fmla="*/ 1162050 h 2012950"/>
                <a:gd name="connsiteX21" fmla="*/ 1095375 w 3787775"/>
                <a:gd name="connsiteY21" fmla="*/ 1162050 h 2012950"/>
                <a:gd name="connsiteX22" fmla="*/ 1095375 w 3787775"/>
                <a:gd name="connsiteY22" fmla="*/ 1114425 h 2012950"/>
                <a:gd name="connsiteX23" fmla="*/ 955675 w 3787775"/>
                <a:gd name="connsiteY23" fmla="*/ 1114425 h 2012950"/>
                <a:gd name="connsiteX24" fmla="*/ 955675 w 3787775"/>
                <a:gd name="connsiteY24" fmla="*/ 1054100 h 2012950"/>
                <a:gd name="connsiteX25" fmla="*/ 927100 w 3787775"/>
                <a:gd name="connsiteY25" fmla="*/ 1054100 h 2012950"/>
                <a:gd name="connsiteX26" fmla="*/ 927100 w 3787775"/>
                <a:gd name="connsiteY26" fmla="*/ 1000125 h 2012950"/>
                <a:gd name="connsiteX27" fmla="*/ 714375 w 3787775"/>
                <a:gd name="connsiteY27" fmla="*/ 1000125 h 2012950"/>
                <a:gd name="connsiteX28" fmla="*/ 710383 w 3787775"/>
                <a:gd name="connsiteY28" fmla="*/ 954653 h 2012950"/>
                <a:gd name="connsiteX29" fmla="*/ 698500 w 3787775"/>
                <a:gd name="connsiteY29" fmla="*/ 952500 h 2012950"/>
                <a:gd name="connsiteX30" fmla="*/ 699014 w 3787775"/>
                <a:gd name="connsiteY30" fmla="*/ 895567 h 2012950"/>
                <a:gd name="connsiteX31" fmla="*/ 688975 w 3787775"/>
                <a:gd name="connsiteY31" fmla="*/ 895350 h 2012950"/>
                <a:gd name="connsiteX32" fmla="*/ 682625 w 3787775"/>
                <a:gd name="connsiteY32" fmla="*/ 860425 h 2012950"/>
                <a:gd name="connsiteX33" fmla="*/ 520700 w 3787775"/>
                <a:gd name="connsiteY33" fmla="*/ 860425 h 2012950"/>
                <a:gd name="connsiteX34" fmla="*/ 520700 w 3787775"/>
                <a:gd name="connsiteY34" fmla="*/ 812800 h 2012950"/>
                <a:gd name="connsiteX35" fmla="*/ 469900 w 3787775"/>
                <a:gd name="connsiteY35" fmla="*/ 812800 h 2012950"/>
                <a:gd name="connsiteX36" fmla="*/ 469900 w 3787775"/>
                <a:gd name="connsiteY36" fmla="*/ 758825 h 2012950"/>
                <a:gd name="connsiteX37" fmla="*/ 469900 w 3787775"/>
                <a:gd name="connsiteY37" fmla="*/ 720725 h 2012950"/>
                <a:gd name="connsiteX38" fmla="*/ 285750 w 3787775"/>
                <a:gd name="connsiteY38" fmla="*/ 720725 h 2012950"/>
                <a:gd name="connsiteX39" fmla="*/ 285750 w 3787775"/>
                <a:gd name="connsiteY39" fmla="*/ 679450 h 2012950"/>
                <a:gd name="connsiteX40" fmla="*/ 285750 w 3787775"/>
                <a:gd name="connsiteY40" fmla="*/ 679450 h 2012950"/>
                <a:gd name="connsiteX41" fmla="*/ 263525 w 3787775"/>
                <a:gd name="connsiteY41" fmla="*/ 638175 h 2012950"/>
                <a:gd name="connsiteX42" fmla="*/ 263525 w 3787775"/>
                <a:gd name="connsiteY42" fmla="*/ 638175 h 2012950"/>
                <a:gd name="connsiteX43" fmla="*/ 241300 w 3787775"/>
                <a:gd name="connsiteY43" fmla="*/ 590550 h 2012950"/>
                <a:gd name="connsiteX44" fmla="*/ 225425 w 3787775"/>
                <a:gd name="connsiteY44" fmla="*/ 527050 h 2012950"/>
                <a:gd name="connsiteX45" fmla="*/ 225425 w 3787775"/>
                <a:gd name="connsiteY45" fmla="*/ 165100 h 2012950"/>
                <a:gd name="connsiteX46" fmla="*/ 200025 w 3787775"/>
                <a:gd name="connsiteY46" fmla="*/ 152400 h 2012950"/>
                <a:gd name="connsiteX47" fmla="*/ 193675 w 3787775"/>
                <a:gd name="connsiteY47" fmla="*/ 60325 h 2012950"/>
                <a:gd name="connsiteX48" fmla="*/ 193675 w 3787775"/>
                <a:gd name="connsiteY48" fmla="*/ 25400 h 2012950"/>
                <a:gd name="connsiteX49" fmla="*/ 193675 w 3787775"/>
                <a:gd name="connsiteY49" fmla="*/ 25400 h 2012950"/>
                <a:gd name="connsiteX50" fmla="*/ 171450 w 3787775"/>
                <a:gd name="connsiteY50" fmla="*/ 0 h 2012950"/>
                <a:gd name="connsiteX51" fmla="*/ 0 w 3787775"/>
                <a:gd name="connsiteY51" fmla="*/ 0 h 2012950"/>
                <a:gd name="connsiteX0" fmla="*/ 3787775 w 3787775"/>
                <a:gd name="connsiteY0" fmla="*/ 2012950 h 2012950"/>
                <a:gd name="connsiteX1" fmla="*/ 3346450 w 3787775"/>
                <a:gd name="connsiteY1" fmla="*/ 2012950 h 2012950"/>
                <a:gd name="connsiteX2" fmla="*/ 3346450 w 3787775"/>
                <a:gd name="connsiteY2" fmla="*/ 1879600 h 2012950"/>
                <a:gd name="connsiteX3" fmla="*/ 3228975 w 3787775"/>
                <a:gd name="connsiteY3" fmla="*/ 1879600 h 2012950"/>
                <a:gd name="connsiteX4" fmla="*/ 3228975 w 3787775"/>
                <a:gd name="connsiteY4" fmla="*/ 1752600 h 2012950"/>
                <a:gd name="connsiteX5" fmla="*/ 3146425 w 3787775"/>
                <a:gd name="connsiteY5" fmla="*/ 1752600 h 2012950"/>
                <a:gd name="connsiteX6" fmla="*/ 3146425 w 3787775"/>
                <a:gd name="connsiteY6" fmla="*/ 1619250 h 2012950"/>
                <a:gd name="connsiteX7" fmla="*/ 2184400 w 3787775"/>
                <a:gd name="connsiteY7" fmla="*/ 1619250 h 2012950"/>
                <a:gd name="connsiteX8" fmla="*/ 2184400 w 3787775"/>
                <a:gd name="connsiteY8" fmla="*/ 1527175 h 2012950"/>
                <a:gd name="connsiteX9" fmla="*/ 1631950 w 3787775"/>
                <a:gd name="connsiteY9" fmla="*/ 1527175 h 2012950"/>
                <a:gd name="connsiteX10" fmla="*/ 1631950 w 3787775"/>
                <a:gd name="connsiteY10" fmla="*/ 1457325 h 2012950"/>
                <a:gd name="connsiteX11" fmla="*/ 1397000 w 3787775"/>
                <a:gd name="connsiteY11" fmla="*/ 1457325 h 2012950"/>
                <a:gd name="connsiteX12" fmla="*/ 1397000 w 3787775"/>
                <a:gd name="connsiteY12" fmla="*/ 1393825 h 2012950"/>
                <a:gd name="connsiteX13" fmla="*/ 1311275 w 3787775"/>
                <a:gd name="connsiteY13" fmla="*/ 1393825 h 2012950"/>
                <a:gd name="connsiteX14" fmla="*/ 1311275 w 3787775"/>
                <a:gd name="connsiteY14" fmla="*/ 1343025 h 2012950"/>
                <a:gd name="connsiteX15" fmla="*/ 1187450 w 3787775"/>
                <a:gd name="connsiteY15" fmla="*/ 1343025 h 2012950"/>
                <a:gd name="connsiteX16" fmla="*/ 1187450 w 3787775"/>
                <a:gd name="connsiteY16" fmla="*/ 1279525 h 2012950"/>
                <a:gd name="connsiteX17" fmla="*/ 1174750 w 3787775"/>
                <a:gd name="connsiteY17" fmla="*/ 1285875 h 2012950"/>
                <a:gd name="connsiteX18" fmla="*/ 1168400 w 3787775"/>
                <a:gd name="connsiteY18" fmla="*/ 1222375 h 2012950"/>
                <a:gd name="connsiteX19" fmla="*/ 1152525 w 3787775"/>
                <a:gd name="connsiteY19" fmla="*/ 1225550 h 2012950"/>
                <a:gd name="connsiteX20" fmla="*/ 1149350 w 3787775"/>
                <a:gd name="connsiteY20" fmla="*/ 1162050 h 2012950"/>
                <a:gd name="connsiteX21" fmla="*/ 1095375 w 3787775"/>
                <a:gd name="connsiteY21" fmla="*/ 1162050 h 2012950"/>
                <a:gd name="connsiteX22" fmla="*/ 1095375 w 3787775"/>
                <a:gd name="connsiteY22" fmla="*/ 1114425 h 2012950"/>
                <a:gd name="connsiteX23" fmla="*/ 955675 w 3787775"/>
                <a:gd name="connsiteY23" fmla="*/ 1114425 h 2012950"/>
                <a:gd name="connsiteX24" fmla="*/ 955675 w 3787775"/>
                <a:gd name="connsiteY24" fmla="*/ 1054100 h 2012950"/>
                <a:gd name="connsiteX25" fmla="*/ 927100 w 3787775"/>
                <a:gd name="connsiteY25" fmla="*/ 1054100 h 2012950"/>
                <a:gd name="connsiteX26" fmla="*/ 927100 w 3787775"/>
                <a:gd name="connsiteY26" fmla="*/ 1000125 h 2012950"/>
                <a:gd name="connsiteX27" fmla="*/ 714375 w 3787775"/>
                <a:gd name="connsiteY27" fmla="*/ 1000125 h 2012950"/>
                <a:gd name="connsiteX28" fmla="*/ 710383 w 3787775"/>
                <a:gd name="connsiteY28" fmla="*/ 954653 h 2012950"/>
                <a:gd name="connsiteX29" fmla="*/ 698500 w 3787775"/>
                <a:gd name="connsiteY29" fmla="*/ 952500 h 2012950"/>
                <a:gd name="connsiteX30" fmla="*/ 699014 w 3787775"/>
                <a:gd name="connsiteY30" fmla="*/ 895567 h 2012950"/>
                <a:gd name="connsiteX31" fmla="*/ 688975 w 3787775"/>
                <a:gd name="connsiteY31" fmla="*/ 895350 h 2012950"/>
                <a:gd name="connsiteX32" fmla="*/ 682625 w 3787775"/>
                <a:gd name="connsiteY32" fmla="*/ 860425 h 2012950"/>
                <a:gd name="connsiteX33" fmla="*/ 520700 w 3787775"/>
                <a:gd name="connsiteY33" fmla="*/ 860425 h 2012950"/>
                <a:gd name="connsiteX34" fmla="*/ 520700 w 3787775"/>
                <a:gd name="connsiteY34" fmla="*/ 812800 h 2012950"/>
                <a:gd name="connsiteX35" fmla="*/ 469900 w 3787775"/>
                <a:gd name="connsiteY35" fmla="*/ 812800 h 2012950"/>
                <a:gd name="connsiteX36" fmla="*/ 469900 w 3787775"/>
                <a:gd name="connsiteY36" fmla="*/ 758825 h 2012950"/>
                <a:gd name="connsiteX37" fmla="*/ 469900 w 3787775"/>
                <a:gd name="connsiteY37" fmla="*/ 720725 h 2012950"/>
                <a:gd name="connsiteX38" fmla="*/ 285750 w 3787775"/>
                <a:gd name="connsiteY38" fmla="*/ 720725 h 2012950"/>
                <a:gd name="connsiteX39" fmla="*/ 285750 w 3787775"/>
                <a:gd name="connsiteY39" fmla="*/ 679450 h 2012950"/>
                <a:gd name="connsiteX40" fmla="*/ 285750 w 3787775"/>
                <a:gd name="connsiteY40" fmla="*/ 679450 h 2012950"/>
                <a:gd name="connsiteX41" fmla="*/ 263525 w 3787775"/>
                <a:gd name="connsiteY41" fmla="*/ 638175 h 2012950"/>
                <a:gd name="connsiteX42" fmla="*/ 263525 w 3787775"/>
                <a:gd name="connsiteY42" fmla="*/ 638175 h 2012950"/>
                <a:gd name="connsiteX43" fmla="*/ 251892 w 3787775"/>
                <a:gd name="connsiteY43" fmla="*/ 598248 h 2012950"/>
                <a:gd name="connsiteX44" fmla="*/ 241300 w 3787775"/>
                <a:gd name="connsiteY44" fmla="*/ 590550 h 2012950"/>
                <a:gd name="connsiteX45" fmla="*/ 225425 w 3787775"/>
                <a:gd name="connsiteY45" fmla="*/ 527050 h 2012950"/>
                <a:gd name="connsiteX46" fmla="*/ 225425 w 3787775"/>
                <a:gd name="connsiteY46" fmla="*/ 165100 h 2012950"/>
                <a:gd name="connsiteX47" fmla="*/ 200025 w 3787775"/>
                <a:gd name="connsiteY47" fmla="*/ 152400 h 2012950"/>
                <a:gd name="connsiteX48" fmla="*/ 193675 w 3787775"/>
                <a:gd name="connsiteY48" fmla="*/ 60325 h 2012950"/>
                <a:gd name="connsiteX49" fmla="*/ 193675 w 3787775"/>
                <a:gd name="connsiteY49" fmla="*/ 25400 h 2012950"/>
                <a:gd name="connsiteX50" fmla="*/ 193675 w 3787775"/>
                <a:gd name="connsiteY50" fmla="*/ 25400 h 2012950"/>
                <a:gd name="connsiteX51" fmla="*/ 171450 w 3787775"/>
                <a:gd name="connsiteY51" fmla="*/ 0 h 2012950"/>
                <a:gd name="connsiteX52" fmla="*/ 0 w 3787775"/>
                <a:gd name="connsiteY52" fmla="*/ 0 h 2012950"/>
                <a:gd name="connsiteX0" fmla="*/ 3787775 w 3787775"/>
                <a:gd name="connsiteY0" fmla="*/ 2012950 h 2012950"/>
                <a:gd name="connsiteX1" fmla="*/ 3346450 w 3787775"/>
                <a:gd name="connsiteY1" fmla="*/ 2012950 h 2012950"/>
                <a:gd name="connsiteX2" fmla="*/ 3346450 w 3787775"/>
                <a:gd name="connsiteY2" fmla="*/ 1879600 h 2012950"/>
                <a:gd name="connsiteX3" fmla="*/ 3228975 w 3787775"/>
                <a:gd name="connsiteY3" fmla="*/ 1879600 h 2012950"/>
                <a:gd name="connsiteX4" fmla="*/ 3228975 w 3787775"/>
                <a:gd name="connsiteY4" fmla="*/ 1752600 h 2012950"/>
                <a:gd name="connsiteX5" fmla="*/ 3146425 w 3787775"/>
                <a:gd name="connsiteY5" fmla="*/ 1752600 h 2012950"/>
                <a:gd name="connsiteX6" fmla="*/ 3146425 w 3787775"/>
                <a:gd name="connsiteY6" fmla="*/ 1619250 h 2012950"/>
                <a:gd name="connsiteX7" fmla="*/ 2184400 w 3787775"/>
                <a:gd name="connsiteY7" fmla="*/ 1619250 h 2012950"/>
                <a:gd name="connsiteX8" fmla="*/ 2184400 w 3787775"/>
                <a:gd name="connsiteY8" fmla="*/ 1527175 h 2012950"/>
                <a:gd name="connsiteX9" fmla="*/ 1631950 w 3787775"/>
                <a:gd name="connsiteY9" fmla="*/ 1527175 h 2012950"/>
                <a:gd name="connsiteX10" fmla="*/ 1631950 w 3787775"/>
                <a:gd name="connsiteY10" fmla="*/ 1457325 h 2012950"/>
                <a:gd name="connsiteX11" fmla="*/ 1397000 w 3787775"/>
                <a:gd name="connsiteY11" fmla="*/ 1457325 h 2012950"/>
                <a:gd name="connsiteX12" fmla="*/ 1397000 w 3787775"/>
                <a:gd name="connsiteY12" fmla="*/ 1393825 h 2012950"/>
                <a:gd name="connsiteX13" fmla="*/ 1311275 w 3787775"/>
                <a:gd name="connsiteY13" fmla="*/ 1393825 h 2012950"/>
                <a:gd name="connsiteX14" fmla="*/ 1311275 w 3787775"/>
                <a:gd name="connsiteY14" fmla="*/ 1343025 h 2012950"/>
                <a:gd name="connsiteX15" fmla="*/ 1187450 w 3787775"/>
                <a:gd name="connsiteY15" fmla="*/ 1343025 h 2012950"/>
                <a:gd name="connsiteX16" fmla="*/ 1187450 w 3787775"/>
                <a:gd name="connsiteY16" fmla="*/ 1279525 h 2012950"/>
                <a:gd name="connsiteX17" fmla="*/ 1174750 w 3787775"/>
                <a:gd name="connsiteY17" fmla="*/ 1285875 h 2012950"/>
                <a:gd name="connsiteX18" fmla="*/ 1168400 w 3787775"/>
                <a:gd name="connsiteY18" fmla="*/ 1222375 h 2012950"/>
                <a:gd name="connsiteX19" fmla="*/ 1152525 w 3787775"/>
                <a:gd name="connsiteY19" fmla="*/ 1225550 h 2012950"/>
                <a:gd name="connsiteX20" fmla="*/ 1149350 w 3787775"/>
                <a:gd name="connsiteY20" fmla="*/ 1162050 h 2012950"/>
                <a:gd name="connsiteX21" fmla="*/ 1095375 w 3787775"/>
                <a:gd name="connsiteY21" fmla="*/ 1162050 h 2012950"/>
                <a:gd name="connsiteX22" fmla="*/ 1095375 w 3787775"/>
                <a:gd name="connsiteY22" fmla="*/ 1114425 h 2012950"/>
                <a:gd name="connsiteX23" fmla="*/ 955675 w 3787775"/>
                <a:gd name="connsiteY23" fmla="*/ 1114425 h 2012950"/>
                <a:gd name="connsiteX24" fmla="*/ 955675 w 3787775"/>
                <a:gd name="connsiteY24" fmla="*/ 1054100 h 2012950"/>
                <a:gd name="connsiteX25" fmla="*/ 927100 w 3787775"/>
                <a:gd name="connsiteY25" fmla="*/ 1054100 h 2012950"/>
                <a:gd name="connsiteX26" fmla="*/ 927100 w 3787775"/>
                <a:gd name="connsiteY26" fmla="*/ 1000125 h 2012950"/>
                <a:gd name="connsiteX27" fmla="*/ 714375 w 3787775"/>
                <a:gd name="connsiteY27" fmla="*/ 1000125 h 2012950"/>
                <a:gd name="connsiteX28" fmla="*/ 710383 w 3787775"/>
                <a:gd name="connsiteY28" fmla="*/ 954653 h 2012950"/>
                <a:gd name="connsiteX29" fmla="*/ 698500 w 3787775"/>
                <a:gd name="connsiteY29" fmla="*/ 952500 h 2012950"/>
                <a:gd name="connsiteX30" fmla="*/ 699014 w 3787775"/>
                <a:gd name="connsiteY30" fmla="*/ 895567 h 2012950"/>
                <a:gd name="connsiteX31" fmla="*/ 688975 w 3787775"/>
                <a:gd name="connsiteY31" fmla="*/ 895350 h 2012950"/>
                <a:gd name="connsiteX32" fmla="*/ 682625 w 3787775"/>
                <a:gd name="connsiteY32" fmla="*/ 860425 h 2012950"/>
                <a:gd name="connsiteX33" fmla="*/ 520700 w 3787775"/>
                <a:gd name="connsiteY33" fmla="*/ 860425 h 2012950"/>
                <a:gd name="connsiteX34" fmla="*/ 520700 w 3787775"/>
                <a:gd name="connsiteY34" fmla="*/ 812800 h 2012950"/>
                <a:gd name="connsiteX35" fmla="*/ 469900 w 3787775"/>
                <a:gd name="connsiteY35" fmla="*/ 812800 h 2012950"/>
                <a:gd name="connsiteX36" fmla="*/ 469900 w 3787775"/>
                <a:gd name="connsiteY36" fmla="*/ 758825 h 2012950"/>
                <a:gd name="connsiteX37" fmla="*/ 469900 w 3787775"/>
                <a:gd name="connsiteY37" fmla="*/ 720725 h 2012950"/>
                <a:gd name="connsiteX38" fmla="*/ 285750 w 3787775"/>
                <a:gd name="connsiteY38" fmla="*/ 720725 h 2012950"/>
                <a:gd name="connsiteX39" fmla="*/ 285750 w 3787775"/>
                <a:gd name="connsiteY39" fmla="*/ 679450 h 2012950"/>
                <a:gd name="connsiteX40" fmla="*/ 285750 w 3787775"/>
                <a:gd name="connsiteY40" fmla="*/ 679450 h 2012950"/>
                <a:gd name="connsiteX41" fmla="*/ 263525 w 3787775"/>
                <a:gd name="connsiteY41" fmla="*/ 638175 h 2012950"/>
                <a:gd name="connsiteX42" fmla="*/ 263525 w 3787775"/>
                <a:gd name="connsiteY42" fmla="*/ 638175 h 2012950"/>
                <a:gd name="connsiteX43" fmla="*/ 251892 w 3787775"/>
                <a:gd name="connsiteY43" fmla="*/ 598248 h 2012950"/>
                <a:gd name="connsiteX44" fmla="*/ 241300 w 3787775"/>
                <a:gd name="connsiteY44" fmla="*/ 590550 h 2012950"/>
                <a:gd name="connsiteX45" fmla="*/ 233928 w 3787775"/>
                <a:gd name="connsiteY45" fmla="*/ 531788 h 2012950"/>
                <a:gd name="connsiteX46" fmla="*/ 225425 w 3787775"/>
                <a:gd name="connsiteY46" fmla="*/ 527050 h 2012950"/>
                <a:gd name="connsiteX47" fmla="*/ 225425 w 3787775"/>
                <a:gd name="connsiteY47" fmla="*/ 165100 h 2012950"/>
                <a:gd name="connsiteX48" fmla="*/ 200025 w 3787775"/>
                <a:gd name="connsiteY48" fmla="*/ 152400 h 2012950"/>
                <a:gd name="connsiteX49" fmla="*/ 193675 w 3787775"/>
                <a:gd name="connsiteY49" fmla="*/ 60325 h 2012950"/>
                <a:gd name="connsiteX50" fmla="*/ 193675 w 3787775"/>
                <a:gd name="connsiteY50" fmla="*/ 25400 h 2012950"/>
                <a:gd name="connsiteX51" fmla="*/ 193675 w 3787775"/>
                <a:gd name="connsiteY51" fmla="*/ 25400 h 2012950"/>
                <a:gd name="connsiteX52" fmla="*/ 171450 w 3787775"/>
                <a:gd name="connsiteY52" fmla="*/ 0 h 2012950"/>
                <a:gd name="connsiteX53" fmla="*/ 0 w 3787775"/>
                <a:gd name="connsiteY53" fmla="*/ 0 h 2012950"/>
                <a:gd name="connsiteX0" fmla="*/ 3787775 w 3787775"/>
                <a:gd name="connsiteY0" fmla="*/ 2012950 h 2012950"/>
                <a:gd name="connsiteX1" fmla="*/ 3346450 w 3787775"/>
                <a:gd name="connsiteY1" fmla="*/ 2012950 h 2012950"/>
                <a:gd name="connsiteX2" fmla="*/ 3346450 w 3787775"/>
                <a:gd name="connsiteY2" fmla="*/ 1879600 h 2012950"/>
                <a:gd name="connsiteX3" fmla="*/ 3228975 w 3787775"/>
                <a:gd name="connsiteY3" fmla="*/ 1879600 h 2012950"/>
                <a:gd name="connsiteX4" fmla="*/ 3228975 w 3787775"/>
                <a:gd name="connsiteY4" fmla="*/ 1752600 h 2012950"/>
                <a:gd name="connsiteX5" fmla="*/ 3146425 w 3787775"/>
                <a:gd name="connsiteY5" fmla="*/ 1752600 h 2012950"/>
                <a:gd name="connsiteX6" fmla="*/ 3146425 w 3787775"/>
                <a:gd name="connsiteY6" fmla="*/ 1619250 h 2012950"/>
                <a:gd name="connsiteX7" fmla="*/ 2184400 w 3787775"/>
                <a:gd name="connsiteY7" fmla="*/ 1619250 h 2012950"/>
                <a:gd name="connsiteX8" fmla="*/ 2184400 w 3787775"/>
                <a:gd name="connsiteY8" fmla="*/ 1527175 h 2012950"/>
                <a:gd name="connsiteX9" fmla="*/ 1631950 w 3787775"/>
                <a:gd name="connsiteY9" fmla="*/ 1527175 h 2012950"/>
                <a:gd name="connsiteX10" fmla="*/ 1631950 w 3787775"/>
                <a:gd name="connsiteY10" fmla="*/ 1457325 h 2012950"/>
                <a:gd name="connsiteX11" fmla="*/ 1397000 w 3787775"/>
                <a:gd name="connsiteY11" fmla="*/ 1457325 h 2012950"/>
                <a:gd name="connsiteX12" fmla="*/ 1397000 w 3787775"/>
                <a:gd name="connsiteY12" fmla="*/ 1393825 h 2012950"/>
                <a:gd name="connsiteX13" fmla="*/ 1311275 w 3787775"/>
                <a:gd name="connsiteY13" fmla="*/ 1393825 h 2012950"/>
                <a:gd name="connsiteX14" fmla="*/ 1311275 w 3787775"/>
                <a:gd name="connsiteY14" fmla="*/ 1343025 h 2012950"/>
                <a:gd name="connsiteX15" fmla="*/ 1187450 w 3787775"/>
                <a:gd name="connsiteY15" fmla="*/ 1343025 h 2012950"/>
                <a:gd name="connsiteX16" fmla="*/ 1187450 w 3787775"/>
                <a:gd name="connsiteY16" fmla="*/ 1279525 h 2012950"/>
                <a:gd name="connsiteX17" fmla="*/ 1174750 w 3787775"/>
                <a:gd name="connsiteY17" fmla="*/ 1285875 h 2012950"/>
                <a:gd name="connsiteX18" fmla="*/ 1168400 w 3787775"/>
                <a:gd name="connsiteY18" fmla="*/ 1222375 h 2012950"/>
                <a:gd name="connsiteX19" fmla="*/ 1152525 w 3787775"/>
                <a:gd name="connsiteY19" fmla="*/ 1225550 h 2012950"/>
                <a:gd name="connsiteX20" fmla="*/ 1149350 w 3787775"/>
                <a:gd name="connsiteY20" fmla="*/ 1162050 h 2012950"/>
                <a:gd name="connsiteX21" fmla="*/ 1095375 w 3787775"/>
                <a:gd name="connsiteY21" fmla="*/ 1162050 h 2012950"/>
                <a:gd name="connsiteX22" fmla="*/ 1095375 w 3787775"/>
                <a:gd name="connsiteY22" fmla="*/ 1114425 h 2012950"/>
                <a:gd name="connsiteX23" fmla="*/ 955675 w 3787775"/>
                <a:gd name="connsiteY23" fmla="*/ 1114425 h 2012950"/>
                <a:gd name="connsiteX24" fmla="*/ 955675 w 3787775"/>
                <a:gd name="connsiteY24" fmla="*/ 1054100 h 2012950"/>
                <a:gd name="connsiteX25" fmla="*/ 927100 w 3787775"/>
                <a:gd name="connsiteY25" fmla="*/ 1054100 h 2012950"/>
                <a:gd name="connsiteX26" fmla="*/ 927100 w 3787775"/>
                <a:gd name="connsiteY26" fmla="*/ 1000125 h 2012950"/>
                <a:gd name="connsiteX27" fmla="*/ 714375 w 3787775"/>
                <a:gd name="connsiteY27" fmla="*/ 1000125 h 2012950"/>
                <a:gd name="connsiteX28" fmla="*/ 710383 w 3787775"/>
                <a:gd name="connsiteY28" fmla="*/ 954653 h 2012950"/>
                <a:gd name="connsiteX29" fmla="*/ 698500 w 3787775"/>
                <a:gd name="connsiteY29" fmla="*/ 952500 h 2012950"/>
                <a:gd name="connsiteX30" fmla="*/ 699014 w 3787775"/>
                <a:gd name="connsiteY30" fmla="*/ 895567 h 2012950"/>
                <a:gd name="connsiteX31" fmla="*/ 688975 w 3787775"/>
                <a:gd name="connsiteY31" fmla="*/ 895350 h 2012950"/>
                <a:gd name="connsiteX32" fmla="*/ 682625 w 3787775"/>
                <a:gd name="connsiteY32" fmla="*/ 860425 h 2012950"/>
                <a:gd name="connsiteX33" fmla="*/ 520700 w 3787775"/>
                <a:gd name="connsiteY33" fmla="*/ 860425 h 2012950"/>
                <a:gd name="connsiteX34" fmla="*/ 520700 w 3787775"/>
                <a:gd name="connsiteY34" fmla="*/ 812800 h 2012950"/>
                <a:gd name="connsiteX35" fmla="*/ 469900 w 3787775"/>
                <a:gd name="connsiteY35" fmla="*/ 812800 h 2012950"/>
                <a:gd name="connsiteX36" fmla="*/ 469900 w 3787775"/>
                <a:gd name="connsiteY36" fmla="*/ 758825 h 2012950"/>
                <a:gd name="connsiteX37" fmla="*/ 469900 w 3787775"/>
                <a:gd name="connsiteY37" fmla="*/ 720725 h 2012950"/>
                <a:gd name="connsiteX38" fmla="*/ 285750 w 3787775"/>
                <a:gd name="connsiteY38" fmla="*/ 720725 h 2012950"/>
                <a:gd name="connsiteX39" fmla="*/ 285750 w 3787775"/>
                <a:gd name="connsiteY39" fmla="*/ 679450 h 2012950"/>
                <a:gd name="connsiteX40" fmla="*/ 285750 w 3787775"/>
                <a:gd name="connsiteY40" fmla="*/ 679450 h 2012950"/>
                <a:gd name="connsiteX41" fmla="*/ 271853 w 3787775"/>
                <a:gd name="connsiteY41" fmla="*/ 643720 h 2012950"/>
                <a:gd name="connsiteX42" fmla="*/ 263525 w 3787775"/>
                <a:gd name="connsiteY42" fmla="*/ 638175 h 2012950"/>
                <a:gd name="connsiteX43" fmla="*/ 263525 w 3787775"/>
                <a:gd name="connsiteY43" fmla="*/ 638175 h 2012950"/>
                <a:gd name="connsiteX44" fmla="*/ 251892 w 3787775"/>
                <a:gd name="connsiteY44" fmla="*/ 598248 h 2012950"/>
                <a:gd name="connsiteX45" fmla="*/ 241300 w 3787775"/>
                <a:gd name="connsiteY45" fmla="*/ 590550 h 2012950"/>
                <a:gd name="connsiteX46" fmla="*/ 233928 w 3787775"/>
                <a:gd name="connsiteY46" fmla="*/ 531788 h 2012950"/>
                <a:gd name="connsiteX47" fmla="*/ 225425 w 3787775"/>
                <a:gd name="connsiteY47" fmla="*/ 527050 h 2012950"/>
                <a:gd name="connsiteX48" fmla="*/ 225425 w 3787775"/>
                <a:gd name="connsiteY48" fmla="*/ 165100 h 2012950"/>
                <a:gd name="connsiteX49" fmla="*/ 200025 w 3787775"/>
                <a:gd name="connsiteY49" fmla="*/ 152400 h 2012950"/>
                <a:gd name="connsiteX50" fmla="*/ 193675 w 3787775"/>
                <a:gd name="connsiteY50" fmla="*/ 60325 h 2012950"/>
                <a:gd name="connsiteX51" fmla="*/ 193675 w 3787775"/>
                <a:gd name="connsiteY51" fmla="*/ 25400 h 2012950"/>
                <a:gd name="connsiteX52" fmla="*/ 193675 w 3787775"/>
                <a:gd name="connsiteY52" fmla="*/ 25400 h 2012950"/>
                <a:gd name="connsiteX53" fmla="*/ 171450 w 3787775"/>
                <a:gd name="connsiteY53" fmla="*/ 0 h 2012950"/>
                <a:gd name="connsiteX54" fmla="*/ 0 w 3787775"/>
                <a:gd name="connsiteY54" fmla="*/ 0 h 2012950"/>
                <a:gd name="connsiteX0" fmla="*/ 3787775 w 3787775"/>
                <a:gd name="connsiteY0" fmla="*/ 2012950 h 2012950"/>
                <a:gd name="connsiteX1" fmla="*/ 3346450 w 3787775"/>
                <a:gd name="connsiteY1" fmla="*/ 2012950 h 2012950"/>
                <a:gd name="connsiteX2" fmla="*/ 3346450 w 3787775"/>
                <a:gd name="connsiteY2" fmla="*/ 1879600 h 2012950"/>
                <a:gd name="connsiteX3" fmla="*/ 3228975 w 3787775"/>
                <a:gd name="connsiteY3" fmla="*/ 1879600 h 2012950"/>
                <a:gd name="connsiteX4" fmla="*/ 3228975 w 3787775"/>
                <a:gd name="connsiteY4" fmla="*/ 1752600 h 2012950"/>
                <a:gd name="connsiteX5" fmla="*/ 3146425 w 3787775"/>
                <a:gd name="connsiteY5" fmla="*/ 1752600 h 2012950"/>
                <a:gd name="connsiteX6" fmla="*/ 3146425 w 3787775"/>
                <a:gd name="connsiteY6" fmla="*/ 1619250 h 2012950"/>
                <a:gd name="connsiteX7" fmla="*/ 2184400 w 3787775"/>
                <a:gd name="connsiteY7" fmla="*/ 1619250 h 2012950"/>
                <a:gd name="connsiteX8" fmla="*/ 2184400 w 3787775"/>
                <a:gd name="connsiteY8" fmla="*/ 1527175 h 2012950"/>
                <a:gd name="connsiteX9" fmla="*/ 1631950 w 3787775"/>
                <a:gd name="connsiteY9" fmla="*/ 1527175 h 2012950"/>
                <a:gd name="connsiteX10" fmla="*/ 1631950 w 3787775"/>
                <a:gd name="connsiteY10" fmla="*/ 1457325 h 2012950"/>
                <a:gd name="connsiteX11" fmla="*/ 1397000 w 3787775"/>
                <a:gd name="connsiteY11" fmla="*/ 1457325 h 2012950"/>
                <a:gd name="connsiteX12" fmla="*/ 1397000 w 3787775"/>
                <a:gd name="connsiteY12" fmla="*/ 1393825 h 2012950"/>
                <a:gd name="connsiteX13" fmla="*/ 1311275 w 3787775"/>
                <a:gd name="connsiteY13" fmla="*/ 1393825 h 2012950"/>
                <a:gd name="connsiteX14" fmla="*/ 1311275 w 3787775"/>
                <a:gd name="connsiteY14" fmla="*/ 1343025 h 2012950"/>
                <a:gd name="connsiteX15" fmla="*/ 1187450 w 3787775"/>
                <a:gd name="connsiteY15" fmla="*/ 1343025 h 2012950"/>
                <a:gd name="connsiteX16" fmla="*/ 1187450 w 3787775"/>
                <a:gd name="connsiteY16" fmla="*/ 1279525 h 2012950"/>
                <a:gd name="connsiteX17" fmla="*/ 1174750 w 3787775"/>
                <a:gd name="connsiteY17" fmla="*/ 1285875 h 2012950"/>
                <a:gd name="connsiteX18" fmla="*/ 1178380 w 3787775"/>
                <a:gd name="connsiteY18" fmla="*/ 1236366 h 2012950"/>
                <a:gd name="connsiteX19" fmla="*/ 1152525 w 3787775"/>
                <a:gd name="connsiteY19" fmla="*/ 1225550 h 2012950"/>
                <a:gd name="connsiteX20" fmla="*/ 1149350 w 3787775"/>
                <a:gd name="connsiteY20" fmla="*/ 1162050 h 2012950"/>
                <a:gd name="connsiteX21" fmla="*/ 1095375 w 3787775"/>
                <a:gd name="connsiteY21" fmla="*/ 1162050 h 2012950"/>
                <a:gd name="connsiteX22" fmla="*/ 1095375 w 3787775"/>
                <a:gd name="connsiteY22" fmla="*/ 1114425 h 2012950"/>
                <a:gd name="connsiteX23" fmla="*/ 955675 w 3787775"/>
                <a:gd name="connsiteY23" fmla="*/ 1114425 h 2012950"/>
                <a:gd name="connsiteX24" fmla="*/ 955675 w 3787775"/>
                <a:gd name="connsiteY24" fmla="*/ 1054100 h 2012950"/>
                <a:gd name="connsiteX25" fmla="*/ 927100 w 3787775"/>
                <a:gd name="connsiteY25" fmla="*/ 1054100 h 2012950"/>
                <a:gd name="connsiteX26" fmla="*/ 927100 w 3787775"/>
                <a:gd name="connsiteY26" fmla="*/ 1000125 h 2012950"/>
                <a:gd name="connsiteX27" fmla="*/ 714375 w 3787775"/>
                <a:gd name="connsiteY27" fmla="*/ 1000125 h 2012950"/>
                <a:gd name="connsiteX28" fmla="*/ 710383 w 3787775"/>
                <a:gd name="connsiteY28" fmla="*/ 954653 h 2012950"/>
                <a:gd name="connsiteX29" fmla="*/ 698500 w 3787775"/>
                <a:gd name="connsiteY29" fmla="*/ 952500 h 2012950"/>
                <a:gd name="connsiteX30" fmla="*/ 699014 w 3787775"/>
                <a:gd name="connsiteY30" fmla="*/ 895567 h 2012950"/>
                <a:gd name="connsiteX31" fmla="*/ 688975 w 3787775"/>
                <a:gd name="connsiteY31" fmla="*/ 895350 h 2012950"/>
                <a:gd name="connsiteX32" fmla="*/ 682625 w 3787775"/>
                <a:gd name="connsiteY32" fmla="*/ 860425 h 2012950"/>
                <a:gd name="connsiteX33" fmla="*/ 520700 w 3787775"/>
                <a:gd name="connsiteY33" fmla="*/ 860425 h 2012950"/>
                <a:gd name="connsiteX34" fmla="*/ 520700 w 3787775"/>
                <a:gd name="connsiteY34" fmla="*/ 812800 h 2012950"/>
                <a:gd name="connsiteX35" fmla="*/ 469900 w 3787775"/>
                <a:gd name="connsiteY35" fmla="*/ 812800 h 2012950"/>
                <a:gd name="connsiteX36" fmla="*/ 469900 w 3787775"/>
                <a:gd name="connsiteY36" fmla="*/ 758825 h 2012950"/>
                <a:gd name="connsiteX37" fmla="*/ 469900 w 3787775"/>
                <a:gd name="connsiteY37" fmla="*/ 720725 h 2012950"/>
                <a:gd name="connsiteX38" fmla="*/ 285750 w 3787775"/>
                <a:gd name="connsiteY38" fmla="*/ 720725 h 2012950"/>
                <a:gd name="connsiteX39" fmla="*/ 285750 w 3787775"/>
                <a:gd name="connsiteY39" fmla="*/ 679450 h 2012950"/>
                <a:gd name="connsiteX40" fmla="*/ 285750 w 3787775"/>
                <a:gd name="connsiteY40" fmla="*/ 679450 h 2012950"/>
                <a:gd name="connsiteX41" fmla="*/ 271853 w 3787775"/>
                <a:gd name="connsiteY41" fmla="*/ 643720 h 2012950"/>
                <a:gd name="connsiteX42" fmla="*/ 263525 w 3787775"/>
                <a:gd name="connsiteY42" fmla="*/ 638175 h 2012950"/>
                <a:gd name="connsiteX43" fmla="*/ 263525 w 3787775"/>
                <a:gd name="connsiteY43" fmla="*/ 638175 h 2012950"/>
                <a:gd name="connsiteX44" fmla="*/ 251892 w 3787775"/>
                <a:gd name="connsiteY44" fmla="*/ 598248 h 2012950"/>
                <a:gd name="connsiteX45" fmla="*/ 241300 w 3787775"/>
                <a:gd name="connsiteY45" fmla="*/ 590550 h 2012950"/>
                <a:gd name="connsiteX46" fmla="*/ 233928 w 3787775"/>
                <a:gd name="connsiteY46" fmla="*/ 531788 h 2012950"/>
                <a:gd name="connsiteX47" fmla="*/ 225425 w 3787775"/>
                <a:gd name="connsiteY47" fmla="*/ 527050 h 2012950"/>
                <a:gd name="connsiteX48" fmla="*/ 225425 w 3787775"/>
                <a:gd name="connsiteY48" fmla="*/ 165100 h 2012950"/>
                <a:gd name="connsiteX49" fmla="*/ 200025 w 3787775"/>
                <a:gd name="connsiteY49" fmla="*/ 152400 h 2012950"/>
                <a:gd name="connsiteX50" fmla="*/ 193675 w 3787775"/>
                <a:gd name="connsiteY50" fmla="*/ 60325 h 2012950"/>
                <a:gd name="connsiteX51" fmla="*/ 193675 w 3787775"/>
                <a:gd name="connsiteY51" fmla="*/ 25400 h 2012950"/>
                <a:gd name="connsiteX52" fmla="*/ 193675 w 3787775"/>
                <a:gd name="connsiteY52" fmla="*/ 25400 h 2012950"/>
                <a:gd name="connsiteX53" fmla="*/ 171450 w 3787775"/>
                <a:gd name="connsiteY53" fmla="*/ 0 h 2012950"/>
                <a:gd name="connsiteX54" fmla="*/ 0 w 3787775"/>
                <a:gd name="connsiteY54" fmla="*/ 0 h 2012950"/>
                <a:gd name="connsiteX0" fmla="*/ 3787775 w 3787775"/>
                <a:gd name="connsiteY0" fmla="*/ 2012950 h 2012950"/>
                <a:gd name="connsiteX1" fmla="*/ 3346450 w 3787775"/>
                <a:gd name="connsiteY1" fmla="*/ 2012950 h 2012950"/>
                <a:gd name="connsiteX2" fmla="*/ 3346450 w 3787775"/>
                <a:gd name="connsiteY2" fmla="*/ 1879600 h 2012950"/>
                <a:gd name="connsiteX3" fmla="*/ 3228975 w 3787775"/>
                <a:gd name="connsiteY3" fmla="*/ 1879600 h 2012950"/>
                <a:gd name="connsiteX4" fmla="*/ 3228975 w 3787775"/>
                <a:gd name="connsiteY4" fmla="*/ 1752600 h 2012950"/>
                <a:gd name="connsiteX5" fmla="*/ 3146425 w 3787775"/>
                <a:gd name="connsiteY5" fmla="*/ 1752600 h 2012950"/>
                <a:gd name="connsiteX6" fmla="*/ 3146425 w 3787775"/>
                <a:gd name="connsiteY6" fmla="*/ 1619250 h 2012950"/>
                <a:gd name="connsiteX7" fmla="*/ 2184400 w 3787775"/>
                <a:gd name="connsiteY7" fmla="*/ 1619250 h 2012950"/>
                <a:gd name="connsiteX8" fmla="*/ 2184400 w 3787775"/>
                <a:gd name="connsiteY8" fmla="*/ 1527175 h 2012950"/>
                <a:gd name="connsiteX9" fmla="*/ 1631950 w 3787775"/>
                <a:gd name="connsiteY9" fmla="*/ 1527175 h 2012950"/>
                <a:gd name="connsiteX10" fmla="*/ 1631950 w 3787775"/>
                <a:gd name="connsiteY10" fmla="*/ 1457325 h 2012950"/>
                <a:gd name="connsiteX11" fmla="*/ 1397000 w 3787775"/>
                <a:gd name="connsiteY11" fmla="*/ 1457325 h 2012950"/>
                <a:gd name="connsiteX12" fmla="*/ 1397000 w 3787775"/>
                <a:gd name="connsiteY12" fmla="*/ 1393825 h 2012950"/>
                <a:gd name="connsiteX13" fmla="*/ 1311275 w 3787775"/>
                <a:gd name="connsiteY13" fmla="*/ 1393825 h 2012950"/>
                <a:gd name="connsiteX14" fmla="*/ 1311275 w 3787775"/>
                <a:gd name="connsiteY14" fmla="*/ 1343025 h 2012950"/>
                <a:gd name="connsiteX15" fmla="*/ 1187450 w 3787775"/>
                <a:gd name="connsiteY15" fmla="*/ 1343025 h 2012950"/>
                <a:gd name="connsiteX16" fmla="*/ 1187450 w 3787775"/>
                <a:gd name="connsiteY16" fmla="*/ 1279525 h 2012950"/>
                <a:gd name="connsiteX17" fmla="*/ 1174750 w 3787775"/>
                <a:gd name="connsiteY17" fmla="*/ 1285875 h 2012950"/>
                <a:gd name="connsiteX18" fmla="*/ 1152525 w 3787775"/>
                <a:gd name="connsiteY18" fmla="*/ 1225550 h 2012950"/>
                <a:gd name="connsiteX19" fmla="*/ 1149350 w 3787775"/>
                <a:gd name="connsiteY19" fmla="*/ 1162050 h 2012950"/>
                <a:gd name="connsiteX20" fmla="*/ 1095375 w 3787775"/>
                <a:gd name="connsiteY20" fmla="*/ 1162050 h 2012950"/>
                <a:gd name="connsiteX21" fmla="*/ 1095375 w 3787775"/>
                <a:gd name="connsiteY21" fmla="*/ 1114425 h 2012950"/>
                <a:gd name="connsiteX22" fmla="*/ 955675 w 3787775"/>
                <a:gd name="connsiteY22" fmla="*/ 1114425 h 2012950"/>
                <a:gd name="connsiteX23" fmla="*/ 955675 w 3787775"/>
                <a:gd name="connsiteY23" fmla="*/ 1054100 h 2012950"/>
                <a:gd name="connsiteX24" fmla="*/ 927100 w 3787775"/>
                <a:gd name="connsiteY24" fmla="*/ 1054100 h 2012950"/>
                <a:gd name="connsiteX25" fmla="*/ 927100 w 3787775"/>
                <a:gd name="connsiteY25" fmla="*/ 1000125 h 2012950"/>
                <a:gd name="connsiteX26" fmla="*/ 714375 w 3787775"/>
                <a:gd name="connsiteY26" fmla="*/ 1000125 h 2012950"/>
                <a:gd name="connsiteX27" fmla="*/ 710383 w 3787775"/>
                <a:gd name="connsiteY27" fmla="*/ 954653 h 2012950"/>
                <a:gd name="connsiteX28" fmla="*/ 698500 w 3787775"/>
                <a:gd name="connsiteY28" fmla="*/ 952500 h 2012950"/>
                <a:gd name="connsiteX29" fmla="*/ 699014 w 3787775"/>
                <a:gd name="connsiteY29" fmla="*/ 895567 h 2012950"/>
                <a:gd name="connsiteX30" fmla="*/ 688975 w 3787775"/>
                <a:gd name="connsiteY30" fmla="*/ 895350 h 2012950"/>
                <a:gd name="connsiteX31" fmla="*/ 682625 w 3787775"/>
                <a:gd name="connsiteY31" fmla="*/ 860425 h 2012950"/>
                <a:gd name="connsiteX32" fmla="*/ 520700 w 3787775"/>
                <a:gd name="connsiteY32" fmla="*/ 860425 h 2012950"/>
                <a:gd name="connsiteX33" fmla="*/ 520700 w 3787775"/>
                <a:gd name="connsiteY33" fmla="*/ 812800 h 2012950"/>
                <a:gd name="connsiteX34" fmla="*/ 469900 w 3787775"/>
                <a:gd name="connsiteY34" fmla="*/ 812800 h 2012950"/>
                <a:gd name="connsiteX35" fmla="*/ 469900 w 3787775"/>
                <a:gd name="connsiteY35" fmla="*/ 758825 h 2012950"/>
                <a:gd name="connsiteX36" fmla="*/ 469900 w 3787775"/>
                <a:gd name="connsiteY36" fmla="*/ 720725 h 2012950"/>
                <a:gd name="connsiteX37" fmla="*/ 285750 w 3787775"/>
                <a:gd name="connsiteY37" fmla="*/ 720725 h 2012950"/>
                <a:gd name="connsiteX38" fmla="*/ 285750 w 3787775"/>
                <a:gd name="connsiteY38" fmla="*/ 679450 h 2012950"/>
                <a:gd name="connsiteX39" fmla="*/ 285750 w 3787775"/>
                <a:gd name="connsiteY39" fmla="*/ 679450 h 2012950"/>
                <a:gd name="connsiteX40" fmla="*/ 271853 w 3787775"/>
                <a:gd name="connsiteY40" fmla="*/ 643720 h 2012950"/>
                <a:gd name="connsiteX41" fmla="*/ 263525 w 3787775"/>
                <a:gd name="connsiteY41" fmla="*/ 638175 h 2012950"/>
                <a:gd name="connsiteX42" fmla="*/ 263525 w 3787775"/>
                <a:gd name="connsiteY42" fmla="*/ 638175 h 2012950"/>
                <a:gd name="connsiteX43" fmla="*/ 251892 w 3787775"/>
                <a:gd name="connsiteY43" fmla="*/ 598248 h 2012950"/>
                <a:gd name="connsiteX44" fmla="*/ 241300 w 3787775"/>
                <a:gd name="connsiteY44" fmla="*/ 590550 h 2012950"/>
                <a:gd name="connsiteX45" fmla="*/ 233928 w 3787775"/>
                <a:gd name="connsiteY45" fmla="*/ 531788 h 2012950"/>
                <a:gd name="connsiteX46" fmla="*/ 225425 w 3787775"/>
                <a:gd name="connsiteY46" fmla="*/ 527050 h 2012950"/>
                <a:gd name="connsiteX47" fmla="*/ 225425 w 3787775"/>
                <a:gd name="connsiteY47" fmla="*/ 165100 h 2012950"/>
                <a:gd name="connsiteX48" fmla="*/ 200025 w 3787775"/>
                <a:gd name="connsiteY48" fmla="*/ 152400 h 2012950"/>
                <a:gd name="connsiteX49" fmla="*/ 193675 w 3787775"/>
                <a:gd name="connsiteY49" fmla="*/ 60325 h 2012950"/>
                <a:gd name="connsiteX50" fmla="*/ 193675 w 3787775"/>
                <a:gd name="connsiteY50" fmla="*/ 25400 h 2012950"/>
                <a:gd name="connsiteX51" fmla="*/ 193675 w 3787775"/>
                <a:gd name="connsiteY51" fmla="*/ 25400 h 2012950"/>
                <a:gd name="connsiteX52" fmla="*/ 171450 w 3787775"/>
                <a:gd name="connsiteY52" fmla="*/ 0 h 2012950"/>
                <a:gd name="connsiteX53" fmla="*/ 0 w 3787775"/>
                <a:gd name="connsiteY53" fmla="*/ 0 h 2012950"/>
                <a:gd name="connsiteX0" fmla="*/ 3787775 w 3787775"/>
                <a:gd name="connsiteY0" fmla="*/ 2012950 h 2012950"/>
                <a:gd name="connsiteX1" fmla="*/ 3346450 w 3787775"/>
                <a:gd name="connsiteY1" fmla="*/ 2012950 h 2012950"/>
                <a:gd name="connsiteX2" fmla="*/ 3346450 w 3787775"/>
                <a:gd name="connsiteY2" fmla="*/ 1879600 h 2012950"/>
                <a:gd name="connsiteX3" fmla="*/ 3228975 w 3787775"/>
                <a:gd name="connsiteY3" fmla="*/ 1879600 h 2012950"/>
                <a:gd name="connsiteX4" fmla="*/ 3228975 w 3787775"/>
                <a:gd name="connsiteY4" fmla="*/ 1752600 h 2012950"/>
                <a:gd name="connsiteX5" fmla="*/ 3146425 w 3787775"/>
                <a:gd name="connsiteY5" fmla="*/ 1752600 h 2012950"/>
                <a:gd name="connsiteX6" fmla="*/ 3146425 w 3787775"/>
                <a:gd name="connsiteY6" fmla="*/ 1619250 h 2012950"/>
                <a:gd name="connsiteX7" fmla="*/ 2184400 w 3787775"/>
                <a:gd name="connsiteY7" fmla="*/ 1619250 h 2012950"/>
                <a:gd name="connsiteX8" fmla="*/ 2184400 w 3787775"/>
                <a:gd name="connsiteY8" fmla="*/ 1527175 h 2012950"/>
                <a:gd name="connsiteX9" fmla="*/ 1631950 w 3787775"/>
                <a:gd name="connsiteY9" fmla="*/ 1527175 h 2012950"/>
                <a:gd name="connsiteX10" fmla="*/ 1631950 w 3787775"/>
                <a:gd name="connsiteY10" fmla="*/ 1457325 h 2012950"/>
                <a:gd name="connsiteX11" fmla="*/ 1397000 w 3787775"/>
                <a:gd name="connsiteY11" fmla="*/ 1457325 h 2012950"/>
                <a:gd name="connsiteX12" fmla="*/ 1397000 w 3787775"/>
                <a:gd name="connsiteY12" fmla="*/ 1393825 h 2012950"/>
                <a:gd name="connsiteX13" fmla="*/ 1311275 w 3787775"/>
                <a:gd name="connsiteY13" fmla="*/ 1393825 h 2012950"/>
                <a:gd name="connsiteX14" fmla="*/ 1311275 w 3787775"/>
                <a:gd name="connsiteY14" fmla="*/ 1343025 h 2012950"/>
                <a:gd name="connsiteX15" fmla="*/ 1187450 w 3787775"/>
                <a:gd name="connsiteY15" fmla="*/ 1343025 h 2012950"/>
                <a:gd name="connsiteX16" fmla="*/ 1187450 w 3787775"/>
                <a:gd name="connsiteY16" fmla="*/ 1279525 h 2012950"/>
                <a:gd name="connsiteX17" fmla="*/ 1172754 w 3787775"/>
                <a:gd name="connsiteY17" fmla="*/ 1271884 h 2012950"/>
                <a:gd name="connsiteX18" fmla="*/ 1152525 w 3787775"/>
                <a:gd name="connsiteY18" fmla="*/ 1225550 h 2012950"/>
                <a:gd name="connsiteX19" fmla="*/ 1149350 w 3787775"/>
                <a:gd name="connsiteY19" fmla="*/ 1162050 h 2012950"/>
                <a:gd name="connsiteX20" fmla="*/ 1095375 w 3787775"/>
                <a:gd name="connsiteY20" fmla="*/ 1162050 h 2012950"/>
                <a:gd name="connsiteX21" fmla="*/ 1095375 w 3787775"/>
                <a:gd name="connsiteY21" fmla="*/ 1114425 h 2012950"/>
                <a:gd name="connsiteX22" fmla="*/ 955675 w 3787775"/>
                <a:gd name="connsiteY22" fmla="*/ 1114425 h 2012950"/>
                <a:gd name="connsiteX23" fmla="*/ 955675 w 3787775"/>
                <a:gd name="connsiteY23" fmla="*/ 1054100 h 2012950"/>
                <a:gd name="connsiteX24" fmla="*/ 927100 w 3787775"/>
                <a:gd name="connsiteY24" fmla="*/ 1054100 h 2012950"/>
                <a:gd name="connsiteX25" fmla="*/ 927100 w 3787775"/>
                <a:gd name="connsiteY25" fmla="*/ 1000125 h 2012950"/>
                <a:gd name="connsiteX26" fmla="*/ 714375 w 3787775"/>
                <a:gd name="connsiteY26" fmla="*/ 1000125 h 2012950"/>
                <a:gd name="connsiteX27" fmla="*/ 710383 w 3787775"/>
                <a:gd name="connsiteY27" fmla="*/ 954653 h 2012950"/>
                <a:gd name="connsiteX28" fmla="*/ 698500 w 3787775"/>
                <a:gd name="connsiteY28" fmla="*/ 952500 h 2012950"/>
                <a:gd name="connsiteX29" fmla="*/ 699014 w 3787775"/>
                <a:gd name="connsiteY29" fmla="*/ 895567 h 2012950"/>
                <a:gd name="connsiteX30" fmla="*/ 688975 w 3787775"/>
                <a:gd name="connsiteY30" fmla="*/ 895350 h 2012950"/>
                <a:gd name="connsiteX31" fmla="*/ 682625 w 3787775"/>
                <a:gd name="connsiteY31" fmla="*/ 860425 h 2012950"/>
                <a:gd name="connsiteX32" fmla="*/ 520700 w 3787775"/>
                <a:gd name="connsiteY32" fmla="*/ 860425 h 2012950"/>
                <a:gd name="connsiteX33" fmla="*/ 520700 w 3787775"/>
                <a:gd name="connsiteY33" fmla="*/ 812800 h 2012950"/>
                <a:gd name="connsiteX34" fmla="*/ 469900 w 3787775"/>
                <a:gd name="connsiteY34" fmla="*/ 812800 h 2012950"/>
                <a:gd name="connsiteX35" fmla="*/ 469900 w 3787775"/>
                <a:gd name="connsiteY35" fmla="*/ 758825 h 2012950"/>
                <a:gd name="connsiteX36" fmla="*/ 469900 w 3787775"/>
                <a:gd name="connsiteY36" fmla="*/ 720725 h 2012950"/>
                <a:gd name="connsiteX37" fmla="*/ 285750 w 3787775"/>
                <a:gd name="connsiteY37" fmla="*/ 720725 h 2012950"/>
                <a:gd name="connsiteX38" fmla="*/ 285750 w 3787775"/>
                <a:gd name="connsiteY38" fmla="*/ 679450 h 2012950"/>
                <a:gd name="connsiteX39" fmla="*/ 285750 w 3787775"/>
                <a:gd name="connsiteY39" fmla="*/ 679450 h 2012950"/>
                <a:gd name="connsiteX40" fmla="*/ 271853 w 3787775"/>
                <a:gd name="connsiteY40" fmla="*/ 643720 h 2012950"/>
                <a:gd name="connsiteX41" fmla="*/ 263525 w 3787775"/>
                <a:gd name="connsiteY41" fmla="*/ 638175 h 2012950"/>
                <a:gd name="connsiteX42" fmla="*/ 263525 w 3787775"/>
                <a:gd name="connsiteY42" fmla="*/ 638175 h 2012950"/>
                <a:gd name="connsiteX43" fmla="*/ 251892 w 3787775"/>
                <a:gd name="connsiteY43" fmla="*/ 598248 h 2012950"/>
                <a:gd name="connsiteX44" fmla="*/ 241300 w 3787775"/>
                <a:gd name="connsiteY44" fmla="*/ 590550 h 2012950"/>
                <a:gd name="connsiteX45" fmla="*/ 233928 w 3787775"/>
                <a:gd name="connsiteY45" fmla="*/ 531788 h 2012950"/>
                <a:gd name="connsiteX46" fmla="*/ 225425 w 3787775"/>
                <a:gd name="connsiteY46" fmla="*/ 527050 h 2012950"/>
                <a:gd name="connsiteX47" fmla="*/ 225425 w 3787775"/>
                <a:gd name="connsiteY47" fmla="*/ 165100 h 2012950"/>
                <a:gd name="connsiteX48" fmla="*/ 200025 w 3787775"/>
                <a:gd name="connsiteY48" fmla="*/ 152400 h 2012950"/>
                <a:gd name="connsiteX49" fmla="*/ 193675 w 3787775"/>
                <a:gd name="connsiteY49" fmla="*/ 60325 h 2012950"/>
                <a:gd name="connsiteX50" fmla="*/ 193675 w 3787775"/>
                <a:gd name="connsiteY50" fmla="*/ 25400 h 2012950"/>
                <a:gd name="connsiteX51" fmla="*/ 193675 w 3787775"/>
                <a:gd name="connsiteY51" fmla="*/ 25400 h 2012950"/>
                <a:gd name="connsiteX52" fmla="*/ 171450 w 3787775"/>
                <a:gd name="connsiteY52" fmla="*/ 0 h 2012950"/>
                <a:gd name="connsiteX53" fmla="*/ 0 w 3787775"/>
                <a:gd name="connsiteY53" fmla="*/ 0 h 201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87775" h="2012950">
                  <a:moveTo>
                    <a:pt x="3787775" y="2012950"/>
                  </a:moveTo>
                  <a:lnTo>
                    <a:pt x="3346450" y="2012950"/>
                  </a:lnTo>
                  <a:lnTo>
                    <a:pt x="3346450" y="1879600"/>
                  </a:lnTo>
                  <a:lnTo>
                    <a:pt x="3228975" y="1879600"/>
                  </a:lnTo>
                  <a:lnTo>
                    <a:pt x="3228975" y="1752600"/>
                  </a:lnTo>
                  <a:lnTo>
                    <a:pt x="3146425" y="1752600"/>
                  </a:lnTo>
                  <a:lnTo>
                    <a:pt x="3146425" y="1619250"/>
                  </a:lnTo>
                  <a:lnTo>
                    <a:pt x="2184400" y="1619250"/>
                  </a:lnTo>
                  <a:lnTo>
                    <a:pt x="2184400" y="1527175"/>
                  </a:lnTo>
                  <a:lnTo>
                    <a:pt x="1631950" y="1527175"/>
                  </a:lnTo>
                  <a:lnTo>
                    <a:pt x="1631950" y="1457325"/>
                  </a:lnTo>
                  <a:lnTo>
                    <a:pt x="1397000" y="1457325"/>
                  </a:lnTo>
                  <a:lnTo>
                    <a:pt x="1397000" y="1393825"/>
                  </a:lnTo>
                  <a:lnTo>
                    <a:pt x="1311275" y="1393825"/>
                  </a:lnTo>
                  <a:lnTo>
                    <a:pt x="1311275" y="1343025"/>
                  </a:lnTo>
                  <a:lnTo>
                    <a:pt x="1187450" y="1343025"/>
                  </a:lnTo>
                  <a:lnTo>
                    <a:pt x="1187450" y="1279525"/>
                  </a:lnTo>
                  <a:lnTo>
                    <a:pt x="1172754" y="1271884"/>
                  </a:lnTo>
                  <a:lnTo>
                    <a:pt x="1152525" y="1225550"/>
                  </a:lnTo>
                  <a:lnTo>
                    <a:pt x="1149350" y="1162050"/>
                  </a:lnTo>
                  <a:lnTo>
                    <a:pt x="1095375" y="1162050"/>
                  </a:lnTo>
                  <a:lnTo>
                    <a:pt x="1095375" y="1114425"/>
                  </a:lnTo>
                  <a:lnTo>
                    <a:pt x="955675" y="1114425"/>
                  </a:lnTo>
                  <a:lnTo>
                    <a:pt x="955675" y="1054100"/>
                  </a:lnTo>
                  <a:lnTo>
                    <a:pt x="927100" y="1054100"/>
                  </a:lnTo>
                  <a:lnTo>
                    <a:pt x="927100" y="1000125"/>
                  </a:lnTo>
                  <a:lnTo>
                    <a:pt x="714375" y="1000125"/>
                  </a:lnTo>
                  <a:cubicBezTo>
                    <a:pt x="715040" y="986133"/>
                    <a:pt x="709718" y="968645"/>
                    <a:pt x="710383" y="954653"/>
                  </a:cubicBezTo>
                  <a:lnTo>
                    <a:pt x="698500" y="952500"/>
                  </a:lnTo>
                  <a:cubicBezTo>
                    <a:pt x="697340" y="940518"/>
                    <a:pt x="700174" y="907549"/>
                    <a:pt x="699014" y="895567"/>
                  </a:cubicBezTo>
                  <a:lnTo>
                    <a:pt x="688975" y="895350"/>
                  </a:lnTo>
                  <a:lnTo>
                    <a:pt x="682625" y="860425"/>
                  </a:lnTo>
                  <a:lnTo>
                    <a:pt x="520700" y="860425"/>
                  </a:lnTo>
                  <a:lnTo>
                    <a:pt x="520700" y="812800"/>
                  </a:lnTo>
                  <a:lnTo>
                    <a:pt x="469900" y="812800"/>
                  </a:lnTo>
                  <a:lnTo>
                    <a:pt x="469900" y="758825"/>
                  </a:lnTo>
                  <a:lnTo>
                    <a:pt x="469900" y="720725"/>
                  </a:lnTo>
                  <a:lnTo>
                    <a:pt x="285750" y="720725"/>
                  </a:lnTo>
                  <a:lnTo>
                    <a:pt x="285750" y="679450"/>
                  </a:lnTo>
                  <a:lnTo>
                    <a:pt x="285750" y="679450"/>
                  </a:lnTo>
                  <a:cubicBezTo>
                    <a:pt x="281783" y="671038"/>
                    <a:pt x="275820" y="652132"/>
                    <a:pt x="271853" y="643720"/>
                  </a:cubicBezTo>
                  <a:lnTo>
                    <a:pt x="263525" y="638175"/>
                  </a:lnTo>
                  <a:lnTo>
                    <a:pt x="263525" y="638175"/>
                  </a:lnTo>
                  <a:cubicBezTo>
                    <a:pt x="259647" y="628364"/>
                    <a:pt x="255770" y="608059"/>
                    <a:pt x="251892" y="598248"/>
                  </a:cubicBezTo>
                  <a:lnTo>
                    <a:pt x="241300" y="590550"/>
                  </a:lnTo>
                  <a:cubicBezTo>
                    <a:pt x="237512" y="577959"/>
                    <a:pt x="237716" y="544379"/>
                    <a:pt x="233928" y="531788"/>
                  </a:cubicBezTo>
                  <a:lnTo>
                    <a:pt x="225425" y="527050"/>
                  </a:lnTo>
                  <a:lnTo>
                    <a:pt x="225425" y="165100"/>
                  </a:lnTo>
                  <a:lnTo>
                    <a:pt x="200025" y="152400"/>
                  </a:lnTo>
                  <a:lnTo>
                    <a:pt x="193675" y="60325"/>
                  </a:lnTo>
                  <a:lnTo>
                    <a:pt x="193675" y="25400"/>
                  </a:lnTo>
                  <a:lnTo>
                    <a:pt x="193675" y="25400"/>
                  </a:lnTo>
                  <a:lnTo>
                    <a:pt x="171450" y="0"/>
                  </a:lnTo>
                  <a:lnTo>
                    <a:pt x="0" y="0"/>
                  </a:lnTo>
                </a:path>
              </a:pathLst>
            </a:custGeom>
            <a:noFill/>
            <a:ln w="19050">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540" name="TextBox 539">
              <a:extLst>
                <a:ext uri="{FF2B5EF4-FFF2-40B4-BE49-F238E27FC236}">
                  <a16:creationId xmlns:a16="http://schemas.microsoft.com/office/drawing/2014/main" id="{DA71D8C4-27D7-44A9-EB93-5BA6B3E99F48}"/>
                </a:ext>
              </a:extLst>
            </p:cNvPr>
            <p:cNvSpPr txBox="1"/>
            <p:nvPr/>
          </p:nvSpPr>
          <p:spPr>
            <a:xfrm>
              <a:off x="5097560" y="5211587"/>
              <a:ext cx="1996872" cy="187489"/>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000000"/>
                  </a:solidFill>
                  <a:effectLst/>
                  <a:uLnTx/>
                  <a:uFillTx/>
                  <a:latin typeface="Arial" charset="0"/>
                  <a:ea typeface="Microsoft YaHei"/>
                </a:rPr>
                <a:t>Time (months)</a:t>
              </a:r>
            </a:p>
          </p:txBody>
        </p:sp>
        <p:sp>
          <p:nvSpPr>
            <p:cNvPr id="541" name="TextBox 540">
              <a:extLst>
                <a:ext uri="{FF2B5EF4-FFF2-40B4-BE49-F238E27FC236}">
                  <a16:creationId xmlns:a16="http://schemas.microsoft.com/office/drawing/2014/main" id="{A2282B09-BF9E-682D-A0B5-E97765D26C9F}"/>
                </a:ext>
              </a:extLst>
            </p:cNvPr>
            <p:cNvSpPr txBox="1"/>
            <p:nvPr/>
          </p:nvSpPr>
          <p:spPr>
            <a:xfrm rot="16200000">
              <a:off x="-550333" y="3069676"/>
              <a:ext cx="2037414" cy="348545"/>
            </a:xfrm>
            <a:prstGeom prst="rect">
              <a:avLst/>
            </a:prstGeom>
            <a:noFill/>
          </p:spPr>
          <p:txBody>
            <a:bodyPr wrap="squar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000000"/>
                  </a:solidFill>
                  <a:effectLst/>
                  <a:uLnTx/>
                  <a:uFillTx/>
                  <a:latin typeface="Arial" charset="0"/>
                  <a:ea typeface="Microsoft YaHei"/>
                </a:rPr>
                <a:t>Probability of PFS (%)</a:t>
              </a:r>
            </a:p>
          </p:txBody>
        </p:sp>
        <p:grpSp>
          <p:nvGrpSpPr>
            <p:cNvPr id="542" name="Group 541">
              <a:extLst>
                <a:ext uri="{FF2B5EF4-FFF2-40B4-BE49-F238E27FC236}">
                  <a16:creationId xmlns:a16="http://schemas.microsoft.com/office/drawing/2014/main" id="{2E916856-BA74-DFA8-B0EB-905F6BEAA16A}"/>
                </a:ext>
              </a:extLst>
            </p:cNvPr>
            <p:cNvGrpSpPr/>
            <p:nvPr/>
          </p:nvGrpSpPr>
          <p:grpSpPr>
            <a:xfrm>
              <a:off x="1615100" y="4443677"/>
              <a:ext cx="2299989" cy="328106"/>
              <a:chOff x="2094875" y="4443677"/>
              <a:chExt cx="2299989" cy="328106"/>
            </a:xfrm>
          </p:grpSpPr>
          <p:cxnSp>
            <p:nvCxnSpPr>
              <p:cNvPr id="585" name="Straight Connector 584">
                <a:extLst>
                  <a:ext uri="{FF2B5EF4-FFF2-40B4-BE49-F238E27FC236}">
                    <a16:creationId xmlns:a16="http://schemas.microsoft.com/office/drawing/2014/main" id="{EE1D030B-2F82-630E-EE7B-F1026B8AFDC9}"/>
                  </a:ext>
                </a:extLst>
              </p:cNvPr>
              <p:cNvCxnSpPr>
                <a:cxnSpLocks/>
              </p:cNvCxnSpPr>
              <p:nvPr/>
            </p:nvCxnSpPr>
            <p:spPr>
              <a:xfrm flipH="1">
                <a:off x="2094875" y="4537128"/>
                <a:ext cx="289438" cy="0"/>
              </a:xfrm>
              <a:prstGeom prst="line">
                <a:avLst/>
              </a:prstGeom>
              <a:ln w="19050">
                <a:solidFill>
                  <a:srgbClr val="4B9171"/>
                </a:solidFill>
              </a:ln>
            </p:spPr>
            <p:style>
              <a:lnRef idx="1">
                <a:schemeClr val="accent1"/>
              </a:lnRef>
              <a:fillRef idx="0">
                <a:schemeClr val="accent1"/>
              </a:fillRef>
              <a:effectRef idx="0">
                <a:schemeClr val="accent1"/>
              </a:effectRef>
              <a:fontRef idx="minor">
                <a:schemeClr val="tx1"/>
              </a:fontRef>
            </p:style>
          </p:cxnSp>
          <p:cxnSp>
            <p:nvCxnSpPr>
              <p:cNvPr id="586" name="Straight Connector 585">
                <a:extLst>
                  <a:ext uri="{FF2B5EF4-FFF2-40B4-BE49-F238E27FC236}">
                    <a16:creationId xmlns:a16="http://schemas.microsoft.com/office/drawing/2014/main" id="{52F8FAB7-B0C4-8173-59F1-5D42C207E952}"/>
                  </a:ext>
                </a:extLst>
              </p:cNvPr>
              <p:cNvCxnSpPr>
                <a:cxnSpLocks/>
              </p:cNvCxnSpPr>
              <p:nvPr/>
            </p:nvCxnSpPr>
            <p:spPr>
              <a:xfrm flipH="1">
                <a:off x="2094875" y="4692703"/>
                <a:ext cx="289438" cy="0"/>
              </a:xfrm>
              <a:prstGeom prst="line">
                <a:avLst/>
              </a:prstGeom>
              <a:ln w="19050">
                <a:solidFill>
                  <a:srgbClr val="BEDEF7"/>
                </a:solidFill>
                <a:prstDash val="sysDash"/>
              </a:ln>
            </p:spPr>
            <p:style>
              <a:lnRef idx="1">
                <a:schemeClr val="accent1"/>
              </a:lnRef>
              <a:fillRef idx="0">
                <a:schemeClr val="accent1"/>
              </a:fillRef>
              <a:effectRef idx="0">
                <a:schemeClr val="accent1"/>
              </a:effectRef>
              <a:fontRef idx="minor">
                <a:schemeClr val="tx1"/>
              </a:fontRef>
            </p:style>
          </p:cxnSp>
          <p:sp>
            <p:nvSpPr>
              <p:cNvPr id="587" name="TextBox 586">
                <a:extLst>
                  <a:ext uri="{FF2B5EF4-FFF2-40B4-BE49-F238E27FC236}">
                    <a16:creationId xmlns:a16="http://schemas.microsoft.com/office/drawing/2014/main" id="{9E38A6F8-2045-1368-C5D1-193E439DDE3F}"/>
                  </a:ext>
                </a:extLst>
              </p:cNvPr>
              <p:cNvSpPr txBox="1"/>
              <p:nvPr/>
            </p:nvSpPr>
            <p:spPr>
              <a:xfrm>
                <a:off x="2470603" y="4443677"/>
                <a:ext cx="1924261" cy="328106"/>
              </a:xfrm>
              <a:prstGeom prst="rect">
                <a:avLst/>
              </a:prstGeom>
              <a:noFill/>
            </p:spPr>
            <p:txBody>
              <a:bodyPr wrap="none" lIns="0" tIns="0" rIns="0" bIns="0"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Elacestrant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Standard of Care</a:t>
                </a:r>
              </a:p>
            </p:txBody>
          </p:sp>
          <p:sp>
            <p:nvSpPr>
              <p:cNvPr id="588" name="Oval 587">
                <a:extLst>
                  <a:ext uri="{FF2B5EF4-FFF2-40B4-BE49-F238E27FC236}">
                    <a16:creationId xmlns:a16="http://schemas.microsoft.com/office/drawing/2014/main" id="{8FF8E304-B5ED-E4D1-42F9-277A463F9364}"/>
                  </a:ext>
                </a:extLst>
              </p:cNvPr>
              <p:cNvSpPr/>
              <p:nvPr/>
            </p:nvSpPr>
            <p:spPr>
              <a:xfrm>
                <a:off x="2190709" y="4646242"/>
                <a:ext cx="92922" cy="92922"/>
              </a:xfrm>
              <a:prstGeom prst="ellipse">
                <a:avLst/>
              </a:prstGeom>
              <a:noFill/>
              <a:ln>
                <a:solidFill>
                  <a:srgbClr val="BED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589" name="Oval 588">
                <a:extLst>
                  <a:ext uri="{FF2B5EF4-FFF2-40B4-BE49-F238E27FC236}">
                    <a16:creationId xmlns:a16="http://schemas.microsoft.com/office/drawing/2014/main" id="{5ECB8361-6663-6AE4-8AC3-7FA2DD4DAC5F}"/>
                  </a:ext>
                </a:extLst>
              </p:cNvPr>
              <p:cNvSpPr/>
              <p:nvPr/>
            </p:nvSpPr>
            <p:spPr>
              <a:xfrm>
                <a:off x="2190709" y="4488845"/>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grpSp>
        <p:grpSp>
          <p:nvGrpSpPr>
            <p:cNvPr id="543" name="Group 542">
              <a:extLst>
                <a:ext uri="{FF2B5EF4-FFF2-40B4-BE49-F238E27FC236}">
                  <a16:creationId xmlns:a16="http://schemas.microsoft.com/office/drawing/2014/main" id="{85E0CD73-F1AA-541F-EB5C-F6CA7AD8B7DE}"/>
                </a:ext>
              </a:extLst>
            </p:cNvPr>
            <p:cNvGrpSpPr/>
            <p:nvPr/>
          </p:nvGrpSpPr>
          <p:grpSpPr>
            <a:xfrm>
              <a:off x="1870489" y="1775944"/>
              <a:ext cx="8481747" cy="2704194"/>
              <a:chOff x="1870489" y="1775944"/>
              <a:chExt cx="8481747" cy="2704194"/>
            </a:xfrm>
          </p:grpSpPr>
          <p:sp>
            <p:nvSpPr>
              <p:cNvPr id="563" name="Oval 562">
                <a:extLst>
                  <a:ext uri="{FF2B5EF4-FFF2-40B4-BE49-F238E27FC236}">
                    <a16:creationId xmlns:a16="http://schemas.microsoft.com/office/drawing/2014/main" id="{7C3FE89E-2CB9-9BFD-D399-0F89F02FB180}"/>
                  </a:ext>
                </a:extLst>
              </p:cNvPr>
              <p:cNvSpPr/>
              <p:nvPr/>
            </p:nvSpPr>
            <p:spPr>
              <a:xfrm>
                <a:off x="10259314" y="4387216"/>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564" name="Oval 563">
                <a:extLst>
                  <a:ext uri="{FF2B5EF4-FFF2-40B4-BE49-F238E27FC236}">
                    <a16:creationId xmlns:a16="http://schemas.microsoft.com/office/drawing/2014/main" id="{53968926-A756-DC0B-BECE-D4B51D882E32}"/>
                  </a:ext>
                </a:extLst>
              </p:cNvPr>
              <p:cNvSpPr/>
              <p:nvPr/>
            </p:nvSpPr>
            <p:spPr>
              <a:xfrm>
                <a:off x="9253929" y="4387216"/>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565" name="Oval 564">
                <a:extLst>
                  <a:ext uri="{FF2B5EF4-FFF2-40B4-BE49-F238E27FC236}">
                    <a16:creationId xmlns:a16="http://schemas.microsoft.com/office/drawing/2014/main" id="{8AC04F56-A7D6-7959-6022-7764EB5BD763}"/>
                  </a:ext>
                </a:extLst>
              </p:cNvPr>
              <p:cNvSpPr/>
              <p:nvPr/>
            </p:nvSpPr>
            <p:spPr>
              <a:xfrm>
                <a:off x="7620747" y="3882249"/>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566" name="Oval 565">
                <a:extLst>
                  <a:ext uri="{FF2B5EF4-FFF2-40B4-BE49-F238E27FC236}">
                    <a16:creationId xmlns:a16="http://schemas.microsoft.com/office/drawing/2014/main" id="{4F8694CB-6906-5B51-26DD-4E43F245E9C8}"/>
                  </a:ext>
                </a:extLst>
              </p:cNvPr>
              <p:cNvSpPr/>
              <p:nvPr/>
            </p:nvSpPr>
            <p:spPr>
              <a:xfrm>
                <a:off x="7111231" y="3882249"/>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567" name="Oval 566">
                <a:extLst>
                  <a:ext uri="{FF2B5EF4-FFF2-40B4-BE49-F238E27FC236}">
                    <a16:creationId xmlns:a16="http://schemas.microsoft.com/office/drawing/2014/main" id="{53B7B95C-F46C-DE3C-D946-F83DE184DBC5}"/>
                  </a:ext>
                </a:extLst>
              </p:cNvPr>
              <p:cNvSpPr/>
              <p:nvPr/>
            </p:nvSpPr>
            <p:spPr>
              <a:xfrm>
                <a:off x="5983016" y="3754870"/>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568" name="Oval 567">
                <a:extLst>
                  <a:ext uri="{FF2B5EF4-FFF2-40B4-BE49-F238E27FC236}">
                    <a16:creationId xmlns:a16="http://schemas.microsoft.com/office/drawing/2014/main" id="{9990ACBE-BFCB-5C43-C5C5-693FD8F4517C}"/>
                  </a:ext>
                </a:extLst>
              </p:cNvPr>
              <p:cNvSpPr/>
              <p:nvPr/>
            </p:nvSpPr>
            <p:spPr>
              <a:xfrm>
                <a:off x="5546288" y="3755443"/>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569" name="Oval 568">
                <a:extLst>
                  <a:ext uri="{FF2B5EF4-FFF2-40B4-BE49-F238E27FC236}">
                    <a16:creationId xmlns:a16="http://schemas.microsoft.com/office/drawing/2014/main" id="{C388329F-5AA5-6C66-441D-D76A88FACD0F}"/>
                  </a:ext>
                </a:extLst>
              </p:cNvPr>
              <p:cNvSpPr/>
              <p:nvPr/>
            </p:nvSpPr>
            <p:spPr>
              <a:xfrm>
                <a:off x="5136855" y="3668434"/>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570" name="Oval 569">
                <a:extLst>
                  <a:ext uri="{FF2B5EF4-FFF2-40B4-BE49-F238E27FC236}">
                    <a16:creationId xmlns:a16="http://schemas.microsoft.com/office/drawing/2014/main" id="{93E51159-D194-B084-5B1E-2998DD570F73}"/>
                  </a:ext>
                </a:extLst>
              </p:cNvPr>
              <p:cNvSpPr/>
              <p:nvPr/>
            </p:nvSpPr>
            <p:spPr>
              <a:xfrm>
                <a:off x="4977631" y="3668434"/>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571" name="Oval 570">
                <a:extLst>
                  <a:ext uri="{FF2B5EF4-FFF2-40B4-BE49-F238E27FC236}">
                    <a16:creationId xmlns:a16="http://schemas.microsoft.com/office/drawing/2014/main" id="{5FE24151-51AF-68DC-E0A3-EAED122FBFC0}"/>
                  </a:ext>
                </a:extLst>
              </p:cNvPr>
              <p:cNvSpPr/>
              <p:nvPr/>
            </p:nvSpPr>
            <p:spPr>
              <a:xfrm>
                <a:off x="4868449" y="3668434"/>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572" name="Oval 571">
                <a:extLst>
                  <a:ext uri="{FF2B5EF4-FFF2-40B4-BE49-F238E27FC236}">
                    <a16:creationId xmlns:a16="http://schemas.microsoft.com/office/drawing/2014/main" id="{16BC0BF7-5178-21EE-4B71-1ADAFA65CF60}"/>
                  </a:ext>
                </a:extLst>
              </p:cNvPr>
              <p:cNvSpPr/>
              <p:nvPr/>
            </p:nvSpPr>
            <p:spPr>
              <a:xfrm>
                <a:off x="3799374" y="3218058"/>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573" name="Oval 572">
                <a:extLst>
                  <a:ext uri="{FF2B5EF4-FFF2-40B4-BE49-F238E27FC236}">
                    <a16:creationId xmlns:a16="http://schemas.microsoft.com/office/drawing/2014/main" id="{72445043-B68E-B371-8D01-F38F9E8C4BDF}"/>
                  </a:ext>
                </a:extLst>
              </p:cNvPr>
              <p:cNvSpPr/>
              <p:nvPr/>
            </p:nvSpPr>
            <p:spPr>
              <a:xfrm>
                <a:off x="3258013" y="3077031"/>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574" name="Oval 573">
                <a:extLst>
                  <a:ext uri="{FF2B5EF4-FFF2-40B4-BE49-F238E27FC236}">
                    <a16:creationId xmlns:a16="http://schemas.microsoft.com/office/drawing/2014/main" id="{3E600A32-0DC2-23B4-7D1A-5F794211AD01}"/>
                  </a:ext>
                </a:extLst>
              </p:cNvPr>
              <p:cNvSpPr/>
              <p:nvPr/>
            </p:nvSpPr>
            <p:spPr>
              <a:xfrm>
                <a:off x="3194323" y="2895061"/>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575" name="Oval 574">
                <a:extLst>
                  <a:ext uri="{FF2B5EF4-FFF2-40B4-BE49-F238E27FC236}">
                    <a16:creationId xmlns:a16="http://schemas.microsoft.com/office/drawing/2014/main" id="{AE7BE88D-6262-5B0F-83BF-D664BE2456C2}"/>
                  </a:ext>
                </a:extLst>
              </p:cNvPr>
              <p:cNvSpPr/>
              <p:nvPr/>
            </p:nvSpPr>
            <p:spPr>
              <a:xfrm>
                <a:off x="2698455" y="2767682"/>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576" name="Oval 575">
                <a:extLst>
                  <a:ext uri="{FF2B5EF4-FFF2-40B4-BE49-F238E27FC236}">
                    <a16:creationId xmlns:a16="http://schemas.microsoft.com/office/drawing/2014/main" id="{82A24A22-18C1-6B65-0468-9D4903083E53}"/>
                  </a:ext>
                </a:extLst>
              </p:cNvPr>
              <p:cNvSpPr/>
              <p:nvPr/>
            </p:nvSpPr>
            <p:spPr>
              <a:xfrm>
                <a:off x="2648413" y="2717641"/>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577" name="Oval 576">
                <a:extLst>
                  <a:ext uri="{FF2B5EF4-FFF2-40B4-BE49-F238E27FC236}">
                    <a16:creationId xmlns:a16="http://schemas.microsoft.com/office/drawing/2014/main" id="{6E7975AE-D0A5-BFDD-0729-911F857DBFEB}"/>
                  </a:ext>
                </a:extLst>
              </p:cNvPr>
              <p:cNvSpPr/>
              <p:nvPr/>
            </p:nvSpPr>
            <p:spPr>
              <a:xfrm>
                <a:off x="2420950" y="2717641"/>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578" name="Oval 577">
                <a:extLst>
                  <a:ext uri="{FF2B5EF4-FFF2-40B4-BE49-F238E27FC236}">
                    <a16:creationId xmlns:a16="http://schemas.microsoft.com/office/drawing/2014/main" id="{E9E9693F-50B1-BC12-038A-5B7B9C56E0A0}"/>
                  </a:ext>
                </a:extLst>
              </p:cNvPr>
              <p:cNvSpPr/>
              <p:nvPr/>
            </p:nvSpPr>
            <p:spPr>
              <a:xfrm>
                <a:off x="2188938" y="2558417"/>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579" name="Oval 578">
                <a:extLst>
                  <a:ext uri="{FF2B5EF4-FFF2-40B4-BE49-F238E27FC236}">
                    <a16:creationId xmlns:a16="http://schemas.microsoft.com/office/drawing/2014/main" id="{DD82FBD2-CBE4-21EB-A5D9-41D17D77BEBE}"/>
                  </a:ext>
                </a:extLst>
              </p:cNvPr>
              <p:cNvSpPr/>
              <p:nvPr/>
            </p:nvSpPr>
            <p:spPr>
              <a:xfrm>
                <a:off x="2143445" y="2399193"/>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580" name="Oval 579">
                <a:extLst>
                  <a:ext uri="{FF2B5EF4-FFF2-40B4-BE49-F238E27FC236}">
                    <a16:creationId xmlns:a16="http://schemas.microsoft.com/office/drawing/2014/main" id="{905D056B-C7EE-8E2E-8C0E-E6E5F4C90C08}"/>
                  </a:ext>
                </a:extLst>
              </p:cNvPr>
              <p:cNvSpPr/>
              <p:nvPr/>
            </p:nvSpPr>
            <p:spPr>
              <a:xfrm>
                <a:off x="2143445" y="2212673"/>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581" name="Oval 580">
                <a:extLst>
                  <a:ext uri="{FF2B5EF4-FFF2-40B4-BE49-F238E27FC236}">
                    <a16:creationId xmlns:a16="http://schemas.microsoft.com/office/drawing/2014/main" id="{963F5614-494F-72EA-94B5-09C77BB2A60E}"/>
                  </a:ext>
                </a:extLst>
              </p:cNvPr>
              <p:cNvSpPr/>
              <p:nvPr/>
            </p:nvSpPr>
            <p:spPr>
              <a:xfrm>
                <a:off x="2129797" y="2076195"/>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582" name="Oval 581">
                <a:extLst>
                  <a:ext uri="{FF2B5EF4-FFF2-40B4-BE49-F238E27FC236}">
                    <a16:creationId xmlns:a16="http://schemas.microsoft.com/office/drawing/2014/main" id="{A74107F9-6852-790D-E188-D7071E5D470C}"/>
                  </a:ext>
                </a:extLst>
              </p:cNvPr>
              <p:cNvSpPr/>
              <p:nvPr/>
            </p:nvSpPr>
            <p:spPr>
              <a:xfrm>
                <a:off x="2070656" y="1862380"/>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583" name="Oval 582">
                <a:extLst>
                  <a:ext uri="{FF2B5EF4-FFF2-40B4-BE49-F238E27FC236}">
                    <a16:creationId xmlns:a16="http://schemas.microsoft.com/office/drawing/2014/main" id="{C8B8D172-BBB2-355C-AB9A-043C5F741432}"/>
                  </a:ext>
                </a:extLst>
              </p:cNvPr>
              <p:cNvSpPr/>
              <p:nvPr/>
            </p:nvSpPr>
            <p:spPr>
              <a:xfrm>
                <a:off x="1988769" y="1775944"/>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584" name="Oval 583">
                <a:extLst>
                  <a:ext uri="{FF2B5EF4-FFF2-40B4-BE49-F238E27FC236}">
                    <a16:creationId xmlns:a16="http://schemas.microsoft.com/office/drawing/2014/main" id="{7911D374-3651-F87E-EAFD-C486F1468047}"/>
                  </a:ext>
                </a:extLst>
              </p:cNvPr>
              <p:cNvSpPr/>
              <p:nvPr/>
            </p:nvSpPr>
            <p:spPr>
              <a:xfrm>
                <a:off x="1870489" y="1775944"/>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grpSp>
        <p:sp>
          <p:nvSpPr>
            <p:cNvPr id="544" name="Freeform 543">
              <a:extLst>
                <a:ext uri="{FF2B5EF4-FFF2-40B4-BE49-F238E27FC236}">
                  <a16:creationId xmlns:a16="http://schemas.microsoft.com/office/drawing/2014/main" id="{020F52C8-0757-6352-01DE-CAE7766CDD7C}"/>
                </a:ext>
              </a:extLst>
            </p:cNvPr>
            <p:cNvSpPr/>
            <p:nvPr/>
          </p:nvSpPr>
          <p:spPr>
            <a:xfrm>
              <a:off x="1625278" y="1824104"/>
              <a:ext cx="4963987" cy="2952479"/>
            </a:xfrm>
            <a:custGeom>
              <a:avLst/>
              <a:gdLst>
                <a:gd name="connsiteX0" fmla="*/ 2178050 w 2178050"/>
                <a:gd name="connsiteY0" fmla="*/ 2270125 h 2270125"/>
                <a:gd name="connsiteX1" fmla="*/ 2178050 w 2178050"/>
                <a:gd name="connsiteY1" fmla="*/ 2079625 h 2270125"/>
                <a:gd name="connsiteX2" fmla="*/ 1457325 w 2178050"/>
                <a:gd name="connsiteY2" fmla="*/ 2079625 h 2270125"/>
                <a:gd name="connsiteX3" fmla="*/ 1457325 w 2178050"/>
                <a:gd name="connsiteY3" fmla="*/ 1981200 h 2270125"/>
                <a:gd name="connsiteX4" fmla="*/ 1193800 w 2178050"/>
                <a:gd name="connsiteY4" fmla="*/ 1981200 h 2270125"/>
                <a:gd name="connsiteX5" fmla="*/ 1193800 w 2178050"/>
                <a:gd name="connsiteY5" fmla="*/ 1860550 h 2270125"/>
                <a:gd name="connsiteX6" fmla="*/ 1193800 w 2178050"/>
                <a:gd name="connsiteY6" fmla="*/ 1860550 h 2270125"/>
                <a:gd name="connsiteX7" fmla="*/ 1193800 w 2178050"/>
                <a:gd name="connsiteY7" fmla="*/ 1860550 h 2270125"/>
                <a:gd name="connsiteX8" fmla="*/ 1171575 w 2178050"/>
                <a:gd name="connsiteY8" fmla="*/ 1752600 h 2270125"/>
                <a:gd name="connsiteX9" fmla="*/ 622300 w 2178050"/>
                <a:gd name="connsiteY9" fmla="*/ 1752600 h 2270125"/>
                <a:gd name="connsiteX10" fmla="*/ 622300 w 2178050"/>
                <a:gd name="connsiteY10" fmla="*/ 1704975 h 2270125"/>
                <a:gd name="connsiteX11" fmla="*/ 495300 w 2178050"/>
                <a:gd name="connsiteY11" fmla="*/ 1704975 h 2270125"/>
                <a:gd name="connsiteX12" fmla="*/ 495300 w 2178050"/>
                <a:gd name="connsiteY12" fmla="*/ 1416050 h 2270125"/>
                <a:gd name="connsiteX13" fmla="*/ 454025 w 2178050"/>
                <a:gd name="connsiteY13" fmla="*/ 1416050 h 2270125"/>
                <a:gd name="connsiteX14" fmla="*/ 454025 w 2178050"/>
                <a:gd name="connsiteY14" fmla="*/ 1362075 h 2270125"/>
                <a:gd name="connsiteX15" fmla="*/ 454025 w 2178050"/>
                <a:gd name="connsiteY15" fmla="*/ 1362075 h 2270125"/>
                <a:gd name="connsiteX16" fmla="*/ 422275 w 2178050"/>
                <a:gd name="connsiteY16" fmla="*/ 1317625 h 2270125"/>
                <a:gd name="connsiteX17" fmla="*/ 276225 w 2178050"/>
                <a:gd name="connsiteY17" fmla="*/ 1317625 h 2270125"/>
                <a:gd name="connsiteX18" fmla="*/ 273050 w 2178050"/>
                <a:gd name="connsiteY18" fmla="*/ 1289050 h 2270125"/>
                <a:gd name="connsiteX19" fmla="*/ 260350 w 2178050"/>
                <a:gd name="connsiteY19" fmla="*/ 1254125 h 2270125"/>
                <a:gd name="connsiteX20" fmla="*/ 260350 w 2178050"/>
                <a:gd name="connsiteY20" fmla="*/ 1254125 h 2270125"/>
                <a:gd name="connsiteX21" fmla="*/ 260350 w 2178050"/>
                <a:gd name="connsiteY21" fmla="*/ 469900 h 2270125"/>
                <a:gd name="connsiteX22" fmla="*/ 234950 w 2178050"/>
                <a:gd name="connsiteY22" fmla="*/ 438150 h 2270125"/>
                <a:gd name="connsiteX23" fmla="*/ 234950 w 2178050"/>
                <a:gd name="connsiteY23" fmla="*/ 152400 h 2270125"/>
                <a:gd name="connsiteX24" fmla="*/ 193675 w 2178050"/>
                <a:gd name="connsiteY24" fmla="*/ 117475 h 2270125"/>
                <a:gd name="connsiteX25" fmla="*/ 193675 w 2178050"/>
                <a:gd name="connsiteY25" fmla="*/ 117475 h 2270125"/>
                <a:gd name="connsiteX26" fmla="*/ 139700 w 2178050"/>
                <a:gd name="connsiteY26" fmla="*/ 92075 h 2270125"/>
                <a:gd name="connsiteX27" fmla="*/ 139700 w 2178050"/>
                <a:gd name="connsiteY27" fmla="*/ 63500 h 2270125"/>
                <a:gd name="connsiteX28" fmla="*/ 85725 w 2178050"/>
                <a:gd name="connsiteY28" fmla="*/ 63500 h 2270125"/>
                <a:gd name="connsiteX29" fmla="*/ 85725 w 2178050"/>
                <a:gd name="connsiteY29" fmla="*/ 31750 h 2270125"/>
                <a:gd name="connsiteX30" fmla="*/ 53975 w 2178050"/>
                <a:gd name="connsiteY30" fmla="*/ 31750 h 2270125"/>
                <a:gd name="connsiteX31" fmla="*/ 53975 w 2178050"/>
                <a:gd name="connsiteY31" fmla="*/ 0 h 2270125"/>
                <a:gd name="connsiteX32" fmla="*/ 0 w 2178050"/>
                <a:gd name="connsiteY32" fmla="*/ 0 h 2270125"/>
                <a:gd name="connsiteX0" fmla="*/ 2178050 w 2178050"/>
                <a:gd name="connsiteY0" fmla="*/ 2270125 h 2270125"/>
                <a:gd name="connsiteX1" fmla="*/ 2178050 w 2178050"/>
                <a:gd name="connsiteY1" fmla="*/ 2079625 h 2270125"/>
                <a:gd name="connsiteX2" fmla="*/ 1457325 w 2178050"/>
                <a:gd name="connsiteY2" fmla="*/ 2079625 h 2270125"/>
                <a:gd name="connsiteX3" fmla="*/ 1457325 w 2178050"/>
                <a:gd name="connsiteY3" fmla="*/ 1981200 h 2270125"/>
                <a:gd name="connsiteX4" fmla="*/ 1193800 w 2178050"/>
                <a:gd name="connsiteY4" fmla="*/ 1981200 h 2270125"/>
                <a:gd name="connsiteX5" fmla="*/ 1193800 w 2178050"/>
                <a:gd name="connsiteY5" fmla="*/ 1860550 h 2270125"/>
                <a:gd name="connsiteX6" fmla="*/ 1193800 w 2178050"/>
                <a:gd name="connsiteY6" fmla="*/ 1860550 h 2270125"/>
                <a:gd name="connsiteX7" fmla="*/ 1193800 w 2178050"/>
                <a:gd name="connsiteY7" fmla="*/ 1860550 h 2270125"/>
                <a:gd name="connsiteX8" fmla="*/ 1171575 w 2178050"/>
                <a:gd name="connsiteY8" fmla="*/ 1752600 h 2270125"/>
                <a:gd name="connsiteX9" fmla="*/ 622300 w 2178050"/>
                <a:gd name="connsiteY9" fmla="*/ 1752600 h 2270125"/>
                <a:gd name="connsiteX10" fmla="*/ 622300 w 2178050"/>
                <a:gd name="connsiteY10" fmla="*/ 1704975 h 2270125"/>
                <a:gd name="connsiteX11" fmla="*/ 495300 w 2178050"/>
                <a:gd name="connsiteY11" fmla="*/ 1704975 h 2270125"/>
                <a:gd name="connsiteX12" fmla="*/ 495300 w 2178050"/>
                <a:gd name="connsiteY12" fmla="*/ 1416050 h 2270125"/>
                <a:gd name="connsiteX13" fmla="*/ 454025 w 2178050"/>
                <a:gd name="connsiteY13" fmla="*/ 1416050 h 2270125"/>
                <a:gd name="connsiteX14" fmla="*/ 454025 w 2178050"/>
                <a:gd name="connsiteY14" fmla="*/ 1362075 h 2270125"/>
                <a:gd name="connsiteX15" fmla="*/ 454025 w 2178050"/>
                <a:gd name="connsiteY15" fmla="*/ 1362075 h 2270125"/>
                <a:gd name="connsiteX16" fmla="*/ 422275 w 2178050"/>
                <a:gd name="connsiteY16" fmla="*/ 1317625 h 2270125"/>
                <a:gd name="connsiteX17" fmla="*/ 276225 w 2178050"/>
                <a:gd name="connsiteY17" fmla="*/ 1317625 h 2270125"/>
                <a:gd name="connsiteX18" fmla="*/ 273050 w 2178050"/>
                <a:gd name="connsiteY18" fmla="*/ 1289050 h 2270125"/>
                <a:gd name="connsiteX19" fmla="*/ 260350 w 2178050"/>
                <a:gd name="connsiteY19" fmla="*/ 1254125 h 2270125"/>
                <a:gd name="connsiteX20" fmla="*/ 260350 w 2178050"/>
                <a:gd name="connsiteY20" fmla="*/ 1254125 h 2270125"/>
                <a:gd name="connsiteX21" fmla="*/ 260350 w 2178050"/>
                <a:gd name="connsiteY21" fmla="*/ 469900 h 2270125"/>
                <a:gd name="connsiteX22" fmla="*/ 234950 w 2178050"/>
                <a:gd name="connsiteY22" fmla="*/ 438150 h 2270125"/>
                <a:gd name="connsiteX23" fmla="*/ 222250 w 2178050"/>
                <a:gd name="connsiteY23" fmla="*/ 161925 h 2270125"/>
                <a:gd name="connsiteX24" fmla="*/ 193675 w 2178050"/>
                <a:gd name="connsiteY24" fmla="*/ 117475 h 2270125"/>
                <a:gd name="connsiteX25" fmla="*/ 193675 w 2178050"/>
                <a:gd name="connsiteY25" fmla="*/ 117475 h 2270125"/>
                <a:gd name="connsiteX26" fmla="*/ 139700 w 2178050"/>
                <a:gd name="connsiteY26" fmla="*/ 92075 h 2270125"/>
                <a:gd name="connsiteX27" fmla="*/ 139700 w 2178050"/>
                <a:gd name="connsiteY27" fmla="*/ 63500 h 2270125"/>
                <a:gd name="connsiteX28" fmla="*/ 85725 w 2178050"/>
                <a:gd name="connsiteY28" fmla="*/ 63500 h 2270125"/>
                <a:gd name="connsiteX29" fmla="*/ 85725 w 2178050"/>
                <a:gd name="connsiteY29" fmla="*/ 31750 h 2270125"/>
                <a:gd name="connsiteX30" fmla="*/ 53975 w 2178050"/>
                <a:gd name="connsiteY30" fmla="*/ 31750 h 2270125"/>
                <a:gd name="connsiteX31" fmla="*/ 53975 w 2178050"/>
                <a:gd name="connsiteY31" fmla="*/ 0 h 2270125"/>
                <a:gd name="connsiteX32" fmla="*/ 0 w 2178050"/>
                <a:gd name="connsiteY32" fmla="*/ 0 h 2270125"/>
                <a:gd name="connsiteX0" fmla="*/ 2178050 w 2178050"/>
                <a:gd name="connsiteY0" fmla="*/ 2270125 h 2270125"/>
                <a:gd name="connsiteX1" fmla="*/ 2178050 w 2178050"/>
                <a:gd name="connsiteY1" fmla="*/ 2079625 h 2270125"/>
                <a:gd name="connsiteX2" fmla="*/ 1457325 w 2178050"/>
                <a:gd name="connsiteY2" fmla="*/ 2079625 h 2270125"/>
                <a:gd name="connsiteX3" fmla="*/ 1457325 w 2178050"/>
                <a:gd name="connsiteY3" fmla="*/ 1981200 h 2270125"/>
                <a:gd name="connsiteX4" fmla="*/ 1193800 w 2178050"/>
                <a:gd name="connsiteY4" fmla="*/ 1981200 h 2270125"/>
                <a:gd name="connsiteX5" fmla="*/ 1193800 w 2178050"/>
                <a:gd name="connsiteY5" fmla="*/ 1860550 h 2270125"/>
                <a:gd name="connsiteX6" fmla="*/ 1193800 w 2178050"/>
                <a:gd name="connsiteY6" fmla="*/ 1860550 h 2270125"/>
                <a:gd name="connsiteX7" fmla="*/ 1193800 w 2178050"/>
                <a:gd name="connsiteY7" fmla="*/ 1860550 h 2270125"/>
                <a:gd name="connsiteX8" fmla="*/ 1171575 w 2178050"/>
                <a:gd name="connsiteY8" fmla="*/ 1752600 h 2270125"/>
                <a:gd name="connsiteX9" fmla="*/ 622300 w 2178050"/>
                <a:gd name="connsiteY9" fmla="*/ 1752600 h 2270125"/>
                <a:gd name="connsiteX10" fmla="*/ 622300 w 2178050"/>
                <a:gd name="connsiteY10" fmla="*/ 1704975 h 2270125"/>
                <a:gd name="connsiteX11" fmla="*/ 495300 w 2178050"/>
                <a:gd name="connsiteY11" fmla="*/ 1704975 h 2270125"/>
                <a:gd name="connsiteX12" fmla="*/ 495300 w 2178050"/>
                <a:gd name="connsiteY12" fmla="*/ 1416050 h 2270125"/>
                <a:gd name="connsiteX13" fmla="*/ 454025 w 2178050"/>
                <a:gd name="connsiteY13" fmla="*/ 1416050 h 2270125"/>
                <a:gd name="connsiteX14" fmla="*/ 454025 w 2178050"/>
                <a:gd name="connsiteY14" fmla="*/ 1362075 h 2270125"/>
                <a:gd name="connsiteX15" fmla="*/ 454025 w 2178050"/>
                <a:gd name="connsiteY15" fmla="*/ 1362075 h 2270125"/>
                <a:gd name="connsiteX16" fmla="*/ 422275 w 2178050"/>
                <a:gd name="connsiteY16" fmla="*/ 1317625 h 2270125"/>
                <a:gd name="connsiteX17" fmla="*/ 276225 w 2178050"/>
                <a:gd name="connsiteY17" fmla="*/ 1317625 h 2270125"/>
                <a:gd name="connsiteX18" fmla="*/ 273050 w 2178050"/>
                <a:gd name="connsiteY18" fmla="*/ 1289050 h 2270125"/>
                <a:gd name="connsiteX19" fmla="*/ 260350 w 2178050"/>
                <a:gd name="connsiteY19" fmla="*/ 1254125 h 2270125"/>
                <a:gd name="connsiteX20" fmla="*/ 260350 w 2178050"/>
                <a:gd name="connsiteY20" fmla="*/ 1254125 h 2270125"/>
                <a:gd name="connsiteX21" fmla="*/ 260350 w 2178050"/>
                <a:gd name="connsiteY21" fmla="*/ 469900 h 2270125"/>
                <a:gd name="connsiteX22" fmla="*/ 234950 w 2178050"/>
                <a:gd name="connsiteY22" fmla="*/ 438150 h 2270125"/>
                <a:gd name="connsiteX23" fmla="*/ 212725 w 2178050"/>
                <a:gd name="connsiteY23" fmla="*/ 180975 h 2270125"/>
                <a:gd name="connsiteX24" fmla="*/ 193675 w 2178050"/>
                <a:gd name="connsiteY24" fmla="*/ 117475 h 2270125"/>
                <a:gd name="connsiteX25" fmla="*/ 193675 w 2178050"/>
                <a:gd name="connsiteY25" fmla="*/ 117475 h 2270125"/>
                <a:gd name="connsiteX26" fmla="*/ 139700 w 2178050"/>
                <a:gd name="connsiteY26" fmla="*/ 92075 h 2270125"/>
                <a:gd name="connsiteX27" fmla="*/ 139700 w 2178050"/>
                <a:gd name="connsiteY27" fmla="*/ 63500 h 2270125"/>
                <a:gd name="connsiteX28" fmla="*/ 85725 w 2178050"/>
                <a:gd name="connsiteY28" fmla="*/ 63500 h 2270125"/>
                <a:gd name="connsiteX29" fmla="*/ 85725 w 2178050"/>
                <a:gd name="connsiteY29" fmla="*/ 31750 h 2270125"/>
                <a:gd name="connsiteX30" fmla="*/ 53975 w 2178050"/>
                <a:gd name="connsiteY30" fmla="*/ 31750 h 2270125"/>
                <a:gd name="connsiteX31" fmla="*/ 53975 w 2178050"/>
                <a:gd name="connsiteY31" fmla="*/ 0 h 2270125"/>
                <a:gd name="connsiteX32" fmla="*/ 0 w 2178050"/>
                <a:gd name="connsiteY32" fmla="*/ 0 h 2270125"/>
                <a:gd name="connsiteX0" fmla="*/ 2178050 w 2178050"/>
                <a:gd name="connsiteY0" fmla="*/ 2270125 h 2270125"/>
                <a:gd name="connsiteX1" fmla="*/ 2178050 w 2178050"/>
                <a:gd name="connsiteY1" fmla="*/ 2079625 h 2270125"/>
                <a:gd name="connsiteX2" fmla="*/ 1457325 w 2178050"/>
                <a:gd name="connsiteY2" fmla="*/ 2079625 h 2270125"/>
                <a:gd name="connsiteX3" fmla="*/ 1457325 w 2178050"/>
                <a:gd name="connsiteY3" fmla="*/ 1981200 h 2270125"/>
                <a:gd name="connsiteX4" fmla="*/ 1193800 w 2178050"/>
                <a:gd name="connsiteY4" fmla="*/ 1981200 h 2270125"/>
                <a:gd name="connsiteX5" fmla="*/ 1193800 w 2178050"/>
                <a:gd name="connsiteY5" fmla="*/ 1860550 h 2270125"/>
                <a:gd name="connsiteX6" fmla="*/ 1193800 w 2178050"/>
                <a:gd name="connsiteY6" fmla="*/ 1860550 h 2270125"/>
                <a:gd name="connsiteX7" fmla="*/ 1193800 w 2178050"/>
                <a:gd name="connsiteY7" fmla="*/ 1860550 h 2270125"/>
                <a:gd name="connsiteX8" fmla="*/ 1171575 w 2178050"/>
                <a:gd name="connsiteY8" fmla="*/ 1752600 h 2270125"/>
                <a:gd name="connsiteX9" fmla="*/ 622300 w 2178050"/>
                <a:gd name="connsiteY9" fmla="*/ 1752600 h 2270125"/>
                <a:gd name="connsiteX10" fmla="*/ 622300 w 2178050"/>
                <a:gd name="connsiteY10" fmla="*/ 1704975 h 2270125"/>
                <a:gd name="connsiteX11" fmla="*/ 495300 w 2178050"/>
                <a:gd name="connsiteY11" fmla="*/ 1704975 h 2270125"/>
                <a:gd name="connsiteX12" fmla="*/ 495300 w 2178050"/>
                <a:gd name="connsiteY12" fmla="*/ 1416050 h 2270125"/>
                <a:gd name="connsiteX13" fmla="*/ 454025 w 2178050"/>
                <a:gd name="connsiteY13" fmla="*/ 1416050 h 2270125"/>
                <a:gd name="connsiteX14" fmla="*/ 454025 w 2178050"/>
                <a:gd name="connsiteY14" fmla="*/ 1362075 h 2270125"/>
                <a:gd name="connsiteX15" fmla="*/ 454025 w 2178050"/>
                <a:gd name="connsiteY15" fmla="*/ 1362075 h 2270125"/>
                <a:gd name="connsiteX16" fmla="*/ 422275 w 2178050"/>
                <a:gd name="connsiteY16" fmla="*/ 1317625 h 2270125"/>
                <a:gd name="connsiteX17" fmla="*/ 276225 w 2178050"/>
                <a:gd name="connsiteY17" fmla="*/ 1317625 h 2270125"/>
                <a:gd name="connsiteX18" fmla="*/ 273050 w 2178050"/>
                <a:gd name="connsiteY18" fmla="*/ 1289050 h 2270125"/>
                <a:gd name="connsiteX19" fmla="*/ 260350 w 2178050"/>
                <a:gd name="connsiteY19" fmla="*/ 1254125 h 2270125"/>
                <a:gd name="connsiteX20" fmla="*/ 260350 w 2178050"/>
                <a:gd name="connsiteY20" fmla="*/ 1254125 h 2270125"/>
                <a:gd name="connsiteX21" fmla="*/ 250825 w 2178050"/>
                <a:gd name="connsiteY21" fmla="*/ 479425 h 2270125"/>
                <a:gd name="connsiteX22" fmla="*/ 234950 w 2178050"/>
                <a:gd name="connsiteY22" fmla="*/ 438150 h 2270125"/>
                <a:gd name="connsiteX23" fmla="*/ 212725 w 2178050"/>
                <a:gd name="connsiteY23" fmla="*/ 180975 h 2270125"/>
                <a:gd name="connsiteX24" fmla="*/ 193675 w 2178050"/>
                <a:gd name="connsiteY24" fmla="*/ 117475 h 2270125"/>
                <a:gd name="connsiteX25" fmla="*/ 193675 w 2178050"/>
                <a:gd name="connsiteY25" fmla="*/ 117475 h 2270125"/>
                <a:gd name="connsiteX26" fmla="*/ 139700 w 2178050"/>
                <a:gd name="connsiteY26" fmla="*/ 92075 h 2270125"/>
                <a:gd name="connsiteX27" fmla="*/ 139700 w 2178050"/>
                <a:gd name="connsiteY27" fmla="*/ 63500 h 2270125"/>
                <a:gd name="connsiteX28" fmla="*/ 85725 w 2178050"/>
                <a:gd name="connsiteY28" fmla="*/ 63500 h 2270125"/>
                <a:gd name="connsiteX29" fmla="*/ 85725 w 2178050"/>
                <a:gd name="connsiteY29" fmla="*/ 31750 h 2270125"/>
                <a:gd name="connsiteX30" fmla="*/ 53975 w 2178050"/>
                <a:gd name="connsiteY30" fmla="*/ 31750 h 2270125"/>
                <a:gd name="connsiteX31" fmla="*/ 53975 w 2178050"/>
                <a:gd name="connsiteY31" fmla="*/ 0 h 2270125"/>
                <a:gd name="connsiteX32" fmla="*/ 0 w 2178050"/>
                <a:gd name="connsiteY32" fmla="*/ 0 h 2270125"/>
                <a:gd name="connsiteX0" fmla="*/ 2178050 w 2178050"/>
                <a:gd name="connsiteY0" fmla="*/ 2270125 h 2270125"/>
                <a:gd name="connsiteX1" fmla="*/ 2178050 w 2178050"/>
                <a:gd name="connsiteY1" fmla="*/ 2079625 h 2270125"/>
                <a:gd name="connsiteX2" fmla="*/ 1457325 w 2178050"/>
                <a:gd name="connsiteY2" fmla="*/ 2079625 h 2270125"/>
                <a:gd name="connsiteX3" fmla="*/ 1457325 w 2178050"/>
                <a:gd name="connsiteY3" fmla="*/ 1981200 h 2270125"/>
                <a:gd name="connsiteX4" fmla="*/ 1193800 w 2178050"/>
                <a:gd name="connsiteY4" fmla="*/ 1981200 h 2270125"/>
                <a:gd name="connsiteX5" fmla="*/ 1193800 w 2178050"/>
                <a:gd name="connsiteY5" fmla="*/ 1860550 h 2270125"/>
                <a:gd name="connsiteX6" fmla="*/ 1193800 w 2178050"/>
                <a:gd name="connsiteY6" fmla="*/ 1860550 h 2270125"/>
                <a:gd name="connsiteX7" fmla="*/ 1193800 w 2178050"/>
                <a:gd name="connsiteY7" fmla="*/ 1860550 h 2270125"/>
                <a:gd name="connsiteX8" fmla="*/ 1171575 w 2178050"/>
                <a:gd name="connsiteY8" fmla="*/ 1752600 h 2270125"/>
                <a:gd name="connsiteX9" fmla="*/ 622300 w 2178050"/>
                <a:gd name="connsiteY9" fmla="*/ 1752600 h 2270125"/>
                <a:gd name="connsiteX10" fmla="*/ 622300 w 2178050"/>
                <a:gd name="connsiteY10" fmla="*/ 1704975 h 2270125"/>
                <a:gd name="connsiteX11" fmla="*/ 495300 w 2178050"/>
                <a:gd name="connsiteY11" fmla="*/ 1704975 h 2270125"/>
                <a:gd name="connsiteX12" fmla="*/ 495300 w 2178050"/>
                <a:gd name="connsiteY12" fmla="*/ 1416050 h 2270125"/>
                <a:gd name="connsiteX13" fmla="*/ 454025 w 2178050"/>
                <a:gd name="connsiteY13" fmla="*/ 1416050 h 2270125"/>
                <a:gd name="connsiteX14" fmla="*/ 454025 w 2178050"/>
                <a:gd name="connsiteY14" fmla="*/ 1362075 h 2270125"/>
                <a:gd name="connsiteX15" fmla="*/ 438150 w 2178050"/>
                <a:gd name="connsiteY15" fmla="*/ 1365250 h 2270125"/>
                <a:gd name="connsiteX16" fmla="*/ 422275 w 2178050"/>
                <a:gd name="connsiteY16" fmla="*/ 1317625 h 2270125"/>
                <a:gd name="connsiteX17" fmla="*/ 276225 w 2178050"/>
                <a:gd name="connsiteY17" fmla="*/ 1317625 h 2270125"/>
                <a:gd name="connsiteX18" fmla="*/ 273050 w 2178050"/>
                <a:gd name="connsiteY18" fmla="*/ 1289050 h 2270125"/>
                <a:gd name="connsiteX19" fmla="*/ 260350 w 2178050"/>
                <a:gd name="connsiteY19" fmla="*/ 1254125 h 2270125"/>
                <a:gd name="connsiteX20" fmla="*/ 260350 w 2178050"/>
                <a:gd name="connsiteY20" fmla="*/ 1254125 h 2270125"/>
                <a:gd name="connsiteX21" fmla="*/ 250825 w 2178050"/>
                <a:gd name="connsiteY21" fmla="*/ 479425 h 2270125"/>
                <a:gd name="connsiteX22" fmla="*/ 234950 w 2178050"/>
                <a:gd name="connsiteY22" fmla="*/ 438150 h 2270125"/>
                <a:gd name="connsiteX23" fmla="*/ 212725 w 2178050"/>
                <a:gd name="connsiteY23" fmla="*/ 180975 h 2270125"/>
                <a:gd name="connsiteX24" fmla="*/ 193675 w 2178050"/>
                <a:gd name="connsiteY24" fmla="*/ 117475 h 2270125"/>
                <a:gd name="connsiteX25" fmla="*/ 193675 w 2178050"/>
                <a:gd name="connsiteY25" fmla="*/ 117475 h 2270125"/>
                <a:gd name="connsiteX26" fmla="*/ 139700 w 2178050"/>
                <a:gd name="connsiteY26" fmla="*/ 92075 h 2270125"/>
                <a:gd name="connsiteX27" fmla="*/ 139700 w 2178050"/>
                <a:gd name="connsiteY27" fmla="*/ 63500 h 2270125"/>
                <a:gd name="connsiteX28" fmla="*/ 85725 w 2178050"/>
                <a:gd name="connsiteY28" fmla="*/ 63500 h 2270125"/>
                <a:gd name="connsiteX29" fmla="*/ 85725 w 2178050"/>
                <a:gd name="connsiteY29" fmla="*/ 31750 h 2270125"/>
                <a:gd name="connsiteX30" fmla="*/ 53975 w 2178050"/>
                <a:gd name="connsiteY30" fmla="*/ 31750 h 2270125"/>
                <a:gd name="connsiteX31" fmla="*/ 53975 w 2178050"/>
                <a:gd name="connsiteY31" fmla="*/ 0 h 2270125"/>
                <a:gd name="connsiteX32" fmla="*/ 0 w 2178050"/>
                <a:gd name="connsiteY32" fmla="*/ 0 h 2270125"/>
                <a:gd name="connsiteX0" fmla="*/ 2178050 w 2178050"/>
                <a:gd name="connsiteY0" fmla="*/ 2270125 h 2270125"/>
                <a:gd name="connsiteX1" fmla="*/ 2178050 w 2178050"/>
                <a:gd name="connsiteY1" fmla="*/ 2079625 h 2270125"/>
                <a:gd name="connsiteX2" fmla="*/ 1457325 w 2178050"/>
                <a:gd name="connsiteY2" fmla="*/ 2079625 h 2270125"/>
                <a:gd name="connsiteX3" fmla="*/ 1457325 w 2178050"/>
                <a:gd name="connsiteY3" fmla="*/ 1981200 h 2270125"/>
                <a:gd name="connsiteX4" fmla="*/ 1193800 w 2178050"/>
                <a:gd name="connsiteY4" fmla="*/ 1981200 h 2270125"/>
                <a:gd name="connsiteX5" fmla="*/ 1193800 w 2178050"/>
                <a:gd name="connsiteY5" fmla="*/ 1860550 h 2270125"/>
                <a:gd name="connsiteX6" fmla="*/ 1193800 w 2178050"/>
                <a:gd name="connsiteY6" fmla="*/ 1860550 h 2270125"/>
                <a:gd name="connsiteX7" fmla="*/ 1174750 w 2178050"/>
                <a:gd name="connsiteY7" fmla="*/ 1863725 h 2270125"/>
                <a:gd name="connsiteX8" fmla="*/ 1171575 w 2178050"/>
                <a:gd name="connsiteY8" fmla="*/ 1752600 h 2270125"/>
                <a:gd name="connsiteX9" fmla="*/ 622300 w 2178050"/>
                <a:gd name="connsiteY9" fmla="*/ 1752600 h 2270125"/>
                <a:gd name="connsiteX10" fmla="*/ 622300 w 2178050"/>
                <a:gd name="connsiteY10" fmla="*/ 1704975 h 2270125"/>
                <a:gd name="connsiteX11" fmla="*/ 495300 w 2178050"/>
                <a:gd name="connsiteY11" fmla="*/ 1704975 h 2270125"/>
                <a:gd name="connsiteX12" fmla="*/ 495300 w 2178050"/>
                <a:gd name="connsiteY12" fmla="*/ 1416050 h 2270125"/>
                <a:gd name="connsiteX13" fmla="*/ 454025 w 2178050"/>
                <a:gd name="connsiteY13" fmla="*/ 1416050 h 2270125"/>
                <a:gd name="connsiteX14" fmla="*/ 454025 w 2178050"/>
                <a:gd name="connsiteY14" fmla="*/ 1362075 h 2270125"/>
                <a:gd name="connsiteX15" fmla="*/ 438150 w 2178050"/>
                <a:gd name="connsiteY15" fmla="*/ 1365250 h 2270125"/>
                <a:gd name="connsiteX16" fmla="*/ 422275 w 2178050"/>
                <a:gd name="connsiteY16" fmla="*/ 1317625 h 2270125"/>
                <a:gd name="connsiteX17" fmla="*/ 276225 w 2178050"/>
                <a:gd name="connsiteY17" fmla="*/ 1317625 h 2270125"/>
                <a:gd name="connsiteX18" fmla="*/ 273050 w 2178050"/>
                <a:gd name="connsiteY18" fmla="*/ 1289050 h 2270125"/>
                <a:gd name="connsiteX19" fmla="*/ 260350 w 2178050"/>
                <a:gd name="connsiteY19" fmla="*/ 1254125 h 2270125"/>
                <a:gd name="connsiteX20" fmla="*/ 260350 w 2178050"/>
                <a:gd name="connsiteY20" fmla="*/ 1254125 h 2270125"/>
                <a:gd name="connsiteX21" fmla="*/ 250825 w 2178050"/>
                <a:gd name="connsiteY21" fmla="*/ 479425 h 2270125"/>
                <a:gd name="connsiteX22" fmla="*/ 234950 w 2178050"/>
                <a:gd name="connsiteY22" fmla="*/ 438150 h 2270125"/>
                <a:gd name="connsiteX23" fmla="*/ 212725 w 2178050"/>
                <a:gd name="connsiteY23" fmla="*/ 180975 h 2270125"/>
                <a:gd name="connsiteX24" fmla="*/ 193675 w 2178050"/>
                <a:gd name="connsiteY24" fmla="*/ 117475 h 2270125"/>
                <a:gd name="connsiteX25" fmla="*/ 193675 w 2178050"/>
                <a:gd name="connsiteY25" fmla="*/ 117475 h 2270125"/>
                <a:gd name="connsiteX26" fmla="*/ 139700 w 2178050"/>
                <a:gd name="connsiteY26" fmla="*/ 92075 h 2270125"/>
                <a:gd name="connsiteX27" fmla="*/ 139700 w 2178050"/>
                <a:gd name="connsiteY27" fmla="*/ 63500 h 2270125"/>
                <a:gd name="connsiteX28" fmla="*/ 85725 w 2178050"/>
                <a:gd name="connsiteY28" fmla="*/ 63500 h 2270125"/>
                <a:gd name="connsiteX29" fmla="*/ 85725 w 2178050"/>
                <a:gd name="connsiteY29" fmla="*/ 31750 h 2270125"/>
                <a:gd name="connsiteX30" fmla="*/ 53975 w 2178050"/>
                <a:gd name="connsiteY30" fmla="*/ 31750 h 2270125"/>
                <a:gd name="connsiteX31" fmla="*/ 53975 w 2178050"/>
                <a:gd name="connsiteY31" fmla="*/ 0 h 2270125"/>
                <a:gd name="connsiteX32" fmla="*/ 0 w 2178050"/>
                <a:gd name="connsiteY32" fmla="*/ 0 h 2270125"/>
                <a:gd name="connsiteX0" fmla="*/ 2178050 w 2178050"/>
                <a:gd name="connsiteY0" fmla="*/ 2270125 h 2270125"/>
                <a:gd name="connsiteX1" fmla="*/ 2178050 w 2178050"/>
                <a:gd name="connsiteY1" fmla="*/ 2079625 h 2270125"/>
                <a:gd name="connsiteX2" fmla="*/ 1457325 w 2178050"/>
                <a:gd name="connsiteY2" fmla="*/ 2079625 h 2270125"/>
                <a:gd name="connsiteX3" fmla="*/ 1457325 w 2178050"/>
                <a:gd name="connsiteY3" fmla="*/ 1981200 h 2270125"/>
                <a:gd name="connsiteX4" fmla="*/ 1193800 w 2178050"/>
                <a:gd name="connsiteY4" fmla="*/ 1981200 h 2270125"/>
                <a:gd name="connsiteX5" fmla="*/ 1193800 w 2178050"/>
                <a:gd name="connsiteY5" fmla="*/ 1860550 h 2270125"/>
                <a:gd name="connsiteX6" fmla="*/ 1193800 w 2178050"/>
                <a:gd name="connsiteY6" fmla="*/ 1860550 h 2270125"/>
                <a:gd name="connsiteX7" fmla="*/ 1174750 w 2178050"/>
                <a:gd name="connsiteY7" fmla="*/ 1863725 h 2270125"/>
                <a:gd name="connsiteX8" fmla="*/ 1171575 w 2178050"/>
                <a:gd name="connsiteY8" fmla="*/ 1752600 h 2270125"/>
                <a:gd name="connsiteX9" fmla="*/ 622300 w 2178050"/>
                <a:gd name="connsiteY9" fmla="*/ 1752600 h 2270125"/>
                <a:gd name="connsiteX10" fmla="*/ 622300 w 2178050"/>
                <a:gd name="connsiteY10" fmla="*/ 1704975 h 2270125"/>
                <a:gd name="connsiteX11" fmla="*/ 495300 w 2178050"/>
                <a:gd name="connsiteY11" fmla="*/ 1704975 h 2270125"/>
                <a:gd name="connsiteX12" fmla="*/ 495300 w 2178050"/>
                <a:gd name="connsiteY12" fmla="*/ 1416050 h 2270125"/>
                <a:gd name="connsiteX13" fmla="*/ 454025 w 2178050"/>
                <a:gd name="connsiteY13" fmla="*/ 1416050 h 2270125"/>
                <a:gd name="connsiteX14" fmla="*/ 454025 w 2178050"/>
                <a:gd name="connsiteY14" fmla="*/ 1362075 h 2270125"/>
                <a:gd name="connsiteX15" fmla="*/ 438150 w 2178050"/>
                <a:gd name="connsiteY15" fmla="*/ 1365250 h 2270125"/>
                <a:gd name="connsiteX16" fmla="*/ 422275 w 2178050"/>
                <a:gd name="connsiteY16" fmla="*/ 1317625 h 2270125"/>
                <a:gd name="connsiteX17" fmla="*/ 276225 w 2178050"/>
                <a:gd name="connsiteY17" fmla="*/ 1317625 h 2270125"/>
                <a:gd name="connsiteX18" fmla="*/ 273050 w 2178050"/>
                <a:gd name="connsiteY18" fmla="*/ 1289050 h 2270125"/>
                <a:gd name="connsiteX19" fmla="*/ 260350 w 2178050"/>
                <a:gd name="connsiteY19" fmla="*/ 1254125 h 2270125"/>
                <a:gd name="connsiteX20" fmla="*/ 260350 w 2178050"/>
                <a:gd name="connsiteY20" fmla="*/ 1254125 h 2270125"/>
                <a:gd name="connsiteX21" fmla="*/ 250825 w 2178050"/>
                <a:gd name="connsiteY21" fmla="*/ 479425 h 2270125"/>
                <a:gd name="connsiteX22" fmla="*/ 234950 w 2178050"/>
                <a:gd name="connsiteY22" fmla="*/ 438150 h 2270125"/>
                <a:gd name="connsiteX23" fmla="*/ 212725 w 2178050"/>
                <a:gd name="connsiteY23" fmla="*/ 180975 h 2270125"/>
                <a:gd name="connsiteX24" fmla="*/ 193675 w 2178050"/>
                <a:gd name="connsiteY24" fmla="*/ 117475 h 2270125"/>
                <a:gd name="connsiteX25" fmla="*/ 193675 w 2178050"/>
                <a:gd name="connsiteY25" fmla="*/ 117475 h 2270125"/>
                <a:gd name="connsiteX26" fmla="*/ 139700 w 2178050"/>
                <a:gd name="connsiteY26" fmla="*/ 92075 h 2270125"/>
                <a:gd name="connsiteX27" fmla="*/ 139700 w 2178050"/>
                <a:gd name="connsiteY27" fmla="*/ 63500 h 2270125"/>
                <a:gd name="connsiteX28" fmla="*/ 85725 w 2178050"/>
                <a:gd name="connsiteY28" fmla="*/ 63500 h 2270125"/>
                <a:gd name="connsiteX29" fmla="*/ 85725 w 2178050"/>
                <a:gd name="connsiteY29" fmla="*/ 31750 h 2270125"/>
                <a:gd name="connsiteX30" fmla="*/ 53975 w 2178050"/>
                <a:gd name="connsiteY30" fmla="*/ 31750 h 2270125"/>
                <a:gd name="connsiteX31" fmla="*/ 53975 w 2178050"/>
                <a:gd name="connsiteY31" fmla="*/ 0 h 2270125"/>
                <a:gd name="connsiteX32" fmla="*/ 0 w 2178050"/>
                <a:gd name="connsiteY32" fmla="*/ 0 h 2270125"/>
                <a:gd name="connsiteX0" fmla="*/ 2178050 w 2178050"/>
                <a:gd name="connsiteY0" fmla="*/ 2270125 h 2270125"/>
                <a:gd name="connsiteX1" fmla="*/ 2178050 w 2178050"/>
                <a:gd name="connsiteY1" fmla="*/ 2079625 h 2270125"/>
                <a:gd name="connsiteX2" fmla="*/ 1457325 w 2178050"/>
                <a:gd name="connsiteY2" fmla="*/ 2079625 h 2270125"/>
                <a:gd name="connsiteX3" fmla="*/ 1457325 w 2178050"/>
                <a:gd name="connsiteY3" fmla="*/ 1981200 h 2270125"/>
                <a:gd name="connsiteX4" fmla="*/ 1193800 w 2178050"/>
                <a:gd name="connsiteY4" fmla="*/ 1981200 h 2270125"/>
                <a:gd name="connsiteX5" fmla="*/ 1193800 w 2178050"/>
                <a:gd name="connsiteY5" fmla="*/ 1860550 h 2270125"/>
                <a:gd name="connsiteX6" fmla="*/ 1193800 w 2178050"/>
                <a:gd name="connsiteY6" fmla="*/ 1860550 h 2270125"/>
                <a:gd name="connsiteX7" fmla="*/ 1174750 w 2178050"/>
                <a:gd name="connsiteY7" fmla="*/ 1863725 h 2270125"/>
                <a:gd name="connsiteX8" fmla="*/ 1171575 w 2178050"/>
                <a:gd name="connsiteY8" fmla="*/ 1752600 h 2270125"/>
                <a:gd name="connsiteX9" fmla="*/ 622300 w 2178050"/>
                <a:gd name="connsiteY9" fmla="*/ 1752600 h 2270125"/>
                <a:gd name="connsiteX10" fmla="*/ 622300 w 2178050"/>
                <a:gd name="connsiteY10" fmla="*/ 1704975 h 2270125"/>
                <a:gd name="connsiteX11" fmla="*/ 495300 w 2178050"/>
                <a:gd name="connsiteY11" fmla="*/ 1704975 h 2270125"/>
                <a:gd name="connsiteX12" fmla="*/ 495300 w 2178050"/>
                <a:gd name="connsiteY12" fmla="*/ 1416050 h 2270125"/>
                <a:gd name="connsiteX13" fmla="*/ 454025 w 2178050"/>
                <a:gd name="connsiteY13" fmla="*/ 1416050 h 2270125"/>
                <a:gd name="connsiteX14" fmla="*/ 454025 w 2178050"/>
                <a:gd name="connsiteY14" fmla="*/ 1362075 h 2270125"/>
                <a:gd name="connsiteX15" fmla="*/ 436154 w 2178050"/>
                <a:gd name="connsiteY15" fmla="*/ 1358255 h 2270125"/>
                <a:gd name="connsiteX16" fmla="*/ 422275 w 2178050"/>
                <a:gd name="connsiteY16" fmla="*/ 1317625 h 2270125"/>
                <a:gd name="connsiteX17" fmla="*/ 276225 w 2178050"/>
                <a:gd name="connsiteY17" fmla="*/ 1317625 h 2270125"/>
                <a:gd name="connsiteX18" fmla="*/ 273050 w 2178050"/>
                <a:gd name="connsiteY18" fmla="*/ 1289050 h 2270125"/>
                <a:gd name="connsiteX19" fmla="*/ 260350 w 2178050"/>
                <a:gd name="connsiteY19" fmla="*/ 1254125 h 2270125"/>
                <a:gd name="connsiteX20" fmla="*/ 260350 w 2178050"/>
                <a:gd name="connsiteY20" fmla="*/ 1254125 h 2270125"/>
                <a:gd name="connsiteX21" fmla="*/ 250825 w 2178050"/>
                <a:gd name="connsiteY21" fmla="*/ 479425 h 2270125"/>
                <a:gd name="connsiteX22" fmla="*/ 234950 w 2178050"/>
                <a:gd name="connsiteY22" fmla="*/ 438150 h 2270125"/>
                <a:gd name="connsiteX23" fmla="*/ 212725 w 2178050"/>
                <a:gd name="connsiteY23" fmla="*/ 180975 h 2270125"/>
                <a:gd name="connsiteX24" fmla="*/ 193675 w 2178050"/>
                <a:gd name="connsiteY24" fmla="*/ 117475 h 2270125"/>
                <a:gd name="connsiteX25" fmla="*/ 193675 w 2178050"/>
                <a:gd name="connsiteY25" fmla="*/ 117475 h 2270125"/>
                <a:gd name="connsiteX26" fmla="*/ 139700 w 2178050"/>
                <a:gd name="connsiteY26" fmla="*/ 92075 h 2270125"/>
                <a:gd name="connsiteX27" fmla="*/ 139700 w 2178050"/>
                <a:gd name="connsiteY27" fmla="*/ 63500 h 2270125"/>
                <a:gd name="connsiteX28" fmla="*/ 85725 w 2178050"/>
                <a:gd name="connsiteY28" fmla="*/ 63500 h 2270125"/>
                <a:gd name="connsiteX29" fmla="*/ 85725 w 2178050"/>
                <a:gd name="connsiteY29" fmla="*/ 31750 h 2270125"/>
                <a:gd name="connsiteX30" fmla="*/ 53975 w 2178050"/>
                <a:gd name="connsiteY30" fmla="*/ 31750 h 2270125"/>
                <a:gd name="connsiteX31" fmla="*/ 53975 w 2178050"/>
                <a:gd name="connsiteY31" fmla="*/ 0 h 2270125"/>
                <a:gd name="connsiteX32" fmla="*/ 0 w 2178050"/>
                <a:gd name="connsiteY32" fmla="*/ 0 h 2270125"/>
                <a:gd name="connsiteX0" fmla="*/ 2178050 w 2178050"/>
                <a:gd name="connsiteY0" fmla="*/ 2270125 h 2270125"/>
                <a:gd name="connsiteX1" fmla="*/ 2178050 w 2178050"/>
                <a:gd name="connsiteY1" fmla="*/ 2079625 h 2270125"/>
                <a:gd name="connsiteX2" fmla="*/ 1457325 w 2178050"/>
                <a:gd name="connsiteY2" fmla="*/ 2079625 h 2270125"/>
                <a:gd name="connsiteX3" fmla="*/ 1457325 w 2178050"/>
                <a:gd name="connsiteY3" fmla="*/ 1981200 h 2270125"/>
                <a:gd name="connsiteX4" fmla="*/ 1193800 w 2178050"/>
                <a:gd name="connsiteY4" fmla="*/ 1981200 h 2270125"/>
                <a:gd name="connsiteX5" fmla="*/ 1193800 w 2178050"/>
                <a:gd name="connsiteY5" fmla="*/ 1860550 h 2270125"/>
                <a:gd name="connsiteX6" fmla="*/ 1193800 w 2178050"/>
                <a:gd name="connsiteY6" fmla="*/ 1867546 h 2270125"/>
                <a:gd name="connsiteX7" fmla="*/ 1174750 w 2178050"/>
                <a:gd name="connsiteY7" fmla="*/ 1863725 h 2270125"/>
                <a:gd name="connsiteX8" fmla="*/ 1171575 w 2178050"/>
                <a:gd name="connsiteY8" fmla="*/ 1752600 h 2270125"/>
                <a:gd name="connsiteX9" fmla="*/ 622300 w 2178050"/>
                <a:gd name="connsiteY9" fmla="*/ 1752600 h 2270125"/>
                <a:gd name="connsiteX10" fmla="*/ 622300 w 2178050"/>
                <a:gd name="connsiteY10" fmla="*/ 1704975 h 2270125"/>
                <a:gd name="connsiteX11" fmla="*/ 495300 w 2178050"/>
                <a:gd name="connsiteY11" fmla="*/ 1704975 h 2270125"/>
                <a:gd name="connsiteX12" fmla="*/ 495300 w 2178050"/>
                <a:gd name="connsiteY12" fmla="*/ 1416050 h 2270125"/>
                <a:gd name="connsiteX13" fmla="*/ 454025 w 2178050"/>
                <a:gd name="connsiteY13" fmla="*/ 1416050 h 2270125"/>
                <a:gd name="connsiteX14" fmla="*/ 454025 w 2178050"/>
                <a:gd name="connsiteY14" fmla="*/ 1362075 h 2270125"/>
                <a:gd name="connsiteX15" fmla="*/ 436154 w 2178050"/>
                <a:gd name="connsiteY15" fmla="*/ 1358255 h 2270125"/>
                <a:gd name="connsiteX16" fmla="*/ 422275 w 2178050"/>
                <a:gd name="connsiteY16" fmla="*/ 1317625 h 2270125"/>
                <a:gd name="connsiteX17" fmla="*/ 276225 w 2178050"/>
                <a:gd name="connsiteY17" fmla="*/ 1317625 h 2270125"/>
                <a:gd name="connsiteX18" fmla="*/ 273050 w 2178050"/>
                <a:gd name="connsiteY18" fmla="*/ 1289050 h 2270125"/>
                <a:gd name="connsiteX19" fmla="*/ 260350 w 2178050"/>
                <a:gd name="connsiteY19" fmla="*/ 1254125 h 2270125"/>
                <a:gd name="connsiteX20" fmla="*/ 260350 w 2178050"/>
                <a:gd name="connsiteY20" fmla="*/ 1254125 h 2270125"/>
                <a:gd name="connsiteX21" fmla="*/ 250825 w 2178050"/>
                <a:gd name="connsiteY21" fmla="*/ 479425 h 2270125"/>
                <a:gd name="connsiteX22" fmla="*/ 234950 w 2178050"/>
                <a:gd name="connsiteY22" fmla="*/ 438150 h 2270125"/>
                <a:gd name="connsiteX23" fmla="*/ 212725 w 2178050"/>
                <a:gd name="connsiteY23" fmla="*/ 180975 h 2270125"/>
                <a:gd name="connsiteX24" fmla="*/ 193675 w 2178050"/>
                <a:gd name="connsiteY24" fmla="*/ 117475 h 2270125"/>
                <a:gd name="connsiteX25" fmla="*/ 193675 w 2178050"/>
                <a:gd name="connsiteY25" fmla="*/ 117475 h 2270125"/>
                <a:gd name="connsiteX26" fmla="*/ 139700 w 2178050"/>
                <a:gd name="connsiteY26" fmla="*/ 92075 h 2270125"/>
                <a:gd name="connsiteX27" fmla="*/ 139700 w 2178050"/>
                <a:gd name="connsiteY27" fmla="*/ 63500 h 2270125"/>
                <a:gd name="connsiteX28" fmla="*/ 85725 w 2178050"/>
                <a:gd name="connsiteY28" fmla="*/ 63500 h 2270125"/>
                <a:gd name="connsiteX29" fmla="*/ 85725 w 2178050"/>
                <a:gd name="connsiteY29" fmla="*/ 31750 h 2270125"/>
                <a:gd name="connsiteX30" fmla="*/ 53975 w 2178050"/>
                <a:gd name="connsiteY30" fmla="*/ 31750 h 2270125"/>
                <a:gd name="connsiteX31" fmla="*/ 53975 w 2178050"/>
                <a:gd name="connsiteY31" fmla="*/ 0 h 2270125"/>
                <a:gd name="connsiteX32" fmla="*/ 0 w 2178050"/>
                <a:gd name="connsiteY32" fmla="*/ 0 h 227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78050" h="2270125">
                  <a:moveTo>
                    <a:pt x="2178050" y="2270125"/>
                  </a:moveTo>
                  <a:lnTo>
                    <a:pt x="2178050" y="2079625"/>
                  </a:lnTo>
                  <a:lnTo>
                    <a:pt x="1457325" y="2079625"/>
                  </a:lnTo>
                  <a:lnTo>
                    <a:pt x="1457325" y="1981200"/>
                  </a:lnTo>
                  <a:lnTo>
                    <a:pt x="1193800" y="1981200"/>
                  </a:lnTo>
                  <a:lnTo>
                    <a:pt x="1193800" y="1860550"/>
                  </a:lnTo>
                  <a:lnTo>
                    <a:pt x="1193800" y="1867546"/>
                  </a:lnTo>
                  <a:lnTo>
                    <a:pt x="1174750" y="1863725"/>
                  </a:lnTo>
                  <a:cubicBezTo>
                    <a:pt x="1176867" y="1829858"/>
                    <a:pt x="1172633" y="1789642"/>
                    <a:pt x="1171575" y="1752600"/>
                  </a:cubicBezTo>
                  <a:lnTo>
                    <a:pt x="622300" y="1752600"/>
                  </a:lnTo>
                  <a:lnTo>
                    <a:pt x="622300" y="1704975"/>
                  </a:lnTo>
                  <a:lnTo>
                    <a:pt x="495300" y="1704975"/>
                  </a:lnTo>
                  <a:lnTo>
                    <a:pt x="495300" y="1416050"/>
                  </a:lnTo>
                  <a:lnTo>
                    <a:pt x="454025" y="1416050"/>
                  </a:lnTo>
                  <a:lnTo>
                    <a:pt x="454025" y="1362075"/>
                  </a:lnTo>
                  <a:lnTo>
                    <a:pt x="436154" y="1358255"/>
                  </a:lnTo>
                  <a:lnTo>
                    <a:pt x="422275" y="1317625"/>
                  </a:lnTo>
                  <a:lnTo>
                    <a:pt x="276225" y="1317625"/>
                  </a:lnTo>
                  <a:lnTo>
                    <a:pt x="273050" y="1289050"/>
                  </a:lnTo>
                  <a:lnTo>
                    <a:pt x="260350" y="1254125"/>
                  </a:lnTo>
                  <a:lnTo>
                    <a:pt x="260350" y="1254125"/>
                  </a:lnTo>
                  <a:lnTo>
                    <a:pt x="250825" y="479425"/>
                  </a:lnTo>
                  <a:lnTo>
                    <a:pt x="234950" y="438150"/>
                  </a:lnTo>
                  <a:lnTo>
                    <a:pt x="212725" y="180975"/>
                  </a:lnTo>
                  <a:lnTo>
                    <a:pt x="193675" y="117475"/>
                  </a:lnTo>
                  <a:lnTo>
                    <a:pt x="193675" y="117475"/>
                  </a:lnTo>
                  <a:lnTo>
                    <a:pt x="139700" y="92075"/>
                  </a:lnTo>
                  <a:lnTo>
                    <a:pt x="139700" y="63500"/>
                  </a:lnTo>
                  <a:lnTo>
                    <a:pt x="85725" y="63500"/>
                  </a:lnTo>
                  <a:lnTo>
                    <a:pt x="85725" y="31750"/>
                  </a:lnTo>
                  <a:lnTo>
                    <a:pt x="53975" y="31750"/>
                  </a:lnTo>
                  <a:lnTo>
                    <a:pt x="53975" y="0"/>
                  </a:lnTo>
                  <a:lnTo>
                    <a:pt x="0" y="0"/>
                  </a:lnTo>
                </a:path>
              </a:pathLst>
            </a:custGeom>
            <a:noFill/>
            <a:ln w="19050">
              <a:solidFill>
                <a:srgbClr val="BEDEF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grpSp>
          <p:nvGrpSpPr>
            <p:cNvPr id="545" name="Group 544">
              <a:extLst>
                <a:ext uri="{FF2B5EF4-FFF2-40B4-BE49-F238E27FC236}">
                  <a16:creationId xmlns:a16="http://schemas.microsoft.com/office/drawing/2014/main" id="{B006BFF6-5F42-3DE9-9BF4-5A8606B3006B}"/>
                </a:ext>
              </a:extLst>
            </p:cNvPr>
            <p:cNvGrpSpPr/>
            <p:nvPr/>
          </p:nvGrpSpPr>
          <p:grpSpPr>
            <a:xfrm>
              <a:off x="1589612" y="1778158"/>
              <a:ext cx="3996181" cy="2799728"/>
              <a:chOff x="1589612" y="1778158"/>
              <a:chExt cx="3996181" cy="2799728"/>
            </a:xfrm>
          </p:grpSpPr>
          <p:sp>
            <p:nvSpPr>
              <p:cNvPr id="546" name="Oval 545">
                <a:extLst>
                  <a:ext uri="{FF2B5EF4-FFF2-40B4-BE49-F238E27FC236}">
                    <a16:creationId xmlns:a16="http://schemas.microsoft.com/office/drawing/2014/main" id="{40191F1A-DF87-CFA8-53FB-FDE756D17768}"/>
                  </a:ext>
                </a:extLst>
              </p:cNvPr>
              <p:cNvSpPr/>
              <p:nvPr/>
            </p:nvSpPr>
            <p:spPr>
              <a:xfrm>
                <a:off x="5492871" y="4484964"/>
                <a:ext cx="92922" cy="92922"/>
              </a:xfrm>
              <a:prstGeom prst="ellipse">
                <a:avLst/>
              </a:prstGeom>
              <a:noFill/>
              <a:ln>
                <a:solidFill>
                  <a:srgbClr val="BED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547" name="Oval 546">
                <a:extLst>
                  <a:ext uri="{FF2B5EF4-FFF2-40B4-BE49-F238E27FC236}">
                    <a16:creationId xmlns:a16="http://schemas.microsoft.com/office/drawing/2014/main" id="{1CFFB496-0364-FD4A-3B51-EEF67A6AFF18}"/>
                  </a:ext>
                </a:extLst>
              </p:cNvPr>
              <p:cNvSpPr/>
              <p:nvPr/>
            </p:nvSpPr>
            <p:spPr>
              <a:xfrm>
                <a:off x="4824130" y="4353036"/>
                <a:ext cx="92922" cy="92922"/>
              </a:xfrm>
              <a:prstGeom prst="ellipse">
                <a:avLst/>
              </a:prstGeom>
              <a:noFill/>
              <a:ln>
                <a:solidFill>
                  <a:srgbClr val="BED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548" name="Oval 547">
                <a:extLst>
                  <a:ext uri="{FF2B5EF4-FFF2-40B4-BE49-F238E27FC236}">
                    <a16:creationId xmlns:a16="http://schemas.microsoft.com/office/drawing/2014/main" id="{EBFCC095-99E0-43E4-0B91-3547E5860766}"/>
                  </a:ext>
                </a:extLst>
              </p:cNvPr>
              <p:cNvSpPr/>
              <p:nvPr/>
            </p:nvSpPr>
            <p:spPr>
              <a:xfrm>
                <a:off x="3718662" y="4057335"/>
                <a:ext cx="92922" cy="92922"/>
              </a:xfrm>
              <a:prstGeom prst="ellipse">
                <a:avLst/>
              </a:prstGeom>
              <a:noFill/>
              <a:ln>
                <a:solidFill>
                  <a:srgbClr val="BED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549" name="Oval 548">
                <a:extLst>
                  <a:ext uri="{FF2B5EF4-FFF2-40B4-BE49-F238E27FC236}">
                    <a16:creationId xmlns:a16="http://schemas.microsoft.com/office/drawing/2014/main" id="{002A5174-5011-869D-E7FD-4A1DC6A84BFF}"/>
                  </a:ext>
                </a:extLst>
              </p:cNvPr>
              <p:cNvSpPr/>
              <p:nvPr/>
            </p:nvSpPr>
            <p:spPr>
              <a:xfrm>
                <a:off x="3177300" y="4057335"/>
                <a:ext cx="92922" cy="92922"/>
              </a:xfrm>
              <a:prstGeom prst="ellipse">
                <a:avLst/>
              </a:prstGeom>
              <a:noFill/>
              <a:ln>
                <a:solidFill>
                  <a:srgbClr val="BED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550" name="Oval 549">
                <a:extLst>
                  <a:ext uri="{FF2B5EF4-FFF2-40B4-BE49-F238E27FC236}">
                    <a16:creationId xmlns:a16="http://schemas.microsoft.com/office/drawing/2014/main" id="{EBACDC98-5040-6AE3-B2F6-782C20C84059}"/>
                  </a:ext>
                </a:extLst>
              </p:cNvPr>
              <p:cNvSpPr/>
              <p:nvPr/>
            </p:nvSpPr>
            <p:spPr>
              <a:xfrm>
                <a:off x="2713277" y="3948153"/>
                <a:ext cx="92922" cy="92922"/>
              </a:xfrm>
              <a:prstGeom prst="ellipse">
                <a:avLst/>
              </a:prstGeom>
              <a:noFill/>
              <a:ln>
                <a:solidFill>
                  <a:srgbClr val="BED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551" name="Oval 550">
                <a:extLst>
                  <a:ext uri="{FF2B5EF4-FFF2-40B4-BE49-F238E27FC236}">
                    <a16:creationId xmlns:a16="http://schemas.microsoft.com/office/drawing/2014/main" id="{B5F130D4-9720-F81F-6A63-6AB863E7512C}"/>
                  </a:ext>
                </a:extLst>
              </p:cNvPr>
              <p:cNvSpPr/>
              <p:nvPr/>
            </p:nvSpPr>
            <p:spPr>
              <a:xfrm>
                <a:off x="2695080" y="3784379"/>
                <a:ext cx="92922" cy="92922"/>
              </a:xfrm>
              <a:prstGeom prst="ellipse">
                <a:avLst/>
              </a:prstGeom>
              <a:noFill/>
              <a:ln>
                <a:solidFill>
                  <a:srgbClr val="BED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552" name="Oval 551">
                <a:extLst>
                  <a:ext uri="{FF2B5EF4-FFF2-40B4-BE49-F238E27FC236}">
                    <a16:creationId xmlns:a16="http://schemas.microsoft.com/office/drawing/2014/main" id="{1259105E-F34E-7C4E-B306-126E73829009}"/>
                  </a:ext>
                </a:extLst>
              </p:cNvPr>
              <p:cNvSpPr/>
              <p:nvPr/>
            </p:nvSpPr>
            <p:spPr>
              <a:xfrm>
                <a:off x="2544955" y="3506875"/>
                <a:ext cx="92922" cy="92922"/>
              </a:xfrm>
              <a:prstGeom prst="ellipse">
                <a:avLst/>
              </a:prstGeom>
              <a:noFill/>
              <a:ln>
                <a:solidFill>
                  <a:srgbClr val="BED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553" name="Oval 552">
                <a:extLst>
                  <a:ext uri="{FF2B5EF4-FFF2-40B4-BE49-F238E27FC236}">
                    <a16:creationId xmlns:a16="http://schemas.microsoft.com/office/drawing/2014/main" id="{0F3FED10-159B-9951-AC1C-3439B2DD275B}"/>
                  </a:ext>
                </a:extLst>
              </p:cNvPr>
              <p:cNvSpPr/>
              <p:nvPr/>
            </p:nvSpPr>
            <p:spPr>
              <a:xfrm>
                <a:off x="2162818" y="3247567"/>
                <a:ext cx="92922" cy="92922"/>
              </a:xfrm>
              <a:prstGeom prst="ellipse">
                <a:avLst/>
              </a:prstGeom>
              <a:noFill/>
              <a:ln>
                <a:solidFill>
                  <a:srgbClr val="BED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554" name="Oval 553">
                <a:extLst>
                  <a:ext uri="{FF2B5EF4-FFF2-40B4-BE49-F238E27FC236}">
                    <a16:creationId xmlns:a16="http://schemas.microsoft.com/office/drawing/2014/main" id="{D0257E95-E7FD-BA74-08DE-902633D54D5F}"/>
                  </a:ext>
                </a:extLst>
              </p:cNvPr>
              <p:cNvSpPr/>
              <p:nvPr/>
            </p:nvSpPr>
            <p:spPr>
              <a:xfrm>
                <a:off x="2149170" y="2806289"/>
                <a:ext cx="92922" cy="92922"/>
              </a:xfrm>
              <a:prstGeom prst="ellipse">
                <a:avLst/>
              </a:prstGeom>
              <a:noFill/>
              <a:ln>
                <a:solidFill>
                  <a:srgbClr val="BED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555" name="Oval 554">
                <a:extLst>
                  <a:ext uri="{FF2B5EF4-FFF2-40B4-BE49-F238E27FC236}">
                    <a16:creationId xmlns:a16="http://schemas.microsoft.com/office/drawing/2014/main" id="{8948480F-75C3-19F9-D005-32C5C8F8D83C}"/>
                  </a:ext>
                </a:extLst>
              </p:cNvPr>
              <p:cNvSpPr/>
              <p:nvPr/>
            </p:nvSpPr>
            <p:spPr>
              <a:xfrm>
                <a:off x="2140071" y="2483292"/>
                <a:ext cx="92922" cy="92922"/>
              </a:xfrm>
              <a:prstGeom prst="ellipse">
                <a:avLst/>
              </a:prstGeom>
              <a:noFill/>
              <a:ln>
                <a:solidFill>
                  <a:srgbClr val="BED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556" name="Oval 555">
                <a:extLst>
                  <a:ext uri="{FF2B5EF4-FFF2-40B4-BE49-F238E27FC236}">
                    <a16:creationId xmlns:a16="http://schemas.microsoft.com/office/drawing/2014/main" id="{C1C7DD0E-6BE8-F73A-0BBB-2DEDA00BFE93}"/>
                  </a:ext>
                </a:extLst>
              </p:cNvPr>
              <p:cNvSpPr/>
              <p:nvPr/>
            </p:nvSpPr>
            <p:spPr>
              <a:xfrm>
                <a:off x="2135522" y="2387758"/>
                <a:ext cx="92922" cy="92922"/>
              </a:xfrm>
              <a:prstGeom prst="ellipse">
                <a:avLst/>
              </a:prstGeom>
              <a:noFill/>
              <a:ln>
                <a:solidFill>
                  <a:srgbClr val="BED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557" name="Oval 556">
                <a:extLst>
                  <a:ext uri="{FF2B5EF4-FFF2-40B4-BE49-F238E27FC236}">
                    <a16:creationId xmlns:a16="http://schemas.microsoft.com/office/drawing/2014/main" id="{EC6CE64D-A5A5-2CB3-F92E-BA99C9AB7842}"/>
                  </a:ext>
                </a:extLst>
              </p:cNvPr>
              <p:cNvSpPr/>
              <p:nvPr/>
            </p:nvSpPr>
            <p:spPr>
              <a:xfrm>
                <a:off x="2085480" y="2251280"/>
                <a:ext cx="92922" cy="92922"/>
              </a:xfrm>
              <a:prstGeom prst="ellipse">
                <a:avLst/>
              </a:prstGeom>
              <a:noFill/>
              <a:ln>
                <a:solidFill>
                  <a:srgbClr val="BED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558" name="Oval 557">
                <a:extLst>
                  <a:ext uri="{FF2B5EF4-FFF2-40B4-BE49-F238E27FC236}">
                    <a16:creationId xmlns:a16="http://schemas.microsoft.com/office/drawing/2014/main" id="{083344A3-EFA5-FEAE-B2C7-D1D91907D965}"/>
                  </a:ext>
                </a:extLst>
              </p:cNvPr>
              <p:cNvSpPr/>
              <p:nvPr/>
            </p:nvSpPr>
            <p:spPr>
              <a:xfrm>
                <a:off x="2085480" y="2164844"/>
                <a:ext cx="92922" cy="92922"/>
              </a:xfrm>
              <a:prstGeom prst="ellipse">
                <a:avLst/>
              </a:prstGeom>
              <a:noFill/>
              <a:ln>
                <a:solidFill>
                  <a:srgbClr val="BED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559" name="Oval 558">
                <a:extLst>
                  <a:ext uri="{FF2B5EF4-FFF2-40B4-BE49-F238E27FC236}">
                    <a16:creationId xmlns:a16="http://schemas.microsoft.com/office/drawing/2014/main" id="{3AF033F2-4AD4-CB07-E103-DE0F6D2007FE}"/>
                  </a:ext>
                </a:extLst>
              </p:cNvPr>
              <p:cNvSpPr/>
              <p:nvPr/>
            </p:nvSpPr>
            <p:spPr>
              <a:xfrm>
                <a:off x="1989946" y="1910086"/>
                <a:ext cx="92922" cy="92922"/>
              </a:xfrm>
              <a:prstGeom prst="ellipse">
                <a:avLst/>
              </a:prstGeom>
              <a:noFill/>
              <a:ln>
                <a:solidFill>
                  <a:srgbClr val="BED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560" name="Oval 559">
                <a:extLst>
                  <a:ext uri="{FF2B5EF4-FFF2-40B4-BE49-F238E27FC236}">
                    <a16:creationId xmlns:a16="http://schemas.microsoft.com/office/drawing/2014/main" id="{2A24E750-BCE2-D9AD-6DA8-7FF5C939DC0F}"/>
                  </a:ext>
                </a:extLst>
              </p:cNvPr>
              <p:cNvSpPr/>
              <p:nvPr/>
            </p:nvSpPr>
            <p:spPr>
              <a:xfrm>
                <a:off x="1930806" y="1905537"/>
                <a:ext cx="92922" cy="92922"/>
              </a:xfrm>
              <a:prstGeom prst="ellipse">
                <a:avLst/>
              </a:prstGeom>
              <a:noFill/>
              <a:ln>
                <a:solidFill>
                  <a:srgbClr val="BED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561" name="Oval 560">
                <a:extLst>
                  <a:ext uri="{FF2B5EF4-FFF2-40B4-BE49-F238E27FC236}">
                    <a16:creationId xmlns:a16="http://schemas.microsoft.com/office/drawing/2014/main" id="{A4776EDA-8C16-E3BD-9A0E-3B42B68770DD}"/>
                  </a:ext>
                </a:extLst>
              </p:cNvPr>
              <p:cNvSpPr/>
              <p:nvPr/>
            </p:nvSpPr>
            <p:spPr>
              <a:xfrm>
                <a:off x="1903510" y="1905537"/>
                <a:ext cx="92922" cy="92922"/>
              </a:xfrm>
              <a:prstGeom prst="ellipse">
                <a:avLst/>
              </a:prstGeom>
              <a:noFill/>
              <a:ln>
                <a:solidFill>
                  <a:srgbClr val="BED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562" name="Oval 561">
                <a:extLst>
                  <a:ext uri="{FF2B5EF4-FFF2-40B4-BE49-F238E27FC236}">
                    <a16:creationId xmlns:a16="http://schemas.microsoft.com/office/drawing/2014/main" id="{895D7A54-6C64-C97A-F2A7-9C94CB12D235}"/>
                  </a:ext>
                </a:extLst>
              </p:cNvPr>
              <p:cNvSpPr/>
              <p:nvPr/>
            </p:nvSpPr>
            <p:spPr>
              <a:xfrm>
                <a:off x="1589612" y="1778158"/>
                <a:ext cx="92922" cy="92922"/>
              </a:xfrm>
              <a:prstGeom prst="ellipse">
                <a:avLst/>
              </a:prstGeom>
              <a:noFill/>
              <a:ln>
                <a:solidFill>
                  <a:srgbClr val="BED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grpSp>
      </p:grpSp>
      <p:grpSp>
        <p:nvGrpSpPr>
          <p:cNvPr id="766" name="Group 765">
            <a:extLst>
              <a:ext uri="{FF2B5EF4-FFF2-40B4-BE49-F238E27FC236}">
                <a16:creationId xmlns:a16="http://schemas.microsoft.com/office/drawing/2014/main" id="{1F6CC7A2-2D41-2C4F-6774-B37069B09FD9}"/>
              </a:ext>
            </a:extLst>
          </p:cNvPr>
          <p:cNvGrpSpPr/>
          <p:nvPr/>
        </p:nvGrpSpPr>
        <p:grpSpPr>
          <a:xfrm>
            <a:off x="1646705" y="2221976"/>
            <a:ext cx="2783324" cy="2056534"/>
            <a:chOff x="24375" y="1693952"/>
            <a:chExt cx="10719824" cy="4162559"/>
          </a:xfrm>
        </p:grpSpPr>
        <p:grpSp>
          <p:nvGrpSpPr>
            <p:cNvPr id="767" name="Group 766">
              <a:extLst>
                <a:ext uri="{FF2B5EF4-FFF2-40B4-BE49-F238E27FC236}">
                  <a16:creationId xmlns:a16="http://schemas.microsoft.com/office/drawing/2014/main" id="{50B89F24-CA0A-C17C-BB4F-E230BC43FD27}"/>
                </a:ext>
              </a:extLst>
            </p:cNvPr>
            <p:cNvGrpSpPr/>
            <p:nvPr/>
          </p:nvGrpSpPr>
          <p:grpSpPr>
            <a:xfrm>
              <a:off x="1868345" y="1763804"/>
              <a:ext cx="8495777" cy="2823288"/>
              <a:chOff x="1868345" y="1763804"/>
              <a:chExt cx="8495777" cy="2823288"/>
            </a:xfrm>
          </p:grpSpPr>
          <p:sp>
            <p:nvSpPr>
              <p:cNvPr id="843" name="Oval 842">
                <a:extLst>
                  <a:ext uri="{FF2B5EF4-FFF2-40B4-BE49-F238E27FC236}">
                    <a16:creationId xmlns:a16="http://schemas.microsoft.com/office/drawing/2014/main" id="{90F3D04D-2BEC-57C5-A400-D421991CD73B}"/>
                  </a:ext>
                </a:extLst>
              </p:cNvPr>
              <p:cNvSpPr/>
              <p:nvPr/>
            </p:nvSpPr>
            <p:spPr>
              <a:xfrm>
                <a:off x="10271200" y="4494170"/>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844" name="Oval 843">
                <a:extLst>
                  <a:ext uri="{FF2B5EF4-FFF2-40B4-BE49-F238E27FC236}">
                    <a16:creationId xmlns:a16="http://schemas.microsoft.com/office/drawing/2014/main" id="{2A068F92-41F5-8D8B-3BDE-EAFA9F60D1FB}"/>
                  </a:ext>
                </a:extLst>
              </p:cNvPr>
              <p:cNvSpPr/>
              <p:nvPr/>
            </p:nvSpPr>
            <p:spPr>
              <a:xfrm>
                <a:off x="9254131" y="4494170"/>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845" name="Oval 844">
                <a:extLst>
                  <a:ext uri="{FF2B5EF4-FFF2-40B4-BE49-F238E27FC236}">
                    <a16:creationId xmlns:a16="http://schemas.microsoft.com/office/drawing/2014/main" id="{33A0B1C8-C524-2415-1DEA-DAFB62C8F72A}"/>
                  </a:ext>
                </a:extLst>
              </p:cNvPr>
              <p:cNvSpPr/>
              <p:nvPr/>
            </p:nvSpPr>
            <p:spPr>
              <a:xfrm>
                <a:off x="7621044" y="4115577"/>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846" name="Oval 845">
                <a:extLst>
                  <a:ext uri="{FF2B5EF4-FFF2-40B4-BE49-F238E27FC236}">
                    <a16:creationId xmlns:a16="http://schemas.microsoft.com/office/drawing/2014/main" id="{9252FCC9-91FA-CD3E-D971-3C636487460A}"/>
                  </a:ext>
                </a:extLst>
              </p:cNvPr>
              <p:cNvSpPr/>
              <p:nvPr/>
            </p:nvSpPr>
            <p:spPr>
              <a:xfrm>
                <a:off x="7114114" y="4115577"/>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847" name="Oval 846">
                <a:extLst>
                  <a:ext uri="{FF2B5EF4-FFF2-40B4-BE49-F238E27FC236}">
                    <a16:creationId xmlns:a16="http://schemas.microsoft.com/office/drawing/2014/main" id="{E206BD1B-64B9-5927-C1D9-50B65BE95053}"/>
                  </a:ext>
                </a:extLst>
              </p:cNvPr>
              <p:cNvSpPr/>
              <p:nvPr/>
            </p:nvSpPr>
            <p:spPr>
              <a:xfrm>
                <a:off x="5991166" y="4028950"/>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848" name="Oval 847">
                <a:extLst>
                  <a:ext uri="{FF2B5EF4-FFF2-40B4-BE49-F238E27FC236}">
                    <a16:creationId xmlns:a16="http://schemas.microsoft.com/office/drawing/2014/main" id="{3EDFC6BD-88BA-4ACD-4578-BA358F0B0ABA}"/>
                  </a:ext>
                </a:extLst>
              </p:cNvPr>
              <p:cNvSpPr/>
              <p:nvPr/>
            </p:nvSpPr>
            <p:spPr>
              <a:xfrm>
                <a:off x="5541987" y="4028950"/>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849" name="Oval 848">
                <a:extLst>
                  <a:ext uri="{FF2B5EF4-FFF2-40B4-BE49-F238E27FC236}">
                    <a16:creationId xmlns:a16="http://schemas.microsoft.com/office/drawing/2014/main" id="{E97B2492-3790-51C9-AA2B-02071967679A}"/>
                  </a:ext>
                </a:extLst>
              </p:cNvPr>
              <p:cNvSpPr/>
              <p:nvPr/>
            </p:nvSpPr>
            <p:spPr>
              <a:xfrm>
                <a:off x="5137725" y="3964782"/>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850" name="Oval 849">
                <a:extLst>
                  <a:ext uri="{FF2B5EF4-FFF2-40B4-BE49-F238E27FC236}">
                    <a16:creationId xmlns:a16="http://schemas.microsoft.com/office/drawing/2014/main" id="{2C766919-D8D9-79F2-35DD-9C11BF1FF55E}"/>
                  </a:ext>
                </a:extLst>
              </p:cNvPr>
              <p:cNvSpPr/>
              <p:nvPr/>
            </p:nvSpPr>
            <p:spPr>
              <a:xfrm>
                <a:off x="4974095" y="3964782"/>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851" name="Oval 850">
                <a:extLst>
                  <a:ext uri="{FF2B5EF4-FFF2-40B4-BE49-F238E27FC236}">
                    <a16:creationId xmlns:a16="http://schemas.microsoft.com/office/drawing/2014/main" id="{E348D42B-44CC-0CDE-5AFD-2FCC03EB9313}"/>
                  </a:ext>
                </a:extLst>
              </p:cNvPr>
              <p:cNvSpPr/>
              <p:nvPr/>
            </p:nvSpPr>
            <p:spPr>
              <a:xfrm>
                <a:off x="4871426" y="3964782"/>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852" name="Oval 851">
                <a:extLst>
                  <a:ext uri="{FF2B5EF4-FFF2-40B4-BE49-F238E27FC236}">
                    <a16:creationId xmlns:a16="http://schemas.microsoft.com/office/drawing/2014/main" id="{C27A68D1-16D5-0839-D08F-4F0614D54300}"/>
                  </a:ext>
                </a:extLst>
              </p:cNvPr>
              <p:cNvSpPr/>
              <p:nvPr/>
            </p:nvSpPr>
            <p:spPr>
              <a:xfrm>
                <a:off x="3809438" y="3566938"/>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853" name="Oval 852">
                <a:extLst>
                  <a:ext uri="{FF2B5EF4-FFF2-40B4-BE49-F238E27FC236}">
                    <a16:creationId xmlns:a16="http://schemas.microsoft.com/office/drawing/2014/main" id="{1258708A-E771-FC44-DE97-9D6BD1E732A3}"/>
                  </a:ext>
                </a:extLst>
              </p:cNvPr>
              <p:cNvSpPr/>
              <p:nvPr/>
            </p:nvSpPr>
            <p:spPr>
              <a:xfrm>
                <a:off x="3793396" y="3566938"/>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854" name="Oval 853">
                <a:extLst>
                  <a:ext uri="{FF2B5EF4-FFF2-40B4-BE49-F238E27FC236}">
                    <a16:creationId xmlns:a16="http://schemas.microsoft.com/office/drawing/2014/main" id="{D7AE8455-37AF-23AD-BC17-AE12BF847202}"/>
                  </a:ext>
                </a:extLst>
              </p:cNvPr>
              <p:cNvSpPr/>
              <p:nvPr/>
            </p:nvSpPr>
            <p:spPr>
              <a:xfrm>
                <a:off x="3254381" y="3473894"/>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855" name="Oval 854">
                <a:extLst>
                  <a:ext uri="{FF2B5EF4-FFF2-40B4-BE49-F238E27FC236}">
                    <a16:creationId xmlns:a16="http://schemas.microsoft.com/office/drawing/2014/main" id="{D30FDE67-A6EC-EBE4-215F-28B65032BC6D}"/>
                  </a:ext>
                </a:extLst>
              </p:cNvPr>
              <p:cNvSpPr/>
              <p:nvPr/>
            </p:nvSpPr>
            <p:spPr>
              <a:xfrm>
                <a:off x="3238339" y="3473894"/>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856" name="Oval 855">
                <a:extLst>
                  <a:ext uri="{FF2B5EF4-FFF2-40B4-BE49-F238E27FC236}">
                    <a16:creationId xmlns:a16="http://schemas.microsoft.com/office/drawing/2014/main" id="{44A17518-4BF5-2B69-2EBC-189B4BFA78A8}"/>
                  </a:ext>
                </a:extLst>
              </p:cNvPr>
              <p:cNvSpPr/>
              <p:nvPr/>
            </p:nvSpPr>
            <p:spPr>
              <a:xfrm>
                <a:off x="3183796" y="3332723"/>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857" name="Oval 856">
                <a:extLst>
                  <a:ext uri="{FF2B5EF4-FFF2-40B4-BE49-F238E27FC236}">
                    <a16:creationId xmlns:a16="http://schemas.microsoft.com/office/drawing/2014/main" id="{105FE7F2-2C30-1FCF-527E-B6BCC35DAB13}"/>
                  </a:ext>
                </a:extLst>
              </p:cNvPr>
              <p:cNvSpPr/>
              <p:nvPr/>
            </p:nvSpPr>
            <p:spPr>
              <a:xfrm>
                <a:off x="2683283" y="3169093"/>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858" name="Oval 857">
                <a:extLst>
                  <a:ext uri="{FF2B5EF4-FFF2-40B4-BE49-F238E27FC236}">
                    <a16:creationId xmlns:a16="http://schemas.microsoft.com/office/drawing/2014/main" id="{8E49A65B-3554-508D-F72B-08F72165EA35}"/>
                  </a:ext>
                </a:extLst>
              </p:cNvPr>
              <p:cNvSpPr/>
              <p:nvPr/>
            </p:nvSpPr>
            <p:spPr>
              <a:xfrm>
                <a:off x="2680075" y="3124175"/>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859" name="Oval 858">
                <a:extLst>
                  <a:ext uri="{FF2B5EF4-FFF2-40B4-BE49-F238E27FC236}">
                    <a16:creationId xmlns:a16="http://schemas.microsoft.com/office/drawing/2014/main" id="{14091BCC-677B-FB96-0F4B-EC7D60AD22B4}"/>
                  </a:ext>
                </a:extLst>
              </p:cNvPr>
              <p:cNvSpPr/>
              <p:nvPr/>
            </p:nvSpPr>
            <p:spPr>
              <a:xfrm>
                <a:off x="2651199" y="3031130"/>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860" name="Oval 859">
                <a:extLst>
                  <a:ext uri="{FF2B5EF4-FFF2-40B4-BE49-F238E27FC236}">
                    <a16:creationId xmlns:a16="http://schemas.microsoft.com/office/drawing/2014/main" id="{3E37C8F3-07BC-9461-CDC1-A4B08D19EA3A}"/>
                  </a:ext>
                </a:extLst>
              </p:cNvPr>
              <p:cNvSpPr/>
              <p:nvPr/>
            </p:nvSpPr>
            <p:spPr>
              <a:xfrm>
                <a:off x="2407359" y="2986212"/>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861" name="Oval 860">
                <a:extLst>
                  <a:ext uri="{FF2B5EF4-FFF2-40B4-BE49-F238E27FC236}">
                    <a16:creationId xmlns:a16="http://schemas.microsoft.com/office/drawing/2014/main" id="{BC3CC314-C33A-BD48-BA07-9BBDEC428EE3}"/>
                  </a:ext>
                </a:extLst>
              </p:cNvPr>
              <p:cNvSpPr/>
              <p:nvPr/>
            </p:nvSpPr>
            <p:spPr>
              <a:xfrm>
                <a:off x="2185978" y="2793707"/>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862" name="Oval 861">
                <a:extLst>
                  <a:ext uri="{FF2B5EF4-FFF2-40B4-BE49-F238E27FC236}">
                    <a16:creationId xmlns:a16="http://schemas.microsoft.com/office/drawing/2014/main" id="{AF0EB8B0-96DF-B26A-1F3A-7E37104400DF}"/>
                  </a:ext>
                </a:extLst>
              </p:cNvPr>
              <p:cNvSpPr/>
              <p:nvPr/>
            </p:nvSpPr>
            <p:spPr>
              <a:xfrm>
                <a:off x="2144269" y="2678204"/>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863" name="Oval 862">
                <a:extLst>
                  <a:ext uri="{FF2B5EF4-FFF2-40B4-BE49-F238E27FC236}">
                    <a16:creationId xmlns:a16="http://schemas.microsoft.com/office/drawing/2014/main" id="{561E3279-D0D6-1382-A2A1-D8CBAF8026DE}"/>
                  </a:ext>
                </a:extLst>
              </p:cNvPr>
              <p:cNvSpPr/>
              <p:nvPr/>
            </p:nvSpPr>
            <p:spPr>
              <a:xfrm>
                <a:off x="2150686" y="2492116"/>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864" name="Oval 863">
                <a:extLst>
                  <a:ext uri="{FF2B5EF4-FFF2-40B4-BE49-F238E27FC236}">
                    <a16:creationId xmlns:a16="http://schemas.microsoft.com/office/drawing/2014/main" id="{D61A46E8-8FD3-8A9B-CCDE-703565185C2E}"/>
                  </a:ext>
                </a:extLst>
              </p:cNvPr>
              <p:cNvSpPr/>
              <p:nvPr/>
            </p:nvSpPr>
            <p:spPr>
              <a:xfrm>
                <a:off x="2150686" y="2325278"/>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865" name="Oval 864">
                <a:extLst>
                  <a:ext uri="{FF2B5EF4-FFF2-40B4-BE49-F238E27FC236}">
                    <a16:creationId xmlns:a16="http://schemas.microsoft.com/office/drawing/2014/main" id="{E3C8FFBF-08B8-3F87-A0E7-A2AB9C6654CC}"/>
                  </a:ext>
                </a:extLst>
              </p:cNvPr>
              <p:cNvSpPr/>
              <p:nvPr/>
            </p:nvSpPr>
            <p:spPr>
              <a:xfrm>
                <a:off x="2134644" y="2142398"/>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866" name="Oval 865">
                <a:extLst>
                  <a:ext uri="{FF2B5EF4-FFF2-40B4-BE49-F238E27FC236}">
                    <a16:creationId xmlns:a16="http://schemas.microsoft.com/office/drawing/2014/main" id="{A5D7DA0A-FAD6-3BCA-B5C9-E5AE3D86819C}"/>
                  </a:ext>
                </a:extLst>
              </p:cNvPr>
              <p:cNvSpPr/>
              <p:nvPr/>
            </p:nvSpPr>
            <p:spPr>
              <a:xfrm>
                <a:off x="2112185" y="1991602"/>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867" name="Oval 866">
                <a:extLst>
                  <a:ext uri="{FF2B5EF4-FFF2-40B4-BE49-F238E27FC236}">
                    <a16:creationId xmlns:a16="http://schemas.microsoft.com/office/drawing/2014/main" id="{D9D7A471-9D79-57CB-1AB9-13034F17B879}"/>
                  </a:ext>
                </a:extLst>
              </p:cNvPr>
              <p:cNvSpPr/>
              <p:nvPr/>
            </p:nvSpPr>
            <p:spPr>
              <a:xfrm>
                <a:off x="2096143" y="1930642"/>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868" name="Oval 867">
                <a:extLst>
                  <a:ext uri="{FF2B5EF4-FFF2-40B4-BE49-F238E27FC236}">
                    <a16:creationId xmlns:a16="http://schemas.microsoft.com/office/drawing/2014/main" id="{A99F3D09-FC95-5C49-20C4-4339AFFB9C5F}"/>
                  </a:ext>
                </a:extLst>
              </p:cNvPr>
              <p:cNvSpPr/>
              <p:nvPr/>
            </p:nvSpPr>
            <p:spPr>
              <a:xfrm>
                <a:off x="2083309" y="1863265"/>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869" name="Oval 868">
                <a:extLst>
                  <a:ext uri="{FF2B5EF4-FFF2-40B4-BE49-F238E27FC236}">
                    <a16:creationId xmlns:a16="http://schemas.microsoft.com/office/drawing/2014/main" id="{C0913D85-DA91-29DE-96C1-2F776183CE40}"/>
                  </a:ext>
                </a:extLst>
              </p:cNvPr>
              <p:cNvSpPr/>
              <p:nvPr/>
            </p:nvSpPr>
            <p:spPr>
              <a:xfrm>
                <a:off x="1983848" y="1763804"/>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870" name="Oval 869">
                <a:extLst>
                  <a:ext uri="{FF2B5EF4-FFF2-40B4-BE49-F238E27FC236}">
                    <a16:creationId xmlns:a16="http://schemas.microsoft.com/office/drawing/2014/main" id="{69A70225-4FB4-3E0D-0909-1F669536F579}"/>
                  </a:ext>
                </a:extLst>
              </p:cNvPr>
              <p:cNvSpPr/>
              <p:nvPr/>
            </p:nvSpPr>
            <p:spPr>
              <a:xfrm>
                <a:off x="1868345" y="1763804"/>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grpSp>
        <p:sp>
          <p:nvSpPr>
            <p:cNvPr id="768" name="Rectangle 767">
              <a:extLst>
                <a:ext uri="{FF2B5EF4-FFF2-40B4-BE49-F238E27FC236}">
                  <a16:creationId xmlns:a16="http://schemas.microsoft.com/office/drawing/2014/main" id="{2076D7A8-E657-D205-890D-FC43F99ECEB3}"/>
                </a:ext>
              </a:extLst>
            </p:cNvPr>
            <p:cNvSpPr/>
            <p:nvPr/>
          </p:nvSpPr>
          <p:spPr>
            <a:xfrm>
              <a:off x="1524000" y="1715489"/>
              <a:ext cx="9220199" cy="316131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769" name="TextBox 768">
              <a:extLst>
                <a:ext uri="{FF2B5EF4-FFF2-40B4-BE49-F238E27FC236}">
                  <a16:creationId xmlns:a16="http://schemas.microsoft.com/office/drawing/2014/main" id="{A83B7057-B85D-0178-5DC9-C931B33B59EB}"/>
                </a:ext>
              </a:extLst>
            </p:cNvPr>
            <p:cNvSpPr txBox="1"/>
            <p:nvPr/>
          </p:nvSpPr>
          <p:spPr>
            <a:xfrm>
              <a:off x="893184" y="1693952"/>
              <a:ext cx="500087" cy="186888"/>
            </a:xfrm>
            <a:prstGeom prst="rect">
              <a:avLst/>
            </a:prstGeom>
            <a:noFill/>
          </p:spPr>
          <p:txBody>
            <a:bodyPr wrap="none" lIns="0" tIns="0" rIns="0" bIns="0"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100</a:t>
              </a:r>
            </a:p>
          </p:txBody>
        </p:sp>
        <p:sp>
          <p:nvSpPr>
            <p:cNvPr id="770" name="TextBox 769">
              <a:extLst>
                <a:ext uri="{FF2B5EF4-FFF2-40B4-BE49-F238E27FC236}">
                  <a16:creationId xmlns:a16="http://schemas.microsoft.com/office/drawing/2014/main" id="{745857BB-9B52-CC55-8FD2-8EE05B0C819E}"/>
                </a:ext>
              </a:extLst>
            </p:cNvPr>
            <p:cNvSpPr txBox="1"/>
            <p:nvPr/>
          </p:nvSpPr>
          <p:spPr>
            <a:xfrm>
              <a:off x="1059886" y="2290185"/>
              <a:ext cx="333389" cy="186888"/>
            </a:xfrm>
            <a:prstGeom prst="rect">
              <a:avLst/>
            </a:prstGeom>
            <a:noFill/>
          </p:spPr>
          <p:txBody>
            <a:bodyPr wrap="none" lIns="0" tIns="0" rIns="0" bIns="0"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80</a:t>
              </a:r>
            </a:p>
          </p:txBody>
        </p:sp>
        <p:sp>
          <p:nvSpPr>
            <p:cNvPr id="771" name="TextBox 770">
              <a:extLst>
                <a:ext uri="{FF2B5EF4-FFF2-40B4-BE49-F238E27FC236}">
                  <a16:creationId xmlns:a16="http://schemas.microsoft.com/office/drawing/2014/main" id="{806C7983-EF57-8C8D-780C-EE8E6F0F198A}"/>
                </a:ext>
              </a:extLst>
            </p:cNvPr>
            <p:cNvSpPr txBox="1"/>
            <p:nvPr/>
          </p:nvSpPr>
          <p:spPr>
            <a:xfrm>
              <a:off x="1059886" y="2890589"/>
              <a:ext cx="333389" cy="186888"/>
            </a:xfrm>
            <a:prstGeom prst="rect">
              <a:avLst/>
            </a:prstGeom>
            <a:noFill/>
          </p:spPr>
          <p:txBody>
            <a:bodyPr wrap="none" lIns="0" tIns="0" rIns="0" bIns="0"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60</a:t>
              </a:r>
            </a:p>
          </p:txBody>
        </p:sp>
        <p:sp>
          <p:nvSpPr>
            <p:cNvPr id="772" name="TextBox 771">
              <a:extLst>
                <a:ext uri="{FF2B5EF4-FFF2-40B4-BE49-F238E27FC236}">
                  <a16:creationId xmlns:a16="http://schemas.microsoft.com/office/drawing/2014/main" id="{04A9B66F-1B41-AC39-F3C4-289B56491A84}"/>
                </a:ext>
              </a:extLst>
            </p:cNvPr>
            <p:cNvSpPr txBox="1"/>
            <p:nvPr/>
          </p:nvSpPr>
          <p:spPr>
            <a:xfrm>
              <a:off x="1059886" y="3486822"/>
              <a:ext cx="333389" cy="186888"/>
            </a:xfrm>
            <a:prstGeom prst="rect">
              <a:avLst/>
            </a:prstGeom>
            <a:noFill/>
          </p:spPr>
          <p:txBody>
            <a:bodyPr wrap="none" lIns="0" tIns="0" rIns="0" bIns="0"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40</a:t>
              </a:r>
            </a:p>
          </p:txBody>
        </p:sp>
        <p:sp>
          <p:nvSpPr>
            <p:cNvPr id="773" name="TextBox 772">
              <a:extLst>
                <a:ext uri="{FF2B5EF4-FFF2-40B4-BE49-F238E27FC236}">
                  <a16:creationId xmlns:a16="http://schemas.microsoft.com/office/drawing/2014/main" id="{229EAFAE-ED71-6796-9999-52A91810C4F6}"/>
                </a:ext>
              </a:extLst>
            </p:cNvPr>
            <p:cNvSpPr txBox="1"/>
            <p:nvPr/>
          </p:nvSpPr>
          <p:spPr>
            <a:xfrm>
              <a:off x="1059886" y="4070548"/>
              <a:ext cx="333389" cy="186888"/>
            </a:xfrm>
            <a:prstGeom prst="rect">
              <a:avLst/>
            </a:prstGeom>
            <a:noFill/>
          </p:spPr>
          <p:txBody>
            <a:bodyPr wrap="none" lIns="0" tIns="0" rIns="0" bIns="0"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20</a:t>
              </a:r>
            </a:p>
          </p:txBody>
        </p:sp>
        <p:sp>
          <p:nvSpPr>
            <p:cNvPr id="774" name="TextBox 773">
              <a:extLst>
                <a:ext uri="{FF2B5EF4-FFF2-40B4-BE49-F238E27FC236}">
                  <a16:creationId xmlns:a16="http://schemas.microsoft.com/office/drawing/2014/main" id="{DEC64DD7-A446-DDAB-EFE1-7D9A681D06A9}"/>
                </a:ext>
              </a:extLst>
            </p:cNvPr>
            <p:cNvSpPr txBox="1"/>
            <p:nvPr/>
          </p:nvSpPr>
          <p:spPr>
            <a:xfrm>
              <a:off x="1226577" y="4670951"/>
              <a:ext cx="166698" cy="186888"/>
            </a:xfrm>
            <a:prstGeom prst="rect">
              <a:avLst/>
            </a:prstGeom>
            <a:noFill/>
          </p:spPr>
          <p:txBody>
            <a:bodyPr wrap="none" lIns="0" tIns="0" rIns="0" bIns="0"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0</a:t>
              </a:r>
            </a:p>
          </p:txBody>
        </p:sp>
        <p:grpSp>
          <p:nvGrpSpPr>
            <p:cNvPr id="775" name="Group 774">
              <a:extLst>
                <a:ext uri="{FF2B5EF4-FFF2-40B4-BE49-F238E27FC236}">
                  <a16:creationId xmlns:a16="http://schemas.microsoft.com/office/drawing/2014/main" id="{4BA13DB5-0F32-A866-FBB1-51842687C746}"/>
                </a:ext>
              </a:extLst>
            </p:cNvPr>
            <p:cNvGrpSpPr/>
            <p:nvPr/>
          </p:nvGrpSpPr>
          <p:grpSpPr>
            <a:xfrm>
              <a:off x="1436697" y="1810818"/>
              <a:ext cx="81830" cy="2976999"/>
              <a:chOff x="1015722" y="1810818"/>
              <a:chExt cx="121490" cy="2976999"/>
            </a:xfrm>
          </p:grpSpPr>
          <p:cxnSp>
            <p:nvCxnSpPr>
              <p:cNvPr id="837" name="Straight Connector 836">
                <a:extLst>
                  <a:ext uri="{FF2B5EF4-FFF2-40B4-BE49-F238E27FC236}">
                    <a16:creationId xmlns:a16="http://schemas.microsoft.com/office/drawing/2014/main" id="{FC48C2E7-ADA4-75F5-D9A8-8015BB134382}"/>
                  </a:ext>
                </a:extLst>
              </p:cNvPr>
              <p:cNvCxnSpPr/>
              <p:nvPr/>
            </p:nvCxnSpPr>
            <p:spPr>
              <a:xfrm>
                <a:off x="1015722" y="1810818"/>
                <a:ext cx="12149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8" name="Straight Connector 837">
                <a:extLst>
                  <a:ext uri="{FF2B5EF4-FFF2-40B4-BE49-F238E27FC236}">
                    <a16:creationId xmlns:a16="http://schemas.microsoft.com/office/drawing/2014/main" id="{48BC7C36-F40A-B01F-C7B5-FA4F023A0AD6}"/>
                  </a:ext>
                </a:extLst>
              </p:cNvPr>
              <p:cNvCxnSpPr/>
              <p:nvPr/>
            </p:nvCxnSpPr>
            <p:spPr>
              <a:xfrm>
                <a:off x="1015722" y="2407051"/>
                <a:ext cx="12149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9" name="Straight Connector 838">
                <a:extLst>
                  <a:ext uri="{FF2B5EF4-FFF2-40B4-BE49-F238E27FC236}">
                    <a16:creationId xmlns:a16="http://schemas.microsoft.com/office/drawing/2014/main" id="{31977E9A-C4F9-A3DF-8C9F-F57DEC3DA2DC}"/>
                  </a:ext>
                </a:extLst>
              </p:cNvPr>
              <p:cNvCxnSpPr/>
              <p:nvPr/>
            </p:nvCxnSpPr>
            <p:spPr>
              <a:xfrm>
                <a:off x="1015722" y="3007455"/>
                <a:ext cx="12149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0" name="Straight Connector 839">
                <a:extLst>
                  <a:ext uri="{FF2B5EF4-FFF2-40B4-BE49-F238E27FC236}">
                    <a16:creationId xmlns:a16="http://schemas.microsoft.com/office/drawing/2014/main" id="{288FB15E-62D6-6FEB-F80C-8BF6FBCB92CA}"/>
                  </a:ext>
                </a:extLst>
              </p:cNvPr>
              <p:cNvCxnSpPr/>
              <p:nvPr/>
            </p:nvCxnSpPr>
            <p:spPr>
              <a:xfrm>
                <a:off x="1015722" y="3603688"/>
                <a:ext cx="12149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1" name="Straight Connector 840">
                <a:extLst>
                  <a:ext uri="{FF2B5EF4-FFF2-40B4-BE49-F238E27FC236}">
                    <a16:creationId xmlns:a16="http://schemas.microsoft.com/office/drawing/2014/main" id="{E787C2DC-2D24-2AA0-D79C-3F63CC0560A6}"/>
                  </a:ext>
                </a:extLst>
              </p:cNvPr>
              <p:cNvCxnSpPr/>
              <p:nvPr/>
            </p:nvCxnSpPr>
            <p:spPr>
              <a:xfrm>
                <a:off x="1015722" y="4187413"/>
                <a:ext cx="12149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2" name="Straight Connector 841">
                <a:extLst>
                  <a:ext uri="{FF2B5EF4-FFF2-40B4-BE49-F238E27FC236}">
                    <a16:creationId xmlns:a16="http://schemas.microsoft.com/office/drawing/2014/main" id="{47EA104A-C8EE-9290-FF0D-62BBD74E42BD}"/>
                  </a:ext>
                </a:extLst>
              </p:cNvPr>
              <p:cNvCxnSpPr/>
              <p:nvPr/>
            </p:nvCxnSpPr>
            <p:spPr>
              <a:xfrm>
                <a:off x="1015722" y="4787817"/>
                <a:ext cx="12149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76" name="Group 775">
              <a:extLst>
                <a:ext uri="{FF2B5EF4-FFF2-40B4-BE49-F238E27FC236}">
                  <a16:creationId xmlns:a16="http://schemas.microsoft.com/office/drawing/2014/main" id="{5CD00443-1F67-4D17-489C-69890BFE0BC6}"/>
                </a:ext>
              </a:extLst>
            </p:cNvPr>
            <p:cNvGrpSpPr/>
            <p:nvPr/>
          </p:nvGrpSpPr>
          <p:grpSpPr>
            <a:xfrm>
              <a:off x="1551185" y="4870236"/>
              <a:ext cx="9172199" cy="256891"/>
              <a:chOff x="1551185" y="5188843"/>
              <a:chExt cx="9172199" cy="256891"/>
            </a:xfrm>
          </p:grpSpPr>
          <p:sp>
            <p:nvSpPr>
              <p:cNvPr id="823" name="TextBox 822">
                <a:extLst>
                  <a:ext uri="{FF2B5EF4-FFF2-40B4-BE49-F238E27FC236}">
                    <a16:creationId xmlns:a16="http://schemas.microsoft.com/office/drawing/2014/main" id="{0AAA2E38-4BBD-51B9-295D-BB89EEF244BE}"/>
                  </a:ext>
                </a:extLst>
              </p:cNvPr>
              <p:cNvSpPr txBox="1"/>
              <p:nvPr/>
            </p:nvSpPr>
            <p:spPr>
              <a:xfrm>
                <a:off x="1551185" y="5258845"/>
                <a:ext cx="166698" cy="186887"/>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0</a:t>
                </a:r>
              </a:p>
            </p:txBody>
          </p:sp>
          <p:cxnSp>
            <p:nvCxnSpPr>
              <p:cNvPr id="824" name="Straight Connector 823">
                <a:extLst>
                  <a:ext uri="{FF2B5EF4-FFF2-40B4-BE49-F238E27FC236}">
                    <a16:creationId xmlns:a16="http://schemas.microsoft.com/office/drawing/2014/main" id="{169522D0-97DC-0721-665D-23D8CA7D08FD}"/>
                  </a:ext>
                </a:extLst>
              </p:cNvPr>
              <p:cNvCxnSpPr>
                <a:cxnSpLocks/>
              </p:cNvCxnSpPr>
              <p:nvPr/>
            </p:nvCxnSpPr>
            <p:spPr>
              <a:xfrm rot="16200000">
                <a:off x="1599532" y="5223844"/>
                <a:ext cx="700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25" name="TextBox 824">
                <a:extLst>
                  <a:ext uri="{FF2B5EF4-FFF2-40B4-BE49-F238E27FC236}">
                    <a16:creationId xmlns:a16="http://schemas.microsoft.com/office/drawing/2014/main" id="{3BD5DDFA-9AA6-B6BC-B4A0-CA13369F4A14}"/>
                  </a:ext>
                </a:extLst>
              </p:cNvPr>
              <p:cNvSpPr txBox="1"/>
              <p:nvPr/>
            </p:nvSpPr>
            <p:spPr>
              <a:xfrm>
                <a:off x="3027352" y="5258845"/>
                <a:ext cx="166698" cy="186889"/>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5</a:t>
                </a:r>
              </a:p>
            </p:txBody>
          </p:sp>
          <p:cxnSp>
            <p:nvCxnSpPr>
              <p:cNvPr id="826" name="Straight Connector 825">
                <a:extLst>
                  <a:ext uri="{FF2B5EF4-FFF2-40B4-BE49-F238E27FC236}">
                    <a16:creationId xmlns:a16="http://schemas.microsoft.com/office/drawing/2014/main" id="{3B8DA92E-BFD1-C857-74B2-24ADEAF988F8}"/>
                  </a:ext>
                </a:extLst>
              </p:cNvPr>
              <p:cNvCxnSpPr>
                <a:cxnSpLocks/>
              </p:cNvCxnSpPr>
              <p:nvPr/>
            </p:nvCxnSpPr>
            <p:spPr>
              <a:xfrm rot="16200000">
                <a:off x="3075703" y="5223844"/>
                <a:ext cx="700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27" name="TextBox 826">
                <a:extLst>
                  <a:ext uri="{FF2B5EF4-FFF2-40B4-BE49-F238E27FC236}">
                    <a16:creationId xmlns:a16="http://schemas.microsoft.com/office/drawing/2014/main" id="{DB3DBECC-2B9D-C5B9-F8A6-8295D26A9B28}"/>
                  </a:ext>
                </a:extLst>
              </p:cNvPr>
              <p:cNvSpPr txBox="1"/>
              <p:nvPr/>
            </p:nvSpPr>
            <p:spPr>
              <a:xfrm>
                <a:off x="4441893" y="5258845"/>
                <a:ext cx="333393" cy="186889"/>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10</a:t>
                </a:r>
              </a:p>
            </p:txBody>
          </p:sp>
          <p:cxnSp>
            <p:nvCxnSpPr>
              <p:cNvPr id="828" name="Straight Connector 827">
                <a:extLst>
                  <a:ext uri="{FF2B5EF4-FFF2-40B4-BE49-F238E27FC236}">
                    <a16:creationId xmlns:a16="http://schemas.microsoft.com/office/drawing/2014/main" id="{D22F4D7F-5539-6313-015D-45D40A5BEF55}"/>
                  </a:ext>
                </a:extLst>
              </p:cNvPr>
              <p:cNvCxnSpPr>
                <a:cxnSpLocks/>
              </p:cNvCxnSpPr>
              <p:nvPr/>
            </p:nvCxnSpPr>
            <p:spPr>
              <a:xfrm rot="16200000">
                <a:off x="4573582" y="5223844"/>
                <a:ext cx="700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29" name="TextBox 828">
                <a:extLst>
                  <a:ext uri="{FF2B5EF4-FFF2-40B4-BE49-F238E27FC236}">
                    <a16:creationId xmlns:a16="http://schemas.microsoft.com/office/drawing/2014/main" id="{7CBB3D58-BB86-CDDB-F318-BCF79E8F4646}"/>
                  </a:ext>
                </a:extLst>
              </p:cNvPr>
              <p:cNvSpPr txBox="1"/>
              <p:nvPr/>
            </p:nvSpPr>
            <p:spPr>
              <a:xfrm>
                <a:off x="5925301" y="5258845"/>
                <a:ext cx="333393" cy="186889"/>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15</a:t>
                </a:r>
              </a:p>
            </p:txBody>
          </p:sp>
          <p:cxnSp>
            <p:nvCxnSpPr>
              <p:cNvPr id="830" name="Straight Connector 829">
                <a:extLst>
                  <a:ext uri="{FF2B5EF4-FFF2-40B4-BE49-F238E27FC236}">
                    <a16:creationId xmlns:a16="http://schemas.microsoft.com/office/drawing/2014/main" id="{4D414214-31C3-3E2F-F154-83931D753C15}"/>
                  </a:ext>
                </a:extLst>
              </p:cNvPr>
              <p:cNvCxnSpPr>
                <a:cxnSpLocks/>
              </p:cNvCxnSpPr>
              <p:nvPr/>
            </p:nvCxnSpPr>
            <p:spPr>
              <a:xfrm rot="16200000">
                <a:off x="6056989" y="5223844"/>
                <a:ext cx="700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31" name="TextBox 830">
                <a:extLst>
                  <a:ext uri="{FF2B5EF4-FFF2-40B4-BE49-F238E27FC236}">
                    <a16:creationId xmlns:a16="http://schemas.microsoft.com/office/drawing/2014/main" id="{9558F5EE-EDFB-171F-1E69-F8191CA4FBE3}"/>
                  </a:ext>
                </a:extLst>
              </p:cNvPr>
              <p:cNvSpPr txBox="1"/>
              <p:nvPr/>
            </p:nvSpPr>
            <p:spPr>
              <a:xfrm>
                <a:off x="7415942" y="5258845"/>
                <a:ext cx="333393" cy="186889"/>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20</a:t>
                </a:r>
              </a:p>
            </p:txBody>
          </p:sp>
          <p:cxnSp>
            <p:nvCxnSpPr>
              <p:cNvPr id="832" name="Straight Connector 831">
                <a:extLst>
                  <a:ext uri="{FF2B5EF4-FFF2-40B4-BE49-F238E27FC236}">
                    <a16:creationId xmlns:a16="http://schemas.microsoft.com/office/drawing/2014/main" id="{1ACC09F7-AE33-806E-1F8A-143D722CBE6E}"/>
                  </a:ext>
                </a:extLst>
              </p:cNvPr>
              <p:cNvCxnSpPr>
                <a:cxnSpLocks/>
              </p:cNvCxnSpPr>
              <p:nvPr/>
            </p:nvCxnSpPr>
            <p:spPr>
              <a:xfrm rot="16200000">
                <a:off x="7547633" y="5223844"/>
                <a:ext cx="700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33" name="TextBox 832">
                <a:extLst>
                  <a:ext uri="{FF2B5EF4-FFF2-40B4-BE49-F238E27FC236}">
                    <a16:creationId xmlns:a16="http://schemas.microsoft.com/office/drawing/2014/main" id="{E7507EED-DE11-0FAD-B988-654158B3E012}"/>
                  </a:ext>
                </a:extLst>
              </p:cNvPr>
              <p:cNvSpPr txBox="1"/>
              <p:nvPr/>
            </p:nvSpPr>
            <p:spPr>
              <a:xfrm>
                <a:off x="8899350" y="5258845"/>
                <a:ext cx="333393" cy="186889"/>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25</a:t>
                </a:r>
              </a:p>
            </p:txBody>
          </p:sp>
          <p:cxnSp>
            <p:nvCxnSpPr>
              <p:cNvPr id="834" name="Straight Connector 833">
                <a:extLst>
                  <a:ext uri="{FF2B5EF4-FFF2-40B4-BE49-F238E27FC236}">
                    <a16:creationId xmlns:a16="http://schemas.microsoft.com/office/drawing/2014/main" id="{75BD5E21-F694-D923-ED07-3732CB9B426F}"/>
                  </a:ext>
                </a:extLst>
              </p:cNvPr>
              <p:cNvCxnSpPr>
                <a:cxnSpLocks/>
              </p:cNvCxnSpPr>
              <p:nvPr/>
            </p:nvCxnSpPr>
            <p:spPr>
              <a:xfrm rot="16200000">
                <a:off x="9031040" y="5223844"/>
                <a:ext cx="700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35" name="TextBox 834">
                <a:extLst>
                  <a:ext uri="{FF2B5EF4-FFF2-40B4-BE49-F238E27FC236}">
                    <a16:creationId xmlns:a16="http://schemas.microsoft.com/office/drawing/2014/main" id="{AA906F28-08C8-26B0-7161-FDB5184B6BC3}"/>
                  </a:ext>
                </a:extLst>
              </p:cNvPr>
              <p:cNvSpPr txBox="1"/>
              <p:nvPr/>
            </p:nvSpPr>
            <p:spPr>
              <a:xfrm>
                <a:off x="10389991" y="5258845"/>
                <a:ext cx="333393" cy="186889"/>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icrosoft YaHei"/>
                  </a:rPr>
                  <a:t>30</a:t>
                </a:r>
              </a:p>
            </p:txBody>
          </p:sp>
          <p:cxnSp>
            <p:nvCxnSpPr>
              <p:cNvPr id="836" name="Straight Connector 835">
                <a:extLst>
                  <a:ext uri="{FF2B5EF4-FFF2-40B4-BE49-F238E27FC236}">
                    <a16:creationId xmlns:a16="http://schemas.microsoft.com/office/drawing/2014/main" id="{7BE920AC-0110-2509-C0F5-358A90490B04}"/>
                  </a:ext>
                </a:extLst>
              </p:cNvPr>
              <p:cNvCxnSpPr>
                <a:cxnSpLocks/>
              </p:cNvCxnSpPr>
              <p:nvPr/>
            </p:nvCxnSpPr>
            <p:spPr>
              <a:xfrm rot="16200000">
                <a:off x="10521683" y="5223844"/>
                <a:ext cx="700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77" name="Group 776">
              <a:extLst>
                <a:ext uri="{FF2B5EF4-FFF2-40B4-BE49-F238E27FC236}">
                  <a16:creationId xmlns:a16="http://schemas.microsoft.com/office/drawing/2014/main" id="{C8952D8F-69C9-B7CC-4C35-8BE06E92D9F0}"/>
                </a:ext>
              </a:extLst>
            </p:cNvPr>
            <p:cNvGrpSpPr/>
            <p:nvPr/>
          </p:nvGrpSpPr>
          <p:grpSpPr>
            <a:xfrm>
              <a:off x="24375" y="5529455"/>
              <a:ext cx="10616027" cy="327056"/>
              <a:chOff x="208793" y="3258974"/>
              <a:chExt cx="4658001" cy="249049"/>
            </a:xfrm>
          </p:grpSpPr>
          <p:sp>
            <p:nvSpPr>
              <p:cNvPr id="806" name="TextBox 805">
                <a:extLst>
                  <a:ext uri="{FF2B5EF4-FFF2-40B4-BE49-F238E27FC236}">
                    <a16:creationId xmlns:a16="http://schemas.microsoft.com/office/drawing/2014/main" id="{B4636E9E-4AA5-B9F4-C7F3-158486F98DC5}"/>
                  </a:ext>
                </a:extLst>
              </p:cNvPr>
              <p:cNvSpPr txBox="1"/>
              <p:nvPr/>
            </p:nvSpPr>
            <p:spPr>
              <a:xfrm>
                <a:off x="821827" y="3258974"/>
                <a:ext cx="186917" cy="249049"/>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103</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102</a:t>
                </a:r>
              </a:p>
            </p:txBody>
          </p:sp>
          <p:sp>
            <p:nvSpPr>
              <p:cNvPr id="807" name="TextBox 806">
                <a:extLst>
                  <a:ext uri="{FF2B5EF4-FFF2-40B4-BE49-F238E27FC236}">
                    <a16:creationId xmlns:a16="http://schemas.microsoft.com/office/drawing/2014/main" id="{85A5A8A6-961C-8CC3-694B-EC65BD252C9D}"/>
                  </a:ext>
                </a:extLst>
              </p:cNvPr>
              <p:cNvSpPr txBox="1"/>
              <p:nvPr/>
            </p:nvSpPr>
            <p:spPr>
              <a:xfrm>
                <a:off x="208793" y="3258974"/>
                <a:ext cx="566164" cy="249047"/>
              </a:xfrm>
              <a:prstGeom prst="rect">
                <a:avLst/>
              </a:prstGeom>
              <a:noFill/>
            </p:spPr>
            <p:txBody>
              <a:bodyPr wrap="none" lIns="0" tIns="0" rIns="0" bIns="0"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Elacestrant</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SOC</a:t>
                </a:r>
              </a:p>
            </p:txBody>
          </p:sp>
          <p:sp>
            <p:nvSpPr>
              <p:cNvPr id="808" name="TextBox 807">
                <a:extLst>
                  <a:ext uri="{FF2B5EF4-FFF2-40B4-BE49-F238E27FC236}">
                    <a16:creationId xmlns:a16="http://schemas.microsoft.com/office/drawing/2014/main" id="{B8AB122C-9800-F572-1473-1767AC41DD05}"/>
                  </a:ext>
                </a:extLst>
              </p:cNvPr>
              <p:cNvSpPr txBox="1"/>
              <p:nvPr/>
            </p:nvSpPr>
            <p:spPr>
              <a:xfrm>
                <a:off x="1094281" y="3258974"/>
                <a:ext cx="124610" cy="249047"/>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50</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34</a:t>
                </a:r>
              </a:p>
            </p:txBody>
          </p:sp>
          <p:sp>
            <p:nvSpPr>
              <p:cNvPr id="809" name="TextBox 808">
                <a:extLst>
                  <a:ext uri="{FF2B5EF4-FFF2-40B4-BE49-F238E27FC236}">
                    <a16:creationId xmlns:a16="http://schemas.microsoft.com/office/drawing/2014/main" id="{C6995796-3349-887B-3177-3C2340714E7D}"/>
                  </a:ext>
                </a:extLst>
              </p:cNvPr>
              <p:cNvSpPr txBox="1"/>
              <p:nvPr/>
            </p:nvSpPr>
            <p:spPr>
              <a:xfrm>
                <a:off x="1370506" y="3258974"/>
                <a:ext cx="124610" cy="249047"/>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33</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16</a:t>
                </a:r>
              </a:p>
            </p:txBody>
          </p:sp>
          <p:sp>
            <p:nvSpPr>
              <p:cNvPr id="810" name="TextBox 809">
                <a:extLst>
                  <a:ext uri="{FF2B5EF4-FFF2-40B4-BE49-F238E27FC236}">
                    <a16:creationId xmlns:a16="http://schemas.microsoft.com/office/drawing/2014/main" id="{DC8F7582-5F62-198C-7248-E53C89F749B7}"/>
                  </a:ext>
                </a:extLst>
              </p:cNvPr>
              <p:cNvSpPr txBox="1"/>
              <p:nvPr/>
            </p:nvSpPr>
            <p:spPr>
              <a:xfrm>
                <a:off x="1611807" y="3258974"/>
                <a:ext cx="124610" cy="249047"/>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25</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11</a:t>
                </a:r>
              </a:p>
            </p:txBody>
          </p:sp>
          <p:sp>
            <p:nvSpPr>
              <p:cNvPr id="811" name="TextBox 810">
                <a:extLst>
                  <a:ext uri="{FF2B5EF4-FFF2-40B4-BE49-F238E27FC236}">
                    <a16:creationId xmlns:a16="http://schemas.microsoft.com/office/drawing/2014/main" id="{C5A20811-EE55-9E97-7888-97B82E0073D3}"/>
                  </a:ext>
                </a:extLst>
              </p:cNvPr>
              <p:cNvSpPr txBox="1"/>
              <p:nvPr/>
            </p:nvSpPr>
            <p:spPr>
              <a:xfrm>
                <a:off x="1894382" y="3258974"/>
                <a:ext cx="124610" cy="249047"/>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20</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9</a:t>
                </a:r>
              </a:p>
            </p:txBody>
          </p:sp>
          <p:sp>
            <p:nvSpPr>
              <p:cNvPr id="812" name="TextBox 811">
                <a:extLst>
                  <a:ext uri="{FF2B5EF4-FFF2-40B4-BE49-F238E27FC236}">
                    <a16:creationId xmlns:a16="http://schemas.microsoft.com/office/drawing/2014/main" id="{B5DEAC14-3BAF-463D-BEAB-290866EAFA4D}"/>
                  </a:ext>
                </a:extLst>
              </p:cNvPr>
              <p:cNvSpPr txBox="1"/>
              <p:nvPr/>
            </p:nvSpPr>
            <p:spPr>
              <a:xfrm>
                <a:off x="2135683" y="3258974"/>
                <a:ext cx="124610" cy="249047"/>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16</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5</a:t>
                </a:r>
              </a:p>
            </p:txBody>
          </p:sp>
          <p:sp>
            <p:nvSpPr>
              <p:cNvPr id="813" name="TextBox 812">
                <a:extLst>
                  <a:ext uri="{FF2B5EF4-FFF2-40B4-BE49-F238E27FC236}">
                    <a16:creationId xmlns:a16="http://schemas.microsoft.com/office/drawing/2014/main" id="{0B2ED7F2-3C56-AC9D-EFD0-8E79DE5D9988}"/>
                  </a:ext>
                </a:extLst>
              </p:cNvPr>
              <p:cNvSpPr txBox="1"/>
              <p:nvPr/>
            </p:nvSpPr>
            <p:spPr>
              <a:xfrm>
                <a:off x="2415081" y="3258974"/>
                <a:ext cx="124610" cy="249047"/>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11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2</a:t>
                </a:r>
              </a:p>
            </p:txBody>
          </p:sp>
          <p:sp>
            <p:nvSpPr>
              <p:cNvPr id="814" name="TextBox 813">
                <a:extLst>
                  <a:ext uri="{FF2B5EF4-FFF2-40B4-BE49-F238E27FC236}">
                    <a16:creationId xmlns:a16="http://schemas.microsoft.com/office/drawing/2014/main" id="{3BAC869E-F531-4566-A021-BB43A931E6F8}"/>
                  </a:ext>
                </a:extLst>
              </p:cNvPr>
              <p:cNvSpPr txBox="1"/>
              <p:nvPr/>
            </p:nvSpPr>
            <p:spPr>
              <a:xfrm>
                <a:off x="2687532" y="3258974"/>
                <a:ext cx="62307" cy="249047"/>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9</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1</a:t>
                </a:r>
              </a:p>
            </p:txBody>
          </p:sp>
          <p:sp>
            <p:nvSpPr>
              <p:cNvPr id="815" name="TextBox 814">
                <a:extLst>
                  <a:ext uri="{FF2B5EF4-FFF2-40B4-BE49-F238E27FC236}">
                    <a16:creationId xmlns:a16="http://schemas.microsoft.com/office/drawing/2014/main" id="{5C0CFAC4-D96E-EA78-D54E-6FAC5308632D}"/>
                  </a:ext>
                </a:extLst>
              </p:cNvPr>
              <p:cNvSpPr txBox="1"/>
              <p:nvPr/>
            </p:nvSpPr>
            <p:spPr>
              <a:xfrm>
                <a:off x="2966932" y="3258974"/>
                <a:ext cx="62307" cy="249047"/>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8</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1</a:t>
                </a:r>
              </a:p>
            </p:txBody>
          </p:sp>
          <p:sp>
            <p:nvSpPr>
              <p:cNvPr id="816" name="TextBox 815">
                <a:extLst>
                  <a:ext uri="{FF2B5EF4-FFF2-40B4-BE49-F238E27FC236}">
                    <a16:creationId xmlns:a16="http://schemas.microsoft.com/office/drawing/2014/main" id="{A19FD59D-488D-759B-0454-35DF41F23869}"/>
                  </a:ext>
                </a:extLst>
              </p:cNvPr>
              <p:cNvSpPr txBox="1"/>
              <p:nvPr/>
            </p:nvSpPr>
            <p:spPr>
              <a:xfrm>
                <a:off x="3208233" y="3258974"/>
                <a:ext cx="62307" cy="249047"/>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7</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0</a:t>
                </a:r>
              </a:p>
            </p:txBody>
          </p:sp>
          <p:sp>
            <p:nvSpPr>
              <p:cNvPr id="817" name="TextBox 816">
                <a:extLst>
                  <a:ext uri="{FF2B5EF4-FFF2-40B4-BE49-F238E27FC236}">
                    <a16:creationId xmlns:a16="http://schemas.microsoft.com/office/drawing/2014/main" id="{1454C939-0229-689B-E2B4-9B9BE52E2BC2}"/>
                  </a:ext>
                </a:extLst>
              </p:cNvPr>
              <p:cNvSpPr txBox="1"/>
              <p:nvPr/>
            </p:nvSpPr>
            <p:spPr>
              <a:xfrm>
                <a:off x="3490807" y="3258974"/>
                <a:ext cx="62307" cy="124523"/>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6</a:t>
                </a:r>
              </a:p>
            </p:txBody>
          </p:sp>
          <p:sp>
            <p:nvSpPr>
              <p:cNvPr id="818" name="TextBox 817">
                <a:extLst>
                  <a:ext uri="{FF2B5EF4-FFF2-40B4-BE49-F238E27FC236}">
                    <a16:creationId xmlns:a16="http://schemas.microsoft.com/office/drawing/2014/main" id="{B1797D16-74A5-C33A-E73B-99EE0CE1EFDA}"/>
                  </a:ext>
                </a:extLst>
              </p:cNvPr>
              <p:cNvSpPr txBox="1"/>
              <p:nvPr/>
            </p:nvSpPr>
            <p:spPr>
              <a:xfrm>
                <a:off x="3754332" y="3258974"/>
                <a:ext cx="62307" cy="124523"/>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5</a:t>
                </a:r>
              </a:p>
            </p:txBody>
          </p:sp>
          <p:sp>
            <p:nvSpPr>
              <p:cNvPr id="819" name="TextBox 818">
                <a:extLst>
                  <a:ext uri="{FF2B5EF4-FFF2-40B4-BE49-F238E27FC236}">
                    <a16:creationId xmlns:a16="http://schemas.microsoft.com/office/drawing/2014/main" id="{C17F6BCE-0316-9B61-92F9-BEB920DB6BDC}"/>
                  </a:ext>
                </a:extLst>
              </p:cNvPr>
              <p:cNvSpPr txBox="1"/>
              <p:nvPr/>
            </p:nvSpPr>
            <p:spPr>
              <a:xfrm>
                <a:off x="4014683" y="3258974"/>
                <a:ext cx="62307" cy="124523"/>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5</a:t>
                </a:r>
              </a:p>
            </p:txBody>
          </p:sp>
          <p:sp>
            <p:nvSpPr>
              <p:cNvPr id="820" name="TextBox 819">
                <a:extLst>
                  <a:ext uri="{FF2B5EF4-FFF2-40B4-BE49-F238E27FC236}">
                    <a16:creationId xmlns:a16="http://schemas.microsoft.com/office/drawing/2014/main" id="{DAD2AE1E-6968-DF9A-0D85-DFB7BB68530B}"/>
                  </a:ext>
                </a:extLst>
              </p:cNvPr>
              <p:cNvSpPr txBox="1"/>
              <p:nvPr/>
            </p:nvSpPr>
            <p:spPr>
              <a:xfrm>
                <a:off x="4287982" y="3258974"/>
                <a:ext cx="62307" cy="124523"/>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1</a:t>
                </a:r>
              </a:p>
            </p:txBody>
          </p:sp>
          <p:sp>
            <p:nvSpPr>
              <p:cNvPr id="821" name="TextBox 820">
                <a:extLst>
                  <a:ext uri="{FF2B5EF4-FFF2-40B4-BE49-F238E27FC236}">
                    <a16:creationId xmlns:a16="http://schemas.microsoft.com/office/drawing/2014/main" id="{7336881F-1418-5976-367F-00C35F546A5B}"/>
                  </a:ext>
                </a:extLst>
              </p:cNvPr>
              <p:cNvSpPr txBox="1"/>
              <p:nvPr/>
            </p:nvSpPr>
            <p:spPr>
              <a:xfrm>
                <a:off x="4548333" y="3258974"/>
                <a:ext cx="62307" cy="124523"/>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1</a:t>
                </a:r>
              </a:p>
            </p:txBody>
          </p:sp>
          <p:sp>
            <p:nvSpPr>
              <p:cNvPr id="822" name="TextBox 821">
                <a:extLst>
                  <a:ext uri="{FF2B5EF4-FFF2-40B4-BE49-F238E27FC236}">
                    <a16:creationId xmlns:a16="http://schemas.microsoft.com/office/drawing/2014/main" id="{A50BFB01-14FC-131E-6222-0F38387A80A6}"/>
                  </a:ext>
                </a:extLst>
              </p:cNvPr>
              <p:cNvSpPr txBox="1"/>
              <p:nvPr/>
            </p:nvSpPr>
            <p:spPr>
              <a:xfrm>
                <a:off x="4804487" y="3258974"/>
                <a:ext cx="62307" cy="124523"/>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0</a:t>
                </a:r>
              </a:p>
            </p:txBody>
          </p:sp>
        </p:grpSp>
        <p:sp>
          <p:nvSpPr>
            <p:cNvPr id="778" name="Freeform 777">
              <a:extLst>
                <a:ext uri="{FF2B5EF4-FFF2-40B4-BE49-F238E27FC236}">
                  <a16:creationId xmlns:a16="http://schemas.microsoft.com/office/drawing/2014/main" id="{88782418-6862-642A-DBF1-EDE96770FA79}"/>
                </a:ext>
              </a:extLst>
            </p:cNvPr>
            <p:cNvSpPr/>
            <p:nvPr/>
          </p:nvSpPr>
          <p:spPr>
            <a:xfrm>
              <a:off x="1697639" y="1806338"/>
              <a:ext cx="8639942" cy="2735170"/>
            </a:xfrm>
            <a:custGeom>
              <a:avLst/>
              <a:gdLst>
                <a:gd name="connsiteX0" fmla="*/ 3790950 w 3790950"/>
                <a:gd name="connsiteY0" fmla="*/ 2082800 h 2082800"/>
                <a:gd name="connsiteX1" fmla="*/ 3330575 w 3790950"/>
                <a:gd name="connsiteY1" fmla="*/ 2082800 h 2082800"/>
                <a:gd name="connsiteX2" fmla="*/ 3330575 w 3790950"/>
                <a:gd name="connsiteY2" fmla="*/ 1990725 h 2082800"/>
                <a:gd name="connsiteX3" fmla="*/ 3209925 w 3790950"/>
                <a:gd name="connsiteY3" fmla="*/ 1990725 h 2082800"/>
                <a:gd name="connsiteX4" fmla="*/ 3209925 w 3790950"/>
                <a:gd name="connsiteY4" fmla="*/ 1895475 h 2082800"/>
                <a:gd name="connsiteX5" fmla="*/ 3130550 w 3790950"/>
                <a:gd name="connsiteY5" fmla="*/ 1895475 h 2082800"/>
                <a:gd name="connsiteX6" fmla="*/ 3130550 w 3790950"/>
                <a:gd name="connsiteY6" fmla="*/ 1797050 h 2082800"/>
                <a:gd name="connsiteX7" fmla="*/ 2171700 w 3790950"/>
                <a:gd name="connsiteY7" fmla="*/ 1797050 h 2082800"/>
                <a:gd name="connsiteX8" fmla="*/ 2171700 w 3790950"/>
                <a:gd name="connsiteY8" fmla="*/ 1730375 h 2082800"/>
                <a:gd name="connsiteX9" fmla="*/ 1612900 w 3790950"/>
                <a:gd name="connsiteY9" fmla="*/ 1730375 h 2082800"/>
                <a:gd name="connsiteX10" fmla="*/ 1612900 w 3790950"/>
                <a:gd name="connsiteY10" fmla="*/ 1682750 h 2082800"/>
                <a:gd name="connsiteX11" fmla="*/ 1377950 w 3790950"/>
                <a:gd name="connsiteY11" fmla="*/ 1682750 h 2082800"/>
                <a:gd name="connsiteX12" fmla="*/ 1377950 w 3790950"/>
                <a:gd name="connsiteY12" fmla="*/ 1635125 h 2082800"/>
                <a:gd name="connsiteX13" fmla="*/ 1301750 w 3790950"/>
                <a:gd name="connsiteY13" fmla="*/ 1635125 h 2082800"/>
                <a:gd name="connsiteX14" fmla="*/ 1301750 w 3790950"/>
                <a:gd name="connsiteY14" fmla="*/ 1593850 h 2082800"/>
                <a:gd name="connsiteX15" fmla="*/ 1177925 w 3790950"/>
                <a:gd name="connsiteY15" fmla="*/ 1593850 h 2082800"/>
                <a:gd name="connsiteX16" fmla="*/ 1177925 w 3790950"/>
                <a:gd name="connsiteY16" fmla="*/ 1555750 h 2082800"/>
                <a:gd name="connsiteX17" fmla="*/ 1177925 w 3790950"/>
                <a:gd name="connsiteY17" fmla="*/ 1555750 h 2082800"/>
                <a:gd name="connsiteX18" fmla="*/ 1155700 w 3790950"/>
                <a:gd name="connsiteY18" fmla="*/ 1514475 h 2082800"/>
                <a:gd name="connsiteX19" fmla="*/ 1143000 w 3790950"/>
                <a:gd name="connsiteY19" fmla="*/ 1508125 h 2082800"/>
                <a:gd name="connsiteX20" fmla="*/ 1146175 w 3790950"/>
                <a:gd name="connsiteY20" fmla="*/ 1460500 h 2082800"/>
                <a:gd name="connsiteX21" fmla="*/ 1092200 w 3790950"/>
                <a:gd name="connsiteY21" fmla="*/ 1460500 h 2082800"/>
                <a:gd name="connsiteX22" fmla="*/ 1092200 w 3790950"/>
                <a:gd name="connsiteY22" fmla="*/ 1425575 h 2082800"/>
                <a:gd name="connsiteX23" fmla="*/ 990600 w 3790950"/>
                <a:gd name="connsiteY23" fmla="*/ 1425575 h 2082800"/>
                <a:gd name="connsiteX24" fmla="*/ 990600 w 3790950"/>
                <a:gd name="connsiteY24" fmla="*/ 1381125 h 2082800"/>
                <a:gd name="connsiteX25" fmla="*/ 939800 w 3790950"/>
                <a:gd name="connsiteY25" fmla="*/ 1381125 h 2082800"/>
                <a:gd name="connsiteX26" fmla="*/ 939800 w 3790950"/>
                <a:gd name="connsiteY26" fmla="*/ 1343025 h 2082800"/>
                <a:gd name="connsiteX27" fmla="*/ 939800 w 3790950"/>
                <a:gd name="connsiteY27" fmla="*/ 1343025 h 2082800"/>
                <a:gd name="connsiteX28" fmla="*/ 917575 w 3790950"/>
                <a:gd name="connsiteY28" fmla="*/ 1308100 h 2082800"/>
                <a:gd name="connsiteX29" fmla="*/ 695325 w 3790950"/>
                <a:gd name="connsiteY29" fmla="*/ 1308100 h 2082800"/>
                <a:gd name="connsiteX30" fmla="*/ 676275 w 3790950"/>
                <a:gd name="connsiteY30" fmla="*/ 1260475 h 2082800"/>
                <a:gd name="connsiteX31" fmla="*/ 676275 w 3790950"/>
                <a:gd name="connsiteY31" fmla="*/ 1200150 h 2082800"/>
                <a:gd name="connsiteX32" fmla="*/ 669925 w 3790950"/>
                <a:gd name="connsiteY32" fmla="*/ 1165225 h 2082800"/>
                <a:gd name="connsiteX33" fmla="*/ 511175 w 3790950"/>
                <a:gd name="connsiteY33" fmla="*/ 1165225 h 2082800"/>
                <a:gd name="connsiteX34" fmla="*/ 511175 w 3790950"/>
                <a:gd name="connsiteY34" fmla="*/ 1133475 h 2082800"/>
                <a:gd name="connsiteX35" fmla="*/ 463550 w 3790950"/>
                <a:gd name="connsiteY35" fmla="*/ 1133475 h 2082800"/>
                <a:gd name="connsiteX36" fmla="*/ 460375 w 3790950"/>
                <a:gd name="connsiteY36" fmla="*/ 1060450 h 2082800"/>
                <a:gd name="connsiteX37" fmla="*/ 450850 w 3790950"/>
                <a:gd name="connsiteY37" fmla="*/ 1003300 h 2082800"/>
                <a:gd name="connsiteX38" fmla="*/ 441325 w 3790950"/>
                <a:gd name="connsiteY38" fmla="*/ 993775 h 2082800"/>
                <a:gd name="connsiteX39" fmla="*/ 441325 w 3790950"/>
                <a:gd name="connsiteY39" fmla="*/ 962025 h 2082800"/>
                <a:gd name="connsiteX40" fmla="*/ 333375 w 3790950"/>
                <a:gd name="connsiteY40" fmla="*/ 962025 h 2082800"/>
                <a:gd name="connsiteX41" fmla="*/ 333375 w 3790950"/>
                <a:gd name="connsiteY41" fmla="*/ 930275 h 2082800"/>
                <a:gd name="connsiteX42" fmla="*/ 269875 w 3790950"/>
                <a:gd name="connsiteY42" fmla="*/ 930275 h 2082800"/>
                <a:gd name="connsiteX43" fmla="*/ 269875 w 3790950"/>
                <a:gd name="connsiteY43" fmla="*/ 930275 h 2082800"/>
                <a:gd name="connsiteX44" fmla="*/ 254000 w 3790950"/>
                <a:gd name="connsiteY44" fmla="*/ 901700 h 2082800"/>
                <a:gd name="connsiteX45" fmla="*/ 257175 w 3790950"/>
                <a:gd name="connsiteY45" fmla="*/ 866775 h 2082800"/>
                <a:gd name="connsiteX46" fmla="*/ 260350 w 3790950"/>
                <a:gd name="connsiteY46" fmla="*/ 819150 h 2082800"/>
                <a:gd name="connsiteX47" fmla="*/ 241300 w 3790950"/>
                <a:gd name="connsiteY47" fmla="*/ 787400 h 2082800"/>
                <a:gd name="connsiteX48" fmla="*/ 209550 w 3790950"/>
                <a:gd name="connsiteY48" fmla="*/ 781050 h 2082800"/>
                <a:gd name="connsiteX49" fmla="*/ 219075 w 3790950"/>
                <a:gd name="connsiteY49" fmla="*/ 701675 h 2082800"/>
                <a:gd name="connsiteX50" fmla="*/ 219075 w 3790950"/>
                <a:gd name="connsiteY50" fmla="*/ 393700 h 2082800"/>
                <a:gd name="connsiteX51" fmla="*/ 209550 w 3790950"/>
                <a:gd name="connsiteY51" fmla="*/ 282575 h 2082800"/>
                <a:gd name="connsiteX52" fmla="*/ 203200 w 3790950"/>
                <a:gd name="connsiteY52" fmla="*/ 161925 h 2082800"/>
                <a:gd name="connsiteX53" fmla="*/ 190500 w 3790950"/>
                <a:gd name="connsiteY53" fmla="*/ 101600 h 2082800"/>
                <a:gd name="connsiteX54" fmla="*/ 177800 w 3790950"/>
                <a:gd name="connsiteY54" fmla="*/ 57150 h 2082800"/>
                <a:gd name="connsiteX55" fmla="*/ 149225 w 3790950"/>
                <a:gd name="connsiteY55" fmla="*/ 0 h 2082800"/>
                <a:gd name="connsiteX56" fmla="*/ 0 w 3790950"/>
                <a:gd name="connsiteY56" fmla="*/ 0 h 2082800"/>
                <a:gd name="connsiteX0" fmla="*/ 3790950 w 3790950"/>
                <a:gd name="connsiteY0" fmla="*/ 2082800 h 2082800"/>
                <a:gd name="connsiteX1" fmla="*/ 3330575 w 3790950"/>
                <a:gd name="connsiteY1" fmla="*/ 2082800 h 2082800"/>
                <a:gd name="connsiteX2" fmla="*/ 3330575 w 3790950"/>
                <a:gd name="connsiteY2" fmla="*/ 1990725 h 2082800"/>
                <a:gd name="connsiteX3" fmla="*/ 3209925 w 3790950"/>
                <a:gd name="connsiteY3" fmla="*/ 1990725 h 2082800"/>
                <a:gd name="connsiteX4" fmla="*/ 3209925 w 3790950"/>
                <a:gd name="connsiteY4" fmla="*/ 1895475 h 2082800"/>
                <a:gd name="connsiteX5" fmla="*/ 3130550 w 3790950"/>
                <a:gd name="connsiteY5" fmla="*/ 1895475 h 2082800"/>
                <a:gd name="connsiteX6" fmla="*/ 3130550 w 3790950"/>
                <a:gd name="connsiteY6" fmla="*/ 1797050 h 2082800"/>
                <a:gd name="connsiteX7" fmla="*/ 2171700 w 3790950"/>
                <a:gd name="connsiteY7" fmla="*/ 1797050 h 2082800"/>
                <a:gd name="connsiteX8" fmla="*/ 2171700 w 3790950"/>
                <a:gd name="connsiteY8" fmla="*/ 1730375 h 2082800"/>
                <a:gd name="connsiteX9" fmla="*/ 1612900 w 3790950"/>
                <a:gd name="connsiteY9" fmla="*/ 1730375 h 2082800"/>
                <a:gd name="connsiteX10" fmla="*/ 1612900 w 3790950"/>
                <a:gd name="connsiteY10" fmla="*/ 1682750 h 2082800"/>
                <a:gd name="connsiteX11" fmla="*/ 1377950 w 3790950"/>
                <a:gd name="connsiteY11" fmla="*/ 1682750 h 2082800"/>
                <a:gd name="connsiteX12" fmla="*/ 1377950 w 3790950"/>
                <a:gd name="connsiteY12" fmla="*/ 1635125 h 2082800"/>
                <a:gd name="connsiteX13" fmla="*/ 1301750 w 3790950"/>
                <a:gd name="connsiteY13" fmla="*/ 1635125 h 2082800"/>
                <a:gd name="connsiteX14" fmla="*/ 1301750 w 3790950"/>
                <a:gd name="connsiteY14" fmla="*/ 1593850 h 2082800"/>
                <a:gd name="connsiteX15" fmla="*/ 1177925 w 3790950"/>
                <a:gd name="connsiteY15" fmla="*/ 1593850 h 2082800"/>
                <a:gd name="connsiteX16" fmla="*/ 1177925 w 3790950"/>
                <a:gd name="connsiteY16" fmla="*/ 1555750 h 2082800"/>
                <a:gd name="connsiteX17" fmla="*/ 1177925 w 3790950"/>
                <a:gd name="connsiteY17" fmla="*/ 1555750 h 2082800"/>
                <a:gd name="connsiteX18" fmla="*/ 1155700 w 3790950"/>
                <a:gd name="connsiteY18" fmla="*/ 1514475 h 2082800"/>
                <a:gd name="connsiteX19" fmla="*/ 1143000 w 3790950"/>
                <a:gd name="connsiteY19" fmla="*/ 1508125 h 2082800"/>
                <a:gd name="connsiteX20" fmla="*/ 1146175 w 3790950"/>
                <a:gd name="connsiteY20" fmla="*/ 1460500 h 2082800"/>
                <a:gd name="connsiteX21" fmla="*/ 1092200 w 3790950"/>
                <a:gd name="connsiteY21" fmla="*/ 1460500 h 2082800"/>
                <a:gd name="connsiteX22" fmla="*/ 1092200 w 3790950"/>
                <a:gd name="connsiteY22" fmla="*/ 1425575 h 2082800"/>
                <a:gd name="connsiteX23" fmla="*/ 990600 w 3790950"/>
                <a:gd name="connsiteY23" fmla="*/ 1425575 h 2082800"/>
                <a:gd name="connsiteX24" fmla="*/ 990600 w 3790950"/>
                <a:gd name="connsiteY24" fmla="*/ 1381125 h 2082800"/>
                <a:gd name="connsiteX25" fmla="*/ 939800 w 3790950"/>
                <a:gd name="connsiteY25" fmla="*/ 1381125 h 2082800"/>
                <a:gd name="connsiteX26" fmla="*/ 939800 w 3790950"/>
                <a:gd name="connsiteY26" fmla="*/ 1343025 h 2082800"/>
                <a:gd name="connsiteX27" fmla="*/ 939800 w 3790950"/>
                <a:gd name="connsiteY27" fmla="*/ 1343025 h 2082800"/>
                <a:gd name="connsiteX28" fmla="*/ 917575 w 3790950"/>
                <a:gd name="connsiteY28" fmla="*/ 1308100 h 2082800"/>
                <a:gd name="connsiteX29" fmla="*/ 695325 w 3790950"/>
                <a:gd name="connsiteY29" fmla="*/ 1308100 h 2082800"/>
                <a:gd name="connsiteX30" fmla="*/ 676275 w 3790950"/>
                <a:gd name="connsiteY30" fmla="*/ 1260475 h 2082800"/>
                <a:gd name="connsiteX31" fmla="*/ 676275 w 3790950"/>
                <a:gd name="connsiteY31" fmla="*/ 1200150 h 2082800"/>
                <a:gd name="connsiteX32" fmla="*/ 669925 w 3790950"/>
                <a:gd name="connsiteY32" fmla="*/ 1165225 h 2082800"/>
                <a:gd name="connsiteX33" fmla="*/ 511175 w 3790950"/>
                <a:gd name="connsiteY33" fmla="*/ 1165225 h 2082800"/>
                <a:gd name="connsiteX34" fmla="*/ 511175 w 3790950"/>
                <a:gd name="connsiteY34" fmla="*/ 1133475 h 2082800"/>
                <a:gd name="connsiteX35" fmla="*/ 463550 w 3790950"/>
                <a:gd name="connsiteY35" fmla="*/ 1133475 h 2082800"/>
                <a:gd name="connsiteX36" fmla="*/ 460375 w 3790950"/>
                <a:gd name="connsiteY36" fmla="*/ 1060450 h 2082800"/>
                <a:gd name="connsiteX37" fmla="*/ 450850 w 3790950"/>
                <a:gd name="connsiteY37" fmla="*/ 1003300 h 2082800"/>
                <a:gd name="connsiteX38" fmla="*/ 441325 w 3790950"/>
                <a:gd name="connsiteY38" fmla="*/ 993775 h 2082800"/>
                <a:gd name="connsiteX39" fmla="*/ 441325 w 3790950"/>
                <a:gd name="connsiteY39" fmla="*/ 962025 h 2082800"/>
                <a:gd name="connsiteX40" fmla="*/ 333375 w 3790950"/>
                <a:gd name="connsiteY40" fmla="*/ 962025 h 2082800"/>
                <a:gd name="connsiteX41" fmla="*/ 333375 w 3790950"/>
                <a:gd name="connsiteY41" fmla="*/ 930275 h 2082800"/>
                <a:gd name="connsiteX42" fmla="*/ 269875 w 3790950"/>
                <a:gd name="connsiteY42" fmla="*/ 930275 h 2082800"/>
                <a:gd name="connsiteX43" fmla="*/ 269875 w 3790950"/>
                <a:gd name="connsiteY43" fmla="*/ 930275 h 2082800"/>
                <a:gd name="connsiteX44" fmla="*/ 254000 w 3790950"/>
                <a:gd name="connsiteY44" fmla="*/ 901700 h 2082800"/>
                <a:gd name="connsiteX45" fmla="*/ 257175 w 3790950"/>
                <a:gd name="connsiteY45" fmla="*/ 866775 h 2082800"/>
                <a:gd name="connsiteX46" fmla="*/ 247650 w 3790950"/>
                <a:gd name="connsiteY46" fmla="*/ 819150 h 2082800"/>
                <a:gd name="connsiteX47" fmla="*/ 241300 w 3790950"/>
                <a:gd name="connsiteY47" fmla="*/ 787400 h 2082800"/>
                <a:gd name="connsiteX48" fmla="*/ 209550 w 3790950"/>
                <a:gd name="connsiteY48" fmla="*/ 781050 h 2082800"/>
                <a:gd name="connsiteX49" fmla="*/ 219075 w 3790950"/>
                <a:gd name="connsiteY49" fmla="*/ 701675 h 2082800"/>
                <a:gd name="connsiteX50" fmla="*/ 219075 w 3790950"/>
                <a:gd name="connsiteY50" fmla="*/ 393700 h 2082800"/>
                <a:gd name="connsiteX51" fmla="*/ 209550 w 3790950"/>
                <a:gd name="connsiteY51" fmla="*/ 282575 h 2082800"/>
                <a:gd name="connsiteX52" fmla="*/ 203200 w 3790950"/>
                <a:gd name="connsiteY52" fmla="*/ 161925 h 2082800"/>
                <a:gd name="connsiteX53" fmla="*/ 190500 w 3790950"/>
                <a:gd name="connsiteY53" fmla="*/ 101600 h 2082800"/>
                <a:gd name="connsiteX54" fmla="*/ 177800 w 3790950"/>
                <a:gd name="connsiteY54" fmla="*/ 57150 h 2082800"/>
                <a:gd name="connsiteX55" fmla="*/ 149225 w 3790950"/>
                <a:gd name="connsiteY55" fmla="*/ 0 h 2082800"/>
                <a:gd name="connsiteX56" fmla="*/ 0 w 3790950"/>
                <a:gd name="connsiteY56" fmla="*/ 0 h 2082800"/>
                <a:gd name="connsiteX0" fmla="*/ 3790950 w 3790950"/>
                <a:gd name="connsiteY0" fmla="*/ 2082800 h 2082800"/>
                <a:gd name="connsiteX1" fmla="*/ 3330575 w 3790950"/>
                <a:gd name="connsiteY1" fmla="*/ 2082800 h 2082800"/>
                <a:gd name="connsiteX2" fmla="*/ 3330575 w 3790950"/>
                <a:gd name="connsiteY2" fmla="*/ 1990725 h 2082800"/>
                <a:gd name="connsiteX3" fmla="*/ 3209925 w 3790950"/>
                <a:gd name="connsiteY3" fmla="*/ 1990725 h 2082800"/>
                <a:gd name="connsiteX4" fmla="*/ 3209925 w 3790950"/>
                <a:gd name="connsiteY4" fmla="*/ 1895475 h 2082800"/>
                <a:gd name="connsiteX5" fmla="*/ 3130550 w 3790950"/>
                <a:gd name="connsiteY5" fmla="*/ 1895475 h 2082800"/>
                <a:gd name="connsiteX6" fmla="*/ 3130550 w 3790950"/>
                <a:gd name="connsiteY6" fmla="*/ 1797050 h 2082800"/>
                <a:gd name="connsiteX7" fmla="*/ 2171700 w 3790950"/>
                <a:gd name="connsiteY7" fmla="*/ 1797050 h 2082800"/>
                <a:gd name="connsiteX8" fmla="*/ 2171700 w 3790950"/>
                <a:gd name="connsiteY8" fmla="*/ 1730375 h 2082800"/>
                <a:gd name="connsiteX9" fmla="*/ 1612900 w 3790950"/>
                <a:gd name="connsiteY9" fmla="*/ 1730375 h 2082800"/>
                <a:gd name="connsiteX10" fmla="*/ 1612900 w 3790950"/>
                <a:gd name="connsiteY10" fmla="*/ 1682750 h 2082800"/>
                <a:gd name="connsiteX11" fmla="*/ 1377950 w 3790950"/>
                <a:gd name="connsiteY11" fmla="*/ 1682750 h 2082800"/>
                <a:gd name="connsiteX12" fmla="*/ 1377950 w 3790950"/>
                <a:gd name="connsiteY12" fmla="*/ 1635125 h 2082800"/>
                <a:gd name="connsiteX13" fmla="*/ 1301750 w 3790950"/>
                <a:gd name="connsiteY13" fmla="*/ 1635125 h 2082800"/>
                <a:gd name="connsiteX14" fmla="*/ 1301750 w 3790950"/>
                <a:gd name="connsiteY14" fmla="*/ 1593850 h 2082800"/>
                <a:gd name="connsiteX15" fmla="*/ 1177925 w 3790950"/>
                <a:gd name="connsiteY15" fmla="*/ 1593850 h 2082800"/>
                <a:gd name="connsiteX16" fmla="*/ 1177925 w 3790950"/>
                <a:gd name="connsiteY16" fmla="*/ 1555750 h 2082800"/>
                <a:gd name="connsiteX17" fmla="*/ 1177925 w 3790950"/>
                <a:gd name="connsiteY17" fmla="*/ 1555750 h 2082800"/>
                <a:gd name="connsiteX18" fmla="*/ 1155700 w 3790950"/>
                <a:gd name="connsiteY18" fmla="*/ 1514475 h 2082800"/>
                <a:gd name="connsiteX19" fmla="*/ 1143000 w 3790950"/>
                <a:gd name="connsiteY19" fmla="*/ 1508125 h 2082800"/>
                <a:gd name="connsiteX20" fmla="*/ 1146175 w 3790950"/>
                <a:gd name="connsiteY20" fmla="*/ 1460500 h 2082800"/>
                <a:gd name="connsiteX21" fmla="*/ 1092200 w 3790950"/>
                <a:gd name="connsiteY21" fmla="*/ 1460500 h 2082800"/>
                <a:gd name="connsiteX22" fmla="*/ 1092200 w 3790950"/>
                <a:gd name="connsiteY22" fmla="*/ 1425575 h 2082800"/>
                <a:gd name="connsiteX23" fmla="*/ 990600 w 3790950"/>
                <a:gd name="connsiteY23" fmla="*/ 1425575 h 2082800"/>
                <a:gd name="connsiteX24" fmla="*/ 990600 w 3790950"/>
                <a:gd name="connsiteY24" fmla="*/ 1381125 h 2082800"/>
                <a:gd name="connsiteX25" fmla="*/ 939800 w 3790950"/>
                <a:gd name="connsiteY25" fmla="*/ 1381125 h 2082800"/>
                <a:gd name="connsiteX26" fmla="*/ 939800 w 3790950"/>
                <a:gd name="connsiteY26" fmla="*/ 1343025 h 2082800"/>
                <a:gd name="connsiteX27" fmla="*/ 939800 w 3790950"/>
                <a:gd name="connsiteY27" fmla="*/ 1343025 h 2082800"/>
                <a:gd name="connsiteX28" fmla="*/ 917575 w 3790950"/>
                <a:gd name="connsiteY28" fmla="*/ 1308100 h 2082800"/>
                <a:gd name="connsiteX29" fmla="*/ 695325 w 3790950"/>
                <a:gd name="connsiteY29" fmla="*/ 1308100 h 2082800"/>
                <a:gd name="connsiteX30" fmla="*/ 676275 w 3790950"/>
                <a:gd name="connsiteY30" fmla="*/ 1260475 h 2082800"/>
                <a:gd name="connsiteX31" fmla="*/ 676275 w 3790950"/>
                <a:gd name="connsiteY31" fmla="*/ 1200150 h 2082800"/>
                <a:gd name="connsiteX32" fmla="*/ 669925 w 3790950"/>
                <a:gd name="connsiteY32" fmla="*/ 1165225 h 2082800"/>
                <a:gd name="connsiteX33" fmla="*/ 511175 w 3790950"/>
                <a:gd name="connsiteY33" fmla="*/ 1165225 h 2082800"/>
                <a:gd name="connsiteX34" fmla="*/ 511175 w 3790950"/>
                <a:gd name="connsiteY34" fmla="*/ 1133475 h 2082800"/>
                <a:gd name="connsiteX35" fmla="*/ 463550 w 3790950"/>
                <a:gd name="connsiteY35" fmla="*/ 1133475 h 2082800"/>
                <a:gd name="connsiteX36" fmla="*/ 460375 w 3790950"/>
                <a:gd name="connsiteY36" fmla="*/ 1060450 h 2082800"/>
                <a:gd name="connsiteX37" fmla="*/ 450850 w 3790950"/>
                <a:gd name="connsiteY37" fmla="*/ 1003300 h 2082800"/>
                <a:gd name="connsiteX38" fmla="*/ 441325 w 3790950"/>
                <a:gd name="connsiteY38" fmla="*/ 993775 h 2082800"/>
                <a:gd name="connsiteX39" fmla="*/ 441325 w 3790950"/>
                <a:gd name="connsiteY39" fmla="*/ 962025 h 2082800"/>
                <a:gd name="connsiteX40" fmla="*/ 333375 w 3790950"/>
                <a:gd name="connsiteY40" fmla="*/ 962025 h 2082800"/>
                <a:gd name="connsiteX41" fmla="*/ 333375 w 3790950"/>
                <a:gd name="connsiteY41" fmla="*/ 930275 h 2082800"/>
                <a:gd name="connsiteX42" fmla="*/ 269875 w 3790950"/>
                <a:gd name="connsiteY42" fmla="*/ 930275 h 2082800"/>
                <a:gd name="connsiteX43" fmla="*/ 269875 w 3790950"/>
                <a:gd name="connsiteY43" fmla="*/ 930275 h 2082800"/>
                <a:gd name="connsiteX44" fmla="*/ 263525 w 3790950"/>
                <a:gd name="connsiteY44" fmla="*/ 911225 h 2082800"/>
                <a:gd name="connsiteX45" fmla="*/ 257175 w 3790950"/>
                <a:gd name="connsiteY45" fmla="*/ 866775 h 2082800"/>
                <a:gd name="connsiteX46" fmla="*/ 247650 w 3790950"/>
                <a:gd name="connsiteY46" fmla="*/ 819150 h 2082800"/>
                <a:gd name="connsiteX47" fmla="*/ 241300 w 3790950"/>
                <a:gd name="connsiteY47" fmla="*/ 787400 h 2082800"/>
                <a:gd name="connsiteX48" fmla="*/ 209550 w 3790950"/>
                <a:gd name="connsiteY48" fmla="*/ 781050 h 2082800"/>
                <a:gd name="connsiteX49" fmla="*/ 219075 w 3790950"/>
                <a:gd name="connsiteY49" fmla="*/ 701675 h 2082800"/>
                <a:gd name="connsiteX50" fmla="*/ 219075 w 3790950"/>
                <a:gd name="connsiteY50" fmla="*/ 393700 h 2082800"/>
                <a:gd name="connsiteX51" fmla="*/ 209550 w 3790950"/>
                <a:gd name="connsiteY51" fmla="*/ 282575 h 2082800"/>
                <a:gd name="connsiteX52" fmla="*/ 203200 w 3790950"/>
                <a:gd name="connsiteY52" fmla="*/ 161925 h 2082800"/>
                <a:gd name="connsiteX53" fmla="*/ 190500 w 3790950"/>
                <a:gd name="connsiteY53" fmla="*/ 101600 h 2082800"/>
                <a:gd name="connsiteX54" fmla="*/ 177800 w 3790950"/>
                <a:gd name="connsiteY54" fmla="*/ 57150 h 2082800"/>
                <a:gd name="connsiteX55" fmla="*/ 149225 w 3790950"/>
                <a:gd name="connsiteY55" fmla="*/ 0 h 2082800"/>
                <a:gd name="connsiteX56" fmla="*/ 0 w 3790950"/>
                <a:gd name="connsiteY56" fmla="*/ 0 h 2082800"/>
                <a:gd name="connsiteX0" fmla="*/ 3790950 w 3790950"/>
                <a:gd name="connsiteY0" fmla="*/ 2082800 h 2082800"/>
                <a:gd name="connsiteX1" fmla="*/ 3330575 w 3790950"/>
                <a:gd name="connsiteY1" fmla="*/ 2082800 h 2082800"/>
                <a:gd name="connsiteX2" fmla="*/ 3330575 w 3790950"/>
                <a:gd name="connsiteY2" fmla="*/ 1990725 h 2082800"/>
                <a:gd name="connsiteX3" fmla="*/ 3209925 w 3790950"/>
                <a:gd name="connsiteY3" fmla="*/ 1990725 h 2082800"/>
                <a:gd name="connsiteX4" fmla="*/ 3209925 w 3790950"/>
                <a:gd name="connsiteY4" fmla="*/ 1895475 h 2082800"/>
                <a:gd name="connsiteX5" fmla="*/ 3130550 w 3790950"/>
                <a:gd name="connsiteY5" fmla="*/ 1895475 h 2082800"/>
                <a:gd name="connsiteX6" fmla="*/ 3130550 w 3790950"/>
                <a:gd name="connsiteY6" fmla="*/ 1797050 h 2082800"/>
                <a:gd name="connsiteX7" fmla="*/ 2171700 w 3790950"/>
                <a:gd name="connsiteY7" fmla="*/ 1797050 h 2082800"/>
                <a:gd name="connsiteX8" fmla="*/ 2171700 w 3790950"/>
                <a:gd name="connsiteY8" fmla="*/ 1730375 h 2082800"/>
                <a:gd name="connsiteX9" fmla="*/ 1612900 w 3790950"/>
                <a:gd name="connsiteY9" fmla="*/ 1730375 h 2082800"/>
                <a:gd name="connsiteX10" fmla="*/ 1612900 w 3790950"/>
                <a:gd name="connsiteY10" fmla="*/ 1682750 h 2082800"/>
                <a:gd name="connsiteX11" fmla="*/ 1377950 w 3790950"/>
                <a:gd name="connsiteY11" fmla="*/ 1682750 h 2082800"/>
                <a:gd name="connsiteX12" fmla="*/ 1377950 w 3790950"/>
                <a:gd name="connsiteY12" fmla="*/ 1635125 h 2082800"/>
                <a:gd name="connsiteX13" fmla="*/ 1301750 w 3790950"/>
                <a:gd name="connsiteY13" fmla="*/ 1635125 h 2082800"/>
                <a:gd name="connsiteX14" fmla="*/ 1301750 w 3790950"/>
                <a:gd name="connsiteY14" fmla="*/ 1593850 h 2082800"/>
                <a:gd name="connsiteX15" fmla="*/ 1177925 w 3790950"/>
                <a:gd name="connsiteY15" fmla="*/ 1593850 h 2082800"/>
                <a:gd name="connsiteX16" fmla="*/ 1177925 w 3790950"/>
                <a:gd name="connsiteY16" fmla="*/ 1555750 h 2082800"/>
                <a:gd name="connsiteX17" fmla="*/ 1177925 w 3790950"/>
                <a:gd name="connsiteY17" fmla="*/ 1555750 h 2082800"/>
                <a:gd name="connsiteX18" fmla="*/ 1155700 w 3790950"/>
                <a:gd name="connsiteY18" fmla="*/ 1514475 h 2082800"/>
                <a:gd name="connsiteX19" fmla="*/ 1143000 w 3790950"/>
                <a:gd name="connsiteY19" fmla="*/ 1508125 h 2082800"/>
                <a:gd name="connsiteX20" fmla="*/ 1146175 w 3790950"/>
                <a:gd name="connsiteY20" fmla="*/ 1460500 h 2082800"/>
                <a:gd name="connsiteX21" fmla="*/ 1092200 w 3790950"/>
                <a:gd name="connsiteY21" fmla="*/ 1460500 h 2082800"/>
                <a:gd name="connsiteX22" fmla="*/ 1092200 w 3790950"/>
                <a:gd name="connsiteY22" fmla="*/ 1425575 h 2082800"/>
                <a:gd name="connsiteX23" fmla="*/ 990600 w 3790950"/>
                <a:gd name="connsiteY23" fmla="*/ 1425575 h 2082800"/>
                <a:gd name="connsiteX24" fmla="*/ 990600 w 3790950"/>
                <a:gd name="connsiteY24" fmla="*/ 1381125 h 2082800"/>
                <a:gd name="connsiteX25" fmla="*/ 939800 w 3790950"/>
                <a:gd name="connsiteY25" fmla="*/ 1381125 h 2082800"/>
                <a:gd name="connsiteX26" fmla="*/ 939800 w 3790950"/>
                <a:gd name="connsiteY26" fmla="*/ 1343025 h 2082800"/>
                <a:gd name="connsiteX27" fmla="*/ 939800 w 3790950"/>
                <a:gd name="connsiteY27" fmla="*/ 1343025 h 2082800"/>
                <a:gd name="connsiteX28" fmla="*/ 917575 w 3790950"/>
                <a:gd name="connsiteY28" fmla="*/ 1308100 h 2082800"/>
                <a:gd name="connsiteX29" fmla="*/ 695325 w 3790950"/>
                <a:gd name="connsiteY29" fmla="*/ 1308100 h 2082800"/>
                <a:gd name="connsiteX30" fmla="*/ 676275 w 3790950"/>
                <a:gd name="connsiteY30" fmla="*/ 1260475 h 2082800"/>
                <a:gd name="connsiteX31" fmla="*/ 676275 w 3790950"/>
                <a:gd name="connsiteY31" fmla="*/ 1200150 h 2082800"/>
                <a:gd name="connsiteX32" fmla="*/ 669925 w 3790950"/>
                <a:gd name="connsiteY32" fmla="*/ 1165225 h 2082800"/>
                <a:gd name="connsiteX33" fmla="*/ 511175 w 3790950"/>
                <a:gd name="connsiteY33" fmla="*/ 1165225 h 2082800"/>
                <a:gd name="connsiteX34" fmla="*/ 511175 w 3790950"/>
                <a:gd name="connsiteY34" fmla="*/ 1133475 h 2082800"/>
                <a:gd name="connsiteX35" fmla="*/ 463550 w 3790950"/>
                <a:gd name="connsiteY35" fmla="*/ 1133475 h 2082800"/>
                <a:gd name="connsiteX36" fmla="*/ 460375 w 3790950"/>
                <a:gd name="connsiteY36" fmla="*/ 1060450 h 2082800"/>
                <a:gd name="connsiteX37" fmla="*/ 450850 w 3790950"/>
                <a:gd name="connsiteY37" fmla="*/ 1003300 h 2082800"/>
                <a:gd name="connsiteX38" fmla="*/ 441325 w 3790950"/>
                <a:gd name="connsiteY38" fmla="*/ 993775 h 2082800"/>
                <a:gd name="connsiteX39" fmla="*/ 441325 w 3790950"/>
                <a:gd name="connsiteY39" fmla="*/ 962025 h 2082800"/>
                <a:gd name="connsiteX40" fmla="*/ 333375 w 3790950"/>
                <a:gd name="connsiteY40" fmla="*/ 962025 h 2082800"/>
                <a:gd name="connsiteX41" fmla="*/ 333375 w 3790950"/>
                <a:gd name="connsiteY41" fmla="*/ 930275 h 2082800"/>
                <a:gd name="connsiteX42" fmla="*/ 269875 w 3790950"/>
                <a:gd name="connsiteY42" fmla="*/ 930275 h 2082800"/>
                <a:gd name="connsiteX43" fmla="*/ 269875 w 3790950"/>
                <a:gd name="connsiteY43" fmla="*/ 930275 h 2082800"/>
                <a:gd name="connsiteX44" fmla="*/ 263525 w 3790950"/>
                <a:gd name="connsiteY44" fmla="*/ 911225 h 2082800"/>
                <a:gd name="connsiteX45" fmla="*/ 257175 w 3790950"/>
                <a:gd name="connsiteY45" fmla="*/ 866775 h 2082800"/>
                <a:gd name="connsiteX46" fmla="*/ 247650 w 3790950"/>
                <a:gd name="connsiteY46" fmla="*/ 819150 h 2082800"/>
                <a:gd name="connsiteX47" fmla="*/ 241300 w 3790950"/>
                <a:gd name="connsiteY47" fmla="*/ 787400 h 2082800"/>
                <a:gd name="connsiteX48" fmla="*/ 217997 w 3790950"/>
                <a:gd name="connsiteY48" fmla="*/ 783493 h 2082800"/>
                <a:gd name="connsiteX49" fmla="*/ 219075 w 3790950"/>
                <a:gd name="connsiteY49" fmla="*/ 701675 h 2082800"/>
                <a:gd name="connsiteX50" fmla="*/ 219075 w 3790950"/>
                <a:gd name="connsiteY50" fmla="*/ 393700 h 2082800"/>
                <a:gd name="connsiteX51" fmla="*/ 209550 w 3790950"/>
                <a:gd name="connsiteY51" fmla="*/ 282575 h 2082800"/>
                <a:gd name="connsiteX52" fmla="*/ 203200 w 3790950"/>
                <a:gd name="connsiteY52" fmla="*/ 161925 h 2082800"/>
                <a:gd name="connsiteX53" fmla="*/ 190500 w 3790950"/>
                <a:gd name="connsiteY53" fmla="*/ 101600 h 2082800"/>
                <a:gd name="connsiteX54" fmla="*/ 177800 w 3790950"/>
                <a:gd name="connsiteY54" fmla="*/ 57150 h 2082800"/>
                <a:gd name="connsiteX55" fmla="*/ 149225 w 3790950"/>
                <a:gd name="connsiteY55" fmla="*/ 0 h 2082800"/>
                <a:gd name="connsiteX56" fmla="*/ 0 w 3790950"/>
                <a:gd name="connsiteY56" fmla="*/ 0 h 2082800"/>
                <a:gd name="connsiteX0" fmla="*/ 3790950 w 3790950"/>
                <a:gd name="connsiteY0" fmla="*/ 2082800 h 2082800"/>
                <a:gd name="connsiteX1" fmla="*/ 3330575 w 3790950"/>
                <a:gd name="connsiteY1" fmla="*/ 2082800 h 2082800"/>
                <a:gd name="connsiteX2" fmla="*/ 3330575 w 3790950"/>
                <a:gd name="connsiteY2" fmla="*/ 1990725 h 2082800"/>
                <a:gd name="connsiteX3" fmla="*/ 3209925 w 3790950"/>
                <a:gd name="connsiteY3" fmla="*/ 1990725 h 2082800"/>
                <a:gd name="connsiteX4" fmla="*/ 3209925 w 3790950"/>
                <a:gd name="connsiteY4" fmla="*/ 1895475 h 2082800"/>
                <a:gd name="connsiteX5" fmla="*/ 3130550 w 3790950"/>
                <a:gd name="connsiteY5" fmla="*/ 1895475 h 2082800"/>
                <a:gd name="connsiteX6" fmla="*/ 3130550 w 3790950"/>
                <a:gd name="connsiteY6" fmla="*/ 1797050 h 2082800"/>
                <a:gd name="connsiteX7" fmla="*/ 2171700 w 3790950"/>
                <a:gd name="connsiteY7" fmla="*/ 1797050 h 2082800"/>
                <a:gd name="connsiteX8" fmla="*/ 2171700 w 3790950"/>
                <a:gd name="connsiteY8" fmla="*/ 1730375 h 2082800"/>
                <a:gd name="connsiteX9" fmla="*/ 1612900 w 3790950"/>
                <a:gd name="connsiteY9" fmla="*/ 1730375 h 2082800"/>
                <a:gd name="connsiteX10" fmla="*/ 1612900 w 3790950"/>
                <a:gd name="connsiteY10" fmla="*/ 1682750 h 2082800"/>
                <a:gd name="connsiteX11" fmla="*/ 1377950 w 3790950"/>
                <a:gd name="connsiteY11" fmla="*/ 1682750 h 2082800"/>
                <a:gd name="connsiteX12" fmla="*/ 1377950 w 3790950"/>
                <a:gd name="connsiteY12" fmla="*/ 1635125 h 2082800"/>
                <a:gd name="connsiteX13" fmla="*/ 1301750 w 3790950"/>
                <a:gd name="connsiteY13" fmla="*/ 1635125 h 2082800"/>
                <a:gd name="connsiteX14" fmla="*/ 1301750 w 3790950"/>
                <a:gd name="connsiteY14" fmla="*/ 1593850 h 2082800"/>
                <a:gd name="connsiteX15" fmla="*/ 1177925 w 3790950"/>
                <a:gd name="connsiteY15" fmla="*/ 1593850 h 2082800"/>
                <a:gd name="connsiteX16" fmla="*/ 1177925 w 3790950"/>
                <a:gd name="connsiteY16" fmla="*/ 1555750 h 2082800"/>
                <a:gd name="connsiteX17" fmla="*/ 1177925 w 3790950"/>
                <a:gd name="connsiteY17" fmla="*/ 1555750 h 2082800"/>
                <a:gd name="connsiteX18" fmla="*/ 1155700 w 3790950"/>
                <a:gd name="connsiteY18" fmla="*/ 1514475 h 2082800"/>
                <a:gd name="connsiteX19" fmla="*/ 1143000 w 3790950"/>
                <a:gd name="connsiteY19" fmla="*/ 1508125 h 2082800"/>
                <a:gd name="connsiteX20" fmla="*/ 1146175 w 3790950"/>
                <a:gd name="connsiteY20" fmla="*/ 1460500 h 2082800"/>
                <a:gd name="connsiteX21" fmla="*/ 1092200 w 3790950"/>
                <a:gd name="connsiteY21" fmla="*/ 1460500 h 2082800"/>
                <a:gd name="connsiteX22" fmla="*/ 1092200 w 3790950"/>
                <a:gd name="connsiteY22" fmla="*/ 1425575 h 2082800"/>
                <a:gd name="connsiteX23" fmla="*/ 990600 w 3790950"/>
                <a:gd name="connsiteY23" fmla="*/ 1425575 h 2082800"/>
                <a:gd name="connsiteX24" fmla="*/ 990600 w 3790950"/>
                <a:gd name="connsiteY24" fmla="*/ 1381125 h 2082800"/>
                <a:gd name="connsiteX25" fmla="*/ 939800 w 3790950"/>
                <a:gd name="connsiteY25" fmla="*/ 1381125 h 2082800"/>
                <a:gd name="connsiteX26" fmla="*/ 939800 w 3790950"/>
                <a:gd name="connsiteY26" fmla="*/ 1343025 h 2082800"/>
                <a:gd name="connsiteX27" fmla="*/ 939800 w 3790950"/>
                <a:gd name="connsiteY27" fmla="*/ 1343025 h 2082800"/>
                <a:gd name="connsiteX28" fmla="*/ 917575 w 3790950"/>
                <a:gd name="connsiteY28" fmla="*/ 1308100 h 2082800"/>
                <a:gd name="connsiteX29" fmla="*/ 695325 w 3790950"/>
                <a:gd name="connsiteY29" fmla="*/ 1308100 h 2082800"/>
                <a:gd name="connsiteX30" fmla="*/ 676275 w 3790950"/>
                <a:gd name="connsiteY30" fmla="*/ 1260475 h 2082800"/>
                <a:gd name="connsiteX31" fmla="*/ 676275 w 3790950"/>
                <a:gd name="connsiteY31" fmla="*/ 1200150 h 2082800"/>
                <a:gd name="connsiteX32" fmla="*/ 669925 w 3790950"/>
                <a:gd name="connsiteY32" fmla="*/ 1165225 h 2082800"/>
                <a:gd name="connsiteX33" fmla="*/ 511175 w 3790950"/>
                <a:gd name="connsiteY33" fmla="*/ 1165225 h 2082800"/>
                <a:gd name="connsiteX34" fmla="*/ 511175 w 3790950"/>
                <a:gd name="connsiteY34" fmla="*/ 1133475 h 2082800"/>
                <a:gd name="connsiteX35" fmla="*/ 463550 w 3790950"/>
                <a:gd name="connsiteY35" fmla="*/ 1133475 h 2082800"/>
                <a:gd name="connsiteX36" fmla="*/ 460375 w 3790950"/>
                <a:gd name="connsiteY36" fmla="*/ 1060450 h 2082800"/>
                <a:gd name="connsiteX37" fmla="*/ 450850 w 3790950"/>
                <a:gd name="connsiteY37" fmla="*/ 1003300 h 2082800"/>
                <a:gd name="connsiteX38" fmla="*/ 441325 w 3790950"/>
                <a:gd name="connsiteY38" fmla="*/ 993775 h 2082800"/>
                <a:gd name="connsiteX39" fmla="*/ 441325 w 3790950"/>
                <a:gd name="connsiteY39" fmla="*/ 962025 h 2082800"/>
                <a:gd name="connsiteX40" fmla="*/ 333375 w 3790950"/>
                <a:gd name="connsiteY40" fmla="*/ 962025 h 2082800"/>
                <a:gd name="connsiteX41" fmla="*/ 333375 w 3790950"/>
                <a:gd name="connsiteY41" fmla="*/ 930275 h 2082800"/>
                <a:gd name="connsiteX42" fmla="*/ 269875 w 3790950"/>
                <a:gd name="connsiteY42" fmla="*/ 930275 h 2082800"/>
                <a:gd name="connsiteX43" fmla="*/ 269875 w 3790950"/>
                <a:gd name="connsiteY43" fmla="*/ 930275 h 2082800"/>
                <a:gd name="connsiteX44" fmla="*/ 263525 w 3790950"/>
                <a:gd name="connsiteY44" fmla="*/ 911225 h 2082800"/>
                <a:gd name="connsiteX45" fmla="*/ 264490 w 3790950"/>
                <a:gd name="connsiteY45" fmla="*/ 867330 h 2082800"/>
                <a:gd name="connsiteX46" fmla="*/ 257175 w 3790950"/>
                <a:gd name="connsiteY46" fmla="*/ 866775 h 2082800"/>
                <a:gd name="connsiteX47" fmla="*/ 247650 w 3790950"/>
                <a:gd name="connsiteY47" fmla="*/ 819150 h 2082800"/>
                <a:gd name="connsiteX48" fmla="*/ 241300 w 3790950"/>
                <a:gd name="connsiteY48" fmla="*/ 787400 h 2082800"/>
                <a:gd name="connsiteX49" fmla="*/ 217997 w 3790950"/>
                <a:gd name="connsiteY49" fmla="*/ 783493 h 2082800"/>
                <a:gd name="connsiteX50" fmla="*/ 219075 w 3790950"/>
                <a:gd name="connsiteY50" fmla="*/ 701675 h 2082800"/>
                <a:gd name="connsiteX51" fmla="*/ 219075 w 3790950"/>
                <a:gd name="connsiteY51" fmla="*/ 393700 h 2082800"/>
                <a:gd name="connsiteX52" fmla="*/ 209550 w 3790950"/>
                <a:gd name="connsiteY52" fmla="*/ 282575 h 2082800"/>
                <a:gd name="connsiteX53" fmla="*/ 203200 w 3790950"/>
                <a:gd name="connsiteY53" fmla="*/ 161925 h 2082800"/>
                <a:gd name="connsiteX54" fmla="*/ 190500 w 3790950"/>
                <a:gd name="connsiteY54" fmla="*/ 101600 h 2082800"/>
                <a:gd name="connsiteX55" fmla="*/ 177800 w 3790950"/>
                <a:gd name="connsiteY55" fmla="*/ 57150 h 2082800"/>
                <a:gd name="connsiteX56" fmla="*/ 149225 w 3790950"/>
                <a:gd name="connsiteY56" fmla="*/ 0 h 2082800"/>
                <a:gd name="connsiteX57" fmla="*/ 0 w 3790950"/>
                <a:gd name="connsiteY57" fmla="*/ 0 h 2082800"/>
                <a:gd name="connsiteX0" fmla="*/ 3790950 w 3790950"/>
                <a:gd name="connsiteY0" fmla="*/ 2082800 h 2082800"/>
                <a:gd name="connsiteX1" fmla="*/ 3330575 w 3790950"/>
                <a:gd name="connsiteY1" fmla="*/ 2082800 h 2082800"/>
                <a:gd name="connsiteX2" fmla="*/ 3330575 w 3790950"/>
                <a:gd name="connsiteY2" fmla="*/ 1990725 h 2082800"/>
                <a:gd name="connsiteX3" fmla="*/ 3209925 w 3790950"/>
                <a:gd name="connsiteY3" fmla="*/ 1990725 h 2082800"/>
                <a:gd name="connsiteX4" fmla="*/ 3209925 w 3790950"/>
                <a:gd name="connsiteY4" fmla="*/ 1895475 h 2082800"/>
                <a:gd name="connsiteX5" fmla="*/ 3130550 w 3790950"/>
                <a:gd name="connsiteY5" fmla="*/ 1895475 h 2082800"/>
                <a:gd name="connsiteX6" fmla="*/ 3130550 w 3790950"/>
                <a:gd name="connsiteY6" fmla="*/ 1797050 h 2082800"/>
                <a:gd name="connsiteX7" fmla="*/ 2171700 w 3790950"/>
                <a:gd name="connsiteY7" fmla="*/ 1797050 h 2082800"/>
                <a:gd name="connsiteX8" fmla="*/ 2171700 w 3790950"/>
                <a:gd name="connsiteY8" fmla="*/ 1730375 h 2082800"/>
                <a:gd name="connsiteX9" fmla="*/ 1612900 w 3790950"/>
                <a:gd name="connsiteY9" fmla="*/ 1730375 h 2082800"/>
                <a:gd name="connsiteX10" fmla="*/ 1612900 w 3790950"/>
                <a:gd name="connsiteY10" fmla="*/ 1682750 h 2082800"/>
                <a:gd name="connsiteX11" fmla="*/ 1377950 w 3790950"/>
                <a:gd name="connsiteY11" fmla="*/ 1682750 h 2082800"/>
                <a:gd name="connsiteX12" fmla="*/ 1377950 w 3790950"/>
                <a:gd name="connsiteY12" fmla="*/ 1635125 h 2082800"/>
                <a:gd name="connsiteX13" fmla="*/ 1301750 w 3790950"/>
                <a:gd name="connsiteY13" fmla="*/ 1635125 h 2082800"/>
                <a:gd name="connsiteX14" fmla="*/ 1301750 w 3790950"/>
                <a:gd name="connsiteY14" fmla="*/ 1593850 h 2082800"/>
                <a:gd name="connsiteX15" fmla="*/ 1177925 w 3790950"/>
                <a:gd name="connsiteY15" fmla="*/ 1593850 h 2082800"/>
                <a:gd name="connsiteX16" fmla="*/ 1177925 w 3790950"/>
                <a:gd name="connsiteY16" fmla="*/ 1555750 h 2082800"/>
                <a:gd name="connsiteX17" fmla="*/ 1177925 w 3790950"/>
                <a:gd name="connsiteY17" fmla="*/ 1555750 h 2082800"/>
                <a:gd name="connsiteX18" fmla="*/ 1155700 w 3790950"/>
                <a:gd name="connsiteY18" fmla="*/ 1514475 h 2082800"/>
                <a:gd name="connsiteX19" fmla="*/ 1143000 w 3790950"/>
                <a:gd name="connsiteY19" fmla="*/ 1508125 h 2082800"/>
                <a:gd name="connsiteX20" fmla="*/ 1146175 w 3790950"/>
                <a:gd name="connsiteY20" fmla="*/ 1460500 h 2082800"/>
                <a:gd name="connsiteX21" fmla="*/ 1092200 w 3790950"/>
                <a:gd name="connsiteY21" fmla="*/ 1460500 h 2082800"/>
                <a:gd name="connsiteX22" fmla="*/ 1092200 w 3790950"/>
                <a:gd name="connsiteY22" fmla="*/ 1425575 h 2082800"/>
                <a:gd name="connsiteX23" fmla="*/ 990600 w 3790950"/>
                <a:gd name="connsiteY23" fmla="*/ 1425575 h 2082800"/>
                <a:gd name="connsiteX24" fmla="*/ 990600 w 3790950"/>
                <a:gd name="connsiteY24" fmla="*/ 1381125 h 2082800"/>
                <a:gd name="connsiteX25" fmla="*/ 939800 w 3790950"/>
                <a:gd name="connsiteY25" fmla="*/ 1381125 h 2082800"/>
                <a:gd name="connsiteX26" fmla="*/ 939800 w 3790950"/>
                <a:gd name="connsiteY26" fmla="*/ 1343025 h 2082800"/>
                <a:gd name="connsiteX27" fmla="*/ 939800 w 3790950"/>
                <a:gd name="connsiteY27" fmla="*/ 1343025 h 2082800"/>
                <a:gd name="connsiteX28" fmla="*/ 917575 w 3790950"/>
                <a:gd name="connsiteY28" fmla="*/ 1308100 h 2082800"/>
                <a:gd name="connsiteX29" fmla="*/ 695325 w 3790950"/>
                <a:gd name="connsiteY29" fmla="*/ 1308100 h 2082800"/>
                <a:gd name="connsiteX30" fmla="*/ 676275 w 3790950"/>
                <a:gd name="connsiteY30" fmla="*/ 1260475 h 2082800"/>
                <a:gd name="connsiteX31" fmla="*/ 676275 w 3790950"/>
                <a:gd name="connsiteY31" fmla="*/ 1200150 h 2082800"/>
                <a:gd name="connsiteX32" fmla="*/ 669925 w 3790950"/>
                <a:gd name="connsiteY32" fmla="*/ 1165225 h 2082800"/>
                <a:gd name="connsiteX33" fmla="*/ 511175 w 3790950"/>
                <a:gd name="connsiteY33" fmla="*/ 1165225 h 2082800"/>
                <a:gd name="connsiteX34" fmla="*/ 511175 w 3790950"/>
                <a:gd name="connsiteY34" fmla="*/ 1133475 h 2082800"/>
                <a:gd name="connsiteX35" fmla="*/ 463550 w 3790950"/>
                <a:gd name="connsiteY35" fmla="*/ 1133475 h 2082800"/>
                <a:gd name="connsiteX36" fmla="*/ 460375 w 3790950"/>
                <a:gd name="connsiteY36" fmla="*/ 1060450 h 2082800"/>
                <a:gd name="connsiteX37" fmla="*/ 450850 w 3790950"/>
                <a:gd name="connsiteY37" fmla="*/ 1003300 h 2082800"/>
                <a:gd name="connsiteX38" fmla="*/ 441325 w 3790950"/>
                <a:gd name="connsiteY38" fmla="*/ 993775 h 2082800"/>
                <a:gd name="connsiteX39" fmla="*/ 441325 w 3790950"/>
                <a:gd name="connsiteY39" fmla="*/ 962025 h 2082800"/>
                <a:gd name="connsiteX40" fmla="*/ 333375 w 3790950"/>
                <a:gd name="connsiteY40" fmla="*/ 962025 h 2082800"/>
                <a:gd name="connsiteX41" fmla="*/ 333375 w 3790950"/>
                <a:gd name="connsiteY41" fmla="*/ 930275 h 2082800"/>
                <a:gd name="connsiteX42" fmla="*/ 269875 w 3790950"/>
                <a:gd name="connsiteY42" fmla="*/ 930275 h 2082800"/>
                <a:gd name="connsiteX43" fmla="*/ 269875 w 3790950"/>
                <a:gd name="connsiteY43" fmla="*/ 930275 h 2082800"/>
                <a:gd name="connsiteX44" fmla="*/ 267748 w 3790950"/>
                <a:gd name="connsiteY44" fmla="*/ 918554 h 2082800"/>
                <a:gd name="connsiteX45" fmla="*/ 264490 w 3790950"/>
                <a:gd name="connsiteY45" fmla="*/ 867330 h 2082800"/>
                <a:gd name="connsiteX46" fmla="*/ 257175 w 3790950"/>
                <a:gd name="connsiteY46" fmla="*/ 866775 h 2082800"/>
                <a:gd name="connsiteX47" fmla="*/ 247650 w 3790950"/>
                <a:gd name="connsiteY47" fmla="*/ 819150 h 2082800"/>
                <a:gd name="connsiteX48" fmla="*/ 241300 w 3790950"/>
                <a:gd name="connsiteY48" fmla="*/ 787400 h 2082800"/>
                <a:gd name="connsiteX49" fmla="*/ 217997 w 3790950"/>
                <a:gd name="connsiteY49" fmla="*/ 783493 h 2082800"/>
                <a:gd name="connsiteX50" fmla="*/ 219075 w 3790950"/>
                <a:gd name="connsiteY50" fmla="*/ 701675 h 2082800"/>
                <a:gd name="connsiteX51" fmla="*/ 219075 w 3790950"/>
                <a:gd name="connsiteY51" fmla="*/ 393700 h 2082800"/>
                <a:gd name="connsiteX52" fmla="*/ 209550 w 3790950"/>
                <a:gd name="connsiteY52" fmla="*/ 282575 h 2082800"/>
                <a:gd name="connsiteX53" fmla="*/ 203200 w 3790950"/>
                <a:gd name="connsiteY53" fmla="*/ 161925 h 2082800"/>
                <a:gd name="connsiteX54" fmla="*/ 190500 w 3790950"/>
                <a:gd name="connsiteY54" fmla="*/ 101600 h 2082800"/>
                <a:gd name="connsiteX55" fmla="*/ 177800 w 3790950"/>
                <a:gd name="connsiteY55" fmla="*/ 57150 h 2082800"/>
                <a:gd name="connsiteX56" fmla="*/ 149225 w 3790950"/>
                <a:gd name="connsiteY56" fmla="*/ 0 h 2082800"/>
                <a:gd name="connsiteX57" fmla="*/ 0 w 3790950"/>
                <a:gd name="connsiteY57" fmla="*/ 0 h 2082800"/>
                <a:gd name="connsiteX0" fmla="*/ 3790950 w 3790950"/>
                <a:gd name="connsiteY0" fmla="*/ 2082800 h 2082800"/>
                <a:gd name="connsiteX1" fmla="*/ 3330575 w 3790950"/>
                <a:gd name="connsiteY1" fmla="*/ 2082800 h 2082800"/>
                <a:gd name="connsiteX2" fmla="*/ 3330575 w 3790950"/>
                <a:gd name="connsiteY2" fmla="*/ 1990725 h 2082800"/>
                <a:gd name="connsiteX3" fmla="*/ 3209925 w 3790950"/>
                <a:gd name="connsiteY3" fmla="*/ 1990725 h 2082800"/>
                <a:gd name="connsiteX4" fmla="*/ 3209925 w 3790950"/>
                <a:gd name="connsiteY4" fmla="*/ 1895475 h 2082800"/>
                <a:gd name="connsiteX5" fmla="*/ 3130550 w 3790950"/>
                <a:gd name="connsiteY5" fmla="*/ 1895475 h 2082800"/>
                <a:gd name="connsiteX6" fmla="*/ 3130550 w 3790950"/>
                <a:gd name="connsiteY6" fmla="*/ 1797050 h 2082800"/>
                <a:gd name="connsiteX7" fmla="*/ 2171700 w 3790950"/>
                <a:gd name="connsiteY7" fmla="*/ 1797050 h 2082800"/>
                <a:gd name="connsiteX8" fmla="*/ 2171700 w 3790950"/>
                <a:gd name="connsiteY8" fmla="*/ 1730375 h 2082800"/>
                <a:gd name="connsiteX9" fmla="*/ 1612900 w 3790950"/>
                <a:gd name="connsiteY9" fmla="*/ 1730375 h 2082800"/>
                <a:gd name="connsiteX10" fmla="*/ 1612900 w 3790950"/>
                <a:gd name="connsiteY10" fmla="*/ 1682750 h 2082800"/>
                <a:gd name="connsiteX11" fmla="*/ 1377950 w 3790950"/>
                <a:gd name="connsiteY11" fmla="*/ 1682750 h 2082800"/>
                <a:gd name="connsiteX12" fmla="*/ 1377950 w 3790950"/>
                <a:gd name="connsiteY12" fmla="*/ 1635125 h 2082800"/>
                <a:gd name="connsiteX13" fmla="*/ 1301750 w 3790950"/>
                <a:gd name="connsiteY13" fmla="*/ 1635125 h 2082800"/>
                <a:gd name="connsiteX14" fmla="*/ 1301750 w 3790950"/>
                <a:gd name="connsiteY14" fmla="*/ 1593850 h 2082800"/>
                <a:gd name="connsiteX15" fmla="*/ 1177925 w 3790950"/>
                <a:gd name="connsiteY15" fmla="*/ 1593850 h 2082800"/>
                <a:gd name="connsiteX16" fmla="*/ 1177925 w 3790950"/>
                <a:gd name="connsiteY16" fmla="*/ 1555750 h 2082800"/>
                <a:gd name="connsiteX17" fmla="*/ 1177925 w 3790950"/>
                <a:gd name="connsiteY17" fmla="*/ 1555750 h 2082800"/>
                <a:gd name="connsiteX18" fmla="*/ 1155700 w 3790950"/>
                <a:gd name="connsiteY18" fmla="*/ 1514475 h 2082800"/>
                <a:gd name="connsiteX19" fmla="*/ 1143000 w 3790950"/>
                <a:gd name="connsiteY19" fmla="*/ 1508125 h 2082800"/>
                <a:gd name="connsiteX20" fmla="*/ 1146175 w 3790950"/>
                <a:gd name="connsiteY20" fmla="*/ 1460500 h 2082800"/>
                <a:gd name="connsiteX21" fmla="*/ 1092200 w 3790950"/>
                <a:gd name="connsiteY21" fmla="*/ 1460500 h 2082800"/>
                <a:gd name="connsiteX22" fmla="*/ 1092200 w 3790950"/>
                <a:gd name="connsiteY22" fmla="*/ 1425575 h 2082800"/>
                <a:gd name="connsiteX23" fmla="*/ 990600 w 3790950"/>
                <a:gd name="connsiteY23" fmla="*/ 1425575 h 2082800"/>
                <a:gd name="connsiteX24" fmla="*/ 990600 w 3790950"/>
                <a:gd name="connsiteY24" fmla="*/ 1381125 h 2082800"/>
                <a:gd name="connsiteX25" fmla="*/ 939800 w 3790950"/>
                <a:gd name="connsiteY25" fmla="*/ 1381125 h 2082800"/>
                <a:gd name="connsiteX26" fmla="*/ 939800 w 3790950"/>
                <a:gd name="connsiteY26" fmla="*/ 1343025 h 2082800"/>
                <a:gd name="connsiteX27" fmla="*/ 939800 w 3790950"/>
                <a:gd name="connsiteY27" fmla="*/ 1343025 h 2082800"/>
                <a:gd name="connsiteX28" fmla="*/ 917575 w 3790950"/>
                <a:gd name="connsiteY28" fmla="*/ 1308100 h 2082800"/>
                <a:gd name="connsiteX29" fmla="*/ 695325 w 3790950"/>
                <a:gd name="connsiteY29" fmla="*/ 1308100 h 2082800"/>
                <a:gd name="connsiteX30" fmla="*/ 676275 w 3790950"/>
                <a:gd name="connsiteY30" fmla="*/ 1260475 h 2082800"/>
                <a:gd name="connsiteX31" fmla="*/ 676275 w 3790950"/>
                <a:gd name="connsiteY31" fmla="*/ 1200150 h 2082800"/>
                <a:gd name="connsiteX32" fmla="*/ 669925 w 3790950"/>
                <a:gd name="connsiteY32" fmla="*/ 1165225 h 2082800"/>
                <a:gd name="connsiteX33" fmla="*/ 511175 w 3790950"/>
                <a:gd name="connsiteY33" fmla="*/ 1165225 h 2082800"/>
                <a:gd name="connsiteX34" fmla="*/ 511175 w 3790950"/>
                <a:gd name="connsiteY34" fmla="*/ 1133475 h 2082800"/>
                <a:gd name="connsiteX35" fmla="*/ 463550 w 3790950"/>
                <a:gd name="connsiteY35" fmla="*/ 1133475 h 2082800"/>
                <a:gd name="connsiteX36" fmla="*/ 460375 w 3790950"/>
                <a:gd name="connsiteY36" fmla="*/ 1060450 h 2082800"/>
                <a:gd name="connsiteX37" fmla="*/ 450850 w 3790950"/>
                <a:gd name="connsiteY37" fmla="*/ 1003300 h 2082800"/>
                <a:gd name="connsiteX38" fmla="*/ 441325 w 3790950"/>
                <a:gd name="connsiteY38" fmla="*/ 993775 h 2082800"/>
                <a:gd name="connsiteX39" fmla="*/ 441325 w 3790950"/>
                <a:gd name="connsiteY39" fmla="*/ 962025 h 2082800"/>
                <a:gd name="connsiteX40" fmla="*/ 333375 w 3790950"/>
                <a:gd name="connsiteY40" fmla="*/ 962025 h 2082800"/>
                <a:gd name="connsiteX41" fmla="*/ 333375 w 3790950"/>
                <a:gd name="connsiteY41" fmla="*/ 930275 h 2082800"/>
                <a:gd name="connsiteX42" fmla="*/ 269875 w 3790950"/>
                <a:gd name="connsiteY42" fmla="*/ 930275 h 2082800"/>
                <a:gd name="connsiteX43" fmla="*/ 269875 w 3790950"/>
                <a:gd name="connsiteY43" fmla="*/ 930275 h 2082800"/>
                <a:gd name="connsiteX44" fmla="*/ 267748 w 3790950"/>
                <a:gd name="connsiteY44" fmla="*/ 918554 h 2082800"/>
                <a:gd name="connsiteX45" fmla="*/ 264490 w 3790950"/>
                <a:gd name="connsiteY45" fmla="*/ 867330 h 2082800"/>
                <a:gd name="connsiteX46" fmla="*/ 257175 w 3790950"/>
                <a:gd name="connsiteY46" fmla="*/ 866775 h 2082800"/>
                <a:gd name="connsiteX47" fmla="*/ 247650 w 3790950"/>
                <a:gd name="connsiteY47" fmla="*/ 819150 h 2082800"/>
                <a:gd name="connsiteX48" fmla="*/ 241300 w 3790950"/>
                <a:gd name="connsiteY48" fmla="*/ 787400 h 2082800"/>
                <a:gd name="connsiteX49" fmla="*/ 217997 w 3790950"/>
                <a:gd name="connsiteY49" fmla="*/ 783493 h 2082800"/>
                <a:gd name="connsiteX50" fmla="*/ 219075 w 3790950"/>
                <a:gd name="connsiteY50" fmla="*/ 701675 h 2082800"/>
                <a:gd name="connsiteX51" fmla="*/ 219075 w 3790950"/>
                <a:gd name="connsiteY51" fmla="*/ 393700 h 2082800"/>
                <a:gd name="connsiteX52" fmla="*/ 209550 w 3790950"/>
                <a:gd name="connsiteY52" fmla="*/ 282575 h 2082800"/>
                <a:gd name="connsiteX53" fmla="*/ 203200 w 3790950"/>
                <a:gd name="connsiteY53" fmla="*/ 161925 h 2082800"/>
                <a:gd name="connsiteX54" fmla="*/ 190500 w 3790950"/>
                <a:gd name="connsiteY54" fmla="*/ 101600 h 2082800"/>
                <a:gd name="connsiteX55" fmla="*/ 177800 w 3790950"/>
                <a:gd name="connsiteY55" fmla="*/ 57150 h 2082800"/>
                <a:gd name="connsiteX56" fmla="*/ 149225 w 3790950"/>
                <a:gd name="connsiteY56" fmla="*/ 0 h 2082800"/>
                <a:gd name="connsiteX57" fmla="*/ 0 w 3790950"/>
                <a:gd name="connsiteY57" fmla="*/ 0 h 20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790950" h="2082800">
                  <a:moveTo>
                    <a:pt x="3790950" y="2082800"/>
                  </a:moveTo>
                  <a:lnTo>
                    <a:pt x="3330575" y="2082800"/>
                  </a:lnTo>
                  <a:lnTo>
                    <a:pt x="3330575" y="1990725"/>
                  </a:lnTo>
                  <a:lnTo>
                    <a:pt x="3209925" y="1990725"/>
                  </a:lnTo>
                  <a:lnTo>
                    <a:pt x="3209925" y="1895475"/>
                  </a:lnTo>
                  <a:lnTo>
                    <a:pt x="3130550" y="1895475"/>
                  </a:lnTo>
                  <a:lnTo>
                    <a:pt x="3130550" y="1797050"/>
                  </a:lnTo>
                  <a:lnTo>
                    <a:pt x="2171700" y="1797050"/>
                  </a:lnTo>
                  <a:lnTo>
                    <a:pt x="2171700" y="1730375"/>
                  </a:lnTo>
                  <a:lnTo>
                    <a:pt x="1612900" y="1730375"/>
                  </a:lnTo>
                  <a:lnTo>
                    <a:pt x="1612900" y="1682750"/>
                  </a:lnTo>
                  <a:lnTo>
                    <a:pt x="1377950" y="1682750"/>
                  </a:lnTo>
                  <a:lnTo>
                    <a:pt x="1377950" y="1635125"/>
                  </a:lnTo>
                  <a:lnTo>
                    <a:pt x="1301750" y="1635125"/>
                  </a:lnTo>
                  <a:lnTo>
                    <a:pt x="1301750" y="1593850"/>
                  </a:lnTo>
                  <a:lnTo>
                    <a:pt x="1177925" y="1593850"/>
                  </a:lnTo>
                  <a:lnTo>
                    <a:pt x="1177925" y="1555750"/>
                  </a:lnTo>
                  <a:lnTo>
                    <a:pt x="1177925" y="1555750"/>
                  </a:lnTo>
                  <a:lnTo>
                    <a:pt x="1155700" y="1514475"/>
                  </a:lnTo>
                  <a:lnTo>
                    <a:pt x="1143000" y="1508125"/>
                  </a:lnTo>
                  <a:lnTo>
                    <a:pt x="1146175" y="1460500"/>
                  </a:lnTo>
                  <a:lnTo>
                    <a:pt x="1092200" y="1460500"/>
                  </a:lnTo>
                  <a:lnTo>
                    <a:pt x="1092200" y="1425575"/>
                  </a:lnTo>
                  <a:lnTo>
                    <a:pt x="990600" y="1425575"/>
                  </a:lnTo>
                  <a:lnTo>
                    <a:pt x="990600" y="1381125"/>
                  </a:lnTo>
                  <a:lnTo>
                    <a:pt x="939800" y="1381125"/>
                  </a:lnTo>
                  <a:lnTo>
                    <a:pt x="939800" y="1343025"/>
                  </a:lnTo>
                  <a:lnTo>
                    <a:pt x="939800" y="1343025"/>
                  </a:lnTo>
                  <a:lnTo>
                    <a:pt x="917575" y="1308100"/>
                  </a:lnTo>
                  <a:lnTo>
                    <a:pt x="695325" y="1308100"/>
                  </a:lnTo>
                  <a:lnTo>
                    <a:pt x="676275" y="1260475"/>
                  </a:lnTo>
                  <a:lnTo>
                    <a:pt x="676275" y="1200150"/>
                  </a:lnTo>
                  <a:lnTo>
                    <a:pt x="669925" y="1165225"/>
                  </a:lnTo>
                  <a:lnTo>
                    <a:pt x="511175" y="1165225"/>
                  </a:lnTo>
                  <a:lnTo>
                    <a:pt x="511175" y="1133475"/>
                  </a:lnTo>
                  <a:lnTo>
                    <a:pt x="463550" y="1133475"/>
                  </a:lnTo>
                  <a:lnTo>
                    <a:pt x="460375" y="1060450"/>
                  </a:lnTo>
                  <a:lnTo>
                    <a:pt x="450850" y="1003300"/>
                  </a:lnTo>
                  <a:lnTo>
                    <a:pt x="441325" y="993775"/>
                  </a:lnTo>
                  <a:lnTo>
                    <a:pt x="441325" y="962025"/>
                  </a:lnTo>
                  <a:lnTo>
                    <a:pt x="333375" y="962025"/>
                  </a:lnTo>
                  <a:lnTo>
                    <a:pt x="333375" y="930275"/>
                  </a:lnTo>
                  <a:lnTo>
                    <a:pt x="269875" y="930275"/>
                  </a:lnTo>
                  <a:lnTo>
                    <a:pt x="269875" y="930275"/>
                  </a:lnTo>
                  <a:lnTo>
                    <a:pt x="267748" y="918554"/>
                  </a:lnTo>
                  <a:cubicBezTo>
                    <a:pt x="267131" y="910437"/>
                    <a:pt x="265107" y="875447"/>
                    <a:pt x="264490" y="867330"/>
                  </a:cubicBezTo>
                  <a:lnTo>
                    <a:pt x="257175" y="866775"/>
                  </a:lnTo>
                  <a:cubicBezTo>
                    <a:pt x="256816" y="833798"/>
                    <a:pt x="250825" y="835025"/>
                    <a:pt x="247650" y="819150"/>
                  </a:cubicBezTo>
                  <a:lnTo>
                    <a:pt x="241300" y="787400"/>
                  </a:lnTo>
                  <a:lnTo>
                    <a:pt x="217997" y="783493"/>
                  </a:lnTo>
                  <a:cubicBezTo>
                    <a:pt x="218356" y="756220"/>
                    <a:pt x="218716" y="728948"/>
                    <a:pt x="219075" y="701675"/>
                  </a:cubicBezTo>
                  <a:lnTo>
                    <a:pt x="219075" y="393700"/>
                  </a:lnTo>
                  <a:lnTo>
                    <a:pt x="209550" y="282575"/>
                  </a:lnTo>
                  <a:lnTo>
                    <a:pt x="203200" y="161925"/>
                  </a:lnTo>
                  <a:lnTo>
                    <a:pt x="190500" y="101600"/>
                  </a:lnTo>
                  <a:lnTo>
                    <a:pt x="177800" y="57150"/>
                  </a:lnTo>
                  <a:lnTo>
                    <a:pt x="149225" y="0"/>
                  </a:lnTo>
                  <a:lnTo>
                    <a:pt x="0" y="0"/>
                  </a:lnTo>
                </a:path>
              </a:pathLst>
            </a:custGeom>
            <a:noFill/>
            <a:ln w="19050">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779" name="Freeform 778">
              <a:extLst>
                <a:ext uri="{FF2B5EF4-FFF2-40B4-BE49-F238E27FC236}">
                  <a16:creationId xmlns:a16="http://schemas.microsoft.com/office/drawing/2014/main" id="{E1FB3C6E-6FFA-39D3-F6E6-399F668698BB}"/>
                </a:ext>
              </a:extLst>
            </p:cNvPr>
            <p:cNvSpPr/>
            <p:nvPr/>
          </p:nvSpPr>
          <p:spPr>
            <a:xfrm>
              <a:off x="1625278" y="1806338"/>
              <a:ext cx="4963987" cy="3002015"/>
            </a:xfrm>
            <a:custGeom>
              <a:avLst/>
              <a:gdLst>
                <a:gd name="connsiteX0" fmla="*/ 2178050 w 2178050"/>
                <a:gd name="connsiteY0" fmla="*/ 2286000 h 2286000"/>
                <a:gd name="connsiteX1" fmla="*/ 2178050 w 2178050"/>
                <a:gd name="connsiteY1" fmla="*/ 2117725 h 2286000"/>
                <a:gd name="connsiteX2" fmla="*/ 1454150 w 2178050"/>
                <a:gd name="connsiteY2" fmla="*/ 2117725 h 2286000"/>
                <a:gd name="connsiteX3" fmla="*/ 1454150 w 2178050"/>
                <a:gd name="connsiteY3" fmla="*/ 2051050 h 2286000"/>
                <a:gd name="connsiteX4" fmla="*/ 1193800 w 2178050"/>
                <a:gd name="connsiteY4" fmla="*/ 2051050 h 2286000"/>
                <a:gd name="connsiteX5" fmla="*/ 1193800 w 2178050"/>
                <a:gd name="connsiteY5" fmla="*/ 1968500 h 2286000"/>
                <a:gd name="connsiteX6" fmla="*/ 1193800 w 2178050"/>
                <a:gd name="connsiteY6" fmla="*/ 1968500 h 2286000"/>
                <a:gd name="connsiteX7" fmla="*/ 1193800 w 2178050"/>
                <a:gd name="connsiteY7" fmla="*/ 1968500 h 2286000"/>
                <a:gd name="connsiteX8" fmla="*/ 1171575 w 2178050"/>
                <a:gd name="connsiteY8" fmla="*/ 1873250 h 2286000"/>
                <a:gd name="connsiteX9" fmla="*/ 939800 w 2178050"/>
                <a:gd name="connsiteY9" fmla="*/ 1873250 h 2286000"/>
                <a:gd name="connsiteX10" fmla="*/ 939800 w 2178050"/>
                <a:gd name="connsiteY10" fmla="*/ 1835150 h 2286000"/>
                <a:gd name="connsiteX11" fmla="*/ 704850 w 2178050"/>
                <a:gd name="connsiteY11" fmla="*/ 1835150 h 2286000"/>
                <a:gd name="connsiteX12" fmla="*/ 704850 w 2178050"/>
                <a:gd name="connsiteY12" fmla="*/ 1765300 h 2286000"/>
                <a:gd name="connsiteX13" fmla="*/ 619125 w 2178050"/>
                <a:gd name="connsiteY13" fmla="*/ 1765300 h 2286000"/>
                <a:gd name="connsiteX14" fmla="*/ 619125 w 2178050"/>
                <a:gd name="connsiteY14" fmla="*/ 1724025 h 2286000"/>
                <a:gd name="connsiteX15" fmla="*/ 514350 w 2178050"/>
                <a:gd name="connsiteY15" fmla="*/ 1724025 h 2286000"/>
                <a:gd name="connsiteX16" fmla="*/ 514350 w 2178050"/>
                <a:gd name="connsiteY16" fmla="*/ 1689100 h 2286000"/>
                <a:gd name="connsiteX17" fmla="*/ 479425 w 2178050"/>
                <a:gd name="connsiteY17" fmla="*/ 1689100 h 2286000"/>
                <a:gd name="connsiteX18" fmla="*/ 479425 w 2178050"/>
                <a:gd name="connsiteY18" fmla="*/ 1492250 h 2286000"/>
                <a:gd name="connsiteX19" fmla="*/ 454025 w 2178050"/>
                <a:gd name="connsiteY19" fmla="*/ 1406525 h 2286000"/>
                <a:gd name="connsiteX20" fmla="*/ 415925 w 2178050"/>
                <a:gd name="connsiteY20" fmla="*/ 1406525 h 2286000"/>
                <a:gd name="connsiteX21" fmla="*/ 415925 w 2178050"/>
                <a:gd name="connsiteY21" fmla="*/ 1374775 h 2286000"/>
                <a:gd name="connsiteX22" fmla="*/ 282575 w 2178050"/>
                <a:gd name="connsiteY22" fmla="*/ 1371600 h 2286000"/>
                <a:gd name="connsiteX23" fmla="*/ 273050 w 2178050"/>
                <a:gd name="connsiteY23" fmla="*/ 1327150 h 2286000"/>
                <a:gd name="connsiteX24" fmla="*/ 276225 w 2178050"/>
                <a:gd name="connsiteY24" fmla="*/ 1285875 h 2286000"/>
                <a:gd name="connsiteX25" fmla="*/ 257175 w 2178050"/>
                <a:gd name="connsiteY25" fmla="*/ 1254125 h 2286000"/>
                <a:gd name="connsiteX26" fmla="*/ 257175 w 2178050"/>
                <a:gd name="connsiteY26" fmla="*/ 1254125 h 2286000"/>
                <a:gd name="connsiteX27" fmla="*/ 250825 w 2178050"/>
                <a:gd name="connsiteY27" fmla="*/ 1162050 h 2286000"/>
                <a:gd name="connsiteX28" fmla="*/ 250825 w 2178050"/>
                <a:gd name="connsiteY28" fmla="*/ 460375 h 2286000"/>
                <a:gd name="connsiteX29" fmla="*/ 212725 w 2178050"/>
                <a:gd name="connsiteY29" fmla="*/ 460375 h 2286000"/>
                <a:gd name="connsiteX30" fmla="*/ 212725 w 2178050"/>
                <a:gd name="connsiteY30" fmla="*/ 133350 h 2286000"/>
                <a:gd name="connsiteX31" fmla="*/ 212725 w 2178050"/>
                <a:gd name="connsiteY31" fmla="*/ 133350 h 2286000"/>
                <a:gd name="connsiteX32" fmla="*/ 187325 w 2178050"/>
                <a:gd name="connsiteY32" fmla="*/ 95250 h 2286000"/>
                <a:gd name="connsiteX33" fmla="*/ 136525 w 2178050"/>
                <a:gd name="connsiteY33" fmla="*/ 95250 h 2286000"/>
                <a:gd name="connsiteX34" fmla="*/ 136525 w 2178050"/>
                <a:gd name="connsiteY34" fmla="*/ 63500 h 2286000"/>
                <a:gd name="connsiteX35" fmla="*/ 79375 w 2178050"/>
                <a:gd name="connsiteY35" fmla="*/ 66675 h 2286000"/>
                <a:gd name="connsiteX36" fmla="*/ 92075 w 2178050"/>
                <a:gd name="connsiteY36" fmla="*/ 41275 h 2286000"/>
                <a:gd name="connsiteX37" fmla="*/ 53975 w 2178050"/>
                <a:gd name="connsiteY37" fmla="*/ 41275 h 2286000"/>
                <a:gd name="connsiteX38" fmla="*/ 69850 w 2178050"/>
                <a:gd name="connsiteY38" fmla="*/ 0 h 2286000"/>
                <a:gd name="connsiteX39" fmla="*/ 0 w 2178050"/>
                <a:gd name="connsiteY39" fmla="*/ 0 h 2286000"/>
                <a:gd name="connsiteX0" fmla="*/ 2178050 w 2178050"/>
                <a:gd name="connsiteY0" fmla="*/ 2286000 h 2286000"/>
                <a:gd name="connsiteX1" fmla="*/ 2178050 w 2178050"/>
                <a:gd name="connsiteY1" fmla="*/ 2117725 h 2286000"/>
                <a:gd name="connsiteX2" fmla="*/ 1454150 w 2178050"/>
                <a:gd name="connsiteY2" fmla="*/ 2117725 h 2286000"/>
                <a:gd name="connsiteX3" fmla="*/ 1454150 w 2178050"/>
                <a:gd name="connsiteY3" fmla="*/ 2051050 h 2286000"/>
                <a:gd name="connsiteX4" fmla="*/ 1193800 w 2178050"/>
                <a:gd name="connsiteY4" fmla="*/ 2051050 h 2286000"/>
                <a:gd name="connsiteX5" fmla="*/ 1193800 w 2178050"/>
                <a:gd name="connsiteY5" fmla="*/ 1968500 h 2286000"/>
                <a:gd name="connsiteX6" fmla="*/ 1193800 w 2178050"/>
                <a:gd name="connsiteY6" fmla="*/ 1968500 h 2286000"/>
                <a:gd name="connsiteX7" fmla="*/ 1193800 w 2178050"/>
                <a:gd name="connsiteY7" fmla="*/ 1968500 h 2286000"/>
                <a:gd name="connsiteX8" fmla="*/ 1171575 w 2178050"/>
                <a:gd name="connsiteY8" fmla="*/ 1873250 h 2286000"/>
                <a:gd name="connsiteX9" fmla="*/ 939800 w 2178050"/>
                <a:gd name="connsiteY9" fmla="*/ 1873250 h 2286000"/>
                <a:gd name="connsiteX10" fmla="*/ 939800 w 2178050"/>
                <a:gd name="connsiteY10" fmla="*/ 1835150 h 2286000"/>
                <a:gd name="connsiteX11" fmla="*/ 704850 w 2178050"/>
                <a:gd name="connsiteY11" fmla="*/ 1835150 h 2286000"/>
                <a:gd name="connsiteX12" fmla="*/ 704850 w 2178050"/>
                <a:gd name="connsiteY12" fmla="*/ 1765300 h 2286000"/>
                <a:gd name="connsiteX13" fmla="*/ 619125 w 2178050"/>
                <a:gd name="connsiteY13" fmla="*/ 1765300 h 2286000"/>
                <a:gd name="connsiteX14" fmla="*/ 619125 w 2178050"/>
                <a:gd name="connsiteY14" fmla="*/ 1724025 h 2286000"/>
                <a:gd name="connsiteX15" fmla="*/ 514350 w 2178050"/>
                <a:gd name="connsiteY15" fmla="*/ 1724025 h 2286000"/>
                <a:gd name="connsiteX16" fmla="*/ 514350 w 2178050"/>
                <a:gd name="connsiteY16" fmla="*/ 1689100 h 2286000"/>
                <a:gd name="connsiteX17" fmla="*/ 495300 w 2178050"/>
                <a:gd name="connsiteY17" fmla="*/ 1695450 h 2286000"/>
                <a:gd name="connsiteX18" fmla="*/ 479425 w 2178050"/>
                <a:gd name="connsiteY18" fmla="*/ 1492250 h 2286000"/>
                <a:gd name="connsiteX19" fmla="*/ 454025 w 2178050"/>
                <a:gd name="connsiteY19" fmla="*/ 1406525 h 2286000"/>
                <a:gd name="connsiteX20" fmla="*/ 415925 w 2178050"/>
                <a:gd name="connsiteY20" fmla="*/ 1406525 h 2286000"/>
                <a:gd name="connsiteX21" fmla="*/ 415925 w 2178050"/>
                <a:gd name="connsiteY21" fmla="*/ 1374775 h 2286000"/>
                <a:gd name="connsiteX22" fmla="*/ 282575 w 2178050"/>
                <a:gd name="connsiteY22" fmla="*/ 1371600 h 2286000"/>
                <a:gd name="connsiteX23" fmla="*/ 273050 w 2178050"/>
                <a:gd name="connsiteY23" fmla="*/ 1327150 h 2286000"/>
                <a:gd name="connsiteX24" fmla="*/ 276225 w 2178050"/>
                <a:gd name="connsiteY24" fmla="*/ 1285875 h 2286000"/>
                <a:gd name="connsiteX25" fmla="*/ 257175 w 2178050"/>
                <a:gd name="connsiteY25" fmla="*/ 1254125 h 2286000"/>
                <a:gd name="connsiteX26" fmla="*/ 257175 w 2178050"/>
                <a:gd name="connsiteY26" fmla="*/ 1254125 h 2286000"/>
                <a:gd name="connsiteX27" fmla="*/ 250825 w 2178050"/>
                <a:gd name="connsiteY27" fmla="*/ 1162050 h 2286000"/>
                <a:gd name="connsiteX28" fmla="*/ 250825 w 2178050"/>
                <a:gd name="connsiteY28" fmla="*/ 460375 h 2286000"/>
                <a:gd name="connsiteX29" fmla="*/ 212725 w 2178050"/>
                <a:gd name="connsiteY29" fmla="*/ 460375 h 2286000"/>
                <a:gd name="connsiteX30" fmla="*/ 212725 w 2178050"/>
                <a:gd name="connsiteY30" fmla="*/ 133350 h 2286000"/>
                <a:gd name="connsiteX31" fmla="*/ 212725 w 2178050"/>
                <a:gd name="connsiteY31" fmla="*/ 133350 h 2286000"/>
                <a:gd name="connsiteX32" fmla="*/ 187325 w 2178050"/>
                <a:gd name="connsiteY32" fmla="*/ 95250 h 2286000"/>
                <a:gd name="connsiteX33" fmla="*/ 136525 w 2178050"/>
                <a:gd name="connsiteY33" fmla="*/ 95250 h 2286000"/>
                <a:gd name="connsiteX34" fmla="*/ 136525 w 2178050"/>
                <a:gd name="connsiteY34" fmla="*/ 63500 h 2286000"/>
                <a:gd name="connsiteX35" fmla="*/ 79375 w 2178050"/>
                <a:gd name="connsiteY35" fmla="*/ 66675 h 2286000"/>
                <a:gd name="connsiteX36" fmla="*/ 92075 w 2178050"/>
                <a:gd name="connsiteY36" fmla="*/ 41275 h 2286000"/>
                <a:gd name="connsiteX37" fmla="*/ 53975 w 2178050"/>
                <a:gd name="connsiteY37" fmla="*/ 41275 h 2286000"/>
                <a:gd name="connsiteX38" fmla="*/ 69850 w 2178050"/>
                <a:gd name="connsiteY38" fmla="*/ 0 h 2286000"/>
                <a:gd name="connsiteX39" fmla="*/ 0 w 2178050"/>
                <a:gd name="connsiteY39" fmla="*/ 0 h 2286000"/>
                <a:gd name="connsiteX0" fmla="*/ 2178050 w 2178050"/>
                <a:gd name="connsiteY0" fmla="*/ 2286000 h 2286000"/>
                <a:gd name="connsiteX1" fmla="*/ 2178050 w 2178050"/>
                <a:gd name="connsiteY1" fmla="*/ 2117725 h 2286000"/>
                <a:gd name="connsiteX2" fmla="*/ 1454150 w 2178050"/>
                <a:gd name="connsiteY2" fmla="*/ 2117725 h 2286000"/>
                <a:gd name="connsiteX3" fmla="*/ 1454150 w 2178050"/>
                <a:gd name="connsiteY3" fmla="*/ 2051050 h 2286000"/>
                <a:gd name="connsiteX4" fmla="*/ 1193800 w 2178050"/>
                <a:gd name="connsiteY4" fmla="*/ 2051050 h 2286000"/>
                <a:gd name="connsiteX5" fmla="*/ 1193800 w 2178050"/>
                <a:gd name="connsiteY5" fmla="*/ 1968500 h 2286000"/>
                <a:gd name="connsiteX6" fmla="*/ 1193800 w 2178050"/>
                <a:gd name="connsiteY6" fmla="*/ 1968500 h 2286000"/>
                <a:gd name="connsiteX7" fmla="*/ 1193800 w 2178050"/>
                <a:gd name="connsiteY7" fmla="*/ 1968500 h 2286000"/>
                <a:gd name="connsiteX8" fmla="*/ 1171575 w 2178050"/>
                <a:gd name="connsiteY8" fmla="*/ 1873250 h 2286000"/>
                <a:gd name="connsiteX9" fmla="*/ 939800 w 2178050"/>
                <a:gd name="connsiteY9" fmla="*/ 1873250 h 2286000"/>
                <a:gd name="connsiteX10" fmla="*/ 939800 w 2178050"/>
                <a:gd name="connsiteY10" fmla="*/ 1835150 h 2286000"/>
                <a:gd name="connsiteX11" fmla="*/ 704850 w 2178050"/>
                <a:gd name="connsiteY11" fmla="*/ 1835150 h 2286000"/>
                <a:gd name="connsiteX12" fmla="*/ 704850 w 2178050"/>
                <a:gd name="connsiteY12" fmla="*/ 1765300 h 2286000"/>
                <a:gd name="connsiteX13" fmla="*/ 619125 w 2178050"/>
                <a:gd name="connsiteY13" fmla="*/ 1765300 h 2286000"/>
                <a:gd name="connsiteX14" fmla="*/ 619125 w 2178050"/>
                <a:gd name="connsiteY14" fmla="*/ 1724025 h 2286000"/>
                <a:gd name="connsiteX15" fmla="*/ 514350 w 2178050"/>
                <a:gd name="connsiteY15" fmla="*/ 1724025 h 2286000"/>
                <a:gd name="connsiteX16" fmla="*/ 514350 w 2178050"/>
                <a:gd name="connsiteY16" fmla="*/ 1689100 h 2286000"/>
                <a:gd name="connsiteX17" fmla="*/ 495300 w 2178050"/>
                <a:gd name="connsiteY17" fmla="*/ 1695450 h 2286000"/>
                <a:gd name="connsiteX18" fmla="*/ 479425 w 2178050"/>
                <a:gd name="connsiteY18" fmla="*/ 1492250 h 2286000"/>
                <a:gd name="connsiteX19" fmla="*/ 454025 w 2178050"/>
                <a:gd name="connsiteY19" fmla="*/ 1406525 h 2286000"/>
                <a:gd name="connsiteX20" fmla="*/ 415925 w 2178050"/>
                <a:gd name="connsiteY20" fmla="*/ 1406525 h 2286000"/>
                <a:gd name="connsiteX21" fmla="*/ 415925 w 2178050"/>
                <a:gd name="connsiteY21" fmla="*/ 1374775 h 2286000"/>
                <a:gd name="connsiteX22" fmla="*/ 282575 w 2178050"/>
                <a:gd name="connsiteY22" fmla="*/ 1371600 h 2286000"/>
                <a:gd name="connsiteX23" fmla="*/ 273050 w 2178050"/>
                <a:gd name="connsiteY23" fmla="*/ 1327150 h 2286000"/>
                <a:gd name="connsiteX24" fmla="*/ 276225 w 2178050"/>
                <a:gd name="connsiteY24" fmla="*/ 1285875 h 2286000"/>
                <a:gd name="connsiteX25" fmla="*/ 257175 w 2178050"/>
                <a:gd name="connsiteY25" fmla="*/ 1254125 h 2286000"/>
                <a:gd name="connsiteX26" fmla="*/ 257175 w 2178050"/>
                <a:gd name="connsiteY26" fmla="*/ 1254125 h 2286000"/>
                <a:gd name="connsiteX27" fmla="*/ 250825 w 2178050"/>
                <a:gd name="connsiteY27" fmla="*/ 1162050 h 2286000"/>
                <a:gd name="connsiteX28" fmla="*/ 250825 w 2178050"/>
                <a:gd name="connsiteY28" fmla="*/ 460375 h 2286000"/>
                <a:gd name="connsiteX29" fmla="*/ 212725 w 2178050"/>
                <a:gd name="connsiteY29" fmla="*/ 460375 h 2286000"/>
                <a:gd name="connsiteX30" fmla="*/ 212725 w 2178050"/>
                <a:gd name="connsiteY30" fmla="*/ 133350 h 2286000"/>
                <a:gd name="connsiteX31" fmla="*/ 212725 w 2178050"/>
                <a:gd name="connsiteY31" fmla="*/ 133350 h 2286000"/>
                <a:gd name="connsiteX32" fmla="*/ 187325 w 2178050"/>
                <a:gd name="connsiteY32" fmla="*/ 95250 h 2286000"/>
                <a:gd name="connsiteX33" fmla="*/ 136525 w 2178050"/>
                <a:gd name="connsiteY33" fmla="*/ 95250 h 2286000"/>
                <a:gd name="connsiteX34" fmla="*/ 136525 w 2178050"/>
                <a:gd name="connsiteY34" fmla="*/ 63500 h 2286000"/>
                <a:gd name="connsiteX35" fmla="*/ 79375 w 2178050"/>
                <a:gd name="connsiteY35" fmla="*/ 66675 h 2286000"/>
                <a:gd name="connsiteX36" fmla="*/ 92075 w 2178050"/>
                <a:gd name="connsiteY36" fmla="*/ 41275 h 2286000"/>
                <a:gd name="connsiteX37" fmla="*/ 68053 w 2178050"/>
                <a:gd name="connsiteY37" fmla="*/ 43718 h 2286000"/>
                <a:gd name="connsiteX38" fmla="*/ 69850 w 2178050"/>
                <a:gd name="connsiteY38" fmla="*/ 0 h 2286000"/>
                <a:gd name="connsiteX39" fmla="*/ 0 w 2178050"/>
                <a:gd name="connsiteY39" fmla="*/ 0 h 2286000"/>
                <a:gd name="connsiteX0" fmla="*/ 2178050 w 2178050"/>
                <a:gd name="connsiteY0" fmla="*/ 2286000 h 2286000"/>
                <a:gd name="connsiteX1" fmla="*/ 2178050 w 2178050"/>
                <a:gd name="connsiteY1" fmla="*/ 2117725 h 2286000"/>
                <a:gd name="connsiteX2" fmla="*/ 1454150 w 2178050"/>
                <a:gd name="connsiteY2" fmla="*/ 2117725 h 2286000"/>
                <a:gd name="connsiteX3" fmla="*/ 1454150 w 2178050"/>
                <a:gd name="connsiteY3" fmla="*/ 2051050 h 2286000"/>
                <a:gd name="connsiteX4" fmla="*/ 1193800 w 2178050"/>
                <a:gd name="connsiteY4" fmla="*/ 2051050 h 2286000"/>
                <a:gd name="connsiteX5" fmla="*/ 1193800 w 2178050"/>
                <a:gd name="connsiteY5" fmla="*/ 1968500 h 2286000"/>
                <a:gd name="connsiteX6" fmla="*/ 1193800 w 2178050"/>
                <a:gd name="connsiteY6" fmla="*/ 1968500 h 2286000"/>
                <a:gd name="connsiteX7" fmla="*/ 1193800 w 2178050"/>
                <a:gd name="connsiteY7" fmla="*/ 1968500 h 2286000"/>
                <a:gd name="connsiteX8" fmla="*/ 1180313 w 2178050"/>
                <a:gd name="connsiteY8" fmla="*/ 1964316 h 2286000"/>
                <a:gd name="connsiteX9" fmla="*/ 1171575 w 2178050"/>
                <a:gd name="connsiteY9" fmla="*/ 1873250 h 2286000"/>
                <a:gd name="connsiteX10" fmla="*/ 939800 w 2178050"/>
                <a:gd name="connsiteY10" fmla="*/ 1873250 h 2286000"/>
                <a:gd name="connsiteX11" fmla="*/ 939800 w 2178050"/>
                <a:gd name="connsiteY11" fmla="*/ 1835150 h 2286000"/>
                <a:gd name="connsiteX12" fmla="*/ 704850 w 2178050"/>
                <a:gd name="connsiteY12" fmla="*/ 1835150 h 2286000"/>
                <a:gd name="connsiteX13" fmla="*/ 704850 w 2178050"/>
                <a:gd name="connsiteY13" fmla="*/ 1765300 h 2286000"/>
                <a:gd name="connsiteX14" fmla="*/ 619125 w 2178050"/>
                <a:gd name="connsiteY14" fmla="*/ 1765300 h 2286000"/>
                <a:gd name="connsiteX15" fmla="*/ 619125 w 2178050"/>
                <a:gd name="connsiteY15" fmla="*/ 1724025 h 2286000"/>
                <a:gd name="connsiteX16" fmla="*/ 514350 w 2178050"/>
                <a:gd name="connsiteY16" fmla="*/ 1724025 h 2286000"/>
                <a:gd name="connsiteX17" fmla="*/ 514350 w 2178050"/>
                <a:gd name="connsiteY17" fmla="*/ 1689100 h 2286000"/>
                <a:gd name="connsiteX18" fmla="*/ 495300 w 2178050"/>
                <a:gd name="connsiteY18" fmla="*/ 1695450 h 2286000"/>
                <a:gd name="connsiteX19" fmla="*/ 479425 w 2178050"/>
                <a:gd name="connsiteY19" fmla="*/ 1492250 h 2286000"/>
                <a:gd name="connsiteX20" fmla="*/ 454025 w 2178050"/>
                <a:gd name="connsiteY20" fmla="*/ 1406525 h 2286000"/>
                <a:gd name="connsiteX21" fmla="*/ 415925 w 2178050"/>
                <a:gd name="connsiteY21" fmla="*/ 1406525 h 2286000"/>
                <a:gd name="connsiteX22" fmla="*/ 415925 w 2178050"/>
                <a:gd name="connsiteY22" fmla="*/ 1374775 h 2286000"/>
                <a:gd name="connsiteX23" fmla="*/ 282575 w 2178050"/>
                <a:gd name="connsiteY23" fmla="*/ 1371600 h 2286000"/>
                <a:gd name="connsiteX24" fmla="*/ 273050 w 2178050"/>
                <a:gd name="connsiteY24" fmla="*/ 1327150 h 2286000"/>
                <a:gd name="connsiteX25" fmla="*/ 276225 w 2178050"/>
                <a:gd name="connsiteY25" fmla="*/ 1285875 h 2286000"/>
                <a:gd name="connsiteX26" fmla="*/ 257175 w 2178050"/>
                <a:gd name="connsiteY26" fmla="*/ 1254125 h 2286000"/>
                <a:gd name="connsiteX27" fmla="*/ 257175 w 2178050"/>
                <a:gd name="connsiteY27" fmla="*/ 1254125 h 2286000"/>
                <a:gd name="connsiteX28" fmla="*/ 250825 w 2178050"/>
                <a:gd name="connsiteY28" fmla="*/ 1162050 h 2286000"/>
                <a:gd name="connsiteX29" fmla="*/ 250825 w 2178050"/>
                <a:gd name="connsiteY29" fmla="*/ 460375 h 2286000"/>
                <a:gd name="connsiteX30" fmla="*/ 212725 w 2178050"/>
                <a:gd name="connsiteY30" fmla="*/ 460375 h 2286000"/>
                <a:gd name="connsiteX31" fmla="*/ 212725 w 2178050"/>
                <a:gd name="connsiteY31" fmla="*/ 133350 h 2286000"/>
                <a:gd name="connsiteX32" fmla="*/ 212725 w 2178050"/>
                <a:gd name="connsiteY32" fmla="*/ 133350 h 2286000"/>
                <a:gd name="connsiteX33" fmla="*/ 187325 w 2178050"/>
                <a:gd name="connsiteY33" fmla="*/ 95250 h 2286000"/>
                <a:gd name="connsiteX34" fmla="*/ 136525 w 2178050"/>
                <a:gd name="connsiteY34" fmla="*/ 95250 h 2286000"/>
                <a:gd name="connsiteX35" fmla="*/ 136525 w 2178050"/>
                <a:gd name="connsiteY35" fmla="*/ 63500 h 2286000"/>
                <a:gd name="connsiteX36" fmla="*/ 79375 w 2178050"/>
                <a:gd name="connsiteY36" fmla="*/ 66675 h 2286000"/>
                <a:gd name="connsiteX37" fmla="*/ 92075 w 2178050"/>
                <a:gd name="connsiteY37" fmla="*/ 41275 h 2286000"/>
                <a:gd name="connsiteX38" fmla="*/ 68053 w 2178050"/>
                <a:gd name="connsiteY38" fmla="*/ 43718 h 2286000"/>
                <a:gd name="connsiteX39" fmla="*/ 69850 w 2178050"/>
                <a:gd name="connsiteY39" fmla="*/ 0 h 2286000"/>
                <a:gd name="connsiteX40" fmla="*/ 0 w 2178050"/>
                <a:gd name="connsiteY40" fmla="*/ 0 h 2286000"/>
                <a:gd name="connsiteX0" fmla="*/ 2178050 w 2178050"/>
                <a:gd name="connsiteY0" fmla="*/ 2286000 h 2286000"/>
                <a:gd name="connsiteX1" fmla="*/ 2178050 w 2178050"/>
                <a:gd name="connsiteY1" fmla="*/ 2117725 h 2286000"/>
                <a:gd name="connsiteX2" fmla="*/ 1454150 w 2178050"/>
                <a:gd name="connsiteY2" fmla="*/ 2117725 h 2286000"/>
                <a:gd name="connsiteX3" fmla="*/ 1454150 w 2178050"/>
                <a:gd name="connsiteY3" fmla="*/ 2051050 h 2286000"/>
                <a:gd name="connsiteX4" fmla="*/ 1193800 w 2178050"/>
                <a:gd name="connsiteY4" fmla="*/ 2051050 h 2286000"/>
                <a:gd name="connsiteX5" fmla="*/ 1193800 w 2178050"/>
                <a:gd name="connsiteY5" fmla="*/ 1968500 h 2286000"/>
                <a:gd name="connsiteX6" fmla="*/ 1193800 w 2178050"/>
                <a:gd name="connsiteY6" fmla="*/ 1968500 h 2286000"/>
                <a:gd name="connsiteX7" fmla="*/ 1193800 w 2178050"/>
                <a:gd name="connsiteY7" fmla="*/ 1968500 h 2286000"/>
                <a:gd name="connsiteX8" fmla="*/ 1180313 w 2178050"/>
                <a:gd name="connsiteY8" fmla="*/ 1964316 h 2286000"/>
                <a:gd name="connsiteX9" fmla="*/ 1171575 w 2178050"/>
                <a:gd name="connsiteY9" fmla="*/ 1873250 h 2286000"/>
                <a:gd name="connsiteX10" fmla="*/ 939800 w 2178050"/>
                <a:gd name="connsiteY10" fmla="*/ 1873250 h 2286000"/>
                <a:gd name="connsiteX11" fmla="*/ 939800 w 2178050"/>
                <a:gd name="connsiteY11" fmla="*/ 1835150 h 2286000"/>
                <a:gd name="connsiteX12" fmla="*/ 704850 w 2178050"/>
                <a:gd name="connsiteY12" fmla="*/ 1835150 h 2286000"/>
                <a:gd name="connsiteX13" fmla="*/ 704850 w 2178050"/>
                <a:gd name="connsiteY13" fmla="*/ 1765300 h 2286000"/>
                <a:gd name="connsiteX14" fmla="*/ 619125 w 2178050"/>
                <a:gd name="connsiteY14" fmla="*/ 1765300 h 2286000"/>
                <a:gd name="connsiteX15" fmla="*/ 619125 w 2178050"/>
                <a:gd name="connsiteY15" fmla="*/ 1724025 h 2286000"/>
                <a:gd name="connsiteX16" fmla="*/ 514350 w 2178050"/>
                <a:gd name="connsiteY16" fmla="*/ 1724025 h 2286000"/>
                <a:gd name="connsiteX17" fmla="*/ 514350 w 2178050"/>
                <a:gd name="connsiteY17" fmla="*/ 1689100 h 2286000"/>
                <a:gd name="connsiteX18" fmla="*/ 495300 w 2178050"/>
                <a:gd name="connsiteY18" fmla="*/ 1695450 h 2286000"/>
                <a:gd name="connsiteX19" fmla="*/ 479425 w 2178050"/>
                <a:gd name="connsiteY19" fmla="*/ 1492250 h 2286000"/>
                <a:gd name="connsiteX20" fmla="*/ 467987 w 2178050"/>
                <a:gd name="connsiteY20" fmla="*/ 1485453 h 2286000"/>
                <a:gd name="connsiteX21" fmla="*/ 454025 w 2178050"/>
                <a:gd name="connsiteY21" fmla="*/ 1406525 h 2286000"/>
                <a:gd name="connsiteX22" fmla="*/ 415925 w 2178050"/>
                <a:gd name="connsiteY22" fmla="*/ 1406525 h 2286000"/>
                <a:gd name="connsiteX23" fmla="*/ 415925 w 2178050"/>
                <a:gd name="connsiteY23" fmla="*/ 1374775 h 2286000"/>
                <a:gd name="connsiteX24" fmla="*/ 282575 w 2178050"/>
                <a:gd name="connsiteY24" fmla="*/ 1371600 h 2286000"/>
                <a:gd name="connsiteX25" fmla="*/ 273050 w 2178050"/>
                <a:gd name="connsiteY25" fmla="*/ 1327150 h 2286000"/>
                <a:gd name="connsiteX26" fmla="*/ 276225 w 2178050"/>
                <a:gd name="connsiteY26" fmla="*/ 1285875 h 2286000"/>
                <a:gd name="connsiteX27" fmla="*/ 257175 w 2178050"/>
                <a:gd name="connsiteY27" fmla="*/ 1254125 h 2286000"/>
                <a:gd name="connsiteX28" fmla="*/ 257175 w 2178050"/>
                <a:gd name="connsiteY28" fmla="*/ 1254125 h 2286000"/>
                <a:gd name="connsiteX29" fmla="*/ 250825 w 2178050"/>
                <a:gd name="connsiteY29" fmla="*/ 1162050 h 2286000"/>
                <a:gd name="connsiteX30" fmla="*/ 250825 w 2178050"/>
                <a:gd name="connsiteY30" fmla="*/ 460375 h 2286000"/>
                <a:gd name="connsiteX31" fmla="*/ 212725 w 2178050"/>
                <a:gd name="connsiteY31" fmla="*/ 460375 h 2286000"/>
                <a:gd name="connsiteX32" fmla="*/ 212725 w 2178050"/>
                <a:gd name="connsiteY32" fmla="*/ 133350 h 2286000"/>
                <a:gd name="connsiteX33" fmla="*/ 212725 w 2178050"/>
                <a:gd name="connsiteY33" fmla="*/ 133350 h 2286000"/>
                <a:gd name="connsiteX34" fmla="*/ 187325 w 2178050"/>
                <a:gd name="connsiteY34" fmla="*/ 95250 h 2286000"/>
                <a:gd name="connsiteX35" fmla="*/ 136525 w 2178050"/>
                <a:gd name="connsiteY35" fmla="*/ 95250 h 2286000"/>
                <a:gd name="connsiteX36" fmla="*/ 136525 w 2178050"/>
                <a:gd name="connsiteY36" fmla="*/ 63500 h 2286000"/>
                <a:gd name="connsiteX37" fmla="*/ 79375 w 2178050"/>
                <a:gd name="connsiteY37" fmla="*/ 66675 h 2286000"/>
                <a:gd name="connsiteX38" fmla="*/ 92075 w 2178050"/>
                <a:gd name="connsiteY38" fmla="*/ 41275 h 2286000"/>
                <a:gd name="connsiteX39" fmla="*/ 68053 w 2178050"/>
                <a:gd name="connsiteY39" fmla="*/ 43718 h 2286000"/>
                <a:gd name="connsiteX40" fmla="*/ 69850 w 2178050"/>
                <a:gd name="connsiteY40" fmla="*/ 0 h 2286000"/>
                <a:gd name="connsiteX41" fmla="*/ 0 w 2178050"/>
                <a:gd name="connsiteY41" fmla="*/ 0 h 2286000"/>
                <a:gd name="connsiteX0" fmla="*/ 2178050 w 2178050"/>
                <a:gd name="connsiteY0" fmla="*/ 2286000 h 2286000"/>
                <a:gd name="connsiteX1" fmla="*/ 2178050 w 2178050"/>
                <a:gd name="connsiteY1" fmla="*/ 2117725 h 2286000"/>
                <a:gd name="connsiteX2" fmla="*/ 1454150 w 2178050"/>
                <a:gd name="connsiteY2" fmla="*/ 2117725 h 2286000"/>
                <a:gd name="connsiteX3" fmla="*/ 1454150 w 2178050"/>
                <a:gd name="connsiteY3" fmla="*/ 2051050 h 2286000"/>
                <a:gd name="connsiteX4" fmla="*/ 1193800 w 2178050"/>
                <a:gd name="connsiteY4" fmla="*/ 2051050 h 2286000"/>
                <a:gd name="connsiteX5" fmla="*/ 1193800 w 2178050"/>
                <a:gd name="connsiteY5" fmla="*/ 1968500 h 2286000"/>
                <a:gd name="connsiteX6" fmla="*/ 1193800 w 2178050"/>
                <a:gd name="connsiteY6" fmla="*/ 1968500 h 2286000"/>
                <a:gd name="connsiteX7" fmla="*/ 1193800 w 2178050"/>
                <a:gd name="connsiteY7" fmla="*/ 1968500 h 2286000"/>
                <a:gd name="connsiteX8" fmla="*/ 1180313 w 2178050"/>
                <a:gd name="connsiteY8" fmla="*/ 1964316 h 2286000"/>
                <a:gd name="connsiteX9" fmla="*/ 1171575 w 2178050"/>
                <a:gd name="connsiteY9" fmla="*/ 1873250 h 2286000"/>
                <a:gd name="connsiteX10" fmla="*/ 939800 w 2178050"/>
                <a:gd name="connsiteY10" fmla="*/ 1873250 h 2286000"/>
                <a:gd name="connsiteX11" fmla="*/ 939800 w 2178050"/>
                <a:gd name="connsiteY11" fmla="*/ 1835150 h 2286000"/>
                <a:gd name="connsiteX12" fmla="*/ 704850 w 2178050"/>
                <a:gd name="connsiteY12" fmla="*/ 1835150 h 2286000"/>
                <a:gd name="connsiteX13" fmla="*/ 704850 w 2178050"/>
                <a:gd name="connsiteY13" fmla="*/ 1765300 h 2286000"/>
                <a:gd name="connsiteX14" fmla="*/ 619125 w 2178050"/>
                <a:gd name="connsiteY14" fmla="*/ 1765300 h 2286000"/>
                <a:gd name="connsiteX15" fmla="*/ 619125 w 2178050"/>
                <a:gd name="connsiteY15" fmla="*/ 1724025 h 2286000"/>
                <a:gd name="connsiteX16" fmla="*/ 514350 w 2178050"/>
                <a:gd name="connsiteY16" fmla="*/ 1724025 h 2286000"/>
                <a:gd name="connsiteX17" fmla="*/ 514350 w 2178050"/>
                <a:gd name="connsiteY17" fmla="*/ 1689100 h 2286000"/>
                <a:gd name="connsiteX18" fmla="*/ 495300 w 2178050"/>
                <a:gd name="connsiteY18" fmla="*/ 1695450 h 2286000"/>
                <a:gd name="connsiteX19" fmla="*/ 479425 w 2178050"/>
                <a:gd name="connsiteY19" fmla="*/ 1492250 h 2286000"/>
                <a:gd name="connsiteX20" fmla="*/ 467987 w 2178050"/>
                <a:gd name="connsiteY20" fmla="*/ 1485453 h 2286000"/>
                <a:gd name="connsiteX21" fmla="*/ 462356 w 2178050"/>
                <a:gd name="connsiteY21" fmla="*/ 1417044 h 2286000"/>
                <a:gd name="connsiteX22" fmla="*/ 454025 w 2178050"/>
                <a:gd name="connsiteY22" fmla="*/ 1406525 h 2286000"/>
                <a:gd name="connsiteX23" fmla="*/ 415925 w 2178050"/>
                <a:gd name="connsiteY23" fmla="*/ 1406525 h 2286000"/>
                <a:gd name="connsiteX24" fmla="*/ 415925 w 2178050"/>
                <a:gd name="connsiteY24" fmla="*/ 1374775 h 2286000"/>
                <a:gd name="connsiteX25" fmla="*/ 282575 w 2178050"/>
                <a:gd name="connsiteY25" fmla="*/ 1371600 h 2286000"/>
                <a:gd name="connsiteX26" fmla="*/ 273050 w 2178050"/>
                <a:gd name="connsiteY26" fmla="*/ 1327150 h 2286000"/>
                <a:gd name="connsiteX27" fmla="*/ 276225 w 2178050"/>
                <a:gd name="connsiteY27" fmla="*/ 1285875 h 2286000"/>
                <a:gd name="connsiteX28" fmla="*/ 257175 w 2178050"/>
                <a:gd name="connsiteY28" fmla="*/ 1254125 h 2286000"/>
                <a:gd name="connsiteX29" fmla="*/ 257175 w 2178050"/>
                <a:gd name="connsiteY29" fmla="*/ 1254125 h 2286000"/>
                <a:gd name="connsiteX30" fmla="*/ 250825 w 2178050"/>
                <a:gd name="connsiteY30" fmla="*/ 1162050 h 2286000"/>
                <a:gd name="connsiteX31" fmla="*/ 250825 w 2178050"/>
                <a:gd name="connsiteY31" fmla="*/ 460375 h 2286000"/>
                <a:gd name="connsiteX32" fmla="*/ 212725 w 2178050"/>
                <a:gd name="connsiteY32" fmla="*/ 460375 h 2286000"/>
                <a:gd name="connsiteX33" fmla="*/ 212725 w 2178050"/>
                <a:gd name="connsiteY33" fmla="*/ 133350 h 2286000"/>
                <a:gd name="connsiteX34" fmla="*/ 212725 w 2178050"/>
                <a:gd name="connsiteY34" fmla="*/ 133350 h 2286000"/>
                <a:gd name="connsiteX35" fmla="*/ 187325 w 2178050"/>
                <a:gd name="connsiteY35" fmla="*/ 95250 h 2286000"/>
                <a:gd name="connsiteX36" fmla="*/ 136525 w 2178050"/>
                <a:gd name="connsiteY36" fmla="*/ 95250 h 2286000"/>
                <a:gd name="connsiteX37" fmla="*/ 136525 w 2178050"/>
                <a:gd name="connsiteY37" fmla="*/ 63500 h 2286000"/>
                <a:gd name="connsiteX38" fmla="*/ 79375 w 2178050"/>
                <a:gd name="connsiteY38" fmla="*/ 66675 h 2286000"/>
                <a:gd name="connsiteX39" fmla="*/ 92075 w 2178050"/>
                <a:gd name="connsiteY39" fmla="*/ 41275 h 2286000"/>
                <a:gd name="connsiteX40" fmla="*/ 68053 w 2178050"/>
                <a:gd name="connsiteY40" fmla="*/ 43718 h 2286000"/>
                <a:gd name="connsiteX41" fmla="*/ 69850 w 2178050"/>
                <a:gd name="connsiteY41" fmla="*/ 0 h 2286000"/>
                <a:gd name="connsiteX42" fmla="*/ 0 w 2178050"/>
                <a:gd name="connsiteY42" fmla="*/ 0 h 2286000"/>
                <a:gd name="connsiteX0" fmla="*/ 2178050 w 2178050"/>
                <a:gd name="connsiteY0" fmla="*/ 2286000 h 2286000"/>
                <a:gd name="connsiteX1" fmla="*/ 2178050 w 2178050"/>
                <a:gd name="connsiteY1" fmla="*/ 2117725 h 2286000"/>
                <a:gd name="connsiteX2" fmla="*/ 1454150 w 2178050"/>
                <a:gd name="connsiteY2" fmla="*/ 2117725 h 2286000"/>
                <a:gd name="connsiteX3" fmla="*/ 1454150 w 2178050"/>
                <a:gd name="connsiteY3" fmla="*/ 2051050 h 2286000"/>
                <a:gd name="connsiteX4" fmla="*/ 1193800 w 2178050"/>
                <a:gd name="connsiteY4" fmla="*/ 2051050 h 2286000"/>
                <a:gd name="connsiteX5" fmla="*/ 1193800 w 2178050"/>
                <a:gd name="connsiteY5" fmla="*/ 1968500 h 2286000"/>
                <a:gd name="connsiteX6" fmla="*/ 1193800 w 2178050"/>
                <a:gd name="connsiteY6" fmla="*/ 1968500 h 2286000"/>
                <a:gd name="connsiteX7" fmla="*/ 1193800 w 2178050"/>
                <a:gd name="connsiteY7" fmla="*/ 1968500 h 2286000"/>
                <a:gd name="connsiteX8" fmla="*/ 1180313 w 2178050"/>
                <a:gd name="connsiteY8" fmla="*/ 1964316 h 2286000"/>
                <a:gd name="connsiteX9" fmla="*/ 1171575 w 2178050"/>
                <a:gd name="connsiteY9" fmla="*/ 1873250 h 2286000"/>
                <a:gd name="connsiteX10" fmla="*/ 939800 w 2178050"/>
                <a:gd name="connsiteY10" fmla="*/ 1873250 h 2286000"/>
                <a:gd name="connsiteX11" fmla="*/ 939800 w 2178050"/>
                <a:gd name="connsiteY11" fmla="*/ 1835150 h 2286000"/>
                <a:gd name="connsiteX12" fmla="*/ 704850 w 2178050"/>
                <a:gd name="connsiteY12" fmla="*/ 1835150 h 2286000"/>
                <a:gd name="connsiteX13" fmla="*/ 704850 w 2178050"/>
                <a:gd name="connsiteY13" fmla="*/ 1765300 h 2286000"/>
                <a:gd name="connsiteX14" fmla="*/ 619125 w 2178050"/>
                <a:gd name="connsiteY14" fmla="*/ 1765300 h 2286000"/>
                <a:gd name="connsiteX15" fmla="*/ 619125 w 2178050"/>
                <a:gd name="connsiteY15" fmla="*/ 1724025 h 2286000"/>
                <a:gd name="connsiteX16" fmla="*/ 514350 w 2178050"/>
                <a:gd name="connsiteY16" fmla="*/ 1724025 h 2286000"/>
                <a:gd name="connsiteX17" fmla="*/ 514350 w 2178050"/>
                <a:gd name="connsiteY17" fmla="*/ 1689100 h 2286000"/>
                <a:gd name="connsiteX18" fmla="*/ 495300 w 2178050"/>
                <a:gd name="connsiteY18" fmla="*/ 1695450 h 2286000"/>
                <a:gd name="connsiteX19" fmla="*/ 479425 w 2178050"/>
                <a:gd name="connsiteY19" fmla="*/ 1492250 h 2286000"/>
                <a:gd name="connsiteX20" fmla="*/ 467987 w 2178050"/>
                <a:gd name="connsiteY20" fmla="*/ 1485453 h 2286000"/>
                <a:gd name="connsiteX21" fmla="*/ 462356 w 2178050"/>
                <a:gd name="connsiteY21" fmla="*/ 1417044 h 2286000"/>
                <a:gd name="connsiteX22" fmla="*/ 454025 w 2178050"/>
                <a:gd name="connsiteY22" fmla="*/ 1406525 h 2286000"/>
                <a:gd name="connsiteX23" fmla="*/ 415925 w 2178050"/>
                <a:gd name="connsiteY23" fmla="*/ 1406525 h 2286000"/>
                <a:gd name="connsiteX24" fmla="*/ 415925 w 2178050"/>
                <a:gd name="connsiteY24" fmla="*/ 1374775 h 2286000"/>
                <a:gd name="connsiteX25" fmla="*/ 282575 w 2178050"/>
                <a:gd name="connsiteY25" fmla="*/ 1371600 h 2286000"/>
                <a:gd name="connsiteX26" fmla="*/ 273050 w 2178050"/>
                <a:gd name="connsiteY26" fmla="*/ 1327150 h 2286000"/>
                <a:gd name="connsiteX27" fmla="*/ 270594 w 2178050"/>
                <a:gd name="connsiteY27" fmla="*/ 1280989 h 2286000"/>
                <a:gd name="connsiteX28" fmla="*/ 257175 w 2178050"/>
                <a:gd name="connsiteY28" fmla="*/ 1254125 h 2286000"/>
                <a:gd name="connsiteX29" fmla="*/ 257175 w 2178050"/>
                <a:gd name="connsiteY29" fmla="*/ 1254125 h 2286000"/>
                <a:gd name="connsiteX30" fmla="*/ 250825 w 2178050"/>
                <a:gd name="connsiteY30" fmla="*/ 1162050 h 2286000"/>
                <a:gd name="connsiteX31" fmla="*/ 250825 w 2178050"/>
                <a:gd name="connsiteY31" fmla="*/ 460375 h 2286000"/>
                <a:gd name="connsiteX32" fmla="*/ 212725 w 2178050"/>
                <a:gd name="connsiteY32" fmla="*/ 460375 h 2286000"/>
                <a:gd name="connsiteX33" fmla="*/ 212725 w 2178050"/>
                <a:gd name="connsiteY33" fmla="*/ 133350 h 2286000"/>
                <a:gd name="connsiteX34" fmla="*/ 212725 w 2178050"/>
                <a:gd name="connsiteY34" fmla="*/ 133350 h 2286000"/>
                <a:gd name="connsiteX35" fmla="*/ 187325 w 2178050"/>
                <a:gd name="connsiteY35" fmla="*/ 95250 h 2286000"/>
                <a:gd name="connsiteX36" fmla="*/ 136525 w 2178050"/>
                <a:gd name="connsiteY36" fmla="*/ 95250 h 2286000"/>
                <a:gd name="connsiteX37" fmla="*/ 136525 w 2178050"/>
                <a:gd name="connsiteY37" fmla="*/ 63500 h 2286000"/>
                <a:gd name="connsiteX38" fmla="*/ 79375 w 2178050"/>
                <a:gd name="connsiteY38" fmla="*/ 66675 h 2286000"/>
                <a:gd name="connsiteX39" fmla="*/ 92075 w 2178050"/>
                <a:gd name="connsiteY39" fmla="*/ 41275 h 2286000"/>
                <a:gd name="connsiteX40" fmla="*/ 68053 w 2178050"/>
                <a:gd name="connsiteY40" fmla="*/ 43718 h 2286000"/>
                <a:gd name="connsiteX41" fmla="*/ 69850 w 2178050"/>
                <a:gd name="connsiteY41" fmla="*/ 0 h 2286000"/>
                <a:gd name="connsiteX42" fmla="*/ 0 w 2178050"/>
                <a:gd name="connsiteY42" fmla="*/ 0 h 2286000"/>
                <a:gd name="connsiteX0" fmla="*/ 2178050 w 2178050"/>
                <a:gd name="connsiteY0" fmla="*/ 2286000 h 2286000"/>
                <a:gd name="connsiteX1" fmla="*/ 2178050 w 2178050"/>
                <a:gd name="connsiteY1" fmla="*/ 2117725 h 2286000"/>
                <a:gd name="connsiteX2" fmla="*/ 1454150 w 2178050"/>
                <a:gd name="connsiteY2" fmla="*/ 2117725 h 2286000"/>
                <a:gd name="connsiteX3" fmla="*/ 1454150 w 2178050"/>
                <a:gd name="connsiteY3" fmla="*/ 2051050 h 2286000"/>
                <a:gd name="connsiteX4" fmla="*/ 1193800 w 2178050"/>
                <a:gd name="connsiteY4" fmla="*/ 2051050 h 2286000"/>
                <a:gd name="connsiteX5" fmla="*/ 1193800 w 2178050"/>
                <a:gd name="connsiteY5" fmla="*/ 1968500 h 2286000"/>
                <a:gd name="connsiteX6" fmla="*/ 1193800 w 2178050"/>
                <a:gd name="connsiteY6" fmla="*/ 1968500 h 2286000"/>
                <a:gd name="connsiteX7" fmla="*/ 1193800 w 2178050"/>
                <a:gd name="connsiteY7" fmla="*/ 1968500 h 2286000"/>
                <a:gd name="connsiteX8" fmla="*/ 1180313 w 2178050"/>
                <a:gd name="connsiteY8" fmla="*/ 1964316 h 2286000"/>
                <a:gd name="connsiteX9" fmla="*/ 1171575 w 2178050"/>
                <a:gd name="connsiteY9" fmla="*/ 1873250 h 2286000"/>
                <a:gd name="connsiteX10" fmla="*/ 939800 w 2178050"/>
                <a:gd name="connsiteY10" fmla="*/ 1873250 h 2286000"/>
                <a:gd name="connsiteX11" fmla="*/ 939800 w 2178050"/>
                <a:gd name="connsiteY11" fmla="*/ 1835150 h 2286000"/>
                <a:gd name="connsiteX12" fmla="*/ 704850 w 2178050"/>
                <a:gd name="connsiteY12" fmla="*/ 1835150 h 2286000"/>
                <a:gd name="connsiteX13" fmla="*/ 704850 w 2178050"/>
                <a:gd name="connsiteY13" fmla="*/ 1765300 h 2286000"/>
                <a:gd name="connsiteX14" fmla="*/ 619125 w 2178050"/>
                <a:gd name="connsiteY14" fmla="*/ 1765300 h 2286000"/>
                <a:gd name="connsiteX15" fmla="*/ 619125 w 2178050"/>
                <a:gd name="connsiteY15" fmla="*/ 1724025 h 2286000"/>
                <a:gd name="connsiteX16" fmla="*/ 514350 w 2178050"/>
                <a:gd name="connsiteY16" fmla="*/ 1724025 h 2286000"/>
                <a:gd name="connsiteX17" fmla="*/ 514350 w 2178050"/>
                <a:gd name="connsiteY17" fmla="*/ 1689100 h 2286000"/>
                <a:gd name="connsiteX18" fmla="*/ 495300 w 2178050"/>
                <a:gd name="connsiteY18" fmla="*/ 1695450 h 2286000"/>
                <a:gd name="connsiteX19" fmla="*/ 479425 w 2178050"/>
                <a:gd name="connsiteY19" fmla="*/ 1492250 h 2286000"/>
                <a:gd name="connsiteX20" fmla="*/ 467987 w 2178050"/>
                <a:gd name="connsiteY20" fmla="*/ 1485453 h 2286000"/>
                <a:gd name="connsiteX21" fmla="*/ 462356 w 2178050"/>
                <a:gd name="connsiteY21" fmla="*/ 1417044 h 2286000"/>
                <a:gd name="connsiteX22" fmla="*/ 454025 w 2178050"/>
                <a:gd name="connsiteY22" fmla="*/ 1406525 h 2286000"/>
                <a:gd name="connsiteX23" fmla="*/ 415925 w 2178050"/>
                <a:gd name="connsiteY23" fmla="*/ 1406525 h 2286000"/>
                <a:gd name="connsiteX24" fmla="*/ 415925 w 2178050"/>
                <a:gd name="connsiteY24" fmla="*/ 1374775 h 2286000"/>
                <a:gd name="connsiteX25" fmla="*/ 282575 w 2178050"/>
                <a:gd name="connsiteY25" fmla="*/ 1371600 h 2286000"/>
                <a:gd name="connsiteX26" fmla="*/ 273050 w 2178050"/>
                <a:gd name="connsiteY26" fmla="*/ 1327150 h 2286000"/>
                <a:gd name="connsiteX27" fmla="*/ 270594 w 2178050"/>
                <a:gd name="connsiteY27" fmla="*/ 1280989 h 2286000"/>
                <a:gd name="connsiteX28" fmla="*/ 257175 w 2178050"/>
                <a:gd name="connsiteY28" fmla="*/ 1254125 h 2286000"/>
                <a:gd name="connsiteX29" fmla="*/ 257175 w 2178050"/>
                <a:gd name="connsiteY29" fmla="*/ 1254125 h 2286000"/>
                <a:gd name="connsiteX30" fmla="*/ 250825 w 2178050"/>
                <a:gd name="connsiteY30" fmla="*/ 1162050 h 2286000"/>
                <a:gd name="connsiteX31" fmla="*/ 250825 w 2178050"/>
                <a:gd name="connsiteY31" fmla="*/ 460375 h 2286000"/>
                <a:gd name="connsiteX32" fmla="*/ 212725 w 2178050"/>
                <a:gd name="connsiteY32" fmla="*/ 460375 h 2286000"/>
                <a:gd name="connsiteX33" fmla="*/ 212725 w 2178050"/>
                <a:gd name="connsiteY33" fmla="*/ 133350 h 2286000"/>
                <a:gd name="connsiteX34" fmla="*/ 212725 w 2178050"/>
                <a:gd name="connsiteY34" fmla="*/ 133350 h 2286000"/>
                <a:gd name="connsiteX35" fmla="*/ 187325 w 2178050"/>
                <a:gd name="connsiteY35" fmla="*/ 95250 h 2286000"/>
                <a:gd name="connsiteX36" fmla="*/ 136525 w 2178050"/>
                <a:gd name="connsiteY36" fmla="*/ 95250 h 2286000"/>
                <a:gd name="connsiteX37" fmla="*/ 136525 w 2178050"/>
                <a:gd name="connsiteY37" fmla="*/ 63500 h 2286000"/>
                <a:gd name="connsiteX38" fmla="*/ 89229 w 2178050"/>
                <a:gd name="connsiteY38" fmla="*/ 71561 h 2286000"/>
                <a:gd name="connsiteX39" fmla="*/ 92075 w 2178050"/>
                <a:gd name="connsiteY39" fmla="*/ 41275 h 2286000"/>
                <a:gd name="connsiteX40" fmla="*/ 68053 w 2178050"/>
                <a:gd name="connsiteY40" fmla="*/ 43718 h 2286000"/>
                <a:gd name="connsiteX41" fmla="*/ 69850 w 2178050"/>
                <a:gd name="connsiteY41" fmla="*/ 0 h 2286000"/>
                <a:gd name="connsiteX42" fmla="*/ 0 w 2178050"/>
                <a:gd name="connsiteY42" fmla="*/ 0 h 2286000"/>
                <a:gd name="connsiteX0" fmla="*/ 2178050 w 2178050"/>
                <a:gd name="connsiteY0" fmla="*/ 2286000 h 2286000"/>
                <a:gd name="connsiteX1" fmla="*/ 2178050 w 2178050"/>
                <a:gd name="connsiteY1" fmla="*/ 2117725 h 2286000"/>
                <a:gd name="connsiteX2" fmla="*/ 1454150 w 2178050"/>
                <a:gd name="connsiteY2" fmla="*/ 2117725 h 2286000"/>
                <a:gd name="connsiteX3" fmla="*/ 1454150 w 2178050"/>
                <a:gd name="connsiteY3" fmla="*/ 2051050 h 2286000"/>
                <a:gd name="connsiteX4" fmla="*/ 1193800 w 2178050"/>
                <a:gd name="connsiteY4" fmla="*/ 2051050 h 2286000"/>
                <a:gd name="connsiteX5" fmla="*/ 1193800 w 2178050"/>
                <a:gd name="connsiteY5" fmla="*/ 1968500 h 2286000"/>
                <a:gd name="connsiteX6" fmla="*/ 1193800 w 2178050"/>
                <a:gd name="connsiteY6" fmla="*/ 1968500 h 2286000"/>
                <a:gd name="connsiteX7" fmla="*/ 1193800 w 2178050"/>
                <a:gd name="connsiteY7" fmla="*/ 1968500 h 2286000"/>
                <a:gd name="connsiteX8" fmla="*/ 1180313 w 2178050"/>
                <a:gd name="connsiteY8" fmla="*/ 1964316 h 2286000"/>
                <a:gd name="connsiteX9" fmla="*/ 1171575 w 2178050"/>
                <a:gd name="connsiteY9" fmla="*/ 1873250 h 2286000"/>
                <a:gd name="connsiteX10" fmla="*/ 939800 w 2178050"/>
                <a:gd name="connsiteY10" fmla="*/ 1873250 h 2286000"/>
                <a:gd name="connsiteX11" fmla="*/ 939800 w 2178050"/>
                <a:gd name="connsiteY11" fmla="*/ 1835150 h 2286000"/>
                <a:gd name="connsiteX12" fmla="*/ 704850 w 2178050"/>
                <a:gd name="connsiteY12" fmla="*/ 1835150 h 2286000"/>
                <a:gd name="connsiteX13" fmla="*/ 704850 w 2178050"/>
                <a:gd name="connsiteY13" fmla="*/ 1765300 h 2286000"/>
                <a:gd name="connsiteX14" fmla="*/ 619125 w 2178050"/>
                <a:gd name="connsiteY14" fmla="*/ 1765300 h 2286000"/>
                <a:gd name="connsiteX15" fmla="*/ 619125 w 2178050"/>
                <a:gd name="connsiteY15" fmla="*/ 1724025 h 2286000"/>
                <a:gd name="connsiteX16" fmla="*/ 514350 w 2178050"/>
                <a:gd name="connsiteY16" fmla="*/ 1724025 h 2286000"/>
                <a:gd name="connsiteX17" fmla="*/ 514350 w 2178050"/>
                <a:gd name="connsiteY17" fmla="*/ 1689100 h 2286000"/>
                <a:gd name="connsiteX18" fmla="*/ 495300 w 2178050"/>
                <a:gd name="connsiteY18" fmla="*/ 1695450 h 2286000"/>
                <a:gd name="connsiteX19" fmla="*/ 479425 w 2178050"/>
                <a:gd name="connsiteY19" fmla="*/ 1492250 h 2286000"/>
                <a:gd name="connsiteX20" fmla="*/ 467987 w 2178050"/>
                <a:gd name="connsiteY20" fmla="*/ 1485453 h 2286000"/>
                <a:gd name="connsiteX21" fmla="*/ 462356 w 2178050"/>
                <a:gd name="connsiteY21" fmla="*/ 1417044 h 2286000"/>
                <a:gd name="connsiteX22" fmla="*/ 454025 w 2178050"/>
                <a:gd name="connsiteY22" fmla="*/ 1406525 h 2286000"/>
                <a:gd name="connsiteX23" fmla="*/ 415925 w 2178050"/>
                <a:gd name="connsiteY23" fmla="*/ 1406525 h 2286000"/>
                <a:gd name="connsiteX24" fmla="*/ 415925 w 2178050"/>
                <a:gd name="connsiteY24" fmla="*/ 1374775 h 2286000"/>
                <a:gd name="connsiteX25" fmla="*/ 282575 w 2178050"/>
                <a:gd name="connsiteY25" fmla="*/ 1371600 h 2286000"/>
                <a:gd name="connsiteX26" fmla="*/ 273050 w 2178050"/>
                <a:gd name="connsiteY26" fmla="*/ 1327150 h 2286000"/>
                <a:gd name="connsiteX27" fmla="*/ 270594 w 2178050"/>
                <a:gd name="connsiteY27" fmla="*/ 1280989 h 2286000"/>
                <a:gd name="connsiteX28" fmla="*/ 257175 w 2178050"/>
                <a:gd name="connsiteY28" fmla="*/ 1254125 h 2286000"/>
                <a:gd name="connsiteX29" fmla="*/ 257175 w 2178050"/>
                <a:gd name="connsiteY29" fmla="*/ 1254125 h 2286000"/>
                <a:gd name="connsiteX30" fmla="*/ 250825 w 2178050"/>
                <a:gd name="connsiteY30" fmla="*/ 1162050 h 2286000"/>
                <a:gd name="connsiteX31" fmla="*/ 250825 w 2178050"/>
                <a:gd name="connsiteY31" fmla="*/ 460375 h 2286000"/>
                <a:gd name="connsiteX32" fmla="*/ 212725 w 2178050"/>
                <a:gd name="connsiteY32" fmla="*/ 460375 h 2286000"/>
                <a:gd name="connsiteX33" fmla="*/ 212725 w 2178050"/>
                <a:gd name="connsiteY33" fmla="*/ 133350 h 2286000"/>
                <a:gd name="connsiteX34" fmla="*/ 212725 w 2178050"/>
                <a:gd name="connsiteY34" fmla="*/ 133350 h 2286000"/>
                <a:gd name="connsiteX35" fmla="*/ 187325 w 2178050"/>
                <a:gd name="connsiteY35" fmla="*/ 95250 h 2286000"/>
                <a:gd name="connsiteX36" fmla="*/ 136525 w 2178050"/>
                <a:gd name="connsiteY36" fmla="*/ 95250 h 2286000"/>
                <a:gd name="connsiteX37" fmla="*/ 136525 w 2178050"/>
                <a:gd name="connsiteY37" fmla="*/ 63500 h 2286000"/>
                <a:gd name="connsiteX38" fmla="*/ 96268 w 2178050"/>
                <a:gd name="connsiteY38" fmla="*/ 69118 h 2286000"/>
                <a:gd name="connsiteX39" fmla="*/ 92075 w 2178050"/>
                <a:gd name="connsiteY39" fmla="*/ 41275 h 2286000"/>
                <a:gd name="connsiteX40" fmla="*/ 68053 w 2178050"/>
                <a:gd name="connsiteY40" fmla="*/ 43718 h 2286000"/>
                <a:gd name="connsiteX41" fmla="*/ 69850 w 2178050"/>
                <a:gd name="connsiteY41" fmla="*/ 0 h 2286000"/>
                <a:gd name="connsiteX42" fmla="*/ 0 w 2178050"/>
                <a:gd name="connsiteY42" fmla="*/ 0 h 2286000"/>
                <a:gd name="connsiteX0" fmla="*/ 2178050 w 2178050"/>
                <a:gd name="connsiteY0" fmla="*/ 2286000 h 2286000"/>
                <a:gd name="connsiteX1" fmla="*/ 2178050 w 2178050"/>
                <a:gd name="connsiteY1" fmla="*/ 2117725 h 2286000"/>
                <a:gd name="connsiteX2" fmla="*/ 1454150 w 2178050"/>
                <a:gd name="connsiteY2" fmla="*/ 2117725 h 2286000"/>
                <a:gd name="connsiteX3" fmla="*/ 1454150 w 2178050"/>
                <a:gd name="connsiteY3" fmla="*/ 2051050 h 2286000"/>
                <a:gd name="connsiteX4" fmla="*/ 1193800 w 2178050"/>
                <a:gd name="connsiteY4" fmla="*/ 2051050 h 2286000"/>
                <a:gd name="connsiteX5" fmla="*/ 1193800 w 2178050"/>
                <a:gd name="connsiteY5" fmla="*/ 1968500 h 2286000"/>
                <a:gd name="connsiteX6" fmla="*/ 1193800 w 2178050"/>
                <a:gd name="connsiteY6" fmla="*/ 1968500 h 2286000"/>
                <a:gd name="connsiteX7" fmla="*/ 1193800 w 2178050"/>
                <a:gd name="connsiteY7" fmla="*/ 1968500 h 2286000"/>
                <a:gd name="connsiteX8" fmla="*/ 1180313 w 2178050"/>
                <a:gd name="connsiteY8" fmla="*/ 1964316 h 2286000"/>
                <a:gd name="connsiteX9" fmla="*/ 1171575 w 2178050"/>
                <a:gd name="connsiteY9" fmla="*/ 1873250 h 2286000"/>
                <a:gd name="connsiteX10" fmla="*/ 939800 w 2178050"/>
                <a:gd name="connsiteY10" fmla="*/ 1873250 h 2286000"/>
                <a:gd name="connsiteX11" fmla="*/ 939800 w 2178050"/>
                <a:gd name="connsiteY11" fmla="*/ 1835150 h 2286000"/>
                <a:gd name="connsiteX12" fmla="*/ 704850 w 2178050"/>
                <a:gd name="connsiteY12" fmla="*/ 1835150 h 2286000"/>
                <a:gd name="connsiteX13" fmla="*/ 704850 w 2178050"/>
                <a:gd name="connsiteY13" fmla="*/ 1765300 h 2286000"/>
                <a:gd name="connsiteX14" fmla="*/ 619125 w 2178050"/>
                <a:gd name="connsiteY14" fmla="*/ 1765300 h 2286000"/>
                <a:gd name="connsiteX15" fmla="*/ 619125 w 2178050"/>
                <a:gd name="connsiteY15" fmla="*/ 1724025 h 2286000"/>
                <a:gd name="connsiteX16" fmla="*/ 514350 w 2178050"/>
                <a:gd name="connsiteY16" fmla="*/ 1724025 h 2286000"/>
                <a:gd name="connsiteX17" fmla="*/ 514350 w 2178050"/>
                <a:gd name="connsiteY17" fmla="*/ 1689100 h 2286000"/>
                <a:gd name="connsiteX18" fmla="*/ 495300 w 2178050"/>
                <a:gd name="connsiteY18" fmla="*/ 1695450 h 2286000"/>
                <a:gd name="connsiteX19" fmla="*/ 479425 w 2178050"/>
                <a:gd name="connsiteY19" fmla="*/ 1492250 h 2286000"/>
                <a:gd name="connsiteX20" fmla="*/ 467987 w 2178050"/>
                <a:gd name="connsiteY20" fmla="*/ 1485453 h 2286000"/>
                <a:gd name="connsiteX21" fmla="*/ 462356 w 2178050"/>
                <a:gd name="connsiteY21" fmla="*/ 1417044 h 2286000"/>
                <a:gd name="connsiteX22" fmla="*/ 454025 w 2178050"/>
                <a:gd name="connsiteY22" fmla="*/ 1406525 h 2286000"/>
                <a:gd name="connsiteX23" fmla="*/ 415925 w 2178050"/>
                <a:gd name="connsiteY23" fmla="*/ 1406525 h 2286000"/>
                <a:gd name="connsiteX24" fmla="*/ 415925 w 2178050"/>
                <a:gd name="connsiteY24" fmla="*/ 1374775 h 2286000"/>
                <a:gd name="connsiteX25" fmla="*/ 282575 w 2178050"/>
                <a:gd name="connsiteY25" fmla="*/ 1371600 h 2286000"/>
                <a:gd name="connsiteX26" fmla="*/ 273050 w 2178050"/>
                <a:gd name="connsiteY26" fmla="*/ 1327150 h 2286000"/>
                <a:gd name="connsiteX27" fmla="*/ 270594 w 2178050"/>
                <a:gd name="connsiteY27" fmla="*/ 1280989 h 2286000"/>
                <a:gd name="connsiteX28" fmla="*/ 257175 w 2178050"/>
                <a:gd name="connsiteY28" fmla="*/ 1254125 h 2286000"/>
                <a:gd name="connsiteX29" fmla="*/ 257175 w 2178050"/>
                <a:gd name="connsiteY29" fmla="*/ 1254125 h 2286000"/>
                <a:gd name="connsiteX30" fmla="*/ 250825 w 2178050"/>
                <a:gd name="connsiteY30" fmla="*/ 1162050 h 2286000"/>
                <a:gd name="connsiteX31" fmla="*/ 250825 w 2178050"/>
                <a:gd name="connsiteY31" fmla="*/ 460375 h 2286000"/>
                <a:gd name="connsiteX32" fmla="*/ 212725 w 2178050"/>
                <a:gd name="connsiteY32" fmla="*/ 460375 h 2286000"/>
                <a:gd name="connsiteX33" fmla="*/ 212725 w 2178050"/>
                <a:gd name="connsiteY33" fmla="*/ 133350 h 2286000"/>
                <a:gd name="connsiteX34" fmla="*/ 212725 w 2178050"/>
                <a:gd name="connsiteY34" fmla="*/ 133350 h 2286000"/>
                <a:gd name="connsiteX35" fmla="*/ 187325 w 2178050"/>
                <a:gd name="connsiteY35" fmla="*/ 95250 h 2286000"/>
                <a:gd name="connsiteX36" fmla="*/ 136525 w 2178050"/>
                <a:gd name="connsiteY36" fmla="*/ 95250 h 2286000"/>
                <a:gd name="connsiteX37" fmla="*/ 136525 w 2178050"/>
                <a:gd name="connsiteY37" fmla="*/ 63500 h 2286000"/>
                <a:gd name="connsiteX38" fmla="*/ 96268 w 2178050"/>
                <a:gd name="connsiteY38" fmla="*/ 61789 h 2286000"/>
                <a:gd name="connsiteX39" fmla="*/ 92075 w 2178050"/>
                <a:gd name="connsiteY39" fmla="*/ 41275 h 2286000"/>
                <a:gd name="connsiteX40" fmla="*/ 68053 w 2178050"/>
                <a:gd name="connsiteY40" fmla="*/ 43718 h 2286000"/>
                <a:gd name="connsiteX41" fmla="*/ 69850 w 2178050"/>
                <a:gd name="connsiteY41" fmla="*/ 0 h 2286000"/>
                <a:gd name="connsiteX42" fmla="*/ 0 w 2178050"/>
                <a:gd name="connsiteY42" fmla="*/ 0 h 2286000"/>
                <a:gd name="connsiteX0" fmla="*/ 2178050 w 2178050"/>
                <a:gd name="connsiteY0" fmla="*/ 2286000 h 2286000"/>
                <a:gd name="connsiteX1" fmla="*/ 2178050 w 2178050"/>
                <a:gd name="connsiteY1" fmla="*/ 2117725 h 2286000"/>
                <a:gd name="connsiteX2" fmla="*/ 1454150 w 2178050"/>
                <a:gd name="connsiteY2" fmla="*/ 2117725 h 2286000"/>
                <a:gd name="connsiteX3" fmla="*/ 1454150 w 2178050"/>
                <a:gd name="connsiteY3" fmla="*/ 2051050 h 2286000"/>
                <a:gd name="connsiteX4" fmla="*/ 1193800 w 2178050"/>
                <a:gd name="connsiteY4" fmla="*/ 2051050 h 2286000"/>
                <a:gd name="connsiteX5" fmla="*/ 1193800 w 2178050"/>
                <a:gd name="connsiteY5" fmla="*/ 1968500 h 2286000"/>
                <a:gd name="connsiteX6" fmla="*/ 1193800 w 2178050"/>
                <a:gd name="connsiteY6" fmla="*/ 1968500 h 2286000"/>
                <a:gd name="connsiteX7" fmla="*/ 1193800 w 2178050"/>
                <a:gd name="connsiteY7" fmla="*/ 1968500 h 2286000"/>
                <a:gd name="connsiteX8" fmla="*/ 1180313 w 2178050"/>
                <a:gd name="connsiteY8" fmla="*/ 1964316 h 2286000"/>
                <a:gd name="connsiteX9" fmla="*/ 1171575 w 2178050"/>
                <a:gd name="connsiteY9" fmla="*/ 1873250 h 2286000"/>
                <a:gd name="connsiteX10" fmla="*/ 939800 w 2178050"/>
                <a:gd name="connsiteY10" fmla="*/ 1873250 h 2286000"/>
                <a:gd name="connsiteX11" fmla="*/ 939800 w 2178050"/>
                <a:gd name="connsiteY11" fmla="*/ 1835150 h 2286000"/>
                <a:gd name="connsiteX12" fmla="*/ 704850 w 2178050"/>
                <a:gd name="connsiteY12" fmla="*/ 1835150 h 2286000"/>
                <a:gd name="connsiteX13" fmla="*/ 704850 w 2178050"/>
                <a:gd name="connsiteY13" fmla="*/ 1765300 h 2286000"/>
                <a:gd name="connsiteX14" fmla="*/ 619125 w 2178050"/>
                <a:gd name="connsiteY14" fmla="*/ 1765300 h 2286000"/>
                <a:gd name="connsiteX15" fmla="*/ 619125 w 2178050"/>
                <a:gd name="connsiteY15" fmla="*/ 1724025 h 2286000"/>
                <a:gd name="connsiteX16" fmla="*/ 514350 w 2178050"/>
                <a:gd name="connsiteY16" fmla="*/ 1724025 h 2286000"/>
                <a:gd name="connsiteX17" fmla="*/ 514350 w 2178050"/>
                <a:gd name="connsiteY17" fmla="*/ 1689100 h 2286000"/>
                <a:gd name="connsiteX18" fmla="*/ 495300 w 2178050"/>
                <a:gd name="connsiteY18" fmla="*/ 1695450 h 2286000"/>
                <a:gd name="connsiteX19" fmla="*/ 479425 w 2178050"/>
                <a:gd name="connsiteY19" fmla="*/ 1492250 h 2286000"/>
                <a:gd name="connsiteX20" fmla="*/ 467987 w 2178050"/>
                <a:gd name="connsiteY20" fmla="*/ 1485453 h 2286000"/>
                <a:gd name="connsiteX21" fmla="*/ 462356 w 2178050"/>
                <a:gd name="connsiteY21" fmla="*/ 1417044 h 2286000"/>
                <a:gd name="connsiteX22" fmla="*/ 454025 w 2178050"/>
                <a:gd name="connsiteY22" fmla="*/ 1406525 h 2286000"/>
                <a:gd name="connsiteX23" fmla="*/ 415925 w 2178050"/>
                <a:gd name="connsiteY23" fmla="*/ 1406525 h 2286000"/>
                <a:gd name="connsiteX24" fmla="*/ 415925 w 2178050"/>
                <a:gd name="connsiteY24" fmla="*/ 1374775 h 2286000"/>
                <a:gd name="connsiteX25" fmla="*/ 282575 w 2178050"/>
                <a:gd name="connsiteY25" fmla="*/ 1371600 h 2286000"/>
                <a:gd name="connsiteX26" fmla="*/ 273050 w 2178050"/>
                <a:gd name="connsiteY26" fmla="*/ 1327150 h 2286000"/>
                <a:gd name="connsiteX27" fmla="*/ 270594 w 2178050"/>
                <a:gd name="connsiteY27" fmla="*/ 1280989 h 2286000"/>
                <a:gd name="connsiteX28" fmla="*/ 257175 w 2178050"/>
                <a:gd name="connsiteY28" fmla="*/ 1254125 h 2286000"/>
                <a:gd name="connsiteX29" fmla="*/ 257175 w 2178050"/>
                <a:gd name="connsiteY29" fmla="*/ 1254125 h 2286000"/>
                <a:gd name="connsiteX30" fmla="*/ 250825 w 2178050"/>
                <a:gd name="connsiteY30" fmla="*/ 1162050 h 2286000"/>
                <a:gd name="connsiteX31" fmla="*/ 250825 w 2178050"/>
                <a:gd name="connsiteY31" fmla="*/ 460375 h 2286000"/>
                <a:gd name="connsiteX32" fmla="*/ 226803 w 2178050"/>
                <a:gd name="connsiteY32" fmla="*/ 462818 h 2286000"/>
                <a:gd name="connsiteX33" fmla="*/ 212725 w 2178050"/>
                <a:gd name="connsiteY33" fmla="*/ 133350 h 2286000"/>
                <a:gd name="connsiteX34" fmla="*/ 212725 w 2178050"/>
                <a:gd name="connsiteY34" fmla="*/ 133350 h 2286000"/>
                <a:gd name="connsiteX35" fmla="*/ 187325 w 2178050"/>
                <a:gd name="connsiteY35" fmla="*/ 95250 h 2286000"/>
                <a:gd name="connsiteX36" fmla="*/ 136525 w 2178050"/>
                <a:gd name="connsiteY36" fmla="*/ 95250 h 2286000"/>
                <a:gd name="connsiteX37" fmla="*/ 136525 w 2178050"/>
                <a:gd name="connsiteY37" fmla="*/ 63500 h 2286000"/>
                <a:gd name="connsiteX38" fmla="*/ 96268 w 2178050"/>
                <a:gd name="connsiteY38" fmla="*/ 61789 h 2286000"/>
                <a:gd name="connsiteX39" fmla="*/ 92075 w 2178050"/>
                <a:gd name="connsiteY39" fmla="*/ 41275 h 2286000"/>
                <a:gd name="connsiteX40" fmla="*/ 68053 w 2178050"/>
                <a:gd name="connsiteY40" fmla="*/ 43718 h 2286000"/>
                <a:gd name="connsiteX41" fmla="*/ 69850 w 2178050"/>
                <a:gd name="connsiteY41" fmla="*/ 0 h 2286000"/>
                <a:gd name="connsiteX42" fmla="*/ 0 w 2178050"/>
                <a:gd name="connsiteY42" fmla="*/ 0 h 2286000"/>
                <a:gd name="connsiteX0" fmla="*/ 2178050 w 2178050"/>
                <a:gd name="connsiteY0" fmla="*/ 2286000 h 2286000"/>
                <a:gd name="connsiteX1" fmla="*/ 2178050 w 2178050"/>
                <a:gd name="connsiteY1" fmla="*/ 2117725 h 2286000"/>
                <a:gd name="connsiteX2" fmla="*/ 1454150 w 2178050"/>
                <a:gd name="connsiteY2" fmla="*/ 2117725 h 2286000"/>
                <a:gd name="connsiteX3" fmla="*/ 1454150 w 2178050"/>
                <a:gd name="connsiteY3" fmla="*/ 2051050 h 2286000"/>
                <a:gd name="connsiteX4" fmla="*/ 1193800 w 2178050"/>
                <a:gd name="connsiteY4" fmla="*/ 2051050 h 2286000"/>
                <a:gd name="connsiteX5" fmla="*/ 1193800 w 2178050"/>
                <a:gd name="connsiteY5" fmla="*/ 1968500 h 2286000"/>
                <a:gd name="connsiteX6" fmla="*/ 1193800 w 2178050"/>
                <a:gd name="connsiteY6" fmla="*/ 1968500 h 2286000"/>
                <a:gd name="connsiteX7" fmla="*/ 1193800 w 2178050"/>
                <a:gd name="connsiteY7" fmla="*/ 1968500 h 2286000"/>
                <a:gd name="connsiteX8" fmla="*/ 1180313 w 2178050"/>
                <a:gd name="connsiteY8" fmla="*/ 1964316 h 2286000"/>
                <a:gd name="connsiteX9" fmla="*/ 1171575 w 2178050"/>
                <a:gd name="connsiteY9" fmla="*/ 1873250 h 2286000"/>
                <a:gd name="connsiteX10" fmla="*/ 939800 w 2178050"/>
                <a:gd name="connsiteY10" fmla="*/ 1873250 h 2286000"/>
                <a:gd name="connsiteX11" fmla="*/ 939800 w 2178050"/>
                <a:gd name="connsiteY11" fmla="*/ 1835150 h 2286000"/>
                <a:gd name="connsiteX12" fmla="*/ 704850 w 2178050"/>
                <a:gd name="connsiteY12" fmla="*/ 1835150 h 2286000"/>
                <a:gd name="connsiteX13" fmla="*/ 704850 w 2178050"/>
                <a:gd name="connsiteY13" fmla="*/ 1765300 h 2286000"/>
                <a:gd name="connsiteX14" fmla="*/ 619125 w 2178050"/>
                <a:gd name="connsiteY14" fmla="*/ 1765300 h 2286000"/>
                <a:gd name="connsiteX15" fmla="*/ 619125 w 2178050"/>
                <a:gd name="connsiteY15" fmla="*/ 1724025 h 2286000"/>
                <a:gd name="connsiteX16" fmla="*/ 514350 w 2178050"/>
                <a:gd name="connsiteY16" fmla="*/ 1724025 h 2286000"/>
                <a:gd name="connsiteX17" fmla="*/ 514350 w 2178050"/>
                <a:gd name="connsiteY17" fmla="*/ 1689100 h 2286000"/>
                <a:gd name="connsiteX18" fmla="*/ 495300 w 2178050"/>
                <a:gd name="connsiteY18" fmla="*/ 1695450 h 2286000"/>
                <a:gd name="connsiteX19" fmla="*/ 479425 w 2178050"/>
                <a:gd name="connsiteY19" fmla="*/ 1492250 h 2286000"/>
                <a:gd name="connsiteX20" fmla="*/ 467987 w 2178050"/>
                <a:gd name="connsiteY20" fmla="*/ 1485453 h 2286000"/>
                <a:gd name="connsiteX21" fmla="*/ 462356 w 2178050"/>
                <a:gd name="connsiteY21" fmla="*/ 1417044 h 2286000"/>
                <a:gd name="connsiteX22" fmla="*/ 454025 w 2178050"/>
                <a:gd name="connsiteY22" fmla="*/ 1406525 h 2286000"/>
                <a:gd name="connsiteX23" fmla="*/ 415925 w 2178050"/>
                <a:gd name="connsiteY23" fmla="*/ 1406525 h 2286000"/>
                <a:gd name="connsiteX24" fmla="*/ 415925 w 2178050"/>
                <a:gd name="connsiteY24" fmla="*/ 1374775 h 2286000"/>
                <a:gd name="connsiteX25" fmla="*/ 282575 w 2178050"/>
                <a:gd name="connsiteY25" fmla="*/ 1371600 h 2286000"/>
                <a:gd name="connsiteX26" fmla="*/ 273050 w 2178050"/>
                <a:gd name="connsiteY26" fmla="*/ 1327150 h 2286000"/>
                <a:gd name="connsiteX27" fmla="*/ 270594 w 2178050"/>
                <a:gd name="connsiteY27" fmla="*/ 1280989 h 2286000"/>
                <a:gd name="connsiteX28" fmla="*/ 257175 w 2178050"/>
                <a:gd name="connsiteY28" fmla="*/ 1254125 h 2286000"/>
                <a:gd name="connsiteX29" fmla="*/ 257175 w 2178050"/>
                <a:gd name="connsiteY29" fmla="*/ 1254125 h 2286000"/>
                <a:gd name="connsiteX30" fmla="*/ 250825 w 2178050"/>
                <a:gd name="connsiteY30" fmla="*/ 1162050 h 2286000"/>
                <a:gd name="connsiteX31" fmla="*/ 250825 w 2178050"/>
                <a:gd name="connsiteY31" fmla="*/ 460375 h 2286000"/>
                <a:gd name="connsiteX32" fmla="*/ 226803 w 2178050"/>
                <a:gd name="connsiteY32" fmla="*/ 462818 h 2286000"/>
                <a:gd name="connsiteX33" fmla="*/ 212725 w 2178050"/>
                <a:gd name="connsiteY33" fmla="*/ 133350 h 2286000"/>
                <a:gd name="connsiteX34" fmla="*/ 212725 w 2178050"/>
                <a:gd name="connsiteY34" fmla="*/ 133350 h 2286000"/>
                <a:gd name="connsiteX35" fmla="*/ 187325 w 2178050"/>
                <a:gd name="connsiteY35" fmla="*/ 95250 h 2286000"/>
                <a:gd name="connsiteX36" fmla="*/ 136525 w 2178050"/>
                <a:gd name="connsiteY36" fmla="*/ 95250 h 2286000"/>
                <a:gd name="connsiteX37" fmla="*/ 136525 w 2178050"/>
                <a:gd name="connsiteY37" fmla="*/ 63500 h 2286000"/>
                <a:gd name="connsiteX38" fmla="*/ 96268 w 2178050"/>
                <a:gd name="connsiteY38" fmla="*/ 61789 h 2286000"/>
                <a:gd name="connsiteX39" fmla="*/ 93483 w 2178050"/>
                <a:gd name="connsiteY39" fmla="*/ 51048 h 2286000"/>
                <a:gd name="connsiteX40" fmla="*/ 68053 w 2178050"/>
                <a:gd name="connsiteY40" fmla="*/ 43718 h 2286000"/>
                <a:gd name="connsiteX41" fmla="*/ 69850 w 2178050"/>
                <a:gd name="connsiteY41" fmla="*/ 0 h 2286000"/>
                <a:gd name="connsiteX42" fmla="*/ 0 w 2178050"/>
                <a:gd name="connsiteY42" fmla="*/ 0 h 2286000"/>
                <a:gd name="connsiteX0" fmla="*/ 2178050 w 2178050"/>
                <a:gd name="connsiteY0" fmla="*/ 2286000 h 2286000"/>
                <a:gd name="connsiteX1" fmla="*/ 2178050 w 2178050"/>
                <a:gd name="connsiteY1" fmla="*/ 2117725 h 2286000"/>
                <a:gd name="connsiteX2" fmla="*/ 1454150 w 2178050"/>
                <a:gd name="connsiteY2" fmla="*/ 2117725 h 2286000"/>
                <a:gd name="connsiteX3" fmla="*/ 1454150 w 2178050"/>
                <a:gd name="connsiteY3" fmla="*/ 2051050 h 2286000"/>
                <a:gd name="connsiteX4" fmla="*/ 1193800 w 2178050"/>
                <a:gd name="connsiteY4" fmla="*/ 2051050 h 2286000"/>
                <a:gd name="connsiteX5" fmla="*/ 1193800 w 2178050"/>
                <a:gd name="connsiteY5" fmla="*/ 1968500 h 2286000"/>
                <a:gd name="connsiteX6" fmla="*/ 1193800 w 2178050"/>
                <a:gd name="connsiteY6" fmla="*/ 1968500 h 2286000"/>
                <a:gd name="connsiteX7" fmla="*/ 1193800 w 2178050"/>
                <a:gd name="connsiteY7" fmla="*/ 1968500 h 2286000"/>
                <a:gd name="connsiteX8" fmla="*/ 1180313 w 2178050"/>
                <a:gd name="connsiteY8" fmla="*/ 1964316 h 2286000"/>
                <a:gd name="connsiteX9" fmla="*/ 1171575 w 2178050"/>
                <a:gd name="connsiteY9" fmla="*/ 1873250 h 2286000"/>
                <a:gd name="connsiteX10" fmla="*/ 939800 w 2178050"/>
                <a:gd name="connsiteY10" fmla="*/ 1873250 h 2286000"/>
                <a:gd name="connsiteX11" fmla="*/ 939800 w 2178050"/>
                <a:gd name="connsiteY11" fmla="*/ 1835150 h 2286000"/>
                <a:gd name="connsiteX12" fmla="*/ 704850 w 2178050"/>
                <a:gd name="connsiteY12" fmla="*/ 1835150 h 2286000"/>
                <a:gd name="connsiteX13" fmla="*/ 704850 w 2178050"/>
                <a:gd name="connsiteY13" fmla="*/ 1765300 h 2286000"/>
                <a:gd name="connsiteX14" fmla="*/ 619125 w 2178050"/>
                <a:gd name="connsiteY14" fmla="*/ 1765300 h 2286000"/>
                <a:gd name="connsiteX15" fmla="*/ 619125 w 2178050"/>
                <a:gd name="connsiteY15" fmla="*/ 1724025 h 2286000"/>
                <a:gd name="connsiteX16" fmla="*/ 514350 w 2178050"/>
                <a:gd name="connsiteY16" fmla="*/ 1724025 h 2286000"/>
                <a:gd name="connsiteX17" fmla="*/ 514350 w 2178050"/>
                <a:gd name="connsiteY17" fmla="*/ 1689100 h 2286000"/>
                <a:gd name="connsiteX18" fmla="*/ 495300 w 2178050"/>
                <a:gd name="connsiteY18" fmla="*/ 1695450 h 2286000"/>
                <a:gd name="connsiteX19" fmla="*/ 479425 w 2178050"/>
                <a:gd name="connsiteY19" fmla="*/ 1492250 h 2286000"/>
                <a:gd name="connsiteX20" fmla="*/ 467987 w 2178050"/>
                <a:gd name="connsiteY20" fmla="*/ 1485453 h 2286000"/>
                <a:gd name="connsiteX21" fmla="*/ 462356 w 2178050"/>
                <a:gd name="connsiteY21" fmla="*/ 1417044 h 2286000"/>
                <a:gd name="connsiteX22" fmla="*/ 454025 w 2178050"/>
                <a:gd name="connsiteY22" fmla="*/ 1406525 h 2286000"/>
                <a:gd name="connsiteX23" fmla="*/ 415925 w 2178050"/>
                <a:gd name="connsiteY23" fmla="*/ 1406525 h 2286000"/>
                <a:gd name="connsiteX24" fmla="*/ 415925 w 2178050"/>
                <a:gd name="connsiteY24" fmla="*/ 1374775 h 2286000"/>
                <a:gd name="connsiteX25" fmla="*/ 282575 w 2178050"/>
                <a:gd name="connsiteY25" fmla="*/ 1371600 h 2286000"/>
                <a:gd name="connsiteX26" fmla="*/ 273050 w 2178050"/>
                <a:gd name="connsiteY26" fmla="*/ 1327150 h 2286000"/>
                <a:gd name="connsiteX27" fmla="*/ 270594 w 2178050"/>
                <a:gd name="connsiteY27" fmla="*/ 1280989 h 2286000"/>
                <a:gd name="connsiteX28" fmla="*/ 257175 w 2178050"/>
                <a:gd name="connsiteY28" fmla="*/ 1254125 h 2286000"/>
                <a:gd name="connsiteX29" fmla="*/ 257175 w 2178050"/>
                <a:gd name="connsiteY29" fmla="*/ 1254125 h 2286000"/>
                <a:gd name="connsiteX30" fmla="*/ 250825 w 2178050"/>
                <a:gd name="connsiteY30" fmla="*/ 1162050 h 2286000"/>
                <a:gd name="connsiteX31" fmla="*/ 250825 w 2178050"/>
                <a:gd name="connsiteY31" fmla="*/ 460375 h 2286000"/>
                <a:gd name="connsiteX32" fmla="*/ 226803 w 2178050"/>
                <a:gd name="connsiteY32" fmla="*/ 462818 h 2286000"/>
                <a:gd name="connsiteX33" fmla="*/ 212725 w 2178050"/>
                <a:gd name="connsiteY33" fmla="*/ 133350 h 2286000"/>
                <a:gd name="connsiteX34" fmla="*/ 212725 w 2178050"/>
                <a:gd name="connsiteY34" fmla="*/ 133350 h 2286000"/>
                <a:gd name="connsiteX35" fmla="*/ 187325 w 2178050"/>
                <a:gd name="connsiteY35" fmla="*/ 95250 h 2286000"/>
                <a:gd name="connsiteX36" fmla="*/ 136525 w 2178050"/>
                <a:gd name="connsiteY36" fmla="*/ 92807 h 2286000"/>
                <a:gd name="connsiteX37" fmla="*/ 136525 w 2178050"/>
                <a:gd name="connsiteY37" fmla="*/ 63500 h 2286000"/>
                <a:gd name="connsiteX38" fmla="*/ 96268 w 2178050"/>
                <a:gd name="connsiteY38" fmla="*/ 61789 h 2286000"/>
                <a:gd name="connsiteX39" fmla="*/ 93483 w 2178050"/>
                <a:gd name="connsiteY39" fmla="*/ 51048 h 2286000"/>
                <a:gd name="connsiteX40" fmla="*/ 68053 w 2178050"/>
                <a:gd name="connsiteY40" fmla="*/ 43718 h 2286000"/>
                <a:gd name="connsiteX41" fmla="*/ 69850 w 2178050"/>
                <a:gd name="connsiteY41" fmla="*/ 0 h 2286000"/>
                <a:gd name="connsiteX42" fmla="*/ 0 w 2178050"/>
                <a:gd name="connsiteY42" fmla="*/ 0 h 2286000"/>
                <a:gd name="connsiteX0" fmla="*/ 2178050 w 2178050"/>
                <a:gd name="connsiteY0" fmla="*/ 2286000 h 2286000"/>
                <a:gd name="connsiteX1" fmla="*/ 2178050 w 2178050"/>
                <a:gd name="connsiteY1" fmla="*/ 2117725 h 2286000"/>
                <a:gd name="connsiteX2" fmla="*/ 1454150 w 2178050"/>
                <a:gd name="connsiteY2" fmla="*/ 2117725 h 2286000"/>
                <a:gd name="connsiteX3" fmla="*/ 1454150 w 2178050"/>
                <a:gd name="connsiteY3" fmla="*/ 2051050 h 2286000"/>
                <a:gd name="connsiteX4" fmla="*/ 1193800 w 2178050"/>
                <a:gd name="connsiteY4" fmla="*/ 2051050 h 2286000"/>
                <a:gd name="connsiteX5" fmla="*/ 1193800 w 2178050"/>
                <a:gd name="connsiteY5" fmla="*/ 1968500 h 2286000"/>
                <a:gd name="connsiteX6" fmla="*/ 1193800 w 2178050"/>
                <a:gd name="connsiteY6" fmla="*/ 1968500 h 2286000"/>
                <a:gd name="connsiteX7" fmla="*/ 1193800 w 2178050"/>
                <a:gd name="connsiteY7" fmla="*/ 1968500 h 2286000"/>
                <a:gd name="connsiteX8" fmla="*/ 1180313 w 2178050"/>
                <a:gd name="connsiteY8" fmla="*/ 1964316 h 2286000"/>
                <a:gd name="connsiteX9" fmla="*/ 1171575 w 2178050"/>
                <a:gd name="connsiteY9" fmla="*/ 1873250 h 2286000"/>
                <a:gd name="connsiteX10" fmla="*/ 939800 w 2178050"/>
                <a:gd name="connsiteY10" fmla="*/ 1873250 h 2286000"/>
                <a:gd name="connsiteX11" fmla="*/ 939800 w 2178050"/>
                <a:gd name="connsiteY11" fmla="*/ 1835150 h 2286000"/>
                <a:gd name="connsiteX12" fmla="*/ 704850 w 2178050"/>
                <a:gd name="connsiteY12" fmla="*/ 1835150 h 2286000"/>
                <a:gd name="connsiteX13" fmla="*/ 704850 w 2178050"/>
                <a:gd name="connsiteY13" fmla="*/ 1765300 h 2286000"/>
                <a:gd name="connsiteX14" fmla="*/ 619125 w 2178050"/>
                <a:gd name="connsiteY14" fmla="*/ 1765300 h 2286000"/>
                <a:gd name="connsiteX15" fmla="*/ 619125 w 2178050"/>
                <a:gd name="connsiteY15" fmla="*/ 1724025 h 2286000"/>
                <a:gd name="connsiteX16" fmla="*/ 514350 w 2178050"/>
                <a:gd name="connsiteY16" fmla="*/ 1724025 h 2286000"/>
                <a:gd name="connsiteX17" fmla="*/ 514350 w 2178050"/>
                <a:gd name="connsiteY17" fmla="*/ 1689100 h 2286000"/>
                <a:gd name="connsiteX18" fmla="*/ 495300 w 2178050"/>
                <a:gd name="connsiteY18" fmla="*/ 1695450 h 2286000"/>
                <a:gd name="connsiteX19" fmla="*/ 479425 w 2178050"/>
                <a:gd name="connsiteY19" fmla="*/ 1492250 h 2286000"/>
                <a:gd name="connsiteX20" fmla="*/ 467987 w 2178050"/>
                <a:gd name="connsiteY20" fmla="*/ 1485453 h 2286000"/>
                <a:gd name="connsiteX21" fmla="*/ 462356 w 2178050"/>
                <a:gd name="connsiteY21" fmla="*/ 1417044 h 2286000"/>
                <a:gd name="connsiteX22" fmla="*/ 454025 w 2178050"/>
                <a:gd name="connsiteY22" fmla="*/ 1406525 h 2286000"/>
                <a:gd name="connsiteX23" fmla="*/ 415925 w 2178050"/>
                <a:gd name="connsiteY23" fmla="*/ 1406525 h 2286000"/>
                <a:gd name="connsiteX24" fmla="*/ 415925 w 2178050"/>
                <a:gd name="connsiteY24" fmla="*/ 1374775 h 2286000"/>
                <a:gd name="connsiteX25" fmla="*/ 282575 w 2178050"/>
                <a:gd name="connsiteY25" fmla="*/ 1371600 h 2286000"/>
                <a:gd name="connsiteX26" fmla="*/ 273050 w 2178050"/>
                <a:gd name="connsiteY26" fmla="*/ 1327150 h 2286000"/>
                <a:gd name="connsiteX27" fmla="*/ 270594 w 2178050"/>
                <a:gd name="connsiteY27" fmla="*/ 1280989 h 2286000"/>
                <a:gd name="connsiteX28" fmla="*/ 257175 w 2178050"/>
                <a:gd name="connsiteY28" fmla="*/ 1254125 h 2286000"/>
                <a:gd name="connsiteX29" fmla="*/ 257175 w 2178050"/>
                <a:gd name="connsiteY29" fmla="*/ 1254125 h 2286000"/>
                <a:gd name="connsiteX30" fmla="*/ 250825 w 2178050"/>
                <a:gd name="connsiteY30" fmla="*/ 1162050 h 2286000"/>
                <a:gd name="connsiteX31" fmla="*/ 250825 w 2178050"/>
                <a:gd name="connsiteY31" fmla="*/ 460375 h 2286000"/>
                <a:gd name="connsiteX32" fmla="*/ 226803 w 2178050"/>
                <a:gd name="connsiteY32" fmla="*/ 462818 h 2286000"/>
                <a:gd name="connsiteX33" fmla="*/ 212725 w 2178050"/>
                <a:gd name="connsiteY33" fmla="*/ 133350 h 2286000"/>
                <a:gd name="connsiteX34" fmla="*/ 212725 w 2178050"/>
                <a:gd name="connsiteY34" fmla="*/ 133350 h 2286000"/>
                <a:gd name="connsiteX35" fmla="*/ 187325 w 2178050"/>
                <a:gd name="connsiteY35" fmla="*/ 95250 h 2286000"/>
                <a:gd name="connsiteX36" fmla="*/ 136525 w 2178050"/>
                <a:gd name="connsiteY36" fmla="*/ 92807 h 2286000"/>
                <a:gd name="connsiteX37" fmla="*/ 136525 w 2178050"/>
                <a:gd name="connsiteY37" fmla="*/ 63500 h 2286000"/>
                <a:gd name="connsiteX38" fmla="*/ 96268 w 2178050"/>
                <a:gd name="connsiteY38" fmla="*/ 61789 h 2286000"/>
                <a:gd name="connsiteX39" fmla="*/ 93483 w 2178050"/>
                <a:gd name="connsiteY39" fmla="*/ 51048 h 2286000"/>
                <a:gd name="connsiteX40" fmla="*/ 73684 w 2178050"/>
                <a:gd name="connsiteY40" fmla="*/ 43718 h 2286000"/>
                <a:gd name="connsiteX41" fmla="*/ 69850 w 2178050"/>
                <a:gd name="connsiteY41" fmla="*/ 0 h 2286000"/>
                <a:gd name="connsiteX42" fmla="*/ 0 w 2178050"/>
                <a:gd name="connsiteY42" fmla="*/ 0 h 2286000"/>
                <a:gd name="connsiteX0" fmla="*/ 2178050 w 2178050"/>
                <a:gd name="connsiteY0" fmla="*/ 2286000 h 2286000"/>
                <a:gd name="connsiteX1" fmla="*/ 2178050 w 2178050"/>
                <a:gd name="connsiteY1" fmla="*/ 2117725 h 2286000"/>
                <a:gd name="connsiteX2" fmla="*/ 1454150 w 2178050"/>
                <a:gd name="connsiteY2" fmla="*/ 2117725 h 2286000"/>
                <a:gd name="connsiteX3" fmla="*/ 1454150 w 2178050"/>
                <a:gd name="connsiteY3" fmla="*/ 2051050 h 2286000"/>
                <a:gd name="connsiteX4" fmla="*/ 1193800 w 2178050"/>
                <a:gd name="connsiteY4" fmla="*/ 2051050 h 2286000"/>
                <a:gd name="connsiteX5" fmla="*/ 1193800 w 2178050"/>
                <a:gd name="connsiteY5" fmla="*/ 1968500 h 2286000"/>
                <a:gd name="connsiteX6" fmla="*/ 1193800 w 2178050"/>
                <a:gd name="connsiteY6" fmla="*/ 1968500 h 2286000"/>
                <a:gd name="connsiteX7" fmla="*/ 1193800 w 2178050"/>
                <a:gd name="connsiteY7" fmla="*/ 1968500 h 2286000"/>
                <a:gd name="connsiteX8" fmla="*/ 1180313 w 2178050"/>
                <a:gd name="connsiteY8" fmla="*/ 1964316 h 2286000"/>
                <a:gd name="connsiteX9" fmla="*/ 1171575 w 2178050"/>
                <a:gd name="connsiteY9" fmla="*/ 1873250 h 2286000"/>
                <a:gd name="connsiteX10" fmla="*/ 939800 w 2178050"/>
                <a:gd name="connsiteY10" fmla="*/ 1873250 h 2286000"/>
                <a:gd name="connsiteX11" fmla="*/ 939800 w 2178050"/>
                <a:gd name="connsiteY11" fmla="*/ 1835150 h 2286000"/>
                <a:gd name="connsiteX12" fmla="*/ 704850 w 2178050"/>
                <a:gd name="connsiteY12" fmla="*/ 1835150 h 2286000"/>
                <a:gd name="connsiteX13" fmla="*/ 704850 w 2178050"/>
                <a:gd name="connsiteY13" fmla="*/ 1765300 h 2286000"/>
                <a:gd name="connsiteX14" fmla="*/ 619125 w 2178050"/>
                <a:gd name="connsiteY14" fmla="*/ 1765300 h 2286000"/>
                <a:gd name="connsiteX15" fmla="*/ 619125 w 2178050"/>
                <a:gd name="connsiteY15" fmla="*/ 1724025 h 2286000"/>
                <a:gd name="connsiteX16" fmla="*/ 514350 w 2178050"/>
                <a:gd name="connsiteY16" fmla="*/ 1724025 h 2286000"/>
                <a:gd name="connsiteX17" fmla="*/ 514350 w 2178050"/>
                <a:gd name="connsiteY17" fmla="*/ 1689100 h 2286000"/>
                <a:gd name="connsiteX18" fmla="*/ 495300 w 2178050"/>
                <a:gd name="connsiteY18" fmla="*/ 1695450 h 2286000"/>
                <a:gd name="connsiteX19" fmla="*/ 479425 w 2178050"/>
                <a:gd name="connsiteY19" fmla="*/ 1492250 h 2286000"/>
                <a:gd name="connsiteX20" fmla="*/ 467987 w 2178050"/>
                <a:gd name="connsiteY20" fmla="*/ 1485453 h 2286000"/>
                <a:gd name="connsiteX21" fmla="*/ 462356 w 2178050"/>
                <a:gd name="connsiteY21" fmla="*/ 1417044 h 2286000"/>
                <a:gd name="connsiteX22" fmla="*/ 454025 w 2178050"/>
                <a:gd name="connsiteY22" fmla="*/ 1406525 h 2286000"/>
                <a:gd name="connsiteX23" fmla="*/ 415925 w 2178050"/>
                <a:gd name="connsiteY23" fmla="*/ 1406525 h 2286000"/>
                <a:gd name="connsiteX24" fmla="*/ 415925 w 2178050"/>
                <a:gd name="connsiteY24" fmla="*/ 1374775 h 2286000"/>
                <a:gd name="connsiteX25" fmla="*/ 282575 w 2178050"/>
                <a:gd name="connsiteY25" fmla="*/ 1371600 h 2286000"/>
                <a:gd name="connsiteX26" fmla="*/ 273050 w 2178050"/>
                <a:gd name="connsiteY26" fmla="*/ 1327150 h 2286000"/>
                <a:gd name="connsiteX27" fmla="*/ 270594 w 2178050"/>
                <a:gd name="connsiteY27" fmla="*/ 1280989 h 2286000"/>
                <a:gd name="connsiteX28" fmla="*/ 257175 w 2178050"/>
                <a:gd name="connsiteY28" fmla="*/ 1254125 h 2286000"/>
                <a:gd name="connsiteX29" fmla="*/ 257175 w 2178050"/>
                <a:gd name="connsiteY29" fmla="*/ 1254125 h 2286000"/>
                <a:gd name="connsiteX30" fmla="*/ 250825 w 2178050"/>
                <a:gd name="connsiteY30" fmla="*/ 1162050 h 2286000"/>
                <a:gd name="connsiteX31" fmla="*/ 246602 w 2178050"/>
                <a:gd name="connsiteY31" fmla="*/ 685146 h 2286000"/>
                <a:gd name="connsiteX32" fmla="*/ 226803 w 2178050"/>
                <a:gd name="connsiteY32" fmla="*/ 462818 h 2286000"/>
                <a:gd name="connsiteX33" fmla="*/ 212725 w 2178050"/>
                <a:gd name="connsiteY33" fmla="*/ 133350 h 2286000"/>
                <a:gd name="connsiteX34" fmla="*/ 212725 w 2178050"/>
                <a:gd name="connsiteY34" fmla="*/ 133350 h 2286000"/>
                <a:gd name="connsiteX35" fmla="*/ 187325 w 2178050"/>
                <a:gd name="connsiteY35" fmla="*/ 95250 h 2286000"/>
                <a:gd name="connsiteX36" fmla="*/ 136525 w 2178050"/>
                <a:gd name="connsiteY36" fmla="*/ 92807 h 2286000"/>
                <a:gd name="connsiteX37" fmla="*/ 136525 w 2178050"/>
                <a:gd name="connsiteY37" fmla="*/ 63500 h 2286000"/>
                <a:gd name="connsiteX38" fmla="*/ 96268 w 2178050"/>
                <a:gd name="connsiteY38" fmla="*/ 61789 h 2286000"/>
                <a:gd name="connsiteX39" fmla="*/ 93483 w 2178050"/>
                <a:gd name="connsiteY39" fmla="*/ 51048 h 2286000"/>
                <a:gd name="connsiteX40" fmla="*/ 73684 w 2178050"/>
                <a:gd name="connsiteY40" fmla="*/ 43718 h 2286000"/>
                <a:gd name="connsiteX41" fmla="*/ 69850 w 2178050"/>
                <a:gd name="connsiteY41" fmla="*/ 0 h 2286000"/>
                <a:gd name="connsiteX42" fmla="*/ 0 w 2178050"/>
                <a:gd name="connsiteY42" fmla="*/ 0 h 2286000"/>
                <a:gd name="connsiteX0" fmla="*/ 2178050 w 2178050"/>
                <a:gd name="connsiteY0" fmla="*/ 2286000 h 2286000"/>
                <a:gd name="connsiteX1" fmla="*/ 2178050 w 2178050"/>
                <a:gd name="connsiteY1" fmla="*/ 2117725 h 2286000"/>
                <a:gd name="connsiteX2" fmla="*/ 1454150 w 2178050"/>
                <a:gd name="connsiteY2" fmla="*/ 2117725 h 2286000"/>
                <a:gd name="connsiteX3" fmla="*/ 1454150 w 2178050"/>
                <a:gd name="connsiteY3" fmla="*/ 2051050 h 2286000"/>
                <a:gd name="connsiteX4" fmla="*/ 1193800 w 2178050"/>
                <a:gd name="connsiteY4" fmla="*/ 2051050 h 2286000"/>
                <a:gd name="connsiteX5" fmla="*/ 1193800 w 2178050"/>
                <a:gd name="connsiteY5" fmla="*/ 1968500 h 2286000"/>
                <a:gd name="connsiteX6" fmla="*/ 1193800 w 2178050"/>
                <a:gd name="connsiteY6" fmla="*/ 1968500 h 2286000"/>
                <a:gd name="connsiteX7" fmla="*/ 1193800 w 2178050"/>
                <a:gd name="connsiteY7" fmla="*/ 1968500 h 2286000"/>
                <a:gd name="connsiteX8" fmla="*/ 1180313 w 2178050"/>
                <a:gd name="connsiteY8" fmla="*/ 1964316 h 2286000"/>
                <a:gd name="connsiteX9" fmla="*/ 1171575 w 2178050"/>
                <a:gd name="connsiteY9" fmla="*/ 1873250 h 2286000"/>
                <a:gd name="connsiteX10" fmla="*/ 939800 w 2178050"/>
                <a:gd name="connsiteY10" fmla="*/ 1873250 h 2286000"/>
                <a:gd name="connsiteX11" fmla="*/ 939800 w 2178050"/>
                <a:gd name="connsiteY11" fmla="*/ 1835150 h 2286000"/>
                <a:gd name="connsiteX12" fmla="*/ 704850 w 2178050"/>
                <a:gd name="connsiteY12" fmla="*/ 1835150 h 2286000"/>
                <a:gd name="connsiteX13" fmla="*/ 704850 w 2178050"/>
                <a:gd name="connsiteY13" fmla="*/ 1765300 h 2286000"/>
                <a:gd name="connsiteX14" fmla="*/ 619125 w 2178050"/>
                <a:gd name="connsiteY14" fmla="*/ 1765300 h 2286000"/>
                <a:gd name="connsiteX15" fmla="*/ 619125 w 2178050"/>
                <a:gd name="connsiteY15" fmla="*/ 1724025 h 2286000"/>
                <a:gd name="connsiteX16" fmla="*/ 514350 w 2178050"/>
                <a:gd name="connsiteY16" fmla="*/ 1724025 h 2286000"/>
                <a:gd name="connsiteX17" fmla="*/ 514350 w 2178050"/>
                <a:gd name="connsiteY17" fmla="*/ 1689100 h 2286000"/>
                <a:gd name="connsiteX18" fmla="*/ 495300 w 2178050"/>
                <a:gd name="connsiteY18" fmla="*/ 1695450 h 2286000"/>
                <a:gd name="connsiteX19" fmla="*/ 479425 w 2178050"/>
                <a:gd name="connsiteY19" fmla="*/ 1492250 h 2286000"/>
                <a:gd name="connsiteX20" fmla="*/ 467987 w 2178050"/>
                <a:gd name="connsiteY20" fmla="*/ 1485453 h 2286000"/>
                <a:gd name="connsiteX21" fmla="*/ 462356 w 2178050"/>
                <a:gd name="connsiteY21" fmla="*/ 1417044 h 2286000"/>
                <a:gd name="connsiteX22" fmla="*/ 454025 w 2178050"/>
                <a:gd name="connsiteY22" fmla="*/ 1406525 h 2286000"/>
                <a:gd name="connsiteX23" fmla="*/ 415925 w 2178050"/>
                <a:gd name="connsiteY23" fmla="*/ 1406525 h 2286000"/>
                <a:gd name="connsiteX24" fmla="*/ 415925 w 2178050"/>
                <a:gd name="connsiteY24" fmla="*/ 1374775 h 2286000"/>
                <a:gd name="connsiteX25" fmla="*/ 282575 w 2178050"/>
                <a:gd name="connsiteY25" fmla="*/ 1371600 h 2286000"/>
                <a:gd name="connsiteX26" fmla="*/ 273050 w 2178050"/>
                <a:gd name="connsiteY26" fmla="*/ 1327150 h 2286000"/>
                <a:gd name="connsiteX27" fmla="*/ 270594 w 2178050"/>
                <a:gd name="connsiteY27" fmla="*/ 1280989 h 2286000"/>
                <a:gd name="connsiteX28" fmla="*/ 257175 w 2178050"/>
                <a:gd name="connsiteY28" fmla="*/ 1254125 h 2286000"/>
                <a:gd name="connsiteX29" fmla="*/ 257175 w 2178050"/>
                <a:gd name="connsiteY29" fmla="*/ 1254125 h 2286000"/>
                <a:gd name="connsiteX30" fmla="*/ 250825 w 2178050"/>
                <a:gd name="connsiteY30" fmla="*/ 1162050 h 2286000"/>
                <a:gd name="connsiteX31" fmla="*/ 246602 w 2178050"/>
                <a:gd name="connsiteY31" fmla="*/ 685146 h 2286000"/>
                <a:gd name="connsiteX32" fmla="*/ 231026 w 2178050"/>
                <a:gd name="connsiteY32" fmla="*/ 609409 h 2286000"/>
                <a:gd name="connsiteX33" fmla="*/ 212725 w 2178050"/>
                <a:gd name="connsiteY33" fmla="*/ 133350 h 2286000"/>
                <a:gd name="connsiteX34" fmla="*/ 212725 w 2178050"/>
                <a:gd name="connsiteY34" fmla="*/ 133350 h 2286000"/>
                <a:gd name="connsiteX35" fmla="*/ 187325 w 2178050"/>
                <a:gd name="connsiteY35" fmla="*/ 95250 h 2286000"/>
                <a:gd name="connsiteX36" fmla="*/ 136525 w 2178050"/>
                <a:gd name="connsiteY36" fmla="*/ 92807 h 2286000"/>
                <a:gd name="connsiteX37" fmla="*/ 136525 w 2178050"/>
                <a:gd name="connsiteY37" fmla="*/ 63500 h 2286000"/>
                <a:gd name="connsiteX38" fmla="*/ 96268 w 2178050"/>
                <a:gd name="connsiteY38" fmla="*/ 61789 h 2286000"/>
                <a:gd name="connsiteX39" fmla="*/ 93483 w 2178050"/>
                <a:gd name="connsiteY39" fmla="*/ 51048 h 2286000"/>
                <a:gd name="connsiteX40" fmla="*/ 73684 w 2178050"/>
                <a:gd name="connsiteY40" fmla="*/ 43718 h 2286000"/>
                <a:gd name="connsiteX41" fmla="*/ 69850 w 2178050"/>
                <a:gd name="connsiteY41" fmla="*/ 0 h 2286000"/>
                <a:gd name="connsiteX42" fmla="*/ 0 w 2178050"/>
                <a:gd name="connsiteY42" fmla="*/ 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78050" h="2286000">
                  <a:moveTo>
                    <a:pt x="2178050" y="2286000"/>
                  </a:moveTo>
                  <a:lnTo>
                    <a:pt x="2178050" y="2117725"/>
                  </a:lnTo>
                  <a:lnTo>
                    <a:pt x="1454150" y="2117725"/>
                  </a:lnTo>
                  <a:lnTo>
                    <a:pt x="1454150" y="2051050"/>
                  </a:lnTo>
                  <a:lnTo>
                    <a:pt x="1193800" y="2051050"/>
                  </a:lnTo>
                  <a:lnTo>
                    <a:pt x="1193800" y="1968500"/>
                  </a:lnTo>
                  <a:lnTo>
                    <a:pt x="1193800" y="1968500"/>
                  </a:lnTo>
                  <a:lnTo>
                    <a:pt x="1193800" y="1968500"/>
                  </a:lnTo>
                  <a:cubicBezTo>
                    <a:pt x="1191651" y="1960590"/>
                    <a:pt x="1182462" y="1972226"/>
                    <a:pt x="1180313" y="1964316"/>
                  </a:cubicBezTo>
                  <a:lnTo>
                    <a:pt x="1171575" y="1873250"/>
                  </a:lnTo>
                  <a:lnTo>
                    <a:pt x="939800" y="1873250"/>
                  </a:lnTo>
                  <a:lnTo>
                    <a:pt x="939800" y="1835150"/>
                  </a:lnTo>
                  <a:lnTo>
                    <a:pt x="704850" y="1835150"/>
                  </a:lnTo>
                  <a:lnTo>
                    <a:pt x="704850" y="1765300"/>
                  </a:lnTo>
                  <a:lnTo>
                    <a:pt x="619125" y="1765300"/>
                  </a:lnTo>
                  <a:lnTo>
                    <a:pt x="619125" y="1724025"/>
                  </a:lnTo>
                  <a:lnTo>
                    <a:pt x="514350" y="1724025"/>
                  </a:lnTo>
                  <a:lnTo>
                    <a:pt x="514350" y="1689100"/>
                  </a:lnTo>
                  <a:lnTo>
                    <a:pt x="495300" y="1695450"/>
                  </a:lnTo>
                  <a:lnTo>
                    <a:pt x="479425" y="1492250"/>
                  </a:lnTo>
                  <a:cubicBezTo>
                    <a:pt x="475612" y="1477769"/>
                    <a:pt x="471800" y="1499934"/>
                    <a:pt x="467987" y="1485453"/>
                  </a:cubicBezTo>
                  <a:cubicBezTo>
                    <a:pt x="465171" y="1468351"/>
                    <a:pt x="465172" y="1434146"/>
                    <a:pt x="462356" y="1417044"/>
                  </a:cubicBezTo>
                  <a:lnTo>
                    <a:pt x="454025" y="1406525"/>
                  </a:lnTo>
                  <a:lnTo>
                    <a:pt x="415925" y="1406525"/>
                  </a:lnTo>
                  <a:lnTo>
                    <a:pt x="415925" y="1374775"/>
                  </a:lnTo>
                  <a:lnTo>
                    <a:pt x="282575" y="1371600"/>
                  </a:lnTo>
                  <a:lnTo>
                    <a:pt x="273050" y="1327150"/>
                  </a:lnTo>
                  <a:lnTo>
                    <a:pt x="270594" y="1280989"/>
                  </a:lnTo>
                  <a:lnTo>
                    <a:pt x="257175" y="1254125"/>
                  </a:lnTo>
                  <a:lnTo>
                    <a:pt x="257175" y="1254125"/>
                  </a:lnTo>
                  <a:lnTo>
                    <a:pt x="250825" y="1162050"/>
                  </a:lnTo>
                  <a:cubicBezTo>
                    <a:pt x="249417" y="1003082"/>
                    <a:pt x="248010" y="844114"/>
                    <a:pt x="246602" y="685146"/>
                  </a:cubicBezTo>
                  <a:lnTo>
                    <a:pt x="231026" y="609409"/>
                  </a:lnTo>
                  <a:lnTo>
                    <a:pt x="212725" y="133350"/>
                  </a:lnTo>
                  <a:lnTo>
                    <a:pt x="212725" y="133350"/>
                  </a:lnTo>
                  <a:lnTo>
                    <a:pt x="187325" y="95250"/>
                  </a:lnTo>
                  <a:lnTo>
                    <a:pt x="136525" y="92807"/>
                  </a:lnTo>
                  <a:lnTo>
                    <a:pt x="136525" y="63500"/>
                  </a:lnTo>
                  <a:lnTo>
                    <a:pt x="96268" y="61789"/>
                  </a:lnTo>
                  <a:lnTo>
                    <a:pt x="93483" y="51048"/>
                  </a:lnTo>
                  <a:lnTo>
                    <a:pt x="73684" y="43718"/>
                  </a:lnTo>
                  <a:lnTo>
                    <a:pt x="69850" y="0"/>
                  </a:lnTo>
                  <a:lnTo>
                    <a:pt x="0" y="0"/>
                  </a:lnTo>
                </a:path>
              </a:pathLst>
            </a:custGeom>
            <a:noFill/>
            <a:ln w="19050">
              <a:solidFill>
                <a:srgbClr val="BEDEF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780" name="TextBox 779">
              <a:extLst>
                <a:ext uri="{FF2B5EF4-FFF2-40B4-BE49-F238E27FC236}">
                  <a16:creationId xmlns:a16="http://schemas.microsoft.com/office/drawing/2014/main" id="{937A0967-30AC-0472-4987-B37745ACA6F1}"/>
                </a:ext>
              </a:extLst>
            </p:cNvPr>
            <p:cNvSpPr txBox="1"/>
            <p:nvPr/>
          </p:nvSpPr>
          <p:spPr>
            <a:xfrm>
              <a:off x="5077307" y="5211585"/>
              <a:ext cx="2037381" cy="186888"/>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000000"/>
                  </a:solidFill>
                  <a:effectLst/>
                  <a:uLnTx/>
                  <a:uFillTx/>
                  <a:latin typeface="Arial" charset="0"/>
                  <a:ea typeface="Microsoft YaHei"/>
                </a:rPr>
                <a:t>Time (months)</a:t>
              </a:r>
            </a:p>
          </p:txBody>
        </p:sp>
        <p:sp>
          <p:nvSpPr>
            <p:cNvPr id="781" name="TextBox 780">
              <a:extLst>
                <a:ext uri="{FF2B5EF4-FFF2-40B4-BE49-F238E27FC236}">
                  <a16:creationId xmlns:a16="http://schemas.microsoft.com/office/drawing/2014/main" id="{7A60E0E1-1C4B-2D1C-B530-841BCD666CF4}"/>
                </a:ext>
              </a:extLst>
            </p:cNvPr>
            <p:cNvSpPr txBox="1"/>
            <p:nvPr/>
          </p:nvSpPr>
          <p:spPr>
            <a:xfrm rot="16200000">
              <a:off x="-533591" y="3066138"/>
              <a:ext cx="2037418" cy="355616"/>
            </a:xfrm>
            <a:prstGeom prst="rect">
              <a:avLst/>
            </a:prstGeom>
            <a:noFill/>
          </p:spPr>
          <p:txBody>
            <a:bodyPr wrap="squar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000000"/>
                  </a:solidFill>
                  <a:effectLst/>
                  <a:uLnTx/>
                  <a:uFillTx/>
                  <a:latin typeface="Arial" charset="0"/>
                  <a:ea typeface="Microsoft YaHei"/>
                </a:rPr>
                <a:t>Probability of PFS (%)</a:t>
              </a:r>
            </a:p>
          </p:txBody>
        </p:sp>
        <p:grpSp>
          <p:nvGrpSpPr>
            <p:cNvPr id="782" name="Group 781">
              <a:extLst>
                <a:ext uri="{FF2B5EF4-FFF2-40B4-BE49-F238E27FC236}">
                  <a16:creationId xmlns:a16="http://schemas.microsoft.com/office/drawing/2014/main" id="{07CF7786-C8B4-D783-DAE8-208512751930}"/>
                </a:ext>
              </a:extLst>
            </p:cNvPr>
            <p:cNvGrpSpPr/>
            <p:nvPr/>
          </p:nvGrpSpPr>
          <p:grpSpPr>
            <a:xfrm>
              <a:off x="1615100" y="4443713"/>
              <a:ext cx="2471067" cy="327055"/>
              <a:chOff x="2094875" y="4443713"/>
              <a:chExt cx="2471067" cy="327055"/>
            </a:xfrm>
          </p:grpSpPr>
          <p:cxnSp>
            <p:nvCxnSpPr>
              <p:cNvPr id="801" name="Straight Connector 800">
                <a:extLst>
                  <a:ext uri="{FF2B5EF4-FFF2-40B4-BE49-F238E27FC236}">
                    <a16:creationId xmlns:a16="http://schemas.microsoft.com/office/drawing/2014/main" id="{B30B0902-20D0-55DC-74CE-E8B6C773521C}"/>
                  </a:ext>
                </a:extLst>
              </p:cNvPr>
              <p:cNvCxnSpPr>
                <a:cxnSpLocks/>
              </p:cNvCxnSpPr>
              <p:nvPr/>
            </p:nvCxnSpPr>
            <p:spPr>
              <a:xfrm flipH="1">
                <a:off x="2094875" y="4537128"/>
                <a:ext cx="289438" cy="0"/>
              </a:xfrm>
              <a:prstGeom prst="line">
                <a:avLst/>
              </a:prstGeom>
              <a:ln w="19050">
                <a:solidFill>
                  <a:srgbClr val="4B9171"/>
                </a:solidFill>
              </a:ln>
            </p:spPr>
            <p:style>
              <a:lnRef idx="1">
                <a:schemeClr val="accent1"/>
              </a:lnRef>
              <a:fillRef idx="0">
                <a:schemeClr val="accent1"/>
              </a:fillRef>
              <a:effectRef idx="0">
                <a:schemeClr val="accent1"/>
              </a:effectRef>
              <a:fontRef idx="minor">
                <a:schemeClr val="tx1"/>
              </a:fontRef>
            </p:style>
          </p:cxnSp>
          <p:cxnSp>
            <p:nvCxnSpPr>
              <p:cNvPr id="802" name="Straight Connector 801">
                <a:extLst>
                  <a:ext uri="{FF2B5EF4-FFF2-40B4-BE49-F238E27FC236}">
                    <a16:creationId xmlns:a16="http://schemas.microsoft.com/office/drawing/2014/main" id="{50E1CE4D-5712-F767-833F-7E3DF8C1B1C8}"/>
                  </a:ext>
                </a:extLst>
              </p:cNvPr>
              <p:cNvCxnSpPr>
                <a:cxnSpLocks/>
              </p:cNvCxnSpPr>
              <p:nvPr/>
            </p:nvCxnSpPr>
            <p:spPr>
              <a:xfrm flipH="1">
                <a:off x="2094875" y="4692703"/>
                <a:ext cx="289438" cy="0"/>
              </a:xfrm>
              <a:prstGeom prst="line">
                <a:avLst/>
              </a:prstGeom>
              <a:ln w="19050">
                <a:solidFill>
                  <a:srgbClr val="BEDEF7"/>
                </a:solidFill>
                <a:prstDash val="sysDash"/>
              </a:ln>
            </p:spPr>
            <p:style>
              <a:lnRef idx="1">
                <a:schemeClr val="accent1"/>
              </a:lnRef>
              <a:fillRef idx="0">
                <a:schemeClr val="accent1"/>
              </a:fillRef>
              <a:effectRef idx="0">
                <a:schemeClr val="accent1"/>
              </a:effectRef>
              <a:fontRef idx="minor">
                <a:schemeClr val="tx1"/>
              </a:fontRef>
            </p:style>
          </p:cxnSp>
          <p:sp>
            <p:nvSpPr>
              <p:cNvPr id="803" name="TextBox 802">
                <a:extLst>
                  <a:ext uri="{FF2B5EF4-FFF2-40B4-BE49-F238E27FC236}">
                    <a16:creationId xmlns:a16="http://schemas.microsoft.com/office/drawing/2014/main" id="{18A0D1E3-38FE-E009-F03A-5C875563108A}"/>
                  </a:ext>
                </a:extLst>
              </p:cNvPr>
              <p:cNvSpPr txBox="1"/>
              <p:nvPr/>
            </p:nvSpPr>
            <p:spPr>
              <a:xfrm>
                <a:off x="2449813" y="4443713"/>
                <a:ext cx="2116129" cy="327055"/>
              </a:xfrm>
              <a:prstGeom prst="rect">
                <a:avLst/>
              </a:prstGeom>
              <a:noFill/>
            </p:spPr>
            <p:txBody>
              <a:bodyPr wrap="square" lIns="0" tIns="0" rIns="0" bIns="0"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Elacestrant</a:t>
                </a:r>
                <a:endParaRPr kumimoji="0" lang="en-US" sz="375" b="0" i="0" u="none" strike="noStrike" kern="1200" cap="none" spc="0" normalizeH="0" baseline="0" noProof="0" dirty="0">
                  <a:ln>
                    <a:noFill/>
                  </a:ln>
                  <a:solidFill>
                    <a:srgbClr val="000000"/>
                  </a:solidFill>
                  <a:effectLst/>
                  <a:uLnTx/>
                  <a:uFillTx/>
                  <a:latin typeface="Arial" charset="0"/>
                  <a:ea typeface="Microsoft YaHei"/>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a:ln>
                      <a:noFill/>
                    </a:ln>
                    <a:solidFill>
                      <a:srgbClr val="000000"/>
                    </a:solidFill>
                    <a:effectLst/>
                    <a:uLnTx/>
                    <a:uFillTx/>
                    <a:latin typeface="Arial" charset="0"/>
                    <a:ea typeface="Microsoft YaHei"/>
                  </a:rPr>
                  <a:t>Standard of Care</a:t>
                </a:r>
              </a:p>
            </p:txBody>
          </p:sp>
          <p:sp>
            <p:nvSpPr>
              <p:cNvPr id="804" name="Oval 803">
                <a:extLst>
                  <a:ext uri="{FF2B5EF4-FFF2-40B4-BE49-F238E27FC236}">
                    <a16:creationId xmlns:a16="http://schemas.microsoft.com/office/drawing/2014/main" id="{40BF8D50-D4AC-EDA8-F34F-E3E351335B1C}"/>
                  </a:ext>
                </a:extLst>
              </p:cNvPr>
              <p:cNvSpPr/>
              <p:nvPr/>
            </p:nvSpPr>
            <p:spPr>
              <a:xfrm>
                <a:off x="2190709" y="4646242"/>
                <a:ext cx="92922" cy="92922"/>
              </a:xfrm>
              <a:prstGeom prst="ellipse">
                <a:avLst/>
              </a:prstGeom>
              <a:noFill/>
              <a:ln>
                <a:solidFill>
                  <a:srgbClr val="BED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805" name="Oval 804">
                <a:extLst>
                  <a:ext uri="{FF2B5EF4-FFF2-40B4-BE49-F238E27FC236}">
                    <a16:creationId xmlns:a16="http://schemas.microsoft.com/office/drawing/2014/main" id="{DF9165A9-D094-BBD7-34B4-2CC859F43CC7}"/>
                  </a:ext>
                </a:extLst>
              </p:cNvPr>
              <p:cNvSpPr/>
              <p:nvPr/>
            </p:nvSpPr>
            <p:spPr>
              <a:xfrm>
                <a:off x="2190709" y="4488845"/>
                <a:ext cx="92922" cy="92922"/>
              </a:xfrm>
              <a:prstGeom prst="ellipse">
                <a:avLst/>
              </a:prstGeom>
              <a:noFill/>
              <a:ln>
                <a:solidFill>
                  <a:srgbClr val="4B9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grpSp>
        <p:grpSp>
          <p:nvGrpSpPr>
            <p:cNvPr id="783" name="Group 782">
              <a:extLst>
                <a:ext uri="{FF2B5EF4-FFF2-40B4-BE49-F238E27FC236}">
                  <a16:creationId xmlns:a16="http://schemas.microsoft.com/office/drawing/2014/main" id="{933CF37B-2831-2844-FED4-76AC938AAD7C}"/>
                </a:ext>
              </a:extLst>
            </p:cNvPr>
            <p:cNvGrpSpPr/>
            <p:nvPr/>
          </p:nvGrpSpPr>
          <p:grpSpPr>
            <a:xfrm>
              <a:off x="1590624" y="1757139"/>
              <a:ext cx="3994362" cy="2877832"/>
              <a:chOff x="1590624" y="1757139"/>
              <a:chExt cx="3994362" cy="2877832"/>
            </a:xfrm>
          </p:grpSpPr>
          <p:sp>
            <p:nvSpPr>
              <p:cNvPr id="784" name="Oval 783">
                <a:extLst>
                  <a:ext uri="{FF2B5EF4-FFF2-40B4-BE49-F238E27FC236}">
                    <a16:creationId xmlns:a16="http://schemas.microsoft.com/office/drawing/2014/main" id="{C065E2F6-6300-6F1A-E769-6CA800CA90D8}"/>
                  </a:ext>
                </a:extLst>
              </p:cNvPr>
              <p:cNvSpPr/>
              <p:nvPr/>
            </p:nvSpPr>
            <p:spPr>
              <a:xfrm>
                <a:off x="5492064" y="4542049"/>
                <a:ext cx="92922" cy="92922"/>
              </a:xfrm>
              <a:prstGeom prst="ellipse">
                <a:avLst/>
              </a:prstGeom>
              <a:noFill/>
              <a:ln>
                <a:solidFill>
                  <a:srgbClr val="BED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785" name="Oval 784">
                <a:extLst>
                  <a:ext uri="{FF2B5EF4-FFF2-40B4-BE49-F238E27FC236}">
                    <a16:creationId xmlns:a16="http://schemas.microsoft.com/office/drawing/2014/main" id="{32EEC09F-2ED7-51DF-EEFC-DF9B27CDF959}"/>
                  </a:ext>
                </a:extLst>
              </p:cNvPr>
              <p:cNvSpPr/>
              <p:nvPr/>
            </p:nvSpPr>
            <p:spPr>
              <a:xfrm>
                <a:off x="4824712" y="4452214"/>
                <a:ext cx="92922" cy="92922"/>
              </a:xfrm>
              <a:prstGeom prst="ellipse">
                <a:avLst/>
              </a:prstGeom>
              <a:noFill/>
              <a:ln>
                <a:solidFill>
                  <a:srgbClr val="BED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786" name="Oval 785">
                <a:extLst>
                  <a:ext uri="{FF2B5EF4-FFF2-40B4-BE49-F238E27FC236}">
                    <a16:creationId xmlns:a16="http://schemas.microsoft.com/office/drawing/2014/main" id="{A33B7B6A-D62B-343E-74EE-D42DC20898E6}"/>
                  </a:ext>
                </a:extLst>
              </p:cNvPr>
              <p:cNvSpPr/>
              <p:nvPr/>
            </p:nvSpPr>
            <p:spPr>
              <a:xfrm>
                <a:off x="3724223" y="4208374"/>
                <a:ext cx="92922" cy="92922"/>
              </a:xfrm>
              <a:prstGeom prst="ellipse">
                <a:avLst/>
              </a:prstGeom>
              <a:noFill/>
              <a:ln>
                <a:solidFill>
                  <a:srgbClr val="BED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787" name="Oval 786">
                <a:extLst>
                  <a:ext uri="{FF2B5EF4-FFF2-40B4-BE49-F238E27FC236}">
                    <a16:creationId xmlns:a16="http://schemas.microsoft.com/office/drawing/2014/main" id="{84B3F64D-FB08-DA99-6F77-11F12289F297}"/>
                  </a:ext>
                </a:extLst>
              </p:cNvPr>
              <p:cNvSpPr/>
              <p:nvPr/>
            </p:nvSpPr>
            <p:spPr>
              <a:xfrm>
                <a:off x="3163344" y="4086057"/>
                <a:ext cx="92922" cy="92922"/>
              </a:xfrm>
              <a:prstGeom prst="ellipse">
                <a:avLst/>
              </a:prstGeom>
              <a:noFill/>
              <a:ln>
                <a:solidFill>
                  <a:srgbClr val="BED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788" name="Oval 787">
                <a:extLst>
                  <a:ext uri="{FF2B5EF4-FFF2-40B4-BE49-F238E27FC236}">
                    <a16:creationId xmlns:a16="http://schemas.microsoft.com/office/drawing/2014/main" id="{AEFD1C24-92AD-BA4E-318B-E8BEFB64C45A}"/>
                  </a:ext>
                </a:extLst>
              </p:cNvPr>
              <p:cNvSpPr/>
              <p:nvPr/>
            </p:nvSpPr>
            <p:spPr>
              <a:xfrm>
                <a:off x="2700737" y="3980576"/>
                <a:ext cx="92922" cy="92922"/>
              </a:xfrm>
              <a:prstGeom prst="ellipse">
                <a:avLst/>
              </a:prstGeom>
              <a:noFill/>
              <a:ln>
                <a:solidFill>
                  <a:srgbClr val="BED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789" name="Oval 788">
                <a:extLst>
                  <a:ext uri="{FF2B5EF4-FFF2-40B4-BE49-F238E27FC236}">
                    <a16:creationId xmlns:a16="http://schemas.microsoft.com/office/drawing/2014/main" id="{EE2967FE-5298-4A30-E4AC-3C6C3703352C}"/>
                  </a:ext>
                </a:extLst>
              </p:cNvPr>
              <p:cNvSpPr/>
              <p:nvPr/>
            </p:nvSpPr>
            <p:spPr>
              <a:xfrm>
                <a:off x="2684695" y="3804112"/>
                <a:ext cx="92922" cy="92922"/>
              </a:xfrm>
              <a:prstGeom prst="ellipse">
                <a:avLst/>
              </a:prstGeom>
              <a:noFill/>
              <a:ln>
                <a:solidFill>
                  <a:srgbClr val="BED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790" name="Oval 789">
                <a:extLst>
                  <a:ext uri="{FF2B5EF4-FFF2-40B4-BE49-F238E27FC236}">
                    <a16:creationId xmlns:a16="http://schemas.microsoft.com/office/drawing/2014/main" id="{3AE78576-897A-F3E9-F7B7-199EA15449DF}"/>
                  </a:ext>
                </a:extLst>
              </p:cNvPr>
              <p:cNvSpPr/>
              <p:nvPr/>
            </p:nvSpPr>
            <p:spPr>
              <a:xfrm>
                <a:off x="2530690" y="3573106"/>
                <a:ext cx="92922" cy="92922"/>
              </a:xfrm>
              <a:prstGeom prst="ellipse">
                <a:avLst/>
              </a:prstGeom>
              <a:noFill/>
              <a:ln>
                <a:solidFill>
                  <a:srgbClr val="BED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791" name="Oval 790">
                <a:extLst>
                  <a:ext uri="{FF2B5EF4-FFF2-40B4-BE49-F238E27FC236}">
                    <a16:creationId xmlns:a16="http://schemas.microsoft.com/office/drawing/2014/main" id="{D49C892D-04B1-2484-BB11-01458A311769}"/>
                  </a:ext>
                </a:extLst>
              </p:cNvPr>
              <p:cNvSpPr/>
              <p:nvPr/>
            </p:nvSpPr>
            <p:spPr>
              <a:xfrm>
                <a:off x="2148888" y="3284348"/>
                <a:ext cx="92922" cy="92922"/>
              </a:xfrm>
              <a:prstGeom prst="ellipse">
                <a:avLst/>
              </a:prstGeom>
              <a:noFill/>
              <a:ln>
                <a:solidFill>
                  <a:srgbClr val="BED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792" name="Oval 791">
                <a:extLst>
                  <a:ext uri="{FF2B5EF4-FFF2-40B4-BE49-F238E27FC236}">
                    <a16:creationId xmlns:a16="http://schemas.microsoft.com/office/drawing/2014/main" id="{11C92D1E-7027-0765-020B-D86A95ED97C4}"/>
                  </a:ext>
                </a:extLst>
              </p:cNvPr>
              <p:cNvSpPr/>
              <p:nvPr/>
            </p:nvSpPr>
            <p:spPr>
              <a:xfrm>
                <a:off x="2145679" y="2912171"/>
                <a:ext cx="92922" cy="92922"/>
              </a:xfrm>
              <a:prstGeom prst="ellipse">
                <a:avLst/>
              </a:prstGeom>
              <a:noFill/>
              <a:ln>
                <a:solidFill>
                  <a:srgbClr val="BED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793" name="Oval 792">
                <a:extLst>
                  <a:ext uri="{FF2B5EF4-FFF2-40B4-BE49-F238E27FC236}">
                    <a16:creationId xmlns:a16="http://schemas.microsoft.com/office/drawing/2014/main" id="{40DB321D-708B-3AF1-7EE7-AC4F479E48A0}"/>
                  </a:ext>
                </a:extLst>
              </p:cNvPr>
              <p:cNvSpPr/>
              <p:nvPr/>
            </p:nvSpPr>
            <p:spPr>
              <a:xfrm>
                <a:off x="2103970" y="2568869"/>
                <a:ext cx="92922" cy="92922"/>
              </a:xfrm>
              <a:prstGeom prst="ellipse">
                <a:avLst/>
              </a:prstGeom>
              <a:noFill/>
              <a:ln>
                <a:solidFill>
                  <a:srgbClr val="BED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794" name="Oval 793">
                <a:extLst>
                  <a:ext uri="{FF2B5EF4-FFF2-40B4-BE49-F238E27FC236}">
                    <a16:creationId xmlns:a16="http://schemas.microsoft.com/office/drawing/2014/main" id="{4B03A099-F8DB-F423-4BC5-69B5FA03F6A8}"/>
                  </a:ext>
                </a:extLst>
              </p:cNvPr>
              <p:cNvSpPr/>
              <p:nvPr/>
            </p:nvSpPr>
            <p:spPr>
              <a:xfrm>
                <a:off x="2110386" y="2472617"/>
                <a:ext cx="92922" cy="92922"/>
              </a:xfrm>
              <a:prstGeom prst="ellipse">
                <a:avLst/>
              </a:prstGeom>
              <a:noFill/>
              <a:ln>
                <a:solidFill>
                  <a:srgbClr val="BED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795" name="Oval 794">
                <a:extLst>
                  <a:ext uri="{FF2B5EF4-FFF2-40B4-BE49-F238E27FC236}">
                    <a16:creationId xmlns:a16="http://schemas.microsoft.com/office/drawing/2014/main" id="{BD2EF3A1-7A1F-34F2-CB00-4CCE18A5C535}"/>
                  </a:ext>
                </a:extLst>
              </p:cNvPr>
              <p:cNvSpPr/>
              <p:nvPr/>
            </p:nvSpPr>
            <p:spPr>
              <a:xfrm>
                <a:off x="2097553" y="2366740"/>
                <a:ext cx="92922" cy="92922"/>
              </a:xfrm>
              <a:prstGeom prst="ellipse">
                <a:avLst/>
              </a:prstGeom>
              <a:noFill/>
              <a:ln>
                <a:solidFill>
                  <a:srgbClr val="BED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796" name="Oval 795">
                <a:extLst>
                  <a:ext uri="{FF2B5EF4-FFF2-40B4-BE49-F238E27FC236}">
                    <a16:creationId xmlns:a16="http://schemas.microsoft.com/office/drawing/2014/main" id="{933853D0-0225-DD26-A5C2-9419A8A89994}"/>
                  </a:ext>
                </a:extLst>
              </p:cNvPr>
              <p:cNvSpPr/>
              <p:nvPr/>
            </p:nvSpPr>
            <p:spPr>
              <a:xfrm>
                <a:off x="2081511" y="2264070"/>
                <a:ext cx="92922" cy="92922"/>
              </a:xfrm>
              <a:prstGeom prst="ellipse">
                <a:avLst/>
              </a:prstGeom>
              <a:noFill/>
              <a:ln>
                <a:solidFill>
                  <a:srgbClr val="BED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797" name="Oval 796">
                <a:extLst>
                  <a:ext uri="{FF2B5EF4-FFF2-40B4-BE49-F238E27FC236}">
                    <a16:creationId xmlns:a16="http://schemas.microsoft.com/office/drawing/2014/main" id="{9F875087-4D8F-D3F3-1CBB-1AEECE12E1DE}"/>
                  </a:ext>
                </a:extLst>
              </p:cNvPr>
              <p:cNvSpPr/>
              <p:nvPr/>
            </p:nvSpPr>
            <p:spPr>
              <a:xfrm>
                <a:off x="1991676" y="1888684"/>
                <a:ext cx="92922" cy="92922"/>
              </a:xfrm>
              <a:prstGeom prst="ellipse">
                <a:avLst/>
              </a:prstGeom>
              <a:noFill/>
              <a:ln>
                <a:solidFill>
                  <a:srgbClr val="BED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798" name="Oval 797">
                <a:extLst>
                  <a:ext uri="{FF2B5EF4-FFF2-40B4-BE49-F238E27FC236}">
                    <a16:creationId xmlns:a16="http://schemas.microsoft.com/office/drawing/2014/main" id="{0B844F12-2F1C-F82D-ADD8-DE19AA3D8AD1}"/>
                  </a:ext>
                </a:extLst>
              </p:cNvPr>
              <p:cNvSpPr/>
              <p:nvPr/>
            </p:nvSpPr>
            <p:spPr>
              <a:xfrm>
                <a:off x="1927508" y="1891892"/>
                <a:ext cx="92922" cy="92922"/>
              </a:xfrm>
              <a:prstGeom prst="ellipse">
                <a:avLst/>
              </a:prstGeom>
              <a:noFill/>
              <a:ln>
                <a:solidFill>
                  <a:srgbClr val="BED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799" name="Oval 798">
                <a:extLst>
                  <a:ext uri="{FF2B5EF4-FFF2-40B4-BE49-F238E27FC236}">
                    <a16:creationId xmlns:a16="http://schemas.microsoft.com/office/drawing/2014/main" id="{73C31155-86C8-5D29-B5F6-8198E96D5C70}"/>
                  </a:ext>
                </a:extLst>
              </p:cNvPr>
              <p:cNvSpPr/>
              <p:nvPr/>
            </p:nvSpPr>
            <p:spPr>
              <a:xfrm>
                <a:off x="1905049" y="1888683"/>
                <a:ext cx="92922" cy="92922"/>
              </a:xfrm>
              <a:prstGeom prst="ellipse">
                <a:avLst/>
              </a:prstGeom>
              <a:noFill/>
              <a:ln>
                <a:solidFill>
                  <a:srgbClr val="BED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sp>
            <p:nvSpPr>
              <p:cNvPr id="800" name="Oval 799">
                <a:extLst>
                  <a:ext uri="{FF2B5EF4-FFF2-40B4-BE49-F238E27FC236}">
                    <a16:creationId xmlns:a16="http://schemas.microsoft.com/office/drawing/2014/main" id="{9EE11D5D-E533-A759-955A-97AD6D0ADFAA}"/>
                  </a:ext>
                </a:extLst>
              </p:cNvPr>
              <p:cNvSpPr/>
              <p:nvPr/>
            </p:nvSpPr>
            <p:spPr>
              <a:xfrm>
                <a:off x="1590624" y="1757139"/>
                <a:ext cx="92922" cy="92922"/>
              </a:xfrm>
              <a:prstGeom prst="ellipse">
                <a:avLst/>
              </a:prstGeom>
              <a:noFill/>
              <a:ln>
                <a:solidFill>
                  <a:srgbClr val="BEDE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a:ea typeface="Microsoft YaHei"/>
                </a:endParaRPr>
              </a:p>
            </p:txBody>
          </p:sp>
        </p:grpSp>
      </p:grpSp>
      <p:graphicFrame>
        <p:nvGraphicFramePr>
          <p:cNvPr id="872" name="Table 123">
            <a:extLst>
              <a:ext uri="{FF2B5EF4-FFF2-40B4-BE49-F238E27FC236}">
                <a16:creationId xmlns:a16="http://schemas.microsoft.com/office/drawing/2014/main" id="{72A1DB88-459C-F8FA-824D-22428EC36CE4}"/>
              </a:ext>
            </a:extLst>
          </p:cNvPr>
          <p:cNvGraphicFramePr>
            <a:graphicFrameLocks noGrp="1"/>
          </p:cNvGraphicFramePr>
          <p:nvPr/>
        </p:nvGraphicFramePr>
        <p:xfrm>
          <a:off x="1971815" y="4626455"/>
          <a:ext cx="2496503" cy="1310164"/>
        </p:xfrm>
        <a:graphic>
          <a:graphicData uri="http://schemas.openxmlformats.org/drawingml/2006/table">
            <a:tbl>
              <a:tblPr firstRow="1" bandRow="1">
                <a:tableStyleId>{7DF18680-E054-41AD-8BC1-D1AEF772440D}</a:tableStyleId>
              </a:tblPr>
              <a:tblGrid>
                <a:gridCol w="1191340">
                  <a:extLst>
                    <a:ext uri="{9D8B030D-6E8A-4147-A177-3AD203B41FA5}">
                      <a16:colId xmlns:a16="http://schemas.microsoft.com/office/drawing/2014/main" val="3370190440"/>
                    </a:ext>
                  </a:extLst>
                </a:gridCol>
                <a:gridCol w="666274">
                  <a:extLst>
                    <a:ext uri="{9D8B030D-6E8A-4147-A177-3AD203B41FA5}">
                      <a16:colId xmlns:a16="http://schemas.microsoft.com/office/drawing/2014/main" val="2280233735"/>
                    </a:ext>
                  </a:extLst>
                </a:gridCol>
                <a:gridCol w="638889">
                  <a:extLst>
                    <a:ext uri="{9D8B030D-6E8A-4147-A177-3AD203B41FA5}">
                      <a16:colId xmlns:a16="http://schemas.microsoft.com/office/drawing/2014/main" val="1138736743"/>
                    </a:ext>
                  </a:extLst>
                </a:gridCol>
              </a:tblGrid>
              <a:tr h="342900">
                <a:tc>
                  <a:txBody>
                    <a:bodyPr/>
                    <a:lstStyle/>
                    <a:p>
                      <a:pPr>
                        <a:lnSpc>
                          <a:spcPct val="80000"/>
                        </a:lnSpc>
                      </a:pPr>
                      <a:endParaRPr lang="en-US" sz="800" dirty="0">
                        <a:solidFill>
                          <a:schemeClr val="tx2"/>
                        </a:solidFill>
                      </a:endParaRPr>
                    </a:p>
                  </a:txBody>
                  <a:tcPr marL="34290" marR="34290" marT="34290" marB="34290">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solidFill>
                      <a:srgbClr val="F1F3F6"/>
                    </a:solidFill>
                  </a:tcPr>
                </a:tc>
                <a:tc>
                  <a:txBody>
                    <a:bodyPr/>
                    <a:lstStyle/>
                    <a:p>
                      <a:pPr algn="ctr">
                        <a:lnSpc>
                          <a:spcPct val="80000"/>
                        </a:lnSpc>
                      </a:pPr>
                      <a:r>
                        <a:rPr lang="en-US" sz="800" dirty="0">
                          <a:solidFill>
                            <a:schemeClr val="tx2"/>
                          </a:solidFill>
                        </a:rPr>
                        <a:t>Elacestrant</a:t>
                      </a:r>
                    </a:p>
                  </a:txBody>
                  <a:tcPr marL="34290" marR="34290" marT="34290" marB="3429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solidFill>
                      <a:srgbClr val="F1F3F6"/>
                    </a:solidFill>
                  </a:tcPr>
                </a:tc>
                <a:tc>
                  <a:txBody>
                    <a:bodyPr/>
                    <a:lstStyle/>
                    <a:p>
                      <a:pPr algn="ctr">
                        <a:lnSpc>
                          <a:spcPct val="80000"/>
                        </a:lnSpc>
                      </a:pPr>
                      <a:r>
                        <a:rPr lang="en-US" sz="800" dirty="0">
                          <a:solidFill>
                            <a:schemeClr val="tx2"/>
                          </a:solidFill>
                        </a:rPr>
                        <a:t>SOC</a:t>
                      </a:r>
                      <a:br>
                        <a:rPr lang="en-US" sz="800" dirty="0">
                          <a:solidFill>
                            <a:schemeClr val="tx2"/>
                          </a:solidFill>
                        </a:rPr>
                      </a:br>
                      <a:r>
                        <a:rPr lang="en-US" sz="800" dirty="0">
                          <a:solidFill>
                            <a:schemeClr val="tx2"/>
                          </a:solidFill>
                        </a:rPr>
                        <a:t>Hormonal Therapy</a:t>
                      </a:r>
                    </a:p>
                  </a:txBody>
                  <a:tcPr marL="34290" marR="34290" marT="34290" marB="34290">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solidFill>
                      <a:srgbClr val="F1F3F6"/>
                    </a:solidFill>
                  </a:tcPr>
                </a:tc>
                <a:extLst>
                  <a:ext uri="{0D108BD9-81ED-4DB2-BD59-A6C34878D82A}">
                    <a16:rowId xmlns:a16="http://schemas.microsoft.com/office/drawing/2014/main" val="2226811187"/>
                  </a:ext>
                </a:extLst>
              </a:tr>
              <a:tr h="251460">
                <a:tc>
                  <a:txBody>
                    <a:bodyPr/>
                    <a:lstStyle/>
                    <a:p>
                      <a:pPr>
                        <a:lnSpc>
                          <a:spcPct val="80000"/>
                        </a:lnSpc>
                      </a:pPr>
                      <a:r>
                        <a:rPr lang="en-US" sz="800" dirty="0">
                          <a:solidFill>
                            <a:schemeClr val="tx2"/>
                          </a:solidFill>
                        </a:rPr>
                        <a:t>Median PFS, months</a:t>
                      </a:r>
                    </a:p>
                    <a:p>
                      <a:pPr algn="l">
                        <a:lnSpc>
                          <a:spcPct val="80000"/>
                        </a:lnSpc>
                      </a:pPr>
                      <a:r>
                        <a:rPr lang="en-US" sz="800" dirty="0">
                          <a:solidFill>
                            <a:schemeClr val="tx2"/>
                          </a:solidFill>
                        </a:rPr>
                        <a:t>(95% CI)</a:t>
                      </a:r>
                    </a:p>
                  </a:txBody>
                  <a:tcPr marL="34290" marR="34290" marT="34290" marB="3429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fontAlgn="b">
                        <a:lnSpc>
                          <a:spcPct val="100000"/>
                        </a:lnSpc>
                      </a:pPr>
                      <a:r>
                        <a:rPr lang="it-IT" sz="800" b="1" i="0" u="none" strike="noStrike" dirty="0">
                          <a:solidFill>
                            <a:schemeClr val="tx2"/>
                          </a:solidFill>
                          <a:effectLst/>
                          <a:latin typeface="+mn-lt"/>
                        </a:rPr>
                        <a:t>4.14</a:t>
                      </a:r>
                      <a:br>
                        <a:rPr lang="it-IT" sz="800" b="1" i="0" u="none" strike="noStrike" dirty="0">
                          <a:solidFill>
                            <a:schemeClr val="tx2"/>
                          </a:solidFill>
                          <a:effectLst/>
                          <a:latin typeface="+mn-lt"/>
                        </a:rPr>
                      </a:br>
                      <a:r>
                        <a:rPr lang="it-IT" sz="800" b="0" i="0" u="none" strike="noStrike" dirty="0">
                          <a:solidFill>
                            <a:schemeClr val="tx2"/>
                          </a:solidFill>
                          <a:effectLst/>
                          <a:latin typeface="+mn-lt"/>
                        </a:rPr>
                        <a:t>(2.20 - 7.79)</a:t>
                      </a:r>
                    </a:p>
                  </a:txBody>
                  <a:tcPr marL="7144" marR="7144" marT="7144"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fontAlgn="b">
                        <a:lnSpc>
                          <a:spcPct val="100000"/>
                        </a:lnSpc>
                      </a:pPr>
                      <a:r>
                        <a:rPr lang="it-IT" sz="800" b="1" i="0" u="none" strike="noStrike" dirty="0">
                          <a:solidFill>
                            <a:schemeClr val="tx2"/>
                          </a:solidFill>
                          <a:effectLst/>
                          <a:latin typeface="+mn-lt"/>
                        </a:rPr>
                        <a:t>1.87</a:t>
                      </a:r>
                      <a:br>
                        <a:rPr lang="it-IT" sz="800" b="1" i="0" u="none" strike="noStrike" dirty="0">
                          <a:solidFill>
                            <a:schemeClr val="tx2"/>
                          </a:solidFill>
                          <a:effectLst/>
                          <a:latin typeface="+mn-lt"/>
                        </a:rPr>
                      </a:br>
                      <a:r>
                        <a:rPr lang="it-IT" sz="800" b="0" i="0" u="none" strike="noStrike" dirty="0">
                          <a:solidFill>
                            <a:schemeClr val="tx2"/>
                          </a:solidFill>
                          <a:effectLst/>
                          <a:latin typeface="+mn-lt"/>
                        </a:rPr>
                        <a:t>(1.87 - 3.29)</a:t>
                      </a:r>
                    </a:p>
                  </a:txBody>
                  <a:tcPr marL="7144" marR="7144" marT="7144"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extLst>
                  <a:ext uri="{0D108BD9-81ED-4DB2-BD59-A6C34878D82A}">
                    <a16:rowId xmlns:a16="http://schemas.microsoft.com/office/drawing/2014/main" val="2679174028"/>
                  </a:ext>
                </a:extLst>
              </a:tr>
              <a:tr h="251460">
                <a:tc>
                  <a:txBody>
                    <a:bodyPr/>
                    <a:lstStyle/>
                    <a:p>
                      <a:pPr algn="l">
                        <a:lnSpc>
                          <a:spcPct val="80000"/>
                        </a:lnSpc>
                      </a:pPr>
                      <a:r>
                        <a:rPr lang="en-US" sz="800" dirty="0">
                          <a:solidFill>
                            <a:schemeClr val="tx2"/>
                          </a:solidFill>
                        </a:rPr>
                        <a:t>PFS rate at 12 months, %</a:t>
                      </a:r>
                      <a:br>
                        <a:rPr lang="en-US" sz="800" dirty="0">
                          <a:solidFill>
                            <a:schemeClr val="tx2"/>
                          </a:solidFill>
                        </a:rPr>
                      </a:br>
                      <a:r>
                        <a:rPr lang="en-US" sz="800" dirty="0">
                          <a:solidFill>
                            <a:schemeClr val="tx2"/>
                          </a:solidFill>
                        </a:rPr>
                        <a:t>(95% CI)</a:t>
                      </a:r>
                    </a:p>
                  </a:txBody>
                  <a:tcPr marL="34290" marR="34290" marT="34290" marB="3429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fontAlgn="b">
                        <a:lnSpc>
                          <a:spcPct val="100000"/>
                        </a:lnSpc>
                      </a:pPr>
                      <a:r>
                        <a:rPr lang="it-IT" sz="800" b="0" i="0" u="none" strike="noStrike" dirty="0">
                          <a:solidFill>
                            <a:schemeClr val="tx2"/>
                          </a:solidFill>
                          <a:effectLst/>
                          <a:latin typeface="+mn-lt"/>
                        </a:rPr>
                        <a:t>26.02</a:t>
                      </a:r>
                      <a:br>
                        <a:rPr lang="it-IT" sz="800" b="0" i="0" u="none" strike="noStrike" dirty="0">
                          <a:solidFill>
                            <a:schemeClr val="tx2"/>
                          </a:solidFill>
                          <a:effectLst/>
                          <a:latin typeface="+mn-lt"/>
                        </a:rPr>
                      </a:br>
                      <a:r>
                        <a:rPr lang="it-IT" sz="800" b="0" i="0" u="none" strike="noStrike" dirty="0">
                          <a:solidFill>
                            <a:schemeClr val="tx2"/>
                          </a:solidFill>
                          <a:effectLst/>
                          <a:latin typeface="+mn-lt"/>
                        </a:rPr>
                        <a:t>(15.12 - 36.92)</a:t>
                      </a:r>
                    </a:p>
                  </a:txBody>
                  <a:tcPr marL="7144" marR="7144" marT="7144"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fontAlgn="b">
                        <a:lnSpc>
                          <a:spcPct val="100000"/>
                        </a:lnSpc>
                      </a:pPr>
                      <a:r>
                        <a:rPr lang="it-IT" sz="800" b="0" i="0" u="none" strike="noStrike" dirty="0">
                          <a:solidFill>
                            <a:schemeClr val="tx2"/>
                          </a:solidFill>
                          <a:effectLst/>
                          <a:latin typeface="+mn-lt"/>
                        </a:rPr>
                        <a:t>6.45</a:t>
                      </a:r>
                      <a:br>
                        <a:rPr lang="it-IT" sz="800" b="0" i="0" u="none" strike="noStrike" dirty="0">
                          <a:solidFill>
                            <a:schemeClr val="tx2"/>
                          </a:solidFill>
                          <a:effectLst/>
                          <a:latin typeface="+mn-lt"/>
                        </a:rPr>
                      </a:br>
                      <a:r>
                        <a:rPr lang="it-IT" sz="800" b="0" i="0" u="none" strike="noStrike" dirty="0">
                          <a:solidFill>
                            <a:schemeClr val="tx2"/>
                          </a:solidFill>
                          <a:effectLst/>
                          <a:latin typeface="+mn-lt"/>
                        </a:rPr>
                        <a:t>(0.00 - 13.65)</a:t>
                      </a:r>
                    </a:p>
                  </a:txBody>
                  <a:tcPr marL="7144" marR="7144" marT="7144"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extLst>
                  <a:ext uri="{0D108BD9-81ED-4DB2-BD59-A6C34878D82A}">
                    <a16:rowId xmlns:a16="http://schemas.microsoft.com/office/drawing/2014/main" val="2787413921"/>
                  </a:ext>
                </a:extLst>
              </a:tr>
              <a:tr h="297180">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800" dirty="0">
                          <a:solidFill>
                            <a:schemeClr val="tx2"/>
                          </a:solidFill>
                        </a:rPr>
                        <a:t>Hazard ratio (95% CI)</a:t>
                      </a:r>
                    </a:p>
                  </a:txBody>
                  <a:tcPr marL="34290" marR="34290" marT="34290" marB="3429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gridSpan="2">
                  <a:txBody>
                    <a:bodyPr/>
                    <a:lstStyle/>
                    <a:p>
                      <a:pPr marL="0" marR="0" lvl="0" indent="0" algn="ctr" rtl="0">
                        <a:lnSpc>
                          <a:spcPct val="100000"/>
                        </a:lnSpc>
                        <a:spcBef>
                          <a:spcPts val="0"/>
                        </a:spcBef>
                        <a:spcAft>
                          <a:spcPts val="0"/>
                        </a:spcAft>
                        <a:buNone/>
                      </a:pPr>
                      <a:r>
                        <a:rPr lang="it-IT" sz="800" b="1" dirty="0">
                          <a:solidFill>
                            <a:schemeClr val="tx2"/>
                          </a:solidFill>
                          <a:latin typeface="+mn-lt"/>
                        </a:rPr>
                        <a:t>0.517 </a:t>
                      </a:r>
                    </a:p>
                    <a:p>
                      <a:pPr marL="0" marR="0" lvl="0" indent="0" algn="ctr" rtl="0">
                        <a:lnSpc>
                          <a:spcPct val="100000"/>
                        </a:lnSpc>
                        <a:spcBef>
                          <a:spcPts val="0"/>
                        </a:spcBef>
                        <a:spcAft>
                          <a:spcPts val="0"/>
                        </a:spcAft>
                        <a:buNone/>
                      </a:pPr>
                      <a:r>
                        <a:rPr lang="it-IT" sz="800" b="0" dirty="0">
                          <a:solidFill>
                            <a:schemeClr val="tx2"/>
                          </a:solidFill>
                          <a:latin typeface="+mn-lt"/>
                        </a:rPr>
                        <a:t>(0.361 - 0.738)</a:t>
                      </a:r>
                    </a:p>
                  </a:txBody>
                  <a:tcPr marL="34290" marR="34290" marT="34290" marB="3429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hMerge="1">
                  <a:txBody>
                    <a:bodyPr/>
                    <a:lstStyle/>
                    <a:p>
                      <a:pPr algn="ctr">
                        <a:lnSpc>
                          <a:spcPct val="80000"/>
                        </a:lnSpc>
                      </a:pPr>
                      <a:endParaRPr lang="en-US" sz="1000" dirty="0"/>
                    </a:p>
                  </a:txBody>
                  <a:tcPr marL="45720" marR="45720">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706451659"/>
                  </a:ext>
                </a:extLst>
              </a:tr>
            </a:tbl>
          </a:graphicData>
        </a:graphic>
      </p:graphicFrame>
      <p:graphicFrame>
        <p:nvGraphicFramePr>
          <p:cNvPr id="873" name="Table 123">
            <a:extLst>
              <a:ext uri="{FF2B5EF4-FFF2-40B4-BE49-F238E27FC236}">
                <a16:creationId xmlns:a16="http://schemas.microsoft.com/office/drawing/2014/main" id="{5570EC02-F960-4E8A-CA49-DB298A500FF8}"/>
              </a:ext>
            </a:extLst>
          </p:cNvPr>
          <p:cNvGraphicFramePr>
            <a:graphicFrameLocks noGrp="1"/>
          </p:cNvGraphicFramePr>
          <p:nvPr/>
        </p:nvGraphicFramePr>
        <p:xfrm>
          <a:off x="4980899" y="4626455"/>
          <a:ext cx="2496503" cy="1310164"/>
        </p:xfrm>
        <a:graphic>
          <a:graphicData uri="http://schemas.openxmlformats.org/drawingml/2006/table">
            <a:tbl>
              <a:tblPr firstRow="1" bandRow="1">
                <a:tableStyleId>{7DF18680-E054-41AD-8BC1-D1AEF772440D}</a:tableStyleId>
              </a:tblPr>
              <a:tblGrid>
                <a:gridCol w="1191340">
                  <a:extLst>
                    <a:ext uri="{9D8B030D-6E8A-4147-A177-3AD203B41FA5}">
                      <a16:colId xmlns:a16="http://schemas.microsoft.com/office/drawing/2014/main" val="3370190440"/>
                    </a:ext>
                  </a:extLst>
                </a:gridCol>
                <a:gridCol w="666274">
                  <a:extLst>
                    <a:ext uri="{9D8B030D-6E8A-4147-A177-3AD203B41FA5}">
                      <a16:colId xmlns:a16="http://schemas.microsoft.com/office/drawing/2014/main" val="2280233735"/>
                    </a:ext>
                  </a:extLst>
                </a:gridCol>
                <a:gridCol w="638889">
                  <a:extLst>
                    <a:ext uri="{9D8B030D-6E8A-4147-A177-3AD203B41FA5}">
                      <a16:colId xmlns:a16="http://schemas.microsoft.com/office/drawing/2014/main" val="1138736743"/>
                    </a:ext>
                  </a:extLst>
                </a:gridCol>
              </a:tblGrid>
              <a:tr h="342900">
                <a:tc>
                  <a:txBody>
                    <a:bodyPr/>
                    <a:lstStyle/>
                    <a:p>
                      <a:pPr>
                        <a:lnSpc>
                          <a:spcPct val="80000"/>
                        </a:lnSpc>
                      </a:pPr>
                      <a:endParaRPr lang="en-US" sz="800" dirty="0">
                        <a:solidFill>
                          <a:srgbClr val="000000"/>
                        </a:solidFill>
                      </a:endParaRPr>
                    </a:p>
                  </a:txBody>
                  <a:tcPr marL="34290" marR="34290" marT="34290" marB="3429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solidFill>
                      <a:srgbClr val="F1F3F6"/>
                    </a:solidFill>
                  </a:tcPr>
                </a:tc>
                <a:tc>
                  <a:txBody>
                    <a:bodyPr/>
                    <a:lstStyle/>
                    <a:p>
                      <a:pPr algn="ctr">
                        <a:lnSpc>
                          <a:spcPct val="80000"/>
                        </a:lnSpc>
                      </a:pPr>
                      <a:r>
                        <a:rPr lang="en-US" sz="800" dirty="0">
                          <a:solidFill>
                            <a:srgbClr val="000000"/>
                          </a:solidFill>
                        </a:rPr>
                        <a:t>Elacestrant</a:t>
                      </a:r>
                    </a:p>
                  </a:txBody>
                  <a:tcPr marL="34290" marR="34290" marT="34290" marB="3429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solidFill>
                      <a:srgbClr val="F1F3F6"/>
                    </a:solidFill>
                  </a:tcPr>
                </a:tc>
                <a:tc>
                  <a:txBody>
                    <a:bodyPr/>
                    <a:lstStyle/>
                    <a:p>
                      <a:pPr algn="ctr">
                        <a:lnSpc>
                          <a:spcPct val="80000"/>
                        </a:lnSpc>
                      </a:pPr>
                      <a:r>
                        <a:rPr lang="en-US" sz="800" dirty="0">
                          <a:solidFill>
                            <a:srgbClr val="000000"/>
                          </a:solidFill>
                        </a:rPr>
                        <a:t>SOC</a:t>
                      </a:r>
                      <a:br>
                        <a:rPr lang="en-US" sz="800" dirty="0">
                          <a:solidFill>
                            <a:srgbClr val="000000"/>
                          </a:solidFill>
                        </a:rPr>
                      </a:br>
                      <a:r>
                        <a:rPr lang="en-US" sz="800" dirty="0">
                          <a:solidFill>
                            <a:srgbClr val="000000"/>
                          </a:solidFill>
                        </a:rPr>
                        <a:t>Hormonal Therapy</a:t>
                      </a:r>
                    </a:p>
                  </a:txBody>
                  <a:tcPr marL="34290" marR="34290" marT="34290" marB="3429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solidFill>
                      <a:srgbClr val="F1F3F6"/>
                    </a:solidFill>
                  </a:tcPr>
                </a:tc>
                <a:extLst>
                  <a:ext uri="{0D108BD9-81ED-4DB2-BD59-A6C34878D82A}">
                    <a16:rowId xmlns:a16="http://schemas.microsoft.com/office/drawing/2014/main" val="2226811187"/>
                  </a:ext>
                </a:extLst>
              </a:tr>
              <a:tr h="251460">
                <a:tc>
                  <a:txBody>
                    <a:bodyPr/>
                    <a:lstStyle/>
                    <a:p>
                      <a:pPr>
                        <a:lnSpc>
                          <a:spcPct val="80000"/>
                        </a:lnSpc>
                      </a:pPr>
                      <a:r>
                        <a:rPr lang="en-US" sz="800" dirty="0">
                          <a:solidFill>
                            <a:srgbClr val="000000"/>
                          </a:solidFill>
                        </a:rPr>
                        <a:t>Median PFS, months</a:t>
                      </a:r>
                    </a:p>
                    <a:p>
                      <a:pPr algn="l">
                        <a:lnSpc>
                          <a:spcPct val="80000"/>
                        </a:lnSpc>
                      </a:pPr>
                      <a:r>
                        <a:rPr lang="en-US" sz="800" dirty="0">
                          <a:solidFill>
                            <a:srgbClr val="000000"/>
                          </a:solidFill>
                        </a:rPr>
                        <a:t>(95% CI)</a:t>
                      </a:r>
                    </a:p>
                  </a:txBody>
                  <a:tcPr marL="34290" marR="34290" marT="34290" marB="3429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fontAlgn="b">
                        <a:lnSpc>
                          <a:spcPct val="100000"/>
                        </a:lnSpc>
                      </a:pPr>
                      <a:r>
                        <a:rPr lang="it-IT" sz="800" b="1" i="0" u="none" strike="noStrike" dirty="0">
                          <a:solidFill>
                            <a:srgbClr val="000000"/>
                          </a:solidFill>
                          <a:effectLst/>
                          <a:latin typeface="+mn-lt"/>
                        </a:rPr>
                        <a:t>8.61</a:t>
                      </a:r>
                      <a:br>
                        <a:rPr lang="it-IT" sz="800" b="1" i="0" u="none" strike="noStrike" dirty="0">
                          <a:solidFill>
                            <a:srgbClr val="000000"/>
                          </a:solidFill>
                          <a:effectLst/>
                          <a:latin typeface="+mn-lt"/>
                        </a:rPr>
                      </a:br>
                      <a:r>
                        <a:rPr lang="it-IT" sz="800" b="0" i="0" u="none" strike="noStrike" dirty="0">
                          <a:solidFill>
                            <a:srgbClr val="000000"/>
                          </a:solidFill>
                          <a:effectLst/>
                          <a:latin typeface="+mn-lt"/>
                        </a:rPr>
                        <a:t>(4.14 - 10.84)</a:t>
                      </a:r>
                    </a:p>
                  </a:txBody>
                  <a:tcPr marL="7144" marR="7144" marT="7144"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fontAlgn="b">
                        <a:lnSpc>
                          <a:spcPct val="100000"/>
                        </a:lnSpc>
                      </a:pPr>
                      <a:r>
                        <a:rPr lang="it-IT" sz="800" b="1" i="0" u="none" strike="noStrike" dirty="0">
                          <a:solidFill>
                            <a:srgbClr val="000000"/>
                          </a:solidFill>
                          <a:effectLst/>
                          <a:latin typeface="+mn-lt"/>
                        </a:rPr>
                        <a:t>1.91</a:t>
                      </a:r>
                      <a:br>
                        <a:rPr lang="it-IT" sz="800" b="1" i="0" u="none" strike="noStrike" dirty="0">
                          <a:solidFill>
                            <a:srgbClr val="000000"/>
                          </a:solidFill>
                          <a:effectLst/>
                          <a:latin typeface="+mn-lt"/>
                        </a:rPr>
                      </a:br>
                      <a:r>
                        <a:rPr lang="it-IT" sz="800" b="0" i="0" u="none" strike="noStrike" dirty="0">
                          <a:solidFill>
                            <a:srgbClr val="000000"/>
                          </a:solidFill>
                          <a:effectLst/>
                          <a:latin typeface="+mn-lt"/>
                        </a:rPr>
                        <a:t>(1.87 - 3.68)</a:t>
                      </a:r>
                    </a:p>
                  </a:txBody>
                  <a:tcPr marL="7144" marR="7144" marT="7144"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extLst>
                  <a:ext uri="{0D108BD9-81ED-4DB2-BD59-A6C34878D82A}">
                    <a16:rowId xmlns:a16="http://schemas.microsoft.com/office/drawing/2014/main" val="2679174028"/>
                  </a:ext>
                </a:extLst>
              </a:tr>
              <a:tr h="251460">
                <a:tc>
                  <a:txBody>
                    <a:bodyPr/>
                    <a:lstStyle/>
                    <a:p>
                      <a:pPr algn="l">
                        <a:lnSpc>
                          <a:spcPct val="80000"/>
                        </a:lnSpc>
                      </a:pPr>
                      <a:r>
                        <a:rPr lang="en-US" sz="800" dirty="0">
                          <a:solidFill>
                            <a:srgbClr val="000000"/>
                          </a:solidFill>
                        </a:rPr>
                        <a:t>PFS rate at 12 months, %</a:t>
                      </a:r>
                      <a:br>
                        <a:rPr lang="en-US" sz="800" dirty="0">
                          <a:solidFill>
                            <a:srgbClr val="000000"/>
                          </a:solidFill>
                        </a:rPr>
                      </a:br>
                      <a:r>
                        <a:rPr lang="en-US" sz="800" dirty="0">
                          <a:solidFill>
                            <a:srgbClr val="000000"/>
                          </a:solidFill>
                        </a:rPr>
                        <a:t>(95% CI)</a:t>
                      </a:r>
                    </a:p>
                  </a:txBody>
                  <a:tcPr marL="34290" marR="34290" marT="34290" marB="3429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fontAlgn="b">
                        <a:lnSpc>
                          <a:spcPct val="100000"/>
                        </a:lnSpc>
                      </a:pPr>
                      <a:r>
                        <a:rPr lang="it-IT" sz="800" b="0" i="0" u="none" strike="noStrike" dirty="0">
                          <a:solidFill>
                            <a:srgbClr val="000000"/>
                          </a:solidFill>
                          <a:effectLst/>
                          <a:latin typeface="+mn-lt"/>
                        </a:rPr>
                        <a:t>35.81</a:t>
                      </a:r>
                      <a:br>
                        <a:rPr lang="it-IT" sz="800" b="0" i="0" u="none" strike="noStrike" dirty="0">
                          <a:solidFill>
                            <a:srgbClr val="000000"/>
                          </a:solidFill>
                          <a:effectLst/>
                          <a:latin typeface="+mn-lt"/>
                        </a:rPr>
                      </a:br>
                      <a:r>
                        <a:rPr lang="it-IT" sz="800" b="0" i="0" u="none" strike="noStrike" dirty="0">
                          <a:solidFill>
                            <a:srgbClr val="000000"/>
                          </a:solidFill>
                          <a:effectLst/>
                          <a:latin typeface="+mn-lt"/>
                        </a:rPr>
                        <a:t>(21.84 - 49.78)</a:t>
                      </a:r>
                    </a:p>
                  </a:txBody>
                  <a:tcPr marL="7144" marR="7144" marT="7144"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fontAlgn="b">
                        <a:lnSpc>
                          <a:spcPct val="100000"/>
                        </a:lnSpc>
                      </a:pPr>
                      <a:r>
                        <a:rPr lang="it-IT" sz="800" b="0" i="0" u="none" strike="noStrike" dirty="0">
                          <a:solidFill>
                            <a:srgbClr val="000000"/>
                          </a:solidFill>
                          <a:effectLst/>
                          <a:latin typeface="+mn-lt"/>
                        </a:rPr>
                        <a:t>8.39</a:t>
                      </a:r>
                      <a:br>
                        <a:rPr lang="it-IT" sz="800" b="0" i="0" u="none" strike="noStrike" dirty="0">
                          <a:solidFill>
                            <a:srgbClr val="000000"/>
                          </a:solidFill>
                          <a:effectLst/>
                          <a:latin typeface="+mn-lt"/>
                        </a:rPr>
                      </a:br>
                      <a:r>
                        <a:rPr lang="it-IT" sz="800" b="0" i="0" u="none" strike="noStrike" dirty="0">
                          <a:solidFill>
                            <a:srgbClr val="000000"/>
                          </a:solidFill>
                          <a:effectLst/>
                          <a:latin typeface="+mn-lt"/>
                        </a:rPr>
                        <a:t>(0.00 - 17.66)</a:t>
                      </a:r>
                    </a:p>
                  </a:txBody>
                  <a:tcPr marL="7144" marR="7144" marT="7144" marB="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extLst>
                  <a:ext uri="{0D108BD9-81ED-4DB2-BD59-A6C34878D82A}">
                    <a16:rowId xmlns:a16="http://schemas.microsoft.com/office/drawing/2014/main" val="2787413921"/>
                  </a:ext>
                </a:extLst>
              </a:tr>
              <a:tr h="297180">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800" dirty="0">
                          <a:solidFill>
                            <a:srgbClr val="000000"/>
                          </a:solidFill>
                        </a:rPr>
                        <a:t>Hazard ratio (95% CI)</a:t>
                      </a:r>
                    </a:p>
                  </a:txBody>
                  <a:tcPr marL="34290" marR="34290" marT="34290" marB="3429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gridSpan="2">
                  <a:txBody>
                    <a:bodyPr/>
                    <a:lstStyle/>
                    <a:p>
                      <a:pPr marL="0" marR="0" lvl="0" indent="0" algn="ctr" rtl="0">
                        <a:lnSpc>
                          <a:spcPct val="100000"/>
                        </a:lnSpc>
                        <a:spcBef>
                          <a:spcPts val="0"/>
                        </a:spcBef>
                        <a:spcAft>
                          <a:spcPts val="0"/>
                        </a:spcAft>
                        <a:buNone/>
                      </a:pPr>
                      <a:r>
                        <a:rPr lang="it-IT" sz="800" b="1" dirty="0">
                          <a:solidFill>
                            <a:srgbClr val="000000"/>
                          </a:solidFill>
                          <a:latin typeface="+mn-lt"/>
                        </a:rPr>
                        <a:t>0.410  </a:t>
                      </a:r>
                    </a:p>
                    <a:p>
                      <a:pPr marL="0" marR="0" lvl="0" indent="0" algn="ctr" rtl="0">
                        <a:lnSpc>
                          <a:spcPct val="100000"/>
                        </a:lnSpc>
                        <a:spcBef>
                          <a:spcPts val="0"/>
                        </a:spcBef>
                        <a:spcAft>
                          <a:spcPts val="0"/>
                        </a:spcAft>
                        <a:buNone/>
                      </a:pPr>
                      <a:r>
                        <a:rPr lang="it-IT" sz="800" b="0" dirty="0">
                          <a:solidFill>
                            <a:srgbClr val="000000"/>
                          </a:solidFill>
                          <a:latin typeface="+mn-lt"/>
                        </a:rPr>
                        <a:t>(0.262 - 0.634)</a:t>
                      </a:r>
                    </a:p>
                  </a:txBody>
                  <a:tcPr marL="34290" marR="34290" marT="34290" marB="3429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hMerge="1">
                  <a:txBody>
                    <a:bodyPr/>
                    <a:lstStyle/>
                    <a:p>
                      <a:pPr algn="ctr">
                        <a:lnSpc>
                          <a:spcPct val="80000"/>
                        </a:lnSpc>
                      </a:pPr>
                      <a:endParaRPr lang="en-US" sz="1000" dirty="0"/>
                    </a:p>
                  </a:txBody>
                  <a:tcPr marL="45720" marR="45720">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706451659"/>
                  </a:ext>
                </a:extLst>
              </a:tr>
            </a:tbl>
          </a:graphicData>
        </a:graphic>
      </p:graphicFrame>
      <p:graphicFrame>
        <p:nvGraphicFramePr>
          <p:cNvPr id="874" name="Table 123">
            <a:extLst>
              <a:ext uri="{FF2B5EF4-FFF2-40B4-BE49-F238E27FC236}">
                <a16:creationId xmlns:a16="http://schemas.microsoft.com/office/drawing/2014/main" id="{EEC49186-F47E-6020-E5C1-C0CDAF1CE101}"/>
              </a:ext>
            </a:extLst>
          </p:cNvPr>
          <p:cNvGraphicFramePr>
            <a:graphicFrameLocks noGrp="1"/>
          </p:cNvGraphicFramePr>
          <p:nvPr/>
        </p:nvGraphicFramePr>
        <p:xfrm>
          <a:off x="8021258" y="4626455"/>
          <a:ext cx="2496503" cy="1316736"/>
        </p:xfrm>
        <a:graphic>
          <a:graphicData uri="http://schemas.openxmlformats.org/drawingml/2006/table">
            <a:tbl>
              <a:tblPr firstRow="1" bandRow="1">
                <a:tableStyleId>{7DF18680-E054-41AD-8BC1-D1AEF772440D}</a:tableStyleId>
              </a:tblPr>
              <a:tblGrid>
                <a:gridCol w="1191340">
                  <a:extLst>
                    <a:ext uri="{9D8B030D-6E8A-4147-A177-3AD203B41FA5}">
                      <a16:colId xmlns:a16="http://schemas.microsoft.com/office/drawing/2014/main" val="3370190440"/>
                    </a:ext>
                  </a:extLst>
                </a:gridCol>
                <a:gridCol w="666274">
                  <a:extLst>
                    <a:ext uri="{9D8B030D-6E8A-4147-A177-3AD203B41FA5}">
                      <a16:colId xmlns:a16="http://schemas.microsoft.com/office/drawing/2014/main" val="2280233735"/>
                    </a:ext>
                  </a:extLst>
                </a:gridCol>
                <a:gridCol w="638889">
                  <a:extLst>
                    <a:ext uri="{9D8B030D-6E8A-4147-A177-3AD203B41FA5}">
                      <a16:colId xmlns:a16="http://schemas.microsoft.com/office/drawing/2014/main" val="1138736743"/>
                    </a:ext>
                  </a:extLst>
                </a:gridCol>
              </a:tblGrid>
              <a:tr h="342900">
                <a:tc>
                  <a:txBody>
                    <a:bodyPr/>
                    <a:lstStyle/>
                    <a:p>
                      <a:pPr>
                        <a:lnSpc>
                          <a:spcPct val="80000"/>
                        </a:lnSpc>
                      </a:pPr>
                      <a:endParaRPr lang="en-US" sz="800" dirty="0">
                        <a:solidFill>
                          <a:srgbClr val="000000"/>
                        </a:solidFill>
                      </a:endParaRPr>
                    </a:p>
                  </a:txBody>
                  <a:tcPr marL="34290" marR="34290" marT="34290" marB="34290">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solidFill>
                      <a:srgbClr val="F1F3F6"/>
                    </a:solidFill>
                  </a:tcPr>
                </a:tc>
                <a:tc>
                  <a:txBody>
                    <a:bodyPr/>
                    <a:lstStyle/>
                    <a:p>
                      <a:pPr algn="ctr">
                        <a:lnSpc>
                          <a:spcPct val="80000"/>
                        </a:lnSpc>
                      </a:pPr>
                      <a:r>
                        <a:rPr lang="en-US" sz="800" dirty="0">
                          <a:solidFill>
                            <a:srgbClr val="000000"/>
                          </a:solidFill>
                        </a:rPr>
                        <a:t>Elacestrant</a:t>
                      </a:r>
                    </a:p>
                  </a:txBody>
                  <a:tcPr marL="34290" marR="34290" marT="34290" marB="3429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solidFill>
                      <a:srgbClr val="F1F3F6"/>
                    </a:solidFill>
                  </a:tcPr>
                </a:tc>
                <a:tc>
                  <a:txBody>
                    <a:bodyPr/>
                    <a:lstStyle/>
                    <a:p>
                      <a:pPr algn="ctr">
                        <a:lnSpc>
                          <a:spcPct val="80000"/>
                        </a:lnSpc>
                      </a:pPr>
                      <a:r>
                        <a:rPr lang="en-US" sz="800" dirty="0">
                          <a:solidFill>
                            <a:srgbClr val="000000"/>
                          </a:solidFill>
                        </a:rPr>
                        <a:t>SOC</a:t>
                      </a:r>
                    </a:p>
                    <a:p>
                      <a:pPr algn="ctr">
                        <a:lnSpc>
                          <a:spcPct val="80000"/>
                        </a:lnSpc>
                      </a:pPr>
                      <a:r>
                        <a:rPr lang="en-US" sz="800" dirty="0">
                          <a:solidFill>
                            <a:srgbClr val="000000"/>
                          </a:solidFill>
                        </a:rPr>
                        <a:t>Hormonal Therapy</a:t>
                      </a:r>
                    </a:p>
                  </a:txBody>
                  <a:tcPr marL="34290" marR="34290" marT="34290" marB="34290">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solidFill>
                      <a:srgbClr val="F1F3F6"/>
                    </a:solidFill>
                  </a:tcPr>
                </a:tc>
                <a:extLst>
                  <a:ext uri="{0D108BD9-81ED-4DB2-BD59-A6C34878D82A}">
                    <a16:rowId xmlns:a16="http://schemas.microsoft.com/office/drawing/2014/main" val="2226811187"/>
                  </a:ext>
                </a:extLst>
              </a:tr>
              <a:tr h="251460">
                <a:tc>
                  <a:txBody>
                    <a:bodyPr/>
                    <a:lstStyle/>
                    <a:p>
                      <a:pPr>
                        <a:lnSpc>
                          <a:spcPct val="80000"/>
                        </a:lnSpc>
                      </a:pPr>
                      <a:r>
                        <a:rPr lang="en-US" sz="800" dirty="0">
                          <a:solidFill>
                            <a:srgbClr val="000000"/>
                          </a:solidFill>
                        </a:rPr>
                        <a:t>Median PFS, months</a:t>
                      </a:r>
                    </a:p>
                    <a:p>
                      <a:pPr algn="l">
                        <a:lnSpc>
                          <a:spcPct val="80000"/>
                        </a:lnSpc>
                      </a:pPr>
                      <a:r>
                        <a:rPr lang="en-US" sz="800" dirty="0">
                          <a:solidFill>
                            <a:srgbClr val="000000"/>
                          </a:solidFill>
                        </a:rPr>
                        <a:t>(95% CI)</a:t>
                      </a:r>
                    </a:p>
                  </a:txBody>
                  <a:tcPr marL="34290" marR="34290" marT="34290" marB="3429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fontAlgn="b">
                        <a:lnSpc>
                          <a:spcPct val="100000"/>
                        </a:lnSpc>
                      </a:pPr>
                      <a:r>
                        <a:rPr lang="it-IT" sz="800" b="1" i="0" u="none" strike="noStrike" dirty="0">
                          <a:solidFill>
                            <a:srgbClr val="000000"/>
                          </a:solidFill>
                          <a:effectLst/>
                          <a:latin typeface="+mn-lt"/>
                        </a:rPr>
                        <a:t> 8.61</a:t>
                      </a:r>
                      <a:br>
                        <a:rPr lang="it-IT" sz="800" b="1" i="0" u="none" strike="noStrike" dirty="0">
                          <a:solidFill>
                            <a:srgbClr val="000000"/>
                          </a:solidFill>
                          <a:effectLst/>
                          <a:latin typeface="+mn-lt"/>
                        </a:rPr>
                      </a:br>
                      <a:r>
                        <a:rPr lang="it-IT" sz="800" b="0" i="0" u="none" strike="noStrike" dirty="0">
                          <a:solidFill>
                            <a:srgbClr val="000000"/>
                          </a:solidFill>
                          <a:effectLst/>
                          <a:latin typeface="+mn-lt"/>
                        </a:rPr>
                        <a:t>(5.45 - 16.89)</a:t>
                      </a:r>
                    </a:p>
                  </a:txBody>
                  <a:tcPr marL="7144" marR="7144" marT="6858" marB="6858"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fontAlgn="b">
                        <a:lnSpc>
                          <a:spcPct val="100000"/>
                        </a:lnSpc>
                      </a:pPr>
                      <a:r>
                        <a:rPr lang="it-IT" sz="800" b="1" i="0" u="none" strike="noStrike" dirty="0">
                          <a:solidFill>
                            <a:srgbClr val="000000"/>
                          </a:solidFill>
                          <a:effectLst/>
                          <a:latin typeface="+mn-lt"/>
                        </a:rPr>
                        <a:t>2.10</a:t>
                      </a:r>
                      <a:br>
                        <a:rPr lang="it-IT" sz="800" b="1" i="0" u="none" strike="noStrike" dirty="0">
                          <a:solidFill>
                            <a:srgbClr val="000000"/>
                          </a:solidFill>
                          <a:effectLst/>
                          <a:latin typeface="+mn-lt"/>
                        </a:rPr>
                      </a:br>
                      <a:r>
                        <a:rPr lang="it-IT" sz="800" b="0" i="0" u="none" strike="noStrike" dirty="0">
                          <a:solidFill>
                            <a:srgbClr val="000000"/>
                          </a:solidFill>
                          <a:effectLst/>
                          <a:latin typeface="+mn-lt"/>
                        </a:rPr>
                        <a:t>(1.87 - 3.75)</a:t>
                      </a:r>
                    </a:p>
                  </a:txBody>
                  <a:tcPr marL="7144" marR="7144" marT="6858" marB="6858"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extLst>
                  <a:ext uri="{0D108BD9-81ED-4DB2-BD59-A6C34878D82A}">
                    <a16:rowId xmlns:a16="http://schemas.microsoft.com/office/drawing/2014/main" val="2679174028"/>
                  </a:ext>
                </a:extLst>
              </a:tr>
              <a:tr h="251460">
                <a:tc>
                  <a:txBody>
                    <a:bodyPr/>
                    <a:lstStyle/>
                    <a:p>
                      <a:pPr algn="l">
                        <a:lnSpc>
                          <a:spcPct val="80000"/>
                        </a:lnSpc>
                      </a:pPr>
                      <a:r>
                        <a:rPr lang="en-US" sz="800" dirty="0">
                          <a:solidFill>
                            <a:srgbClr val="000000"/>
                          </a:solidFill>
                        </a:rPr>
                        <a:t>PFS rate at 12 months, %</a:t>
                      </a:r>
                      <a:br>
                        <a:rPr lang="en-US" sz="800" dirty="0">
                          <a:solidFill>
                            <a:srgbClr val="000000"/>
                          </a:solidFill>
                        </a:rPr>
                      </a:br>
                      <a:r>
                        <a:rPr lang="en-US" sz="800" dirty="0">
                          <a:solidFill>
                            <a:srgbClr val="000000"/>
                          </a:solidFill>
                        </a:rPr>
                        <a:t>(95% CI)</a:t>
                      </a:r>
                    </a:p>
                  </a:txBody>
                  <a:tcPr marL="34290" marR="34290" marT="34290" marB="3429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fontAlgn="b">
                        <a:lnSpc>
                          <a:spcPct val="100000"/>
                        </a:lnSpc>
                      </a:pPr>
                      <a:r>
                        <a:rPr lang="it-IT" sz="800" b="0" i="0" u="none" strike="noStrike" dirty="0">
                          <a:solidFill>
                            <a:srgbClr val="000000"/>
                          </a:solidFill>
                          <a:effectLst/>
                          <a:latin typeface="+mn-lt"/>
                        </a:rPr>
                        <a:t>35.79</a:t>
                      </a:r>
                      <a:br>
                        <a:rPr lang="it-IT" sz="800" b="0" i="0" u="none" strike="noStrike" dirty="0">
                          <a:solidFill>
                            <a:srgbClr val="000000"/>
                          </a:solidFill>
                          <a:effectLst/>
                          <a:latin typeface="+mn-lt"/>
                        </a:rPr>
                      </a:br>
                      <a:r>
                        <a:rPr lang="it-IT" sz="800" b="0" i="0" u="none" strike="noStrike" dirty="0">
                          <a:solidFill>
                            <a:srgbClr val="000000"/>
                          </a:solidFill>
                          <a:effectLst/>
                          <a:latin typeface="+mn-lt"/>
                        </a:rPr>
                        <a:t>(19.54 - 52.05)</a:t>
                      </a:r>
                    </a:p>
                  </a:txBody>
                  <a:tcPr marL="7144" marR="7144" marT="6858" marB="6858"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a:txBody>
                    <a:bodyPr/>
                    <a:lstStyle/>
                    <a:p>
                      <a:pPr algn="ctr" fontAlgn="b">
                        <a:lnSpc>
                          <a:spcPct val="100000"/>
                        </a:lnSpc>
                      </a:pPr>
                      <a:r>
                        <a:rPr lang="it-IT" sz="800" b="0" i="0" u="none" strike="noStrike" dirty="0">
                          <a:solidFill>
                            <a:srgbClr val="000000"/>
                          </a:solidFill>
                          <a:effectLst/>
                          <a:latin typeface="+mn-lt"/>
                        </a:rPr>
                        <a:t>7.73</a:t>
                      </a:r>
                      <a:br>
                        <a:rPr lang="it-IT" sz="800" b="0" i="0" u="none" strike="noStrike" dirty="0">
                          <a:solidFill>
                            <a:srgbClr val="000000"/>
                          </a:solidFill>
                          <a:effectLst/>
                          <a:latin typeface="+mn-lt"/>
                        </a:rPr>
                      </a:br>
                      <a:r>
                        <a:rPr lang="it-IT" sz="800" b="0" i="0" u="none" strike="noStrike" dirty="0">
                          <a:solidFill>
                            <a:srgbClr val="000000"/>
                          </a:solidFill>
                          <a:effectLst/>
                          <a:latin typeface="+mn-lt"/>
                        </a:rPr>
                        <a:t>(0.00 - 20.20)</a:t>
                      </a:r>
                    </a:p>
                  </a:txBody>
                  <a:tcPr marL="7144" marR="7144" marT="6858" marB="6858"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extLst>
                  <a:ext uri="{0D108BD9-81ED-4DB2-BD59-A6C34878D82A}">
                    <a16:rowId xmlns:a16="http://schemas.microsoft.com/office/drawing/2014/main" val="2787413921"/>
                  </a:ext>
                </a:extLst>
              </a:tr>
              <a:tr h="297180">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800" dirty="0">
                          <a:solidFill>
                            <a:srgbClr val="000000"/>
                          </a:solidFill>
                        </a:rPr>
                        <a:t>Hazard ratio (95% CI)</a:t>
                      </a:r>
                    </a:p>
                  </a:txBody>
                  <a:tcPr marL="34290" marR="34290" marT="34290" marB="3429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gridSpan="2">
                  <a:txBody>
                    <a:bodyPr/>
                    <a:lstStyle/>
                    <a:p>
                      <a:pPr marL="0" marR="0" lvl="0" indent="0" algn="ctr" rtl="0">
                        <a:lnSpc>
                          <a:spcPct val="100000"/>
                        </a:lnSpc>
                        <a:spcBef>
                          <a:spcPts val="0"/>
                        </a:spcBef>
                        <a:spcAft>
                          <a:spcPts val="0"/>
                        </a:spcAft>
                        <a:buNone/>
                      </a:pPr>
                      <a:r>
                        <a:rPr lang="it-IT" sz="800" b="1" dirty="0">
                          <a:solidFill>
                            <a:srgbClr val="000000"/>
                          </a:solidFill>
                          <a:latin typeface="+mn-lt"/>
                        </a:rPr>
                        <a:t>0.466 </a:t>
                      </a:r>
                    </a:p>
                    <a:p>
                      <a:pPr marL="0" marR="0" lvl="0" indent="0" algn="ctr" rtl="0">
                        <a:lnSpc>
                          <a:spcPct val="100000"/>
                        </a:lnSpc>
                        <a:spcBef>
                          <a:spcPts val="0"/>
                        </a:spcBef>
                        <a:spcAft>
                          <a:spcPts val="0"/>
                        </a:spcAft>
                        <a:buNone/>
                      </a:pPr>
                      <a:r>
                        <a:rPr lang="it-IT" sz="800" b="0" dirty="0">
                          <a:solidFill>
                            <a:srgbClr val="000000"/>
                          </a:solidFill>
                          <a:latin typeface="+mn-lt"/>
                        </a:rPr>
                        <a:t>(0.270 - 0.791)</a:t>
                      </a:r>
                    </a:p>
                  </a:txBody>
                  <a:tcPr marL="34290" marR="34290" marT="34290" marB="34290" anchor="ctr">
                    <a:lnL w="12700" cap="flat" cmpd="sng" algn="ctr">
                      <a:solidFill>
                        <a:srgbClr val="008000"/>
                      </a:solidFill>
                      <a:prstDash val="solid"/>
                      <a:round/>
                      <a:headEnd type="none" w="med" len="med"/>
                      <a:tailEnd type="none" w="med" len="med"/>
                    </a:lnL>
                    <a:lnR w="12700" cap="flat" cmpd="sng" algn="ctr">
                      <a:solidFill>
                        <a:srgbClr val="008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tcPr>
                </a:tc>
                <a:tc hMerge="1">
                  <a:txBody>
                    <a:bodyPr/>
                    <a:lstStyle/>
                    <a:p>
                      <a:pPr algn="ctr">
                        <a:lnSpc>
                          <a:spcPct val="80000"/>
                        </a:lnSpc>
                      </a:pPr>
                      <a:endParaRPr lang="en-US" sz="1000" dirty="0"/>
                    </a:p>
                  </a:txBody>
                  <a:tcPr marL="45720" marR="45720">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706451659"/>
                  </a:ext>
                </a:extLst>
              </a:tr>
            </a:tbl>
          </a:graphicData>
        </a:graphic>
      </p:graphicFrame>
      <p:sp>
        <p:nvSpPr>
          <p:cNvPr id="320" name="Title 1">
            <a:extLst>
              <a:ext uri="{FF2B5EF4-FFF2-40B4-BE49-F238E27FC236}">
                <a16:creationId xmlns:a16="http://schemas.microsoft.com/office/drawing/2014/main" id="{9DB9926D-E294-4849-9F42-4990A5EDC920}"/>
              </a:ext>
            </a:extLst>
          </p:cNvPr>
          <p:cNvSpPr txBox="1">
            <a:spLocks/>
          </p:cNvSpPr>
          <p:nvPr/>
        </p:nvSpPr>
        <p:spPr bwMode="auto">
          <a:xfrm>
            <a:off x="1834162" y="104547"/>
            <a:ext cx="8675863" cy="615860"/>
          </a:xfrm>
          <a:prstGeom prst="rect">
            <a:avLst/>
          </a:prstGeom>
          <a:noFill/>
          <a:ln w="9525">
            <a:noFill/>
            <a:round/>
            <a:headEnd/>
            <a:tailEnd/>
          </a:ln>
        </p:spPr>
        <p:txBody>
          <a:bodyPr vert="horz" wrap="square" lIns="90000" tIns="45000" rIns="90000" bIns="45000" numCol="1" anchor="t" anchorCtr="0" compatLnSpc="1">
            <a:prstTxWarp prst="textNoShape">
              <a:avLst/>
            </a:prstTxWarp>
            <a:noAutofit/>
          </a:bodyPr>
          <a:lstStyle>
            <a:lvl1pPr algn="l" defTabSz="457200" rtl="0" eaLnBrk="0" fontAlgn="base" hangingPunct="0">
              <a:lnSpc>
                <a:spcPct val="93000"/>
              </a:lnSpc>
              <a:spcBef>
                <a:spcPct val="0"/>
              </a:spcBef>
              <a:spcAft>
                <a:spcPct val="0"/>
              </a:spcAft>
              <a:buClr>
                <a:srgbClr val="000000"/>
              </a:buClr>
              <a:buSzPct val="100000"/>
              <a:buFont typeface="Times New Roman" pitchFamily="18" charset="0"/>
              <a:defRPr sz="2200">
                <a:solidFill>
                  <a:srgbClr val="999999"/>
                </a:solidFill>
                <a:latin typeface="+mj-lt"/>
                <a:ea typeface="+mj-ea"/>
                <a:cs typeface="+mj-cs"/>
              </a:defRPr>
            </a:lvl1pPr>
            <a:lvl2pPr algn="l" defTabSz="457200" rtl="0" eaLnBrk="0" fontAlgn="base" hangingPunct="0">
              <a:lnSpc>
                <a:spcPct val="93000"/>
              </a:lnSpc>
              <a:spcBef>
                <a:spcPct val="0"/>
              </a:spcBef>
              <a:spcAft>
                <a:spcPct val="0"/>
              </a:spcAft>
              <a:buClr>
                <a:srgbClr val="000000"/>
              </a:buClr>
              <a:buSzPct val="100000"/>
              <a:buFont typeface="Times New Roman" pitchFamily="18" charset="0"/>
              <a:defRPr sz="2200">
                <a:solidFill>
                  <a:srgbClr val="999999"/>
                </a:solidFill>
                <a:latin typeface="Arial" charset="0"/>
                <a:ea typeface="Microsoft YaHei" charset="0"/>
                <a:cs typeface="Microsoft YaHei" charset="0"/>
              </a:defRPr>
            </a:lvl2pPr>
            <a:lvl3pPr algn="l" defTabSz="457200" rtl="0" eaLnBrk="0" fontAlgn="base" hangingPunct="0">
              <a:lnSpc>
                <a:spcPct val="93000"/>
              </a:lnSpc>
              <a:spcBef>
                <a:spcPct val="0"/>
              </a:spcBef>
              <a:spcAft>
                <a:spcPct val="0"/>
              </a:spcAft>
              <a:buClr>
                <a:srgbClr val="000000"/>
              </a:buClr>
              <a:buSzPct val="100000"/>
              <a:buFont typeface="Times New Roman" pitchFamily="18" charset="0"/>
              <a:defRPr sz="2200">
                <a:solidFill>
                  <a:srgbClr val="999999"/>
                </a:solidFill>
                <a:latin typeface="Arial" charset="0"/>
                <a:ea typeface="Microsoft YaHei" charset="0"/>
                <a:cs typeface="Microsoft YaHei" charset="0"/>
              </a:defRPr>
            </a:lvl3pPr>
            <a:lvl4pPr algn="l" defTabSz="457200" rtl="0" eaLnBrk="0" fontAlgn="base" hangingPunct="0">
              <a:lnSpc>
                <a:spcPct val="93000"/>
              </a:lnSpc>
              <a:spcBef>
                <a:spcPct val="0"/>
              </a:spcBef>
              <a:spcAft>
                <a:spcPct val="0"/>
              </a:spcAft>
              <a:buClr>
                <a:srgbClr val="000000"/>
              </a:buClr>
              <a:buSzPct val="100000"/>
              <a:buFont typeface="Times New Roman" pitchFamily="18" charset="0"/>
              <a:defRPr sz="2200">
                <a:solidFill>
                  <a:srgbClr val="999999"/>
                </a:solidFill>
                <a:latin typeface="Arial" charset="0"/>
                <a:ea typeface="Microsoft YaHei" charset="0"/>
                <a:cs typeface="Microsoft YaHei" charset="0"/>
              </a:defRPr>
            </a:lvl4pPr>
            <a:lvl5pPr algn="l" defTabSz="457200" rtl="0" eaLnBrk="0" fontAlgn="base" hangingPunct="0">
              <a:lnSpc>
                <a:spcPct val="93000"/>
              </a:lnSpc>
              <a:spcBef>
                <a:spcPct val="0"/>
              </a:spcBef>
              <a:spcAft>
                <a:spcPct val="0"/>
              </a:spcAft>
              <a:buClr>
                <a:srgbClr val="000000"/>
              </a:buClr>
              <a:buSzPct val="100000"/>
              <a:buFont typeface="Times New Roman" pitchFamily="18" charset="0"/>
              <a:defRPr sz="2200">
                <a:solidFill>
                  <a:srgbClr val="999999"/>
                </a:solidFill>
                <a:latin typeface="Arial" charset="0"/>
                <a:ea typeface="Microsoft YaHei" charset="0"/>
                <a:cs typeface="Microsoft YaHei" charset="0"/>
              </a:defRPr>
            </a:lvl5pPr>
            <a:lvl6pPr marL="2514600" indent="-228600" algn="l" defTabSz="457200" rtl="0" fontAlgn="base" hangingPunct="0">
              <a:lnSpc>
                <a:spcPct val="93000"/>
              </a:lnSpc>
              <a:spcBef>
                <a:spcPct val="0"/>
              </a:spcBef>
              <a:spcAft>
                <a:spcPct val="0"/>
              </a:spcAft>
              <a:buClr>
                <a:srgbClr val="000000"/>
              </a:buClr>
              <a:buSzPct val="100000"/>
              <a:buFont typeface="Times New Roman" pitchFamily="16" charset="0"/>
              <a:defRPr sz="2200">
                <a:solidFill>
                  <a:srgbClr val="999999"/>
                </a:solidFill>
                <a:latin typeface="Arial" charset="0"/>
                <a:ea typeface="Microsoft YaHei" charset="0"/>
                <a:cs typeface="Microsoft YaHei" charset="0"/>
              </a:defRPr>
            </a:lvl6pPr>
            <a:lvl7pPr marL="2971800" indent="-228600" algn="l" defTabSz="457200" rtl="0" fontAlgn="base" hangingPunct="0">
              <a:lnSpc>
                <a:spcPct val="93000"/>
              </a:lnSpc>
              <a:spcBef>
                <a:spcPct val="0"/>
              </a:spcBef>
              <a:spcAft>
                <a:spcPct val="0"/>
              </a:spcAft>
              <a:buClr>
                <a:srgbClr val="000000"/>
              </a:buClr>
              <a:buSzPct val="100000"/>
              <a:buFont typeface="Times New Roman" pitchFamily="16" charset="0"/>
              <a:defRPr sz="2200">
                <a:solidFill>
                  <a:srgbClr val="999999"/>
                </a:solidFill>
                <a:latin typeface="Arial" charset="0"/>
                <a:ea typeface="Microsoft YaHei" charset="0"/>
                <a:cs typeface="Microsoft YaHei" charset="0"/>
              </a:defRPr>
            </a:lvl7pPr>
            <a:lvl8pPr marL="3429000" indent="-228600" algn="l" defTabSz="457200" rtl="0" fontAlgn="base" hangingPunct="0">
              <a:lnSpc>
                <a:spcPct val="93000"/>
              </a:lnSpc>
              <a:spcBef>
                <a:spcPct val="0"/>
              </a:spcBef>
              <a:spcAft>
                <a:spcPct val="0"/>
              </a:spcAft>
              <a:buClr>
                <a:srgbClr val="000000"/>
              </a:buClr>
              <a:buSzPct val="100000"/>
              <a:buFont typeface="Times New Roman" pitchFamily="16" charset="0"/>
              <a:defRPr sz="2200">
                <a:solidFill>
                  <a:srgbClr val="999999"/>
                </a:solidFill>
                <a:latin typeface="Arial" charset="0"/>
                <a:ea typeface="Microsoft YaHei" charset="0"/>
                <a:cs typeface="Microsoft YaHei" charset="0"/>
              </a:defRPr>
            </a:lvl8pPr>
            <a:lvl9pPr marL="3886200" indent="-228600" algn="l" defTabSz="457200" rtl="0" fontAlgn="base" hangingPunct="0">
              <a:lnSpc>
                <a:spcPct val="93000"/>
              </a:lnSpc>
              <a:spcBef>
                <a:spcPct val="0"/>
              </a:spcBef>
              <a:spcAft>
                <a:spcPct val="0"/>
              </a:spcAft>
              <a:buClr>
                <a:srgbClr val="000000"/>
              </a:buClr>
              <a:buSzPct val="100000"/>
              <a:buFont typeface="Times New Roman" pitchFamily="16" charset="0"/>
              <a:defRPr sz="2200">
                <a:solidFill>
                  <a:srgbClr val="999999"/>
                </a:solidFill>
                <a:latin typeface="Arial" charset="0"/>
                <a:ea typeface="Microsoft YaHei" charset="0"/>
                <a:cs typeface="Microsoft YaHei" charset="0"/>
              </a:defRPr>
            </a:lvl9pPr>
          </a:lstStyle>
          <a:p>
            <a:pPr marL="0" marR="0" lvl="0" indent="0" algn="ctr" defTabSz="457200" rtl="0" eaLnBrk="0" fontAlgn="base" latinLnBrk="0" hangingPunct="0">
              <a:lnSpc>
                <a:spcPct val="93000"/>
              </a:lnSpc>
              <a:spcBef>
                <a:spcPct val="0"/>
              </a:spcBef>
              <a:spcAft>
                <a:spcPct val="0"/>
              </a:spcAft>
              <a:buClr>
                <a:srgbClr val="000000"/>
              </a:buClr>
              <a:buSzPct val="100000"/>
              <a:buFont typeface="Times New Roman" pitchFamily="18" charset="0"/>
              <a:buNone/>
              <a:tabLst/>
              <a:defRPr/>
            </a:pPr>
            <a:r>
              <a:rPr kumimoji="0" lang="en-US" sz="3600" b="1" i="0" u="none" strike="noStrike" kern="0" cap="none" spc="0" normalizeH="0" baseline="0" noProof="0" dirty="0">
                <a:ln>
                  <a:noFill/>
                </a:ln>
                <a:solidFill>
                  <a:srgbClr val="FFFFFF"/>
                </a:solidFill>
                <a:effectLst/>
                <a:uLnTx/>
                <a:uFillTx/>
                <a:latin typeface="Arial"/>
                <a:ea typeface="Microsoft YaHei"/>
              </a:rPr>
              <a:t>EMERALD: </a:t>
            </a:r>
            <a:br>
              <a:rPr kumimoji="0" lang="en-US" sz="3600" b="1" i="0" u="none" strike="noStrike" kern="0" cap="none" spc="0" normalizeH="0" baseline="0" noProof="0" dirty="0">
                <a:ln>
                  <a:noFill/>
                </a:ln>
                <a:solidFill>
                  <a:srgbClr val="FFFFFF"/>
                </a:solidFill>
                <a:effectLst/>
                <a:uLnTx/>
                <a:uFillTx/>
                <a:latin typeface="Arial"/>
                <a:ea typeface="Microsoft YaHei"/>
              </a:rPr>
            </a:br>
            <a:r>
              <a:rPr kumimoji="0" lang="en-US" sz="3600" b="1" i="0" u="none" strike="noStrike" kern="0" cap="none" spc="0" normalizeH="0" baseline="0" noProof="0" dirty="0">
                <a:ln>
                  <a:noFill/>
                </a:ln>
                <a:solidFill>
                  <a:srgbClr val="FFFFFF"/>
                </a:solidFill>
                <a:effectLst/>
                <a:uLnTx/>
                <a:uFillTx/>
                <a:latin typeface="Arial"/>
                <a:ea typeface="Microsoft YaHei"/>
              </a:rPr>
              <a:t>PFS by duration of CDK 4/6i (ESR1m)</a:t>
            </a:r>
          </a:p>
        </p:txBody>
      </p:sp>
      <p:sp>
        <p:nvSpPr>
          <p:cNvPr id="321" name="Google Shape;219;p14">
            <a:extLst>
              <a:ext uri="{FF2B5EF4-FFF2-40B4-BE49-F238E27FC236}">
                <a16:creationId xmlns:a16="http://schemas.microsoft.com/office/drawing/2014/main" id="{4448DDD9-390E-49E1-8BB0-7C183F62F463}"/>
              </a:ext>
            </a:extLst>
          </p:cNvPr>
          <p:cNvSpPr txBox="1"/>
          <p:nvPr/>
        </p:nvSpPr>
        <p:spPr>
          <a:xfrm>
            <a:off x="205966" y="6465183"/>
            <a:ext cx="4574567" cy="284663"/>
          </a:xfrm>
          <a:prstGeom prst="rect">
            <a:avLst/>
          </a:prstGeom>
          <a:noFill/>
          <a:ln>
            <a:noFill/>
          </a:ln>
        </p:spPr>
        <p:txBody>
          <a:bodyPr spcFirstLastPara="1" wrap="square" lIns="68569" tIns="34275" rIns="68569" bIns="34275" anchor="t" anchorCtr="0">
            <a:spAutoFit/>
          </a:bodyPr>
          <a:lstStyle/>
          <a:p>
            <a:pPr marL="0" marR="0" lvl="0" indent="0" algn="l" defTabSz="457200" rtl="0" eaLnBrk="1" fontAlgn="base" latinLnBrk="0" hangingPunct="1">
              <a:lnSpc>
                <a:spcPct val="100000"/>
              </a:lnSpc>
              <a:spcBef>
                <a:spcPts val="0"/>
              </a:spcBef>
              <a:spcAft>
                <a:spcPts val="0"/>
              </a:spcAft>
              <a:buClr>
                <a:srgbClr val="000000"/>
              </a:buClr>
              <a:buSzPts val="700"/>
              <a:buFontTx/>
              <a:buNone/>
              <a:tabLst/>
              <a:defRPr/>
            </a:pPr>
            <a:r>
              <a:rPr kumimoji="0" lang="en-US" sz="1400" b="0" i="0" u="none" strike="noStrike" kern="1200" cap="none" spc="0" normalizeH="0" baseline="0" noProof="0" dirty="0">
                <a:ln>
                  <a:noFill/>
                </a:ln>
                <a:solidFill>
                  <a:srgbClr val="000000"/>
                </a:solidFill>
                <a:effectLst/>
                <a:uLnTx/>
                <a:uFillTx/>
                <a:latin typeface="Arial"/>
                <a:ea typeface="Arial Narrow"/>
                <a:cs typeface="Arial Narrow"/>
                <a:sym typeface="Arial Narrow"/>
              </a:rPr>
              <a:t>Bardia A et al, SABCS, 2022</a:t>
            </a:r>
            <a:endParaRPr kumimoji="0" sz="1400" b="0" i="0" u="none" strike="noStrike" kern="1200" cap="none" spc="0" normalizeH="0" baseline="0" noProof="0" dirty="0">
              <a:ln>
                <a:noFill/>
              </a:ln>
              <a:solidFill>
                <a:srgbClr val="000000"/>
              </a:solidFill>
              <a:effectLst/>
              <a:uLnTx/>
              <a:uFillTx/>
              <a:latin typeface="Arial"/>
              <a:ea typeface="Microsoft YaHei"/>
            </a:endParaRPr>
          </a:p>
        </p:txBody>
      </p:sp>
      <p:sp>
        <p:nvSpPr>
          <p:cNvPr id="2" name="TextBox 1">
            <a:extLst>
              <a:ext uri="{FF2B5EF4-FFF2-40B4-BE49-F238E27FC236}">
                <a16:creationId xmlns:a16="http://schemas.microsoft.com/office/drawing/2014/main" id="{C714459F-57C1-0540-9B79-86C422C76790}"/>
              </a:ext>
            </a:extLst>
          </p:cNvPr>
          <p:cNvSpPr txBox="1"/>
          <p:nvPr/>
        </p:nvSpPr>
        <p:spPr>
          <a:xfrm>
            <a:off x="8631796" y="6321289"/>
            <a:ext cx="3158008" cy="460511"/>
          </a:xfrm>
          <a:prstGeom prst="rect">
            <a:avLst/>
          </a:prstGeom>
          <a:noFill/>
        </p:spPr>
        <p:txBody>
          <a:bodyPr wrap="square">
            <a:spAutoFit/>
          </a:body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Courtesy of Aditya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Bardia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 MD, MPH</a:t>
            </a:r>
          </a:p>
        </p:txBody>
      </p:sp>
    </p:spTree>
    <p:extLst>
      <p:ext uri="{BB962C8B-B14F-4D97-AF65-F5344CB8AC3E}">
        <p14:creationId xmlns:p14="http://schemas.microsoft.com/office/powerpoint/2010/main" val="34767332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pPr algn="ctr"/>
            <a:r>
              <a:rPr lang="en-US" sz="3600" b="1" dirty="0">
                <a:solidFill>
                  <a:schemeClr val="bg1"/>
                </a:solidFill>
              </a:rPr>
              <a:t>Oral SERD in ER+ MBC:</a:t>
            </a:r>
            <a:br>
              <a:rPr lang="en-US" sz="3600" b="1" dirty="0">
                <a:solidFill>
                  <a:schemeClr val="bg1"/>
                </a:solidFill>
              </a:rPr>
            </a:br>
            <a:r>
              <a:rPr lang="en-US" sz="3600" b="1" dirty="0">
                <a:solidFill>
                  <a:schemeClr val="bg1"/>
                </a:solidFill>
              </a:rPr>
              <a:t>Current Development Status</a:t>
            </a:r>
          </a:p>
        </p:txBody>
      </p:sp>
      <p:graphicFrame>
        <p:nvGraphicFramePr>
          <p:cNvPr id="5" name="Content Placeholder 4"/>
          <p:cNvGraphicFramePr>
            <a:graphicFrameLocks noGrp="1"/>
          </p:cNvGraphicFramePr>
          <p:nvPr>
            <p:ph idx="1"/>
          </p:nvPr>
        </p:nvGraphicFramePr>
        <p:xfrm>
          <a:off x="1828800" y="1462962"/>
          <a:ext cx="7808912" cy="3993859"/>
        </p:xfrm>
        <a:graphic>
          <a:graphicData uri="http://schemas.openxmlformats.org/drawingml/2006/table">
            <a:tbl>
              <a:tblPr firstRow="1" bandRow="1">
                <a:tableStyleId>{073A0DAA-6AF3-43AB-8588-CEC1D06C72B9}</a:tableStyleId>
              </a:tblPr>
              <a:tblGrid>
                <a:gridCol w="4204069">
                  <a:extLst>
                    <a:ext uri="{9D8B030D-6E8A-4147-A177-3AD203B41FA5}">
                      <a16:colId xmlns:a16="http://schemas.microsoft.com/office/drawing/2014/main" val="20001"/>
                    </a:ext>
                  </a:extLst>
                </a:gridCol>
                <a:gridCol w="3604843">
                  <a:extLst>
                    <a:ext uri="{9D8B030D-6E8A-4147-A177-3AD203B41FA5}">
                      <a16:colId xmlns:a16="http://schemas.microsoft.com/office/drawing/2014/main" val="20002"/>
                    </a:ext>
                  </a:extLst>
                </a:gridCol>
              </a:tblGrid>
              <a:tr h="696588">
                <a:tc>
                  <a:txBody>
                    <a:bodyPr/>
                    <a:lstStyle/>
                    <a:p>
                      <a:pPr algn="ctr"/>
                      <a:r>
                        <a:rPr lang="en-US" sz="1800" dirty="0"/>
                        <a:t>Drug name</a:t>
                      </a:r>
                    </a:p>
                  </a:txBody>
                  <a:tcPr>
                    <a:solidFill>
                      <a:srgbClr val="007F7F"/>
                    </a:solidFill>
                  </a:tcPr>
                </a:tc>
                <a:tc>
                  <a:txBody>
                    <a:bodyPr/>
                    <a:lstStyle/>
                    <a:p>
                      <a:pPr algn="ctr"/>
                      <a:r>
                        <a:rPr lang="en-US" sz="1800" dirty="0"/>
                        <a:t>Current Development Status</a:t>
                      </a:r>
                    </a:p>
                  </a:txBody>
                  <a:tcPr>
                    <a:solidFill>
                      <a:srgbClr val="007F7F"/>
                    </a:solidFill>
                  </a:tcPr>
                </a:tc>
                <a:extLst>
                  <a:ext uri="{0D108BD9-81ED-4DB2-BD59-A6C34878D82A}">
                    <a16:rowId xmlns:a16="http://schemas.microsoft.com/office/drawing/2014/main" val="10000"/>
                  </a:ext>
                </a:extLst>
              </a:tr>
              <a:tr h="762930">
                <a:tc>
                  <a:txBody>
                    <a:bodyPr/>
                    <a:lstStyle/>
                    <a:p>
                      <a:pPr algn="ctr"/>
                      <a:r>
                        <a:rPr lang="en-US" altLang="en-US" sz="2000" b="0" i="0" u="none" dirty="0"/>
                        <a:t>Elacestrant</a:t>
                      </a:r>
                    </a:p>
                    <a:p>
                      <a:pPr algn="ctr"/>
                      <a:r>
                        <a:rPr lang="en-US" altLang="en-US" sz="2000" b="0" i="0" u="none" dirty="0"/>
                        <a:t>(RAD1901)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i="0" dirty="0"/>
                        <a:t>Phase 3</a:t>
                      </a:r>
                    </a:p>
                  </a:txBody>
                  <a:tcPr anchor="ctr"/>
                </a:tc>
                <a:extLst>
                  <a:ext uri="{0D108BD9-81ED-4DB2-BD59-A6C34878D82A}">
                    <a16:rowId xmlns:a16="http://schemas.microsoft.com/office/drawing/2014/main" val="2746672185"/>
                  </a:ext>
                </a:extLst>
              </a:tr>
              <a:tr h="43122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0" i="0" u="none" dirty="0" err="1"/>
                        <a:t>Giredestrant</a:t>
                      </a:r>
                      <a:r>
                        <a:rPr lang="en-US" sz="2000" b="0" i="0" u="none" dirty="0"/>
                        <a:t> </a:t>
                      </a:r>
                    </a:p>
                    <a:p>
                      <a:pPr marL="0" marR="0" indent="0" algn="ctr" defTabSz="457200" rtl="0" eaLnBrk="1" fontAlgn="auto" latinLnBrk="0" hangingPunct="1">
                        <a:lnSpc>
                          <a:spcPct val="100000"/>
                        </a:lnSpc>
                        <a:spcBef>
                          <a:spcPts val="0"/>
                        </a:spcBef>
                        <a:spcAft>
                          <a:spcPts val="0"/>
                        </a:spcAft>
                        <a:buClrTx/>
                        <a:buSzTx/>
                        <a:buFontTx/>
                        <a:buNone/>
                        <a:tabLst/>
                        <a:defRPr/>
                      </a:pPr>
                      <a:r>
                        <a:rPr lang="en-US" sz="2000" b="0" i="0" u="none" dirty="0"/>
                        <a:t>(GDC-9545)</a:t>
                      </a:r>
                    </a:p>
                  </a:txBody>
                  <a:tcPr anchor="ctr"/>
                </a:tc>
                <a:tc>
                  <a:txBody>
                    <a:bodyPr/>
                    <a:lstStyle/>
                    <a:p>
                      <a:pPr algn="ctr"/>
                      <a:r>
                        <a:rPr lang="en-US" sz="2000" b="0" i="0" dirty="0"/>
                        <a:t>Phase 2/3</a:t>
                      </a:r>
                    </a:p>
                  </a:txBody>
                  <a:tcPr anchor="ctr"/>
                </a:tc>
                <a:extLst>
                  <a:ext uri="{0D108BD9-81ED-4DB2-BD59-A6C34878D82A}">
                    <a16:rowId xmlns:a16="http://schemas.microsoft.com/office/drawing/2014/main" val="1454553210"/>
                  </a:ext>
                </a:extLst>
              </a:tr>
              <a:tr h="43122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0" i="1" dirty="0" err="1">
                          <a:cs typeface="Arial" charset="0"/>
                        </a:rPr>
                        <a:t>Amcenestrant</a:t>
                      </a:r>
                      <a:r>
                        <a:rPr lang="en-US" sz="2000" b="0" i="1" dirty="0">
                          <a:cs typeface="Arial" charset="0"/>
                        </a:rPr>
                        <a:t> </a:t>
                      </a:r>
                    </a:p>
                    <a:p>
                      <a:pPr marL="0" marR="0" indent="0" algn="ctr" defTabSz="457200" rtl="0" eaLnBrk="1" fontAlgn="auto" latinLnBrk="0" hangingPunct="1">
                        <a:lnSpc>
                          <a:spcPct val="100000"/>
                        </a:lnSpc>
                        <a:spcBef>
                          <a:spcPts val="0"/>
                        </a:spcBef>
                        <a:spcAft>
                          <a:spcPts val="0"/>
                        </a:spcAft>
                        <a:buClrTx/>
                        <a:buSzTx/>
                        <a:buFontTx/>
                        <a:buNone/>
                        <a:tabLst/>
                        <a:defRPr/>
                      </a:pPr>
                      <a:r>
                        <a:rPr lang="en-US" sz="2000" b="0" i="1" dirty="0">
                          <a:cs typeface="Arial" charset="0"/>
                        </a:rPr>
                        <a:t>(SAR439859)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i="1" dirty="0"/>
                        <a:t>Phase 2/3</a:t>
                      </a:r>
                    </a:p>
                  </a:txBody>
                  <a:tcPr anchor="ctr"/>
                </a:tc>
                <a:extLst>
                  <a:ext uri="{0D108BD9-81ED-4DB2-BD59-A6C34878D82A}">
                    <a16:rowId xmlns:a16="http://schemas.microsoft.com/office/drawing/2014/main" val="3250772314"/>
                  </a:ext>
                </a:extLst>
              </a:tr>
              <a:tr h="43122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0" dirty="0" err="1">
                          <a:cs typeface="Arial" charset="0"/>
                        </a:rPr>
                        <a:t>Imlunestrant</a:t>
                      </a:r>
                      <a:endParaRPr lang="en-US" sz="2000" b="0" dirty="0">
                        <a:cs typeface="Arial"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a:t>Phase 3</a:t>
                      </a:r>
                    </a:p>
                  </a:txBody>
                  <a:tcPr anchor="ctr"/>
                </a:tc>
                <a:extLst>
                  <a:ext uri="{0D108BD9-81ED-4DB2-BD59-A6C34878D82A}">
                    <a16:rowId xmlns:a16="http://schemas.microsoft.com/office/drawing/2014/main" val="2721286079"/>
                  </a:ext>
                </a:extLst>
              </a:tr>
              <a:tr h="43122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0" i="0" u="none" strike="noStrike" kern="1200" dirty="0" err="1">
                          <a:solidFill>
                            <a:schemeClr val="dk1"/>
                          </a:solidFill>
                          <a:effectLst/>
                          <a:latin typeface="+mn-lt"/>
                          <a:ea typeface="+mn-ea"/>
                          <a:cs typeface="+mn-cs"/>
                        </a:rPr>
                        <a:t>Camizestrant</a:t>
                      </a:r>
                      <a:endParaRPr lang="en-US" sz="2000" b="0" i="0" u="none" strike="noStrike" kern="1200" dirty="0">
                        <a:solidFill>
                          <a:schemeClr val="dk1"/>
                        </a:solidFill>
                        <a:effectLst/>
                        <a:latin typeface="+mn-lt"/>
                        <a:ea typeface="+mn-ea"/>
                        <a:cs typeface="+mn-cs"/>
                      </a:endParaRPr>
                    </a:p>
                    <a:p>
                      <a:pPr marL="0" marR="0" indent="0" algn="ctr" defTabSz="457200" rtl="0" eaLnBrk="1" fontAlgn="auto" latinLnBrk="0" hangingPunct="1">
                        <a:lnSpc>
                          <a:spcPct val="100000"/>
                        </a:lnSpc>
                        <a:spcBef>
                          <a:spcPts val="0"/>
                        </a:spcBef>
                        <a:spcAft>
                          <a:spcPts val="0"/>
                        </a:spcAft>
                        <a:buClrTx/>
                        <a:buSzTx/>
                        <a:buFontTx/>
                        <a:buNone/>
                        <a:tabLst/>
                        <a:defRPr/>
                      </a:pPr>
                      <a:r>
                        <a:rPr lang="en-US" sz="2000" b="0" i="0" u="none" strike="noStrike" kern="1200" dirty="0">
                          <a:solidFill>
                            <a:schemeClr val="dk1"/>
                          </a:solidFill>
                          <a:effectLst/>
                          <a:latin typeface="+mn-lt"/>
                          <a:ea typeface="+mn-ea"/>
                          <a:cs typeface="+mn-cs"/>
                        </a:rPr>
                        <a:t>(AZD9833)</a:t>
                      </a:r>
                      <a:endParaRPr lang="en-US" sz="2000" b="0" u="none"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a:t>Phase 2/3</a:t>
                      </a:r>
                    </a:p>
                  </a:txBody>
                  <a:tcPr anchor="ctr"/>
                </a:tc>
                <a:extLst>
                  <a:ext uri="{0D108BD9-81ED-4DB2-BD59-A6C34878D82A}">
                    <a16:rowId xmlns:a16="http://schemas.microsoft.com/office/drawing/2014/main" val="2699669225"/>
                  </a:ext>
                </a:extLst>
              </a:tr>
            </a:tbl>
          </a:graphicData>
        </a:graphic>
      </p:graphicFrame>
      <p:sp>
        <p:nvSpPr>
          <p:cNvPr id="6" name="Rectangle 5">
            <a:extLst>
              <a:ext uri="{FF2B5EF4-FFF2-40B4-BE49-F238E27FC236}">
                <a16:creationId xmlns:a16="http://schemas.microsoft.com/office/drawing/2014/main" id="{B2574CD9-5D98-4206-A26E-9358670A1638}"/>
              </a:ext>
            </a:extLst>
          </p:cNvPr>
          <p:cNvSpPr/>
          <p:nvPr/>
        </p:nvSpPr>
        <p:spPr bwMode="auto">
          <a:xfrm>
            <a:off x="1534285" y="5703758"/>
            <a:ext cx="9144000" cy="83014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Microsoft YaHei"/>
              </a:rPr>
              <a:t>Need to be careful with cross-study comparisons –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icrosoft YaHei"/>
              </a:rPr>
              <a:t>Differences in prior lines of Rx, endocrine sensitivity, tumor biology</a:t>
            </a:r>
            <a:endParaRPr kumimoji="0" lang="en-US" sz="2400" b="1" i="0" u="none" strike="noStrike" kern="1200" cap="none" spc="0" normalizeH="0" baseline="0" noProof="0" dirty="0">
              <a:ln>
                <a:noFill/>
              </a:ln>
              <a:solidFill>
                <a:srgbClr val="000000"/>
              </a:solidFill>
              <a:effectLst/>
              <a:uLnTx/>
              <a:uFillTx/>
              <a:latin typeface="Arial" charset="0"/>
              <a:ea typeface="Microsoft YaHei"/>
            </a:endParaRPr>
          </a:p>
        </p:txBody>
      </p:sp>
      <p:sp>
        <p:nvSpPr>
          <p:cNvPr id="2" name="TextBox 1">
            <a:extLst>
              <a:ext uri="{FF2B5EF4-FFF2-40B4-BE49-F238E27FC236}">
                <a16:creationId xmlns:a16="http://schemas.microsoft.com/office/drawing/2014/main" id="{EBA98A02-A4ED-075F-C520-0B1EE0B23DC8}"/>
              </a:ext>
            </a:extLst>
          </p:cNvPr>
          <p:cNvSpPr txBox="1"/>
          <p:nvPr/>
        </p:nvSpPr>
        <p:spPr>
          <a:xfrm>
            <a:off x="8698632" y="6352865"/>
            <a:ext cx="3158008" cy="460511"/>
          </a:xfrm>
          <a:prstGeom prst="rect">
            <a:avLst/>
          </a:prstGeom>
          <a:noFill/>
        </p:spPr>
        <p:txBody>
          <a:bodyPr wrap="square">
            <a:spAutoFit/>
          </a:body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Courtesy of Aditya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Bardia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 MD, MPH</a:t>
            </a:r>
          </a:p>
        </p:txBody>
      </p:sp>
    </p:spTree>
    <p:extLst>
      <p:ext uri="{BB962C8B-B14F-4D97-AF65-F5344CB8AC3E}">
        <p14:creationId xmlns:p14="http://schemas.microsoft.com/office/powerpoint/2010/main" val="137114667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19413"/>
            <a:ext cx="10358967" cy="1143000"/>
          </a:xfrm>
        </p:spPr>
        <p:txBody>
          <a:bodyPr/>
          <a:lstStyle/>
          <a:p>
            <a:r>
              <a:rPr lang="en-US" dirty="0">
                <a:solidFill>
                  <a:schemeClr val="accent2"/>
                </a:solidFill>
              </a:rPr>
              <a:t>Survey Participants</a:t>
            </a:r>
            <a:endParaRPr lang="en-US" dirty="0"/>
          </a:p>
        </p:txBody>
      </p:sp>
      <p:sp>
        <p:nvSpPr>
          <p:cNvPr id="7" name="Text Box 7">
            <a:extLst>
              <a:ext uri="{FF2B5EF4-FFF2-40B4-BE49-F238E27FC236}">
                <a16:creationId xmlns:a16="http://schemas.microsoft.com/office/drawing/2014/main" id="{AB5083B1-9CE4-D349-961E-49D6B5234DCC}"/>
              </a:ext>
            </a:extLst>
          </p:cNvPr>
          <p:cNvSpPr txBox="1">
            <a:spLocks noChangeArrowheads="1"/>
          </p:cNvSpPr>
          <p:nvPr/>
        </p:nvSpPr>
        <p:spPr bwMode="auto">
          <a:xfrm>
            <a:off x="1941053" y="1134066"/>
            <a:ext cx="4514987"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Harold J Burstein, MD, PhD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Institute Physician, Dana-Farber Cancer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Professor of Medicine, Harvard Medical School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Boston, Massachusetts</a:t>
            </a:r>
          </a:p>
        </p:txBody>
      </p:sp>
      <p:pic>
        <p:nvPicPr>
          <p:cNvPr id="8" name="Picture 7">
            <a:extLst>
              <a:ext uri="{FF2B5EF4-FFF2-40B4-BE49-F238E27FC236}">
                <a16:creationId xmlns:a16="http://schemas.microsoft.com/office/drawing/2014/main" id="{B50EF34C-430F-8249-948B-90A4FF8DC13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1487" y="1134066"/>
            <a:ext cx="1443490" cy="1443490"/>
          </a:xfrm>
          <a:prstGeom prst="rect">
            <a:avLst/>
          </a:prstGeom>
        </p:spPr>
      </p:pic>
      <p:sp>
        <p:nvSpPr>
          <p:cNvPr id="3" name="Text Box 7">
            <a:extLst>
              <a:ext uri="{FF2B5EF4-FFF2-40B4-BE49-F238E27FC236}">
                <a16:creationId xmlns:a16="http://schemas.microsoft.com/office/drawing/2014/main" id="{28E83071-0194-8809-ECEF-9FDF70528819}"/>
              </a:ext>
            </a:extLst>
          </p:cNvPr>
          <p:cNvSpPr txBox="1">
            <a:spLocks noChangeArrowheads="1"/>
          </p:cNvSpPr>
          <p:nvPr/>
        </p:nvSpPr>
        <p:spPr bwMode="auto">
          <a:xfrm>
            <a:off x="1941053" y="4077072"/>
            <a:ext cx="4514987"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Matthew P Goetz,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Erivan K </a:t>
            </a:r>
            <a:r>
              <a:rPr kumimoji="0" lang="en-US" sz="1600" b="0" i="0" u="none" strike="noStrike" kern="1200" cap="none" spc="0" normalizeH="0" baseline="0" noProof="0" dirty="0" err="1">
                <a:ln>
                  <a:noFill/>
                </a:ln>
                <a:solidFill>
                  <a:srgbClr val="000000"/>
                </a:solidFill>
                <a:effectLst/>
                <a:uLnTx/>
                <a:uFillTx/>
                <a:latin typeface="Calibri"/>
                <a:ea typeface="MS PGothic" charset="0"/>
                <a:cs typeface="+mn-cs"/>
              </a:rPr>
              <a:t>Haub</a:t>
            </a: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 Family Professor of Cancer Research Honoring Richard F </a:t>
            </a:r>
            <a:r>
              <a:rPr kumimoji="0" lang="en-US" sz="1600" b="0" i="0" u="none" strike="noStrike" kern="1200" cap="none" spc="0" normalizeH="0" baseline="0" noProof="0" dirty="0" err="1">
                <a:ln>
                  <a:noFill/>
                </a:ln>
                <a:solidFill>
                  <a:srgbClr val="000000"/>
                </a:solidFill>
                <a:effectLst/>
                <a:uLnTx/>
                <a:uFillTx/>
                <a:latin typeface="Calibri"/>
                <a:ea typeface="MS PGothic" charset="0"/>
                <a:cs typeface="+mn-cs"/>
              </a:rPr>
              <a:t>Emslander</a:t>
            </a: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Professor of Oncology and Pharmacology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Enterprise Deputy Director, Translational Research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Director, Mayo Clinic Breast Cancer SPORE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Mayo Clinic</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Rochester, Minnesota</a:t>
            </a:r>
          </a:p>
        </p:txBody>
      </p:sp>
      <p:pic>
        <p:nvPicPr>
          <p:cNvPr id="4" name="Picture 3">
            <a:extLst>
              <a:ext uri="{FF2B5EF4-FFF2-40B4-BE49-F238E27FC236}">
                <a16:creationId xmlns:a16="http://schemas.microsoft.com/office/drawing/2014/main" id="{5049C033-E29A-7D3C-55B2-DDD73E4AB56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1487" y="4077072"/>
            <a:ext cx="1443490" cy="1443490"/>
          </a:xfrm>
          <a:prstGeom prst="rect">
            <a:avLst/>
          </a:prstGeom>
        </p:spPr>
      </p:pic>
      <p:sp>
        <p:nvSpPr>
          <p:cNvPr id="11" name="Text Box 7">
            <a:extLst>
              <a:ext uri="{FF2B5EF4-FFF2-40B4-BE49-F238E27FC236}">
                <a16:creationId xmlns:a16="http://schemas.microsoft.com/office/drawing/2014/main" id="{70FFC0D6-AB97-0C57-CBB7-573318A39318}"/>
              </a:ext>
            </a:extLst>
          </p:cNvPr>
          <p:cNvSpPr txBox="1">
            <a:spLocks noChangeArrowheads="1"/>
          </p:cNvSpPr>
          <p:nvPr/>
        </p:nvSpPr>
        <p:spPr bwMode="auto">
          <a:xfrm>
            <a:off x="8338372" y="4077072"/>
            <a:ext cx="3831033"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Ruth </a:t>
            </a:r>
            <a:r>
              <a:rPr kumimoji="0" lang="en-US" sz="1600" b="1" i="0" u="none" strike="noStrike" kern="1200" cap="none" spc="0" normalizeH="0" baseline="0" noProof="0" dirty="0" err="1">
                <a:ln>
                  <a:noFill/>
                </a:ln>
                <a:solidFill>
                  <a:srgbClr val="000000"/>
                </a:solidFill>
                <a:effectLst/>
                <a:uLnTx/>
                <a:uFillTx/>
                <a:latin typeface="Calibri"/>
                <a:ea typeface="MS PGothic" charset="0"/>
                <a:cs typeface="+mn-cs"/>
              </a:rPr>
              <a:t>O’Regan</a:t>
            </a: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 MD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Chair, Department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Charles A Dewey 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University of Rochester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Rochester, New York</a:t>
            </a:r>
          </a:p>
        </p:txBody>
      </p:sp>
      <p:pic>
        <p:nvPicPr>
          <p:cNvPr id="13" name="Picture 12">
            <a:extLst>
              <a:ext uri="{FF2B5EF4-FFF2-40B4-BE49-F238E27FC236}">
                <a16:creationId xmlns:a16="http://schemas.microsoft.com/office/drawing/2014/main" id="{DB24D890-1821-3F49-2452-5B811571D58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768805" y="4077072"/>
            <a:ext cx="1443490" cy="1443490"/>
          </a:xfrm>
          <a:prstGeom prst="rect">
            <a:avLst/>
          </a:prstGeom>
        </p:spPr>
      </p:pic>
      <p:sp>
        <p:nvSpPr>
          <p:cNvPr id="5" name="Text Box 7">
            <a:extLst>
              <a:ext uri="{FF2B5EF4-FFF2-40B4-BE49-F238E27FC236}">
                <a16:creationId xmlns:a16="http://schemas.microsoft.com/office/drawing/2014/main" id="{E860F185-E951-6359-CDD8-B7A093D9329C}"/>
              </a:ext>
            </a:extLst>
          </p:cNvPr>
          <p:cNvSpPr txBox="1">
            <a:spLocks noChangeArrowheads="1"/>
          </p:cNvSpPr>
          <p:nvPr/>
        </p:nvSpPr>
        <p:spPr bwMode="auto">
          <a:xfrm>
            <a:off x="8338372" y="1134289"/>
            <a:ext cx="346590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Virginia </a:t>
            </a:r>
            <a:r>
              <a:rPr kumimoji="0" lang="en-US" sz="1600" b="1" i="0" u="none" strike="noStrike" kern="1200" cap="none" spc="0" normalizeH="0" baseline="0" noProof="0" dirty="0" err="1">
                <a:ln>
                  <a:noFill/>
                </a:ln>
                <a:solidFill>
                  <a:srgbClr val="000000"/>
                </a:solidFill>
                <a:effectLst/>
                <a:uLnTx/>
                <a:uFillTx/>
                <a:latin typeface="Calibri"/>
                <a:ea typeface="MS PGothic" charset="0"/>
                <a:cs typeface="+mn-cs"/>
              </a:rPr>
              <a:t>Kaklamani</a:t>
            </a: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 MD, DSc</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Ruth McLean Bowman Bowers Chair in Breast Cancer Research and Treatment</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AB Alexander Distinguished Chair in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Leader, Breast Oncology Program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UT Health San Antonio MD Anderson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San Antonio, Texas</a:t>
            </a:r>
          </a:p>
        </p:txBody>
      </p:sp>
      <p:pic>
        <p:nvPicPr>
          <p:cNvPr id="6" name="Picture 5">
            <a:extLst>
              <a:ext uri="{FF2B5EF4-FFF2-40B4-BE49-F238E27FC236}">
                <a16:creationId xmlns:a16="http://schemas.microsoft.com/office/drawing/2014/main" id="{1F39363B-72A0-1DD5-E94A-8C4E2BD0652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768805" y="1134289"/>
            <a:ext cx="1443490" cy="1443490"/>
          </a:xfrm>
          <a:prstGeom prst="rect">
            <a:avLst/>
          </a:prstGeom>
        </p:spPr>
      </p:pic>
    </p:spTree>
    <p:extLst>
      <p:ext uri="{BB962C8B-B14F-4D97-AF65-F5344CB8AC3E}">
        <p14:creationId xmlns:p14="http://schemas.microsoft.com/office/powerpoint/2010/main" val="8245142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noAutofit/>
          </a:bodyPr>
          <a:lstStyle/>
          <a:p>
            <a:pPr algn="ctr"/>
            <a:r>
              <a:rPr lang="en-US" sz="3600" b="1" dirty="0">
                <a:solidFill>
                  <a:schemeClr val="bg1"/>
                </a:solidFill>
                <a:latin typeface="+mn-lt"/>
                <a:cs typeface="Calibri"/>
              </a:rPr>
              <a:t>Patient Story:</a:t>
            </a:r>
            <a:br>
              <a:rPr lang="en-US" sz="3600" b="1" dirty="0">
                <a:solidFill>
                  <a:schemeClr val="bg1"/>
                </a:solidFill>
                <a:latin typeface="+mn-lt"/>
                <a:cs typeface="Calibri"/>
              </a:rPr>
            </a:br>
            <a:r>
              <a:rPr lang="en-US" sz="3600" b="1" dirty="0">
                <a:solidFill>
                  <a:schemeClr val="bg1"/>
                </a:solidFill>
                <a:latin typeface="+mn-lt"/>
                <a:cs typeface="Calibri"/>
              </a:rPr>
              <a:t>Endocrine Therapy for HR+ Cancer</a:t>
            </a:r>
            <a:br>
              <a:rPr lang="en-US" sz="3600" b="1" dirty="0">
                <a:solidFill>
                  <a:srgbClr val="000000"/>
                </a:solidFill>
                <a:latin typeface="+mn-lt"/>
                <a:cs typeface="Calibri"/>
              </a:rPr>
            </a:br>
            <a:br>
              <a:rPr lang="en-US" sz="3600" b="1" dirty="0">
                <a:latin typeface="+mn-lt"/>
                <a:cs typeface="Calibri"/>
              </a:rPr>
            </a:br>
            <a:endParaRPr lang="en-US" sz="3600" b="1" dirty="0">
              <a:latin typeface="+mn-lt"/>
              <a:cs typeface="Calibri"/>
            </a:endParaRPr>
          </a:p>
        </p:txBody>
      </p:sp>
      <p:sp>
        <p:nvSpPr>
          <p:cNvPr id="3" name="Content Placeholder 2"/>
          <p:cNvSpPr>
            <a:spLocks noGrp="1"/>
          </p:cNvSpPr>
          <p:nvPr>
            <p:ph idx="1"/>
          </p:nvPr>
        </p:nvSpPr>
        <p:spPr>
          <a:xfrm>
            <a:off x="1066800" y="1524000"/>
            <a:ext cx="10286999" cy="4568825"/>
          </a:xfrm>
        </p:spPr>
        <p:txBody>
          <a:bodyPr>
            <a:noAutofit/>
          </a:bodyPr>
          <a:lstStyle/>
          <a:p>
            <a:pPr>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u="sng" dirty="0"/>
              <a:t>1</a:t>
            </a:r>
            <a:r>
              <a:rPr lang="en-US" sz="2400" u="sng" baseline="30000" dirty="0"/>
              <a:t>st</a:t>
            </a:r>
            <a:r>
              <a:rPr lang="en-US" sz="2400" u="sng" dirty="0"/>
              <a:t> line therapy:</a:t>
            </a:r>
          </a:p>
          <a:p>
            <a:pPr>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dirty="0"/>
              <a:t>     - Endocrine Therapy + CDK 4/6 inhibitor</a:t>
            </a:r>
          </a:p>
          <a:p>
            <a:pPr>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2400" dirty="0"/>
          </a:p>
          <a:p>
            <a:pPr>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dirty="0">
                <a:solidFill>
                  <a:srgbClr val="FF0000"/>
                </a:solidFill>
              </a:rPr>
              <a:t>Which therapy would you consider next in 2</a:t>
            </a:r>
            <a:r>
              <a:rPr lang="en-US" sz="2400" baseline="30000" dirty="0">
                <a:solidFill>
                  <a:srgbClr val="FF0000"/>
                </a:solidFill>
              </a:rPr>
              <a:t>nd</a:t>
            </a:r>
            <a:r>
              <a:rPr lang="en-US" sz="2400" dirty="0">
                <a:solidFill>
                  <a:srgbClr val="FF0000"/>
                </a:solidFill>
              </a:rPr>
              <a:t> line? </a:t>
            </a:r>
          </a:p>
          <a:p>
            <a:pPr lvl="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dirty="0">
                <a:solidFill>
                  <a:srgbClr val="FF0000"/>
                </a:solidFill>
              </a:rPr>
              <a:t>Fulvestrant </a:t>
            </a:r>
          </a:p>
          <a:p>
            <a:pPr lvl="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dirty="0" err="1">
                <a:solidFill>
                  <a:srgbClr val="FF0000"/>
                </a:solidFill>
              </a:rPr>
              <a:t>Fulvestrant</a:t>
            </a:r>
            <a:r>
              <a:rPr lang="en-US" sz="2000" dirty="0">
                <a:solidFill>
                  <a:srgbClr val="FF0000"/>
                </a:solidFill>
              </a:rPr>
              <a:t> + CDK 4/6i </a:t>
            </a:r>
          </a:p>
          <a:p>
            <a:pPr lvl="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dirty="0">
                <a:solidFill>
                  <a:srgbClr val="FF0000"/>
                </a:solidFill>
              </a:rPr>
              <a:t>Exemestane + everolimus </a:t>
            </a:r>
          </a:p>
          <a:p>
            <a:pPr lvl="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dirty="0">
                <a:solidFill>
                  <a:srgbClr val="FF0000"/>
                </a:solidFill>
              </a:rPr>
              <a:t>Need more information</a:t>
            </a:r>
          </a:p>
          <a:p>
            <a:pPr marL="457200" lvl="1" inden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2000" dirty="0">
              <a:solidFill>
                <a:srgbClr val="FF0000"/>
              </a:solidFill>
            </a:endParaRPr>
          </a:p>
          <a:p>
            <a:pPr marL="457200" lvl="1" inden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dirty="0">
                <a:solidFill>
                  <a:srgbClr val="FF0000"/>
                </a:solidFill>
              </a:rPr>
              <a:t>ctDNA analysis revealed </a:t>
            </a:r>
            <a:r>
              <a:rPr lang="en-US" sz="2000" i="1" dirty="0">
                <a:solidFill>
                  <a:srgbClr val="FF0000"/>
                </a:solidFill>
              </a:rPr>
              <a:t>ESR1</a:t>
            </a:r>
            <a:r>
              <a:rPr lang="en-US" sz="2000" dirty="0">
                <a:solidFill>
                  <a:srgbClr val="FF0000"/>
                </a:solidFill>
              </a:rPr>
              <a:t> mutation</a:t>
            </a:r>
          </a:p>
          <a:p>
            <a:pPr marL="457200" lvl="1" inden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dirty="0">
                <a:solidFill>
                  <a:srgbClr val="FF0000"/>
                </a:solidFill>
              </a:rPr>
              <a:t>Pt started elacestrant. Currently doing well on therapy. </a:t>
            </a:r>
          </a:p>
          <a:p>
            <a:pPr marL="457200" lvl="1" inden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2000" dirty="0">
              <a:solidFill>
                <a:srgbClr val="FF0000"/>
              </a:solidFill>
            </a:endParaRPr>
          </a:p>
          <a:p>
            <a:pPr>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2400" dirty="0">
              <a:solidFill>
                <a:srgbClr val="FF0000"/>
              </a:solidFill>
            </a:endParaRPr>
          </a:p>
        </p:txBody>
      </p:sp>
      <p:sp>
        <p:nvSpPr>
          <p:cNvPr id="4" name="TextBox 3">
            <a:extLst>
              <a:ext uri="{FF2B5EF4-FFF2-40B4-BE49-F238E27FC236}">
                <a16:creationId xmlns:a16="http://schemas.microsoft.com/office/drawing/2014/main" id="{53C3A115-A828-DD9E-4A64-2E6020DAC93C}"/>
              </a:ext>
            </a:extLst>
          </p:cNvPr>
          <p:cNvSpPr txBox="1"/>
          <p:nvPr/>
        </p:nvSpPr>
        <p:spPr>
          <a:xfrm>
            <a:off x="8631796" y="6321289"/>
            <a:ext cx="3158008" cy="460511"/>
          </a:xfrm>
          <a:prstGeom prst="rect">
            <a:avLst/>
          </a:prstGeom>
          <a:noFill/>
        </p:spPr>
        <p:txBody>
          <a:bodyPr wrap="square">
            <a:spAutoFit/>
          </a:body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Courtesy of Aditya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Bardia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 MD, MPH</a:t>
            </a:r>
          </a:p>
        </p:txBody>
      </p:sp>
    </p:spTree>
    <p:extLst>
      <p:ext uri="{BB962C8B-B14F-4D97-AF65-F5344CB8AC3E}">
        <p14:creationId xmlns:p14="http://schemas.microsoft.com/office/powerpoint/2010/main" val="5785025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AE160-9853-4C8D-8B0A-B7F6F9EA60FD}"/>
              </a:ext>
            </a:extLst>
          </p:cNvPr>
          <p:cNvSpPr>
            <a:spLocks noGrp="1"/>
          </p:cNvSpPr>
          <p:nvPr>
            <p:ph type="title"/>
          </p:nvPr>
        </p:nvSpPr>
        <p:spPr>
          <a:xfrm>
            <a:off x="1928446" y="381001"/>
            <a:ext cx="8335108" cy="290849"/>
          </a:xfrm>
        </p:spPr>
        <p:txBody>
          <a:bodyPr/>
          <a:lstStyle/>
          <a:p>
            <a:pPr algn="ctr"/>
            <a:r>
              <a:rPr lang="en-US" sz="3600" dirty="0">
                <a:solidFill>
                  <a:schemeClr val="bg1"/>
                </a:solidFill>
              </a:rPr>
              <a:t>Case: 55F with HR+ MBC</a:t>
            </a:r>
          </a:p>
        </p:txBody>
      </p:sp>
      <p:sp>
        <p:nvSpPr>
          <p:cNvPr id="3" name="Content Placeholder 2">
            <a:extLst>
              <a:ext uri="{FF2B5EF4-FFF2-40B4-BE49-F238E27FC236}">
                <a16:creationId xmlns:a16="http://schemas.microsoft.com/office/drawing/2014/main" id="{5C4D0477-CDBE-440F-85A6-8499815F5C89}"/>
              </a:ext>
            </a:extLst>
          </p:cNvPr>
          <p:cNvSpPr>
            <a:spLocks noGrp="1"/>
          </p:cNvSpPr>
          <p:nvPr>
            <p:ph idx="1"/>
          </p:nvPr>
        </p:nvSpPr>
        <p:spPr>
          <a:xfrm>
            <a:off x="1239332" y="1859382"/>
            <a:ext cx="9024222" cy="3657599"/>
          </a:xfrm>
        </p:spPr>
        <p:txBody>
          <a:bodyPr/>
          <a:lstStyle/>
          <a:p>
            <a:pPr marL="0" indent="0">
              <a:lnSpc>
                <a:spcPct val="100000"/>
              </a:lnSpc>
              <a:buNone/>
            </a:pPr>
            <a:r>
              <a:rPr lang="en-US" dirty="0"/>
              <a:t>55F with metastatic HR+ MBC (HER2 IHC = 0). Disease progression on various endocrine based therapy, and recently capecitabine and paclitaxel. PS = 1. No organ dysfunction. </a:t>
            </a:r>
            <a:r>
              <a:rPr lang="en-US" dirty="0" err="1"/>
              <a:t>gBRCA</a:t>
            </a:r>
            <a:r>
              <a:rPr lang="en-US" dirty="0"/>
              <a:t> = negative. PIK3CA and ESR1 WT.  What therapy would you consider next?</a:t>
            </a:r>
          </a:p>
          <a:p>
            <a:pPr marL="642938" lvl="1" indent="-342900">
              <a:lnSpc>
                <a:spcPct val="100000"/>
              </a:lnSpc>
              <a:buFont typeface="+mj-lt"/>
              <a:buAutoNum type="arabicPeriod"/>
            </a:pPr>
            <a:r>
              <a:rPr lang="en-US" sz="2200" dirty="0"/>
              <a:t>Eribulin</a:t>
            </a:r>
          </a:p>
          <a:p>
            <a:pPr marL="642938" lvl="1" indent="-342900">
              <a:lnSpc>
                <a:spcPct val="100000"/>
              </a:lnSpc>
              <a:buFont typeface="+mj-lt"/>
              <a:buAutoNum type="arabicPeriod"/>
            </a:pPr>
            <a:r>
              <a:rPr lang="en-US" sz="2200" dirty="0"/>
              <a:t>Vinorelbine</a:t>
            </a:r>
          </a:p>
          <a:p>
            <a:pPr marL="642938" lvl="1" indent="-342900">
              <a:lnSpc>
                <a:spcPct val="100000"/>
              </a:lnSpc>
              <a:buFont typeface="+mj-lt"/>
              <a:buAutoNum type="arabicPeriod"/>
            </a:pPr>
            <a:r>
              <a:rPr lang="en-US" sz="2200" dirty="0"/>
              <a:t>Sacituzumab Govitecan</a:t>
            </a:r>
          </a:p>
          <a:p>
            <a:pPr marL="642938" lvl="1" indent="-342900">
              <a:lnSpc>
                <a:spcPct val="100000"/>
              </a:lnSpc>
              <a:buFont typeface="+mj-lt"/>
              <a:buAutoNum type="arabicPeriod"/>
            </a:pPr>
            <a:r>
              <a:rPr lang="en-US" sz="2200" dirty="0"/>
              <a:t>Trastuzumab </a:t>
            </a:r>
            <a:r>
              <a:rPr lang="en-US" sz="2200" dirty="0" err="1"/>
              <a:t>Deruxtecan</a:t>
            </a:r>
            <a:r>
              <a:rPr lang="en-US" sz="2200" dirty="0"/>
              <a:t> </a:t>
            </a:r>
          </a:p>
        </p:txBody>
      </p:sp>
      <p:sp>
        <p:nvSpPr>
          <p:cNvPr id="4" name="TextBox 3">
            <a:extLst>
              <a:ext uri="{FF2B5EF4-FFF2-40B4-BE49-F238E27FC236}">
                <a16:creationId xmlns:a16="http://schemas.microsoft.com/office/drawing/2014/main" id="{B60120AB-3B94-D97D-F95B-558A05E07771}"/>
              </a:ext>
            </a:extLst>
          </p:cNvPr>
          <p:cNvSpPr txBox="1"/>
          <p:nvPr/>
        </p:nvSpPr>
        <p:spPr>
          <a:xfrm>
            <a:off x="8631796" y="6321289"/>
            <a:ext cx="3158008" cy="460511"/>
          </a:xfrm>
          <a:prstGeom prst="rect">
            <a:avLst/>
          </a:prstGeom>
          <a:noFill/>
        </p:spPr>
        <p:txBody>
          <a:bodyPr wrap="square">
            <a:spAutoFit/>
          </a:body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Courtesy of Aditya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Bardia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 MD, MPH</a:t>
            </a:r>
          </a:p>
        </p:txBody>
      </p:sp>
    </p:spTree>
    <p:extLst>
      <p:ext uri="{BB962C8B-B14F-4D97-AF65-F5344CB8AC3E}">
        <p14:creationId xmlns:p14="http://schemas.microsoft.com/office/powerpoint/2010/main" val="1057024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7993D-7001-4E67-82A4-690F12D16839}"/>
              </a:ext>
            </a:extLst>
          </p:cNvPr>
          <p:cNvSpPr>
            <a:spLocks noGrp="1"/>
          </p:cNvSpPr>
          <p:nvPr>
            <p:ph type="title"/>
          </p:nvPr>
        </p:nvSpPr>
        <p:spPr/>
        <p:txBody>
          <a:bodyPr>
            <a:normAutofit/>
          </a:bodyPr>
          <a:lstStyle/>
          <a:p>
            <a:pPr algn="ctr"/>
            <a:r>
              <a:rPr lang="en-US" sz="3200" dirty="0">
                <a:solidFill>
                  <a:schemeClr val="bg1"/>
                </a:solidFill>
              </a:rPr>
              <a:t>Trop2 ADC for HR+ MBC: </a:t>
            </a:r>
            <a:br>
              <a:rPr lang="en-US" sz="3200" dirty="0">
                <a:solidFill>
                  <a:schemeClr val="bg1"/>
                </a:solidFill>
              </a:rPr>
            </a:br>
            <a:r>
              <a:rPr lang="en-US" sz="3200" dirty="0">
                <a:solidFill>
                  <a:schemeClr val="bg1"/>
                </a:solidFill>
              </a:rPr>
              <a:t>Sacituzumab Govitecan</a:t>
            </a:r>
          </a:p>
        </p:txBody>
      </p:sp>
      <p:pic>
        <p:nvPicPr>
          <p:cNvPr id="5" name="Picture 4">
            <a:extLst>
              <a:ext uri="{FF2B5EF4-FFF2-40B4-BE49-F238E27FC236}">
                <a16:creationId xmlns:a16="http://schemas.microsoft.com/office/drawing/2014/main" id="{7468717A-20A3-4F96-9AB3-33F9EE4CD3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7714" y="2148419"/>
            <a:ext cx="5064200" cy="21750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5">
            <a:extLst>
              <a:ext uri="{FF2B5EF4-FFF2-40B4-BE49-F238E27FC236}">
                <a16:creationId xmlns:a16="http://schemas.microsoft.com/office/drawing/2014/main" id="{6634BA0E-97FB-4551-9CBB-4E9636F64205}"/>
              </a:ext>
            </a:extLst>
          </p:cNvPr>
          <p:cNvSpPr/>
          <p:nvPr/>
        </p:nvSpPr>
        <p:spPr>
          <a:xfrm>
            <a:off x="7029931" y="1371600"/>
            <a:ext cx="3028469" cy="533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icrosoft YaHei"/>
              </a:rPr>
              <a:t>Confirmed ORR = 31.5% </a:t>
            </a:r>
          </a:p>
        </p:txBody>
      </p:sp>
      <p:pic>
        <p:nvPicPr>
          <p:cNvPr id="8" name="Picture 7">
            <a:extLst>
              <a:ext uri="{FF2B5EF4-FFF2-40B4-BE49-F238E27FC236}">
                <a16:creationId xmlns:a16="http://schemas.microsoft.com/office/drawing/2014/main" id="{202F92D2-5F2A-463F-BF14-65BDDE54034D}"/>
              </a:ext>
            </a:extLst>
          </p:cNvPr>
          <p:cNvPicPr>
            <a:picLocks noChangeAspect="1"/>
          </p:cNvPicPr>
          <p:nvPr/>
        </p:nvPicPr>
        <p:blipFill rotWithShape="1">
          <a:blip r:embed="rId3"/>
          <a:srcRect l="14166" t="48473" r="30834" b="20992"/>
          <a:stretch/>
        </p:blipFill>
        <p:spPr>
          <a:xfrm>
            <a:off x="1600201" y="4642123"/>
            <a:ext cx="7011296" cy="2124635"/>
          </a:xfrm>
          <a:prstGeom prst="rect">
            <a:avLst/>
          </a:prstGeom>
        </p:spPr>
      </p:pic>
      <p:pic>
        <p:nvPicPr>
          <p:cNvPr id="10" name="Picture 9" descr="Diagram&#10;&#10;Description automatically generated">
            <a:extLst>
              <a:ext uri="{FF2B5EF4-FFF2-40B4-BE49-F238E27FC236}">
                <a16:creationId xmlns:a16="http://schemas.microsoft.com/office/drawing/2014/main" id="{A8FFEFC6-DC5A-49F6-8A7A-FE0050D0FF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0086" y="1371601"/>
            <a:ext cx="4256314" cy="3124200"/>
          </a:xfrm>
          <a:prstGeom prst="rect">
            <a:avLst/>
          </a:prstGeom>
        </p:spPr>
      </p:pic>
      <p:sp>
        <p:nvSpPr>
          <p:cNvPr id="7" name="TextBox 6">
            <a:extLst>
              <a:ext uri="{FF2B5EF4-FFF2-40B4-BE49-F238E27FC236}">
                <a16:creationId xmlns:a16="http://schemas.microsoft.com/office/drawing/2014/main" id="{D3B62D6F-E4EF-4DAD-AF75-B8234A1C9A64}"/>
              </a:ext>
            </a:extLst>
          </p:cNvPr>
          <p:cNvSpPr txBox="1"/>
          <p:nvPr/>
        </p:nvSpPr>
        <p:spPr>
          <a:xfrm>
            <a:off x="4943872" y="6553200"/>
            <a:ext cx="2468880" cy="196208"/>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675" b="1" i="0" u="none" strike="noStrike" kern="1200" cap="none" spc="0" normalizeH="0" baseline="0" noProof="0" dirty="0">
                <a:ln>
                  <a:noFill/>
                </a:ln>
                <a:solidFill>
                  <a:srgbClr val="000000"/>
                </a:solidFill>
                <a:effectLst/>
                <a:uLnTx/>
                <a:uFillTx/>
                <a:latin typeface="Arial"/>
                <a:ea typeface="Microsoft YaHei"/>
              </a:rPr>
              <a:t>Kalinsky K et al. Ann Oncol</a:t>
            </a:r>
            <a:r>
              <a:rPr kumimoji="0" lang="en-US" sz="675" b="1" i="1" u="none" strike="noStrike" kern="1200" cap="none" spc="0" normalizeH="0" baseline="0" noProof="0" dirty="0">
                <a:ln>
                  <a:noFill/>
                </a:ln>
                <a:solidFill>
                  <a:srgbClr val="000000"/>
                </a:solidFill>
                <a:effectLst/>
                <a:uLnTx/>
                <a:uFillTx/>
                <a:latin typeface="Arial"/>
                <a:ea typeface="Microsoft YaHei"/>
              </a:rPr>
              <a:t>.</a:t>
            </a:r>
            <a:r>
              <a:rPr kumimoji="0" lang="en-US" sz="675" b="1" i="0" u="none" strike="noStrike" kern="1200" cap="none" spc="0" normalizeH="0" baseline="0" noProof="0" dirty="0">
                <a:ln>
                  <a:noFill/>
                </a:ln>
                <a:solidFill>
                  <a:srgbClr val="000000"/>
                </a:solidFill>
                <a:effectLst/>
                <a:uLnTx/>
                <a:uFillTx/>
                <a:latin typeface="Arial"/>
                <a:ea typeface="Microsoft YaHei"/>
              </a:rPr>
              <a:t> 2020</a:t>
            </a:r>
          </a:p>
        </p:txBody>
      </p:sp>
      <p:sp>
        <p:nvSpPr>
          <p:cNvPr id="3" name="TextBox 2">
            <a:extLst>
              <a:ext uri="{FF2B5EF4-FFF2-40B4-BE49-F238E27FC236}">
                <a16:creationId xmlns:a16="http://schemas.microsoft.com/office/drawing/2014/main" id="{90503DE0-A865-ED43-D4CC-30F76362BC06}"/>
              </a:ext>
            </a:extLst>
          </p:cNvPr>
          <p:cNvSpPr txBox="1"/>
          <p:nvPr/>
        </p:nvSpPr>
        <p:spPr>
          <a:xfrm>
            <a:off x="8631796" y="6321289"/>
            <a:ext cx="3158008" cy="460511"/>
          </a:xfrm>
          <a:prstGeom prst="rect">
            <a:avLst/>
          </a:prstGeom>
          <a:noFill/>
        </p:spPr>
        <p:txBody>
          <a:bodyPr wrap="square">
            <a:spAutoFit/>
          </a:body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Courtesy of Aditya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Bardia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 MD, MPH</a:t>
            </a:r>
          </a:p>
        </p:txBody>
      </p:sp>
    </p:spTree>
    <p:extLst>
      <p:ext uri="{BB962C8B-B14F-4D97-AF65-F5344CB8AC3E}">
        <p14:creationId xmlns:p14="http://schemas.microsoft.com/office/powerpoint/2010/main" val="15277669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gure">
            <a:extLst>
              <a:ext uri="{FF2B5EF4-FFF2-40B4-BE49-F238E27FC236}">
                <a16:creationId xmlns:a16="http://schemas.microsoft.com/office/drawing/2014/main" id="{ED6AE99C-707A-44E4-8B7F-DC3B1E330B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45" t="4445" r="892" b="48888"/>
          <a:stretch/>
        </p:blipFill>
        <p:spPr bwMode="auto">
          <a:xfrm>
            <a:off x="2232684" y="1524000"/>
            <a:ext cx="8001000" cy="4898571"/>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851EEA8C-80F0-4287-83E1-3BF9F112C9B0}"/>
              </a:ext>
            </a:extLst>
          </p:cNvPr>
          <p:cNvSpPr txBox="1">
            <a:spLocks/>
          </p:cNvSpPr>
          <p:nvPr/>
        </p:nvSpPr>
        <p:spPr>
          <a:xfrm>
            <a:off x="2257424" y="768997"/>
            <a:ext cx="7631966" cy="367487"/>
          </a:xfrm>
          <a:prstGeom prst="rect">
            <a:avLst/>
          </a:prstGeom>
        </p:spPr>
        <p:txBody>
          <a:bodyPr vert="horz" lIns="38612" tIns="19306" rIns="38612" bIns="19306" rtlCol="0" anchor="b">
            <a:no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icrosoft YaHei"/>
                <a:cs typeface="Arial" panose="020B0604020202020204" pitchFamily="34" charset="0"/>
              </a:rPr>
              <a:t>Sacituzumab Govitecan vs TPC:</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icrosoft YaHei"/>
                <a:cs typeface="Arial" panose="020B0604020202020204" pitchFamily="34" charset="0"/>
              </a:rPr>
              <a:t>PFS (HR+ MBC)</a:t>
            </a:r>
          </a:p>
        </p:txBody>
      </p:sp>
      <p:sp>
        <p:nvSpPr>
          <p:cNvPr id="4" name="TextBox 3">
            <a:extLst>
              <a:ext uri="{FF2B5EF4-FFF2-40B4-BE49-F238E27FC236}">
                <a16:creationId xmlns:a16="http://schemas.microsoft.com/office/drawing/2014/main" id="{DAE9EF97-062E-4035-81A4-872650405196}"/>
              </a:ext>
            </a:extLst>
          </p:cNvPr>
          <p:cNvSpPr txBox="1"/>
          <p:nvPr/>
        </p:nvSpPr>
        <p:spPr>
          <a:xfrm>
            <a:off x="335360" y="6567153"/>
            <a:ext cx="2857541" cy="2308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Microsoft YaHei"/>
              </a:rPr>
              <a:t>Rugo H and Bardia A et al. J Clin Oncol. 2022</a:t>
            </a:r>
          </a:p>
        </p:txBody>
      </p:sp>
      <p:sp>
        <p:nvSpPr>
          <p:cNvPr id="2" name="TextBox 1">
            <a:extLst>
              <a:ext uri="{FF2B5EF4-FFF2-40B4-BE49-F238E27FC236}">
                <a16:creationId xmlns:a16="http://schemas.microsoft.com/office/drawing/2014/main" id="{4A97C400-135E-E4BB-7E93-92C2CBC5874A}"/>
              </a:ext>
            </a:extLst>
          </p:cNvPr>
          <p:cNvSpPr txBox="1"/>
          <p:nvPr/>
        </p:nvSpPr>
        <p:spPr>
          <a:xfrm>
            <a:off x="8631796" y="6321289"/>
            <a:ext cx="3158008" cy="460511"/>
          </a:xfrm>
          <a:prstGeom prst="rect">
            <a:avLst/>
          </a:prstGeom>
          <a:noFill/>
        </p:spPr>
        <p:txBody>
          <a:bodyPr wrap="square">
            <a:spAutoFit/>
          </a:body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Courtesy of Aditya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Bardia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 MD, MPH</a:t>
            </a:r>
          </a:p>
        </p:txBody>
      </p:sp>
    </p:spTree>
    <p:extLst>
      <p:ext uri="{BB962C8B-B14F-4D97-AF65-F5344CB8AC3E}">
        <p14:creationId xmlns:p14="http://schemas.microsoft.com/office/powerpoint/2010/main" val="16514056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26606728-62F0-4AD9-B9A3-F253B41E3E3D}"/>
              </a:ext>
            </a:extLst>
          </p:cNvPr>
          <p:cNvSpPr txBox="1">
            <a:spLocks/>
          </p:cNvSpPr>
          <p:nvPr/>
        </p:nvSpPr>
        <p:spPr>
          <a:xfrm>
            <a:off x="1781884" y="5690923"/>
            <a:ext cx="8511878" cy="456984"/>
          </a:xfrm>
          <a:prstGeom prst="rect">
            <a:avLst/>
          </a:prstGeom>
        </p:spPr>
        <p:txBody>
          <a:bodyPr vert="horz" lIns="68580" tIns="34290" rIns="68580" bIns="3429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9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783" rtl="0" eaLnBrk="1" fontAlgn="base" latinLnBrk="0" hangingPunct="1">
              <a:lnSpc>
                <a:spcPct val="100000"/>
              </a:lnSpc>
              <a:spcBef>
                <a:spcPts val="0"/>
              </a:spcBef>
              <a:spcAft>
                <a:spcPct val="0"/>
              </a:spcAft>
              <a:buClr>
                <a:srgbClr val="0076A9"/>
              </a:buClr>
              <a:buSzTx/>
              <a:buFont typeface="Arial" panose="020B0604020202020204" pitchFamily="34" charset="0"/>
              <a:buNone/>
              <a:tabLst/>
              <a:defRPr/>
            </a:pPr>
            <a:br>
              <a:rPr kumimoji="0" lang="en-US" sz="700" b="0" i="0" u="none" strike="noStrike" kern="1200" cap="none" spc="0" normalizeH="0" baseline="0" noProof="0" dirty="0">
                <a:ln>
                  <a:noFill/>
                </a:ln>
                <a:solidFill>
                  <a:srgbClr val="1E325F"/>
                </a:solidFill>
                <a:effectLst/>
                <a:uLnTx/>
                <a:uFillTx/>
                <a:latin typeface="Arial" panose="020B0604020202020204"/>
                <a:ea typeface="Microsoft YaHei"/>
                <a:cs typeface="Arial" panose="020B0604020202020204" pitchFamily="34" charset="0"/>
                <a:sym typeface="Arial"/>
              </a:rPr>
            </a:br>
            <a:br>
              <a:rPr kumimoji="0" lang="en-US" sz="700" b="0" i="0" u="none" strike="noStrike" kern="1200" cap="none" spc="0" normalizeH="0" baseline="0" noProof="0" dirty="0">
                <a:ln>
                  <a:noFill/>
                </a:ln>
                <a:solidFill>
                  <a:srgbClr val="1E325F"/>
                </a:solidFill>
                <a:effectLst/>
                <a:uLnTx/>
                <a:uFillTx/>
                <a:latin typeface="Arial" panose="020B0604020202020204"/>
                <a:ea typeface="Microsoft YaHei"/>
                <a:cs typeface="Arial" panose="020B0604020202020204" pitchFamily="34" charset="0"/>
                <a:sym typeface="Arial"/>
              </a:rPr>
            </a:br>
            <a:r>
              <a:rPr kumimoji="0" lang="en-US" sz="700" b="0" i="0" u="none" strike="noStrike" kern="0" cap="none" spc="0" normalizeH="0" baseline="0" noProof="0" dirty="0">
                <a:ln>
                  <a:noFill/>
                </a:ln>
                <a:solidFill>
                  <a:srgbClr val="1E325F"/>
                </a:solidFill>
                <a:effectLst/>
                <a:uLnTx/>
                <a:uFillTx/>
                <a:latin typeface="Arial" panose="020B0604020202020204"/>
                <a:ea typeface="Microsoft YaHei"/>
                <a:cs typeface="Arial"/>
                <a:sym typeface="Arial"/>
              </a:rPr>
              <a:t>M</a:t>
            </a:r>
            <a:r>
              <a:rPr kumimoji="0" lang="en-US" sz="700" b="0" i="0" u="none" strike="noStrike" kern="0" cap="none" spc="0" normalizeH="0" baseline="0" noProof="0" dirty="0" err="1">
                <a:ln>
                  <a:noFill/>
                </a:ln>
                <a:solidFill>
                  <a:srgbClr val="1E325F"/>
                </a:solidFill>
                <a:effectLst/>
                <a:uLnTx/>
                <a:uFillTx/>
                <a:latin typeface="Arial" panose="020B0604020202020204"/>
                <a:ea typeface="Times New Roman" panose="02020603050405020304" pitchFamily="18" charset="0"/>
                <a:cs typeface="Arial"/>
                <a:sym typeface="Arial"/>
              </a:rPr>
              <a:t>edian</a:t>
            </a:r>
            <a:r>
              <a:rPr kumimoji="0" lang="en-US" sz="700" b="0" i="0" u="none" strike="noStrike" kern="0" cap="none" spc="0" normalizeH="0" baseline="0" noProof="0" dirty="0">
                <a:ln>
                  <a:noFill/>
                </a:ln>
                <a:solidFill>
                  <a:srgbClr val="1E325F"/>
                </a:solidFill>
                <a:effectLst/>
                <a:uLnTx/>
                <a:uFillTx/>
                <a:latin typeface="Arial" panose="020B0604020202020204"/>
                <a:ea typeface="Times New Roman" panose="02020603050405020304" pitchFamily="18" charset="0"/>
                <a:cs typeface="Arial"/>
                <a:sym typeface="Arial"/>
              </a:rPr>
              <a:t> follow-up was 12.5 months.</a:t>
            </a:r>
            <a:endParaRPr kumimoji="0" lang="en-US" sz="700" b="0" i="0" u="none" strike="noStrike" kern="1200" cap="none" spc="0" normalizeH="0" baseline="0" noProof="0" dirty="0">
              <a:ln>
                <a:noFill/>
              </a:ln>
              <a:solidFill>
                <a:srgbClr val="1E325F"/>
              </a:solidFill>
              <a:effectLst/>
              <a:uLnTx/>
              <a:uFillTx/>
              <a:latin typeface="Arial" panose="020B0604020202020204"/>
              <a:ea typeface="Microsoft YaHei"/>
              <a:cs typeface="Arial" panose="020B0604020202020204" pitchFamily="34" charset="0"/>
              <a:sym typeface="Arial"/>
            </a:endParaRPr>
          </a:p>
          <a:p>
            <a:pPr marL="0" marR="0" lvl="0" indent="0" algn="l" defTabSz="685783" rtl="0" eaLnBrk="1" fontAlgn="base" latinLnBrk="0" hangingPunct="1">
              <a:lnSpc>
                <a:spcPct val="100000"/>
              </a:lnSpc>
              <a:spcBef>
                <a:spcPts val="0"/>
              </a:spcBef>
              <a:spcAft>
                <a:spcPct val="0"/>
              </a:spcAft>
              <a:buClr>
                <a:srgbClr val="0076A9"/>
              </a:buClr>
              <a:buSzTx/>
              <a:buFont typeface="Arial" panose="020B0604020202020204" pitchFamily="34" charset="0"/>
              <a:buNone/>
              <a:tabLst/>
              <a:defRPr/>
            </a:pPr>
            <a:r>
              <a:rPr kumimoji="0" lang="en-US" sz="700" b="0" i="0" u="none" strike="noStrike" kern="1200" cap="none" spc="0" normalizeH="0" baseline="0" noProof="0" dirty="0">
                <a:ln>
                  <a:noFill/>
                </a:ln>
                <a:solidFill>
                  <a:srgbClr val="1E325F"/>
                </a:solidFill>
                <a:effectLst/>
                <a:uLnTx/>
                <a:uFillTx/>
                <a:latin typeface="Arial" panose="020B0604020202020204" pitchFamily="34" charset="0"/>
                <a:ea typeface="Microsoft YaHei"/>
                <a:cs typeface="Arial" panose="020B0604020202020204" pitchFamily="34" charset="0"/>
                <a:sym typeface="Arial"/>
              </a:rPr>
              <a:t>OS, overall survival; SG, sacituzumab govitecan; TPC, treatment of physician’s choice.</a:t>
            </a:r>
            <a:endParaRPr kumimoji="0" lang="en-US" sz="700" b="0" i="0" u="none" strike="noStrike" kern="1200" cap="none" spc="0" normalizeH="0" baseline="0" noProof="0" dirty="0">
              <a:ln>
                <a:noFill/>
              </a:ln>
              <a:solidFill>
                <a:srgbClr val="1E325F"/>
              </a:solidFill>
              <a:effectLst/>
              <a:uLnTx/>
              <a:uFillTx/>
              <a:latin typeface="Arial" panose="020B0604020202020204"/>
              <a:ea typeface="Microsoft YaHei"/>
              <a:cs typeface="Arial" panose="020B0604020202020204" pitchFamily="34" charset="0"/>
              <a:sym typeface="Arial"/>
            </a:endParaRPr>
          </a:p>
        </p:txBody>
      </p:sp>
      <p:graphicFrame>
        <p:nvGraphicFramePr>
          <p:cNvPr id="4" name="Table 3">
            <a:extLst>
              <a:ext uri="{FF2B5EF4-FFF2-40B4-BE49-F238E27FC236}">
                <a16:creationId xmlns:a16="http://schemas.microsoft.com/office/drawing/2014/main" id="{D0F921D2-8A8B-B1BE-C3B5-B0F45BFC285C}"/>
              </a:ext>
            </a:extLst>
          </p:cNvPr>
          <p:cNvGraphicFramePr>
            <a:graphicFrameLocks noGrp="1"/>
          </p:cNvGraphicFramePr>
          <p:nvPr/>
        </p:nvGraphicFramePr>
        <p:xfrm>
          <a:off x="6571031" y="1435726"/>
          <a:ext cx="4648195" cy="1457814"/>
        </p:xfrm>
        <a:graphic>
          <a:graphicData uri="http://schemas.openxmlformats.org/drawingml/2006/table">
            <a:tbl>
              <a:tblPr firstRow="1" bandRow="1">
                <a:tableStyleId>{5C22544A-7EE6-4342-B048-85BDC9FD1C3A}</a:tableStyleId>
              </a:tblPr>
              <a:tblGrid>
                <a:gridCol w="2175499">
                  <a:extLst>
                    <a:ext uri="{9D8B030D-6E8A-4147-A177-3AD203B41FA5}">
                      <a16:colId xmlns:a16="http://schemas.microsoft.com/office/drawing/2014/main" val="1708406620"/>
                    </a:ext>
                  </a:extLst>
                </a:gridCol>
                <a:gridCol w="1236348">
                  <a:extLst>
                    <a:ext uri="{9D8B030D-6E8A-4147-A177-3AD203B41FA5}">
                      <a16:colId xmlns:a16="http://schemas.microsoft.com/office/drawing/2014/main" val="592742086"/>
                    </a:ext>
                  </a:extLst>
                </a:gridCol>
                <a:gridCol w="1236348">
                  <a:extLst>
                    <a:ext uri="{9D8B030D-6E8A-4147-A177-3AD203B41FA5}">
                      <a16:colId xmlns:a16="http://schemas.microsoft.com/office/drawing/2014/main" val="2586114088"/>
                    </a:ext>
                  </a:extLst>
                </a:gridCol>
              </a:tblGrid>
              <a:tr h="2057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chemeClr val="bg1"/>
                        </a:solidFill>
                        <a:latin typeface="+mn-lt"/>
                        <a:cs typeface="Arial" panose="020B0604020202020204" pitchFamily="34" charset="0"/>
                      </a:endParaRPr>
                    </a:p>
                  </a:txBody>
                  <a:tcPr marL="68580" marR="68580" marT="34290" marB="34290" anchor="b">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557"/>
                    </a:solidFill>
                  </a:tcPr>
                </a:tc>
                <a:tc>
                  <a:txBody>
                    <a:bodyPr/>
                    <a:lstStyle/>
                    <a:p>
                      <a:pPr marL="0" marR="0" algn="ctr">
                        <a:spcBef>
                          <a:spcPts val="0"/>
                        </a:spcBef>
                        <a:spcAft>
                          <a:spcPts val="0"/>
                        </a:spcAft>
                      </a:pPr>
                      <a:r>
                        <a:rPr lang="en-US" sz="1100" b="1" dirty="0">
                          <a:solidFill>
                            <a:schemeClr val="bg1"/>
                          </a:solidFill>
                          <a:effectLst/>
                          <a:latin typeface="+mn-lt"/>
                          <a:ea typeface="Calibri"/>
                          <a:cs typeface="Calibri"/>
                        </a:rPr>
                        <a:t>SG (n=</a:t>
                      </a:r>
                      <a:r>
                        <a:rPr lang="en-US" sz="1100" b="1" dirty="0">
                          <a:solidFill>
                            <a:schemeClr val="bg1"/>
                          </a:solidFill>
                          <a:effectLst/>
                          <a:latin typeface="+mn-lt"/>
                          <a:ea typeface="Times New Roman" panose="02020603050405020304" pitchFamily="18" charset="0"/>
                          <a:cs typeface="Calibri"/>
                        </a:rPr>
                        <a:t>272</a:t>
                      </a:r>
                      <a:r>
                        <a:rPr lang="en-US" sz="1100" b="1" dirty="0">
                          <a:solidFill>
                            <a:schemeClr val="bg1"/>
                          </a:solidFill>
                          <a:effectLst/>
                          <a:latin typeface="+mn-lt"/>
                          <a:ea typeface="Calibri"/>
                          <a:cs typeface="Calibri"/>
                        </a:rPr>
                        <a:t>)</a:t>
                      </a:r>
                      <a:endParaRPr lang="en-US" sz="1100" dirty="0">
                        <a:solidFill>
                          <a:schemeClr val="bg1"/>
                        </a:solidFill>
                        <a:effectLst/>
                        <a:latin typeface="+mn-lt"/>
                        <a:ea typeface="Calibri"/>
                        <a:cs typeface="Calibri"/>
                      </a:endParaRPr>
                    </a:p>
                  </a:txBody>
                  <a:tcPr marL="51435" marR="51435" marT="0" marB="0" anchor="ctr">
                    <a:lnL w="127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7B9B5"/>
                    </a:solidFill>
                  </a:tcPr>
                </a:tc>
                <a:tc>
                  <a:txBody>
                    <a:bodyPr/>
                    <a:lstStyle/>
                    <a:p>
                      <a:pPr marL="0" marR="0" algn="ctr">
                        <a:spcBef>
                          <a:spcPts val="0"/>
                        </a:spcBef>
                        <a:spcAft>
                          <a:spcPts val="0"/>
                        </a:spcAft>
                      </a:pPr>
                      <a:r>
                        <a:rPr lang="en-US" sz="1100" b="1">
                          <a:solidFill>
                            <a:schemeClr val="bg1"/>
                          </a:solidFill>
                          <a:effectLst/>
                          <a:latin typeface="+mn-lt"/>
                          <a:ea typeface="Calibri"/>
                          <a:cs typeface="Calibri"/>
                        </a:rPr>
                        <a:t>TPC (n=</a:t>
                      </a:r>
                      <a:r>
                        <a:rPr lang="en-US" sz="1100" b="1">
                          <a:solidFill>
                            <a:schemeClr val="bg1"/>
                          </a:solidFill>
                          <a:effectLst/>
                          <a:latin typeface="+mn-lt"/>
                          <a:ea typeface="Times New Roman" panose="02020603050405020304" pitchFamily="18" charset="0"/>
                          <a:cs typeface="Calibri"/>
                        </a:rPr>
                        <a:t>271)</a:t>
                      </a:r>
                      <a:endParaRPr lang="en-US" sz="1100">
                        <a:solidFill>
                          <a:schemeClr val="bg1"/>
                        </a:solidFill>
                        <a:effectLst/>
                        <a:latin typeface="+mn-lt"/>
                        <a:ea typeface="Times New Roman" panose="02020603050405020304" pitchFamily="18" charset="0"/>
                        <a:cs typeface="Calibri"/>
                      </a:endParaRPr>
                    </a:p>
                  </a:txBody>
                  <a:tcPr marL="51435" marR="51435"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extLst>
                  <a:ext uri="{0D108BD9-81ED-4DB2-BD59-A6C34878D82A}">
                    <a16:rowId xmlns:a16="http://schemas.microsoft.com/office/drawing/2014/main" val="1012503031"/>
                  </a:ext>
                </a:extLst>
              </a:tr>
              <a:tr h="170004">
                <a:tc>
                  <a:txBody>
                    <a:bodyPr/>
                    <a:lstStyle/>
                    <a:p>
                      <a:pPr marL="0" marR="0">
                        <a:spcBef>
                          <a:spcPts val="0"/>
                        </a:spcBef>
                        <a:spcAft>
                          <a:spcPts val="0"/>
                        </a:spcAft>
                      </a:pPr>
                      <a:r>
                        <a:rPr lang="en-US" sz="1100" b="1">
                          <a:solidFill>
                            <a:srgbClr val="002557"/>
                          </a:solidFill>
                          <a:effectLst/>
                          <a:latin typeface="+mn-lt"/>
                          <a:ea typeface="Times New Roman" panose="02020603050405020304" pitchFamily="18" charset="0"/>
                          <a:cs typeface="Calibri"/>
                        </a:rPr>
                        <a:t>Number of events</a:t>
                      </a:r>
                    </a:p>
                  </a:txBody>
                  <a:tcPr marL="51435" marR="51435" marT="0"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E7F3F3"/>
                    </a:solidFill>
                  </a:tcPr>
                </a:tc>
                <a:tc>
                  <a:txBody>
                    <a:bodyPr/>
                    <a:lstStyle/>
                    <a:p>
                      <a:pPr marL="0" marR="0" algn="ctr">
                        <a:spcBef>
                          <a:spcPts val="0"/>
                        </a:spcBef>
                        <a:spcAft>
                          <a:spcPts val="0"/>
                        </a:spcAft>
                      </a:pPr>
                      <a:r>
                        <a:rPr lang="en-US" sz="1100">
                          <a:solidFill>
                            <a:srgbClr val="002557"/>
                          </a:solidFill>
                          <a:effectLst/>
                          <a:latin typeface="+mn-lt"/>
                          <a:ea typeface="Calibri"/>
                          <a:cs typeface="Calibri"/>
                        </a:rPr>
                        <a:t>191</a:t>
                      </a: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E7F3F3"/>
                    </a:solidFill>
                  </a:tcPr>
                </a:tc>
                <a:tc>
                  <a:txBody>
                    <a:bodyPr/>
                    <a:lstStyle/>
                    <a:p>
                      <a:pPr marL="0" marR="0" algn="ctr">
                        <a:spcBef>
                          <a:spcPts val="0"/>
                        </a:spcBef>
                        <a:spcAft>
                          <a:spcPts val="0"/>
                        </a:spcAft>
                      </a:pPr>
                      <a:r>
                        <a:rPr lang="en-US" sz="1100" dirty="0">
                          <a:solidFill>
                            <a:srgbClr val="002557"/>
                          </a:solidFill>
                          <a:effectLst/>
                          <a:latin typeface="+mn-lt"/>
                          <a:ea typeface="Calibri"/>
                          <a:cs typeface="Calibri"/>
                        </a:rPr>
                        <a:t>199</a:t>
                      </a: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E7F3F3"/>
                    </a:solidFill>
                  </a:tcPr>
                </a:tc>
                <a:extLst>
                  <a:ext uri="{0D108BD9-81ED-4DB2-BD59-A6C34878D82A}">
                    <a16:rowId xmlns:a16="http://schemas.microsoft.com/office/drawing/2014/main" val="2592378703"/>
                  </a:ext>
                </a:extLst>
              </a:tr>
              <a:tr h="205746">
                <a:tc>
                  <a:txBody>
                    <a:bodyPr/>
                    <a:lstStyle/>
                    <a:p>
                      <a:pPr marL="0" marR="0" lvl="0">
                        <a:spcBef>
                          <a:spcPts val="0"/>
                        </a:spcBef>
                        <a:spcAft>
                          <a:spcPts val="0"/>
                        </a:spcAft>
                        <a:buNone/>
                      </a:pPr>
                      <a:r>
                        <a:rPr lang="en-US" sz="1100" b="1">
                          <a:solidFill>
                            <a:srgbClr val="002557"/>
                          </a:solidFill>
                          <a:effectLst/>
                          <a:latin typeface="+mn-lt"/>
                          <a:ea typeface="+mn-ea"/>
                          <a:cs typeface="Calibri"/>
                        </a:rPr>
                        <a:t>Median OS, </a:t>
                      </a:r>
                      <a:r>
                        <a:rPr lang="en-US" sz="1100" b="1" err="1">
                          <a:solidFill>
                            <a:srgbClr val="002557"/>
                          </a:solidFill>
                          <a:effectLst/>
                          <a:latin typeface="+mn-lt"/>
                          <a:ea typeface="+mn-ea"/>
                          <a:cs typeface="Calibri"/>
                        </a:rPr>
                        <a:t>mo</a:t>
                      </a:r>
                      <a:r>
                        <a:rPr lang="en-US" sz="1100" b="1">
                          <a:solidFill>
                            <a:srgbClr val="002557"/>
                          </a:solidFill>
                          <a:effectLst/>
                          <a:latin typeface="+mn-lt"/>
                          <a:ea typeface="+mn-ea"/>
                          <a:cs typeface="Calibri"/>
                        </a:rPr>
                        <a:t> (95% CI)</a:t>
                      </a:r>
                      <a:endParaRPr lang="en-US" sz="1100"/>
                    </a:p>
                  </a:txBody>
                  <a:tcPr marL="68588" marR="68588" marT="34293" marB="34293">
                    <a:lnL w="0">
                      <a:noFill/>
                    </a:lnL>
                    <a:lnR w="12700">
                      <a:solidFill>
                        <a:schemeClr val="bg1"/>
                      </a:solidFill>
                    </a:lnR>
                    <a:lnT w="0">
                      <a:noFill/>
                    </a:lnT>
                    <a:lnB w="0">
                      <a:noFill/>
                    </a:lnB>
                    <a:lnTlToBr w="12700" cmpd="sng">
                      <a:noFill/>
                      <a:prstDash val="solid"/>
                    </a:lnTlToBr>
                    <a:lnBlToTr w="12700" cmpd="sng">
                      <a:noFill/>
                      <a:prstDash val="solid"/>
                    </a:lnBlToTr>
                    <a:solidFill>
                      <a:schemeClr val="bg1"/>
                    </a:solidFill>
                  </a:tcPr>
                </a:tc>
                <a:tc>
                  <a:txBody>
                    <a:bodyPr/>
                    <a:lstStyle/>
                    <a:p>
                      <a:pPr marL="0" marR="0" lvl="0" algn="ctr">
                        <a:spcBef>
                          <a:spcPts val="0"/>
                        </a:spcBef>
                        <a:spcAft>
                          <a:spcPts val="0"/>
                        </a:spcAft>
                        <a:buNone/>
                      </a:pPr>
                      <a:r>
                        <a:rPr lang="en-US" sz="1100">
                          <a:solidFill>
                            <a:schemeClr val="accent1"/>
                          </a:solidFill>
                        </a:rPr>
                        <a:t>14.4 (13.0</a:t>
                      </a:r>
                      <a:r>
                        <a:rPr kumimoji="0" lang="en-US" sz="1100" b="0" i="0" u="none" strike="noStrike" kern="1200" cap="none" normalizeH="0" baseline="0">
                          <a:ln>
                            <a:noFill/>
                          </a:ln>
                          <a:solidFill>
                            <a:srgbClr val="002557"/>
                          </a:solidFill>
                          <a:effectLst/>
                          <a:latin typeface="+mn-lt"/>
                          <a:ea typeface="MS PGothic"/>
                          <a:cs typeface="Arial" panose="020B0604020202020204" pitchFamily="34" charset="0"/>
                        </a:rPr>
                        <a:t>–</a:t>
                      </a:r>
                      <a:r>
                        <a:rPr lang="en-US" sz="1100">
                          <a:solidFill>
                            <a:schemeClr val="accent1"/>
                          </a:solidFill>
                        </a:rPr>
                        <a:t>15.7)</a:t>
                      </a:r>
                    </a:p>
                  </a:txBody>
                  <a:tcPr marL="51435" marR="51435" marT="0" marB="0">
                    <a:lnL w="12700">
                      <a:solidFill>
                        <a:schemeClr val="bg1"/>
                      </a:solidFill>
                    </a:lnL>
                    <a:lnR w="12700">
                      <a:solidFill>
                        <a:schemeClr val="bg1"/>
                      </a:solidFill>
                    </a:lnR>
                    <a:lnT w="0">
                      <a:noFill/>
                    </a:lnT>
                    <a:lnB w="0">
                      <a:noFill/>
                    </a:lnB>
                    <a:lnTlToBr w="12700" cmpd="sng">
                      <a:noFill/>
                      <a:prstDash val="solid"/>
                    </a:lnTlToBr>
                    <a:lnBlToTr w="12700" cmpd="sng">
                      <a:noFill/>
                      <a:prstDash val="solid"/>
                    </a:lnBlToTr>
                    <a:solidFill>
                      <a:schemeClr val="bg1"/>
                    </a:solidFill>
                  </a:tcPr>
                </a:tc>
                <a:tc>
                  <a:txBody>
                    <a:bodyPr/>
                    <a:lstStyle/>
                    <a:p>
                      <a:pPr marL="0" marR="0" lvl="0" algn="ctr">
                        <a:spcBef>
                          <a:spcPts val="0"/>
                        </a:spcBef>
                        <a:spcAft>
                          <a:spcPts val="0"/>
                        </a:spcAft>
                        <a:buNone/>
                      </a:pPr>
                      <a:r>
                        <a:rPr lang="en-US" sz="1100">
                          <a:solidFill>
                            <a:schemeClr val="accent1"/>
                          </a:solidFill>
                        </a:rPr>
                        <a:t>11.2 (10.1</a:t>
                      </a:r>
                      <a:r>
                        <a:rPr kumimoji="0" lang="en-US" sz="1100" b="0" i="0" u="none" strike="noStrike" kern="1200" cap="none" normalizeH="0" baseline="0">
                          <a:ln>
                            <a:noFill/>
                          </a:ln>
                          <a:solidFill>
                            <a:srgbClr val="002557"/>
                          </a:solidFill>
                          <a:effectLst/>
                          <a:latin typeface="+mn-lt"/>
                          <a:ea typeface="MS PGothic"/>
                          <a:cs typeface="Arial" panose="020B0604020202020204" pitchFamily="34" charset="0"/>
                        </a:rPr>
                        <a:t>–</a:t>
                      </a:r>
                      <a:r>
                        <a:rPr lang="en-US" sz="1100">
                          <a:solidFill>
                            <a:schemeClr val="accent1"/>
                          </a:solidFill>
                        </a:rPr>
                        <a:t>12.7)</a:t>
                      </a:r>
                    </a:p>
                  </a:txBody>
                  <a:tcPr marL="51435" marR="51435" marT="0" marB="0">
                    <a:lnL w="12700">
                      <a:solidFill>
                        <a:schemeClr val="bg1"/>
                      </a:solidFill>
                    </a:lnL>
                    <a:lnR w="12700">
                      <a:solidFill>
                        <a:schemeClr val="bg1"/>
                      </a:solidFill>
                    </a:lnR>
                    <a:lnT w="38100" cap="flat" cmpd="sng" algn="ctr">
                      <a:noFill/>
                      <a:prstDash val="solid"/>
                      <a:round/>
                      <a:headEnd type="none" w="med" len="med"/>
                      <a:tailEnd type="none" w="med" len="med"/>
                    </a:lnT>
                    <a:lnB w="0">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45370942"/>
                  </a:ext>
                </a:extLst>
              </a:tr>
              <a:tr h="205748">
                <a:tc>
                  <a:txBody>
                    <a:bodyPr/>
                    <a:lstStyle/>
                    <a:p>
                      <a:pPr marL="182880" marR="0" lvl="0" indent="0" algn="l" defTabSz="1088264" rtl="0" eaLnBrk="1" latinLnBrk="0" hangingPunct="1">
                        <a:lnSpc>
                          <a:spcPct val="100000"/>
                        </a:lnSpc>
                        <a:spcBef>
                          <a:spcPts val="0"/>
                        </a:spcBef>
                        <a:spcAft>
                          <a:spcPts val="0"/>
                        </a:spcAft>
                        <a:buClr>
                          <a:srgbClr val="000000"/>
                        </a:buClr>
                        <a:buSzPts val="1400"/>
                        <a:buFont typeface="Arial"/>
                        <a:buNone/>
                      </a:pPr>
                      <a:r>
                        <a:rPr lang="en-US" sz="1100" b="1" u="none" strike="noStrike" kern="1200" cap="none">
                          <a:solidFill>
                            <a:srgbClr val="002557"/>
                          </a:solidFill>
                          <a:latin typeface="+mn-lt"/>
                          <a:ea typeface="+mn-ea"/>
                          <a:cs typeface="+mn-cs"/>
                        </a:rPr>
                        <a:t>Stratified HR (95% CI)</a:t>
                      </a:r>
                    </a:p>
                  </a:txBody>
                  <a:tcPr marL="68588" marR="68588" marT="34294" marB="34294"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algn="ctr">
                        <a:spcBef>
                          <a:spcPts val="0"/>
                        </a:spcBef>
                        <a:spcAft>
                          <a:spcPts val="0"/>
                        </a:spcAft>
                      </a:pPr>
                      <a:r>
                        <a:rPr lang="en-US" sz="1100" b="1" dirty="0">
                          <a:solidFill>
                            <a:schemeClr val="accent1"/>
                          </a:solidFill>
                          <a:effectLst/>
                          <a:latin typeface="+mn-lt"/>
                          <a:ea typeface="Times New Roman" panose="02020603050405020304" pitchFamily="18" charset="0"/>
                          <a:cs typeface="Times New Roman"/>
                        </a:rPr>
                        <a:t>0.79</a:t>
                      </a:r>
                      <a:r>
                        <a:rPr lang="en-US" sz="1100" dirty="0">
                          <a:solidFill>
                            <a:schemeClr val="accent1"/>
                          </a:solidFill>
                          <a:effectLst/>
                          <a:latin typeface="+mn-lt"/>
                          <a:ea typeface="Times New Roman" panose="02020603050405020304" pitchFamily="18" charset="0"/>
                          <a:cs typeface="Times New Roman"/>
                        </a:rPr>
                        <a:t> (0.65</a:t>
                      </a:r>
                      <a:r>
                        <a:rPr kumimoji="0" lang="en-US" sz="1100" b="0" i="0" u="none" strike="noStrike" kern="1200" cap="none" normalizeH="0" baseline="0" dirty="0">
                          <a:ln>
                            <a:noFill/>
                          </a:ln>
                          <a:solidFill>
                            <a:srgbClr val="002557"/>
                          </a:solidFill>
                          <a:effectLst/>
                          <a:latin typeface="+mn-lt"/>
                          <a:ea typeface="MS PGothic"/>
                          <a:cs typeface="Arial" panose="020B0604020202020204" pitchFamily="34" charset="0"/>
                        </a:rPr>
                        <a:t>–</a:t>
                      </a:r>
                      <a:r>
                        <a:rPr lang="en-US" sz="1100" dirty="0">
                          <a:solidFill>
                            <a:schemeClr val="accent1"/>
                          </a:solidFill>
                          <a:effectLst/>
                          <a:latin typeface="+mn-lt"/>
                          <a:ea typeface="Times New Roman" panose="02020603050405020304" pitchFamily="18" charset="0"/>
                          <a:cs typeface="Times New Roman"/>
                        </a:rPr>
                        <a:t>0.96)</a:t>
                      </a: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00872101"/>
                  </a:ext>
                </a:extLst>
              </a:tr>
              <a:tr h="342908">
                <a:tc>
                  <a:txBody>
                    <a:bodyPr/>
                    <a:lstStyle/>
                    <a:p>
                      <a:pPr marL="182880" marR="0" lvl="0" indent="0" algn="l" defTabSz="1088264" rtl="0" eaLnBrk="1" latinLnBrk="0" hangingPunct="1">
                        <a:lnSpc>
                          <a:spcPct val="100000"/>
                        </a:lnSpc>
                        <a:spcBef>
                          <a:spcPts val="0"/>
                        </a:spcBef>
                        <a:spcAft>
                          <a:spcPts val="0"/>
                        </a:spcAft>
                        <a:buClr>
                          <a:srgbClr val="000000"/>
                        </a:buClr>
                        <a:buSzPts val="1400"/>
                        <a:buFont typeface="Arial"/>
                        <a:buNone/>
                      </a:pPr>
                      <a:r>
                        <a:rPr lang="en-US" altLang="zh-CN" sz="1100" b="1" u="none" strike="noStrike" kern="1200" cap="none" dirty="0">
                          <a:solidFill>
                            <a:srgbClr val="002557"/>
                          </a:solidFill>
                          <a:latin typeface="+mn-lt"/>
                          <a:ea typeface="+mn-ea"/>
                          <a:cs typeface="+mn-cs"/>
                        </a:rPr>
                        <a:t>Stratified Log Rank </a:t>
                      </a:r>
                      <a:r>
                        <a:rPr lang="en-US" altLang="zh-CN" sz="1100" b="1" i="1" u="none" strike="noStrike" kern="1200" cap="none" dirty="0">
                          <a:solidFill>
                            <a:srgbClr val="002557"/>
                          </a:solidFill>
                          <a:latin typeface="+mn-lt"/>
                          <a:ea typeface="+mn-ea"/>
                          <a:cs typeface="+mn-cs"/>
                        </a:rPr>
                        <a:t>P</a:t>
                      </a:r>
                      <a:r>
                        <a:rPr lang="en-US" altLang="zh-CN" sz="1100" b="1" u="none" strike="noStrike" kern="1200" cap="none" dirty="0">
                          <a:solidFill>
                            <a:srgbClr val="002557"/>
                          </a:solidFill>
                          <a:latin typeface="+mn-lt"/>
                          <a:ea typeface="+mn-ea"/>
                          <a:cs typeface="+mn-cs"/>
                        </a:rPr>
                        <a:t> value</a:t>
                      </a:r>
                      <a:endParaRPr lang="en-US" sz="1100" b="1" u="none" strike="noStrike" kern="1200" cap="none" dirty="0">
                        <a:solidFill>
                          <a:srgbClr val="002557"/>
                        </a:solidFill>
                        <a:latin typeface="+mn-lt"/>
                        <a:ea typeface="+mn-ea"/>
                        <a:cs typeface="+mn-cs"/>
                      </a:endParaRPr>
                    </a:p>
                  </a:txBody>
                  <a:tcPr marL="68588" marR="68588" marT="34294" marB="34294"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algn="ctr">
                        <a:spcBef>
                          <a:spcPts val="0"/>
                        </a:spcBef>
                        <a:spcAft>
                          <a:spcPts val="0"/>
                        </a:spcAft>
                      </a:pPr>
                      <a:r>
                        <a:rPr lang="en-US" sz="1100" i="1">
                          <a:solidFill>
                            <a:srgbClr val="002557"/>
                          </a:solidFill>
                          <a:effectLst/>
                          <a:latin typeface="+mn-lt"/>
                          <a:ea typeface="Times New Roman" panose="02020603050405020304" pitchFamily="18" charset="0"/>
                          <a:cs typeface="Times New Roman"/>
                        </a:rPr>
                        <a:t>P</a:t>
                      </a:r>
                      <a:r>
                        <a:rPr lang="en-US" sz="1100">
                          <a:solidFill>
                            <a:srgbClr val="002557"/>
                          </a:solidFill>
                          <a:effectLst/>
                          <a:latin typeface="+mn-lt"/>
                          <a:ea typeface="Times New Roman" panose="02020603050405020304" pitchFamily="18" charset="0"/>
                          <a:cs typeface="Times New Roman"/>
                        </a:rPr>
                        <a:t>=0.020</a:t>
                      </a: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3515214202"/>
                  </a:ext>
                </a:extLst>
              </a:tr>
              <a:tr h="205748">
                <a:tc>
                  <a:txBody>
                    <a:bodyPr/>
                    <a:lstStyle/>
                    <a:p>
                      <a:pPr marL="0" marR="0" lvl="0" indent="0" algn="l" defTabSz="1088264" rtl="0" eaLnBrk="1" fontAlgn="auto" latinLnBrk="0" hangingPunct="1">
                        <a:lnSpc>
                          <a:spcPct val="100000"/>
                        </a:lnSpc>
                        <a:spcBef>
                          <a:spcPts val="0"/>
                        </a:spcBef>
                        <a:spcAft>
                          <a:spcPts val="0"/>
                        </a:spcAft>
                        <a:buClr>
                          <a:srgbClr val="000000"/>
                        </a:buClr>
                        <a:buSzPts val="1400"/>
                        <a:buFont typeface="Arial"/>
                        <a:buNone/>
                        <a:tabLst/>
                        <a:defRPr/>
                      </a:pPr>
                      <a:r>
                        <a:rPr lang="en-US" sz="1100" b="1" u="none" strike="noStrike" kern="1200" cap="none">
                          <a:solidFill>
                            <a:srgbClr val="002557"/>
                          </a:solidFill>
                          <a:latin typeface="+mn-lt"/>
                          <a:ea typeface="+mn-ea"/>
                          <a:cs typeface="+mn-cs"/>
                        </a:rPr>
                        <a:t>12-month OS rate, % (95% CI)</a:t>
                      </a:r>
                    </a:p>
                  </a:txBody>
                  <a:tcPr marL="68588" marR="68588" marT="34294" marB="34294"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F6F6"/>
                    </a:solidFill>
                  </a:tcPr>
                </a:tc>
                <a:tc>
                  <a:txBody>
                    <a:bodyPr/>
                    <a:lstStyle/>
                    <a:p>
                      <a:pPr marL="0" marR="0" algn="ctr">
                        <a:spcBef>
                          <a:spcPts val="0"/>
                        </a:spcBef>
                        <a:spcAft>
                          <a:spcPts val="0"/>
                        </a:spcAft>
                      </a:pPr>
                      <a:r>
                        <a:rPr lang="en-US" sz="1100">
                          <a:solidFill>
                            <a:srgbClr val="002557"/>
                          </a:solidFill>
                          <a:effectLst/>
                          <a:latin typeface="+mn-lt"/>
                          <a:ea typeface="Times New Roman" panose="02020603050405020304" pitchFamily="18" charset="0"/>
                          <a:cs typeface="Times New Roman"/>
                        </a:rPr>
                        <a:t>61 (55</a:t>
                      </a:r>
                      <a:r>
                        <a:rPr kumimoji="0" lang="en-US" sz="1100" b="0" i="0" u="none" strike="noStrike" kern="1200" cap="none" normalizeH="0" baseline="0">
                          <a:ln>
                            <a:noFill/>
                          </a:ln>
                          <a:solidFill>
                            <a:srgbClr val="002557"/>
                          </a:solidFill>
                          <a:effectLst/>
                          <a:latin typeface="+mn-lt"/>
                          <a:ea typeface="MS PGothic"/>
                          <a:cs typeface="Arial" panose="020B0604020202020204" pitchFamily="34" charset="0"/>
                        </a:rPr>
                        <a:t>–</a:t>
                      </a:r>
                      <a:r>
                        <a:rPr lang="en-US" sz="1100">
                          <a:solidFill>
                            <a:srgbClr val="002557"/>
                          </a:solidFill>
                          <a:effectLst/>
                          <a:latin typeface="+mn-lt"/>
                          <a:ea typeface="Times New Roman" panose="02020603050405020304" pitchFamily="18" charset="0"/>
                          <a:cs typeface="Times New Roman"/>
                        </a:rPr>
                        <a:t>66)</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F6F6"/>
                    </a:solidFill>
                  </a:tcPr>
                </a:tc>
                <a:tc>
                  <a:txBody>
                    <a:bodyPr/>
                    <a:lstStyle/>
                    <a:p>
                      <a:pPr marL="0" marR="0" algn="ctr">
                        <a:spcBef>
                          <a:spcPts val="0"/>
                        </a:spcBef>
                        <a:spcAft>
                          <a:spcPts val="0"/>
                        </a:spcAft>
                      </a:pPr>
                      <a:r>
                        <a:rPr lang="en-US" sz="1100" dirty="0">
                          <a:solidFill>
                            <a:srgbClr val="002557"/>
                          </a:solidFill>
                          <a:effectLst/>
                          <a:latin typeface="+mn-lt"/>
                          <a:ea typeface="Times New Roman" panose="02020603050405020304" pitchFamily="18" charset="0"/>
                          <a:cs typeface="Times New Roman"/>
                        </a:rPr>
                        <a:t>47 (41</a:t>
                      </a:r>
                      <a:r>
                        <a:rPr kumimoji="0" lang="en-US" sz="1100" b="0" i="0" u="none" strike="noStrike" kern="1200" cap="none" normalizeH="0" baseline="0" dirty="0">
                          <a:ln>
                            <a:noFill/>
                          </a:ln>
                          <a:solidFill>
                            <a:srgbClr val="002557"/>
                          </a:solidFill>
                          <a:effectLst/>
                          <a:latin typeface="+mn-lt"/>
                          <a:ea typeface="MS PGothic"/>
                          <a:cs typeface="Arial" panose="020B0604020202020204" pitchFamily="34" charset="0"/>
                        </a:rPr>
                        <a:t>–</a:t>
                      </a:r>
                      <a:r>
                        <a:rPr lang="en-US" sz="1100" dirty="0">
                          <a:solidFill>
                            <a:srgbClr val="002557"/>
                          </a:solidFill>
                          <a:effectLst/>
                          <a:latin typeface="+mn-lt"/>
                          <a:ea typeface="Times New Roman" panose="02020603050405020304" pitchFamily="18" charset="0"/>
                          <a:cs typeface="Times New Roman"/>
                        </a:rPr>
                        <a:t>53)</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F6F6"/>
                    </a:solidFill>
                  </a:tcPr>
                </a:tc>
                <a:extLst>
                  <a:ext uri="{0D108BD9-81ED-4DB2-BD59-A6C34878D82A}">
                    <a16:rowId xmlns:a16="http://schemas.microsoft.com/office/drawing/2014/main" val="3217621290"/>
                  </a:ext>
                </a:extLst>
              </a:tr>
            </a:tbl>
          </a:graphicData>
        </a:graphic>
      </p:graphicFrame>
      <p:sp>
        <p:nvSpPr>
          <p:cNvPr id="10" name="Rectangle: Rounded Corners 9">
            <a:extLst>
              <a:ext uri="{FF2B5EF4-FFF2-40B4-BE49-F238E27FC236}">
                <a16:creationId xmlns:a16="http://schemas.microsoft.com/office/drawing/2014/main" id="{D84555D4-A42D-CB13-501A-8C10F8394D10}"/>
              </a:ext>
            </a:extLst>
          </p:cNvPr>
          <p:cNvSpPr/>
          <p:nvPr/>
        </p:nvSpPr>
        <p:spPr>
          <a:xfrm>
            <a:off x="1972420" y="4568869"/>
            <a:ext cx="8321342" cy="759592"/>
          </a:xfrm>
          <a:prstGeom prst="roundRect">
            <a:avLst/>
          </a:prstGeom>
          <a:solidFill>
            <a:srgbClr val="002557"/>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214308" marR="0" lvl="0" indent="-214308" algn="l" defTabSz="68578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white"/>
                </a:solidFill>
                <a:effectLst/>
                <a:uLnTx/>
                <a:uFillTx/>
                <a:latin typeface="Arial" panose="020B0604020202020204"/>
                <a:ea typeface="Microsoft YaHei"/>
                <a:sym typeface="Arial"/>
              </a:rPr>
              <a:t>SG demonstrated a statistically significant improvement in OS vs TPC with 21% </a:t>
            </a:r>
            <a:r>
              <a:rPr kumimoji="0" lang="en-US" sz="1200" b="0" i="0" u="none" strike="noStrike" kern="0" cap="none" spc="0" normalizeH="0" baseline="0" noProof="0" dirty="0">
                <a:ln>
                  <a:noFill/>
                </a:ln>
                <a:solidFill>
                  <a:srgbClr val="FFFFFF"/>
                </a:solidFill>
                <a:effectLst/>
                <a:uLnTx/>
                <a:uFillTx/>
                <a:latin typeface="Arial" panose="020B0604020202020204"/>
                <a:ea typeface="Microsoft YaHei"/>
                <a:sym typeface="Arial"/>
              </a:rPr>
              <a:t>reduction in the risk of death; having met statistical significance, no further formal statistical testing of OS will occur</a:t>
            </a:r>
          </a:p>
          <a:p>
            <a:pPr marL="214308" marR="0" lvl="0" indent="-214308" algn="l" defTabSz="685783" rtl="0" eaLnBrk="1" fontAlgn="base" latinLnBrk="0" hangingPunct="1">
              <a:lnSpc>
                <a:spcPct val="100000"/>
              </a:lnSpc>
              <a:spcBef>
                <a:spcPts val="450"/>
              </a:spcBef>
              <a:spcAft>
                <a:spcPct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FFFFFF"/>
                </a:solidFill>
                <a:effectLst/>
                <a:uLnTx/>
                <a:uFillTx/>
                <a:latin typeface="Arial" panose="020B0604020202020204"/>
                <a:ea typeface="Microsoft YaHei"/>
                <a:sym typeface="Arial"/>
              </a:rPr>
              <a:t>Patients who received SG survived a median of </a:t>
            </a:r>
            <a:r>
              <a:rPr kumimoji="0" lang="en-US" sz="1200" b="1" i="1" u="none" strike="noStrike" kern="0" cap="none" spc="0" normalizeH="0" baseline="0" noProof="0" dirty="0">
                <a:ln>
                  <a:noFill/>
                </a:ln>
                <a:solidFill>
                  <a:srgbClr val="FFFFFF"/>
                </a:solidFill>
                <a:effectLst/>
                <a:uLnTx/>
                <a:uFillTx/>
                <a:latin typeface="Arial" panose="020B0604020202020204"/>
                <a:ea typeface="Microsoft YaHei"/>
                <a:sym typeface="Arial"/>
              </a:rPr>
              <a:t>3.2 months longer </a:t>
            </a:r>
            <a:r>
              <a:rPr kumimoji="0" lang="en-US" sz="1200" b="0" i="0" u="none" strike="noStrike" kern="0" cap="none" spc="0" normalizeH="0" baseline="0" noProof="0" dirty="0">
                <a:ln>
                  <a:noFill/>
                </a:ln>
                <a:solidFill>
                  <a:srgbClr val="FFFFFF"/>
                </a:solidFill>
                <a:effectLst/>
                <a:uLnTx/>
                <a:uFillTx/>
                <a:latin typeface="Arial" panose="020B0604020202020204"/>
                <a:ea typeface="Microsoft YaHei"/>
                <a:sym typeface="Arial"/>
              </a:rPr>
              <a:t>than those who received TPC</a:t>
            </a:r>
          </a:p>
        </p:txBody>
      </p:sp>
      <p:grpSp>
        <p:nvGrpSpPr>
          <p:cNvPr id="7" name="Group 6">
            <a:extLst>
              <a:ext uri="{FF2B5EF4-FFF2-40B4-BE49-F238E27FC236}">
                <a16:creationId xmlns:a16="http://schemas.microsoft.com/office/drawing/2014/main" id="{0D6C8DCA-C09D-BF8D-E7EA-2B5413A8501C}"/>
              </a:ext>
            </a:extLst>
          </p:cNvPr>
          <p:cNvGrpSpPr/>
          <p:nvPr/>
        </p:nvGrpSpPr>
        <p:grpSpPr>
          <a:xfrm>
            <a:off x="1529742" y="1272963"/>
            <a:ext cx="6380823" cy="3389811"/>
            <a:chOff x="2125170" y="1589284"/>
            <a:chExt cx="5785395" cy="3073490"/>
          </a:xfrm>
        </p:grpSpPr>
        <p:pic>
          <p:nvPicPr>
            <p:cNvPr id="8" name="Picture 7">
              <a:extLst>
                <a:ext uri="{FF2B5EF4-FFF2-40B4-BE49-F238E27FC236}">
                  <a16:creationId xmlns:a16="http://schemas.microsoft.com/office/drawing/2014/main" id="{367479D0-8ED6-6AAC-352D-A44A4699E12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125170" y="1589284"/>
              <a:ext cx="5785395" cy="3073490"/>
            </a:xfrm>
            <a:prstGeom prst="rect">
              <a:avLst/>
            </a:prstGeom>
          </p:spPr>
        </p:pic>
        <p:grpSp>
          <p:nvGrpSpPr>
            <p:cNvPr id="9" name="Group 8">
              <a:extLst>
                <a:ext uri="{FF2B5EF4-FFF2-40B4-BE49-F238E27FC236}">
                  <a16:creationId xmlns:a16="http://schemas.microsoft.com/office/drawing/2014/main" id="{D34658A1-8AD6-2C9F-932A-376D44BC79E6}"/>
                </a:ext>
              </a:extLst>
            </p:cNvPr>
            <p:cNvGrpSpPr/>
            <p:nvPr/>
          </p:nvGrpSpPr>
          <p:grpSpPr>
            <a:xfrm>
              <a:off x="4059635" y="1821918"/>
              <a:ext cx="749596" cy="2018164"/>
              <a:chOff x="3154812" y="1306770"/>
              <a:chExt cx="999461" cy="2690885"/>
            </a:xfrm>
          </p:grpSpPr>
          <p:cxnSp>
            <p:nvCxnSpPr>
              <p:cNvPr id="20" name="Straight Connector 19">
                <a:extLst>
                  <a:ext uri="{FF2B5EF4-FFF2-40B4-BE49-F238E27FC236}">
                    <a16:creationId xmlns:a16="http://schemas.microsoft.com/office/drawing/2014/main" id="{C3DE5A02-4864-205F-BEF7-EFD844D3B47F}"/>
                  </a:ext>
                </a:extLst>
              </p:cNvPr>
              <p:cNvCxnSpPr>
                <a:cxnSpLocks/>
              </p:cNvCxnSpPr>
              <p:nvPr/>
            </p:nvCxnSpPr>
            <p:spPr>
              <a:xfrm>
                <a:off x="3654301" y="1552991"/>
                <a:ext cx="0" cy="2444664"/>
              </a:xfrm>
              <a:prstGeom prst="line">
                <a:avLst/>
              </a:prstGeom>
              <a:ln w="952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4652BC8-5AC5-5D81-EE1E-B4B56AF55070}"/>
                  </a:ext>
                </a:extLst>
              </p:cNvPr>
              <p:cNvSpPr txBox="1"/>
              <p:nvPr/>
            </p:nvSpPr>
            <p:spPr>
              <a:xfrm>
                <a:off x="3154812" y="1306770"/>
                <a:ext cx="999461" cy="276999"/>
              </a:xfrm>
              <a:prstGeom prst="rect">
                <a:avLst/>
              </a:prstGeom>
              <a:noFill/>
            </p:spPr>
            <p:txBody>
              <a:bodyPr wrap="square" rtlCol="0">
                <a:spAutoFit/>
              </a:bodyPr>
              <a:lstStyle/>
              <a:p>
                <a:pPr marL="0" marR="0" lvl="0" indent="0" algn="ctr" defTabSz="685783" rtl="0" eaLnBrk="1" fontAlgn="base" latinLnBrk="0" hangingPunct="1">
                  <a:lnSpc>
                    <a:spcPct val="100000"/>
                  </a:lnSpc>
                  <a:spcBef>
                    <a:spcPct val="0"/>
                  </a:spcBef>
                  <a:spcAft>
                    <a:spcPct val="0"/>
                  </a:spcAft>
                  <a:buClrTx/>
                  <a:buSzTx/>
                  <a:buFontTx/>
                  <a:buNone/>
                  <a:tabLst/>
                  <a:defRPr/>
                </a:pPr>
                <a:r>
                  <a:rPr kumimoji="0" lang="en-US" sz="750" b="1" i="0" u="none" strike="noStrike" kern="1200" cap="none" spc="0" normalizeH="0" baseline="0" noProof="0" dirty="0">
                    <a:ln>
                      <a:noFill/>
                    </a:ln>
                    <a:solidFill>
                      <a:srgbClr val="002557"/>
                    </a:solidFill>
                    <a:effectLst/>
                    <a:uLnTx/>
                    <a:uFillTx/>
                    <a:latin typeface="Arial"/>
                    <a:ea typeface="Microsoft YaHei"/>
                    <a:cs typeface="Arial"/>
                    <a:sym typeface="Arial"/>
                  </a:rPr>
                  <a:t>12 months</a:t>
                </a:r>
              </a:p>
            </p:txBody>
          </p:sp>
        </p:grpSp>
      </p:grpSp>
      <p:sp>
        <p:nvSpPr>
          <p:cNvPr id="3" name="Google Shape;17;p14">
            <a:extLst>
              <a:ext uri="{FF2B5EF4-FFF2-40B4-BE49-F238E27FC236}">
                <a16:creationId xmlns:a16="http://schemas.microsoft.com/office/drawing/2014/main" id="{89E3306B-0D12-1353-00F3-7817BF3BBA6B}"/>
              </a:ext>
            </a:extLst>
          </p:cNvPr>
          <p:cNvSpPr txBox="1">
            <a:spLocks/>
          </p:cNvSpPr>
          <p:nvPr/>
        </p:nvSpPr>
        <p:spPr>
          <a:xfrm>
            <a:off x="3233863" y="6284386"/>
            <a:ext cx="2400778" cy="189796"/>
          </a:xfrm>
          <a:prstGeom prst="rect">
            <a:avLst/>
          </a:prstGeom>
          <a:noFill/>
          <a:ln>
            <a:noFill/>
          </a:ln>
        </p:spPr>
        <p:txBody>
          <a:bodyPr spcFirstLastPara="1" vert="horz" wrap="square" lIns="0" tIns="0" rIns="0" bIns="0" anchor="ctr" anchorCtr="0">
            <a:spAutoFit/>
          </a:bodyPr>
          <a:lstStyle>
            <a:defPPr marR="0" lvl="0" algn="l" rtl="0">
              <a:lnSpc>
                <a:spcPct val="100000"/>
              </a:lnSpc>
              <a:spcBef>
                <a:spcPts val="0"/>
              </a:spcBef>
              <a:spcAft>
                <a:spcPts val="0"/>
              </a:spcAft>
            </a:defPPr>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D79D4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pPr marL="457178" marR="0" lvl="0" indent="-228588" algn="l" defTabSz="685783" rtl="0" eaLnBrk="1" fontAlgn="base" latinLnBrk="0" hangingPunct="1">
              <a:lnSpc>
                <a:spcPct val="100000"/>
              </a:lnSpc>
              <a:spcBef>
                <a:spcPts val="427"/>
              </a:spcBef>
              <a:spcAft>
                <a:spcPts val="0"/>
              </a:spcAft>
              <a:buClr>
                <a:srgbClr val="05416B"/>
              </a:buClr>
              <a:buSzPts val="1600"/>
              <a:buFont typeface="Noto Sans Symbols"/>
              <a:buNone/>
              <a:tabLst/>
              <a:defRPr/>
            </a:pPr>
            <a:r>
              <a:rPr kumimoji="0" lang="fr-CH" sz="900" b="0" i="0" u="none" strike="noStrike" kern="0" cap="none" spc="0" normalizeH="0" baseline="0" noProof="0" dirty="0" err="1">
                <a:ln>
                  <a:noFill/>
                </a:ln>
                <a:solidFill>
                  <a:srgbClr val="D79D41"/>
                </a:solidFill>
                <a:effectLst/>
                <a:uLnTx/>
                <a:uFillTx/>
                <a:latin typeface="Arial Narrow"/>
                <a:cs typeface="Arial Narrow"/>
                <a:sym typeface="Arial Narrow"/>
              </a:rPr>
              <a:t>Presented</a:t>
            </a:r>
            <a:r>
              <a:rPr kumimoji="0" lang="fr-CH" sz="900" b="0" i="0" u="none" strike="noStrike" kern="0" cap="none" spc="0" normalizeH="0" baseline="0" noProof="0" dirty="0">
                <a:ln>
                  <a:noFill/>
                </a:ln>
                <a:solidFill>
                  <a:srgbClr val="D79D41"/>
                </a:solidFill>
                <a:effectLst/>
                <a:uLnTx/>
                <a:uFillTx/>
                <a:latin typeface="Arial Narrow"/>
                <a:cs typeface="Arial Narrow"/>
                <a:sym typeface="Arial Narrow"/>
              </a:rPr>
              <a:t> by: Hope S. Rugo, MD</a:t>
            </a:r>
          </a:p>
        </p:txBody>
      </p:sp>
      <p:sp>
        <p:nvSpPr>
          <p:cNvPr id="13" name="Title 1">
            <a:extLst>
              <a:ext uri="{FF2B5EF4-FFF2-40B4-BE49-F238E27FC236}">
                <a16:creationId xmlns:a16="http://schemas.microsoft.com/office/drawing/2014/main" id="{596AE5B1-D2B6-45B5-97CB-543406C3FC72}"/>
              </a:ext>
            </a:extLst>
          </p:cNvPr>
          <p:cNvSpPr txBox="1">
            <a:spLocks/>
          </p:cNvSpPr>
          <p:nvPr/>
        </p:nvSpPr>
        <p:spPr>
          <a:xfrm>
            <a:off x="2257424" y="768997"/>
            <a:ext cx="7631966" cy="367487"/>
          </a:xfrm>
          <a:prstGeom prst="rect">
            <a:avLst/>
          </a:prstGeom>
        </p:spPr>
        <p:txBody>
          <a:bodyPr vert="horz" lIns="38612" tIns="19306" rIns="38612" bIns="19306" rtlCol="0" anchor="b">
            <a:no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icrosoft YaHei"/>
                <a:cs typeface="Arial" panose="020B0604020202020204" pitchFamily="34" charset="0"/>
              </a:rPr>
              <a:t>Sacituzumab Govitecan vs TPC:</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icrosoft YaHei"/>
                <a:cs typeface="Arial" panose="020B0604020202020204" pitchFamily="34" charset="0"/>
              </a:rPr>
              <a:t>OS (HR+ MBC)</a:t>
            </a:r>
          </a:p>
        </p:txBody>
      </p:sp>
      <p:sp>
        <p:nvSpPr>
          <p:cNvPr id="2" name="Rectangle 1">
            <a:extLst>
              <a:ext uri="{FF2B5EF4-FFF2-40B4-BE49-F238E27FC236}">
                <a16:creationId xmlns:a16="http://schemas.microsoft.com/office/drawing/2014/main" id="{AB8D6B24-B41A-50FC-BD66-9F2B36CAC769}"/>
              </a:ext>
            </a:extLst>
          </p:cNvPr>
          <p:cNvSpPr/>
          <p:nvPr/>
        </p:nvSpPr>
        <p:spPr>
          <a:xfrm>
            <a:off x="3352800" y="5430740"/>
            <a:ext cx="6324600" cy="4296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Microsoft YaHei"/>
              </a:rPr>
              <a:t>FDA Approved (Feb 2023)</a:t>
            </a:r>
          </a:p>
        </p:txBody>
      </p:sp>
      <p:sp>
        <p:nvSpPr>
          <p:cNvPr id="5" name="TextBox 4">
            <a:extLst>
              <a:ext uri="{FF2B5EF4-FFF2-40B4-BE49-F238E27FC236}">
                <a16:creationId xmlns:a16="http://schemas.microsoft.com/office/drawing/2014/main" id="{30049BD0-2726-0617-18FB-68F644302667}"/>
              </a:ext>
            </a:extLst>
          </p:cNvPr>
          <p:cNvSpPr txBox="1"/>
          <p:nvPr/>
        </p:nvSpPr>
        <p:spPr>
          <a:xfrm>
            <a:off x="7239000" y="6284386"/>
            <a:ext cx="4648200" cy="421214"/>
          </a:xfrm>
          <a:prstGeom prst="rect">
            <a:avLst/>
          </a:prstGeom>
          <a:solidFill>
            <a:schemeClr val="bg1"/>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charset="0"/>
              <a:ea typeface="Microsoft YaHei"/>
            </a:endParaRPr>
          </a:p>
        </p:txBody>
      </p:sp>
      <p:sp>
        <p:nvSpPr>
          <p:cNvPr id="11" name="TextBox 10">
            <a:extLst>
              <a:ext uri="{FF2B5EF4-FFF2-40B4-BE49-F238E27FC236}">
                <a16:creationId xmlns:a16="http://schemas.microsoft.com/office/drawing/2014/main" id="{D53A9029-3A30-4617-9A83-E0F2B4172456}"/>
              </a:ext>
            </a:extLst>
          </p:cNvPr>
          <p:cNvSpPr txBox="1"/>
          <p:nvPr/>
        </p:nvSpPr>
        <p:spPr>
          <a:xfrm>
            <a:off x="8631796" y="6321289"/>
            <a:ext cx="3158008" cy="460511"/>
          </a:xfrm>
          <a:prstGeom prst="rect">
            <a:avLst/>
          </a:prstGeom>
          <a:noFill/>
        </p:spPr>
        <p:txBody>
          <a:bodyPr wrap="square">
            <a:spAutoFit/>
          </a:body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Courtesy of Aditya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Bardia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 MD, MPH</a:t>
            </a:r>
          </a:p>
        </p:txBody>
      </p:sp>
    </p:spTree>
    <p:extLst>
      <p:ext uri="{BB962C8B-B14F-4D97-AF65-F5344CB8AC3E}">
        <p14:creationId xmlns:p14="http://schemas.microsoft.com/office/powerpoint/2010/main" val="1808997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 name="Picture 1657">
            <a:extLst>
              <a:ext uri="{FF2B5EF4-FFF2-40B4-BE49-F238E27FC236}">
                <a16:creationId xmlns:a16="http://schemas.microsoft.com/office/drawing/2014/main" id="{A1E3975C-C4CB-194A-6307-D31E692BEDC2}"/>
              </a:ext>
            </a:extLst>
          </p:cNvPr>
          <p:cNvPicPr>
            <a:picLocks noChangeAspect="1"/>
          </p:cNvPicPr>
          <p:nvPr/>
        </p:nvPicPr>
        <p:blipFill>
          <a:blip r:embed="rId3"/>
          <a:stretch>
            <a:fillRect/>
          </a:stretch>
        </p:blipFill>
        <p:spPr>
          <a:xfrm>
            <a:off x="4462325" y="1778765"/>
            <a:ext cx="3639423" cy="2733893"/>
          </a:xfrm>
          <a:prstGeom prst="rect">
            <a:avLst/>
          </a:prstGeom>
        </p:spPr>
      </p:pic>
      <p:pic>
        <p:nvPicPr>
          <p:cNvPr id="1660" name="Picture 1659">
            <a:extLst>
              <a:ext uri="{FF2B5EF4-FFF2-40B4-BE49-F238E27FC236}">
                <a16:creationId xmlns:a16="http://schemas.microsoft.com/office/drawing/2014/main" id="{3AD79217-462F-8D9C-3A4D-E37460C6EB54}"/>
              </a:ext>
            </a:extLst>
          </p:cNvPr>
          <p:cNvPicPr>
            <a:picLocks noChangeAspect="1"/>
          </p:cNvPicPr>
          <p:nvPr/>
        </p:nvPicPr>
        <p:blipFill>
          <a:blip r:embed="rId4"/>
          <a:stretch>
            <a:fillRect/>
          </a:stretch>
        </p:blipFill>
        <p:spPr>
          <a:xfrm>
            <a:off x="457199" y="1805225"/>
            <a:ext cx="3645191" cy="2733894"/>
          </a:xfrm>
          <a:prstGeom prst="rect">
            <a:avLst/>
          </a:prstGeom>
        </p:spPr>
      </p:pic>
      <p:pic>
        <p:nvPicPr>
          <p:cNvPr id="1662" name="Picture 1661">
            <a:extLst>
              <a:ext uri="{FF2B5EF4-FFF2-40B4-BE49-F238E27FC236}">
                <a16:creationId xmlns:a16="http://schemas.microsoft.com/office/drawing/2014/main" id="{F6FA923F-1ED5-9D64-D340-729853B76340}"/>
              </a:ext>
            </a:extLst>
          </p:cNvPr>
          <p:cNvPicPr>
            <a:picLocks noChangeAspect="1"/>
          </p:cNvPicPr>
          <p:nvPr/>
        </p:nvPicPr>
        <p:blipFill>
          <a:blip r:embed="rId5"/>
          <a:stretch>
            <a:fillRect/>
          </a:stretch>
        </p:blipFill>
        <p:spPr>
          <a:xfrm>
            <a:off x="8258916" y="1779686"/>
            <a:ext cx="3639422" cy="2745428"/>
          </a:xfrm>
          <a:prstGeom prst="rect">
            <a:avLst/>
          </a:prstGeom>
        </p:spPr>
      </p:pic>
      <p:sp>
        <p:nvSpPr>
          <p:cNvPr id="1226" name="Content Placeholder 2">
            <a:extLst>
              <a:ext uri="{FF2B5EF4-FFF2-40B4-BE49-F238E27FC236}">
                <a16:creationId xmlns:a16="http://schemas.microsoft.com/office/drawing/2014/main" id="{7806E066-6272-B1CA-8C58-2EA478013E81}"/>
              </a:ext>
            </a:extLst>
          </p:cNvPr>
          <p:cNvSpPr>
            <a:spLocks noGrp="1"/>
          </p:cNvSpPr>
          <p:nvPr>
            <p:ph type="body" idx="1"/>
          </p:nvPr>
        </p:nvSpPr>
        <p:spPr>
          <a:xfrm>
            <a:off x="762000" y="4704464"/>
            <a:ext cx="10515600" cy="405983"/>
          </a:xfrm>
        </p:spPr>
        <p:txBody>
          <a:bodyPr/>
          <a:lstStyle/>
          <a:p>
            <a:pPr marL="257168" indent="-257168">
              <a:spcBef>
                <a:spcPts val="225"/>
              </a:spcBef>
              <a:buFont typeface="Arial" panose="020B0604020202020204" pitchFamily="34" charset="0"/>
              <a:buChar char="•"/>
            </a:pPr>
            <a:r>
              <a:rPr lang="en-US" sz="1200" dirty="0">
                <a:solidFill>
                  <a:schemeClr val="accent1"/>
                </a:solidFill>
                <a:latin typeface="+mn-lt"/>
              </a:rPr>
              <a:t>Within the HER2-Low population, median PFS with SG vs TPC for the IHC1+ and IHC2+ subgroups was 7.0 vs 4.3 (HR, 0.57) and</a:t>
            </a:r>
            <a:br>
              <a:rPr lang="en-US" sz="1200" dirty="0">
                <a:solidFill>
                  <a:schemeClr val="accent1"/>
                </a:solidFill>
                <a:latin typeface="+mn-lt"/>
              </a:rPr>
            </a:br>
            <a:r>
              <a:rPr lang="en-US" sz="1200" dirty="0">
                <a:solidFill>
                  <a:schemeClr val="accent1"/>
                </a:solidFill>
                <a:latin typeface="+mn-lt"/>
              </a:rPr>
              <a:t>5.6 vs 4.0 (HR, 0.58) months, respectively</a:t>
            </a:r>
          </a:p>
          <a:p>
            <a:pPr marL="257168" indent="-257168">
              <a:spcBef>
                <a:spcPts val="225"/>
              </a:spcBef>
              <a:buFont typeface="Arial" panose="020B0604020202020204" pitchFamily="34" charset="0"/>
              <a:buChar char="•"/>
            </a:pPr>
            <a:r>
              <a:rPr lang="en-US" sz="1200" dirty="0">
                <a:solidFill>
                  <a:schemeClr val="accent1"/>
                </a:solidFill>
                <a:latin typeface="+mn-lt"/>
              </a:rPr>
              <a:t>The hazard ratio for median PFS in a sensitivity analysis of the HER2-Low subgroup (excluding ISH-</a:t>
            </a:r>
            <a:r>
              <a:rPr lang="en-US" sz="1200" dirty="0" err="1">
                <a:solidFill>
                  <a:schemeClr val="accent1"/>
                </a:solidFill>
                <a:latin typeface="+mn-lt"/>
              </a:rPr>
              <a:t>unverified</a:t>
            </a:r>
            <a:r>
              <a:rPr lang="en-US" sz="1200" baseline="30000" dirty="0" err="1">
                <a:solidFill>
                  <a:schemeClr val="accent1"/>
                </a:solidFill>
                <a:latin typeface="+mn-lt"/>
              </a:rPr>
              <a:t>b</a:t>
            </a:r>
            <a:r>
              <a:rPr lang="en-US" sz="1200" dirty="0">
                <a:solidFill>
                  <a:schemeClr val="accent1"/>
                </a:solidFill>
                <a:latin typeface="+mn-lt"/>
              </a:rPr>
              <a:t>) was similar (HR, 0.53) </a:t>
            </a:r>
          </a:p>
        </p:txBody>
      </p:sp>
      <p:sp>
        <p:nvSpPr>
          <p:cNvPr id="16" name="TextBox 15">
            <a:extLst>
              <a:ext uri="{FF2B5EF4-FFF2-40B4-BE49-F238E27FC236}">
                <a16:creationId xmlns:a16="http://schemas.microsoft.com/office/drawing/2014/main" id="{470C70B9-01AC-72DF-915D-5D84CDD27E7F}"/>
              </a:ext>
            </a:extLst>
          </p:cNvPr>
          <p:cNvSpPr txBox="1"/>
          <p:nvPr/>
        </p:nvSpPr>
        <p:spPr>
          <a:xfrm>
            <a:off x="9893125" y="1512917"/>
            <a:ext cx="653820" cy="276999"/>
          </a:xfrm>
          <a:prstGeom prst="rect">
            <a:avLst/>
          </a:prstGeom>
          <a:noFill/>
        </p:spPr>
        <p:txBody>
          <a:bodyPr wrap="square">
            <a:spAutoFit/>
          </a:bodyPr>
          <a:lstStyle/>
          <a:p>
            <a:pPr marL="0" marR="0" lvl="0" indent="0" algn="ctr" defTabSz="685783"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1E325F"/>
                </a:solidFill>
                <a:effectLst/>
                <a:uLnTx/>
                <a:uFillTx/>
                <a:latin typeface="Arial"/>
                <a:ea typeface="Microsoft YaHei"/>
                <a:cs typeface="Arial"/>
                <a:sym typeface="Arial"/>
              </a:rPr>
              <a:t>ITT</a:t>
            </a:r>
            <a:r>
              <a:rPr kumimoji="0" lang="en-US" sz="1200" b="1" i="0" u="none" strike="noStrike" kern="1200" cap="none" spc="0" normalizeH="0" baseline="30000" noProof="0" dirty="0">
                <a:ln>
                  <a:noFill/>
                </a:ln>
                <a:solidFill>
                  <a:srgbClr val="1E325F"/>
                </a:solidFill>
                <a:effectLst/>
                <a:uLnTx/>
                <a:uFillTx/>
                <a:latin typeface="Arial"/>
                <a:ea typeface="Microsoft YaHei"/>
                <a:cs typeface="Arial"/>
                <a:sym typeface="Arial"/>
              </a:rPr>
              <a:t>1</a:t>
            </a:r>
            <a:endParaRPr kumimoji="0" lang="en-US" sz="1200" b="0" i="0" u="none" strike="noStrike" kern="1200" cap="none" spc="0" normalizeH="0" baseline="0" noProof="0" dirty="0">
              <a:ln>
                <a:noFill/>
              </a:ln>
              <a:solidFill>
                <a:srgbClr val="1E325F"/>
              </a:solidFill>
              <a:effectLst/>
              <a:uLnTx/>
              <a:uFillTx/>
              <a:latin typeface="Arial"/>
              <a:ea typeface="Microsoft YaHei"/>
              <a:cs typeface="Arial"/>
              <a:sym typeface="Arial"/>
            </a:endParaRPr>
          </a:p>
        </p:txBody>
      </p:sp>
      <p:sp>
        <p:nvSpPr>
          <p:cNvPr id="20" name="TextBox 19">
            <a:extLst>
              <a:ext uri="{FF2B5EF4-FFF2-40B4-BE49-F238E27FC236}">
                <a16:creationId xmlns:a16="http://schemas.microsoft.com/office/drawing/2014/main" id="{7B4F3F86-7153-7057-52B0-202DDC50210E}"/>
              </a:ext>
            </a:extLst>
          </p:cNvPr>
          <p:cNvSpPr txBox="1"/>
          <p:nvPr/>
        </p:nvSpPr>
        <p:spPr>
          <a:xfrm>
            <a:off x="5778361" y="1512917"/>
            <a:ext cx="1366298" cy="276999"/>
          </a:xfrm>
          <a:prstGeom prst="rect">
            <a:avLst/>
          </a:prstGeom>
          <a:noFill/>
        </p:spPr>
        <p:txBody>
          <a:bodyPr wrap="square" rtlCol="0">
            <a:spAutoFit/>
          </a:bodyPr>
          <a:lstStyle/>
          <a:p>
            <a:pPr marL="0" marR="0" lvl="0" indent="0" algn="ctr" defTabSz="685783"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1E325F"/>
                </a:solidFill>
                <a:effectLst/>
                <a:uLnTx/>
                <a:uFillTx/>
                <a:latin typeface="Arial"/>
                <a:ea typeface="Microsoft YaHei"/>
                <a:cs typeface="Arial"/>
                <a:sym typeface="Arial"/>
              </a:rPr>
              <a:t>HER2 IHC0</a:t>
            </a:r>
            <a:endParaRPr kumimoji="0" lang="en-US" sz="1200" b="1" i="0" u="none" strike="noStrike" kern="1200" cap="none" spc="0" normalizeH="0" baseline="30000" noProof="0" dirty="0">
              <a:ln>
                <a:noFill/>
              </a:ln>
              <a:solidFill>
                <a:srgbClr val="1E325F"/>
              </a:solidFill>
              <a:effectLst/>
              <a:uLnTx/>
              <a:uFillTx/>
              <a:latin typeface="Arial"/>
              <a:ea typeface="Microsoft YaHei"/>
              <a:cs typeface="Arial"/>
              <a:sym typeface="Arial"/>
            </a:endParaRPr>
          </a:p>
        </p:txBody>
      </p:sp>
      <p:sp>
        <p:nvSpPr>
          <p:cNvPr id="22" name="TextBox 21">
            <a:extLst>
              <a:ext uri="{FF2B5EF4-FFF2-40B4-BE49-F238E27FC236}">
                <a16:creationId xmlns:a16="http://schemas.microsoft.com/office/drawing/2014/main" id="{21682F04-468D-F2FB-90DE-5ECED2635582}"/>
              </a:ext>
            </a:extLst>
          </p:cNvPr>
          <p:cNvSpPr txBox="1"/>
          <p:nvPr/>
        </p:nvSpPr>
        <p:spPr>
          <a:xfrm>
            <a:off x="1971965" y="1512917"/>
            <a:ext cx="1110607" cy="276999"/>
          </a:xfrm>
          <a:prstGeom prst="rect">
            <a:avLst/>
          </a:prstGeom>
          <a:noFill/>
        </p:spPr>
        <p:txBody>
          <a:bodyPr wrap="square">
            <a:spAutoFit/>
          </a:bodyPr>
          <a:lstStyle/>
          <a:p>
            <a:pPr marL="0" marR="0" lvl="0" indent="0" algn="l" defTabSz="685783"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1E325F"/>
                </a:solidFill>
                <a:effectLst/>
                <a:uLnTx/>
                <a:uFillTx/>
                <a:latin typeface="Arial"/>
                <a:ea typeface="Microsoft YaHei"/>
                <a:cs typeface="Arial"/>
                <a:sym typeface="Arial"/>
              </a:rPr>
              <a:t>HER2-Low</a:t>
            </a:r>
            <a:r>
              <a:rPr kumimoji="0" lang="en-US" sz="1200" b="1" i="0" u="none" strike="noStrike" kern="1200" cap="none" spc="0" normalizeH="0" baseline="30000" noProof="0" dirty="0">
                <a:ln>
                  <a:noFill/>
                </a:ln>
                <a:solidFill>
                  <a:srgbClr val="1E325F"/>
                </a:solidFill>
                <a:effectLst/>
                <a:uLnTx/>
                <a:uFillTx/>
                <a:latin typeface="Arial"/>
                <a:ea typeface="Microsoft YaHei"/>
                <a:cs typeface="Arial"/>
                <a:sym typeface="Arial"/>
              </a:rPr>
              <a:t>a </a:t>
            </a:r>
            <a:endParaRPr kumimoji="0" lang="en-US" sz="1200" b="0" i="0" u="none" strike="noStrike" kern="1200" cap="none" spc="0" normalizeH="0" baseline="0" noProof="0" dirty="0">
              <a:ln>
                <a:noFill/>
              </a:ln>
              <a:solidFill>
                <a:srgbClr val="000000"/>
              </a:solidFill>
              <a:effectLst/>
              <a:uLnTx/>
              <a:uFillTx/>
              <a:latin typeface="Arial"/>
              <a:ea typeface="Microsoft YaHei"/>
              <a:cs typeface="Arial"/>
              <a:sym typeface="Arial"/>
            </a:endParaRPr>
          </a:p>
        </p:txBody>
      </p:sp>
      <p:graphicFrame>
        <p:nvGraphicFramePr>
          <p:cNvPr id="1664" name="Content Placeholder 8">
            <a:extLst>
              <a:ext uri="{FF2B5EF4-FFF2-40B4-BE49-F238E27FC236}">
                <a16:creationId xmlns:a16="http://schemas.microsoft.com/office/drawing/2014/main" id="{CBF83474-4AE3-FC96-9464-660B07E0DADE}"/>
              </a:ext>
            </a:extLst>
          </p:cNvPr>
          <p:cNvGraphicFramePr>
            <a:graphicFrameLocks/>
          </p:cNvGraphicFramePr>
          <p:nvPr/>
        </p:nvGraphicFramePr>
        <p:xfrm>
          <a:off x="2325042" y="1912147"/>
          <a:ext cx="1777348" cy="882035"/>
        </p:xfrm>
        <a:graphic>
          <a:graphicData uri="http://schemas.openxmlformats.org/drawingml/2006/table">
            <a:tbl>
              <a:tblPr firstRow="1" bandRow="1">
                <a:tableStyleId>{5C22544A-7EE6-4342-B048-85BDC9FD1C3A}</a:tableStyleId>
              </a:tblPr>
              <a:tblGrid>
                <a:gridCol w="871190">
                  <a:extLst>
                    <a:ext uri="{9D8B030D-6E8A-4147-A177-3AD203B41FA5}">
                      <a16:colId xmlns:a16="http://schemas.microsoft.com/office/drawing/2014/main" val="2275183721"/>
                    </a:ext>
                  </a:extLst>
                </a:gridCol>
                <a:gridCol w="472658">
                  <a:extLst>
                    <a:ext uri="{9D8B030D-6E8A-4147-A177-3AD203B41FA5}">
                      <a16:colId xmlns:a16="http://schemas.microsoft.com/office/drawing/2014/main" val="20001"/>
                    </a:ext>
                  </a:extLst>
                </a:gridCol>
                <a:gridCol w="433500">
                  <a:extLst>
                    <a:ext uri="{9D8B030D-6E8A-4147-A177-3AD203B41FA5}">
                      <a16:colId xmlns:a16="http://schemas.microsoft.com/office/drawing/2014/main" val="2836121545"/>
                    </a:ext>
                  </a:extLst>
                </a:gridCol>
              </a:tblGrid>
              <a:tr h="2571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solidFill>
                          <a:schemeClr val="bg1"/>
                        </a:solidFill>
                        <a:latin typeface="+mn-lt"/>
                        <a:cs typeface="Arial" panose="020B0604020202020204" pitchFamily="34" charset="0"/>
                      </a:endParaRPr>
                    </a:p>
                  </a:txBody>
                  <a:tcPr marL="68580" marR="68580" marT="34290" marB="3429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557"/>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pPr>
                      <a:r>
                        <a:rPr lang="en-US" altLang="zh-CN" sz="800" u="none" strike="noStrike" kern="1200" cap="none" dirty="0">
                          <a:solidFill>
                            <a:schemeClr val="bg1"/>
                          </a:solidFill>
                          <a:latin typeface="+mn-lt"/>
                          <a:ea typeface="+mn-ea"/>
                          <a:cs typeface="+mn-cs"/>
                          <a:sym typeface="Arial"/>
                        </a:rPr>
                        <a:t>SG </a:t>
                      </a:r>
                      <a:br>
                        <a:rPr lang="en-US" altLang="zh-CN" sz="800" u="none" strike="noStrike" kern="1200" cap="none" dirty="0">
                          <a:solidFill>
                            <a:schemeClr val="bg1"/>
                          </a:solidFill>
                          <a:latin typeface="+mn-lt"/>
                          <a:ea typeface="+mn-ea"/>
                          <a:cs typeface="+mn-cs"/>
                          <a:sym typeface="Arial"/>
                        </a:rPr>
                      </a:br>
                      <a:r>
                        <a:rPr lang="en-GB" altLang="zh-CN" sz="800" u="none" strike="noStrike" kern="1200" cap="none" dirty="0">
                          <a:solidFill>
                            <a:schemeClr val="bg1"/>
                          </a:solidFill>
                          <a:latin typeface="+mn-lt"/>
                          <a:ea typeface="+mn-ea"/>
                          <a:cs typeface="+mn-cs"/>
                          <a:sym typeface="Arial"/>
                        </a:rPr>
                        <a:t>(n=149)</a:t>
                      </a:r>
                      <a:endParaRPr lang="en-GB" altLang="zh-CN" sz="800" u="none" strike="noStrike" kern="1200" cap="none" dirty="0">
                        <a:solidFill>
                          <a:schemeClr val="bg1"/>
                        </a:solidFill>
                        <a:latin typeface="+mn-lt"/>
                        <a:ea typeface="+mn-ea"/>
                        <a:cs typeface="+mn-cs"/>
                      </a:endParaRPr>
                    </a:p>
                  </a:txBody>
                  <a:tcPr marL="5719" marR="5719" marT="5719"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B4A7"/>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defRPr/>
                      </a:pPr>
                      <a:r>
                        <a:rPr lang="en-US" altLang="zh-CN" sz="800" u="none" strike="noStrike" kern="1200" cap="none" dirty="0">
                          <a:solidFill>
                            <a:schemeClr val="bg1"/>
                          </a:solidFill>
                          <a:latin typeface="+mn-lt"/>
                          <a:ea typeface="+mn-ea"/>
                          <a:cs typeface="+mn-cs"/>
                          <a:sym typeface="Arial"/>
                        </a:rPr>
                        <a:t>TPC </a:t>
                      </a:r>
                      <a:r>
                        <a:rPr lang="en-GB" altLang="zh-CN" sz="800" u="none" strike="noStrike" kern="1200" cap="none" dirty="0">
                          <a:solidFill>
                            <a:schemeClr val="bg1"/>
                          </a:solidFill>
                          <a:latin typeface="+mn-lt"/>
                          <a:ea typeface="+mn-ea"/>
                          <a:cs typeface="+mn-cs"/>
                          <a:sym typeface="Arial"/>
                        </a:rPr>
                        <a:t>(n=134)</a:t>
                      </a:r>
                    </a:p>
                  </a:txBody>
                  <a:tcPr marL="5719" marR="5719" marT="5719"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A6A6"/>
                    </a:solidFill>
                  </a:tcPr>
                </a:tc>
                <a:extLst>
                  <a:ext uri="{0D108BD9-81ED-4DB2-BD59-A6C34878D82A}">
                    <a16:rowId xmlns:a16="http://schemas.microsoft.com/office/drawing/2014/main" val="10000"/>
                  </a:ext>
                </a:extLst>
              </a:tr>
              <a:tr h="247123">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800" b="1" u="none" strike="noStrike" kern="1200" cap="none" dirty="0">
                          <a:solidFill>
                            <a:srgbClr val="002557"/>
                          </a:solidFill>
                          <a:latin typeface="+mn-lt"/>
                          <a:ea typeface="+mn-ea"/>
                          <a:cs typeface="+mn-cs"/>
                        </a:rPr>
                        <a:t>Median PFS, </a:t>
                      </a:r>
                      <a:r>
                        <a:rPr lang="en-US" sz="800" b="1" u="none" strike="noStrike" kern="1200" cap="none" dirty="0" err="1">
                          <a:solidFill>
                            <a:srgbClr val="002557"/>
                          </a:solidFill>
                          <a:latin typeface="+mn-lt"/>
                          <a:ea typeface="+mn-ea"/>
                          <a:cs typeface="+mn-cs"/>
                        </a:rPr>
                        <a:t>mo</a:t>
                      </a:r>
                      <a:r>
                        <a:rPr lang="en-US" sz="800" b="1" u="none" strike="noStrike" kern="1200" cap="none" dirty="0">
                          <a:solidFill>
                            <a:srgbClr val="002557"/>
                          </a:solidFill>
                          <a:latin typeface="+mn-lt"/>
                          <a:ea typeface="+mn-ea"/>
                          <a:cs typeface="+mn-cs"/>
                        </a:rPr>
                        <a:t> </a:t>
                      </a:r>
                    </a:p>
                  </a:txBody>
                  <a:tcPr marL="68588" marR="68588" marT="34294" marB="34294"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FEFF"/>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GB" altLang="zh-CN" sz="800" b="0" i="0" u="none" strike="noStrike" cap="none" normalizeH="0" baseline="0" dirty="0">
                          <a:ln>
                            <a:noFill/>
                          </a:ln>
                          <a:solidFill>
                            <a:srgbClr val="002557"/>
                          </a:solidFill>
                          <a:effectLst/>
                          <a:latin typeface="+mn-lt"/>
                          <a:ea typeface="MS PGothic" pitchFamily="34" charset="-128"/>
                        </a:rPr>
                        <a:t> 6.4</a:t>
                      </a:r>
                    </a:p>
                  </a:txBody>
                  <a:tcPr marL="5719" marR="5719" marT="571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FEFF"/>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altLang="zh-CN" sz="800" b="0" u="none" strike="noStrike" kern="1200" cap="none" dirty="0">
                          <a:solidFill>
                            <a:srgbClr val="002557"/>
                          </a:solidFill>
                          <a:latin typeface="+mn-lt"/>
                          <a:ea typeface="+mn-ea"/>
                          <a:cs typeface="+mn-cs"/>
                        </a:rPr>
                        <a:t>4.2</a:t>
                      </a:r>
                      <a:endParaRPr lang="zh-CN" altLang="en-US" sz="800" b="0" u="none" strike="noStrike" kern="1200" cap="none" dirty="0">
                        <a:solidFill>
                          <a:srgbClr val="002557"/>
                        </a:solidFill>
                        <a:latin typeface="+mn-lt"/>
                        <a:ea typeface="+mn-ea"/>
                        <a:cs typeface="+mn-cs"/>
                      </a:endParaRPr>
                    </a:p>
                  </a:txBody>
                  <a:tcPr marL="5719" marR="5719" marT="5719"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FEFF"/>
                    </a:solidFill>
                  </a:tcPr>
                </a:tc>
                <a:extLst>
                  <a:ext uri="{0D108BD9-81ED-4DB2-BD59-A6C34878D82A}">
                    <a16:rowId xmlns:a16="http://schemas.microsoft.com/office/drawing/2014/main" val="10001"/>
                  </a:ext>
                </a:extLst>
              </a:tr>
              <a:tr h="234319">
                <a:tc>
                  <a:txBody>
                    <a:bodyPr/>
                    <a:lstStyle/>
                    <a:p>
                      <a:pPr marL="182880" marR="0" lvl="0" indent="0" algn="l" defTabSz="1088264" rtl="0" eaLnBrk="1" latinLnBrk="0" hangingPunct="1">
                        <a:lnSpc>
                          <a:spcPct val="100000"/>
                        </a:lnSpc>
                        <a:spcBef>
                          <a:spcPts val="0"/>
                        </a:spcBef>
                        <a:spcAft>
                          <a:spcPts val="0"/>
                        </a:spcAft>
                        <a:buClr>
                          <a:srgbClr val="000000"/>
                        </a:buClr>
                        <a:buSzPts val="1400"/>
                        <a:buFont typeface="Arial"/>
                        <a:buNone/>
                      </a:pPr>
                      <a:r>
                        <a:rPr lang="en-US" sz="800" b="1" u="none" strike="noStrike" kern="1200" cap="none" dirty="0">
                          <a:solidFill>
                            <a:srgbClr val="002557"/>
                          </a:solidFill>
                          <a:latin typeface="+mn-lt"/>
                          <a:ea typeface="+mn-ea"/>
                          <a:cs typeface="+mn-cs"/>
                        </a:rPr>
                        <a:t>HR (95% CI)</a:t>
                      </a:r>
                    </a:p>
                  </a:txBody>
                  <a:tcPr marL="68588" marR="68588" marT="34294" marB="34294"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EFF"/>
                    </a:solidFill>
                  </a:tcPr>
                </a:tc>
                <a:tc gridSpan="2">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lang="en-US" sz="800" b="0" u="none" strike="noStrike" kern="1200" cap="none" dirty="0">
                          <a:solidFill>
                            <a:srgbClr val="002557"/>
                          </a:solidFill>
                          <a:latin typeface="+mn-lt"/>
                          <a:ea typeface="+mn-ea"/>
                          <a:cs typeface="+mn-cs"/>
                        </a:rPr>
                        <a:t>0.58 (</a:t>
                      </a:r>
                      <a:r>
                        <a:rPr lang="en-US" sz="800" u="none" strike="noStrike" kern="1200" cap="none" dirty="0">
                          <a:solidFill>
                            <a:srgbClr val="002557"/>
                          </a:solidFill>
                          <a:latin typeface="+mn-lt"/>
                          <a:ea typeface="+mn-ea"/>
                          <a:cs typeface="+mn-cs"/>
                        </a:rPr>
                        <a:t>0.42</a:t>
                      </a:r>
                      <a:r>
                        <a:rPr kumimoji="0" lang="en-GB" altLang="zh-CN" sz="800" b="0" i="0" u="none" strike="noStrike" cap="none" normalizeH="0" baseline="0" dirty="0">
                          <a:ln>
                            <a:noFill/>
                          </a:ln>
                          <a:solidFill>
                            <a:srgbClr val="002557"/>
                          </a:solidFill>
                          <a:effectLst/>
                          <a:latin typeface="+mn-lt"/>
                          <a:ea typeface="MS PGothic" pitchFamily="34" charset="-128"/>
                          <a:cs typeface="Arial" panose="020B0604020202020204" pitchFamily="34" charset="0"/>
                        </a:rPr>
                        <a:t>–</a:t>
                      </a:r>
                      <a:r>
                        <a:rPr lang="en-US" sz="800" u="none" strike="noStrike" kern="1200" cap="none" dirty="0">
                          <a:solidFill>
                            <a:srgbClr val="002557"/>
                          </a:solidFill>
                          <a:latin typeface="+mn-lt"/>
                          <a:ea typeface="+mn-ea"/>
                          <a:cs typeface="+mn-cs"/>
                        </a:rPr>
                        <a:t>0.79), </a:t>
                      </a:r>
                      <a:r>
                        <a:rPr lang="en-US" sz="800" i="1" u="none" strike="noStrike" kern="1200" cap="none" dirty="0">
                          <a:solidFill>
                            <a:srgbClr val="002557"/>
                          </a:solidFill>
                          <a:latin typeface="+mn-lt"/>
                          <a:ea typeface="+mn-ea"/>
                          <a:cs typeface="+mn-cs"/>
                        </a:rPr>
                        <a:t>P</a:t>
                      </a:r>
                      <a:r>
                        <a:rPr lang="en-US" sz="800" i="0" u="none" strike="noStrike" kern="1200" cap="none" dirty="0">
                          <a:solidFill>
                            <a:srgbClr val="002557"/>
                          </a:solidFill>
                          <a:latin typeface="+mn-lt"/>
                          <a:ea typeface="+mn-ea"/>
                          <a:cs typeface="+mn-cs"/>
                        </a:rPr>
                        <a:t>&lt;0.001</a:t>
                      </a:r>
                      <a:endParaRPr lang="en-US" sz="800" b="0" i="0" u="none" strike="noStrike" kern="1200" cap="none" dirty="0">
                        <a:solidFill>
                          <a:srgbClr val="002557"/>
                        </a:solidFill>
                        <a:latin typeface="+mn-lt"/>
                        <a:ea typeface="+mn-ea"/>
                        <a:cs typeface="+mn-cs"/>
                      </a:endParaRPr>
                    </a:p>
                  </a:txBody>
                  <a:tcPr marL="5719" marR="5719" marT="5719"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EFF"/>
                    </a:solidFill>
                  </a:tcPr>
                </a:tc>
                <a:tc hMerge="1">
                  <a:txBody>
                    <a:bodyPr/>
                    <a:lstStyle/>
                    <a:p>
                      <a:endParaRPr lang="zh-CN" altLang="en-US"/>
                    </a:p>
                  </a:txBody>
                  <a:tcPr>
                    <a:lnL w="12700" cmpd="sng">
                      <a:noFill/>
                    </a:lnL>
                    <a:lnT w="6350" cap="flat" cmpd="sng" algn="ctr">
                      <a:solidFill>
                        <a:schemeClr val="bg1">
                          <a:lumMod val="85000"/>
                        </a:schemeClr>
                      </a:solidFill>
                      <a:prstDash val="solid"/>
                      <a:round/>
                      <a:headEnd type="none" w="med" len="med"/>
                      <a:tailEnd type="none" w="med" len="med"/>
                    </a:lnT>
                  </a:tcPr>
                </a:tc>
                <a:extLst>
                  <a:ext uri="{0D108BD9-81ED-4DB2-BD59-A6C34878D82A}">
                    <a16:rowId xmlns:a16="http://schemas.microsoft.com/office/drawing/2014/main" val="10002"/>
                  </a:ext>
                </a:extLst>
              </a:tr>
            </a:tbl>
          </a:graphicData>
        </a:graphic>
      </p:graphicFrame>
      <p:graphicFrame>
        <p:nvGraphicFramePr>
          <p:cNvPr id="1666" name="Content Placeholder 8">
            <a:extLst>
              <a:ext uri="{FF2B5EF4-FFF2-40B4-BE49-F238E27FC236}">
                <a16:creationId xmlns:a16="http://schemas.microsoft.com/office/drawing/2014/main" id="{E0D9BA9C-2C5F-E6FB-00E6-285058398BAF}"/>
              </a:ext>
            </a:extLst>
          </p:cNvPr>
          <p:cNvGraphicFramePr>
            <a:graphicFrameLocks/>
          </p:cNvGraphicFramePr>
          <p:nvPr/>
        </p:nvGraphicFramePr>
        <p:xfrm>
          <a:off x="6131285" y="1918381"/>
          <a:ext cx="1833394" cy="903963"/>
        </p:xfrm>
        <a:graphic>
          <a:graphicData uri="http://schemas.openxmlformats.org/drawingml/2006/table">
            <a:tbl>
              <a:tblPr firstRow="1" bandRow="1">
                <a:tableStyleId>{5C22544A-7EE6-4342-B048-85BDC9FD1C3A}</a:tableStyleId>
              </a:tblPr>
              <a:tblGrid>
                <a:gridCol w="893780">
                  <a:extLst>
                    <a:ext uri="{9D8B030D-6E8A-4147-A177-3AD203B41FA5}">
                      <a16:colId xmlns:a16="http://schemas.microsoft.com/office/drawing/2014/main" val="2275183721"/>
                    </a:ext>
                  </a:extLst>
                </a:gridCol>
                <a:gridCol w="492444">
                  <a:extLst>
                    <a:ext uri="{9D8B030D-6E8A-4147-A177-3AD203B41FA5}">
                      <a16:colId xmlns:a16="http://schemas.microsoft.com/office/drawing/2014/main" val="20001"/>
                    </a:ext>
                  </a:extLst>
                </a:gridCol>
                <a:gridCol w="447170">
                  <a:extLst>
                    <a:ext uri="{9D8B030D-6E8A-4147-A177-3AD203B41FA5}">
                      <a16:colId xmlns:a16="http://schemas.microsoft.com/office/drawing/2014/main" val="2836121545"/>
                    </a:ext>
                  </a:extLst>
                </a:gridCol>
              </a:tblGrid>
              <a:tr h="2791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solidFill>
                          <a:schemeClr val="bg1"/>
                        </a:solidFill>
                        <a:latin typeface="+mn-lt"/>
                        <a:cs typeface="Arial" panose="020B0604020202020204" pitchFamily="34" charset="0"/>
                      </a:endParaRPr>
                    </a:p>
                  </a:txBody>
                  <a:tcPr marL="68580" marR="68580" marT="34290" marB="3429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557"/>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pPr>
                      <a:r>
                        <a:rPr lang="en-US" altLang="zh-CN" sz="800" u="none" strike="noStrike" kern="1200" cap="none" dirty="0">
                          <a:solidFill>
                            <a:schemeClr val="bg1"/>
                          </a:solidFill>
                          <a:latin typeface="+mn-lt"/>
                          <a:ea typeface="+mn-ea"/>
                          <a:cs typeface="+mn-cs"/>
                          <a:sym typeface="Arial"/>
                        </a:rPr>
                        <a:t>SG </a:t>
                      </a:r>
                      <a:br>
                        <a:rPr lang="en-US" altLang="zh-CN" sz="800" u="none" strike="noStrike" kern="1200" cap="none" dirty="0">
                          <a:solidFill>
                            <a:schemeClr val="bg1"/>
                          </a:solidFill>
                          <a:latin typeface="+mn-lt"/>
                          <a:ea typeface="+mn-ea"/>
                          <a:cs typeface="+mn-cs"/>
                          <a:sym typeface="Arial"/>
                        </a:rPr>
                      </a:br>
                      <a:r>
                        <a:rPr lang="en-GB" altLang="zh-CN" sz="800" u="none" strike="noStrike" kern="1200" cap="none" dirty="0">
                          <a:solidFill>
                            <a:schemeClr val="bg1"/>
                          </a:solidFill>
                          <a:latin typeface="+mn-lt"/>
                          <a:ea typeface="+mn-ea"/>
                          <a:cs typeface="+mn-cs"/>
                          <a:sym typeface="Arial"/>
                        </a:rPr>
                        <a:t>(n=101)</a:t>
                      </a:r>
                      <a:endParaRPr lang="en-GB" altLang="zh-CN" sz="800" u="none" strike="noStrike" kern="1200" cap="none" dirty="0">
                        <a:solidFill>
                          <a:schemeClr val="bg1"/>
                        </a:solidFill>
                        <a:latin typeface="+mn-lt"/>
                        <a:ea typeface="+mn-ea"/>
                        <a:cs typeface="+mn-cs"/>
                      </a:endParaRPr>
                    </a:p>
                  </a:txBody>
                  <a:tcPr marL="5719" marR="5719" marT="5719"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B4A7"/>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defRPr/>
                      </a:pPr>
                      <a:r>
                        <a:rPr lang="en-US" altLang="zh-CN" sz="800" u="none" strike="noStrike" kern="1200" cap="none" dirty="0">
                          <a:solidFill>
                            <a:schemeClr val="bg1"/>
                          </a:solidFill>
                          <a:latin typeface="+mn-lt"/>
                          <a:ea typeface="+mn-ea"/>
                          <a:cs typeface="+mn-cs"/>
                          <a:sym typeface="Arial"/>
                        </a:rPr>
                        <a:t>TPC </a:t>
                      </a:r>
                      <a:r>
                        <a:rPr lang="en-GB" altLang="zh-CN" sz="800" u="none" strike="noStrike" kern="1200" cap="none" dirty="0">
                          <a:solidFill>
                            <a:schemeClr val="bg1"/>
                          </a:solidFill>
                          <a:latin typeface="+mn-lt"/>
                          <a:ea typeface="+mn-ea"/>
                          <a:cs typeface="+mn-cs"/>
                          <a:sym typeface="Arial"/>
                        </a:rPr>
                        <a:t>(n=116)</a:t>
                      </a:r>
                    </a:p>
                  </a:txBody>
                  <a:tcPr marL="5719" marR="5719" marT="5719"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A6A6"/>
                    </a:solidFill>
                  </a:tcPr>
                </a:tc>
                <a:extLst>
                  <a:ext uri="{0D108BD9-81ED-4DB2-BD59-A6C34878D82A}">
                    <a16:rowId xmlns:a16="http://schemas.microsoft.com/office/drawing/2014/main" val="10000"/>
                  </a:ext>
                </a:extLst>
              </a:tr>
              <a:tr h="198481">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800" b="1" u="none" strike="noStrike" kern="1200" cap="none" dirty="0">
                          <a:solidFill>
                            <a:srgbClr val="002557"/>
                          </a:solidFill>
                          <a:latin typeface="+mn-lt"/>
                          <a:ea typeface="+mn-ea"/>
                          <a:cs typeface="+mn-cs"/>
                        </a:rPr>
                        <a:t>Median PFS, </a:t>
                      </a:r>
                      <a:r>
                        <a:rPr lang="en-US" sz="800" b="1" u="none" strike="noStrike" kern="1200" cap="none" dirty="0" err="1">
                          <a:solidFill>
                            <a:srgbClr val="002557"/>
                          </a:solidFill>
                          <a:latin typeface="+mn-lt"/>
                          <a:ea typeface="+mn-ea"/>
                          <a:cs typeface="+mn-cs"/>
                        </a:rPr>
                        <a:t>mo</a:t>
                      </a:r>
                      <a:endParaRPr lang="en-US" sz="800" b="1" u="none" strike="noStrike" kern="1200" cap="none" dirty="0">
                        <a:solidFill>
                          <a:srgbClr val="002557"/>
                        </a:solidFill>
                        <a:latin typeface="+mn-lt"/>
                        <a:ea typeface="+mn-ea"/>
                        <a:cs typeface="+mn-cs"/>
                      </a:endParaRPr>
                    </a:p>
                  </a:txBody>
                  <a:tcPr marL="68588" marR="68588" marT="34294" marB="34294"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FEFF"/>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GB" altLang="zh-CN" sz="800" b="0" i="0" u="none" strike="noStrike" cap="none" normalizeH="0" baseline="0" dirty="0">
                          <a:ln>
                            <a:noFill/>
                          </a:ln>
                          <a:solidFill>
                            <a:srgbClr val="002557"/>
                          </a:solidFill>
                          <a:effectLst/>
                          <a:latin typeface="+mn-lt"/>
                          <a:ea typeface="MS PGothic" pitchFamily="34" charset="-128"/>
                        </a:rPr>
                        <a:t>5.0</a:t>
                      </a:r>
                    </a:p>
                  </a:txBody>
                  <a:tcPr marL="5719" marR="5719" marT="571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FEFF"/>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altLang="zh-CN" sz="800" b="0" u="none" strike="noStrike" kern="1200" cap="none" dirty="0">
                          <a:solidFill>
                            <a:srgbClr val="002557"/>
                          </a:solidFill>
                          <a:latin typeface="+mn-lt"/>
                          <a:ea typeface="+mn-ea"/>
                          <a:cs typeface="+mn-cs"/>
                        </a:rPr>
                        <a:t>3.4</a:t>
                      </a:r>
                      <a:endParaRPr lang="zh-CN" altLang="en-US" sz="800" b="0" u="none" strike="noStrike" kern="1200" cap="none" dirty="0">
                        <a:solidFill>
                          <a:srgbClr val="002557"/>
                        </a:solidFill>
                        <a:latin typeface="+mn-lt"/>
                        <a:ea typeface="+mn-ea"/>
                        <a:cs typeface="+mn-cs"/>
                      </a:endParaRPr>
                    </a:p>
                  </a:txBody>
                  <a:tcPr marL="5719" marR="5719" marT="5719"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FEFF"/>
                    </a:solidFill>
                  </a:tcPr>
                </a:tc>
                <a:extLst>
                  <a:ext uri="{0D108BD9-81ED-4DB2-BD59-A6C34878D82A}">
                    <a16:rowId xmlns:a16="http://schemas.microsoft.com/office/drawing/2014/main" val="10001"/>
                  </a:ext>
                </a:extLst>
              </a:tr>
              <a:tr h="254297">
                <a:tc>
                  <a:txBody>
                    <a:bodyPr/>
                    <a:lstStyle/>
                    <a:p>
                      <a:pPr marL="182880" marR="0" lvl="0" indent="0" algn="l" defTabSz="1088264" rtl="0" eaLnBrk="1" latinLnBrk="0" hangingPunct="1">
                        <a:lnSpc>
                          <a:spcPct val="100000"/>
                        </a:lnSpc>
                        <a:spcBef>
                          <a:spcPts val="0"/>
                        </a:spcBef>
                        <a:spcAft>
                          <a:spcPts val="0"/>
                        </a:spcAft>
                        <a:buClr>
                          <a:srgbClr val="000000"/>
                        </a:buClr>
                        <a:buSzPts val="1400"/>
                        <a:buFont typeface="Arial"/>
                        <a:buNone/>
                      </a:pPr>
                      <a:r>
                        <a:rPr lang="en-US" sz="800" b="1" u="none" strike="noStrike" kern="1200" cap="none" dirty="0">
                          <a:solidFill>
                            <a:srgbClr val="002557"/>
                          </a:solidFill>
                          <a:latin typeface="+mn-lt"/>
                          <a:ea typeface="+mn-ea"/>
                          <a:cs typeface="+mn-cs"/>
                        </a:rPr>
                        <a:t>HR (95% CI)</a:t>
                      </a:r>
                    </a:p>
                  </a:txBody>
                  <a:tcPr marL="68588" marR="68588" marT="34294" marB="34294"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EFF"/>
                    </a:solidFill>
                  </a:tcPr>
                </a:tc>
                <a:tc gridSpan="2">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lang="en-US" sz="800" b="0" u="none" strike="noStrike" kern="1200" cap="none" dirty="0">
                          <a:solidFill>
                            <a:srgbClr val="002557"/>
                          </a:solidFill>
                          <a:latin typeface="+mn-lt"/>
                          <a:ea typeface="+mn-ea"/>
                          <a:cs typeface="+mn-cs"/>
                        </a:rPr>
                        <a:t>0.72 (</a:t>
                      </a:r>
                      <a:r>
                        <a:rPr lang="en-US" sz="800" u="none" strike="noStrike" kern="1200" cap="none" dirty="0">
                          <a:solidFill>
                            <a:srgbClr val="002557"/>
                          </a:solidFill>
                          <a:latin typeface="+mn-lt"/>
                          <a:ea typeface="+mn-ea"/>
                          <a:cs typeface="+mn-cs"/>
                        </a:rPr>
                        <a:t>0.51</a:t>
                      </a:r>
                      <a:r>
                        <a:rPr kumimoji="0" lang="en-GB" altLang="zh-CN" sz="800" b="0" i="0" u="none" strike="noStrike" cap="none" normalizeH="0" baseline="0" dirty="0">
                          <a:ln>
                            <a:noFill/>
                          </a:ln>
                          <a:solidFill>
                            <a:srgbClr val="002557"/>
                          </a:solidFill>
                          <a:effectLst/>
                          <a:latin typeface="+mn-lt"/>
                          <a:ea typeface="MS PGothic" pitchFamily="34" charset="-128"/>
                          <a:cs typeface="Arial" panose="020B0604020202020204" pitchFamily="34" charset="0"/>
                        </a:rPr>
                        <a:t>–1</a:t>
                      </a:r>
                      <a:r>
                        <a:rPr lang="en-US" sz="800" u="none" strike="noStrike" kern="1200" cap="none" dirty="0">
                          <a:solidFill>
                            <a:srgbClr val="002557"/>
                          </a:solidFill>
                          <a:latin typeface="+mn-lt"/>
                          <a:ea typeface="+mn-ea"/>
                          <a:cs typeface="+mn-cs"/>
                        </a:rPr>
                        <a:t>.00), </a:t>
                      </a:r>
                      <a:r>
                        <a:rPr lang="en-US" sz="800" i="1" u="none" strike="noStrike" kern="1200" cap="none" dirty="0">
                          <a:solidFill>
                            <a:srgbClr val="002557"/>
                          </a:solidFill>
                          <a:latin typeface="+mn-lt"/>
                          <a:ea typeface="+mn-ea"/>
                          <a:cs typeface="+mn-cs"/>
                        </a:rPr>
                        <a:t>P</a:t>
                      </a:r>
                      <a:r>
                        <a:rPr lang="en-US" sz="800" u="none" strike="noStrike" kern="1200" cap="none" dirty="0">
                          <a:solidFill>
                            <a:srgbClr val="002557"/>
                          </a:solidFill>
                          <a:latin typeface="+mn-lt"/>
                          <a:ea typeface="+mn-ea"/>
                          <a:cs typeface="+mn-cs"/>
                        </a:rPr>
                        <a:t>=0.05</a:t>
                      </a:r>
                      <a:endParaRPr lang="en-US" sz="800" b="0" u="none" strike="noStrike" kern="1200" cap="none" dirty="0">
                        <a:solidFill>
                          <a:srgbClr val="002557"/>
                        </a:solidFill>
                        <a:latin typeface="+mn-lt"/>
                        <a:ea typeface="+mn-ea"/>
                        <a:cs typeface="+mn-cs"/>
                      </a:endParaRPr>
                    </a:p>
                  </a:txBody>
                  <a:tcPr marL="5719" marR="5719" marT="5719"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EFF"/>
                    </a:solidFill>
                  </a:tcPr>
                </a:tc>
                <a:tc hMerge="1">
                  <a:txBody>
                    <a:bodyPr/>
                    <a:lstStyle/>
                    <a:p>
                      <a:endParaRPr lang="zh-CN" altLang="en-US"/>
                    </a:p>
                  </a:txBody>
                  <a:tcPr>
                    <a:lnL w="12700" cmpd="sng">
                      <a:noFill/>
                    </a:lnL>
                    <a:lnT w="6350" cap="flat" cmpd="sng" algn="ctr">
                      <a:solidFill>
                        <a:schemeClr val="bg1">
                          <a:lumMod val="85000"/>
                        </a:schemeClr>
                      </a:solidFill>
                      <a:prstDash val="solid"/>
                      <a:round/>
                      <a:headEnd type="none" w="med" len="med"/>
                      <a:tailEnd type="none" w="med" len="med"/>
                    </a:lnT>
                  </a:tcPr>
                </a:tc>
                <a:extLst>
                  <a:ext uri="{0D108BD9-81ED-4DB2-BD59-A6C34878D82A}">
                    <a16:rowId xmlns:a16="http://schemas.microsoft.com/office/drawing/2014/main" val="10002"/>
                  </a:ext>
                </a:extLst>
              </a:tr>
            </a:tbl>
          </a:graphicData>
        </a:graphic>
      </p:graphicFrame>
      <p:graphicFrame>
        <p:nvGraphicFramePr>
          <p:cNvPr id="1668" name="Content Placeholder 8">
            <a:extLst>
              <a:ext uri="{FF2B5EF4-FFF2-40B4-BE49-F238E27FC236}">
                <a16:creationId xmlns:a16="http://schemas.microsoft.com/office/drawing/2014/main" id="{C61CB6ED-D39A-51B2-8639-22E62056D54A}"/>
              </a:ext>
            </a:extLst>
          </p:cNvPr>
          <p:cNvGraphicFramePr>
            <a:graphicFrameLocks/>
          </p:cNvGraphicFramePr>
          <p:nvPr/>
        </p:nvGraphicFramePr>
        <p:xfrm>
          <a:off x="9817599" y="1805225"/>
          <a:ext cx="1912582" cy="882035"/>
        </p:xfrm>
        <a:graphic>
          <a:graphicData uri="http://schemas.openxmlformats.org/drawingml/2006/table">
            <a:tbl>
              <a:tblPr firstRow="1" bandRow="1">
                <a:tableStyleId>{5C22544A-7EE6-4342-B048-85BDC9FD1C3A}</a:tableStyleId>
              </a:tblPr>
              <a:tblGrid>
                <a:gridCol w="819005">
                  <a:extLst>
                    <a:ext uri="{9D8B030D-6E8A-4147-A177-3AD203B41FA5}">
                      <a16:colId xmlns:a16="http://schemas.microsoft.com/office/drawing/2014/main" val="2275183721"/>
                    </a:ext>
                  </a:extLst>
                </a:gridCol>
                <a:gridCol w="627093">
                  <a:extLst>
                    <a:ext uri="{9D8B030D-6E8A-4147-A177-3AD203B41FA5}">
                      <a16:colId xmlns:a16="http://schemas.microsoft.com/office/drawing/2014/main" val="20001"/>
                    </a:ext>
                  </a:extLst>
                </a:gridCol>
                <a:gridCol w="466484">
                  <a:extLst>
                    <a:ext uri="{9D8B030D-6E8A-4147-A177-3AD203B41FA5}">
                      <a16:colId xmlns:a16="http://schemas.microsoft.com/office/drawing/2014/main" val="2836121545"/>
                    </a:ext>
                  </a:extLst>
                </a:gridCol>
              </a:tblGrid>
              <a:tr h="2571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solidFill>
                          <a:schemeClr val="bg1"/>
                        </a:solidFill>
                        <a:latin typeface="+mn-lt"/>
                        <a:cs typeface="Arial" panose="020B0604020202020204" pitchFamily="34" charset="0"/>
                      </a:endParaRPr>
                    </a:p>
                  </a:txBody>
                  <a:tcPr marL="68580" marR="68580" marT="34290" marB="3429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557"/>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pPr>
                      <a:r>
                        <a:rPr lang="en-US" altLang="zh-CN" sz="800" u="none" strike="noStrike" kern="1200" cap="none" dirty="0">
                          <a:solidFill>
                            <a:schemeClr val="bg1"/>
                          </a:solidFill>
                          <a:latin typeface="+mn-lt"/>
                          <a:ea typeface="+mn-ea"/>
                          <a:cs typeface="+mn-cs"/>
                          <a:sym typeface="Arial"/>
                        </a:rPr>
                        <a:t>SG </a:t>
                      </a:r>
                      <a:br>
                        <a:rPr lang="en-US" altLang="zh-CN" sz="800" u="none" strike="noStrike" kern="1200" cap="none" dirty="0">
                          <a:solidFill>
                            <a:schemeClr val="bg1"/>
                          </a:solidFill>
                          <a:latin typeface="+mn-lt"/>
                          <a:ea typeface="+mn-ea"/>
                          <a:cs typeface="+mn-cs"/>
                          <a:sym typeface="Arial"/>
                        </a:rPr>
                      </a:br>
                      <a:r>
                        <a:rPr lang="en-GB" altLang="zh-CN" sz="800" u="none" strike="noStrike" kern="1200" cap="none" dirty="0">
                          <a:solidFill>
                            <a:schemeClr val="bg1"/>
                          </a:solidFill>
                          <a:latin typeface="+mn-lt"/>
                          <a:ea typeface="+mn-ea"/>
                          <a:cs typeface="+mn-cs"/>
                          <a:sym typeface="Arial"/>
                        </a:rPr>
                        <a:t>(n=272)</a:t>
                      </a:r>
                      <a:endParaRPr lang="en-GB" altLang="zh-CN" sz="800" u="none" strike="noStrike" kern="1200" cap="none" dirty="0">
                        <a:solidFill>
                          <a:schemeClr val="bg1"/>
                        </a:solidFill>
                        <a:latin typeface="+mn-lt"/>
                        <a:ea typeface="+mn-ea"/>
                        <a:cs typeface="+mn-cs"/>
                      </a:endParaRPr>
                    </a:p>
                  </a:txBody>
                  <a:tcPr marL="5719" marR="5719" marT="5719"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B4A7"/>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defRPr/>
                      </a:pPr>
                      <a:r>
                        <a:rPr lang="en-US" altLang="zh-CN" sz="800" u="none" strike="noStrike" kern="1200" cap="none" dirty="0">
                          <a:solidFill>
                            <a:schemeClr val="bg1"/>
                          </a:solidFill>
                          <a:latin typeface="+mn-lt"/>
                          <a:ea typeface="+mn-ea"/>
                          <a:cs typeface="+mn-cs"/>
                          <a:sym typeface="Arial"/>
                        </a:rPr>
                        <a:t>TPC </a:t>
                      </a:r>
                      <a:r>
                        <a:rPr lang="en-GB" altLang="zh-CN" sz="800" u="none" strike="noStrike" kern="1200" cap="none" dirty="0">
                          <a:solidFill>
                            <a:schemeClr val="bg1"/>
                          </a:solidFill>
                          <a:latin typeface="+mn-lt"/>
                          <a:ea typeface="+mn-ea"/>
                          <a:cs typeface="+mn-cs"/>
                          <a:sym typeface="Arial"/>
                        </a:rPr>
                        <a:t>(n=271)</a:t>
                      </a:r>
                    </a:p>
                  </a:txBody>
                  <a:tcPr marL="5719" marR="5719" marT="5719"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A6A6"/>
                    </a:solidFill>
                  </a:tcPr>
                </a:tc>
                <a:extLst>
                  <a:ext uri="{0D108BD9-81ED-4DB2-BD59-A6C34878D82A}">
                    <a16:rowId xmlns:a16="http://schemas.microsoft.com/office/drawing/2014/main" val="10000"/>
                  </a:ext>
                </a:extLst>
              </a:tr>
              <a:tr h="297188">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800" b="1" u="none" strike="noStrike" kern="1200" cap="none" dirty="0">
                          <a:solidFill>
                            <a:srgbClr val="002557"/>
                          </a:solidFill>
                          <a:latin typeface="+mn-lt"/>
                          <a:ea typeface="+mn-ea"/>
                          <a:cs typeface="+mn-cs"/>
                        </a:rPr>
                        <a:t>Median PFS, </a:t>
                      </a:r>
                      <a:r>
                        <a:rPr lang="en-US" sz="800" b="1" u="none" strike="noStrike" kern="1200" cap="none" dirty="0" err="1">
                          <a:solidFill>
                            <a:srgbClr val="002557"/>
                          </a:solidFill>
                          <a:latin typeface="+mn-lt"/>
                          <a:ea typeface="+mn-ea"/>
                          <a:cs typeface="+mn-cs"/>
                        </a:rPr>
                        <a:t>mo</a:t>
                      </a:r>
                      <a:r>
                        <a:rPr lang="en-US" sz="800" b="1" u="none" strike="noStrike" kern="1200" cap="none" dirty="0">
                          <a:solidFill>
                            <a:srgbClr val="002557"/>
                          </a:solidFill>
                          <a:latin typeface="+mn-lt"/>
                          <a:ea typeface="+mn-ea"/>
                          <a:cs typeface="+mn-cs"/>
                        </a:rPr>
                        <a:t> (95% CI)</a:t>
                      </a:r>
                    </a:p>
                  </a:txBody>
                  <a:tcPr marL="68588" marR="68588" marT="34294" marB="34294"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FEFF"/>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GB" altLang="zh-CN" sz="800" b="0" i="0" u="none" strike="noStrike" cap="none" normalizeH="0" baseline="0" dirty="0">
                          <a:ln>
                            <a:noFill/>
                          </a:ln>
                          <a:solidFill>
                            <a:srgbClr val="002557"/>
                          </a:solidFill>
                          <a:effectLst/>
                          <a:latin typeface="+mn-lt"/>
                          <a:ea typeface="MS PGothic" pitchFamily="34" charset="-128"/>
                        </a:rPr>
                        <a:t>5.5 </a:t>
                      </a:r>
                      <a:br>
                        <a:rPr kumimoji="0" lang="en-GB" altLang="zh-CN" sz="800" b="0" i="0" u="none" strike="noStrike" cap="none" normalizeH="0" baseline="0" dirty="0">
                          <a:ln>
                            <a:noFill/>
                          </a:ln>
                          <a:solidFill>
                            <a:srgbClr val="002557"/>
                          </a:solidFill>
                          <a:effectLst/>
                          <a:latin typeface="+mn-lt"/>
                          <a:ea typeface="MS PGothic" pitchFamily="34" charset="-128"/>
                        </a:rPr>
                      </a:br>
                      <a:r>
                        <a:rPr kumimoji="0" lang="en-GB" altLang="zh-CN" sz="800" b="0" i="0" u="none" strike="noStrike" cap="none" normalizeH="0" baseline="0" dirty="0">
                          <a:ln>
                            <a:noFill/>
                          </a:ln>
                          <a:solidFill>
                            <a:srgbClr val="002557"/>
                          </a:solidFill>
                          <a:effectLst/>
                          <a:latin typeface="+mn-lt"/>
                          <a:ea typeface="MS PGothic" pitchFamily="34" charset="-128"/>
                        </a:rPr>
                        <a:t>(4.2</a:t>
                      </a:r>
                      <a:r>
                        <a:rPr kumimoji="0" lang="en-GB" altLang="zh-CN" sz="800" b="0" i="0" u="none" strike="noStrike" cap="none" normalizeH="0" baseline="0" dirty="0">
                          <a:ln>
                            <a:noFill/>
                          </a:ln>
                          <a:solidFill>
                            <a:srgbClr val="002557"/>
                          </a:solidFill>
                          <a:effectLst/>
                          <a:latin typeface="+mn-lt"/>
                          <a:ea typeface="MS PGothic" pitchFamily="34" charset="-128"/>
                          <a:cs typeface="Arial" panose="020B0604020202020204" pitchFamily="34" charset="0"/>
                        </a:rPr>
                        <a:t>–</a:t>
                      </a:r>
                      <a:r>
                        <a:rPr kumimoji="0" lang="en-GB" altLang="zh-CN" sz="800" b="0" i="0" u="none" strike="noStrike" cap="none" normalizeH="0" baseline="0" dirty="0">
                          <a:ln>
                            <a:noFill/>
                          </a:ln>
                          <a:solidFill>
                            <a:srgbClr val="002557"/>
                          </a:solidFill>
                          <a:effectLst/>
                          <a:latin typeface="+mn-lt"/>
                          <a:ea typeface="MS PGothic" pitchFamily="34" charset="-128"/>
                        </a:rPr>
                        <a:t>7.0)</a:t>
                      </a:r>
                    </a:p>
                  </a:txBody>
                  <a:tcPr marL="5719" marR="5719" marT="571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FEFF"/>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altLang="zh-CN" sz="800" b="0" u="none" strike="noStrike" kern="1200" cap="none" dirty="0">
                          <a:solidFill>
                            <a:srgbClr val="002557"/>
                          </a:solidFill>
                          <a:latin typeface="+mn-lt"/>
                          <a:ea typeface="+mn-ea"/>
                          <a:cs typeface="+mn-cs"/>
                        </a:rPr>
                        <a:t>4.0 </a:t>
                      </a:r>
                      <a:br>
                        <a:rPr lang="en-US" altLang="zh-CN" sz="800" b="0" u="none" strike="noStrike" kern="1200" cap="none" dirty="0">
                          <a:solidFill>
                            <a:srgbClr val="002557"/>
                          </a:solidFill>
                          <a:latin typeface="+mn-lt"/>
                          <a:ea typeface="+mn-ea"/>
                          <a:cs typeface="+mn-cs"/>
                        </a:rPr>
                      </a:br>
                      <a:r>
                        <a:rPr lang="en-US" altLang="zh-CN" sz="800" b="0" u="none" strike="noStrike" kern="1200" cap="none" dirty="0">
                          <a:solidFill>
                            <a:srgbClr val="002557"/>
                          </a:solidFill>
                          <a:latin typeface="+mn-lt"/>
                          <a:ea typeface="+mn-ea"/>
                          <a:cs typeface="+mn-cs"/>
                        </a:rPr>
                        <a:t>(3.1</a:t>
                      </a:r>
                      <a:r>
                        <a:rPr kumimoji="0" lang="en-GB" altLang="zh-CN" sz="800" b="0" i="0" u="none" strike="noStrike" cap="none" normalizeH="0" baseline="0" dirty="0">
                          <a:ln>
                            <a:noFill/>
                          </a:ln>
                          <a:solidFill>
                            <a:srgbClr val="002557"/>
                          </a:solidFill>
                          <a:effectLst/>
                          <a:latin typeface="+mn-lt"/>
                          <a:ea typeface="MS PGothic" pitchFamily="34" charset="-128"/>
                          <a:cs typeface="Arial" panose="020B0604020202020204" pitchFamily="34" charset="0"/>
                        </a:rPr>
                        <a:t>–</a:t>
                      </a:r>
                      <a:r>
                        <a:rPr lang="en-US" altLang="zh-CN" sz="800" b="0" u="none" strike="noStrike" kern="1200" cap="none" dirty="0">
                          <a:solidFill>
                            <a:srgbClr val="002557"/>
                          </a:solidFill>
                          <a:latin typeface="+mn-lt"/>
                          <a:ea typeface="+mn-ea"/>
                          <a:cs typeface="+mn-cs"/>
                        </a:rPr>
                        <a:t>4.4)</a:t>
                      </a:r>
                      <a:endParaRPr lang="zh-CN" altLang="en-US" sz="800" b="0" u="none" strike="noStrike" kern="1200" cap="none" dirty="0">
                        <a:solidFill>
                          <a:srgbClr val="002557"/>
                        </a:solidFill>
                        <a:latin typeface="+mn-lt"/>
                        <a:ea typeface="+mn-ea"/>
                        <a:cs typeface="+mn-cs"/>
                      </a:endParaRPr>
                    </a:p>
                  </a:txBody>
                  <a:tcPr marL="5719" marR="5719" marT="5719"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FEFF"/>
                    </a:solidFill>
                  </a:tcPr>
                </a:tc>
                <a:extLst>
                  <a:ext uri="{0D108BD9-81ED-4DB2-BD59-A6C34878D82A}">
                    <a16:rowId xmlns:a16="http://schemas.microsoft.com/office/drawing/2014/main" val="10001"/>
                  </a:ext>
                </a:extLst>
              </a:tr>
              <a:tr h="234319">
                <a:tc>
                  <a:txBody>
                    <a:bodyPr/>
                    <a:lstStyle/>
                    <a:p>
                      <a:pPr marL="182880" marR="0" lvl="0" indent="0" algn="l" defTabSz="1088264" rtl="0" eaLnBrk="1" latinLnBrk="0" hangingPunct="1">
                        <a:lnSpc>
                          <a:spcPct val="100000"/>
                        </a:lnSpc>
                        <a:spcBef>
                          <a:spcPts val="0"/>
                        </a:spcBef>
                        <a:spcAft>
                          <a:spcPts val="0"/>
                        </a:spcAft>
                        <a:buClr>
                          <a:srgbClr val="000000"/>
                        </a:buClr>
                        <a:buSzPts val="1400"/>
                        <a:buFont typeface="Arial"/>
                        <a:buNone/>
                      </a:pPr>
                      <a:r>
                        <a:rPr lang="en-US" sz="800" b="1" u="none" strike="noStrike" kern="1200" cap="none" dirty="0">
                          <a:solidFill>
                            <a:srgbClr val="002557"/>
                          </a:solidFill>
                          <a:latin typeface="+mn-lt"/>
                          <a:ea typeface="+mn-ea"/>
                          <a:cs typeface="+mn-cs"/>
                        </a:rPr>
                        <a:t>HR (95% CI)</a:t>
                      </a:r>
                    </a:p>
                  </a:txBody>
                  <a:tcPr marL="68588" marR="68588" marT="34294" marB="34294"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EFF"/>
                    </a:solidFill>
                  </a:tcPr>
                </a:tc>
                <a:tc gridSpan="2">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lang="en-US" sz="800" b="0" u="none" strike="noStrike" kern="1200" cap="none" dirty="0">
                          <a:solidFill>
                            <a:srgbClr val="002557"/>
                          </a:solidFill>
                          <a:latin typeface="+mn-lt"/>
                          <a:ea typeface="+mn-ea"/>
                          <a:cs typeface="+mn-cs"/>
                        </a:rPr>
                        <a:t>0.66 (</a:t>
                      </a:r>
                      <a:r>
                        <a:rPr lang="en-US" sz="800" u="none" strike="noStrike" kern="1200" cap="none" dirty="0">
                          <a:solidFill>
                            <a:srgbClr val="002557"/>
                          </a:solidFill>
                          <a:latin typeface="+mn-lt"/>
                          <a:ea typeface="+mn-ea"/>
                          <a:cs typeface="+mn-cs"/>
                        </a:rPr>
                        <a:t>0.53</a:t>
                      </a:r>
                      <a:r>
                        <a:rPr kumimoji="0" lang="en-GB" altLang="zh-CN" sz="800" b="0" i="0" u="none" strike="noStrike" cap="none" normalizeH="0" baseline="0" dirty="0">
                          <a:ln>
                            <a:noFill/>
                          </a:ln>
                          <a:solidFill>
                            <a:srgbClr val="002557"/>
                          </a:solidFill>
                          <a:effectLst/>
                          <a:latin typeface="+mn-lt"/>
                          <a:ea typeface="MS PGothic" pitchFamily="34" charset="-128"/>
                          <a:cs typeface="Arial" panose="020B0604020202020204" pitchFamily="34" charset="0"/>
                        </a:rPr>
                        <a:t>–</a:t>
                      </a:r>
                      <a:r>
                        <a:rPr lang="en-US" sz="800" u="none" strike="noStrike" kern="1200" cap="none" dirty="0">
                          <a:solidFill>
                            <a:srgbClr val="002557"/>
                          </a:solidFill>
                          <a:latin typeface="+mn-lt"/>
                          <a:ea typeface="+mn-ea"/>
                          <a:cs typeface="+mn-cs"/>
                        </a:rPr>
                        <a:t>0.83), </a:t>
                      </a:r>
                      <a:r>
                        <a:rPr lang="en-US" sz="800" i="1" u="none" strike="noStrike" kern="1200" cap="none" dirty="0">
                          <a:solidFill>
                            <a:srgbClr val="002557"/>
                          </a:solidFill>
                          <a:latin typeface="+mn-lt"/>
                          <a:ea typeface="+mn-ea"/>
                          <a:cs typeface="+mn-cs"/>
                        </a:rPr>
                        <a:t>P</a:t>
                      </a:r>
                      <a:r>
                        <a:rPr lang="en-US" sz="800" u="none" strike="noStrike" kern="1200" cap="none" dirty="0">
                          <a:solidFill>
                            <a:srgbClr val="002557"/>
                          </a:solidFill>
                          <a:latin typeface="+mn-lt"/>
                          <a:ea typeface="+mn-ea"/>
                          <a:cs typeface="+mn-cs"/>
                        </a:rPr>
                        <a:t>=</a:t>
                      </a:r>
                      <a:r>
                        <a:rPr lang="en-US" sz="800" b="0" u="none" strike="noStrike" kern="1200" cap="none" dirty="0">
                          <a:solidFill>
                            <a:srgbClr val="002557"/>
                          </a:solidFill>
                          <a:latin typeface="+mn-lt"/>
                          <a:ea typeface="+mn-ea"/>
                          <a:cs typeface="+mn-cs"/>
                        </a:rPr>
                        <a:t>0.0003</a:t>
                      </a:r>
                    </a:p>
                  </a:txBody>
                  <a:tcPr marL="5719" marR="5719" marT="5719"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EFF"/>
                    </a:solidFill>
                  </a:tcPr>
                </a:tc>
                <a:tc hMerge="1">
                  <a:txBody>
                    <a:bodyPr/>
                    <a:lstStyle/>
                    <a:p>
                      <a:endParaRPr lang="zh-CN" altLang="en-US"/>
                    </a:p>
                  </a:txBody>
                  <a:tcPr>
                    <a:lnL w="12700" cmpd="sng">
                      <a:noFill/>
                    </a:lnL>
                    <a:lnT w="6350" cap="flat" cmpd="sng" algn="ctr">
                      <a:solidFill>
                        <a:schemeClr val="bg1">
                          <a:lumMod val="85000"/>
                        </a:schemeClr>
                      </a:solidFill>
                      <a:prstDash val="solid"/>
                      <a:round/>
                      <a:headEnd type="none" w="med" len="med"/>
                      <a:tailEnd type="none" w="med" len="med"/>
                    </a:lnT>
                  </a:tcPr>
                </a:tc>
                <a:extLst>
                  <a:ext uri="{0D108BD9-81ED-4DB2-BD59-A6C34878D82A}">
                    <a16:rowId xmlns:a16="http://schemas.microsoft.com/office/drawing/2014/main" val="10002"/>
                  </a:ext>
                </a:extLst>
              </a:tr>
            </a:tbl>
          </a:graphicData>
        </a:graphic>
      </p:graphicFrame>
      <p:sp>
        <p:nvSpPr>
          <p:cNvPr id="3" name="Google Shape;17;p14">
            <a:extLst>
              <a:ext uri="{FF2B5EF4-FFF2-40B4-BE49-F238E27FC236}">
                <a16:creationId xmlns:a16="http://schemas.microsoft.com/office/drawing/2014/main" id="{C0892499-F299-C050-2F73-351B85A0061C}"/>
              </a:ext>
            </a:extLst>
          </p:cNvPr>
          <p:cNvSpPr txBox="1">
            <a:spLocks noGrp="1"/>
          </p:cNvSpPr>
          <p:nvPr>
            <p:ph type="body" idx="12" hasCustomPrompt="1"/>
          </p:nvPr>
        </p:nvSpPr>
        <p:spPr>
          <a:xfrm>
            <a:off x="3377583" y="6309412"/>
            <a:ext cx="2400778" cy="235962"/>
          </a:xfrm>
          <a:prstGeom prst="rect">
            <a:avLst/>
          </a:prstGeom>
          <a:noFill/>
          <a:ln>
            <a:noFill/>
          </a:ln>
        </p:spPr>
        <p:txBody>
          <a:bodyPr spcFirstLastPara="1" vert="horz" wrap="square" lIns="0" tIns="0" rIns="0" bIns="0" numCol="1" anchor="ctr" anchorCtr="0" compatLnSpc="1">
            <a:prstTxWarp prst="textNoShape">
              <a:avLst/>
            </a:prstTxWarp>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D79D4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Presented</a:t>
            </a:r>
            <a:r>
              <a:rPr lang="fr-CH" dirty="0"/>
              <a:t> by: Dr. Frederik </a:t>
            </a:r>
            <a:r>
              <a:rPr lang="fr-CH" dirty="0" err="1"/>
              <a:t>Marmé</a:t>
            </a:r>
            <a:endParaRPr dirty="0"/>
          </a:p>
        </p:txBody>
      </p:sp>
      <p:sp>
        <p:nvSpPr>
          <p:cNvPr id="4" name="Text Placeholder 4">
            <a:extLst>
              <a:ext uri="{FF2B5EF4-FFF2-40B4-BE49-F238E27FC236}">
                <a16:creationId xmlns:a16="http://schemas.microsoft.com/office/drawing/2014/main" id="{26606728-62F0-4AD9-B9A3-F253B41E3E3D}"/>
              </a:ext>
            </a:extLst>
          </p:cNvPr>
          <p:cNvSpPr txBox="1">
            <a:spLocks/>
          </p:cNvSpPr>
          <p:nvPr/>
        </p:nvSpPr>
        <p:spPr>
          <a:xfrm>
            <a:off x="990600" y="5484091"/>
            <a:ext cx="8511878" cy="456984"/>
          </a:xfrm>
          <a:prstGeom prst="rect">
            <a:avLst/>
          </a:prstGeom>
        </p:spPr>
        <p:txBody>
          <a:bodyPr vert="horz" lIns="68580" tIns="34290" rIns="68580" bIns="34290" rtlCol="0" anchor="b">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783"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30000" noProof="0" dirty="0">
                <a:ln>
                  <a:noFill/>
                </a:ln>
                <a:solidFill>
                  <a:srgbClr val="1E325F"/>
                </a:solidFill>
                <a:effectLst/>
                <a:uLnTx/>
                <a:uFillTx/>
                <a:latin typeface="Arial"/>
                <a:ea typeface="Microsoft YaHei"/>
                <a:sym typeface="Arial"/>
              </a:rPr>
              <a:t>a</a:t>
            </a:r>
            <a:r>
              <a:rPr kumimoji="0" lang="en-US" sz="525" b="0" i="0" u="none" strike="noStrike" kern="1200" cap="none" spc="0" normalizeH="0" baseline="0" noProof="0" dirty="0">
                <a:ln>
                  <a:noFill/>
                </a:ln>
                <a:solidFill>
                  <a:srgbClr val="1E325F"/>
                </a:solidFill>
                <a:effectLst/>
                <a:uLnTx/>
                <a:uFillTx/>
                <a:latin typeface="Arial"/>
                <a:ea typeface="Microsoft YaHei"/>
                <a:sym typeface="Arial"/>
              </a:rPr>
              <a:t>HER2-Low defined as IHC1+, or IHC2+ and ISH-negative/unverified. </a:t>
            </a:r>
            <a:br>
              <a:rPr kumimoji="0" lang="en-US" sz="525" b="0" i="0" u="none" strike="noStrike" kern="1200" cap="none" spc="0" normalizeH="0" baseline="0" noProof="0" dirty="0">
                <a:ln>
                  <a:noFill/>
                </a:ln>
                <a:solidFill>
                  <a:srgbClr val="1E325F"/>
                </a:solidFill>
                <a:effectLst/>
                <a:uLnTx/>
                <a:uFillTx/>
                <a:latin typeface="Arial"/>
                <a:ea typeface="Microsoft YaHei"/>
                <a:sym typeface="Arial"/>
              </a:rPr>
            </a:br>
            <a:r>
              <a:rPr kumimoji="0" lang="en-US" sz="525" b="0" i="0" u="none" strike="noStrike" kern="1200" cap="none" spc="0" normalizeH="0" baseline="30000" noProof="0" dirty="0">
                <a:ln>
                  <a:noFill/>
                </a:ln>
                <a:solidFill>
                  <a:srgbClr val="1E325F"/>
                </a:solidFill>
                <a:effectLst/>
                <a:uLnTx/>
                <a:uFillTx/>
                <a:latin typeface="Arial"/>
                <a:ea typeface="Microsoft YaHei"/>
                <a:sym typeface="Arial"/>
              </a:rPr>
              <a:t>b</a:t>
            </a:r>
            <a:r>
              <a:rPr kumimoji="0" lang="en-US" sz="525" b="0" i="0" u="none" strike="noStrike" kern="1200" cap="none" spc="0" normalizeH="0" baseline="0" noProof="0" dirty="0">
                <a:ln>
                  <a:noFill/>
                </a:ln>
                <a:solidFill>
                  <a:srgbClr val="1E325F"/>
                </a:solidFill>
                <a:effectLst/>
                <a:uLnTx/>
                <a:uFillTx/>
                <a:latin typeface="Arial"/>
                <a:ea typeface="Microsoft YaHei"/>
                <a:sym typeface="Arial"/>
              </a:rPr>
              <a:t>39 patients with HER2 IHC2+ did not have ISH data documentation available for verification and were presumed to be HER2-low, consistent with the trial eligibility criteria to enroll HER2-negative patients. </a:t>
            </a:r>
            <a:br>
              <a:rPr kumimoji="0" lang="en-US" sz="525" b="0" i="0" u="none" strike="noStrike" kern="1200" cap="none" spc="0" normalizeH="0" baseline="0" noProof="0" dirty="0">
                <a:ln>
                  <a:noFill/>
                </a:ln>
                <a:solidFill>
                  <a:srgbClr val="1E325F"/>
                </a:solidFill>
                <a:effectLst/>
                <a:uLnTx/>
                <a:uFillTx/>
                <a:latin typeface="Arial"/>
                <a:ea typeface="Microsoft YaHei"/>
                <a:sym typeface="Arial"/>
              </a:rPr>
            </a:br>
            <a:r>
              <a:rPr kumimoji="0" lang="en-US" sz="525" b="0" i="0" u="none" strike="noStrike" kern="1200" cap="none" spc="0" normalizeH="0" baseline="0" noProof="0" dirty="0">
                <a:ln>
                  <a:noFill/>
                </a:ln>
                <a:solidFill>
                  <a:srgbClr val="1E325F"/>
                </a:solidFill>
                <a:effectLst/>
                <a:uLnTx/>
                <a:uFillTx/>
                <a:latin typeface="Arial"/>
                <a:ea typeface="Microsoft YaHei"/>
                <a:sym typeface="Arial"/>
              </a:rPr>
              <a:t>HER2, human epidermal growth factor receptor 2; IHC, immunohistochemistry; ISH, in situ hybridization; PFS, progression-free survival; SG, sacituzumab govitecan; TPC, treatment of physician’s choice.</a:t>
            </a:r>
            <a:br>
              <a:rPr kumimoji="0" lang="en-US" sz="525" b="0" i="0" u="none" strike="noStrike" kern="1200" cap="none" spc="0" normalizeH="0" baseline="0" noProof="0" dirty="0">
                <a:ln>
                  <a:noFill/>
                </a:ln>
                <a:solidFill>
                  <a:srgbClr val="1E325F"/>
                </a:solidFill>
                <a:effectLst/>
                <a:uLnTx/>
                <a:uFillTx/>
                <a:latin typeface="Arial"/>
                <a:ea typeface="Microsoft YaHei"/>
                <a:sym typeface="Arial"/>
              </a:rPr>
            </a:br>
            <a:r>
              <a:rPr kumimoji="0" lang="en-US" sz="525" b="0" i="0" u="none" strike="noStrike" kern="1200" cap="none" spc="0" normalizeH="0" baseline="0" noProof="0" dirty="0">
                <a:ln>
                  <a:noFill/>
                </a:ln>
                <a:solidFill>
                  <a:srgbClr val="1E325F"/>
                </a:solidFill>
                <a:effectLst/>
                <a:uLnTx/>
                <a:uFillTx/>
                <a:latin typeface="Arial"/>
                <a:ea typeface="Microsoft YaHei"/>
                <a:sym typeface="Arial"/>
              </a:rPr>
              <a:t>1. </a:t>
            </a:r>
            <a:r>
              <a:rPr kumimoji="0" lang="en-US" sz="525" b="0" i="0" u="none" strike="noStrike" kern="1200" cap="none" spc="0" normalizeH="0" baseline="0" noProof="0" dirty="0" err="1">
                <a:ln>
                  <a:noFill/>
                </a:ln>
                <a:solidFill>
                  <a:srgbClr val="1E325F"/>
                </a:solidFill>
                <a:effectLst/>
                <a:uLnTx/>
                <a:uFillTx/>
                <a:latin typeface="Arial"/>
                <a:ea typeface="Calibri" panose="020F0502020204030204" pitchFamily="34" charset="0"/>
                <a:cs typeface="Times New Roman" panose="02020603050405020304" pitchFamily="18" charset="0"/>
                <a:sym typeface="Arial"/>
              </a:rPr>
              <a:t>Rugo</a:t>
            </a:r>
            <a:r>
              <a:rPr kumimoji="0" lang="en-US" sz="525" b="0" i="0" u="none" strike="noStrike" kern="1200" cap="none" spc="0" normalizeH="0" baseline="0" noProof="0" dirty="0">
                <a:ln>
                  <a:noFill/>
                </a:ln>
                <a:solidFill>
                  <a:srgbClr val="1E325F"/>
                </a:solidFill>
                <a:effectLst/>
                <a:uLnTx/>
                <a:uFillTx/>
                <a:latin typeface="Arial"/>
                <a:ea typeface="Calibri" panose="020F0502020204030204" pitchFamily="34" charset="0"/>
                <a:cs typeface="Times New Roman" panose="02020603050405020304" pitchFamily="18" charset="0"/>
                <a:sym typeface="Arial"/>
              </a:rPr>
              <a:t> HS, et al. </a:t>
            </a:r>
            <a:r>
              <a:rPr kumimoji="0" lang="en-US" sz="525" b="0" i="1" u="none" strike="noStrike" kern="1200" cap="none" spc="0" normalizeH="0" baseline="0" noProof="0" dirty="0">
                <a:ln>
                  <a:noFill/>
                </a:ln>
                <a:solidFill>
                  <a:srgbClr val="1E325F"/>
                </a:solidFill>
                <a:effectLst/>
                <a:uLnTx/>
                <a:uFillTx/>
                <a:latin typeface="Arial"/>
                <a:ea typeface="Calibri" panose="020F0502020204030204" pitchFamily="34" charset="0"/>
                <a:cs typeface="Times New Roman" panose="02020603050405020304" pitchFamily="18" charset="0"/>
                <a:sym typeface="Arial"/>
              </a:rPr>
              <a:t>J Clin Oncol</a:t>
            </a:r>
            <a:r>
              <a:rPr kumimoji="0" lang="en-US" sz="525" b="0" i="0" u="none" strike="noStrike" kern="1200" cap="none" spc="0" normalizeH="0" baseline="0" noProof="0" dirty="0">
                <a:ln>
                  <a:noFill/>
                </a:ln>
                <a:solidFill>
                  <a:srgbClr val="1E325F"/>
                </a:solidFill>
                <a:effectLst/>
                <a:uLnTx/>
                <a:uFillTx/>
                <a:latin typeface="Arial"/>
                <a:ea typeface="Calibri" panose="020F0502020204030204" pitchFamily="34" charset="0"/>
                <a:cs typeface="Times New Roman" panose="02020603050405020304" pitchFamily="18" charset="0"/>
                <a:sym typeface="Arial"/>
              </a:rPr>
              <a:t>. 2022. </a:t>
            </a:r>
            <a:r>
              <a:rPr kumimoji="0" lang="en-US" sz="525" b="0" i="0" u="none" strike="noStrike" kern="1200" cap="none" spc="0" normalizeH="0" baseline="0" noProof="0" dirty="0" err="1">
                <a:ln>
                  <a:noFill/>
                </a:ln>
                <a:solidFill>
                  <a:srgbClr val="1E325F"/>
                </a:solidFill>
                <a:effectLst/>
                <a:uLnTx/>
                <a:uFillTx/>
                <a:latin typeface="Arial"/>
                <a:ea typeface="Calibri" panose="020F0502020204030204" pitchFamily="34" charset="0"/>
                <a:cs typeface="Times New Roman" panose="02020603050405020304" pitchFamily="18" charset="0"/>
                <a:sym typeface="Arial"/>
              </a:rPr>
              <a:t>doi</a:t>
            </a:r>
            <a:r>
              <a:rPr kumimoji="0" lang="en-US" sz="525" b="0" i="0" u="none" strike="noStrike" kern="1200" cap="none" spc="0" normalizeH="0" baseline="0" noProof="0" dirty="0">
                <a:ln>
                  <a:noFill/>
                </a:ln>
                <a:solidFill>
                  <a:srgbClr val="1E325F"/>
                </a:solidFill>
                <a:effectLst/>
                <a:uLnTx/>
                <a:uFillTx/>
                <a:latin typeface="Arial"/>
                <a:ea typeface="Calibri" panose="020F0502020204030204" pitchFamily="34" charset="0"/>
                <a:cs typeface="Times New Roman" panose="02020603050405020304" pitchFamily="18" charset="0"/>
                <a:sym typeface="Arial"/>
              </a:rPr>
              <a:t>: 10.1200/JCO.22.01002. (</a:t>
            </a:r>
            <a:r>
              <a:rPr kumimoji="0" lang="en-US" sz="525" b="0" i="0" u="none" strike="noStrike" kern="1200" cap="none" spc="0" normalizeH="0" baseline="0" noProof="0" dirty="0" err="1">
                <a:ln>
                  <a:noFill/>
                </a:ln>
                <a:solidFill>
                  <a:srgbClr val="1E325F"/>
                </a:solidFill>
                <a:effectLst/>
                <a:uLnTx/>
                <a:uFillTx/>
                <a:latin typeface="Arial"/>
                <a:ea typeface="Calibri" panose="020F0502020204030204" pitchFamily="34" charset="0"/>
                <a:cs typeface="Times New Roman" panose="02020603050405020304" pitchFamily="18" charset="0"/>
                <a:sym typeface="Arial"/>
              </a:rPr>
              <a:t>epub</a:t>
            </a:r>
            <a:r>
              <a:rPr kumimoji="0" lang="en-US" sz="525" b="0" i="0" u="none" strike="noStrike" kern="1200" cap="none" spc="0" normalizeH="0" baseline="0" noProof="0" dirty="0">
                <a:ln>
                  <a:noFill/>
                </a:ln>
                <a:solidFill>
                  <a:srgbClr val="1E325F"/>
                </a:solidFill>
                <a:effectLst/>
                <a:uLnTx/>
                <a:uFillTx/>
                <a:latin typeface="Arial"/>
                <a:ea typeface="Calibri" panose="020F0502020204030204" pitchFamily="34" charset="0"/>
                <a:cs typeface="Times New Roman" panose="02020603050405020304" pitchFamily="18" charset="0"/>
                <a:sym typeface="Arial"/>
              </a:rPr>
              <a:t> ahead of print).</a:t>
            </a:r>
            <a:r>
              <a:rPr kumimoji="0" lang="en-US" sz="525" b="0" i="0" u="none" strike="noStrike" kern="1200" cap="none" spc="0" normalizeH="0" baseline="0" noProof="0" dirty="0">
                <a:ln>
                  <a:noFill/>
                </a:ln>
                <a:solidFill>
                  <a:srgbClr val="1E325F"/>
                </a:solidFill>
                <a:effectLst/>
                <a:uLnTx/>
                <a:uFillTx/>
                <a:latin typeface="Arial"/>
                <a:ea typeface="Microsoft YaHei"/>
                <a:cs typeface="Arial" panose="020B0604020202020204" pitchFamily="34" charset="0"/>
                <a:sym typeface="Arial"/>
              </a:rPr>
              <a:t> Adapted from Rugo HS, et al. Sacituzumab govitecan in hormone receptor-positive/human epidermal growth factor receptor 2-negative metastatic breast cancer. </a:t>
            </a:r>
            <a:r>
              <a:rPr kumimoji="0" lang="en-US" sz="525" b="0" i="1" u="none" strike="noStrike" kern="1200" cap="none" spc="0" normalizeH="0" baseline="0" noProof="0" dirty="0">
                <a:ln>
                  <a:noFill/>
                </a:ln>
                <a:solidFill>
                  <a:srgbClr val="1E325F"/>
                </a:solidFill>
                <a:effectLst/>
                <a:uLnTx/>
                <a:uFillTx/>
                <a:latin typeface="Arial"/>
                <a:ea typeface="Microsoft YaHei"/>
                <a:cs typeface="Arial" panose="020B0604020202020204" pitchFamily="34" charset="0"/>
                <a:sym typeface="Arial"/>
              </a:rPr>
              <a:t>J Clin Oncol. </a:t>
            </a:r>
            <a:r>
              <a:rPr kumimoji="0" lang="en-US" sz="525" b="0" i="0" u="none" strike="noStrike" kern="1200" cap="none" spc="0" normalizeH="0" baseline="0" noProof="0" dirty="0">
                <a:ln>
                  <a:noFill/>
                </a:ln>
                <a:solidFill>
                  <a:srgbClr val="1E325F"/>
                </a:solidFill>
                <a:effectLst/>
                <a:uLnTx/>
                <a:uFillTx/>
                <a:latin typeface="Arial"/>
                <a:ea typeface="Microsoft YaHei"/>
                <a:cs typeface="Arial" panose="020B0604020202020204" pitchFamily="34" charset="0"/>
                <a:sym typeface="Arial"/>
              </a:rPr>
              <a:t>2022. </a:t>
            </a:r>
            <a:r>
              <a:rPr kumimoji="0" lang="en-US" sz="525" b="0" i="0" u="none" strike="noStrike" kern="1200" cap="none" spc="0" normalizeH="0" baseline="0" noProof="0" dirty="0" err="1">
                <a:ln>
                  <a:noFill/>
                </a:ln>
                <a:solidFill>
                  <a:srgbClr val="1E325F"/>
                </a:solidFill>
                <a:effectLst/>
                <a:uLnTx/>
                <a:uFillTx/>
                <a:latin typeface="Arial"/>
                <a:ea typeface="Microsoft YaHei"/>
                <a:cs typeface="Arial" panose="020B0604020202020204" pitchFamily="34" charset="0"/>
                <a:sym typeface="Arial"/>
              </a:rPr>
              <a:t>doi</a:t>
            </a:r>
            <a:r>
              <a:rPr kumimoji="0" lang="en-US" sz="525" b="0" i="0" u="none" strike="noStrike" kern="1200" cap="none" spc="0" normalizeH="0" baseline="0" noProof="0" dirty="0">
                <a:ln>
                  <a:noFill/>
                </a:ln>
                <a:solidFill>
                  <a:srgbClr val="1E325F"/>
                </a:solidFill>
                <a:effectLst/>
                <a:uLnTx/>
                <a:uFillTx/>
                <a:latin typeface="Arial"/>
                <a:ea typeface="Microsoft YaHei"/>
                <a:cs typeface="Arial" panose="020B0604020202020204" pitchFamily="34" charset="0"/>
                <a:sym typeface="Arial"/>
              </a:rPr>
              <a:t>: 10.1200/JCO.22.01002. Reprinted with permission from American Society of Clinical Oncology.</a:t>
            </a:r>
          </a:p>
        </p:txBody>
      </p:sp>
      <p:sp>
        <p:nvSpPr>
          <p:cNvPr id="17" name="Title 1">
            <a:extLst>
              <a:ext uri="{FF2B5EF4-FFF2-40B4-BE49-F238E27FC236}">
                <a16:creationId xmlns:a16="http://schemas.microsoft.com/office/drawing/2014/main" id="{9AE3F9C5-33E2-474A-B201-F08C94DDF3F1}"/>
              </a:ext>
            </a:extLst>
          </p:cNvPr>
          <p:cNvSpPr txBox="1">
            <a:spLocks noGrp="1"/>
          </p:cNvSpPr>
          <p:nvPr>
            <p:ph type="ctrTitle"/>
          </p:nvPr>
        </p:nvSpPr>
        <p:spPr>
          <a:xfrm>
            <a:off x="1942954" y="604946"/>
            <a:ext cx="8496446" cy="574675"/>
          </a:xfrm>
          <a:prstGeom prst="rect">
            <a:avLst/>
          </a:prstGeom>
        </p:spPr>
        <p:txBody>
          <a:bodyPr spcFirstLastPara="1" vert="horz" wrap="square" lIns="38612" tIns="19306" rIns="38612" bIns="19306" numCol="1" rtlCol="0" anchor="b" anchorCtr="0" compatLnSpc="1">
            <a:prstTxWarp prst="textNoShape">
              <a:avLst/>
            </a:prstTxWarp>
            <a:no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algn="ctr"/>
            <a:r>
              <a:rPr lang="en-US" sz="3600" dirty="0">
                <a:solidFill>
                  <a:schemeClr val="bg1"/>
                </a:solidFill>
              </a:rPr>
              <a:t>Sacituzumab Govitecan vs TPC:</a:t>
            </a:r>
          </a:p>
          <a:p>
            <a:pPr algn="ctr"/>
            <a:r>
              <a:rPr lang="en-US" sz="3600" dirty="0">
                <a:solidFill>
                  <a:schemeClr val="bg1"/>
                </a:solidFill>
              </a:rPr>
              <a:t>Efficacy by HER2 status (TROPiCS-02)</a:t>
            </a:r>
          </a:p>
        </p:txBody>
      </p:sp>
      <p:sp>
        <p:nvSpPr>
          <p:cNvPr id="2" name="TextBox 1">
            <a:extLst>
              <a:ext uri="{FF2B5EF4-FFF2-40B4-BE49-F238E27FC236}">
                <a16:creationId xmlns:a16="http://schemas.microsoft.com/office/drawing/2014/main" id="{76BE0690-1C62-96CA-B16F-03DF62C46CA9}"/>
              </a:ext>
            </a:extLst>
          </p:cNvPr>
          <p:cNvSpPr txBox="1"/>
          <p:nvPr/>
        </p:nvSpPr>
        <p:spPr>
          <a:xfrm>
            <a:off x="7239000" y="6284386"/>
            <a:ext cx="4648200" cy="421214"/>
          </a:xfrm>
          <a:prstGeom prst="rect">
            <a:avLst/>
          </a:prstGeom>
          <a:solidFill>
            <a:schemeClr val="bg1"/>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charset="0"/>
              <a:ea typeface="Microsoft YaHei"/>
            </a:endParaRPr>
          </a:p>
        </p:txBody>
      </p:sp>
      <p:sp>
        <p:nvSpPr>
          <p:cNvPr id="5" name="TextBox 4">
            <a:extLst>
              <a:ext uri="{FF2B5EF4-FFF2-40B4-BE49-F238E27FC236}">
                <a16:creationId xmlns:a16="http://schemas.microsoft.com/office/drawing/2014/main" id="{0A717AA2-F5D8-629C-682D-B2092754E8E8}"/>
              </a:ext>
            </a:extLst>
          </p:cNvPr>
          <p:cNvSpPr txBox="1"/>
          <p:nvPr/>
        </p:nvSpPr>
        <p:spPr>
          <a:xfrm>
            <a:off x="8631796" y="6321289"/>
            <a:ext cx="3158008" cy="460511"/>
          </a:xfrm>
          <a:prstGeom prst="rect">
            <a:avLst/>
          </a:prstGeom>
          <a:noFill/>
        </p:spPr>
        <p:txBody>
          <a:bodyPr wrap="square">
            <a:spAutoFit/>
          </a:body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Courtesy of Aditya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Bardia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 MD, MPH</a:t>
            </a:r>
          </a:p>
        </p:txBody>
      </p:sp>
    </p:spTree>
    <p:extLst>
      <p:ext uri="{BB962C8B-B14F-4D97-AF65-F5344CB8AC3E}">
        <p14:creationId xmlns:p14="http://schemas.microsoft.com/office/powerpoint/2010/main" val="21826201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AE160-9853-4C8D-8B0A-B7F6F9EA60FD}"/>
              </a:ext>
            </a:extLst>
          </p:cNvPr>
          <p:cNvSpPr>
            <a:spLocks noGrp="1"/>
          </p:cNvSpPr>
          <p:nvPr>
            <p:ph type="title"/>
          </p:nvPr>
        </p:nvSpPr>
        <p:spPr>
          <a:xfrm>
            <a:off x="1928446" y="457201"/>
            <a:ext cx="8335108" cy="290849"/>
          </a:xfrm>
        </p:spPr>
        <p:txBody>
          <a:bodyPr/>
          <a:lstStyle/>
          <a:p>
            <a:pPr algn="ctr"/>
            <a:r>
              <a:rPr lang="en-US" sz="3600" b="1" dirty="0">
                <a:solidFill>
                  <a:schemeClr val="bg1"/>
                </a:solidFill>
              </a:rPr>
              <a:t>Case: 55F with HR+ MBC</a:t>
            </a:r>
          </a:p>
        </p:txBody>
      </p:sp>
      <p:sp>
        <p:nvSpPr>
          <p:cNvPr id="3" name="Content Placeholder 2">
            <a:extLst>
              <a:ext uri="{FF2B5EF4-FFF2-40B4-BE49-F238E27FC236}">
                <a16:creationId xmlns:a16="http://schemas.microsoft.com/office/drawing/2014/main" id="{5C4D0477-CDBE-440F-85A6-8499815F5C89}"/>
              </a:ext>
            </a:extLst>
          </p:cNvPr>
          <p:cNvSpPr>
            <a:spLocks noGrp="1"/>
          </p:cNvSpPr>
          <p:nvPr>
            <p:ph idx="1"/>
          </p:nvPr>
        </p:nvSpPr>
        <p:spPr>
          <a:xfrm>
            <a:off x="952500" y="1981200"/>
            <a:ext cx="10286999" cy="2443829"/>
          </a:xfrm>
        </p:spPr>
        <p:txBody>
          <a:bodyPr/>
          <a:lstStyle/>
          <a:p>
            <a:pPr marL="0" indent="0">
              <a:lnSpc>
                <a:spcPct val="100000"/>
              </a:lnSpc>
              <a:buNone/>
            </a:pPr>
            <a:r>
              <a:rPr lang="en-US" dirty="0"/>
              <a:t>55F with metastatic HR+ MBC (HER2 IHC = 1). Disease progression on various endocrine based therapy, and recently capecitabine and paclitaxel. PS = 1. No organ dysfunction. </a:t>
            </a:r>
            <a:r>
              <a:rPr lang="en-US" dirty="0" err="1"/>
              <a:t>gBRCA</a:t>
            </a:r>
            <a:r>
              <a:rPr lang="en-US" dirty="0"/>
              <a:t> = negative. PIK3CA and ESR1 WT.  What therapy would you consider next?</a:t>
            </a:r>
          </a:p>
          <a:p>
            <a:pPr marL="642938" lvl="1" indent="-342900">
              <a:lnSpc>
                <a:spcPct val="100000"/>
              </a:lnSpc>
              <a:buFont typeface="+mj-lt"/>
              <a:buAutoNum type="arabicPeriod"/>
            </a:pPr>
            <a:r>
              <a:rPr lang="en-US" sz="2200" dirty="0"/>
              <a:t>Eribulin</a:t>
            </a:r>
          </a:p>
          <a:p>
            <a:pPr marL="642938" lvl="1" indent="-342900">
              <a:lnSpc>
                <a:spcPct val="100000"/>
              </a:lnSpc>
              <a:buFont typeface="+mj-lt"/>
              <a:buAutoNum type="arabicPeriod"/>
            </a:pPr>
            <a:r>
              <a:rPr lang="en-US" sz="2200" dirty="0"/>
              <a:t>Vinorelbine </a:t>
            </a:r>
          </a:p>
          <a:p>
            <a:pPr marL="642938" lvl="1" indent="-342900">
              <a:lnSpc>
                <a:spcPct val="100000"/>
              </a:lnSpc>
              <a:buFont typeface="+mj-lt"/>
              <a:buAutoNum type="arabicPeriod"/>
            </a:pPr>
            <a:r>
              <a:rPr lang="en-US" sz="2200" dirty="0"/>
              <a:t>Sacituzumab Govitecan</a:t>
            </a:r>
          </a:p>
          <a:p>
            <a:pPr marL="642938" lvl="1" indent="-342900">
              <a:lnSpc>
                <a:spcPct val="100000"/>
              </a:lnSpc>
              <a:buFont typeface="+mj-lt"/>
              <a:buAutoNum type="arabicPeriod"/>
            </a:pPr>
            <a:r>
              <a:rPr lang="en-US" sz="2200" dirty="0"/>
              <a:t>Trastuzumab Deruxtecan </a:t>
            </a:r>
          </a:p>
        </p:txBody>
      </p:sp>
      <p:sp>
        <p:nvSpPr>
          <p:cNvPr id="4" name="TextBox 3">
            <a:extLst>
              <a:ext uri="{FF2B5EF4-FFF2-40B4-BE49-F238E27FC236}">
                <a16:creationId xmlns:a16="http://schemas.microsoft.com/office/drawing/2014/main" id="{4A7E8C22-7CD3-0825-623D-F025D861F508}"/>
              </a:ext>
            </a:extLst>
          </p:cNvPr>
          <p:cNvSpPr txBox="1"/>
          <p:nvPr/>
        </p:nvSpPr>
        <p:spPr>
          <a:xfrm>
            <a:off x="8631796" y="6321289"/>
            <a:ext cx="3158008" cy="460511"/>
          </a:xfrm>
          <a:prstGeom prst="rect">
            <a:avLst/>
          </a:prstGeom>
          <a:noFill/>
        </p:spPr>
        <p:txBody>
          <a:bodyPr wrap="square">
            <a:spAutoFit/>
          </a:body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Courtesy of Aditya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Bardia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 MD, MPH</a:t>
            </a:r>
          </a:p>
        </p:txBody>
      </p:sp>
    </p:spTree>
    <p:extLst>
      <p:ext uri="{BB962C8B-B14F-4D97-AF65-F5344CB8AC3E}">
        <p14:creationId xmlns:p14="http://schemas.microsoft.com/office/powerpoint/2010/main" val="6049128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61481-EF95-4EF1-8CFC-9C697D780EFC}"/>
              </a:ext>
            </a:extLst>
          </p:cNvPr>
          <p:cNvSpPr>
            <a:spLocks noGrp="1"/>
          </p:cNvSpPr>
          <p:nvPr>
            <p:ph type="title"/>
          </p:nvPr>
        </p:nvSpPr>
        <p:spPr>
          <a:xfrm>
            <a:off x="2153719" y="212916"/>
            <a:ext cx="7884563" cy="854201"/>
          </a:xfrm>
        </p:spPr>
        <p:txBody>
          <a:bodyPr>
            <a:noAutofit/>
          </a:bodyPr>
          <a:lstStyle/>
          <a:p>
            <a:pPr algn="ctr"/>
            <a:r>
              <a:rPr lang="en-US" sz="3200" b="1" dirty="0">
                <a:solidFill>
                  <a:schemeClr val="bg1"/>
                </a:solidFill>
                <a:latin typeface="Arial" panose="020B0604020202020204" pitchFamily="34" charset="0"/>
                <a:cs typeface="Arial" panose="020B0604020202020204" pitchFamily="34" charset="0"/>
              </a:rPr>
              <a:t>HER2-Low Breast Cancer: </a:t>
            </a:r>
            <a:br>
              <a:rPr lang="en-US" sz="3200" b="1" dirty="0">
                <a:solidFill>
                  <a:schemeClr val="bg1"/>
                </a:solidFill>
                <a:latin typeface="Arial" panose="020B0604020202020204" pitchFamily="34" charset="0"/>
                <a:cs typeface="Arial" panose="020B0604020202020204" pitchFamily="34" charset="0"/>
              </a:rPr>
            </a:br>
            <a:r>
              <a:rPr lang="en-US" sz="3200" b="1" dirty="0">
                <a:solidFill>
                  <a:schemeClr val="bg1"/>
                </a:solidFill>
                <a:latin typeface="Arial" panose="020B0604020202020204" pitchFamily="34" charset="0"/>
                <a:cs typeface="Arial" panose="020B0604020202020204" pitchFamily="34" charset="0"/>
              </a:rPr>
              <a:t>Current Definition  </a:t>
            </a:r>
          </a:p>
        </p:txBody>
      </p:sp>
      <p:sp>
        <p:nvSpPr>
          <p:cNvPr id="6" name="Rectangle 5"/>
          <p:cNvSpPr/>
          <p:nvPr/>
        </p:nvSpPr>
        <p:spPr>
          <a:xfrm>
            <a:off x="5445343" y="1957970"/>
            <a:ext cx="1371600" cy="82296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rPr>
              <a:t>HER2 testing by validated IHC assay</a:t>
            </a:r>
          </a:p>
        </p:txBody>
      </p:sp>
      <p:sp>
        <p:nvSpPr>
          <p:cNvPr id="7" name="Rectangle 6"/>
          <p:cNvSpPr/>
          <p:nvPr/>
        </p:nvSpPr>
        <p:spPr>
          <a:xfrm>
            <a:off x="1778805" y="3357177"/>
            <a:ext cx="1783080" cy="109728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rPr>
              <a:t>Circumferential membrane staining that is complete, intense, and in &gt;10% of tumor cells </a:t>
            </a:r>
            <a:r>
              <a:rPr kumimoji="0" lang="en-US" sz="1200" b="0"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sym typeface="Wingdings" panose="05000000000000000000" pitchFamily="2" charset="2"/>
              </a:rPr>
              <a:t> </a:t>
            </a:r>
            <a:r>
              <a:rPr kumimoji="0" lang="en-US" sz="1200" b="1"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sym typeface="Wingdings" panose="05000000000000000000" pitchFamily="2" charset="2"/>
              </a:rPr>
              <a:t>(IHC 3+)</a:t>
            </a:r>
            <a:endParaRPr kumimoji="0" lang="en-US" sz="1200" b="1"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endParaRPr>
          </a:p>
        </p:txBody>
      </p:sp>
      <p:sp>
        <p:nvSpPr>
          <p:cNvPr id="9" name="Rectangle 8"/>
          <p:cNvSpPr/>
          <p:nvPr/>
        </p:nvSpPr>
        <p:spPr>
          <a:xfrm>
            <a:off x="4023553" y="3357177"/>
            <a:ext cx="1721684" cy="109728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rPr>
              <a:t>Weak to moderate complete membrane staining in &gt;10% of tumor cells </a:t>
            </a:r>
            <a:r>
              <a:rPr kumimoji="0" lang="en-US" sz="1200" b="0"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sym typeface="Wingdings" panose="05000000000000000000" pitchFamily="2" charset="2"/>
              </a:rPr>
              <a:t> </a:t>
            </a:r>
            <a:r>
              <a:rPr kumimoji="0" lang="en-US" sz="1200" b="1"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sym typeface="Wingdings" panose="05000000000000000000" pitchFamily="2" charset="2"/>
              </a:rPr>
              <a:t>(IHC 2+)</a:t>
            </a:r>
            <a:endParaRPr kumimoji="0" lang="en-US" sz="1200" b="1"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endParaRPr>
          </a:p>
        </p:txBody>
      </p:sp>
      <p:sp>
        <p:nvSpPr>
          <p:cNvPr id="10" name="Rectangle 9"/>
          <p:cNvSpPr/>
          <p:nvPr/>
        </p:nvSpPr>
        <p:spPr>
          <a:xfrm>
            <a:off x="6269609" y="3357176"/>
            <a:ext cx="1904346" cy="109728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rPr>
              <a:t>Incomplete membrane staining that is faint/barely perceptible and in &gt;10% of tumor cells </a:t>
            </a:r>
            <a:r>
              <a:rPr kumimoji="0" lang="en-US" sz="1200" b="0"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sym typeface="Wingdings" panose="05000000000000000000" pitchFamily="2" charset="2"/>
              </a:rPr>
              <a:t> </a:t>
            </a:r>
            <a:r>
              <a:rPr kumimoji="0" lang="en-US" sz="1200" b="1"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sym typeface="Wingdings" panose="05000000000000000000" pitchFamily="2" charset="2"/>
              </a:rPr>
              <a:t>(IHC 1+)</a:t>
            </a:r>
            <a:endParaRPr kumimoji="0" lang="en-US" sz="1200" b="1"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endParaRPr>
          </a:p>
        </p:txBody>
      </p:sp>
      <p:sp>
        <p:nvSpPr>
          <p:cNvPr id="11" name="Rectangle 10"/>
          <p:cNvSpPr/>
          <p:nvPr/>
        </p:nvSpPr>
        <p:spPr>
          <a:xfrm>
            <a:off x="8470052" y="3357177"/>
            <a:ext cx="2125980" cy="109728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rPr>
              <a:t>No staining is observed HER2-null </a:t>
            </a:r>
            <a:r>
              <a:rPr kumimoji="0" lang="en-US" sz="1200" b="1" i="0" u="sng"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rPr>
              <a:t>or</a:t>
            </a:r>
            <a:r>
              <a:rPr kumimoji="0" lang="en-US" sz="1200" b="0"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rPr>
              <a:t> membrane staining that is incomplete and is faint/barely perceptible and in &lt;10% tumor cells </a:t>
            </a:r>
            <a:r>
              <a:rPr kumimoji="0" lang="en-US" sz="1200" b="0"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sym typeface="Wingdings" panose="05000000000000000000" pitchFamily="2" charset="2"/>
              </a:rPr>
              <a:t> </a:t>
            </a:r>
            <a:r>
              <a:rPr kumimoji="0" lang="en-US" sz="1200" b="1"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sym typeface="Wingdings" panose="05000000000000000000" pitchFamily="2" charset="2"/>
              </a:rPr>
              <a:t>(IHC 0)</a:t>
            </a:r>
            <a:r>
              <a:rPr kumimoji="0" lang="en-US" sz="1200" b="1"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rPr>
              <a:t> </a:t>
            </a:r>
          </a:p>
        </p:txBody>
      </p:sp>
      <p:sp>
        <p:nvSpPr>
          <p:cNvPr id="14" name="Rectangle 13"/>
          <p:cNvSpPr/>
          <p:nvPr/>
        </p:nvSpPr>
        <p:spPr>
          <a:xfrm>
            <a:off x="1984545" y="4669945"/>
            <a:ext cx="1371600" cy="61722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HER2-Positive</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(15%)</a:t>
            </a:r>
          </a:p>
        </p:txBody>
      </p:sp>
      <p:sp>
        <p:nvSpPr>
          <p:cNvPr id="15" name="Rectangle 14"/>
          <p:cNvSpPr/>
          <p:nvPr/>
        </p:nvSpPr>
        <p:spPr>
          <a:xfrm>
            <a:off x="3834959" y="4672784"/>
            <a:ext cx="887120" cy="61722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rPr>
              <a:t>Reflex ISH test </a:t>
            </a:r>
            <a:r>
              <a:rPr kumimoji="0" lang="en-US" sz="1200" b="1"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rPr>
              <a:t>Positive</a:t>
            </a:r>
          </a:p>
        </p:txBody>
      </p:sp>
      <p:sp>
        <p:nvSpPr>
          <p:cNvPr id="16" name="Rectangle 15"/>
          <p:cNvSpPr/>
          <p:nvPr/>
        </p:nvSpPr>
        <p:spPr>
          <a:xfrm>
            <a:off x="5036906" y="4675133"/>
            <a:ext cx="816872" cy="61722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rPr>
              <a:t>Reflex ISH test </a:t>
            </a:r>
            <a:r>
              <a:rPr kumimoji="0" lang="en-US" sz="1200" b="1"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rPr>
              <a:t>Negative</a:t>
            </a:r>
          </a:p>
        </p:txBody>
      </p:sp>
      <p:sp>
        <p:nvSpPr>
          <p:cNvPr id="17" name="Rectangle 16"/>
          <p:cNvSpPr/>
          <p:nvPr/>
        </p:nvSpPr>
        <p:spPr>
          <a:xfrm>
            <a:off x="6533912" y="4675133"/>
            <a:ext cx="1371600" cy="61722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50" b="0"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rPr>
              <a:t>HER2-Low</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50" b="0"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rPr>
              <a:t>(45-65%)</a:t>
            </a:r>
          </a:p>
        </p:txBody>
      </p:sp>
      <p:sp>
        <p:nvSpPr>
          <p:cNvPr id="18" name="Rectangle 17"/>
          <p:cNvSpPr/>
          <p:nvPr/>
        </p:nvSpPr>
        <p:spPr>
          <a:xfrm>
            <a:off x="8669128" y="4722095"/>
            <a:ext cx="1727828" cy="617220"/>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rPr>
              <a:t>HER2-Negative/null</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rPr>
              <a:t>(30-40%)</a:t>
            </a:r>
          </a:p>
        </p:txBody>
      </p:sp>
      <p:cxnSp>
        <p:nvCxnSpPr>
          <p:cNvPr id="25" name="Elbow Connector 24"/>
          <p:cNvCxnSpPr>
            <a:stCxn id="6" idx="2"/>
          </p:cNvCxnSpPr>
          <p:nvPr/>
        </p:nvCxnSpPr>
        <p:spPr>
          <a:xfrm rot="5400000">
            <a:off x="4112620" y="1338655"/>
            <a:ext cx="576248" cy="3460798"/>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6" idx="2"/>
            <a:endCxn id="11" idx="0"/>
          </p:cNvCxnSpPr>
          <p:nvPr/>
        </p:nvCxnSpPr>
        <p:spPr>
          <a:xfrm rot="16200000" flipH="1">
            <a:off x="7543968" y="1368105"/>
            <a:ext cx="576248" cy="3401899"/>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Elbow Connector 28"/>
          <p:cNvCxnSpPr>
            <a:cxnSpLocks/>
            <a:stCxn id="6" idx="2"/>
            <a:endCxn id="9" idx="0"/>
          </p:cNvCxnSpPr>
          <p:nvPr/>
        </p:nvCxnSpPr>
        <p:spPr>
          <a:xfrm rot="5400000">
            <a:off x="5219645" y="2445679"/>
            <a:ext cx="576248" cy="1246748"/>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Elbow Connector 30"/>
          <p:cNvCxnSpPr>
            <a:cxnSpLocks/>
            <a:stCxn id="6" idx="2"/>
            <a:endCxn id="10" idx="0"/>
          </p:cNvCxnSpPr>
          <p:nvPr/>
        </p:nvCxnSpPr>
        <p:spPr>
          <a:xfrm rot="16200000" flipH="1">
            <a:off x="6388340" y="2523734"/>
            <a:ext cx="576247" cy="1090639"/>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6" idx="3"/>
            <a:endCxn id="17" idx="1"/>
          </p:cNvCxnSpPr>
          <p:nvPr/>
        </p:nvCxnSpPr>
        <p:spPr>
          <a:xfrm>
            <a:off x="5853778" y="4983743"/>
            <a:ext cx="68013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Elbow Connector 36"/>
          <p:cNvCxnSpPr>
            <a:cxnSpLocks/>
            <a:stCxn id="9" idx="2"/>
            <a:endCxn id="16" idx="0"/>
          </p:cNvCxnSpPr>
          <p:nvPr/>
        </p:nvCxnSpPr>
        <p:spPr>
          <a:xfrm rot="16200000" flipH="1">
            <a:off x="5053357" y="4285496"/>
            <a:ext cx="223024" cy="560947"/>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Elbow Connector 38"/>
          <p:cNvCxnSpPr>
            <a:cxnSpLocks/>
            <a:stCxn id="9" idx="2"/>
            <a:endCxn id="15" idx="0"/>
          </p:cNvCxnSpPr>
          <p:nvPr/>
        </p:nvCxnSpPr>
        <p:spPr>
          <a:xfrm rot="5400000">
            <a:off x="4472295" y="4260682"/>
            <a:ext cx="218327" cy="605876"/>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7" idx="2"/>
            <a:endCxn id="14" idx="0"/>
          </p:cNvCxnSpPr>
          <p:nvPr/>
        </p:nvCxnSpPr>
        <p:spPr>
          <a:xfrm>
            <a:off x="2670345" y="4454457"/>
            <a:ext cx="0" cy="2154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cxnSpLocks/>
            <a:stCxn id="11" idx="2"/>
            <a:endCxn id="18" idx="0"/>
          </p:cNvCxnSpPr>
          <p:nvPr/>
        </p:nvCxnSpPr>
        <p:spPr>
          <a:xfrm>
            <a:off x="9533042" y="4454458"/>
            <a:ext cx="0" cy="2676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cxnSpLocks/>
            <a:stCxn id="10" idx="2"/>
            <a:endCxn id="17" idx="0"/>
          </p:cNvCxnSpPr>
          <p:nvPr/>
        </p:nvCxnSpPr>
        <p:spPr>
          <a:xfrm flipH="1">
            <a:off x="7219712" y="4454457"/>
            <a:ext cx="2070" cy="2206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cxnSpLocks/>
            <a:stCxn id="15" idx="1"/>
          </p:cNvCxnSpPr>
          <p:nvPr/>
        </p:nvCxnSpPr>
        <p:spPr>
          <a:xfrm flipH="1" flipV="1">
            <a:off x="3356145" y="4978556"/>
            <a:ext cx="478814" cy="283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758C653-F1B3-B10B-9609-6BD5EAB4955F}"/>
              </a:ext>
            </a:extLst>
          </p:cNvPr>
          <p:cNvSpPr txBox="1"/>
          <p:nvPr/>
        </p:nvSpPr>
        <p:spPr>
          <a:xfrm>
            <a:off x="8631796" y="6321289"/>
            <a:ext cx="3158008" cy="460511"/>
          </a:xfrm>
          <a:prstGeom prst="rect">
            <a:avLst/>
          </a:prstGeom>
          <a:noFill/>
        </p:spPr>
        <p:txBody>
          <a:bodyPr wrap="square">
            <a:spAutoFit/>
          </a:body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Courtesy of Aditya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Bardia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 MD, MPH</a:t>
            </a:r>
          </a:p>
        </p:txBody>
      </p:sp>
    </p:spTree>
    <p:extLst>
      <p:ext uri="{BB962C8B-B14F-4D97-AF65-F5344CB8AC3E}">
        <p14:creationId xmlns:p14="http://schemas.microsoft.com/office/powerpoint/2010/main" val="37011567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AD187C8F-C7B5-453B-B117-5D28C4225933}"/>
              </a:ext>
            </a:extLst>
          </p:cNvPr>
          <p:cNvSpPr txBox="1">
            <a:spLocks/>
          </p:cNvSpPr>
          <p:nvPr/>
        </p:nvSpPr>
        <p:spPr bwMode="auto">
          <a:xfrm>
            <a:off x="1883923" y="6484"/>
            <a:ext cx="8455025" cy="1216025"/>
          </a:xfrm>
          <a:prstGeom prst="rect">
            <a:avLst/>
          </a:prstGeom>
          <a:noFill/>
          <a:ln w="9525">
            <a:noFill/>
            <a:round/>
            <a:headEnd/>
            <a:tailEnd/>
          </a:ln>
        </p:spPr>
        <p:txBody>
          <a:bodyPr vert="horz" wrap="square" lIns="90000" tIns="45000" rIns="90000" bIns="45000" numCol="1" anchor="t" anchorCtr="0" compatLnSpc="1">
            <a:prstTxWarp prst="textNoShape">
              <a:avLst/>
            </a:prstTxWarp>
          </a:bodyPr>
          <a:lstStyle>
            <a:lvl1pPr algn="l" defTabSz="457200" rtl="0" eaLnBrk="0" fontAlgn="base" hangingPunct="0">
              <a:lnSpc>
                <a:spcPct val="93000"/>
              </a:lnSpc>
              <a:spcBef>
                <a:spcPct val="0"/>
              </a:spcBef>
              <a:spcAft>
                <a:spcPct val="0"/>
              </a:spcAft>
              <a:buClr>
                <a:srgbClr val="000000"/>
              </a:buClr>
              <a:buSzPct val="100000"/>
              <a:buFont typeface="Times New Roman" pitchFamily="18" charset="0"/>
              <a:defRPr sz="2200">
                <a:solidFill>
                  <a:srgbClr val="999999"/>
                </a:solidFill>
                <a:latin typeface="+mj-lt"/>
                <a:ea typeface="+mj-ea"/>
                <a:cs typeface="+mj-cs"/>
              </a:defRPr>
            </a:lvl1pPr>
            <a:lvl2pPr algn="l" defTabSz="457200" rtl="0" eaLnBrk="0" fontAlgn="base" hangingPunct="0">
              <a:lnSpc>
                <a:spcPct val="93000"/>
              </a:lnSpc>
              <a:spcBef>
                <a:spcPct val="0"/>
              </a:spcBef>
              <a:spcAft>
                <a:spcPct val="0"/>
              </a:spcAft>
              <a:buClr>
                <a:srgbClr val="000000"/>
              </a:buClr>
              <a:buSzPct val="100000"/>
              <a:buFont typeface="Times New Roman" pitchFamily="18" charset="0"/>
              <a:defRPr sz="2200">
                <a:solidFill>
                  <a:srgbClr val="999999"/>
                </a:solidFill>
                <a:latin typeface="Arial" charset="0"/>
                <a:ea typeface="Microsoft YaHei" charset="0"/>
                <a:cs typeface="Microsoft YaHei" charset="0"/>
              </a:defRPr>
            </a:lvl2pPr>
            <a:lvl3pPr algn="l" defTabSz="457200" rtl="0" eaLnBrk="0" fontAlgn="base" hangingPunct="0">
              <a:lnSpc>
                <a:spcPct val="93000"/>
              </a:lnSpc>
              <a:spcBef>
                <a:spcPct val="0"/>
              </a:spcBef>
              <a:spcAft>
                <a:spcPct val="0"/>
              </a:spcAft>
              <a:buClr>
                <a:srgbClr val="000000"/>
              </a:buClr>
              <a:buSzPct val="100000"/>
              <a:buFont typeface="Times New Roman" pitchFamily="18" charset="0"/>
              <a:defRPr sz="2200">
                <a:solidFill>
                  <a:srgbClr val="999999"/>
                </a:solidFill>
                <a:latin typeface="Arial" charset="0"/>
                <a:ea typeface="Microsoft YaHei" charset="0"/>
                <a:cs typeface="Microsoft YaHei" charset="0"/>
              </a:defRPr>
            </a:lvl3pPr>
            <a:lvl4pPr algn="l" defTabSz="457200" rtl="0" eaLnBrk="0" fontAlgn="base" hangingPunct="0">
              <a:lnSpc>
                <a:spcPct val="93000"/>
              </a:lnSpc>
              <a:spcBef>
                <a:spcPct val="0"/>
              </a:spcBef>
              <a:spcAft>
                <a:spcPct val="0"/>
              </a:spcAft>
              <a:buClr>
                <a:srgbClr val="000000"/>
              </a:buClr>
              <a:buSzPct val="100000"/>
              <a:buFont typeface="Times New Roman" pitchFamily="18" charset="0"/>
              <a:defRPr sz="2200">
                <a:solidFill>
                  <a:srgbClr val="999999"/>
                </a:solidFill>
                <a:latin typeface="Arial" charset="0"/>
                <a:ea typeface="Microsoft YaHei" charset="0"/>
                <a:cs typeface="Microsoft YaHei" charset="0"/>
              </a:defRPr>
            </a:lvl4pPr>
            <a:lvl5pPr algn="l" defTabSz="457200" rtl="0" eaLnBrk="0" fontAlgn="base" hangingPunct="0">
              <a:lnSpc>
                <a:spcPct val="93000"/>
              </a:lnSpc>
              <a:spcBef>
                <a:spcPct val="0"/>
              </a:spcBef>
              <a:spcAft>
                <a:spcPct val="0"/>
              </a:spcAft>
              <a:buClr>
                <a:srgbClr val="000000"/>
              </a:buClr>
              <a:buSzPct val="100000"/>
              <a:buFont typeface="Times New Roman" pitchFamily="18" charset="0"/>
              <a:defRPr sz="2200">
                <a:solidFill>
                  <a:srgbClr val="999999"/>
                </a:solidFill>
                <a:latin typeface="Arial" charset="0"/>
                <a:ea typeface="Microsoft YaHei" charset="0"/>
                <a:cs typeface="Microsoft YaHei" charset="0"/>
              </a:defRPr>
            </a:lvl5pPr>
            <a:lvl6pPr marL="2514600" indent="-228600" algn="l" defTabSz="457200" rtl="0" fontAlgn="base" hangingPunct="0">
              <a:lnSpc>
                <a:spcPct val="93000"/>
              </a:lnSpc>
              <a:spcBef>
                <a:spcPct val="0"/>
              </a:spcBef>
              <a:spcAft>
                <a:spcPct val="0"/>
              </a:spcAft>
              <a:buClr>
                <a:srgbClr val="000000"/>
              </a:buClr>
              <a:buSzPct val="100000"/>
              <a:buFont typeface="Times New Roman" pitchFamily="16" charset="0"/>
              <a:defRPr sz="2200">
                <a:solidFill>
                  <a:srgbClr val="999999"/>
                </a:solidFill>
                <a:latin typeface="Arial" charset="0"/>
                <a:ea typeface="Microsoft YaHei" charset="0"/>
                <a:cs typeface="Microsoft YaHei" charset="0"/>
              </a:defRPr>
            </a:lvl6pPr>
            <a:lvl7pPr marL="2971800" indent="-228600" algn="l" defTabSz="457200" rtl="0" fontAlgn="base" hangingPunct="0">
              <a:lnSpc>
                <a:spcPct val="93000"/>
              </a:lnSpc>
              <a:spcBef>
                <a:spcPct val="0"/>
              </a:spcBef>
              <a:spcAft>
                <a:spcPct val="0"/>
              </a:spcAft>
              <a:buClr>
                <a:srgbClr val="000000"/>
              </a:buClr>
              <a:buSzPct val="100000"/>
              <a:buFont typeface="Times New Roman" pitchFamily="16" charset="0"/>
              <a:defRPr sz="2200">
                <a:solidFill>
                  <a:srgbClr val="999999"/>
                </a:solidFill>
                <a:latin typeface="Arial" charset="0"/>
                <a:ea typeface="Microsoft YaHei" charset="0"/>
                <a:cs typeface="Microsoft YaHei" charset="0"/>
              </a:defRPr>
            </a:lvl7pPr>
            <a:lvl8pPr marL="3429000" indent="-228600" algn="l" defTabSz="457200" rtl="0" fontAlgn="base" hangingPunct="0">
              <a:lnSpc>
                <a:spcPct val="93000"/>
              </a:lnSpc>
              <a:spcBef>
                <a:spcPct val="0"/>
              </a:spcBef>
              <a:spcAft>
                <a:spcPct val="0"/>
              </a:spcAft>
              <a:buClr>
                <a:srgbClr val="000000"/>
              </a:buClr>
              <a:buSzPct val="100000"/>
              <a:buFont typeface="Times New Roman" pitchFamily="16" charset="0"/>
              <a:defRPr sz="2200">
                <a:solidFill>
                  <a:srgbClr val="999999"/>
                </a:solidFill>
                <a:latin typeface="Arial" charset="0"/>
                <a:ea typeface="Microsoft YaHei" charset="0"/>
                <a:cs typeface="Microsoft YaHei" charset="0"/>
              </a:defRPr>
            </a:lvl8pPr>
            <a:lvl9pPr marL="3886200" indent="-228600" algn="l" defTabSz="457200" rtl="0" fontAlgn="base" hangingPunct="0">
              <a:lnSpc>
                <a:spcPct val="93000"/>
              </a:lnSpc>
              <a:spcBef>
                <a:spcPct val="0"/>
              </a:spcBef>
              <a:spcAft>
                <a:spcPct val="0"/>
              </a:spcAft>
              <a:buClr>
                <a:srgbClr val="000000"/>
              </a:buClr>
              <a:buSzPct val="100000"/>
              <a:buFont typeface="Times New Roman" pitchFamily="16" charset="0"/>
              <a:defRPr sz="2200">
                <a:solidFill>
                  <a:srgbClr val="999999"/>
                </a:solidFill>
                <a:latin typeface="Arial" charset="0"/>
                <a:ea typeface="Microsoft YaHei" charset="0"/>
                <a:cs typeface="Microsoft YaHei" charset="0"/>
              </a:defRPr>
            </a:lvl9pPr>
          </a:lstStyle>
          <a:p>
            <a:pPr marL="0" marR="0" lvl="0" indent="0" algn="ctr" defTabSz="457200" rtl="0" eaLnBrk="0" fontAlgn="base" latinLnBrk="0" hangingPunct="0">
              <a:lnSpc>
                <a:spcPct val="93000"/>
              </a:lnSpc>
              <a:spcBef>
                <a:spcPct val="0"/>
              </a:spcBef>
              <a:spcAft>
                <a:spcPct val="0"/>
              </a:spcAft>
              <a:buClr>
                <a:srgbClr val="000000"/>
              </a:buClr>
              <a:buSzPct val="100000"/>
              <a:buFont typeface="Times New Roman" pitchFamily="18" charset="0"/>
              <a:buNone/>
              <a:tabLst/>
              <a:defRPr/>
            </a:pPr>
            <a:r>
              <a:rPr kumimoji="0" lang="en-US" sz="3600" b="1" i="0" u="none" strike="noStrike" kern="1200" cap="none" spc="0" normalizeH="0" baseline="0" noProof="0" dirty="0" err="1">
                <a:ln>
                  <a:noFill/>
                </a:ln>
                <a:solidFill>
                  <a:srgbClr val="FFFFFF"/>
                </a:solidFill>
                <a:effectLst/>
                <a:uLnTx/>
                <a:uFillTx/>
                <a:latin typeface="Arial"/>
                <a:ea typeface="Microsoft YaHei"/>
              </a:rPr>
              <a:t>Trastuzumab</a:t>
            </a:r>
            <a:r>
              <a:rPr kumimoji="0" lang="en-US" sz="3600" b="1" i="0" u="none" strike="noStrike" kern="1200" cap="none" spc="0" normalizeH="0" baseline="0" noProof="0" dirty="0">
                <a:ln>
                  <a:noFill/>
                </a:ln>
                <a:solidFill>
                  <a:srgbClr val="FFFFFF"/>
                </a:solidFill>
                <a:effectLst/>
                <a:uLnTx/>
                <a:uFillTx/>
                <a:latin typeface="Arial"/>
                <a:ea typeface="Microsoft YaHei"/>
              </a:rPr>
              <a:t> </a:t>
            </a:r>
            <a:r>
              <a:rPr kumimoji="0" lang="en-US" sz="3600" b="1" i="0" u="none" strike="noStrike" kern="1200" cap="none" spc="0" normalizeH="0" baseline="0" noProof="0" dirty="0" err="1">
                <a:ln>
                  <a:noFill/>
                </a:ln>
                <a:solidFill>
                  <a:srgbClr val="FFFFFF"/>
                </a:solidFill>
                <a:effectLst/>
                <a:uLnTx/>
                <a:uFillTx/>
                <a:latin typeface="Arial"/>
                <a:ea typeface="Microsoft YaHei"/>
              </a:rPr>
              <a:t>Deruxtecan</a:t>
            </a:r>
            <a:r>
              <a:rPr kumimoji="0" lang="en-US" sz="3600" b="1" i="0" u="none" strike="noStrike" kern="1200" cap="none" spc="0" normalizeH="0" baseline="0" noProof="0" dirty="0">
                <a:ln>
                  <a:noFill/>
                </a:ln>
                <a:solidFill>
                  <a:srgbClr val="FFFFFF"/>
                </a:solidFill>
                <a:effectLst/>
                <a:uLnTx/>
                <a:uFillTx/>
                <a:latin typeface="Arial"/>
                <a:ea typeface="Microsoft YaHei"/>
              </a:rPr>
              <a:t> (T-</a:t>
            </a:r>
            <a:r>
              <a:rPr kumimoji="0" lang="en-US" sz="3600" b="1" i="0" u="none" strike="noStrike" kern="1200" cap="none" spc="0" normalizeH="0" baseline="0" noProof="0" dirty="0" err="1">
                <a:ln>
                  <a:noFill/>
                </a:ln>
                <a:solidFill>
                  <a:srgbClr val="FFFFFF"/>
                </a:solidFill>
                <a:effectLst/>
                <a:uLnTx/>
                <a:uFillTx/>
                <a:latin typeface="Arial"/>
                <a:ea typeface="Microsoft YaHei"/>
              </a:rPr>
              <a:t>DXd</a:t>
            </a:r>
            <a:r>
              <a:rPr kumimoji="0" lang="en-US" sz="3600" b="1" i="0" u="none" strike="noStrike" kern="1200" cap="none" spc="0" normalizeH="0" baseline="0" noProof="0" dirty="0">
                <a:ln>
                  <a:noFill/>
                </a:ln>
                <a:solidFill>
                  <a:srgbClr val="FFFFFF"/>
                </a:solidFill>
                <a:effectLst/>
                <a:uLnTx/>
                <a:uFillTx/>
                <a:latin typeface="Arial"/>
                <a:ea typeface="Microsoft YaHei"/>
              </a:rPr>
              <a:t>)</a:t>
            </a:r>
            <a:r>
              <a:rPr kumimoji="0" lang="en-US" sz="3600" b="1" i="0" u="none" strike="noStrike" kern="0" cap="none" spc="0" normalizeH="0" baseline="0" noProof="0" dirty="0">
                <a:ln>
                  <a:noFill/>
                </a:ln>
                <a:solidFill>
                  <a:srgbClr val="FFFFFF"/>
                </a:solidFill>
                <a:effectLst/>
                <a:uLnTx/>
                <a:uFillTx/>
                <a:latin typeface="Arial"/>
                <a:ea typeface="Microsoft YaHei"/>
              </a:rPr>
              <a:t>: </a:t>
            </a:r>
            <a:br>
              <a:rPr kumimoji="0" lang="en-US" sz="3600" b="1" i="0" u="none" strike="noStrike" kern="0" cap="none" spc="0" normalizeH="0" baseline="0" noProof="0" dirty="0">
                <a:ln>
                  <a:noFill/>
                </a:ln>
                <a:solidFill>
                  <a:srgbClr val="FFFFFF"/>
                </a:solidFill>
                <a:effectLst/>
                <a:uLnTx/>
                <a:uFillTx/>
                <a:latin typeface="Arial"/>
                <a:ea typeface="Microsoft YaHei"/>
              </a:rPr>
            </a:br>
            <a:r>
              <a:rPr kumimoji="0" lang="en-US" sz="3600" b="1" i="0" u="none" strike="noStrike" kern="0" cap="none" spc="0" normalizeH="0" baseline="0" noProof="0" dirty="0">
                <a:ln>
                  <a:noFill/>
                </a:ln>
                <a:solidFill>
                  <a:srgbClr val="FFFFFF"/>
                </a:solidFill>
                <a:effectLst/>
                <a:uLnTx/>
                <a:uFillTx/>
                <a:latin typeface="Arial"/>
                <a:ea typeface="Microsoft YaHei"/>
              </a:rPr>
              <a:t>HER2 Low Tumors</a:t>
            </a:r>
          </a:p>
        </p:txBody>
      </p:sp>
      <p:sp>
        <p:nvSpPr>
          <p:cNvPr id="9" name="Text Box 4">
            <a:extLst>
              <a:ext uri="{FF2B5EF4-FFF2-40B4-BE49-F238E27FC236}">
                <a16:creationId xmlns:a16="http://schemas.microsoft.com/office/drawing/2014/main" id="{FBB775C6-C288-46EF-9F7E-E85FBC364170}"/>
              </a:ext>
            </a:extLst>
          </p:cNvPr>
          <p:cNvSpPr txBox="1">
            <a:spLocks noChangeArrowheads="1"/>
          </p:cNvSpPr>
          <p:nvPr/>
        </p:nvSpPr>
        <p:spPr bwMode="auto">
          <a:xfrm>
            <a:off x="767408" y="6668412"/>
            <a:ext cx="3330720" cy="2253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pPr marL="0" marR="0" lvl="0" indent="0" defTabSz="4572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 pos="3619500" algn="l"/>
              </a:tabLst>
              <a:defRPr/>
            </a:pPr>
            <a:r>
              <a:rPr kumimoji="0" lang="en-GB" altLang="en-US" sz="1000" b="0" i="0" u="none" strike="noStrike" kern="1200" cap="none" spc="0" normalizeH="0" baseline="0" noProof="0" dirty="0">
                <a:ln>
                  <a:noFill/>
                </a:ln>
                <a:solidFill>
                  <a:srgbClr val="000000"/>
                </a:solidFill>
                <a:effectLst/>
                <a:uLnTx/>
                <a:uFillTx/>
                <a:latin typeface="Arial" panose="020B0604020202020204" pitchFamily="34" charset="0"/>
                <a:ea typeface="Microsoft YaHei"/>
              </a:rPr>
              <a:t>Modi S et al. J Clin Oncol. 2020. </a:t>
            </a:r>
          </a:p>
        </p:txBody>
      </p:sp>
      <p:pic>
        <p:nvPicPr>
          <p:cNvPr id="6" name="Content Placeholder 4">
            <a:extLst>
              <a:ext uri="{FF2B5EF4-FFF2-40B4-BE49-F238E27FC236}">
                <a16:creationId xmlns:a16="http://schemas.microsoft.com/office/drawing/2014/main" id="{8EA04A11-014C-4A8B-B9FA-06359F74C5DB}"/>
              </a:ext>
            </a:extLst>
          </p:cNvPr>
          <p:cNvPicPr>
            <a:picLocks noGrp="1" noChangeAspect="1"/>
          </p:cNvPicPr>
          <p:nvPr>
            <p:ph idx="1"/>
          </p:nvPr>
        </p:nvPicPr>
        <p:blipFill rotWithShape="1">
          <a:blip r:embed="rId3"/>
          <a:srcRect l="5377" t="9478" r="5502" b="5502"/>
          <a:stretch/>
        </p:blipFill>
        <p:spPr>
          <a:xfrm>
            <a:off x="1327981" y="1447800"/>
            <a:ext cx="8882819" cy="4876800"/>
          </a:xfrm>
        </p:spPr>
      </p:pic>
      <p:sp>
        <p:nvSpPr>
          <p:cNvPr id="2" name="TextBox 1">
            <a:extLst>
              <a:ext uri="{FF2B5EF4-FFF2-40B4-BE49-F238E27FC236}">
                <a16:creationId xmlns:a16="http://schemas.microsoft.com/office/drawing/2014/main" id="{FCBD1182-7B31-68EA-5D96-644E71F5AB3A}"/>
              </a:ext>
            </a:extLst>
          </p:cNvPr>
          <p:cNvSpPr txBox="1"/>
          <p:nvPr/>
        </p:nvSpPr>
        <p:spPr>
          <a:xfrm>
            <a:off x="8631796" y="6321289"/>
            <a:ext cx="3158008" cy="460511"/>
          </a:xfrm>
          <a:prstGeom prst="rect">
            <a:avLst/>
          </a:prstGeom>
          <a:noFill/>
        </p:spPr>
        <p:txBody>
          <a:bodyPr wrap="square">
            <a:spAutoFit/>
          </a:body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Courtesy of Aditya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Bardia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 MD, MPH</a:t>
            </a:r>
          </a:p>
        </p:txBody>
      </p:sp>
    </p:spTree>
    <p:extLst>
      <p:ext uri="{BB962C8B-B14F-4D97-AF65-F5344CB8AC3E}">
        <p14:creationId xmlns:p14="http://schemas.microsoft.com/office/powerpoint/2010/main" val="15871057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9230" y="2743290"/>
            <a:ext cx="5853541" cy="258332"/>
          </a:xfrm>
        </p:spPr>
        <p:txBody>
          <a:bodyPr/>
          <a:lstStyle/>
          <a:p>
            <a:r>
              <a:rPr lang="en-US" sz="525" kern="1200" dirty="0">
                <a:solidFill>
                  <a:schemeClr val="tx1"/>
                </a:solidFill>
                <a:latin typeface="Arial" charset="0"/>
                <a:ea typeface="+mn-ea"/>
                <a:cs typeface="+mn-cs"/>
              </a:rPr>
              <a:t>Slide 5</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995" y="1447801"/>
            <a:ext cx="9129822" cy="513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a:extLst>
              <a:ext uri="{FF2B5EF4-FFF2-40B4-BE49-F238E27FC236}">
                <a16:creationId xmlns:a16="http://schemas.microsoft.com/office/drawing/2014/main" id="{565C0330-3902-436A-92F4-996BFD8D507C}"/>
              </a:ext>
            </a:extLst>
          </p:cNvPr>
          <p:cNvSpPr txBox="1">
            <a:spLocks/>
          </p:cNvSpPr>
          <p:nvPr/>
        </p:nvSpPr>
        <p:spPr>
          <a:xfrm>
            <a:off x="1600200" y="1"/>
            <a:ext cx="9067800" cy="1132027"/>
          </a:xfrm>
          <a:prstGeom prst="rect">
            <a:avLst/>
          </a:prstGeom>
        </p:spPr>
        <p:txBody>
          <a:bodyPr vert="horz" lIns="0" tIns="25718" rIns="0" bIns="25718" rtlCol="0" anchor="b">
            <a:normAutofit/>
          </a:bodyPr>
          <a:lstStyle>
            <a:lvl1pPr algn="l" defTabSz="914400" rtl="0" eaLnBrk="1" latinLnBrk="0" hangingPunct="1">
              <a:lnSpc>
                <a:spcPct val="90000"/>
              </a:lnSpc>
              <a:spcBef>
                <a:spcPct val="0"/>
              </a:spcBef>
              <a:buNone/>
              <a:defRPr sz="3200" b="1" i="0" kern="800" spc="0" baseline="0">
                <a:solidFill>
                  <a:schemeClr val="accent1"/>
                </a:solidFill>
                <a:latin typeface="Trebuchet MS" panose="020B0703020202090204" pitchFamily="34" charset="0"/>
                <a:ea typeface="+mj-ea"/>
                <a:cs typeface="Trebuchet MS" panose="020B0703020202090204" pitchFamily="34" charset="0"/>
              </a:defRPr>
            </a:lvl1pPr>
          </a:lstStyle>
          <a:p>
            <a:pPr marL="0" marR="0" lvl="0" indent="0" algn="ctr" defTabSz="514350" rtl="0" eaLnBrk="1" fontAlgn="base" latinLnBrk="0" hangingPunct="1">
              <a:lnSpc>
                <a:spcPct val="90000"/>
              </a:lnSpc>
              <a:spcBef>
                <a:spcPct val="0"/>
              </a:spcBef>
              <a:spcAft>
                <a:spcPct val="0"/>
              </a:spcAft>
              <a:buClrTx/>
              <a:buSzTx/>
              <a:buFontTx/>
              <a:buNone/>
              <a:tabLst/>
              <a:defRPr/>
            </a:pPr>
            <a:r>
              <a:rPr kumimoji="0" lang="en-US" altLang="zh-CN" sz="3600" b="1" i="0" u="none" strike="noStrike" kern="800" cap="none" spc="0" normalizeH="0" baseline="0" noProof="0" dirty="0">
                <a:ln>
                  <a:noFill/>
                </a:ln>
                <a:solidFill>
                  <a:srgbClr val="FFFFFF"/>
                </a:solidFill>
                <a:effectLst/>
                <a:uLnTx/>
                <a:uFillTx/>
                <a:latin typeface="Arial" panose="020B0604020202020204"/>
                <a:ea typeface="黑体" panose="02010609060101010101" pitchFamily="49" charset="-122"/>
              </a:rPr>
              <a:t>Trastuzumab Deruxtecan vs TPC:</a:t>
            </a:r>
          </a:p>
          <a:p>
            <a:pPr marL="0" marR="0" lvl="0" indent="0" algn="ctr" defTabSz="514350" rtl="0" eaLnBrk="1" fontAlgn="base" latinLnBrk="0" hangingPunct="1">
              <a:lnSpc>
                <a:spcPct val="90000"/>
              </a:lnSpc>
              <a:spcBef>
                <a:spcPct val="0"/>
              </a:spcBef>
              <a:spcAft>
                <a:spcPct val="0"/>
              </a:spcAft>
              <a:buClrTx/>
              <a:buSzTx/>
              <a:buFontTx/>
              <a:buNone/>
              <a:tabLst/>
              <a:defRPr/>
            </a:pPr>
            <a:r>
              <a:rPr kumimoji="0" lang="en-US" altLang="zh-CN" sz="3600" b="1" i="0" u="none" strike="noStrike" kern="800" cap="none" spc="0" normalizeH="0" baseline="0" noProof="0" dirty="0">
                <a:ln>
                  <a:noFill/>
                </a:ln>
                <a:solidFill>
                  <a:srgbClr val="FFFFFF"/>
                </a:solidFill>
                <a:effectLst/>
                <a:uLnTx/>
                <a:uFillTx/>
                <a:latin typeface="Arial" panose="020B0604020202020204"/>
                <a:ea typeface="黑体" panose="02010609060101010101" pitchFamily="49" charset="-122"/>
              </a:rPr>
              <a:t> Study Design (DESTINY-Breast04)</a:t>
            </a:r>
          </a:p>
        </p:txBody>
      </p:sp>
      <p:sp>
        <p:nvSpPr>
          <p:cNvPr id="4" name="TextBox 3">
            <a:extLst>
              <a:ext uri="{FF2B5EF4-FFF2-40B4-BE49-F238E27FC236}">
                <a16:creationId xmlns:a16="http://schemas.microsoft.com/office/drawing/2014/main" id="{B2AC6ACB-8242-B35B-B9C0-8ADB67D7D28C}"/>
              </a:ext>
            </a:extLst>
          </p:cNvPr>
          <p:cNvSpPr txBox="1"/>
          <p:nvPr/>
        </p:nvSpPr>
        <p:spPr>
          <a:xfrm>
            <a:off x="7086600" y="6162112"/>
            <a:ext cx="1936171" cy="421214"/>
          </a:xfrm>
          <a:prstGeom prst="rect">
            <a:avLst/>
          </a:prstGeom>
          <a:solidFill>
            <a:schemeClr val="bg1"/>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charset="0"/>
              <a:ea typeface="Microsoft YaHei"/>
            </a:endParaRPr>
          </a:p>
        </p:txBody>
      </p:sp>
      <p:sp>
        <p:nvSpPr>
          <p:cNvPr id="3" name="TextBox 2">
            <a:extLst>
              <a:ext uri="{FF2B5EF4-FFF2-40B4-BE49-F238E27FC236}">
                <a16:creationId xmlns:a16="http://schemas.microsoft.com/office/drawing/2014/main" id="{DF23510E-E3B6-A109-F3D6-3EB85E18F535}"/>
              </a:ext>
            </a:extLst>
          </p:cNvPr>
          <p:cNvSpPr txBox="1"/>
          <p:nvPr/>
        </p:nvSpPr>
        <p:spPr>
          <a:xfrm>
            <a:off x="8631796" y="6321289"/>
            <a:ext cx="3158008" cy="460511"/>
          </a:xfrm>
          <a:prstGeom prst="rect">
            <a:avLst/>
          </a:prstGeom>
          <a:noFill/>
        </p:spPr>
        <p:txBody>
          <a:bodyPr wrap="square">
            <a:spAutoFit/>
          </a:body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Courtesy of Aditya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Bardia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 MD, MPH</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412777"/>
            <a:ext cx="10080258" cy="1584176"/>
          </a:xfrm>
        </p:spPr>
        <p:txBody>
          <a:bodyPr/>
          <a:lstStyle/>
          <a:p>
            <a:pPr marL="98425" indent="0">
              <a:buNone/>
            </a:pPr>
            <a:r>
              <a:rPr lang="en-US" sz="2500" b="0" dirty="0"/>
              <a:t>This activity is supported by educational grants from AstraZeneca Pharmaceuticals LP, Daiichi Sankyo Inc, and Gilead Sciences Inc.</a:t>
            </a:r>
          </a:p>
        </p:txBody>
      </p:sp>
      <p:sp>
        <p:nvSpPr>
          <p:cNvPr id="4" name="Title 1">
            <a:extLst>
              <a:ext uri="{FF2B5EF4-FFF2-40B4-BE49-F238E27FC236}">
                <a16:creationId xmlns:a16="http://schemas.microsoft.com/office/drawing/2014/main" id="{2DE6D3D9-E514-6147-8A98-CA0C40E5996A}"/>
              </a:ext>
            </a:extLst>
          </p:cNvPr>
          <p:cNvSpPr txBox="1">
            <a:spLocks/>
          </p:cNvSpPr>
          <p:nvPr/>
        </p:nvSpPr>
        <p:spPr bwMode="auto">
          <a:xfrm>
            <a:off x="912286" y="3645024"/>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a:t>Research To Practice CME Planning Committee Members, </a:t>
            </a:r>
            <a:br>
              <a:rPr lang="en-US" kern="0"/>
            </a:br>
            <a:r>
              <a:rPr lang="en-US" kern="0"/>
              <a:t>Staff and Reviewers</a:t>
            </a:r>
            <a:endParaRPr lang="en-US" kern="0" dirty="0"/>
          </a:p>
        </p:txBody>
      </p:sp>
      <p:sp>
        <p:nvSpPr>
          <p:cNvPr id="5" name="Content Placeholder 2">
            <a:extLst>
              <a:ext uri="{FF2B5EF4-FFF2-40B4-BE49-F238E27FC236}">
                <a16:creationId xmlns:a16="http://schemas.microsoft.com/office/drawing/2014/main" id="{3CEF7A70-080D-A546-895B-6342B73E3747}"/>
              </a:ext>
            </a:extLst>
          </p:cNvPr>
          <p:cNvSpPr txBox="1">
            <a:spLocks/>
          </p:cNvSpPr>
          <p:nvPr/>
        </p:nvSpPr>
        <p:spPr bwMode="auto">
          <a:xfrm>
            <a:off x="912286" y="5046811"/>
            <a:ext cx="1051230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buFont typeface="Arial" pitchFamily="-72" charset="0"/>
              <a:buNone/>
            </a:pPr>
            <a:r>
              <a:rPr lang="en-US" sz="2500" b="0" kern="0" dirty="0"/>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9230" y="2743290"/>
            <a:ext cx="5853541" cy="258332"/>
          </a:xfrm>
        </p:spPr>
        <p:txBody>
          <a:bodyPr/>
          <a:lstStyle/>
          <a:p>
            <a:r>
              <a:rPr lang="en-US" sz="525" kern="1200" dirty="0">
                <a:solidFill>
                  <a:schemeClr val="tx1"/>
                </a:solidFill>
                <a:latin typeface="Arial" charset="0"/>
                <a:ea typeface="+mn-ea"/>
                <a:cs typeface="+mn-cs"/>
              </a:rPr>
              <a:t>Slide 10</a:t>
            </a: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169" r="50577"/>
          <a:stretch/>
        </p:blipFill>
        <p:spPr bwMode="auto">
          <a:xfrm>
            <a:off x="1439882" y="1905000"/>
            <a:ext cx="4572001" cy="4752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extLst>
              <a:ext uri="{FF2B5EF4-FFF2-40B4-BE49-F238E27FC236}">
                <a16:creationId xmlns:a16="http://schemas.microsoft.com/office/drawing/2014/main" id="{034253B1-0107-4FE2-9749-2D518089D9F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439" r="52426" b="15425"/>
          <a:stretch/>
        </p:blipFill>
        <p:spPr bwMode="auto">
          <a:xfrm>
            <a:off x="6091577" y="1778748"/>
            <a:ext cx="4572001" cy="3737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F5C46DFD-66C8-4A74-BA7B-B09872A29E84}"/>
              </a:ext>
            </a:extLst>
          </p:cNvPr>
          <p:cNvSpPr/>
          <p:nvPr/>
        </p:nvSpPr>
        <p:spPr bwMode="auto">
          <a:xfrm>
            <a:off x="2048122" y="1341827"/>
            <a:ext cx="3971679" cy="433451"/>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0">
              <a:lnSpc>
                <a:spcPct val="93000"/>
              </a:lnSpc>
              <a:spcBef>
                <a:spcPct val="0"/>
              </a:spcBef>
              <a:spcAft>
                <a:spcPct val="0"/>
              </a:spcAft>
              <a:buClr>
                <a:srgbClr val="000000"/>
              </a:buClr>
              <a:buSzPct val="100000"/>
              <a:buFontTx/>
              <a:buNone/>
              <a:tabLst/>
              <a:defRPr/>
            </a:pPr>
            <a:r>
              <a:rPr kumimoji="0" lang="en-US" sz="2400" b="0" i="0" u="sng" strike="noStrike" kern="1200" cap="none" spc="0" normalizeH="0" baseline="0" noProof="0" dirty="0">
                <a:ln>
                  <a:noFill/>
                </a:ln>
                <a:solidFill>
                  <a:srgbClr val="000000"/>
                </a:solidFill>
                <a:effectLst/>
                <a:uLnTx/>
                <a:uFillTx/>
                <a:latin typeface="Arial" charset="0"/>
                <a:ea typeface="Microsoft YaHei"/>
              </a:rPr>
              <a:t>Progression-Free Survival</a:t>
            </a:r>
          </a:p>
        </p:txBody>
      </p:sp>
      <p:sp>
        <p:nvSpPr>
          <p:cNvPr id="8" name="Rectangle 7">
            <a:extLst>
              <a:ext uri="{FF2B5EF4-FFF2-40B4-BE49-F238E27FC236}">
                <a16:creationId xmlns:a16="http://schemas.microsoft.com/office/drawing/2014/main" id="{655D53EB-69CF-4326-AEA6-3BD1B1CDF618}"/>
              </a:ext>
            </a:extLst>
          </p:cNvPr>
          <p:cNvSpPr/>
          <p:nvPr/>
        </p:nvSpPr>
        <p:spPr bwMode="auto">
          <a:xfrm>
            <a:off x="6569325" y="1341826"/>
            <a:ext cx="3599957" cy="433451"/>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0">
              <a:lnSpc>
                <a:spcPct val="93000"/>
              </a:lnSpc>
              <a:spcBef>
                <a:spcPct val="0"/>
              </a:spcBef>
              <a:spcAft>
                <a:spcPct val="0"/>
              </a:spcAft>
              <a:buClr>
                <a:srgbClr val="000000"/>
              </a:buClr>
              <a:buSzPct val="100000"/>
              <a:buFontTx/>
              <a:buNone/>
              <a:tabLst/>
              <a:defRPr/>
            </a:pPr>
            <a:r>
              <a:rPr kumimoji="0" lang="en-US" sz="2400" b="0" i="0" u="sng" strike="noStrike" kern="1200" cap="none" spc="0" normalizeH="0" baseline="0" noProof="0" dirty="0">
                <a:ln>
                  <a:noFill/>
                </a:ln>
                <a:solidFill>
                  <a:srgbClr val="000000"/>
                </a:solidFill>
                <a:effectLst/>
                <a:uLnTx/>
                <a:uFillTx/>
                <a:latin typeface="Arial" charset="0"/>
                <a:ea typeface="Microsoft YaHei"/>
              </a:rPr>
              <a:t>Overall Survival</a:t>
            </a:r>
          </a:p>
        </p:txBody>
      </p:sp>
      <p:sp>
        <p:nvSpPr>
          <p:cNvPr id="9" name="Title 1">
            <a:extLst>
              <a:ext uri="{FF2B5EF4-FFF2-40B4-BE49-F238E27FC236}">
                <a16:creationId xmlns:a16="http://schemas.microsoft.com/office/drawing/2014/main" id="{43A3FFE4-F060-4FC4-81FC-D8C4CBA25AEA}"/>
              </a:ext>
            </a:extLst>
          </p:cNvPr>
          <p:cNvSpPr txBox="1">
            <a:spLocks/>
          </p:cNvSpPr>
          <p:nvPr/>
        </p:nvSpPr>
        <p:spPr>
          <a:xfrm>
            <a:off x="1921670" y="315770"/>
            <a:ext cx="8746331" cy="1177384"/>
          </a:xfrm>
          <a:prstGeom prst="rect">
            <a:avLst/>
          </a:prstGeom>
        </p:spPr>
        <p:txBody>
          <a:bodyPr vert="horz" lIns="0" tIns="34290" rIns="0" bIns="34290" rtlCol="0" anchor="b">
            <a:normAutofit/>
          </a:bodyPr>
          <a:lstStyle>
            <a:lvl1pPr algn="l" defTabSz="914400" rtl="0" eaLnBrk="1" latinLnBrk="0" hangingPunct="1">
              <a:lnSpc>
                <a:spcPct val="90000"/>
              </a:lnSpc>
              <a:spcBef>
                <a:spcPct val="0"/>
              </a:spcBef>
              <a:buNone/>
              <a:defRPr sz="3200" b="1" i="0" kern="800" spc="0" baseline="0">
                <a:solidFill>
                  <a:schemeClr val="accent1"/>
                </a:solidFill>
                <a:latin typeface="Trebuchet MS" panose="020B0703020202090204" pitchFamily="34" charset="0"/>
                <a:ea typeface="+mj-ea"/>
                <a:cs typeface="Trebuchet MS" panose="020B0703020202090204" pitchFamily="34" charset="0"/>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altLang="zh-CN" sz="3600" b="1" i="0" u="none" strike="noStrike" kern="800" cap="none" spc="0" normalizeH="0" baseline="0" noProof="0" dirty="0">
                <a:ln>
                  <a:noFill/>
                </a:ln>
                <a:solidFill>
                  <a:srgbClr val="FFFFFF"/>
                </a:solidFill>
                <a:effectLst/>
                <a:uLnTx/>
                <a:uFillTx/>
                <a:latin typeface="Arial" panose="020B0604020202020204"/>
                <a:ea typeface="黑体" panose="02010609060101010101" pitchFamily="49" charset="-122"/>
              </a:rPr>
              <a:t>Trastuzumab Deruxtecan vs TPC:</a:t>
            </a:r>
          </a:p>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altLang="zh-CN" sz="3600" b="1" i="0" u="none" strike="noStrike" kern="800" cap="none" spc="0" normalizeH="0" baseline="0" noProof="0" dirty="0">
                <a:ln>
                  <a:noFill/>
                </a:ln>
                <a:solidFill>
                  <a:srgbClr val="FFFFFF"/>
                </a:solidFill>
                <a:effectLst/>
                <a:uLnTx/>
                <a:uFillTx/>
                <a:latin typeface="Arial" panose="020B0604020202020204"/>
                <a:ea typeface="黑体" panose="02010609060101010101" pitchFamily="49" charset="-122"/>
              </a:rPr>
              <a:t> PFS (HR+/HER2 Low BC)</a:t>
            </a:r>
          </a:p>
          <a:p>
            <a:pPr marL="0" marR="0" lvl="0" indent="0" algn="ctr" defTabSz="685800" rtl="0" eaLnBrk="1" fontAlgn="auto" latinLnBrk="0" hangingPunct="1">
              <a:lnSpc>
                <a:spcPct val="90000"/>
              </a:lnSpc>
              <a:spcBef>
                <a:spcPct val="0"/>
              </a:spcBef>
              <a:spcAft>
                <a:spcPts val="0"/>
              </a:spcAft>
              <a:buClrTx/>
              <a:buSzTx/>
              <a:buFontTx/>
              <a:buNone/>
              <a:tabLst/>
              <a:defRPr/>
            </a:pPr>
            <a:endParaRPr kumimoji="0" lang="en-US" sz="2400" b="1" i="0" u="none" strike="noStrike" kern="800" cap="none" spc="0" normalizeH="0" baseline="0" noProof="0" dirty="0">
              <a:ln>
                <a:noFill/>
              </a:ln>
              <a:solidFill>
                <a:srgbClr val="FFFFFF"/>
              </a:solidFill>
              <a:effectLst/>
              <a:uLnTx/>
              <a:uFillTx/>
              <a:latin typeface="Arial" panose="020B0604020202020204"/>
              <a:ea typeface="Microsoft YaHei"/>
            </a:endParaRPr>
          </a:p>
        </p:txBody>
      </p:sp>
      <p:sp>
        <p:nvSpPr>
          <p:cNvPr id="4" name="TextBox 3">
            <a:extLst>
              <a:ext uri="{FF2B5EF4-FFF2-40B4-BE49-F238E27FC236}">
                <a16:creationId xmlns:a16="http://schemas.microsoft.com/office/drawing/2014/main" id="{AB8AE689-1490-7DBF-CCDA-A84A90605CC9}"/>
              </a:ext>
            </a:extLst>
          </p:cNvPr>
          <p:cNvSpPr txBox="1"/>
          <p:nvPr/>
        </p:nvSpPr>
        <p:spPr>
          <a:xfrm>
            <a:off x="263352" y="6550223"/>
            <a:ext cx="6447235" cy="307777"/>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Modi S et al. ASCO 2022;Abstract LBA3. Modi S et al. </a:t>
            </a: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 </a:t>
            </a:r>
            <a:r>
              <a:rPr kumimoji="0" lang="en-US" sz="14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Engl</a:t>
            </a: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J Med </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2022;387(1):9-20. </a:t>
            </a:r>
          </a:p>
        </p:txBody>
      </p:sp>
      <p:sp>
        <p:nvSpPr>
          <p:cNvPr id="3" name="TextBox 2">
            <a:extLst>
              <a:ext uri="{FF2B5EF4-FFF2-40B4-BE49-F238E27FC236}">
                <a16:creationId xmlns:a16="http://schemas.microsoft.com/office/drawing/2014/main" id="{E0B1F62A-0ED3-956B-1E64-913F806B2098}"/>
              </a:ext>
            </a:extLst>
          </p:cNvPr>
          <p:cNvSpPr txBox="1"/>
          <p:nvPr/>
        </p:nvSpPr>
        <p:spPr>
          <a:xfrm>
            <a:off x="8631796" y="6321289"/>
            <a:ext cx="3158008" cy="460511"/>
          </a:xfrm>
          <a:prstGeom prst="rect">
            <a:avLst/>
          </a:prstGeom>
          <a:noFill/>
        </p:spPr>
        <p:txBody>
          <a:bodyPr wrap="square">
            <a:spAutoFit/>
          </a:body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Courtesy of Aditya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Bardia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 MD, MPH</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FCBC8C-D9E0-EA90-1E27-1CB038BA9A93}"/>
              </a:ext>
            </a:extLst>
          </p:cNvPr>
          <p:cNvPicPr>
            <a:picLocks noChangeAspect="1"/>
          </p:cNvPicPr>
          <p:nvPr/>
        </p:nvPicPr>
        <p:blipFill rotWithShape="1">
          <a:blip r:embed="rId2"/>
          <a:srcRect l="7256" r="7210"/>
          <a:stretch/>
        </p:blipFill>
        <p:spPr>
          <a:xfrm>
            <a:off x="2362200" y="1447801"/>
            <a:ext cx="6858000" cy="4510063"/>
          </a:xfrm>
          <a:prstGeom prst="rect">
            <a:avLst/>
          </a:prstGeom>
        </p:spPr>
      </p:pic>
      <p:pic>
        <p:nvPicPr>
          <p:cNvPr id="5" name="Picture 4">
            <a:extLst>
              <a:ext uri="{FF2B5EF4-FFF2-40B4-BE49-F238E27FC236}">
                <a16:creationId xmlns:a16="http://schemas.microsoft.com/office/drawing/2014/main" id="{35128EFD-75A4-E983-7A39-FD0C866A4E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3984"/>
          <a:stretch/>
        </p:blipFill>
        <p:spPr bwMode="auto">
          <a:xfrm>
            <a:off x="1524000" y="114454"/>
            <a:ext cx="9142810" cy="823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6EF9A397-D421-B6F8-0B73-07A60C9C0CE9}"/>
              </a:ext>
            </a:extLst>
          </p:cNvPr>
          <p:cNvSpPr/>
          <p:nvPr/>
        </p:nvSpPr>
        <p:spPr>
          <a:xfrm>
            <a:off x="3048000" y="5957864"/>
            <a:ext cx="6324600" cy="7146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Microsoft YaHei"/>
              </a:rPr>
              <a:t>Target vs payload:</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Microsoft YaHei"/>
              </a:rPr>
              <a:t>Implications for ADC Sequencing</a:t>
            </a:r>
          </a:p>
        </p:txBody>
      </p:sp>
      <p:sp>
        <p:nvSpPr>
          <p:cNvPr id="3" name="TextBox 2">
            <a:extLst>
              <a:ext uri="{FF2B5EF4-FFF2-40B4-BE49-F238E27FC236}">
                <a16:creationId xmlns:a16="http://schemas.microsoft.com/office/drawing/2014/main" id="{ADE0A3E6-8F21-2B0C-F9A2-43E63ABEE33C}"/>
              </a:ext>
            </a:extLst>
          </p:cNvPr>
          <p:cNvSpPr txBox="1"/>
          <p:nvPr/>
        </p:nvSpPr>
        <p:spPr>
          <a:xfrm>
            <a:off x="9236698" y="6397489"/>
            <a:ext cx="3158008" cy="460511"/>
          </a:xfrm>
          <a:prstGeom prst="rect">
            <a:avLst/>
          </a:prstGeom>
          <a:noFill/>
        </p:spPr>
        <p:txBody>
          <a:bodyPr wrap="square">
            <a:spAutoFit/>
          </a:body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Courtesy of Aditya </a:t>
            </a:r>
            <a:r>
              <a:rPr kumimoji="0" lang="en-US" sz="1400" b="0" i="0" u="none" strike="noStrike" kern="1200" cap="none" spc="0" normalizeH="0" baseline="0" noProof="0" dirty="0" err="1">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Bardia</a:t>
            </a:r>
            <a:r>
              <a:rPr kumimoji="0" lang="en-US" sz="14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 MD, MPH</a:t>
            </a:r>
          </a:p>
        </p:txBody>
      </p:sp>
    </p:spTree>
    <p:extLst>
      <p:ext uri="{BB962C8B-B14F-4D97-AF65-F5344CB8AC3E}">
        <p14:creationId xmlns:p14="http://schemas.microsoft.com/office/powerpoint/2010/main" val="8358173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0D51E6-0D2D-4061-915D-0CF5D9BEBD41}"/>
              </a:ext>
            </a:extLst>
          </p:cNvPr>
          <p:cNvSpPr/>
          <p:nvPr/>
        </p:nvSpPr>
        <p:spPr bwMode="auto">
          <a:xfrm>
            <a:off x="895278" y="3331840"/>
            <a:ext cx="10515600" cy="745232"/>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chemeClr val="bg1"/>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6516" y="189206"/>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055440" y="1484784"/>
            <a:ext cx="10220043" cy="4680520"/>
          </a:xfrm>
        </p:spPr>
        <p:txBody>
          <a:bodyPr/>
          <a:lstStyle/>
          <a:p>
            <a:pPr marL="98425" indent="0">
              <a:lnSpc>
                <a:spcPct val="100000"/>
              </a:lnSpc>
              <a:spcBef>
                <a:spcPts val="1800"/>
              </a:spcBef>
              <a:spcAft>
                <a:spcPts val="1200"/>
              </a:spcAft>
              <a:buNone/>
            </a:pPr>
            <a:r>
              <a:rPr lang="en-US" sz="2400" dirty="0">
                <a:solidFill>
                  <a:schemeClr val="tx1"/>
                </a:solidFill>
                <a:latin typeface="+mn-lt"/>
              </a:rPr>
              <a:t>INTRODUCTION: </a:t>
            </a:r>
            <a:r>
              <a:rPr lang="en-US" sz="2400" dirty="0" err="1">
                <a:solidFill>
                  <a:schemeClr val="tx1"/>
                </a:solidFill>
                <a:latin typeface="+mn-lt"/>
              </a:rPr>
              <a:t>Biopharmacology</a:t>
            </a:r>
            <a:r>
              <a:rPr lang="en-US" sz="2400" dirty="0">
                <a:solidFill>
                  <a:schemeClr val="tx1"/>
                </a:solidFill>
                <a:latin typeface="+mn-lt"/>
              </a:rPr>
              <a:t> and Endocrinology of Breast Cancer</a:t>
            </a:r>
          </a:p>
          <a:p>
            <a:pPr marL="98425" indent="0">
              <a:lnSpc>
                <a:spcPct val="100000"/>
              </a:lnSpc>
              <a:spcBef>
                <a:spcPts val="1800"/>
              </a:spcBef>
              <a:spcAft>
                <a:spcPts val="1200"/>
              </a:spcAft>
              <a:buNone/>
            </a:pPr>
            <a:r>
              <a:rPr lang="en-US" sz="2400" dirty="0">
                <a:solidFill>
                  <a:schemeClr val="tx1"/>
                </a:solidFill>
                <a:latin typeface="+mn-lt"/>
              </a:rPr>
              <a:t>MODULE 1: Current Strategies for Previously Treated ER-Positive Metastatic Breast Cancer (</a:t>
            </a:r>
            <a:r>
              <a:rPr lang="en-US" sz="2400" dirty="0" err="1">
                <a:solidFill>
                  <a:schemeClr val="tx1"/>
                </a:solidFill>
                <a:latin typeface="+mn-lt"/>
              </a:rPr>
              <a:t>mBC</a:t>
            </a:r>
            <a:r>
              <a:rPr lang="en-US" sz="2400" dirty="0">
                <a:solidFill>
                  <a:schemeClr val="tx1"/>
                </a:solidFill>
                <a:latin typeface="+mn-lt"/>
              </a:rPr>
              <a:t>) — Dr </a:t>
            </a:r>
            <a:r>
              <a:rPr lang="en-US" sz="2400" dirty="0" err="1">
                <a:solidFill>
                  <a:schemeClr val="tx1"/>
                </a:solidFill>
                <a:latin typeface="+mn-lt"/>
              </a:rPr>
              <a:t>Bardia</a:t>
            </a:r>
            <a:endParaRPr lang="en-US" sz="2400" dirty="0">
              <a:solidFill>
                <a:schemeClr val="tx1"/>
              </a:solidFill>
              <a:latin typeface="+mn-lt"/>
            </a:endParaRPr>
          </a:p>
          <a:p>
            <a:pPr marL="98425" indent="0">
              <a:lnSpc>
                <a:spcPct val="100000"/>
              </a:lnSpc>
              <a:spcBef>
                <a:spcPts val="1800"/>
              </a:spcBef>
              <a:spcAft>
                <a:spcPts val="1200"/>
              </a:spcAft>
              <a:buNone/>
            </a:pPr>
            <a:r>
              <a:rPr lang="en-US" sz="2400" dirty="0">
                <a:solidFill>
                  <a:schemeClr val="bg1"/>
                </a:solidFill>
                <a:latin typeface="+mn-lt"/>
              </a:rPr>
              <a:t>MODULE 2: Future Directions in the Management of ER-Positive </a:t>
            </a:r>
            <a:r>
              <a:rPr lang="en-US" sz="2400" dirty="0" err="1">
                <a:solidFill>
                  <a:schemeClr val="bg1"/>
                </a:solidFill>
                <a:latin typeface="+mn-lt"/>
              </a:rPr>
              <a:t>mBC</a:t>
            </a:r>
            <a:r>
              <a:rPr lang="en-US" sz="2400" dirty="0">
                <a:solidFill>
                  <a:schemeClr val="bg1"/>
                </a:solidFill>
                <a:latin typeface="+mn-lt"/>
              </a:rPr>
              <a:t> — </a:t>
            </a:r>
            <a:br>
              <a:rPr lang="en-US" sz="2400" dirty="0">
                <a:solidFill>
                  <a:schemeClr val="bg1"/>
                </a:solidFill>
                <a:latin typeface="+mn-lt"/>
              </a:rPr>
            </a:br>
            <a:r>
              <a:rPr lang="en-US" sz="2400" dirty="0">
                <a:solidFill>
                  <a:schemeClr val="bg1"/>
                </a:solidFill>
                <a:latin typeface="+mn-lt"/>
              </a:rPr>
              <a:t>Dr Hamilton</a:t>
            </a:r>
          </a:p>
          <a:p>
            <a:pPr marL="98425" indent="0">
              <a:lnSpc>
                <a:spcPct val="100000"/>
              </a:lnSpc>
              <a:spcBef>
                <a:spcPts val="1800"/>
              </a:spcBef>
              <a:spcAft>
                <a:spcPts val="1200"/>
              </a:spcAft>
              <a:buNone/>
            </a:pPr>
            <a:r>
              <a:rPr lang="en-US" sz="2400" dirty="0">
                <a:solidFill>
                  <a:schemeClr val="tx1"/>
                </a:solidFill>
                <a:latin typeface="+mn-lt"/>
              </a:rPr>
              <a:t>MODULE 3: Clinical Investigator Survey</a:t>
            </a:r>
          </a:p>
          <a:p>
            <a:pPr marL="98425" indent="0">
              <a:lnSpc>
                <a:spcPct val="100000"/>
              </a:lnSpc>
              <a:spcBef>
                <a:spcPts val="1800"/>
              </a:spcBef>
              <a:spcAft>
                <a:spcPts val="1200"/>
              </a:spcAft>
              <a:buNone/>
            </a:pPr>
            <a:endParaRPr lang="en-US" sz="2400" dirty="0">
              <a:solidFill>
                <a:schemeClr val="bg1"/>
              </a:solidFill>
              <a:latin typeface="+mn-lt"/>
            </a:endParaRPr>
          </a:p>
          <a:p>
            <a:pPr marL="98425" indent="0">
              <a:lnSpc>
                <a:spcPct val="100000"/>
              </a:lnSpc>
              <a:spcBef>
                <a:spcPts val="1800"/>
              </a:spcBef>
              <a:spcAft>
                <a:spcPts val="1200"/>
              </a:spcAft>
              <a:buNone/>
            </a:pPr>
            <a:endParaRPr lang="en-US" sz="2400" dirty="0">
              <a:solidFill>
                <a:schemeClr val="tx1"/>
              </a:solidFill>
              <a:latin typeface="+mn-lt"/>
            </a:endParaRPr>
          </a:p>
        </p:txBody>
      </p:sp>
    </p:spTree>
    <p:extLst>
      <p:ext uri="{BB962C8B-B14F-4D97-AF65-F5344CB8AC3E}">
        <p14:creationId xmlns:p14="http://schemas.microsoft.com/office/powerpoint/2010/main" val="2984448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23E93-D5C9-49AA-9B51-4167DE9D04B5}"/>
              </a:ext>
            </a:extLst>
          </p:cNvPr>
          <p:cNvSpPr>
            <a:spLocks noGrp="1"/>
          </p:cNvSpPr>
          <p:nvPr>
            <p:ph type="ctrTitle"/>
          </p:nvPr>
        </p:nvSpPr>
        <p:spPr>
          <a:xfrm>
            <a:off x="627297" y="1660455"/>
            <a:ext cx="9954888" cy="1312387"/>
          </a:xfrm>
        </p:spPr>
        <p:txBody>
          <a:bodyPr/>
          <a:lstStyle/>
          <a:p>
            <a:r>
              <a:rPr lang="en-US" sz="4000" dirty="0"/>
              <a:t>Future Directions in the Management of ER-Positive </a:t>
            </a:r>
            <a:r>
              <a:rPr lang="en-US" sz="4000" dirty="0" err="1"/>
              <a:t>mBC</a:t>
            </a:r>
            <a:endParaRPr lang="en-US" sz="4000" dirty="0"/>
          </a:p>
        </p:txBody>
      </p:sp>
      <p:sp>
        <p:nvSpPr>
          <p:cNvPr id="6" name="Text Placeholder 5">
            <a:extLst>
              <a:ext uri="{FF2B5EF4-FFF2-40B4-BE49-F238E27FC236}">
                <a16:creationId xmlns:a16="http://schemas.microsoft.com/office/drawing/2014/main" id="{988402AF-68C8-4849-AE2B-F438095B91D9}"/>
              </a:ext>
            </a:extLst>
          </p:cNvPr>
          <p:cNvSpPr>
            <a:spLocks noGrp="1"/>
          </p:cNvSpPr>
          <p:nvPr>
            <p:ph type="body" sz="quarter" idx="11"/>
          </p:nvPr>
        </p:nvSpPr>
        <p:spPr>
          <a:xfrm>
            <a:off x="627297" y="3326353"/>
            <a:ext cx="8916198" cy="2293212"/>
          </a:xfrm>
        </p:spPr>
        <p:txBody>
          <a:bodyPr/>
          <a:lstStyle/>
          <a:p>
            <a:r>
              <a:rPr lang="en-US" b="1" dirty="0"/>
              <a:t>Erika Hamilton, MD</a:t>
            </a:r>
          </a:p>
          <a:p>
            <a:r>
              <a:rPr lang="en-US" dirty="0"/>
              <a:t>Director, Breast Cancer Research Program </a:t>
            </a:r>
          </a:p>
          <a:p>
            <a:r>
              <a:rPr lang="en-US" dirty="0"/>
              <a:t>Sarah Cannon Research Institute/ Tennessee Oncology</a:t>
            </a:r>
          </a:p>
          <a:p>
            <a:r>
              <a:rPr lang="en-US" dirty="0"/>
              <a:t>Nashville, TN</a:t>
            </a:r>
          </a:p>
          <a:p>
            <a:endParaRPr lang="en-US" dirty="0"/>
          </a:p>
        </p:txBody>
      </p:sp>
    </p:spTree>
    <p:extLst>
      <p:ext uri="{BB962C8B-B14F-4D97-AF65-F5344CB8AC3E}">
        <p14:creationId xmlns:p14="http://schemas.microsoft.com/office/powerpoint/2010/main" val="41993964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23E93-D5C9-49AA-9B51-4167DE9D04B5}"/>
              </a:ext>
            </a:extLst>
          </p:cNvPr>
          <p:cNvSpPr>
            <a:spLocks noGrp="1"/>
          </p:cNvSpPr>
          <p:nvPr>
            <p:ph type="ctrTitle"/>
          </p:nvPr>
        </p:nvSpPr>
        <p:spPr/>
        <p:txBody>
          <a:bodyPr/>
          <a:lstStyle/>
          <a:p>
            <a:r>
              <a:rPr lang="en-US" dirty="0"/>
              <a:t>Oral SERDs</a:t>
            </a:r>
          </a:p>
        </p:txBody>
      </p:sp>
      <p:sp>
        <p:nvSpPr>
          <p:cNvPr id="3" name="TextBox 2">
            <a:extLst>
              <a:ext uri="{FF2B5EF4-FFF2-40B4-BE49-F238E27FC236}">
                <a16:creationId xmlns:a16="http://schemas.microsoft.com/office/drawing/2014/main" id="{FA3F19C7-3FB5-E342-D338-755E3FB64675}"/>
              </a:ext>
            </a:extLst>
          </p:cNvPr>
          <p:cNvSpPr txBox="1"/>
          <p:nvPr/>
        </p:nvSpPr>
        <p:spPr>
          <a:xfrm>
            <a:off x="8999307" y="6309320"/>
            <a:ext cx="3158008" cy="460511"/>
          </a:xfrm>
          <a:prstGeom prst="rect">
            <a:avLst/>
          </a:prstGeom>
          <a:noFill/>
        </p:spPr>
        <p:txBody>
          <a:bodyPr wrap="square">
            <a:spAutoFit/>
          </a:bodyPr>
          <a:lstStyle/>
          <a:p>
            <a:pPr algn="ctr" defTabSz="914400" eaLnBrk="0" hangingPunct="0">
              <a:lnSpc>
                <a:spcPts val="3340"/>
              </a:lnSpc>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Courtesy of Erika Hamilton, MD</a:t>
            </a:r>
          </a:p>
        </p:txBody>
      </p:sp>
    </p:spTree>
    <p:extLst>
      <p:ext uri="{BB962C8B-B14F-4D97-AF65-F5344CB8AC3E}">
        <p14:creationId xmlns:p14="http://schemas.microsoft.com/office/powerpoint/2010/main" val="5379126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B0B21-3D8B-4128-BFC2-73493C2AD20F}"/>
              </a:ext>
            </a:extLst>
          </p:cNvPr>
          <p:cNvSpPr>
            <a:spLocks noGrp="1"/>
          </p:cNvSpPr>
          <p:nvPr>
            <p:ph type="title"/>
          </p:nvPr>
        </p:nvSpPr>
        <p:spPr>
          <a:xfrm>
            <a:off x="525710" y="1328180"/>
            <a:ext cx="3129295" cy="5211156"/>
          </a:xfrm>
        </p:spPr>
        <p:txBody>
          <a:bodyPr/>
          <a:lstStyle/>
          <a:p>
            <a:r>
              <a:rPr lang="en-US" sz="4000" dirty="0"/>
              <a:t>SERD: Selective estrogen receptor degrader</a:t>
            </a:r>
            <a:endParaRPr lang="en-US" dirty="0"/>
          </a:p>
        </p:txBody>
      </p:sp>
      <p:sp>
        <p:nvSpPr>
          <p:cNvPr id="6" name="Footer Placeholder 5">
            <a:extLst>
              <a:ext uri="{FF2B5EF4-FFF2-40B4-BE49-F238E27FC236}">
                <a16:creationId xmlns:a16="http://schemas.microsoft.com/office/drawing/2014/main" id="{3A08BA88-35A1-45AC-8FB2-BB3650531317}"/>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3173E"/>
                </a:solidFill>
                <a:effectLst/>
                <a:uLnTx/>
                <a:uFillTx/>
                <a:latin typeface="Arial" panose="020B0604020202020204" pitchFamily="34" charset="0"/>
                <a:ea typeface="+mn-ea"/>
                <a:cs typeface="Arial" panose="020B0604020202020204" pitchFamily="34" charset="0"/>
              </a:rPr>
              <a:t>@ErikaHamilton9</a:t>
            </a:r>
          </a:p>
        </p:txBody>
      </p:sp>
      <p:sp>
        <p:nvSpPr>
          <p:cNvPr id="7" name="Content Placeholder 6">
            <a:extLst>
              <a:ext uri="{FF2B5EF4-FFF2-40B4-BE49-F238E27FC236}">
                <a16:creationId xmlns:a16="http://schemas.microsoft.com/office/drawing/2014/main" id="{B9890EA2-7B8C-4BF5-9A96-A2749A78C989}"/>
              </a:ext>
            </a:extLst>
          </p:cNvPr>
          <p:cNvSpPr>
            <a:spLocks noGrp="1"/>
          </p:cNvSpPr>
          <p:nvPr>
            <p:ph idx="15"/>
          </p:nvPr>
        </p:nvSpPr>
        <p:spPr>
          <a:xfrm>
            <a:off x="4756638" y="1070774"/>
            <a:ext cx="6995479" cy="2648102"/>
          </a:xfrm>
        </p:spPr>
        <p:txBody>
          <a:bodyPr/>
          <a:lstStyle/>
          <a:p>
            <a:pPr marL="0" lvl="0" indent="0" defTabSz="457200">
              <a:lnSpc>
                <a:spcPct val="100000"/>
              </a:lnSpc>
              <a:spcAft>
                <a:spcPts val="0"/>
              </a:spcAft>
              <a:buClrTx/>
              <a:buNone/>
              <a:defRPr/>
            </a:pPr>
            <a:r>
              <a:rPr lang="en-US" sz="3200" b="1" dirty="0">
                <a:solidFill>
                  <a:srgbClr val="FF0000"/>
                </a:solidFill>
                <a:latin typeface="Calibri" panose="020F0502020204030204"/>
              </a:rPr>
              <a:t>Key advantages</a:t>
            </a:r>
          </a:p>
          <a:p>
            <a:pPr marL="0" lvl="0" indent="0" defTabSz="457200">
              <a:lnSpc>
                <a:spcPct val="100000"/>
              </a:lnSpc>
              <a:spcAft>
                <a:spcPts val="0"/>
              </a:spcAft>
              <a:buClrTx/>
              <a:buNone/>
              <a:defRPr/>
            </a:pPr>
            <a:endParaRPr lang="en-US" b="1" dirty="0">
              <a:solidFill>
                <a:srgbClr val="C00000"/>
              </a:solidFill>
              <a:latin typeface="Calibri" panose="020F0502020204030204"/>
            </a:endParaRPr>
          </a:p>
          <a:p>
            <a:pPr marL="342900" lvl="0" indent="-342900" defTabSz="457200">
              <a:lnSpc>
                <a:spcPct val="100000"/>
              </a:lnSpc>
              <a:spcAft>
                <a:spcPts val="0"/>
              </a:spcAft>
              <a:buClrTx/>
              <a:defRPr/>
            </a:pPr>
            <a:r>
              <a:rPr lang="en-US" b="1" dirty="0">
                <a:solidFill>
                  <a:srgbClr val="0000FF"/>
                </a:solidFill>
                <a:latin typeface="Calibri" panose="020F0502020204030204"/>
              </a:rPr>
              <a:t>Oral formulation</a:t>
            </a:r>
          </a:p>
          <a:p>
            <a:pPr marL="342900" lvl="0" indent="-342900" defTabSz="457200">
              <a:lnSpc>
                <a:spcPct val="100000"/>
              </a:lnSpc>
              <a:spcAft>
                <a:spcPts val="0"/>
              </a:spcAft>
              <a:buClrTx/>
              <a:defRPr/>
            </a:pPr>
            <a:endParaRPr lang="en-US" b="1" dirty="0">
              <a:solidFill>
                <a:srgbClr val="0000FF"/>
              </a:solidFill>
              <a:latin typeface="Calibri" panose="020F0502020204030204"/>
            </a:endParaRPr>
          </a:p>
          <a:p>
            <a:pPr marL="342900" lvl="0" indent="-342900" defTabSz="457200">
              <a:lnSpc>
                <a:spcPct val="100000"/>
              </a:lnSpc>
              <a:spcAft>
                <a:spcPts val="0"/>
              </a:spcAft>
              <a:buClrTx/>
              <a:defRPr/>
            </a:pPr>
            <a:r>
              <a:rPr lang="en-US" b="1" dirty="0">
                <a:solidFill>
                  <a:srgbClr val="0000FF"/>
                </a:solidFill>
                <a:latin typeface="Calibri" panose="020F0502020204030204"/>
              </a:rPr>
              <a:t>Higher potency</a:t>
            </a:r>
          </a:p>
          <a:p>
            <a:pPr marL="342900" lvl="0" indent="-342900" defTabSz="457200">
              <a:lnSpc>
                <a:spcPct val="100000"/>
              </a:lnSpc>
              <a:spcAft>
                <a:spcPts val="0"/>
              </a:spcAft>
              <a:buClrTx/>
              <a:defRPr/>
            </a:pPr>
            <a:endParaRPr lang="en-US" b="1" dirty="0">
              <a:solidFill>
                <a:srgbClr val="0000FF"/>
              </a:solidFill>
              <a:latin typeface="Calibri" panose="020F0502020204030204"/>
            </a:endParaRPr>
          </a:p>
          <a:p>
            <a:pPr marL="342900" lvl="0" indent="-342900" defTabSz="457200">
              <a:lnSpc>
                <a:spcPct val="100000"/>
              </a:lnSpc>
              <a:spcAft>
                <a:spcPts val="0"/>
              </a:spcAft>
              <a:buClrTx/>
              <a:defRPr/>
            </a:pPr>
            <a:r>
              <a:rPr lang="en-US" b="1" dirty="0">
                <a:solidFill>
                  <a:srgbClr val="0000FF"/>
                </a:solidFill>
                <a:latin typeface="Calibri" panose="020F0502020204030204"/>
              </a:rPr>
              <a:t>Activity in ESR1 mutant MBC</a:t>
            </a:r>
          </a:p>
          <a:p>
            <a:pPr marL="342900" lvl="0" indent="-342900" defTabSz="457200">
              <a:lnSpc>
                <a:spcPct val="100000"/>
              </a:lnSpc>
              <a:spcAft>
                <a:spcPts val="0"/>
              </a:spcAft>
              <a:buClrTx/>
              <a:defRPr/>
            </a:pPr>
            <a:endParaRPr lang="en-US" b="1" dirty="0">
              <a:solidFill>
                <a:srgbClr val="0000FF"/>
              </a:solidFill>
              <a:latin typeface="Calibri" panose="020F0502020204030204"/>
            </a:endParaRPr>
          </a:p>
          <a:p>
            <a:pPr marL="342900" lvl="0" indent="-342900" defTabSz="457200">
              <a:lnSpc>
                <a:spcPct val="100000"/>
              </a:lnSpc>
              <a:spcAft>
                <a:spcPts val="0"/>
              </a:spcAft>
              <a:buClrTx/>
              <a:defRPr/>
            </a:pPr>
            <a:r>
              <a:rPr lang="en-US" b="1" dirty="0">
                <a:solidFill>
                  <a:srgbClr val="0000FF"/>
                </a:solidFill>
                <a:latin typeface="Calibri" panose="020F0502020204030204"/>
              </a:rPr>
              <a:t>Activity in post-ET and CDK4/6i treated pts</a:t>
            </a:r>
          </a:p>
          <a:p>
            <a:endParaRPr lang="en-US" dirty="0"/>
          </a:p>
        </p:txBody>
      </p:sp>
      <p:sp>
        <p:nvSpPr>
          <p:cNvPr id="3" name="TextBox 2">
            <a:extLst>
              <a:ext uri="{FF2B5EF4-FFF2-40B4-BE49-F238E27FC236}">
                <a16:creationId xmlns:a16="http://schemas.microsoft.com/office/drawing/2014/main" id="{6875E013-4E19-C432-15A8-904BF0860CDF}"/>
              </a:ext>
            </a:extLst>
          </p:cNvPr>
          <p:cNvSpPr txBox="1"/>
          <p:nvPr/>
        </p:nvSpPr>
        <p:spPr>
          <a:xfrm>
            <a:off x="4871864" y="6309320"/>
            <a:ext cx="3158008" cy="460511"/>
          </a:xfrm>
          <a:prstGeom prst="rect">
            <a:avLst/>
          </a:prstGeom>
          <a:noFill/>
        </p:spPr>
        <p:txBody>
          <a:bodyPr wrap="square">
            <a:spAutoFit/>
          </a:bodyPr>
          <a:lstStyle/>
          <a:p>
            <a:pPr algn="ctr" defTabSz="914400" eaLnBrk="0" hangingPunct="0">
              <a:lnSpc>
                <a:spcPts val="3340"/>
              </a:lnSpc>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Courtesy of Erika Hamilton, MD</a:t>
            </a:r>
          </a:p>
        </p:txBody>
      </p:sp>
    </p:spTree>
    <p:extLst>
      <p:ext uri="{BB962C8B-B14F-4D97-AF65-F5344CB8AC3E}">
        <p14:creationId xmlns:p14="http://schemas.microsoft.com/office/powerpoint/2010/main" val="7522277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39CF12-ACA4-4671-9202-F19876DAF2F3}"/>
              </a:ext>
            </a:extLst>
          </p:cNvPr>
          <p:cNvSpPr>
            <a:spLocks noGrp="1"/>
          </p:cNvSpPr>
          <p:nvPr>
            <p:ph type="title"/>
          </p:nvPr>
        </p:nvSpPr>
        <p:spPr>
          <a:xfrm>
            <a:off x="698377" y="52794"/>
            <a:ext cx="10972800" cy="528039"/>
          </a:xfrm>
        </p:spPr>
        <p:txBody>
          <a:bodyPr>
            <a:normAutofit fontScale="90000"/>
          </a:bodyPr>
          <a:lstStyle/>
          <a:p>
            <a:r>
              <a:rPr lang="en-US" dirty="0"/>
              <a:t>Comparison of oral SERDs in development</a:t>
            </a:r>
          </a:p>
        </p:txBody>
      </p:sp>
      <p:graphicFrame>
        <p:nvGraphicFramePr>
          <p:cNvPr id="2" name="Table 1">
            <a:extLst>
              <a:ext uri="{FF2B5EF4-FFF2-40B4-BE49-F238E27FC236}">
                <a16:creationId xmlns:a16="http://schemas.microsoft.com/office/drawing/2014/main" id="{E8CC9405-346D-474B-8516-80BFC53975A2}"/>
              </a:ext>
            </a:extLst>
          </p:cNvPr>
          <p:cNvGraphicFramePr>
            <a:graphicFrameLocks noGrp="1"/>
          </p:cNvGraphicFramePr>
          <p:nvPr/>
        </p:nvGraphicFramePr>
        <p:xfrm>
          <a:off x="1078324" y="778065"/>
          <a:ext cx="7767962" cy="5361482"/>
        </p:xfrm>
        <a:graphic>
          <a:graphicData uri="http://schemas.openxmlformats.org/drawingml/2006/table">
            <a:tbl>
              <a:tblPr/>
              <a:tblGrid>
                <a:gridCol w="1231597">
                  <a:extLst>
                    <a:ext uri="{9D8B030D-6E8A-4147-A177-3AD203B41FA5}">
                      <a16:colId xmlns:a16="http://schemas.microsoft.com/office/drawing/2014/main" val="3335002688"/>
                    </a:ext>
                  </a:extLst>
                </a:gridCol>
                <a:gridCol w="1498689">
                  <a:extLst>
                    <a:ext uri="{9D8B030D-6E8A-4147-A177-3AD203B41FA5}">
                      <a16:colId xmlns:a16="http://schemas.microsoft.com/office/drawing/2014/main" val="2946612574"/>
                    </a:ext>
                  </a:extLst>
                </a:gridCol>
                <a:gridCol w="1635947">
                  <a:extLst>
                    <a:ext uri="{9D8B030D-6E8A-4147-A177-3AD203B41FA5}">
                      <a16:colId xmlns:a16="http://schemas.microsoft.com/office/drawing/2014/main" val="2634997090"/>
                    </a:ext>
                  </a:extLst>
                </a:gridCol>
                <a:gridCol w="1724977">
                  <a:extLst>
                    <a:ext uri="{9D8B030D-6E8A-4147-A177-3AD203B41FA5}">
                      <a16:colId xmlns:a16="http://schemas.microsoft.com/office/drawing/2014/main" val="412872053"/>
                    </a:ext>
                  </a:extLst>
                </a:gridCol>
                <a:gridCol w="1676752">
                  <a:extLst>
                    <a:ext uri="{9D8B030D-6E8A-4147-A177-3AD203B41FA5}">
                      <a16:colId xmlns:a16="http://schemas.microsoft.com/office/drawing/2014/main" val="1757920935"/>
                    </a:ext>
                  </a:extLst>
                </a:gridCol>
              </a:tblGrid>
              <a:tr h="327782">
                <a:tc>
                  <a:txBody>
                    <a:bodyPr/>
                    <a:lstStyle/>
                    <a:p>
                      <a:pPr algn="l" fontAlgn="b"/>
                      <a:r>
                        <a:rPr lang="en-US" sz="1200" b="0" i="0" u="none" strike="noStrike" dirty="0">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400" b="1" i="0" u="none" strike="noStrike" dirty="0" err="1">
                          <a:solidFill>
                            <a:srgbClr val="002060"/>
                          </a:solidFill>
                          <a:effectLst/>
                          <a:latin typeface="Calibri" panose="020F0502020204030204" pitchFamily="34" charset="0"/>
                        </a:rPr>
                        <a:t>Elacestrant</a:t>
                      </a:r>
                      <a:r>
                        <a:rPr lang="en-US" sz="1400" b="1" i="0" u="none" strike="noStrike" dirty="0">
                          <a:solidFill>
                            <a:srgbClr val="002060"/>
                          </a:solidFill>
                          <a:effectLst/>
                          <a:latin typeface="Calibri" panose="020F0502020204030204" pitchFamily="34" charset="0"/>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400" b="1" i="0" u="none" strike="noStrike" dirty="0" err="1">
                          <a:solidFill>
                            <a:srgbClr val="002060"/>
                          </a:solidFill>
                          <a:effectLst/>
                          <a:latin typeface="Calibri" panose="020F0502020204030204" pitchFamily="34" charset="0"/>
                        </a:rPr>
                        <a:t>Camizestrant</a:t>
                      </a:r>
                      <a:endParaRPr lang="en-US" sz="1400" b="1" i="0" u="none" strike="noStrike" dirty="0">
                        <a:solidFill>
                          <a:srgbClr val="002060"/>
                        </a:solidFill>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400" b="1" i="0" u="none" strike="noStrike" dirty="0" err="1">
                          <a:solidFill>
                            <a:srgbClr val="002060"/>
                          </a:solidFill>
                          <a:effectLst/>
                          <a:latin typeface="Calibri" panose="020F0502020204030204" pitchFamily="34" charset="0"/>
                        </a:rPr>
                        <a:t>Giredestrant</a:t>
                      </a:r>
                      <a:endParaRPr lang="en-US" sz="1400" b="1" i="0" u="none" strike="noStrike" dirty="0">
                        <a:solidFill>
                          <a:srgbClr val="002060"/>
                        </a:solidFill>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400" b="1" i="0" u="none" strike="noStrike" dirty="0" err="1">
                          <a:solidFill>
                            <a:srgbClr val="002060"/>
                          </a:solidFill>
                          <a:effectLst/>
                          <a:latin typeface="Calibri" panose="020F0502020204030204" pitchFamily="34" charset="0"/>
                        </a:rPr>
                        <a:t>Imlunestrant</a:t>
                      </a:r>
                      <a:endParaRPr lang="en-US" sz="1400" b="1" i="0" u="none" strike="noStrike" dirty="0">
                        <a:solidFill>
                          <a:srgbClr val="002060"/>
                        </a:solidFill>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834420154"/>
                  </a:ext>
                </a:extLst>
              </a:tr>
              <a:tr h="1089655">
                <a:tc>
                  <a:txBody>
                    <a:bodyPr/>
                    <a:lstStyle/>
                    <a:p>
                      <a:pPr algn="ctr" fontAlgn="ctr"/>
                      <a:r>
                        <a:rPr lang="en-US" sz="1200" b="1" i="0" u="none" strike="noStrike">
                          <a:solidFill>
                            <a:srgbClr val="002060"/>
                          </a:solidFill>
                          <a:effectLst/>
                          <a:latin typeface="Calibri" panose="020F0502020204030204" pitchFamily="34" charset="0"/>
                        </a:rPr>
                        <a:t>Structure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2429313"/>
                  </a:ext>
                </a:extLst>
              </a:tr>
              <a:tr h="513821">
                <a:tc>
                  <a:txBody>
                    <a:bodyPr/>
                    <a:lstStyle/>
                    <a:p>
                      <a:pPr algn="ctr" fontAlgn="ctr"/>
                      <a:r>
                        <a:rPr lang="en-US" sz="1200" b="1" i="0" u="none" strike="noStrike">
                          <a:solidFill>
                            <a:srgbClr val="002060"/>
                          </a:solidFill>
                          <a:effectLst/>
                          <a:latin typeface="Calibri" panose="020F0502020204030204" pitchFamily="34" charset="0"/>
                        </a:rPr>
                        <a:t>Sidechain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1" i="0" u="none" strike="noStrike">
                          <a:solidFill>
                            <a:srgbClr val="000000"/>
                          </a:solidFill>
                          <a:effectLst/>
                          <a:latin typeface="Calibri" panose="020F0502020204030204" pitchFamily="34" charset="0"/>
                        </a:rPr>
                        <a:t>Basic</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Calibri" panose="020F0502020204030204" pitchFamily="34" charset="0"/>
                        </a:rPr>
                        <a:t>Basic</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Calibri" panose="020F0502020204030204" pitchFamily="34" charset="0"/>
                        </a:rPr>
                        <a:t>Basic</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effectLst/>
                          <a:latin typeface="Calibri" panose="020F0502020204030204" pitchFamily="34" charset="0"/>
                        </a:rPr>
                        <a:t>Basic</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1614367"/>
                  </a:ext>
                </a:extLst>
              </a:tr>
              <a:tr h="510007">
                <a:tc>
                  <a:txBody>
                    <a:bodyPr/>
                    <a:lstStyle/>
                    <a:p>
                      <a:pPr algn="ctr" fontAlgn="ctr"/>
                      <a:r>
                        <a:rPr lang="en-US" sz="1200" b="1" i="0" u="none" strike="noStrike" dirty="0">
                          <a:solidFill>
                            <a:srgbClr val="002060"/>
                          </a:solidFill>
                          <a:effectLst/>
                          <a:latin typeface="Calibri" panose="020F0502020204030204" pitchFamily="34" charset="0"/>
                        </a:rPr>
                        <a:t>Class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1" i="0" u="none" strike="noStrike" dirty="0">
                          <a:solidFill>
                            <a:srgbClr val="000000"/>
                          </a:solidFill>
                          <a:effectLst/>
                          <a:latin typeface="Calibri" panose="020F0502020204030204" pitchFamily="34" charset="0"/>
                        </a:rPr>
                        <a:t>SERM/SERD hybrid**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effectLst/>
                          <a:latin typeface="Calibri" panose="020F0502020204030204" pitchFamily="34" charset="0"/>
                        </a:rPr>
                        <a:t>SERD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Calibri" panose="020F0502020204030204" pitchFamily="34" charset="0"/>
                        </a:rPr>
                        <a:t>SERD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effectLst/>
                          <a:latin typeface="Calibri" panose="020F0502020204030204" pitchFamily="34" charset="0"/>
                        </a:rPr>
                        <a:t>SERD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5286777"/>
                  </a:ext>
                </a:extLst>
              </a:tr>
              <a:tr h="566975">
                <a:tc>
                  <a:txBody>
                    <a:bodyPr/>
                    <a:lstStyle/>
                    <a:p>
                      <a:pPr algn="ctr" fontAlgn="ctr"/>
                      <a:r>
                        <a:rPr lang="en-US" sz="1200" b="1" i="0" u="none" strike="noStrike">
                          <a:solidFill>
                            <a:srgbClr val="002060"/>
                          </a:solidFill>
                          <a:effectLst/>
                          <a:latin typeface="Calibri" panose="020F0502020204030204" pitchFamily="34" charset="0"/>
                        </a:rPr>
                        <a:t>RP2D (monotherapy)</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indent="0" algn="ctr" fontAlgn="ctr">
                        <a:buClr>
                          <a:srgbClr val="000000"/>
                        </a:buClr>
                        <a:buSzPts val="1200"/>
                        <a:buFont typeface="Calibri" panose="020F0502020204030204" pitchFamily="34" charset="0"/>
                        <a:buNone/>
                      </a:pPr>
                      <a:r>
                        <a:rPr lang="en-US" sz="1200" b="1" i="0" u="none" strike="noStrike" dirty="0">
                          <a:solidFill>
                            <a:srgbClr val="000000"/>
                          </a:solidFill>
                          <a:effectLst/>
                          <a:latin typeface="Calibri" panose="020F0502020204030204" pitchFamily="34" charset="0"/>
                        </a:rPr>
                        <a:t>400mg</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effectLst/>
                          <a:latin typeface="Calibri" panose="020F0502020204030204" pitchFamily="34" charset="0"/>
                        </a:rPr>
                        <a:t>75mg</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Calibri" panose="020F0502020204030204" pitchFamily="34" charset="0"/>
                        </a:rPr>
                        <a:t>30mg</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Calibri" panose="020F0502020204030204" pitchFamily="34" charset="0"/>
                        </a:rPr>
                        <a:t>400mg</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8207527"/>
                  </a:ext>
                </a:extLst>
              </a:tr>
              <a:tr h="940233">
                <a:tc>
                  <a:txBody>
                    <a:bodyPr/>
                    <a:lstStyle/>
                    <a:p>
                      <a:pPr algn="ctr" fontAlgn="ctr"/>
                      <a:r>
                        <a:rPr lang="en-US" sz="1200" b="1" i="0" u="none" strike="noStrike" dirty="0">
                          <a:solidFill>
                            <a:srgbClr val="002060"/>
                          </a:solidFill>
                          <a:effectLst/>
                          <a:latin typeface="Calibri" panose="020F0502020204030204" pitchFamily="34" charset="0"/>
                        </a:rPr>
                        <a:t>Adverse events &gt;10% monotherapy</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1" i="0" u="none" strike="noStrike">
                          <a:solidFill>
                            <a:srgbClr val="C00000"/>
                          </a:solidFill>
                          <a:effectLst/>
                          <a:latin typeface="Calibri" panose="020F0502020204030204" pitchFamily="34" charset="0"/>
                        </a:rPr>
                        <a:t>Nausea, fatigue, vomiting,</a:t>
                      </a:r>
                      <a:r>
                        <a:rPr lang="en-US" sz="1200" b="1" i="0" u="none" strike="noStrike">
                          <a:solidFill>
                            <a:srgbClr val="000000"/>
                          </a:solidFill>
                          <a:effectLst/>
                          <a:latin typeface="Calibri" panose="020F0502020204030204" pitchFamily="34" charset="0"/>
                        </a:rPr>
                        <a:t> decreased appetite, arthragias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FF"/>
                          </a:solidFill>
                          <a:effectLst/>
                          <a:latin typeface="Calibri" panose="020F0502020204030204" pitchFamily="34" charset="0"/>
                        </a:rPr>
                        <a:t>Visual disturbances</a:t>
                      </a:r>
                      <a:r>
                        <a:rPr lang="en-US" sz="1200" b="1" i="0" u="none" strike="noStrike" dirty="0">
                          <a:solidFill>
                            <a:srgbClr val="000000"/>
                          </a:solidFill>
                          <a:effectLst/>
                          <a:latin typeface="Calibri" panose="020F0502020204030204" pitchFamily="34" charset="0"/>
                        </a:rPr>
                        <a:t>, </a:t>
                      </a:r>
                      <a:r>
                        <a:rPr lang="en-US" sz="1200" b="1" i="0" u="none" strike="noStrike" dirty="0">
                          <a:solidFill>
                            <a:srgbClr val="0000FF"/>
                          </a:solidFill>
                          <a:effectLst/>
                          <a:latin typeface="Calibri" panose="020F0502020204030204" pitchFamily="34" charset="0"/>
                        </a:rPr>
                        <a:t>bradycardia</a:t>
                      </a:r>
                      <a:r>
                        <a:rPr lang="en-US" sz="1200" b="1" i="0" u="none" strike="noStrike" dirty="0">
                          <a:solidFill>
                            <a:srgbClr val="000000"/>
                          </a:solidFill>
                          <a:effectLst/>
                          <a:latin typeface="Calibri" panose="020F0502020204030204" pitchFamily="34" charset="0"/>
                        </a:rPr>
                        <a:t>, </a:t>
                      </a:r>
                      <a:r>
                        <a:rPr lang="en-US" sz="1200" b="1" i="0" u="none" strike="noStrike" dirty="0">
                          <a:solidFill>
                            <a:srgbClr val="C00000"/>
                          </a:solidFill>
                          <a:effectLst/>
                          <a:latin typeface="Calibri" panose="020F0502020204030204" pitchFamily="34" charset="0"/>
                        </a:rPr>
                        <a:t>nausea, fatigue</a:t>
                      </a:r>
                      <a:r>
                        <a:rPr lang="en-US" sz="1200" b="1" i="0" u="none" strike="noStrike" dirty="0">
                          <a:solidFill>
                            <a:srgbClr val="000000"/>
                          </a:solidFill>
                          <a:effectLst/>
                          <a:latin typeface="Calibri" panose="020F0502020204030204" pitchFamily="34" charset="0"/>
                        </a:rPr>
                        <a:t>, dizziness, </a:t>
                      </a:r>
                      <a:r>
                        <a:rPr lang="en-US" sz="1200" b="1" i="0" u="none" strike="noStrike" dirty="0">
                          <a:solidFill>
                            <a:srgbClr val="C00000"/>
                          </a:solidFill>
                          <a:effectLst/>
                          <a:latin typeface="Calibri" panose="020F0502020204030204" pitchFamily="34" charset="0"/>
                        </a:rPr>
                        <a:t>vomiting</a:t>
                      </a:r>
                      <a:r>
                        <a:rPr lang="en-US" sz="1200" b="1" i="0" u="none" strike="noStrike" dirty="0">
                          <a:solidFill>
                            <a:srgbClr val="000000"/>
                          </a:solidFill>
                          <a:effectLst/>
                          <a:latin typeface="Calibri" panose="020F0502020204030204" pitchFamily="34" charset="0"/>
                        </a:rPr>
                        <a:t>, and asthenia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C00000"/>
                          </a:solidFill>
                          <a:effectLst/>
                          <a:latin typeface="Calibri" panose="020F0502020204030204" pitchFamily="34" charset="0"/>
                        </a:rPr>
                        <a:t>Fatigue</a:t>
                      </a:r>
                      <a:r>
                        <a:rPr lang="en-US" sz="1200" b="1" i="0" u="none" strike="noStrike" dirty="0">
                          <a:solidFill>
                            <a:srgbClr val="000000"/>
                          </a:solidFill>
                          <a:effectLst/>
                          <a:latin typeface="Calibri" panose="020F0502020204030204" pitchFamily="34" charset="0"/>
                        </a:rPr>
                        <a:t>, arthralgia, backpain, </a:t>
                      </a:r>
                      <a:r>
                        <a:rPr lang="en-US" sz="1200" b="1" i="0" u="none" strike="noStrike" dirty="0">
                          <a:solidFill>
                            <a:srgbClr val="C00000"/>
                          </a:solidFill>
                          <a:effectLst/>
                          <a:latin typeface="Calibri" panose="020F0502020204030204" pitchFamily="34" charset="0"/>
                        </a:rPr>
                        <a:t>nausea, diarrhea,</a:t>
                      </a:r>
                      <a:r>
                        <a:rPr lang="en-US" sz="1200" b="1" i="0" u="none" strike="noStrike" dirty="0">
                          <a:solidFill>
                            <a:srgbClr val="000000"/>
                          </a:solidFill>
                          <a:effectLst/>
                          <a:latin typeface="Calibri" panose="020F0502020204030204" pitchFamily="34" charset="0"/>
                        </a:rPr>
                        <a:t> cough, constipation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C00000"/>
                          </a:solidFill>
                          <a:effectLst/>
                          <a:latin typeface="Calibri" panose="020F0502020204030204" pitchFamily="34" charset="0"/>
                        </a:rPr>
                        <a:t>Nausea, diarrhea, fatigue</a:t>
                      </a:r>
                      <a:r>
                        <a:rPr lang="en-US" sz="1200" b="1" i="0" u="none" strike="noStrike" dirty="0">
                          <a:solidFill>
                            <a:srgbClr val="000000"/>
                          </a:solidFill>
                          <a:effectLst/>
                          <a:latin typeface="Calibri" panose="020F0502020204030204" pitchFamily="34" charset="0"/>
                        </a:rPr>
                        <a:t>, arthralgia, urinary tract infection, constipation, headache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2385244"/>
                  </a:ext>
                </a:extLst>
              </a:tr>
              <a:tr h="939052">
                <a:tc>
                  <a:txBody>
                    <a:bodyPr/>
                    <a:lstStyle/>
                    <a:p>
                      <a:pPr algn="ctr" fontAlgn="ctr"/>
                      <a:r>
                        <a:rPr lang="en-US" sz="1200" b="1" i="0" u="none" strike="noStrike" dirty="0">
                          <a:solidFill>
                            <a:srgbClr val="002060"/>
                          </a:solidFill>
                          <a:effectLst/>
                          <a:latin typeface="Calibri" panose="020F0502020204030204" pitchFamily="34" charset="0"/>
                        </a:rPr>
                        <a:t>Median PFS              (SERD vs ET in post CDK 4/6i)</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1" i="0" u="none" strike="noStrike">
                          <a:solidFill>
                            <a:srgbClr val="000000"/>
                          </a:solidFill>
                          <a:effectLst/>
                          <a:latin typeface="Calibri" panose="020F0502020204030204" pitchFamily="34" charset="0"/>
                        </a:rPr>
                        <a:t>2.8 months vs                    1.9 months                        (HR 0.70 p 0.0018)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Calibri" panose="020F0502020204030204" pitchFamily="34" charset="0"/>
                        </a:rPr>
                        <a:t>7.2 months vs                            3.7 months                                   (HR 0.58) statistically significant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effectLst/>
                          <a:latin typeface="Calibri" panose="020F0502020204030204" pitchFamily="34" charset="0"/>
                        </a:rPr>
                        <a:t>5.6 months vs                    5.4 months                         (HR 0.81, p 0.1757)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Calibri" panose="020F0502020204030204" pitchFamily="34" charset="0"/>
                        </a:rPr>
                        <a:t>NR</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8885948"/>
                  </a:ext>
                </a:extLst>
              </a:tr>
              <a:tr h="473957">
                <a:tc>
                  <a:txBody>
                    <a:bodyPr/>
                    <a:lstStyle/>
                    <a:p>
                      <a:pPr algn="ctr" fontAlgn="ctr"/>
                      <a:r>
                        <a:rPr lang="en-US" sz="1200" b="1" i="0" u="none" strike="noStrike" dirty="0">
                          <a:solidFill>
                            <a:srgbClr val="002060"/>
                          </a:solidFill>
                          <a:effectLst/>
                          <a:latin typeface="Calibri" panose="020F0502020204030204" pitchFamily="34" charset="0"/>
                        </a:rPr>
                        <a:t>Activity in ESR1 mutant MBC</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1" i="0" u="none" strike="noStrike">
                          <a:solidFill>
                            <a:srgbClr val="000000"/>
                          </a:solidFill>
                          <a:effectLst/>
                          <a:latin typeface="Calibri" panose="020F0502020204030204" pitchFamily="34" charset="0"/>
                        </a:rPr>
                        <a:t>Yes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effectLst/>
                          <a:latin typeface="Calibri" panose="020F0502020204030204" pitchFamily="34" charset="0"/>
                        </a:rPr>
                        <a:t>Yes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effectLst/>
                          <a:latin typeface="Calibri" panose="020F0502020204030204" pitchFamily="34" charset="0"/>
                        </a:rPr>
                        <a:t>Yes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Calibri" panose="020F0502020204030204" pitchFamily="34" charset="0"/>
                        </a:rPr>
                        <a:t>NR</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7576425"/>
                  </a:ext>
                </a:extLst>
              </a:tr>
            </a:tbl>
          </a:graphicData>
        </a:graphic>
      </p:graphicFrame>
      <p:sp>
        <p:nvSpPr>
          <p:cNvPr id="6" name="Rectangle 5">
            <a:extLst>
              <a:ext uri="{FF2B5EF4-FFF2-40B4-BE49-F238E27FC236}">
                <a16:creationId xmlns:a16="http://schemas.microsoft.com/office/drawing/2014/main" id="{941362C1-C5AB-4E44-B030-170D0B452E01}"/>
              </a:ext>
            </a:extLst>
          </p:cNvPr>
          <p:cNvSpPr/>
          <p:nvPr/>
        </p:nvSpPr>
        <p:spPr>
          <a:xfrm>
            <a:off x="2380060" y="1190676"/>
            <a:ext cx="1391236" cy="983705"/>
          </a:xfrm>
          <a:prstGeom prst="rect">
            <a:avLst/>
          </a:prstGeom>
          <a:blipFill rotWithShape="1">
            <a:blip r:embed="rId3"/>
            <a:srcRect/>
            <a:stretch>
              <a:fillRect t="-4000" b="-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D8BCF563-C354-4245-A61B-A36532183D19}"/>
              </a:ext>
            </a:extLst>
          </p:cNvPr>
          <p:cNvSpPr/>
          <p:nvPr/>
        </p:nvSpPr>
        <p:spPr>
          <a:xfrm>
            <a:off x="3912091" y="1190675"/>
            <a:ext cx="1477499" cy="983705"/>
          </a:xfrm>
          <a:prstGeom prst="rect">
            <a:avLst/>
          </a:prstGeom>
          <a:blipFill rotWithShape="1">
            <a:blip r:embed="rId4"/>
            <a:srcRect/>
            <a:stretch>
              <a:fillRect t="-9000" b="-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56E4B38B-2CFF-402C-B3F2-DA520BF3A326}"/>
              </a:ext>
            </a:extLst>
          </p:cNvPr>
          <p:cNvSpPr/>
          <p:nvPr/>
        </p:nvSpPr>
        <p:spPr>
          <a:xfrm>
            <a:off x="5503708" y="1148170"/>
            <a:ext cx="1477499" cy="1026210"/>
          </a:xfrm>
          <a:prstGeom prst="rect">
            <a:avLst/>
          </a:prstGeom>
          <a:blipFill rotWithShape="1">
            <a:blip r:embed="rId5"/>
            <a:srcRect/>
            <a:stretch>
              <a:fillRect l="-1000" r="-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8FD638E9-1EE2-4322-9E22-C6BA8F4D4B25}"/>
              </a:ext>
            </a:extLst>
          </p:cNvPr>
          <p:cNvSpPr/>
          <p:nvPr/>
        </p:nvSpPr>
        <p:spPr>
          <a:xfrm>
            <a:off x="7253666" y="1148171"/>
            <a:ext cx="1477499" cy="1026210"/>
          </a:xfrm>
          <a:prstGeom prst="rect">
            <a:avLst/>
          </a:prstGeom>
          <a:blipFill rotWithShape="1">
            <a:blip r:embed="rId6"/>
            <a:srcRect/>
            <a:stretch>
              <a:fillRect l="-1000" r="-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CF4F6472-FC19-4EEE-AEE8-16357173B57E}"/>
              </a:ext>
            </a:extLst>
          </p:cNvPr>
          <p:cNvSpPr txBox="1"/>
          <p:nvPr/>
        </p:nvSpPr>
        <p:spPr>
          <a:xfrm>
            <a:off x="9030626" y="1225117"/>
            <a:ext cx="2419510" cy="1225119"/>
          </a:xfrm>
          <a:prstGeom prst="rect">
            <a:avLst/>
          </a:prstGeom>
        </p:spPr>
        <p:txBody>
          <a:bodyPr vert="horz" wrap="non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8595B">
                    <a:lumMod val="50000"/>
                  </a:srgbClr>
                </a:solidFill>
                <a:effectLst/>
                <a:uLnTx/>
                <a:uFillTx/>
                <a:latin typeface="Arial" panose="020B0604020202020204" pitchFamily="34" charset="0"/>
                <a:ea typeface="+mn-ea"/>
                <a:cs typeface="Arial" panose="020B0604020202020204" pitchFamily="34" charset="0"/>
              </a:rPr>
              <a:t>* FDA approved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srgbClr val="58595B">
                  <a:lumMod val="50000"/>
                </a:srgbClr>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srgbClr val="58595B">
                  <a:lumMod val="50000"/>
                </a:srgbClr>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srgbClr val="58595B">
                  <a:lumMod val="50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58595B">
                  <a:lumMod val="50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8595B">
                    <a:lumMod val="50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a:ln>
                  <a:noFill/>
                </a:ln>
                <a:solidFill>
                  <a:srgbClr val="58595B">
                    <a:lumMod val="50000"/>
                  </a:srgbClr>
                </a:solidFill>
                <a:effectLst/>
                <a:uLnTx/>
                <a:uFillTx/>
                <a:latin typeface="Arial" panose="020B0604020202020204" pitchFamily="34" charset="0"/>
                <a:ea typeface="+mn-ea"/>
                <a:cs typeface="Arial" panose="020B0604020202020204" pitchFamily="34" charset="0"/>
              </a:rPr>
              <a:t>lower doses-partial agonist;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8595B">
                    <a:lumMod val="50000"/>
                  </a:srgbClr>
                </a:solidFill>
                <a:effectLst/>
                <a:uLnTx/>
                <a:uFillTx/>
                <a:latin typeface="Arial" panose="020B0604020202020204" pitchFamily="34" charset="0"/>
                <a:ea typeface="+mn-ea"/>
                <a:cs typeface="Arial" panose="020B0604020202020204" pitchFamily="34" charset="0"/>
              </a:rPr>
              <a:t>higher doses - antagonist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8595B">
                    <a:lumMod val="50000"/>
                  </a:srgbClr>
                </a:solidFill>
                <a:effectLst/>
                <a:uLnTx/>
                <a:uFillTx/>
                <a:latin typeface="Arial" panose="020B0604020202020204" pitchFamily="34" charset="0"/>
                <a:ea typeface="+mn-ea"/>
                <a:cs typeface="Arial" panose="020B0604020202020204" pitchFamily="34" charset="0"/>
              </a:rPr>
              <a:t>As receptor occupancy increases,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8595B">
                    <a:lumMod val="50000"/>
                  </a:srgbClr>
                </a:solidFill>
                <a:effectLst/>
                <a:uLnTx/>
                <a:uFillTx/>
                <a:latin typeface="Arial" panose="020B0604020202020204" pitchFamily="34" charset="0"/>
                <a:ea typeface="+mn-ea"/>
                <a:cs typeface="Arial" panose="020B0604020202020204" pitchFamily="34" charset="0"/>
              </a:rPr>
              <a:t>degradation occurs</a:t>
            </a:r>
          </a:p>
        </p:txBody>
      </p:sp>
      <p:sp>
        <p:nvSpPr>
          <p:cNvPr id="10" name="Footer Placeholder 5">
            <a:extLst>
              <a:ext uri="{FF2B5EF4-FFF2-40B4-BE49-F238E27FC236}">
                <a16:creationId xmlns:a16="http://schemas.microsoft.com/office/drawing/2014/main" id="{473EEF7C-275F-4D80-B73D-023993461488}"/>
              </a:ext>
            </a:extLst>
          </p:cNvPr>
          <p:cNvSpPr>
            <a:spLocks noGrp="1"/>
          </p:cNvSpPr>
          <p:nvPr>
            <p:ph type="ftr" sz="quarter" idx="3"/>
          </p:nvPr>
        </p:nvSpPr>
        <p:spPr>
          <a:xfrm>
            <a:off x="986507" y="6295496"/>
            <a:ext cx="4520557" cy="24384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3173E"/>
                </a:solidFill>
                <a:effectLst/>
                <a:uLnTx/>
                <a:uFillTx/>
                <a:latin typeface="Arial" panose="020B0604020202020204" pitchFamily="34" charset="0"/>
                <a:ea typeface="+mn-ea"/>
                <a:cs typeface="Arial" panose="020B0604020202020204" pitchFamily="34" charset="0"/>
              </a:rPr>
              <a:t>@ErikaHamilton9</a:t>
            </a:r>
          </a:p>
        </p:txBody>
      </p:sp>
      <p:sp>
        <p:nvSpPr>
          <p:cNvPr id="5" name="Rectangle 4">
            <a:extLst>
              <a:ext uri="{FF2B5EF4-FFF2-40B4-BE49-F238E27FC236}">
                <a16:creationId xmlns:a16="http://schemas.microsoft.com/office/drawing/2014/main" id="{BB9A4C6E-49DA-4682-9376-C8B018F65E62}"/>
              </a:ext>
            </a:extLst>
          </p:cNvPr>
          <p:cNvSpPr/>
          <p:nvPr/>
        </p:nvSpPr>
        <p:spPr>
          <a:xfrm>
            <a:off x="191344" y="6603554"/>
            <a:ext cx="4911922"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3173E"/>
                </a:solidFill>
                <a:effectLst/>
                <a:uLnTx/>
                <a:uFillTx/>
                <a:latin typeface="Arial" panose="020B0604020202020204" pitchFamily="34" charset="0"/>
                <a:ea typeface="+mn-ea"/>
                <a:cs typeface="Arial" panose="020B0604020202020204" pitchFamily="34" charset="0"/>
              </a:rPr>
              <a:t>Bardia A et al JCO 2022; </a:t>
            </a:r>
            <a:r>
              <a:rPr kumimoji="0" lang="en-US" sz="1000" b="0" i="0" u="none" strike="noStrike" kern="1200" cap="none" spc="0" normalizeH="0" baseline="0" noProof="0" dirty="0" err="1">
                <a:ln>
                  <a:noFill/>
                </a:ln>
                <a:solidFill>
                  <a:srgbClr val="03173E"/>
                </a:solidFill>
                <a:effectLst/>
                <a:uLnTx/>
                <a:uFillTx/>
                <a:latin typeface="Arial" panose="020B0604020202020204" pitchFamily="34" charset="0"/>
                <a:ea typeface="+mn-ea"/>
                <a:cs typeface="Arial" panose="020B0604020202020204" pitchFamily="34" charset="0"/>
              </a:rPr>
              <a:t>Oliviera</a:t>
            </a:r>
            <a:r>
              <a:rPr kumimoji="0" lang="en-US" sz="1000" b="0" i="0" u="none" strike="noStrike" kern="1200" cap="none" spc="0" normalizeH="0" baseline="0" noProof="0" dirty="0">
                <a:ln>
                  <a:noFill/>
                </a:ln>
                <a:solidFill>
                  <a:srgbClr val="03173E"/>
                </a:solidFill>
                <a:effectLst/>
                <a:uLnTx/>
                <a:uFillTx/>
                <a:latin typeface="Arial" panose="020B0604020202020204" pitchFamily="34" charset="0"/>
                <a:ea typeface="+mn-ea"/>
                <a:cs typeface="Arial" panose="020B0604020202020204" pitchFamily="34" charset="0"/>
              </a:rPr>
              <a:t> M et al. SABCS 2022; </a:t>
            </a:r>
            <a:r>
              <a:rPr kumimoji="0" lang="en-US" sz="1000" b="0"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rPr>
              <a:t>Martin M et al. ESMO 2022</a:t>
            </a:r>
            <a:endParaRPr kumimoji="0" lang="en-US" sz="1000" b="0" i="0" u="none" strike="noStrike" kern="1200" cap="none" spc="0" normalizeH="0" baseline="0" noProof="0" dirty="0">
              <a:ln>
                <a:noFill/>
              </a:ln>
              <a:solidFill>
                <a:srgbClr val="03173E"/>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35E41139-4625-6FFE-0F76-A62F0F0B0B30}"/>
              </a:ext>
            </a:extLst>
          </p:cNvPr>
          <p:cNvSpPr txBox="1"/>
          <p:nvPr/>
        </p:nvSpPr>
        <p:spPr>
          <a:xfrm>
            <a:off x="4871864" y="6309320"/>
            <a:ext cx="3158008" cy="460511"/>
          </a:xfrm>
          <a:prstGeom prst="rect">
            <a:avLst/>
          </a:prstGeom>
          <a:noFill/>
        </p:spPr>
        <p:txBody>
          <a:bodyPr wrap="square">
            <a:spAutoFit/>
          </a:bodyPr>
          <a:lstStyle/>
          <a:p>
            <a:pPr algn="ctr" defTabSz="914400" eaLnBrk="0" hangingPunct="0">
              <a:lnSpc>
                <a:spcPts val="3340"/>
              </a:lnSpc>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Courtesy of Erika Hamilton, MD</a:t>
            </a:r>
          </a:p>
        </p:txBody>
      </p:sp>
    </p:spTree>
    <p:extLst>
      <p:ext uri="{BB962C8B-B14F-4D97-AF65-F5344CB8AC3E}">
        <p14:creationId xmlns:p14="http://schemas.microsoft.com/office/powerpoint/2010/main" val="13288935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39CF12-ACA4-4671-9202-F19876DAF2F3}"/>
              </a:ext>
            </a:extLst>
          </p:cNvPr>
          <p:cNvSpPr>
            <a:spLocks noGrp="1"/>
          </p:cNvSpPr>
          <p:nvPr>
            <p:ph type="title"/>
          </p:nvPr>
        </p:nvSpPr>
        <p:spPr>
          <a:xfrm>
            <a:off x="609600" y="227353"/>
            <a:ext cx="10972800" cy="443271"/>
          </a:xfrm>
        </p:spPr>
        <p:txBody>
          <a:bodyPr>
            <a:normAutofit fontScale="90000"/>
          </a:bodyPr>
          <a:lstStyle/>
          <a:p>
            <a:r>
              <a:rPr lang="en-US" sz="3200" dirty="0"/>
              <a:t>SERENA-2: Study design and patient population</a:t>
            </a:r>
          </a:p>
        </p:txBody>
      </p:sp>
      <p:sp>
        <p:nvSpPr>
          <p:cNvPr id="5" name="Subtitle 1">
            <a:extLst>
              <a:ext uri="{FF2B5EF4-FFF2-40B4-BE49-F238E27FC236}">
                <a16:creationId xmlns:a16="http://schemas.microsoft.com/office/drawing/2014/main" id="{BBD80A7B-3D77-42C4-98DD-B649E5D9B913}"/>
              </a:ext>
            </a:extLst>
          </p:cNvPr>
          <p:cNvSpPr txBox="1">
            <a:spLocks/>
          </p:cNvSpPr>
          <p:nvPr/>
        </p:nvSpPr>
        <p:spPr bwMode="auto">
          <a:xfrm>
            <a:off x="461639" y="1287263"/>
            <a:ext cx="10369118" cy="4394446"/>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050" b="0" i="0" u="none" strike="noStrike" kern="0" cap="none" spc="0" normalizeH="0" baseline="0" noProof="0" dirty="0">
              <a:ln>
                <a:noFill/>
              </a:ln>
              <a:solidFill>
                <a:srgbClr val="002E51"/>
              </a:solidFill>
              <a:effectLst/>
              <a:uLnTx/>
              <a:uFillTx/>
              <a:latin typeface="Arial"/>
              <a:ea typeface="ＭＳ Ｐゴシック"/>
              <a:cs typeface="+mn-cs"/>
            </a:endParaRPr>
          </a:p>
        </p:txBody>
      </p:sp>
      <p:pic>
        <p:nvPicPr>
          <p:cNvPr id="6" name="Picture 5">
            <a:extLst>
              <a:ext uri="{FF2B5EF4-FFF2-40B4-BE49-F238E27FC236}">
                <a16:creationId xmlns:a16="http://schemas.microsoft.com/office/drawing/2014/main" id="{1AB2A3DD-E554-42E3-AE82-BD90287ECDF4}"/>
              </a:ext>
            </a:extLst>
          </p:cNvPr>
          <p:cNvPicPr>
            <a:picLocks noChangeAspect="1"/>
          </p:cNvPicPr>
          <p:nvPr/>
        </p:nvPicPr>
        <p:blipFill rotWithShape="1">
          <a:blip r:embed="rId2"/>
          <a:srcRect b="18993"/>
          <a:stretch/>
        </p:blipFill>
        <p:spPr>
          <a:xfrm>
            <a:off x="313764" y="809503"/>
            <a:ext cx="8484019" cy="2938482"/>
          </a:xfrm>
          <a:prstGeom prst="rect">
            <a:avLst/>
          </a:prstGeom>
          <a:ln w="6350">
            <a:solidFill>
              <a:srgbClr val="000000"/>
            </a:solidFill>
          </a:ln>
        </p:spPr>
      </p:pic>
      <p:pic>
        <p:nvPicPr>
          <p:cNvPr id="7" name="Picture 6">
            <a:extLst>
              <a:ext uri="{FF2B5EF4-FFF2-40B4-BE49-F238E27FC236}">
                <a16:creationId xmlns:a16="http://schemas.microsoft.com/office/drawing/2014/main" id="{86F83F93-7CCF-4642-9EEF-83FF64C36906}"/>
              </a:ext>
            </a:extLst>
          </p:cNvPr>
          <p:cNvPicPr>
            <a:picLocks noChangeAspect="1"/>
          </p:cNvPicPr>
          <p:nvPr/>
        </p:nvPicPr>
        <p:blipFill rotWithShape="1">
          <a:blip r:embed="rId3"/>
          <a:srcRect t="-1" b="5256"/>
          <a:stretch/>
        </p:blipFill>
        <p:spPr>
          <a:xfrm>
            <a:off x="535619" y="4056304"/>
            <a:ext cx="4994636" cy="467547"/>
          </a:xfrm>
          <a:prstGeom prst="rect">
            <a:avLst/>
          </a:prstGeom>
        </p:spPr>
      </p:pic>
      <p:grpSp>
        <p:nvGrpSpPr>
          <p:cNvPr id="8" name="Group 7">
            <a:extLst>
              <a:ext uri="{FF2B5EF4-FFF2-40B4-BE49-F238E27FC236}">
                <a16:creationId xmlns:a16="http://schemas.microsoft.com/office/drawing/2014/main" id="{FD385421-5836-44CD-9DCE-B24D8885AAC3}"/>
              </a:ext>
            </a:extLst>
          </p:cNvPr>
          <p:cNvGrpSpPr/>
          <p:nvPr/>
        </p:nvGrpSpPr>
        <p:grpSpPr>
          <a:xfrm>
            <a:off x="7101723" y="3832439"/>
            <a:ext cx="4931924" cy="2216059"/>
            <a:chOff x="5605768" y="4596074"/>
            <a:chExt cx="5004342" cy="1524292"/>
          </a:xfrm>
        </p:grpSpPr>
        <p:sp>
          <p:nvSpPr>
            <p:cNvPr id="9" name="TextBox 8">
              <a:extLst>
                <a:ext uri="{FF2B5EF4-FFF2-40B4-BE49-F238E27FC236}">
                  <a16:creationId xmlns:a16="http://schemas.microsoft.com/office/drawing/2014/main" id="{970CFB87-5B94-4CAD-A9E7-96FF657E143B}"/>
                </a:ext>
              </a:extLst>
            </p:cNvPr>
            <p:cNvSpPr txBox="1"/>
            <p:nvPr/>
          </p:nvSpPr>
          <p:spPr>
            <a:xfrm>
              <a:off x="5605768" y="4596074"/>
              <a:ext cx="5004342" cy="1524292"/>
            </a:xfrm>
            <a:prstGeom prst="rect">
              <a:avLst/>
            </a:prstGeom>
            <a:ln w="19050">
              <a:solidFill>
                <a:srgbClr val="58595B"/>
              </a:solidFill>
            </a:ln>
          </p:spPr>
          <p:txBody>
            <a:bodyPr vert="horz" wrap="none" lIns="91440" tIns="45720" rIns="91440" bIns="4572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FF"/>
                  </a:solidFill>
                  <a:effectLst/>
                  <a:uLnTx/>
                  <a:uFillTx/>
                  <a:latin typeface="Arial" panose="020B0604020202020204"/>
                  <a:ea typeface="+mn-ea"/>
                  <a:cs typeface="Arial" panose="020B0604020202020204" pitchFamily="34" charset="0"/>
                </a:rPr>
                <a:t>Patient population</a:t>
              </a:r>
              <a:endParaRPr kumimoji="0" lang="en-US" sz="1400" b="1" i="0" u="none" strike="noStrike" kern="1200" cap="none" spc="0" normalizeH="0" baseline="0" noProof="0" dirty="0">
                <a:ln>
                  <a:noFill/>
                </a:ln>
                <a:solidFill>
                  <a:srgbClr val="58595B"/>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D9D9D6">
                    <a:lumMod val="10000"/>
                  </a:srgbClr>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D9D9D6">
                    <a:lumMod val="10000"/>
                  </a:srgbClr>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3173E"/>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3173E"/>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3173E"/>
                  </a:solidFill>
                  <a:effectLst/>
                  <a:uLnTx/>
                  <a:uFillTx/>
                  <a:latin typeface="Arial" panose="020B0604020202020204"/>
                  <a:ea typeface="+mn-ea"/>
                  <a:cs typeface="Arial" panose="020B0604020202020204" pitchFamily="34" charset="0"/>
                </a:rPr>
                <a:t>Lung/liver mets                         58.1%           58.9%        58.9%</a:t>
              </a:r>
              <a:endParaRPr kumimoji="0" lang="en-US" sz="1200" b="1" i="0" u="none" strike="noStrike" kern="1200" cap="none" spc="0" normalizeH="0" baseline="0" noProof="0" dirty="0">
                <a:ln>
                  <a:noFill/>
                </a:ln>
                <a:solidFill>
                  <a:srgbClr val="58595B"/>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D9D9D6">
                      <a:lumMod val="10000"/>
                    </a:srgbClr>
                  </a:solidFill>
                  <a:effectLst/>
                  <a:uLnTx/>
                  <a:uFillTx/>
                  <a:latin typeface="Arial" panose="020B0604020202020204"/>
                  <a:ea typeface="+mn-ea"/>
                  <a:cs typeface="Arial" panose="020B0604020202020204" pitchFamily="34" charset="0"/>
                </a:rPr>
                <a:t>ESR1m detectable                    </a:t>
              </a:r>
              <a:r>
                <a:rPr kumimoji="0" lang="en-US" sz="1200" b="1" i="0" u="none" strike="noStrike" kern="1200" cap="none" spc="0" normalizeH="0" baseline="0" noProof="0" dirty="0">
                  <a:ln>
                    <a:noFill/>
                  </a:ln>
                  <a:solidFill>
                    <a:srgbClr val="03173E"/>
                  </a:solidFill>
                  <a:effectLst/>
                  <a:uLnTx/>
                  <a:uFillTx/>
                  <a:latin typeface="Arial" panose="020B0604020202020204"/>
                  <a:ea typeface="+mn-ea"/>
                  <a:cs typeface="Arial" panose="020B0604020202020204" pitchFamily="34" charset="0"/>
                </a:rPr>
                <a:t>29.7%</a:t>
              </a:r>
              <a:r>
                <a:rPr kumimoji="0" lang="en-US" sz="1200" b="1" i="0" u="none" strike="noStrike" kern="1200" cap="none" spc="0" normalizeH="0" baseline="0" noProof="0" dirty="0">
                  <a:ln>
                    <a:noFill/>
                  </a:ln>
                  <a:solidFill>
                    <a:srgbClr val="58595B"/>
                  </a:solidFill>
                  <a:effectLst/>
                  <a:uLnTx/>
                  <a:uFillTx/>
                  <a:latin typeface="Arial" panose="020B0604020202020204"/>
                  <a:ea typeface="+mn-ea"/>
                  <a:cs typeface="Arial" panose="020B0604020202020204" pitchFamily="34" charset="0"/>
                </a:rPr>
                <a:t>           </a:t>
              </a:r>
              <a:r>
                <a:rPr kumimoji="0" lang="en-US" sz="1200" b="1" i="0" u="none" strike="noStrike" kern="1200" cap="none" spc="0" normalizeH="0" baseline="0" noProof="0" dirty="0">
                  <a:ln>
                    <a:noFill/>
                  </a:ln>
                  <a:solidFill>
                    <a:srgbClr val="03173E"/>
                  </a:solidFill>
                  <a:effectLst/>
                  <a:uLnTx/>
                  <a:uFillTx/>
                  <a:latin typeface="Arial" panose="020B0604020202020204"/>
                  <a:ea typeface="+mn-ea"/>
                  <a:cs typeface="Arial" panose="020B0604020202020204" pitchFamily="34" charset="0"/>
                </a:rPr>
                <a:t>35.6%        47.9%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3173E"/>
                  </a:solidFill>
                  <a:effectLst/>
                  <a:uLnTx/>
                  <a:uFillTx/>
                  <a:latin typeface="Arial" panose="020B060402020202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D9D9D6">
                      <a:lumMod val="10000"/>
                    </a:srgbClr>
                  </a:solidFill>
                  <a:effectLst/>
                  <a:uLnTx/>
                  <a:uFillTx/>
                  <a:latin typeface="Arial" panose="020B0604020202020204"/>
                  <a:ea typeface="+mn-ea"/>
                  <a:cs typeface="Arial" panose="020B0604020202020204" pitchFamily="34" charset="0"/>
                </a:rPr>
                <a:t>Adjuvant AI                                40.5</a:t>
              </a:r>
              <a:r>
                <a:rPr kumimoji="0" lang="en-US" sz="1200" b="1" i="0" u="none" strike="noStrike" kern="1200" cap="none" spc="0" normalizeH="0" baseline="0" noProof="0" dirty="0">
                  <a:ln>
                    <a:noFill/>
                  </a:ln>
                  <a:solidFill>
                    <a:srgbClr val="03173E"/>
                  </a:solidFill>
                  <a:effectLst/>
                  <a:uLnTx/>
                  <a:uFillTx/>
                  <a:latin typeface="Arial" panose="020B0604020202020204"/>
                  <a:ea typeface="+mn-ea"/>
                  <a:cs typeface="Arial" panose="020B0604020202020204" pitchFamily="34" charset="0"/>
                </a:rPr>
                <a:t>%</a:t>
              </a:r>
              <a:r>
                <a:rPr kumimoji="0" lang="en-US" sz="1200" b="1" i="0" u="none" strike="noStrike" kern="1200" cap="none" spc="0" normalizeH="0" baseline="0" noProof="0" dirty="0">
                  <a:ln>
                    <a:noFill/>
                  </a:ln>
                  <a:solidFill>
                    <a:srgbClr val="58595B"/>
                  </a:solidFill>
                  <a:effectLst/>
                  <a:uLnTx/>
                  <a:uFillTx/>
                  <a:latin typeface="Arial" panose="020B0604020202020204"/>
                  <a:ea typeface="+mn-ea"/>
                  <a:cs typeface="Arial" panose="020B0604020202020204" pitchFamily="34" charset="0"/>
                </a:rPr>
                <a:t>           </a:t>
              </a:r>
              <a:r>
                <a:rPr kumimoji="0" lang="en-US" sz="1200" b="1" i="0" u="none" strike="noStrike" kern="1200" cap="none" spc="0" normalizeH="0" baseline="0" noProof="0" dirty="0">
                  <a:ln>
                    <a:noFill/>
                  </a:ln>
                  <a:solidFill>
                    <a:srgbClr val="03173E"/>
                  </a:solidFill>
                  <a:effectLst/>
                  <a:uLnTx/>
                  <a:uFillTx/>
                  <a:latin typeface="Arial" panose="020B0604020202020204"/>
                  <a:ea typeface="+mn-ea"/>
                  <a:cs typeface="Arial" panose="020B0604020202020204" pitchFamily="34" charset="0"/>
                </a:rPr>
                <a:t>35.6%        31.5%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3173E"/>
                  </a:solidFill>
                  <a:effectLst/>
                  <a:uLnTx/>
                  <a:uFillTx/>
                  <a:latin typeface="Arial" panose="020B0604020202020204"/>
                  <a:ea typeface="+mn-ea"/>
                  <a:cs typeface="Arial" panose="020B0604020202020204" pitchFamily="34" charset="0"/>
                </a:rPr>
                <a:t>AI for MBC                                 55.4%            67.1%        67.1%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3173E"/>
                  </a:solidFill>
                  <a:effectLst/>
                  <a:uLnTx/>
                  <a:uFillTx/>
                  <a:latin typeface="Arial" panose="020B0604020202020204"/>
                  <a:ea typeface="+mn-ea"/>
                  <a:cs typeface="Arial" panose="020B0604020202020204" pitchFamily="34" charset="0"/>
                </a:rPr>
                <a:t>Prior CDK 4/6i                            51.4%            50.7%        50.7%</a:t>
              </a:r>
            </a:p>
          </p:txBody>
        </p:sp>
        <p:pic>
          <p:nvPicPr>
            <p:cNvPr id="10" name="Picture 9">
              <a:extLst>
                <a:ext uri="{FF2B5EF4-FFF2-40B4-BE49-F238E27FC236}">
                  <a16:creationId xmlns:a16="http://schemas.microsoft.com/office/drawing/2014/main" id="{9505BDD4-A3AB-4878-81F3-02759600515A}"/>
                </a:ext>
              </a:extLst>
            </p:cNvPr>
            <p:cNvPicPr>
              <a:picLocks noChangeAspect="1"/>
            </p:cNvPicPr>
            <p:nvPr/>
          </p:nvPicPr>
          <p:blipFill>
            <a:blip r:embed="rId4"/>
            <a:stretch>
              <a:fillRect/>
            </a:stretch>
          </p:blipFill>
          <p:spPr>
            <a:xfrm>
              <a:off x="7685597" y="4823757"/>
              <a:ext cx="2389955" cy="367685"/>
            </a:xfrm>
            <a:prstGeom prst="rect">
              <a:avLst/>
            </a:prstGeom>
          </p:spPr>
        </p:pic>
      </p:grpSp>
      <p:sp>
        <p:nvSpPr>
          <p:cNvPr id="2" name="Rectangle 1">
            <a:extLst>
              <a:ext uri="{FF2B5EF4-FFF2-40B4-BE49-F238E27FC236}">
                <a16:creationId xmlns:a16="http://schemas.microsoft.com/office/drawing/2014/main" id="{2B009D00-4D08-4672-AAD0-54E56089B63D}"/>
              </a:ext>
            </a:extLst>
          </p:cNvPr>
          <p:cNvSpPr/>
          <p:nvPr/>
        </p:nvSpPr>
        <p:spPr>
          <a:xfrm>
            <a:off x="9958320" y="6627223"/>
            <a:ext cx="2482255"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srgbClr val="03173E"/>
                </a:solidFill>
                <a:effectLst/>
                <a:uLnTx/>
                <a:uFillTx/>
                <a:latin typeface="Arial" panose="020B0604020202020204"/>
                <a:ea typeface="+mn-ea"/>
                <a:cs typeface="Arial" panose="020B0604020202020204" pitchFamily="34" charset="0"/>
              </a:rPr>
              <a:t>Oliveira M et al.  SABCS 2022, GS3-02</a:t>
            </a:r>
            <a:endParaRPr kumimoji="0" lang="en-US" sz="800" b="0" i="0" u="none" strike="noStrike" kern="1200" cap="none" spc="0" normalizeH="0" baseline="0" noProof="0" dirty="0">
              <a:ln>
                <a:noFill/>
              </a:ln>
              <a:solidFill>
                <a:srgbClr val="58595B"/>
              </a:solidFill>
              <a:effectLst/>
              <a:uLnTx/>
              <a:uFillTx/>
              <a:latin typeface="Arial" panose="020B0604020202020204"/>
              <a:ea typeface="+mn-ea"/>
              <a:cs typeface="+mn-cs"/>
            </a:endParaRPr>
          </a:p>
        </p:txBody>
      </p:sp>
      <p:sp>
        <p:nvSpPr>
          <p:cNvPr id="11" name="Footer Placeholder 5">
            <a:extLst>
              <a:ext uri="{FF2B5EF4-FFF2-40B4-BE49-F238E27FC236}">
                <a16:creationId xmlns:a16="http://schemas.microsoft.com/office/drawing/2014/main" id="{2EBA37D6-8D26-4773-85FB-E7C9A2BA703F}"/>
              </a:ext>
            </a:extLst>
          </p:cNvPr>
          <p:cNvSpPr>
            <a:spLocks noGrp="1"/>
          </p:cNvSpPr>
          <p:nvPr>
            <p:ph type="ftr" sz="quarter" idx="3"/>
          </p:nvPr>
        </p:nvSpPr>
        <p:spPr>
          <a:xfrm>
            <a:off x="986507" y="6295496"/>
            <a:ext cx="4520557" cy="24384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3173E"/>
                </a:solidFill>
                <a:effectLst/>
                <a:uLnTx/>
                <a:uFillTx/>
                <a:latin typeface="Arial" panose="020B0604020202020204" pitchFamily="34" charset="0"/>
                <a:ea typeface="+mn-ea"/>
                <a:cs typeface="Arial" panose="020B0604020202020204" pitchFamily="34" charset="0"/>
              </a:rPr>
              <a:t>@ErikaHamilton9</a:t>
            </a:r>
          </a:p>
        </p:txBody>
      </p:sp>
      <p:sp>
        <p:nvSpPr>
          <p:cNvPr id="3" name="TextBox 2">
            <a:extLst>
              <a:ext uri="{FF2B5EF4-FFF2-40B4-BE49-F238E27FC236}">
                <a16:creationId xmlns:a16="http://schemas.microsoft.com/office/drawing/2014/main" id="{1A27D0B5-C63A-7588-474A-0CD0D2EE0E13}"/>
              </a:ext>
            </a:extLst>
          </p:cNvPr>
          <p:cNvSpPr txBox="1"/>
          <p:nvPr/>
        </p:nvSpPr>
        <p:spPr>
          <a:xfrm>
            <a:off x="4871864" y="6309320"/>
            <a:ext cx="3158008" cy="460511"/>
          </a:xfrm>
          <a:prstGeom prst="rect">
            <a:avLst/>
          </a:prstGeom>
          <a:noFill/>
        </p:spPr>
        <p:txBody>
          <a:bodyPr wrap="square">
            <a:spAutoFit/>
          </a:bodyPr>
          <a:lstStyle/>
          <a:p>
            <a:pPr algn="ctr" defTabSz="914400" eaLnBrk="0" hangingPunct="0">
              <a:lnSpc>
                <a:spcPts val="3340"/>
              </a:lnSpc>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Courtesy of Erika Hamilton, MD</a:t>
            </a:r>
          </a:p>
        </p:txBody>
      </p:sp>
    </p:spTree>
    <p:extLst>
      <p:ext uri="{BB962C8B-B14F-4D97-AF65-F5344CB8AC3E}">
        <p14:creationId xmlns:p14="http://schemas.microsoft.com/office/powerpoint/2010/main" val="28960219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39CF12-ACA4-4671-9202-F19876DAF2F3}"/>
              </a:ext>
            </a:extLst>
          </p:cNvPr>
          <p:cNvSpPr>
            <a:spLocks noGrp="1"/>
          </p:cNvSpPr>
          <p:nvPr>
            <p:ph type="title"/>
          </p:nvPr>
        </p:nvSpPr>
        <p:spPr>
          <a:xfrm>
            <a:off x="733888" y="-355107"/>
            <a:ext cx="10972800" cy="1082439"/>
          </a:xfrm>
        </p:spPr>
        <p:txBody>
          <a:bodyPr>
            <a:normAutofit/>
          </a:bodyPr>
          <a:lstStyle/>
          <a:p>
            <a:r>
              <a:rPr lang="en-US" sz="3200" dirty="0"/>
              <a:t>SERENA-2: Progression-free survival</a:t>
            </a:r>
          </a:p>
        </p:txBody>
      </p:sp>
      <p:sp>
        <p:nvSpPr>
          <p:cNvPr id="5" name="Subtitle 1">
            <a:extLst>
              <a:ext uri="{FF2B5EF4-FFF2-40B4-BE49-F238E27FC236}">
                <a16:creationId xmlns:a16="http://schemas.microsoft.com/office/drawing/2014/main" id="{BBD80A7B-3D77-42C4-98DD-B649E5D9B913}"/>
              </a:ext>
            </a:extLst>
          </p:cNvPr>
          <p:cNvSpPr txBox="1">
            <a:spLocks/>
          </p:cNvSpPr>
          <p:nvPr/>
        </p:nvSpPr>
        <p:spPr bwMode="auto">
          <a:xfrm>
            <a:off x="461639" y="1287263"/>
            <a:ext cx="10369118" cy="4394446"/>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050" b="0" i="0" u="none" strike="noStrike" kern="0" cap="none" spc="0" normalizeH="0" baseline="0" noProof="0" dirty="0">
              <a:ln>
                <a:noFill/>
              </a:ln>
              <a:solidFill>
                <a:srgbClr val="002E51"/>
              </a:solidFill>
              <a:effectLst/>
              <a:uLnTx/>
              <a:uFillTx/>
              <a:latin typeface="Arial"/>
              <a:ea typeface="ＭＳ Ｐゴシック"/>
              <a:cs typeface="+mn-cs"/>
            </a:endParaRPr>
          </a:p>
        </p:txBody>
      </p:sp>
      <p:pic>
        <p:nvPicPr>
          <p:cNvPr id="6" name="Picture 5">
            <a:extLst>
              <a:ext uri="{FF2B5EF4-FFF2-40B4-BE49-F238E27FC236}">
                <a16:creationId xmlns:a16="http://schemas.microsoft.com/office/drawing/2014/main" id="{3AE0F364-74BB-4FF5-82D8-578078B3B210}"/>
              </a:ext>
            </a:extLst>
          </p:cNvPr>
          <p:cNvPicPr>
            <a:picLocks noChangeAspect="1"/>
          </p:cNvPicPr>
          <p:nvPr/>
        </p:nvPicPr>
        <p:blipFill>
          <a:blip r:embed="rId2"/>
          <a:stretch>
            <a:fillRect/>
          </a:stretch>
        </p:blipFill>
        <p:spPr>
          <a:xfrm>
            <a:off x="343269" y="1393795"/>
            <a:ext cx="6433919" cy="3999462"/>
          </a:xfrm>
          <a:prstGeom prst="rect">
            <a:avLst/>
          </a:prstGeom>
          <a:ln w="19050">
            <a:solidFill>
              <a:srgbClr val="58595B"/>
            </a:solidFill>
          </a:ln>
        </p:spPr>
      </p:pic>
      <p:sp>
        <p:nvSpPr>
          <p:cNvPr id="7" name="Rectangle 6">
            <a:extLst>
              <a:ext uri="{FF2B5EF4-FFF2-40B4-BE49-F238E27FC236}">
                <a16:creationId xmlns:a16="http://schemas.microsoft.com/office/drawing/2014/main" id="{4B01217A-8E32-4F36-AFAD-DD48526272EC}"/>
              </a:ext>
            </a:extLst>
          </p:cNvPr>
          <p:cNvSpPr/>
          <p:nvPr/>
        </p:nvSpPr>
        <p:spPr>
          <a:xfrm>
            <a:off x="1361243" y="948709"/>
            <a:ext cx="3379451" cy="338554"/>
          </a:xfrm>
          <a:prstGeom prst="rect">
            <a:avLst/>
          </a:prstGeom>
          <a:solidFill>
            <a:schemeClr val="bg1">
              <a:lumMod val="85000"/>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3173E"/>
                </a:solidFill>
                <a:effectLst/>
                <a:uLnTx/>
                <a:uFillTx/>
                <a:latin typeface="Arial" panose="020B0604020202020204" pitchFamily="34" charset="0"/>
                <a:ea typeface="Helvetica Neue" panose="02000503000000020004" pitchFamily="2" charset="0"/>
                <a:cs typeface="Arial" panose="020B0604020202020204" pitchFamily="34" charset="0"/>
              </a:rPr>
              <a:t>PFS in overall patient population</a:t>
            </a:r>
            <a:endParaRPr kumimoji="0" lang="en-US" sz="1600" b="0" i="0" u="none" strike="noStrike" kern="1200" cap="none" spc="0" normalizeH="0" baseline="0" noProof="0" dirty="0">
              <a:ln>
                <a:noFill/>
              </a:ln>
              <a:solidFill>
                <a:srgbClr val="03173E"/>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2" name="Rectangle 1">
            <a:extLst>
              <a:ext uri="{FF2B5EF4-FFF2-40B4-BE49-F238E27FC236}">
                <a16:creationId xmlns:a16="http://schemas.microsoft.com/office/drawing/2014/main" id="{24F9551E-360D-44A6-B2EA-F6F8F579FC4F}"/>
              </a:ext>
            </a:extLst>
          </p:cNvPr>
          <p:cNvSpPr/>
          <p:nvPr/>
        </p:nvSpPr>
        <p:spPr>
          <a:xfrm>
            <a:off x="9726659" y="6590596"/>
            <a:ext cx="1980029"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srgbClr val="03173E"/>
                </a:solidFill>
                <a:effectLst/>
                <a:uLnTx/>
                <a:uFillTx/>
                <a:latin typeface="Arial" panose="020B0604020202020204" pitchFamily="34" charset="0"/>
                <a:ea typeface="+mn-ea"/>
                <a:cs typeface="Arial" panose="020B0604020202020204" pitchFamily="34" charset="0"/>
              </a:rPr>
              <a:t>Oliveira M et al.  SABCS 2022, GS3-02</a:t>
            </a:r>
            <a:endParaRPr kumimoji="0" lang="en-US" sz="800" b="0" i="0" u="none" strike="noStrike" kern="1200" cap="none" spc="0" normalizeH="0" baseline="0" noProof="0" dirty="0">
              <a:ln>
                <a:noFill/>
              </a:ln>
              <a:solidFill>
                <a:srgbClr val="58595B"/>
              </a:solidFill>
              <a:effectLst/>
              <a:uLnTx/>
              <a:uFillTx/>
              <a:latin typeface="Arial" panose="020B0604020202020204"/>
              <a:ea typeface="+mn-ea"/>
              <a:cs typeface="+mn-cs"/>
            </a:endParaRPr>
          </a:p>
        </p:txBody>
      </p:sp>
      <p:pic>
        <p:nvPicPr>
          <p:cNvPr id="9" name="Picture 8">
            <a:extLst>
              <a:ext uri="{FF2B5EF4-FFF2-40B4-BE49-F238E27FC236}">
                <a16:creationId xmlns:a16="http://schemas.microsoft.com/office/drawing/2014/main" id="{31714445-3B25-4D9E-9308-6F85F3DEC19F}"/>
              </a:ext>
            </a:extLst>
          </p:cNvPr>
          <p:cNvPicPr>
            <a:picLocks noChangeAspect="1"/>
          </p:cNvPicPr>
          <p:nvPr/>
        </p:nvPicPr>
        <p:blipFill>
          <a:blip r:embed="rId3"/>
          <a:stretch>
            <a:fillRect/>
          </a:stretch>
        </p:blipFill>
        <p:spPr>
          <a:xfrm>
            <a:off x="7066393" y="1393795"/>
            <a:ext cx="4782338" cy="3408839"/>
          </a:xfrm>
          <a:prstGeom prst="rect">
            <a:avLst/>
          </a:prstGeom>
          <a:ln w="12700">
            <a:solidFill>
              <a:srgbClr val="000000"/>
            </a:solidFill>
          </a:ln>
        </p:spPr>
      </p:pic>
      <p:sp>
        <p:nvSpPr>
          <p:cNvPr id="3" name="Rectangle 2">
            <a:extLst>
              <a:ext uri="{FF2B5EF4-FFF2-40B4-BE49-F238E27FC236}">
                <a16:creationId xmlns:a16="http://schemas.microsoft.com/office/drawing/2014/main" id="{9D98841A-9A0C-4631-893E-BBC46E7F0F38}"/>
              </a:ext>
            </a:extLst>
          </p:cNvPr>
          <p:cNvSpPr/>
          <p:nvPr/>
        </p:nvSpPr>
        <p:spPr>
          <a:xfrm>
            <a:off x="7600084" y="964097"/>
            <a:ext cx="3674404" cy="307777"/>
          </a:xfrm>
          <a:prstGeom prst="rect">
            <a:avLst/>
          </a:prstGeom>
          <a:solidFill>
            <a:schemeClr val="bg1">
              <a:lumMod val="85000"/>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3173E"/>
                </a:solidFill>
                <a:effectLst/>
                <a:uLnTx/>
                <a:uFillTx/>
                <a:latin typeface="Arial" panose="020B0604020202020204"/>
                <a:ea typeface="+mn-ea"/>
                <a:cs typeface="+mn-cs"/>
              </a:rPr>
              <a:t>PFS in pts based on detectable ESR1mut</a:t>
            </a:r>
          </a:p>
        </p:txBody>
      </p:sp>
      <p:sp>
        <p:nvSpPr>
          <p:cNvPr id="10" name="Rectangle 9">
            <a:extLst>
              <a:ext uri="{FF2B5EF4-FFF2-40B4-BE49-F238E27FC236}">
                <a16:creationId xmlns:a16="http://schemas.microsoft.com/office/drawing/2014/main" id="{BBDFFF1D-BE5C-4A86-9C48-EDE04EB94D27}"/>
              </a:ext>
            </a:extLst>
          </p:cNvPr>
          <p:cNvSpPr/>
          <p:nvPr/>
        </p:nvSpPr>
        <p:spPr>
          <a:xfrm>
            <a:off x="1298947" y="5690488"/>
            <a:ext cx="9975541" cy="30777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0000FF"/>
                </a:solidFill>
                <a:effectLst/>
                <a:uLnTx/>
                <a:uFillTx/>
                <a:latin typeface="Arial" charset="0"/>
                <a:ea typeface="ＭＳ Ｐゴシック" charset="0"/>
                <a:cs typeface="+mn-cs"/>
              </a:rPr>
              <a:t>Camizestrant</a:t>
            </a:r>
            <a:r>
              <a:rPr kumimoji="0" lang="en-US" sz="1400" b="1" i="0" u="none" strike="noStrike" kern="1200" cap="none" spc="0" normalizeH="0" baseline="0" noProof="0" dirty="0">
                <a:ln>
                  <a:noFill/>
                </a:ln>
                <a:solidFill>
                  <a:srgbClr val="0000FF"/>
                </a:solidFill>
                <a:effectLst/>
                <a:uLnTx/>
                <a:uFillTx/>
                <a:latin typeface="Arial" charset="0"/>
                <a:ea typeface="ＭＳ Ｐゴシック" charset="0"/>
                <a:cs typeface="+mn-cs"/>
              </a:rPr>
              <a:t> improved PFS over </a:t>
            </a:r>
            <a:r>
              <a:rPr kumimoji="0" lang="en-US" sz="1400" b="1" i="0" u="none" strike="noStrike" kern="1200" cap="none" spc="0" normalizeH="0" baseline="0" noProof="0" dirty="0" err="1">
                <a:ln>
                  <a:noFill/>
                </a:ln>
                <a:solidFill>
                  <a:srgbClr val="0000FF"/>
                </a:solidFill>
                <a:effectLst/>
                <a:uLnTx/>
                <a:uFillTx/>
                <a:latin typeface="Arial" charset="0"/>
                <a:ea typeface="ＭＳ Ｐゴシック" charset="0"/>
                <a:cs typeface="+mn-cs"/>
              </a:rPr>
              <a:t>fulvestrant</a:t>
            </a:r>
            <a:r>
              <a:rPr kumimoji="0" lang="en-US" sz="1400" b="1" i="0" u="none" strike="noStrike" kern="1200" cap="none" spc="0" normalizeH="0" baseline="0" noProof="0" dirty="0">
                <a:ln>
                  <a:noFill/>
                </a:ln>
                <a:solidFill>
                  <a:srgbClr val="0000FF"/>
                </a:solidFill>
                <a:effectLst/>
                <a:uLnTx/>
                <a:uFillTx/>
                <a:latin typeface="Arial" charset="0"/>
                <a:ea typeface="ＭＳ Ｐゴシック" charset="0"/>
                <a:cs typeface="+mn-cs"/>
              </a:rPr>
              <a:t> in all patients including those with detectable ESR1 mutations</a:t>
            </a:r>
          </a:p>
        </p:txBody>
      </p:sp>
      <p:sp>
        <p:nvSpPr>
          <p:cNvPr id="11" name="Footer Placeholder 5">
            <a:extLst>
              <a:ext uri="{FF2B5EF4-FFF2-40B4-BE49-F238E27FC236}">
                <a16:creationId xmlns:a16="http://schemas.microsoft.com/office/drawing/2014/main" id="{D348B162-105E-42E5-8BF7-A07EDA4A00EE}"/>
              </a:ext>
            </a:extLst>
          </p:cNvPr>
          <p:cNvSpPr>
            <a:spLocks noGrp="1"/>
          </p:cNvSpPr>
          <p:nvPr>
            <p:ph type="ftr" sz="quarter" idx="3"/>
          </p:nvPr>
        </p:nvSpPr>
        <p:spPr>
          <a:xfrm>
            <a:off x="986507" y="6295496"/>
            <a:ext cx="4520557" cy="24384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3173E"/>
                </a:solidFill>
                <a:effectLst/>
                <a:uLnTx/>
                <a:uFillTx/>
                <a:latin typeface="Arial" panose="020B0604020202020204" pitchFamily="34" charset="0"/>
                <a:ea typeface="+mn-ea"/>
                <a:cs typeface="Arial" panose="020B0604020202020204" pitchFamily="34" charset="0"/>
              </a:rPr>
              <a:t>@ErikaHamilton9</a:t>
            </a:r>
          </a:p>
        </p:txBody>
      </p:sp>
      <p:sp>
        <p:nvSpPr>
          <p:cNvPr id="8" name="TextBox 7">
            <a:extLst>
              <a:ext uri="{FF2B5EF4-FFF2-40B4-BE49-F238E27FC236}">
                <a16:creationId xmlns:a16="http://schemas.microsoft.com/office/drawing/2014/main" id="{30A9E319-FCCE-2A4F-735E-AE160511D6F9}"/>
              </a:ext>
            </a:extLst>
          </p:cNvPr>
          <p:cNvSpPr txBox="1"/>
          <p:nvPr/>
        </p:nvSpPr>
        <p:spPr>
          <a:xfrm>
            <a:off x="4871864" y="6309320"/>
            <a:ext cx="3158008" cy="460511"/>
          </a:xfrm>
          <a:prstGeom prst="rect">
            <a:avLst/>
          </a:prstGeom>
          <a:noFill/>
        </p:spPr>
        <p:txBody>
          <a:bodyPr wrap="square">
            <a:spAutoFit/>
          </a:bodyPr>
          <a:lstStyle/>
          <a:p>
            <a:pPr algn="ctr" defTabSz="914400" eaLnBrk="0" hangingPunct="0">
              <a:lnSpc>
                <a:spcPts val="3340"/>
              </a:lnSpc>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Courtesy of Erika Hamilton, MD</a:t>
            </a:r>
          </a:p>
        </p:txBody>
      </p:sp>
    </p:spTree>
    <p:extLst>
      <p:ext uri="{BB962C8B-B14F-4D97-AF65-F5344CB8AC3E}">
        <p14:creationId xmlns:p14="http://schemas.microsoft.com/office/powerpoint/2010/main" val="33398743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222556"/>
            <a:ext cx="10972800" cy="1082439"/>
          </a:xfrm>
        </p:spPr>
        <p:txBody>
          <a:bodyPr/>
          <a:lstStyle/>
          <a:p>
            <a:r>
              <a:rPr lang="en-US" dirty="0"/>
              <a:t>Adverse events with oral SERDs</a:t>
            </a:r>
          </a:p>
        </p:txBody>
      </p:sp>
      <p:sp>
        <p:nvSpPr>
          <p:cNvPr id="7"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a:solidFill>
                  <a:schemeClr val="accent3"/>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3173E"/>
                </a:solidFill>
                <a:effectLst/>
                <a:uLnTx/>
                <a:uFillTx/>
                <a:latin typeface="Arial" panose="020B0604020202020204" pitchFamily="34" charset="0"/>
                <a:ea typeface="+mn-ea"/>
                <a:cs typeface="Arial" panose="020B0604020202020204" pitchFamily="34" charset="0"/>
              </a:rPr>
              <a:t>@ErikaHamilton9</a:t>
            </a:r>
          </a:p>
        </p:txBody>
      </p:sp>
      <p:grpSp>
        <p:nvGrpSpPr>
          <p:cNvPr id="22" name="Google Shape;309;p32">
            <a:extLst>
              <a:ext uri="{FF2B5EF4-FFF2-40B4-BE49-F238E27FC236}">
                <a16:creationId xmlns:a16="http://schemas.microsoft.com/office/drawing/2014/main" id="{7E24449D-328A-4216-AAF9-5B3A9388F85F}"/>
              </a:ext>
            </a:extLst>
          </p:cNvPr>
          <p:cNvGrpSpPr/>
          <p:nvPr/>
        </p:nvGrpSpPr>
        <p:grpSpPr>
          <a:xfrm>
            <a:off x="741499" y="1034044"/>
            <a:ext cx="3100934" cy="3193369"/>
            <a:chOff x="5828343" y="1819519"/>
            <a:chExt cx="2545584" cy="2545584"/>
          </a:xfrm>
        </p:grpSpPr>
        <p:sp>
          <p:nvSpPr>
            <p:cNvPr id="23" name="Google Shape;310;p32">
              <a:extLst>
                <a:ext uri="{FF2B5EF4-FFF2-40B4-BE49-F238E27FC236}">
                  <a16:creationId xmlns:a16="http://schemas.microsoft.com/office/drawing/2014/main" id="{80B125A3-15BB-4FD1-A2A4-3D6F267AA8CE}"/>
                </a:ext>
              </a:extLst>
            </p:cNvPr>
            <p:cNvSpPr/>
            <p:nvPr/>
          </p:nvSpPr>
          <p:spPr>
            <a:xfrm rot="2700000">
              <a:off x="6201135" y="2192311"/>
              <a:ext cx="1800000" cy="1800000"/>
            </a:xfrm>
            <a:prstGeom prst="teardrop">
              <a:avLst>
                <a:gd name="adj" fmla="val 100000"/>
              </a:avLst>
            </a:prstGeom>
            <a:solidFill>
              <a:srgbClr val="2A81C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panose="020B0604020202020204"/>
                <a:ea typeface="Arial"/>
                <a:cs typeface="Arial"/>
                <a:sym typeface="Arial"/>
              </a:endParaRPr>
            </a:p>
          </p:txBody>
        </p:sp>
        <p:sp>
          <p:nvSpPr>
            <p:cNvPr id="24" name="Google Shape;311;p32">
              <a:extLst>
                <a:ext uri="{FF2B5EF4-FFF2-40B4-BE49-F238E27FC236}">
                  <a16:creationId xmlns:a16="http://schemas.microsoft.com/office/drawing/2014/main" id="{2D7C7BBB-DF17-4633-805B-71D54FAEFC12}"/>
                </a:ext>
              </a:extLst>
            </p:cNvPr>
            <p:cNvSpPr/>
            <p:nvPr/>
          </p:nvSpPr>
          <p:spPr>
            <a:xfrm>
              <a:off x="6291135" y="2282311"/>
              <a:ext cx="1620000" cy="1620000"/>
            </a:xfrm>
            <a:prstGeom prst="ellipse">
              <a:avLst/>
            </a:prstGeom>
            <a:solidFill>
              <a:srgbClr val="FFFFFF"/>
            </a:solid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0" cap="none" spc="0" normalizeH="0" baseline="0" noProof="0">
                <a:ln>
                  <a:noFill/>
                </a:ln>
                <a:solidFill>
                  <a:srgbClr val="595959"/>
                </a:solidFill>
                <a:effectLst/>
                <a:uLnTx/>
                <a:uFillTx/>
                <a:latin typeface="Arial" panose="020B0604020202020204"/>
                <a:ea typeface="Arial"/>
                <a:cs typeface="Arial"/>
                <a:sym typeface="Arial"/>
              </a:endParaRPr>
            </a:p>
          </p:txBody>
        </p:sp>
      </p:grpSp>
      <p:grpSp>
        <p:nvGrpSpPr>
          <p:cNvPr id="25" name="Google Shape;315;p32">
            <a:extLst>
              <a:ext uri="{FF2B5EF4-FFF2-40B4-BE49-F238E27FC236}">
                <a16:creationId xmlns:a16="http://schemas.microsoft.com/office/drawing/2014/main" id="{4A8E2A58-00F3-4BDD-8AA6-2CE7215D99CF}"/>
              </a:ext>
            </a:extLst>
          </p:cNvPr>
          <p:cNvGrpSpPr/>
          <p:nvPr/>
        </p:nvGrpSpPr>
        <p:grpSpPr>
          <a:xfrm>
            <a:off x="2643517" y="1034045"/>
            <a:ext cx="3100934" cy="3193369"/>
            <a:chOff x="5828343" y="1819519"/>
            <a:chExt cx="2545584" cy="2545584"/>
          </a:xfrm>
        </p:grpSpPr>
        <p:sp>
          <p:nvSpPr>
            <p:cNvPr id="26" name="Google Shape;316;p32">
              <a:extLst>
                <a:ext uri="{FF2B5EF4-FFF2-40B4-BE49-F238E27FC236}">
                  <a16:creationId xmlns:a16="http://schemas.microsoft.com/office/drawing/2014/main" id="{84D1F66A-B898-4A07-B08A-6230AE5DFE53}"/>
                </a:ext>
              </a:extLst>
            </p:cNvPr>
            <p:cNvSpPr/>
            <p:nvPr/>
          </p:nvSpPr>
          <p:spPr>
            <a:xfrm rot="2700000">
              <a:off x="6201135" y="2192311"/>
              <a:ext cx="1800000" cy="1800000"/>
            </a:xfrm>
            <a:prstGeom prst="teardrop">
              <a:avLst>
                <a:gd name="adj" fmla="val 100000"/>
              </a:avLst>
            </a:prstGeom>
            <a:solidFill>
              <a:srgbClr val="CBCBCB"/>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panose="020B0604020202020204"/>
                <a:ea typeface="Arial"/>
                <a:cs typeface="Arial"/>
                <a:sym typeface="Arial"/>
              </a:endParaRPr>
            </a:p>
          </p:txBody>
        </p:sp>
        <p:sp>
          <p:nvSpPr>
            <p:cNvPr id="27" name="Google Shape;317;p32">
              <a:extLst>
                <a:ext uri="{FF2B5EF4-FFF2-40B4-BE49-F238E27FC236}">
                  <a16:creationId xmlns:a16="http://schemas.microsoft.com/office/drawing/2014/main" id="{0E89DD6D-6A46-4EBD-A1E7-8206710C93A2}"/>
                </a:ext>
              </a:extLst>
            </p:cNvPr>
            <p:cNvSpPr/>
            <p:nvPr/>
          </p:nvSpPr>
          <p:spPr>
            <a:xfrm>
              <a:off x="6291135" y="2282311"/>
              <a:ext cx="1620000" cy="1620000"/>
            </a:xfrm>
            <a:prstGeom prst="ellipse">
              <a:avLst/>
            </a:prstGeom>
            <a:solidFill>
              <a:srgbClr val="FFFFFF"/>
            </a:solid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0" cap="none" spc="0" normalizeH="0" baseline="0" noProof="0">
                <a:ln>
                  <a:noFill/>
                </a:ln>
                <a:solidFill>
                  <a:srgbClr val="595959"/>
                </a:solidFill>
                <a:effectLst/>
                <a:uLnTx/>
                <a:uFillTx/>
                <a:latin typeface="Arial" panose="020B0604020202020204"/>
                <a:ea typeface="Arial"/>
                <a:cs typeface="Arial"/>
                <a:sym typeface="Arial"/>
              </a:endParaRPr>
            </a:p>
          </p:txBody>
        </p:sp>
      </p:grpSp>
      <p:grpSp>
        <p:nvGrpSpPr>
          <p:cNvPr id="28" name="Google Shape;312;p32">
            <a:extLst>
              <a:ext uri="{FF2B5EF4-FFF2-40B4-BE49-F238E27FC236}">
                <a16:creationId xmlns:a16="http://schemas.microsoft.com/office/drawing/2014/main" id="{D740A2A4-8CBF-4451-B52A-85B29443D3D5}"/>
              </a:ext>
            </a:extLst>
          </p:cNvPr>
          <p:cNvGrpSpPr/>
          <p:nvPr/>
        </p:nvGrpSpPr>
        <p:grpSpPr>
          <a:xfrm>
            <a:off x="4545533" y="1034045"/>
            <a:ext cx="3100934" cy="3193369"/>
            <a:chOff x="5828343" y="1819519"/>
            <a:chExt cx="2545584" cy="2545584"/>
          </a:xfrm>
        </p:grpSpPr>
        <p:sp>
          <p:nvSpPr>
            <p:cNvPr id="29" name="Google Shape;313;p32">
              <a:extLst>
                <a:ext uri="{FF2B5EF4-FFF2-40B4-BE49-F238E27FC236}">
                  <a16:creationId xmlns:a16="http://schemas.microsoft.com/office/drawing/2014/main" id="{98085E7C-7C61-458C-94BB-790DFE5FD3C6}"/>
                </a:ext>
              </a:extLst>
            </p:cNvPr>
            <p:cNvSpPr/>
            <p:nvPr/>
          </p:nvSpPr>
          <p:spPr>
            <a:xfrm rot="2700000">
              <a:off x="6201135" y="2192311"/>
              <a:ext cx="1800000" cy="1800000"/>
            </a:xfrm>
            <a:prstGeom prst="teardrop">
              <a:avLst>
                <a:gd name="adj" fmla="val 100000"/>
              </a:avLst>
            </a:prstGeom>
            <a:solidFill>
              <a:srgbClr val="2ECAD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panose="020B0604020202020204"/>
                <a:ea typeface="Arial"/>
                <a:cs typeface="Arial"/>
                <a:sym typeface="Arial"/>
              </a:endParaRPr>
            </a:p>
          </p:txBody>
        </p:sp>
        <p:sp>
          <p:nvSpPr>
            <p:cNvPr id="30" name="Google Shape;314;p32">
              <a:extLst>
                <a:ext uri="{FF2B5EF4-FFF2-40B4-BE49-F238E27FC236}">
                  <a16:creationId xmlns:a16="http://schemas.microsoft.com/office/drawing/2014/main" id="{DE801BEC-B88F-41C7-AEEF-16AD69DF4FAE}"/>
                </a:ext>
              </a:extLst>
            </p:cNvPr>
            <p:cNvSpPr/>
            <p:nvPr/>
          </p:nvSpPr>
          <p:spPr>
            <a:xfrm>
              <a:off x="6291135" y="2282311"/>
              <a:ext cx="1620000" cy="1620000"/>
            </a:xfrm>
            <a:prstGeom prst="ellipse">
              <a:avLst/>
            </a:prstGeom>
            <a:solidFill>
              <a:srgbClr val="FFFFFF"/>
            </a:solid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0" cap="none" spc="0" normalizeH="0" baseline="0" noProof="0">
                <a:ln>
                  <a:noFill/>
                </a:ln>
                <a:solidFill>
                  <a:srgbClr val="595959"/>
                </a:solidFill>
                <a:effectLst/>
                <a:uLnTx/>
                <a:uFillTx/>
                <a:latin typeface="Arial" panose="020B0604020202020204"/>
                <a:ea typeface="Arial"/>
                <a:cs typeface="Arial"/>
                <a:sym typeface="Arial"/>
              </a:endParaRPr>
            </a:p>
          </p:txBody>
        </p:sp>
      </p:grpSp>
      <p:grpSp>
        <p:nvGrpSpPr>
          <p:cNvPr id="31" name="Group 30">
            <a:extLst>
              <a:ext uri="{FF2B5EF4-FFF2-40B4-BE49-F238E27FC236}">
                <a16:creationId xmlns:a16="http://schemas.microsoft.com/office/drawing/2014/main" id="{0AA533DF-4938-497B-A59C-CF04CFB6BCF2}"/>
              </a:ext>
            </a:extLst>
          </p:cNvPr>
          <p:cNvGrpSpPr/>
          <p:nvPr/>
        </p:nvGrpSpPr>
        <p:grpSpPr>
          <a:xfrm>
            <a:off x="1358234" y="1510752"/>
            <a:ext cx="7730887" cy="3328399"/>
            <a:chOff x="2140809" y="1785901"/>
            <a:chExt cx="7730887" cy="3328399"/>
          </a:xfrm>
        </p:grpSpPr>
        <p:grpSp>
          <p:nvGrpSpPr>
            <p:cNvPr id="32" name="Google Shape;318;p32">
              <a:extLst>
                <a:ext uri="{FF2B5EF4-FFF2-40B4-BE49-F238E27FC236}">
                  <a16:creationId xmlns:a16="http://schemas.microsoft.com/office/drawing/2014/main" id="{BBF48323-EB77-432F-9F3D-E0607629CC96}"/>
                </a:ext>
              </a:extLst>
            </p:cNvPr>
            <p:cNvGrpSpPr/>
            <p:nvPr/>
          </p:nvGrpSpPr>
          <p:grpSpPr>
            <a:xfrm>
              <a:off x="7679004" y="1785901"/>
              <a:ext cx="2192692" cy="2258053"/>
              <a:chOff x="6201133" y="2192313"/>
              <a:chExt cx="1800000" cy="1800000"/>
            </a:xfrm>
          </p:grpSpPr>
          <p:sp>
            <p:nvSpPr>
              <p:cNvPr id="45" name="Google Shape;319;p32">
                <a:extLst>
                  <a:ext uri="{FF2B5EF4-FFF2-40B4-BE49-F238E27FC236}">
                    <a16:creationId xmlns:a16="http://schemas.microsoft.com/office/drawing/2014/main" id="{4FD02749-B134-4179-9063-E6622031A174}"/>
                  </a:ext>
                </a:extLst>
              </p:cNvPr>
              <p:cNvSpPr/>
              <p:nvPr/>
            </p:nvSpPr>
            <p:spPr>
              <a:xfrm rot="2700000">
                <a:off x="6201133" y="2192313"/>
                <a:ext cx="1800000" cy="1800000"/>
              </a:xfrm>
              <a:prstGeom prst="teardrop">
                <a:avLst>
                  <a:gd name="adj" fmla="val 100000"/>
                </a:avLst>
              </a:prstGeom>
              <a:solidFill>
                <a:srgbClr val="22AAE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panose="020B0604020202020204"/>
                  <a:ea typeface="Arial"/>
                  <a:cs typeface="Arial"/>
                  <a:sym typeface="Arial"/>
                </a:endParaRPr>
              </a:p>
            </p:txBody>
          </p:sp>
          <p:sp>
            <p:nvSpPr>
              <p:cNvPr id="46" name="Google Shape;320;p32">
                <a:extLst>
                  <a:ext uri="{FF2B5EF4-FFF2-40B4-BE49-F238E27FC236}">
                    <a16:creationId xmlns:a16="http://schemas.microsoft.com/office/drawing/2014/main" id="{7C95B0F1-0216-4874-9378-0E0E002DBE6C}"/>
                  </a:ext>
                </a:extLst>
              </p:cNvPr>
              <p:cNvSpPr/>
              <p:nvPr/>
            </p:nvSpPr>
            <p:spPr>
              <a:xfrm>
                <a:off x="6291134" y="2282311"/>
                <a:ext cx="1620000" cy="1620000"/>
              </a:xfrm>
              <a:prstGeom prst="ellipse">
                <a:avLst/>
              </a:prstGeom>
              <a:solidFill>
                <a:srgbClr val="FFFFFF"/>
              </a:solid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0" cap="none" spc="0" normalizeH="0" baseline="0" noProof="0">
                  <a:ln>
                    <a:noFill/>
                  </a:ln>
                  <a:solidFill>
                    <a:srgbClr val="595959"/>
                  </a:solidFill>
                  <a:effectLst/>
                  <a:uLnTx/>
                  <a:uFillTx/>
                  <a:latin typeface="Arial" panose="020B0604020202020204"/>
                  <a:ea typeface="Arial"/>
                  <a:cs typeface="Arial"/>
                  <a:sym typeface="Arial"/>
                </a:endParaRPr>
              </a:p>
            </p:txBody>
          </p:sp>
        </p:grpSp>
        <p:sp>
          <p:nvSpPr>
            <p:cNvPr id="33" name="Google Shape;321;p32">
              <a:extLst>
                <a:ext uri="{FF2B5EF4-FFF2-40B4-BE49-F238E27FC236}">
                  <a16:creationId xmlns:a16="http://schemas.microsoft.com/office/drawing/2014/main" id="{37428CED-1CC3-44C8-8835-122B52EA7994}"/>
                </a:ext>
              </a:extLst>
            </p:cNvPr>
            <p:cNvSpPr txBox="1"/>
            <p:nvPr/>
          </p:nvSpPr>
          <p:spPr>
            <a:xfrm>
              <a:off x="2140809" y="3185595"/>
              <a:ext cx="1849039" cy="37023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a:ln>
                    <a:noFill/>
                  </a:ln>
                  <a:solidFill>
                    <a:srgbClr val="595959"/>
                  </a:solidFill>
                  <a:effectLst/>
                  <a:uLnTx/>
                  <a:uFillTx/>
                  <a:latin typeface="Arial" panose="020B0604020202020204"/>
                  <a:ea typeface="+mn-ea"/>
                  <a:cs typeface="Arial"/>
                  <a:sym typeface="Arial"/>
                </a:rPr>
                <a:t>G</a:t>
              </a:r>
              <a:r>
                <a:rPr kumimoji="0" lang="en-US" sz="1400" b="1" i="0" u="none" strike="noStrike" kern="0" cap="none" spc="0" normalizeH="0" baseline="0" noProof="0" dirty="0">
                  <a:ln>
                    <a:noFill/>
                  </a:ln>
                  <a:solidFill>
                    <a:srgbClr val="595959"/>
                  </a:solidFill>
                  <a:effectLst/>
                  <a:uLnTx/>
                  <a:uFillTx/>
                  <a:latin typeface="Arial" panose="020B0604020202020204"/>
                  <a:ea typeface="Arial"/>
                  <a:cs typeface="Arial"/>
                  <a:sym typeface="Arial"/>
                </a:rPr>
                <a:t>astrointestinal</a:t>
              </a:r>
              <a:endParaRPr kumimoji="0" sz="1400" b="1" i="0" u="none" strike="noStrike" kern="0" cap="none" spc="0" normalizeH="0" baseline="0" noProof="0" dirty="0">
                <a:ln>
                  <a:noFill/>
                </a:ln>
                <a:solidFill>
                  <a:srgbClr val="595959"/>
                </a:solidFill>
                <a:effectLst/>
                <a:uLnTx/>
                <a:uFillTx/>
                <a:latin typeface="Arial" panose="020B0604020202020204"/>
                <a:ea typeface="Arial"/>
                <a:cs typeface="Arial"/>
                <a:sym typeface="Arial"/>
              </a:endParaRPr>
            </a:p>
          </p:txBody>
        </p:sp>
        <p:sp>
          <p:nvSpPr>
            <p:cNvPr id="34" name="Google Shape;322;p32">
              <a:extLst>
                <a:ext uri="{FF2B5EF4-FFF2-40B4-BE49-F238E27FC236}">
                  <a16:creationId xmlns:a16="http://schemas.microsoft.com/office/drawing/2014/main" id="{A1BD5C49-1D00-46A5-A968-7B5335DDB7D1}"/>
                </a:ext>
              </a:extLst>
            </p:cNvPr>
            <p:cNvSpPr txBox="1"/>
            <p:nvPr/>
          </p:nvSpPr>
          <p:spPr>
            <a:xfrm>
              <a:off x="4418973" y="3172149"/>
              <a:ext cx="1264402" cy="37023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a:ln>
                    <a:noFill/>
                  </a:ln>
                  <a:solidFill>
                    <a:srgbClr val="595959"/>
                  </a:solidFill>
                  <a:effectLst/>
                  <a:uLnTx/>
                  <a:uFillTx/>
                  <a:latin typeface="Arial" panose="020B0604020202020204"/>
                  <a:ea typeface="+mn-ea"/>
                  <a:cs typeface="Arial"/>
                  <a:sym typeface="Arial"/>
                </a:rPr>
                <a:t>Cardiac</a:t>
              </a:r>
              <a:endParaRPr kumimoji="0" sz="1400" b="1" i="0" u="none" strike="noStrike" kern="0" cap="none" spc="0" normalizeH="0" baseline="0" noProof="0" dirty="0">
                <a:ln>
                  <a:noFill/>
                </a:ln>
                <a:solidFill>
                  <a:srgbClr val="595959"/>
                </a:solidFill>
                <a:effectLst/>
                <a:uLnTx/>
                <a:uFillTx/>
                <a:latin typeface="Arial" panose="020B0604020202020204"/>
                <a:ea typeface="Arial"/>
                <a:cs typeface="Arial"/>
                <a:sym typeface="Arial"/>
              </a:endParaRPr>
            </a:p>
          </p:txBody>
        </p:sp>
        <p:sp>
          <p:nvSpPr>
            <p:cNvPr id="35" name="Google Shape;323;p32">
              <a:extLst>
                <a:ext uri="{FF2B5EF4-FFF2-40B4-BE49-F238E27FC236}">
                  <a16:creationId xmlns:a16="http://schemas.microsoft.com/office/drawing/2014/main" id="{B85F39F1-A6AE-47DC-8A37-0BF7580F5601}"/>
                </a:ext>
              </a:extLst>
            </p:cNvPr>
            <p:cNvSpPr txBox="1"/>
            <p:nvPr/>
          </p:nvSpPr>
          <p:spPr>
            <a:xfrm>
              <a:off x="6245799" y="3126994"/>
              <a:ext cx="1264402" cy="37023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a:ln>
                    <a:noFill/>
                  </a:ln>
                  <a:solidFill>
                    <a:srgbClr val="595959"/>
                  </a:solidFill>
                  <a:effectLst/>
                  <a:uLnTx/>
                  <a:uFillTx/>
                  <a:latin typeface="Arial" panose="020B0604020202020204"/>
                  <a:ea typeface="Arial"/>
                  <a:cs typeface="Arial"/>
                  <a:sym typeface="Arial"/>
                </a:rPr>
                <a:t>General</a:t>
              </a:r>
              <a:endParaRPr kumimoji="0" sz="1400" b="1" i="0" u="none" strike="noStrike" kern="0" cap="none" spc="0" normalizeH="0" baseline="0" noProof="0" dirty="0">
                <a:ln>
                  <a:noFill/>
                </a:ln>
                <a:solidFill>
                  <a:srgbClr val="595959"/>
                </a:solidFill>
                <a:effectLst/>
                <a:uLnTx/>
                <a:uFillTx/>
                <a:latin typeface="Arial" panose="020B0604020202020204"/>
                <a:ea typeface="Arial"/>
                <a:cs typeface="Arial"/>
                <a:sym typeface="Arial"/>
              </a:endParaRPr>
            </a:p>
          </p:txBody>
        </p:sp>
        <p:sp>
          <p:nvSpPr>
            <p:cNvPr id="36" name="Google Shape;326;p32">
              <a:extLst>
                <a:ext uri="{FF2B5EF4-FFF2-40B4-BE49-F238E27FC236}">
                  <a16:creationId xmlns:a16="http://schemas.microsoft.com/office/drawing/2014/main" id="{1839FCDB-ADBE-414D-81FF-F7C976F621E8}"/>
                </a:ext>
              </a:extLst>
            </p:cNvPr>
            <p:cNvSpPr txBox="1"/>
            <p:nvPr/>
          </p:nvSpPr>
          <p:spPr>
            <a:xfrm>
              <a:off x="2267706" y="4212487"/>
              <a:ext cx="1728192" cy="83099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C00000"/>
                  </a:solidFill>
                  <a:effectLst/>
                  <a:uLnTx/>
                  <a:uFillTx/>
                  <a:latin typeface="Arial" panose="020B0604020202020204"/>
                  <a:ea typeface="+mn-ea"/>
                  <a:cs typeface="Arial"/>
                  <a:sym typeface="Arial"/>
                </a:rPr>
                <a:t>- Nausea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C00000"/>
                  </a:solidFill>
                  <a:effectLst/>
                  <a:uLnTx/>
                  <a:uFillTx/>
                  <a:latin typeface="Arial" panose="020B0604020202020204"/>
                  <a:ea typeface="+mn-ea"/>
                  <a:cs typeface="Arial"/>
                  <a:sym typeface="Arial"/>
                </a:rPr>
                <a:t>  - Vomiting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C00000"/>
                  </a:solidFill>
                  <a:effectLst/>
                  <a:uLnTx/>
                  <a:uFillTx/>
                  <a:latin typeface="Arial" panose="020B0604020202020204"/>
                  <a:ea typeface="+mn-ea"/>
                  <a:cs typeface="Arial"/>
                  <a:sym typeface="Arial"/>
                </a:rPr>
                <a:t>  - Diarrhea</a:t>
              </a:r>
            </a:p>
          </p:txBody>
        </p:sp>
        <p:sp>
          <p:nvSpPr>
            <p:cNvPr id="37" name="Google Shape;329;p32">
              <a:extLst>
                <a:ext uri="{FF2B5EF4-FFF2-40B4-BE49-F238E27FC236}">
                  <a16:creationId xmlns:a16="http://schemas.microsoft.com/office/drawing/2014/main" id="{6C773CDD-E43E-4CF6-AC4E-E20CE8E47B2F}"/>
                </a:ext>
              </a:extLst>
            </p:cNvPr>
            <p:cNvSpPr txBox="1"/>
            <p:nvPr/>
          </p:nvSpPr>
          <p:spPr>
            <a:xfrm>
              <a:off x="4229025" y="4283303"/>
              <a:ext cx="1728192" cy="83099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dirty="0">
                  <a:ln>
                    <a:noFill/>
                  </a:ln>
                  <a:solidFill>
                    <a:srgbClr val="C00000"/>
                  </a:solidFill>
                  <a:effectLst/>
                  <a:uLnTx/>
                  <a:uFillTx/>
                  <a:latin typeface="Arial" panose="020B0604020202020204"/>
                  <a:ea typeface="+mn-ea"/>
                  <a:cs typeface="Arial"/>
                  <a:sym typeface="Arial"/>
                </a:rPr>
                <a:t>- G1 bradycardia</a:t>
              </a:r>
            </a:p>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dirty="0">
                  <a:ln>
                    <a:noFill/>
                  </a:ln>
                  <a:solidFill>
                    <a:srgbClr val="C00000"/>
                  </a:solidFill>
                  <a:effectLst/>
                  <a:uLnTx/>
                  <a:uFillTx/>
                  <a:latin typeface="Arial" panose="020B0604020202020204"/>
                  <a:ea typeface="+mn-ea"/>
                  <a:cs typeface="Arial"/>
                  <a:sym typeface="Arial"/>
                </a:rPr>
                <a:t>    - </a:t>
              </a:r>
              <a:r>
                <a:rPr kumimoji="0" lang="en-US" sz="1200" b="1" i="0" u="none" strike="noStrike" kern="0" cap="none" spc="0" normalizeH="0" baseline="0" noProof="0" dirty="0" err="1">
                  <a:ln>
                    <a:noFill/>
                  </a:ln>
                  <a:solidFill>
                    <a:srgbClr val="C00000"/>
                  </a:solidFill>
                  <a:effectLst/>
                  <a:uLnTx/>
                  <a:uFillTx/>
                  <a:latin typeface="Arial" panose="020B0604020202020204"/>
                  <a:ea typeface="+mn-ea"/>
                  <a:cs typeface="Arial"/>
                  <a:sym typeface="Arial"/>
                </a:rPr>
                <a:t>QTc</a:t>
              </a:r>
              <a:r>
                <a:rPr kumimoji="0" lang="en-US" sz="1200" b="1" i="0" u="none" strike="noStrike" kern="0" cap="none" spc="0" normalizeH="0" baseline="0" noProof="0" dirty="0">
                  <a:ln>
                    <a:noFill/>
                  </a:ln>
                  <a:solidFill>
                    <a:srgbClr val="C00000"/>
                  </a:solidFill>
                  <a:effectLst/>
                  <a:uLnTx/>
                  <a:uFillTx/>
                  <a:latin typeface="Arial" panose="020B0604020202020204"/>
                  <a:ea typeface="+mn-ea"/>
                  <a:cs typeface="Arial"/>
                  <a:sym typeface="Arial"/>
                </a:rPr>
                <a:t> prolongation</a:t>
              </a:r>
              <a:endParaRPr kumimoji="0" sz="1200" b="1" i="0" u="none" strike="noStrike" kern="0" cap="none" spc="0" normalizeH="0" baseline="0" noProof="0" dirty="0">
                <a:ln>
                  <a:noFill/>
                </a:ln>
                <a:solidFill>
                  <a:srgbClr val="C00000"/>
                </a:solidFill>
                <a:effectLst/>
                <a:uLnTx/>
                <a:uFillTx/>
                <a:latin typeface="Arial" panose="020B0604020202020204"/>
                <a:ea typeface="+mn-ea"/>
                <a:cs typeface="Arial"/>
                <a:sym typeface="Arial"/>
              </a:endParaRPr>
            </a:p>
          </p:txBody>
        </p:sp>
        <p:sp>
          <p:nvSpPr>
            <p:cNvPr id="38" name="Google Shape;332;p32">
              <a:extLst>
                <a:ext uri="{FF2B5EF4-FFF2-40B4-BE49-F238E27FC236}">
                  <a16:creationId xmlns:a16="http://schemas.microsoft.com/office/drawing/2014/main" id="{26650C01-6C67-4E4C-9F07-0FB18DCB4BF0}"/>
                </a:ext>
              </a:extLst>
            </p:cNvPr>
            <p:cNvSpPr txBox="1"/>
            <p:nvPr/>
          </p:nvSpPr>
          <p:spPr>
            <a:xfrm>
              <a:off x="5991286" y="4212487"/>
              <a:ext cx="1728192" cy="83099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400" b="1" i="0" u="none" strike="noStrike" kern="0" cap="none" spc="0" normalizeH="0" baseline="0" noProof="0" dirty="0">
                  <a:ln>
                    <a:noFill/>
                  </a:ln>
                  <a:solidFill>
                    <a:srgbClr val="C00000"/>
                  </a:solidFill>
                  <a:effectLst/>
                  <a:uLnTx/>
                  <a:uFillTx/>
                  <a:latin typeface="Arial" panose="020B0604020202020204"/>
                  <a:ea typeface="Arial"/>
                  <a:cs typeface="Arial"/>
                  <a:sym typeface="Arial"/>
                </a:rPr>
                <a:t>- </a:t>
              </a:r>
              <a:r>
                <a:rPr kumimoji="0" lang="en-US" sz="1200" b="1" i="0" u="none" strike="noStrike" kern="0" cap="none" spc="0" normalizeH="0" baseline="0" noProof="0" dirty="0">
                  <a:ln>
                    <a:noFill/>
                  </a:ln>
                  <a:solidFill>
                    <a:srgbClr val="C00000"/>
                  </a:solidFill>
                  <a:effectLst/>
                  <a:uLnTx/>
                  <a:uFillTx/>
                  <a:latin typeface="Arial" panose="020B0604020202020204"/>
                  <a:ea typeface="Arial"/>
                  <a:cs typeface="Arial"/>
                  <a:sym typeface="Arial"/>
                </a:rPr>
                <a:t>Fatigue</a:t>
              </a:r>
              <a:endParaRPr kumimoji="0" sz="1200" b="1" i="0" u="none" strike="noStrike" kern="0" cap="none" spc="0" normalizeH="0" baseline="0" noProof="0" dirty="0">
                <a:ln>
                  <a:noFill/>
                </a:ln>
                <a:solidFill>
                  <a:srgbClr val="C00000"/>
                </a:solidFill>
                <a:effectLst/>
                <a:uLnTx/>
                <a:uFillTx/>
                <a:latin typeface="Arial" panose="020B0604020202020204"/>
                <a:ea typeface="Arial"/>
                <a:cs typeface="Arial"/>
                <a:sym typeface="Arial"/>
              </a:endParaRPr>
            </a:p>
          </p:txBody>
        </p:sp>
        <p:sp>
          <p:nvSpPr>
            <p:cNvPr id="39" name="Google Shape;333;p32">
              <a:extLst>
                <a:ext uri="{FF2B5EF4-FFF2-40B4-BE49-F238E27FC236}">
                  <a16:creationId xmlns:a16="http://schemas.microsoft.com/office/drawing/2014/main" id="{963EA148-4278-4476-9EAB-E367AC1F1539}"/>
                </a:ext>
              </a:extLst>
            </p:cNvPr>
            <p:cNvSpPr txBox="1"/>
            <p:nvPr/>
          </p:nvSpPr>
          <p:spPr>
            <a:xfrm>
              <a:off x="8186272" y="3095892"/>
              <a:ext cx="1264402" cy="37023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a:ln>
                    <a:noFill/>
                  </a:ln>
                  <a:solidFill>
                    <a:srgbClr val="595959"/>
                  </a:solidFill>
                  <a:effectLst/>
                  <a:uLnTx/>
                  <a:uFillTx/>
                  <a:latin typeface="Arial" panose="020B0604020202020204"/>
                  <a:ea typeface="Arial"/>
                  <a:cs typeface="Arial"/>
                  <a:sym typeface="Arial"/>
                </a:rPr>
                <a:t>Eye</a:t>
              </a:r>
              <a:endParaRPr kumimoji="0" sz="1400" b="1" i="0" u="none" strike="noStrike" kern="0" cap="none" spc="0" normalizeH="0" baseline="0" noProof="0" dirty="0">
                <a:ln>
                  <a:noFill/>
                </a:ln>
                <a:solidFill>
                  <a:srgbClr val="595959"/>
                </a:solidFill>
                <a:effectLst/>
                <a:uLnTx/>
                <a:uFillTx/>
                <a:latin typeface="Arial" panose="020B0604020202020204"/>
                <a:ea typeface="Arial"/>
                <a:cs typeface="Arial"/>
                <a:sym typeface="Arial"/>
              </a:endParaRPr>
            </a:p>
          </p:txBody>
        </p:sp>
        <p:sp>
          <p:nvSpPr>
            <p:cNvPr id="40" name="Google Shape;336;p32">
              <a:extLst>
                <a:ext uri="{FF2B5EF4-FFF2-40B4-BE49-F238E27FC236}">
                  <a16:creationId xmlns:a16="http://schemas.microsoft.com/office/drawing/2014/main" id="{99A9E032-3CA3-44C9-82A7-ACF9039B8504}"/>
                </a:ext>
              </a:extLst>
            </p:cNvPr>
            <p:cNvSpPr txBox="1"/>
            <p:nvPr/>
          </p:nvSpPr>
          <p:spPr>
            <a:xfrm>
              <a:off x="7956736" y="4235292"/>
              <a:ext cx="1728192" cy="83099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dirty="0">
                  <a:ln>
                    <a:noFill/>
                  </a:ln>
                  <a:solidFill>
                    <a:srgbClr val="C00000"/>
                  </a:solidFill>
                  <a:effectLst/>
                  <a:uLnTx/>
                  <a:uFillTx/>
                  <a:latin typeface="Arial" panose="020B0604020202020204"/>
                  <a:ea typeface="Arial"/>
                  <a:cs typeface="Arial"/>
                  <a:sym typeface="Arial"/>
                </a:rPr>
                <a:t>- Visual disturbances</a:t>
              </a:r>
              <a:endParaRPr kumimoji="0" sz="1400" b="1" i="0" u="none" strike="noStrike" kern="0" cap="none" spc="0" normalizeH="0" baseline="0" noProof="0" dirty="0">
                <a:ln>
                  <a:noFill/>
                </a:ln>
                <a:solidFill>
                  <a:srgbClr val="C00000"/>
                </a:solidFill>
                <a:effectLst/>
                <a:uLnTx/>
                <a:uFillTx/>
                <a:latin typeface="Arial" panose="020B0604020202020204"/>
                <a:ea typeface="Arial"/>
                <a:cs typeface="Arial"/>
                <a:sym typeface="Arial"/>
              </a:endParaRPr>
            </a:p>
          </p:txBody>
        </p:sp>
        <p:sp>
          <p:nvSpPr>
            <p:cNvPr id="41" name="Google Shape;339;p32">
              <a:extLst>
                <a:ext uri="{FF2B5EF4-FFF2-40B4-BE49-F238E27FC236}">
                  <a16:creationId xmlns:a16="http://schemas.microsoft.com/office/drawing/2014/main" id="{82566DBB-6998-4C77-B6AB-EB4B2B525334}"/>
                </a:ext>
              </a:extLst>
            </p:cNvPr>
            <p:cNvSpPr/>
            <p:nvPr/>
          </p:nvSpPr>
          <p:spPr>
            <a:xfrm>
              <a:off x="2721775" y="2378309"/>
              <a:ext cx="705529" cy="726559"/>
            </a:xfrm>
            <a:custGeom>
              <a:avLst/>
              <a:gdLst/>
              <a:ahLst/>
              <a:cxnLst/>
              <a:rect l="l" t="t" r="r" b="b"/>
              <a:pathLst>
                <a:path w="3203570" h="3242474" extrusionOk="0">
                  <a:moveTo>
                    <a:pt x="1049035" y="16828"/>
                  </a:moveTo>
                  <a:lnTo>
                    <a:pt x="1447333" y="0"/>
                  </a:lnTo>
                  <a:cubicBezTo>
                    <a:pt x="1441724" y="284231"/>
                    <a:pt x="1413674" y="613340"/>
                    <a:pt x="1666116" y="734886"/>
                  </a:cubicBezTo>
                  <a:cubicBezTo>
                    <a:pt x="1888639" y="783504"/>
                    <a:pt x="1937256" y="473095"/>
                    <a:pt x="2401001" y="560982"/>
                  </a:cubicBezTo>
                  <a:cubicBezTo>
                    <a:pt x="2875965" y="635779"/>
                    <a:pt x="3216295" y="1035945"/>
                    <a:pt x="3203206" y="1834409"/>
                  </a:cubicBezTo>
                  <a:cubicBezTo>
                    <a:pt x="3175156" y="2587994"/>
                    <a:pt x="2844177" y="2814257"/>
                    <a:pt x="2300025" y="3046130"/>
                  </a:cubicBezTo>
                  <a:cubicBezTo>
                    <a:pt x="1406194" y="3347190"/>
                    <a:pt x="820903" y="2705801"/>
                    <a:pt x="605860" y="2664663"/>
                  </a:cubicBezTo>
                  <a:cubicBezTo>
                    <a:pt x="379598" y="2621655"/>
                    <a:pt x="355288" y="2954503"/>
                    <a:pt x="381468" y="3242474"/>
                  </a:cubicBezTo>
                  <a:lnTo>
                    <a:pt x="0" y="3236864"/>
                  </a:lnTo>
                  <a:cubicBezTo>
                    <a:pt x="9350" y="2823607"/>
                    <a:pt x="-31788" y="2191567"/>
                    <a:pt x="516103" y="2249538"/>
                  </a:cubicBezTo>
                  <a:cubicBezTo>
                    <a:pt x="918138" y="2305637"/>
                    <a:pt x="1303347" y="2423441"/>
                    <a:pt x="1559529" y="1991485"/>
                  </a:cubicBezTo>
                  <a:cubicBezTo>
                    <a:pt x="1720344" y="1686686"/>
                    <a:pt x="1701645" y="1337006"/>
                    <a:pt x="1234160" y="959279"/>
                  </a:cubicBezTo>
                  <a:cubicBezTo>
                    <a:pt x="1155622" y="891961"/>
                    <a:pt x="981717" y="516102"/>
                    <a:pt x="1049035" y="16828"/>
                  </a:cubicBezTo>
                  <a:close/>
                </a:path>
              </a:pathLst>
            </a:custGeom>
            <a:solidFill>
              <a:srgbClr val="2A81C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panose="020B0604020202020204"/>
                <a:ea typeface="Arial"/>
                <a:cs typeface="Arial"/>
                <a:sym typeface="Arial"/>
              </a:endParaRPr>
            </a:p>
          </p:txBody>
        </p:sp>
        <p:sp>
          <p:nvSpPr>
            <p:cNvPr id="42" name="Google Shape;988;p56">
              <a:extLst>
                <a:ext uri="{FF2B5EF4-FFF2-40B4-BE49-F238E27FC236}">
                  <a16:creationId xmlns:a16="http://schemas.microsoft.com/office/drawing/2014/main" id="{3FC6B5A7-E806-4ACA-9780-92B015436B85}"/>
                </a:ext>
              </a:extLst>
            </p:cNvPr>
            <p:cNvSpPr/>
            <p:nvPr/>
          </p:nvSpPr>
          <p:spPr>
            <a:xfrm>
              <a:off x="4628116" y="2395647"/>
              <a:ext cx="672755" cy="716812"/>
            </a:xfrm>
            <a:custGeom>
              <a:avLst/>
              <a:gdLst/>
              <a:ahLst/>
              <a:cxnLst/>
              <a:rect l="l" t="t" r="r" b="b"/>
              <a:pathLst>
                <a:path w="2427821" h="3249943" extrusionOk="0">
                  <a:moveTo>
                    <a:pt x="1783445" y="477276"/>
                  </a:moveTo>
                  <a:cubicBezTo>
                    <a:pt x="1867295" y="479049"/>
                    <a:pt x="1940306" y="495815"/>
                    <a:pt x="1995323" y="528655"/>
                  </a:cubicBezTo>
                  <a:cubicBezTo>
                    <a:pt x="2375187" y="892595"/>
                    <a:pt x="1478983" y="963108"/>
                    <a:pt x="1620010" y="1047270"/>
                  </a:cubicBezTo>
                  <a:cubicBezTo>
                    <a:pt x="1920260" y="1267909"/>
                    <a:pt x="2179568" y="1563610"/>
                    <a:pt x="2275102" y="1879783"/>
                  </a:cubicBezTo>
                  <a:cubicBezTo>
                    <a:pt x="2386559" y="2264195"/>
                    <a:pt x="2620845" y="2969329"/>
                    <a:pt x="2118153" y="3196792"/>
                  </a:cubicBezTo>
                  <a:cubicBezTo>
                    <a:pt x="862559" y="3474297"/>
                    <a:pt x="146052" y="2612212"/>
                    <a:pt x="9574" y="1838839"/>
                  </a:cubicBezTo>
                  <a:cubicBezTo>
                    <a:pt x="-38192" y="1613652"/>
                    <a:pt x="98284" y="1313401"/>
                    <a:pt x="296177" y="1170100"/>
                  </a:cubicBezTo>
                  <a:cubicBezTo>
                    <a:pt x="391711" y="1081390"/>
                    <a:pt x="330296" y="876673"/>
                    <a:pt x="323472" y="671956"/>
                  </a:cubicBezTo>
                  <a:cubicBezTo>
                    <a:pt x="296177" y="474063"/>
                    <a:pt x="760199" y="351234"/>
                    <a:pt x="664666" y="1211043"/>
                  </a:cubicBezTo>
                  <a:cubicBezTo>
                    <a:pt x="853176" y="743465"/>
                    <a:pt x="1420091" y="469595"/>
                    <a:pt x="1783445" y="477276"/>
                  </a:cubicBezTo>
                  <a:close/>
                  <a:moveTo>
                    <a:pt x="1024970" y="33"/>
                  </a:moveTo>
                  <a:cubicBezTo>
                    <a:pt x="1115949" y="3590"/>
                    <a:pt x="1140206" y="286408"/>
                    <a:pt x="1176458" y="269348"/>
                  </a:cubicBezTo>
                  <a:cubicBezTo>
                    <a:pt x="1251521" y="278446"/>
                    <a:pt x="1265168" y="21414"/>
                    <a:pt x="1401646" y="44160"/>
                  </a:cubicBezTo>
                  <a:cubicBezTo>
                    <a:pt x="1469884" y="71456"/>
                    <a:pt x="1374351" y="221581"/>
                    <a:pt x="1360703" y="310292"/>
                  </a:cubicBezTo>
                  <a:lnTo>
                    <a:pt x="1517652" y="453593"/>
                  </a:lnTo>
                  <a:cubicBezTo>
                    <a:pt x="974016" y="540030"/>
                    <a:pt x="901229" y="790238"/>
                    <a:pt x="753379" y="951737"/>
                  </a:cubicBezTo>
                  <a:lnTo>
                    <a:pt x="705610" y="644662"/>
                  </a:lnTo>
                  <a:lnTo>
                    <a:pt x="787497" y="521832"/>
                  </a:lnTo>
                  <a:cubicBezTo>
                    <a:pt x="712435" y="433122"/>
                    <a:pt x="446303" y="364883"/>
                    <a:pt x="562310" y="255701"/>
                  </a:cubicBezTo>
                  <a:cubicBezTo>
                    <a:pt x="739730" y="98751"/>
                    <a:pt x="862560" y="337587"/>
                    <a:pt x="1012685" y="378530"/>
                  </a:cubicBezTo>
                  <a:cubicBezTo>
                    <a:pt x="1010410" y="253426"/>
                    <a:pt x="796596" y="101025"/>
                    <a:pt x="1005861" y="3217"/>
                  </a:cubicBezTo>
                  <a:cubicBezTo>
                    <a:pt x="1012543" y="800"/>
                    <a:pt x="1018905" y="-204"/>
                    <a:pt x="1024970" y="33"/>
                  </a:cubicBezTo>
                  <a:close/>
                </a:path>
              </a:pathLst>
            </a:custGeom>
            <a:solidFill>
              <a:srgbClr val="FFFFFF">
                <a:lumMod val="7500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panose="020B0604020202020204"/>
                <a:ea typeface="Arial"/>
                <a:cs typeface="Arial"/>
                <a:sym typeface="Arial"/>
              </a:endParaRPr>
            </a:p>
          </p:txBody>
        </p:sp>
        <p:pic>
          <p:nvPicPr>
            <p:cNvPr id="43" name="Picture 42">
              <a:extLst>
                <a:ext uri="{FF2B5EF4-FFF2-40B4-BE49-F238E27FC236}">
                  <a16:creationId xmlns:a16="http://schemas.microsoft.com/office/drawing/2014/main" id="{BDDBC909-2742-4635-B26F-7BFDC5740BC4}"/>
                </a:ext>
              </a:extLst>
            </p:cNvPr>
            <p:cNvPicPr>
              <a:picLocks noChangeAspect="1"/>
            </p:cNvPicPr>
            <p:nvPr/>
          </p:nvPicPr>
          <p:blipFill>
            <a:blip r:embed="rId2">
              <a:duotone>
                <a:srgbClr val="2ECAD7">
                  <a:shade val="45000"/>
                  <a:satMod val="135000"/>
                </a:srgbClr>
                <a:prstClr val="white"/>
              </a:duotone>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6558389" y="2091915"/>
              <a:ext cx="607039" cy="1035079"/>
            </a:xfrm>
            <a:prstGeom prst="rect">
              <a:avLst/>
            </a:prstGeom>
          </p:spPr>
        </p:pic>
        <p:sp>
          <p:nvSpPr>
            <p:cNvPr id="44" name="Google Shape;987;p56">
              <a:extLst>
                <a:ext uri="{FF2B5EF4-FFF2-40B4-BE49-F238E27FC236}">
                  <a16:creationId xmlns:a16="http://schemas.microsoft.com/office/drawing/2014/main" id="{72B3777B-3296-49A0-AF09-5A33050A52B7}"/>
                </a:ext>
              </a:extLst>
            </p:cNvPr>
            <p:cNvSpPr/>
            <p:nvPr/>
          </p:nvSpPr>
          <p:spPr>
            <a:xfrm>
              <a:off x="8393940" y="2538440"/>
              <a:ext cx="762820" cy="386116"/>
            </a:xfrm>
            <a:custGeom>
              <a:avLst/>
              <a:gdLst/>
              <a:ahLst/>
              <a:cxnLst/>
              <a:rect l="l" t="t" r="r" b="b"/>
              <a:pathLst>
                <a:path w="3372524" h="1727404" extrusionOk="0">
                  <a:moveTo>
                    <a:pt x="1758003" y="666958"/>
                  </a:moveTo>
                  <a:cubicBezTo>
                    <a:pt x="1703684" y="666958"/>
                    <a:pt x="1659649" y="710993"/>
                    <a:pt x="1659649" y="765312"/>
                  </a:cubicBezTo>
                  <a:cubicBezTo>
                    <a:pt x="1659649" y="819631"/>
                    <a:pt x="1703684" y="863666"/>
                    <a:pt x="1758003" y="863666"/>
                  </a:cubicBezTo>
                  <a:cubicBezTo>
                    <a:pt x="1812322" y="863666"/>
                    <a:pt x="1856357" y="819631"/>
                    <a:pt x="1856357" y="765312"/>
                  </a:cubicBezTo>
                  <a:cubicBezTo>
                    <a:pt x="1856357" y="710993"/>
                    <a:pt x="1812322" y="666958"/>
                    <a:pt x="1758003" y="666958"/>
                  </a:cubicBezTo>
                  <a:close/>
                  <a:moveTo>
                    <a:pt x="1686261" y="586208"/>
                  </a:moveTo>
                  <a:cubicBezTo>
                    <a:pt x="1849880" y="586208"/>
                    <a:pt x="1982519" y="718847"/>
                    <a:pt x="1982519" y="882466"/>
                  </a:cubicBezTo>
                  <a:cubicBezTo>
                    <a:pt x="1982519" y="1046085"/>
                    <a:pt x="1849880" y="1178724"/>
                    <a:pt x="1686261" y="1178724"/>
                  </a:cubicBezTo>
                  <a:cubicBezTo>
                    <a:pt x="1522642" y="1178724"/>
                    <a:pt x="1390003" y="1046085"/>
                    <a:pt x="1390003" y="882466"/>
                  </a:cubicBezTo>
                  <a:cubicBezTo>
                    <a:pt x="1390003" y="718847"/>
                    <a:pt x="1522642" y="586208"/>
                    <a:pt x="1686261" y="586208"/>
                  </a:cubicBezTo>
                  <a:close/>
                  <a:moveTo>
                    <a:pt x="1686262" y="448985"/>
                  </a:moveTo>
                  <a:cubicBezTo>
                    <a:pt x="1446857" y="448985"/>
                    <a:pt x="1252780" y="643062"/>
                    <a:pt x="1252780" y="882467"/>
                  </a:cubicBezTo>
                  <a:cubicBezTo>
                    <a:pt x="1252780" y="1121872"/>
                    <a:pt x="1446857" y="1315949"/>
                    <a:pt x="1686262" y="1315949"/>
                  </a:cubicBezTo>
                  <a:cubicBezTo>
                    <a:pt x="1925667" y="1315949"/>
                    <a:pt x="2119744" y="1121872"/>
                    <a:pt x="2119744" y="882467"/>
                  </a:cubicBezTo>
                  <a:cubicBezTo>
                    <a:pt x="2119744" y="643062"/>
                    <a:pt x="1925667" y="448985"/>
                    <a:pt x="1686262" y="448985"/>
                  </a:cubicBezTo>
                  <a:close/>
                  <a:moveTo>
                    <a:pt x="1893261" y="271274"/>
                  </a:moveTo>
                  <a:cubicBezTo>
                    <a:pt x="2150128" y="355123"/>
                    <a:pt x="2334334" y="597283"/>
                    <a:pt x="2334334" y="882467"/>
                  </a:cubicBezTo>
                  <a:cubicBezTo>
                    <a:pt x="2334334" y="1103921"/>
                    <a:pt x="2223259" y="1299432"/>
                    <a:pt x="2053457" y="1415856"/>
                  </a:cubicBezTo>
                  <a:cubicBezTo>
                    <a:pt x="2494577" y="1286853"/>
                    <a:pt x="2931337" y="1005905"/>
                    <a:pt x="2940842" y="882353"/>
                  </a:cubicBezTo>
                  <a:lnTo>
                    <a:pt x="2946401" y="882364"/>
                  </a:lnTo>
                  <a:lnTo>
                    <a:pt x="2943679" y="877137"/>
                  </a:lnTo>
                  <a:lnTo>
                    <a:pt x="2946401" y="872130"/>
                  </a:lnTo>
                  <a:lnTo>
                    <a:pt x="2941077" y="872141"/>
                  </a:lnTo>
                  <a:cubicBezTo>
                    <a:pt x="2875996" y="732702"/>
                    <a:pt x="2369865" y="377972"/>
                    <a:pt x="1893261" y="271274"/>
                  </a:cubicBezTo>
                  <a:close/>
                  <a:moveTo>
                    <a:pt x="1525754" y="256843"/>
                  </a:moveTo>
                  <a:cubicBezTo>
                    <a:pt x="984953" y="339274"/>
                    <a:pt x="426123" y="752145"/>
                    <a:pt x="426123" y="877021"/>
                  </a:cubicBezTo>
                  <a:lnTo>
                    <a:pt x="426123" y="877247"/>
                  </a:lnTo>
                  <a:cubicBezTo>
                    <a:pt x="439083" y="984175"/>
                    <a:pt x="877625" y="1311577"/>
                    <a:pt x="1355183" y="1436828"/>
                  </a:cubicBezTo>
                  <a:cubicBezTo>
                    <a:pt x="1164798" y="1325758"/>
                    <a:pt x="1038190" y="1118898"/>
                    <a:pt x="1038190" y="882467"/>
                  </a:cubicBezTo>
                  <a:cubicBezTo>
                    <a:pt x="1038190" y="580157"/>
                    <a:pt x="1245184" y="326193"/>
                    <a:pt x="1525754" y="256843"/>
                  </a:cubicBezTo>
                  <a:close/>
                  <a:moveTo>
                    <a:pt x="1682713" y="0"/>
                  </a:moveTo>
                  <a:cubicBezTo>
                    <a:pt x="2385858" y="36225"/>
                    <a:pt x="3265322" y="653066"/>
                    <a:pt x="3365400" y="875412"/>
                  </a:cubicBezTo>
                  <a:lnTo>
                    <a:pt x="3372524" y="875397"/>
                  </a:lnTo>
                  <a:lnTo>
                    <a:pt x="3368881" y="882344"/>
                  </a:lnTo>
                  <a:lnTo>
                    <a:pt x="3372524" y="889597"/>
                  </a:lnTo>
                  <a:lnTo>
                    <a:pt x="3365086" y="889581"/>
                  </a:lnTo>
                  <a:cubicBezTo>
                    <a:pt x="3348713" y="1110249"/>
                    <a:pt x="2385134" y="1692746"/>
                    <a:pt x="1682713" y="1727404"/>
                  </a:cubicBezTo>
                  <a:cubicBezTo>
                    <a:pt x="901706" y="1708470"/>
                    <a:pt x="21301" y="1064732"/>
                    <a:pt x="0" y="882497"/>
                  </a:cubicBezTo>
                  <a:lnTo>
                    <a:pt x="0" y="882184"/>
                  </a:lnTo>
                  <a:cubicBezTo>
                    <a:pt x="0" y="691908"/>
                    <a:pt x="901706" y="19770"/>
                    <a:pt x="1682713" y="0"/>
                  </a:cubicBezTo>
                  <a:close/>
                </a:path>
              </a:pathLst>
            </a:custGeom>
            <a:solidFill>
              <a:srgbClr val="22AAE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a:ea typeface="Arial"/>
                <a:cs typeface="Arial"/>
                <a:sym typeface="Arial"/>
              </a:endParaRPr>
            </a:p>
          </p:txBody>
        </p:sp>
      </p:grpSp>
      <p:sp>
        <p:nvSpPr>
          <p:cNvPr id="47" name="Google Shape;319;p32">
            <a:extLst>
              <a:ext uri="{FF2B5EF4-FFF2-40B4-BE49-F238E27FC236}">
                <a16:creationId xmlns:a16="http://schemas.microsoft.com/office/drawing/2014/main" id="{E1ED7E45-313E-4D8B-9914-116F2A26DCC3}"/>
              </a:ext>
            </a:extLst>
          </p:cNvPr>
          <p:cNvSpPr/>
          <p:nvPr/>
        </p:nvSpPr>
        <p:spPr>
          <a:xfrm rot="2700000">
            <a:off x="8591940" y="1522349"/>
            <a:ext cx="2258053" cy="2192692"/>
          </a:xfrm>
          <a:prstGeom prst="teardrop">
            <a:avLst>
              <a:gd name="adj" fmla="val 100000"/>
            </a:avLst>
          </a:prstGeom>
          <a:ln w="76200"/>
        </p:spPr>
        <p:style>
          <a:lnRef idx="2">
            <a:schemeClr val="accent4"/>
          </a:lnRef>
          <a:fillRef idx="1">
            <a:schemeClr val="lt1"/>
          </a:fillRef>
          <a:effectRef idx="0">
            <a:schemeClr val="accent4"/>
          </a:effectRef>
          <a:fontRef idx="minor">
            <a:schemeClr val="dk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panose="020B0604020202020204"/>
              <a:ea typeface="Arial"/>
              <a:cs typeface="Arial"/>
              <a:sym typeface="Arial"/>
            </a:endParaRPr>
          </a:p>
        </p:txBody>
      </p:sp>
      <p:sp>
        <p:nvSpPr>
          <p:cNvPr id="48" name="Google Shape;336;p32">
            <a:extLst>
              <a:ext uri="{FF2B5EF4-FFF2-40B4-BE49-F238E27FC236}">
                <a16:creationId xmlns:a16="http://schemas.microsoft.com/office/drawing/2014/main" id="{F1EF4AC1-D809-47C3-B338-FE9827B3DC1E}"/>
              </a:ext>
            </a:extLst>
          </p:cNvPr>
          <p:cNvSpPr txBox="1"/>
          <p:nvPr/>
        </p:nvSpPr>
        <p:spPr>
          <a:xfrm>
            <a:off x="8956948" y="3918723"/>
            <a:ext cx="1728192" cy="830997"/>
          </a:xfrm>
          <a:prstGeom prst="rect">
            <a:avLst/>
          </a:prstGeom>
          <a:noFill/>
          <a:ln>
            <a:noFill/>
          </a:ln>
        </p:spPr>
        <p:txBody>
          <a:bodyPr spcFirstLastPara="1" wrap="square" lIns="91425" tIns="45700" rIns="91425" bIns="45700" anchor="t" anchorCtr="0">
            <a:noAutofit/>
          </a:bodyPr>
          <a:lstStyle/>
          <a:p>
            <a:pPr marL="171450" marR="0" lvl="0" indent="-171450" algn="ctr" defTabSz="914400" rtl="0" eaLnBrk="1" fontAlgn="auto" latinLnBrk="0" hangingPunct="1">
              <a:lnSpc>
                <a:spcPct val="100000"/>
              </a:lnSpc>
              <a:spcBef>
                <a:spcPts val="0"/>
              </a:spcBef>
              <a:spcAft>
                <a:spcPts val="0"/>
              </a:spcAft>
              <a:buClr>
                <a:srgbClr val="000000"/>
              </a:buClr>
              <a:buSzPts val="1200"/>
              <a:buFontTx/>
              <a:buChar char="-"/>
              <a:tabLst/>
              <a:defRPr/>
            </a:pPr>
            <a:r>
              <a:rPr kumimoji="0" lang="en-US" sz="1200" b="1" i="0" u="none" strike="noStrike" kern="0" cap="none" spc="0" normalizeH="0" baseline="0" noProof="0" dirty="0">
                <a:ln>
                  <a:noFill/>
                </a:ln>
                <a:solidFill>
                  <a:srgbClr val="C00000"/>
                </a:solidFill>
                <a:effectLst/>
                <a:uLnTx/>
                <a:uFillTx/>
                <a:latin typeface="Arial" panose="020B0604020202020204"/>
                <a:ea typeface="Arial"/>
                <a:cs typeface="Arial"/>
                <a:sym typeface="Arial"/>
              </a:rPr>
              <a:t>Hot flashes</a:t>
            </a:r>
          </a:p>
        </p:txBody>
      </p:sp>
      <p:pic>
        <p:nvPicPr>
          <p:cNvPr id="2" name="Picture 1">
            <a:extLst>
              <a:ext uri="{FF2B5EF4-FFF2-40B4-BE49-F238E27FC236}">
                <a16:creationId xmlns:a16="http://schemas.microsoft.com/office/drawing/2014/main" id="{D6B5A06A-A4EF-4EAD-B218-5FECD9A6FC89}"/>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9311579" y="2103160"/>
            <a:ext cx="582238" cy="664013"/>
          </a:xfrm>
          <a:prstGeom prst="rect">
            <a:avLst/>
          </a:prstGeom>
        </p:spPr>
      </p:pic>
      <p:sp>
        <p:nvSpPr>
          <p:cNvPr id="49" name="Google Shape;333;p32">
            <a:extLst>
              <a:ext uri="{FF2B5EF4-FFF2-40B4-BE49-F238E27FC236}">
                <a16:creationId xmlns:a16="http://schemas.microsoft.com/office/drawing/2014/main" id="{960F6788-0919-4418-AAA4-BDB006ED45B4}"/>
              </a:ext>
            </a:extLst>
          </p:cNvPr>
          <p:cNvSpPr txBox="1"/>
          <p:nvPr/>
        </p:nvSpPr>
        <p:spPr>
          <a:xfrm>
            <a:off x="9010842" y="2828617"/>
            <a:ext cx="1264402" cy="37023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a:ln>
                  <a:noFill/>
                </a:ln>
                <a:solidFill>
                  <a:srgbClr val="595959"/>
                </a:solidFill>
                <a:effectLst/>
                <a:uLnTx/>
                <a:uFillTx/>
                <a:latin typeface="Arial" panose="020B0604020202020204"/>
                <a:ea typeface="Arial"/>
                <a:cs typeface="Arial"/>
                <a:sym typeface="Arial"/>
              </a:rPr>
              <a:t>Endocrine</a:t>
            </a:r>
            <a:endParaRPr kumimoji="0" sz="1400" b="1" i="0" u="none" strike="noStrike" kern="0" cap="none" spc="0" normalizeH="0" baseline="0" noProof="0" dirty="0">
              <a:ln>
                <a:noFill/>
              </a:ln>
              <a:solidFill>
                <a:srgbClr val="595959"/>
              </a:solidFill>
              <a:effectLst/>
              <a:uLnTx/>
              <a:uFillTx/>
              <a:latin typeface="Arial" panose="020B0604020202020204"/>
              <a:ea typeface="Arial"/>
              <a:cs typeface="Arial"/>
              <a:sym typeface="Arial"/>
            </a:endParaRPr>
          </a:p>
        </p:txBody>
      </p:sp>
      <p:sp>
        <p:nvSpPr>
          <p:cNvPr id="3" name="TextBox 2">
            <a:extLst>
              <a:ext uri="{FF2B5EF4-FFF2-40B4-BE49-F238E27FC236}">
                <a16:creationId xmlns:a16="http://schemas.microsoft.com/office/drawing/2014/main" id="{F1B705D2-5F7A-3FA3-D4BB-A760A7A54CE9}"/>
              </a:ext>
            </a:extLst>
          </p:cNvPr>
          <p:cNvSpPr txBox="1"/>
          <p:nvPr/>
        </p:nvSpPr>
        <p:spPr>
          <a:xfrm>
            <a:off x="4871864" y="6309320"/>
            <a:ext cx="3158008" cy="460511"/>
          </a:xfrm>
          <a:prstGeom prst="rect">
            <a:avLst/>
          </a:prstGeom>
          <a:noFill/>
        </p:spPr>
        <p:txBody>
          <a:bodyPr wrap="square">
            <a:spAutoFit/>
          </a:bodyPr>
          <a:lstStyle/>
          <a:p>
            <a:pPr algn="ctr" defTabSz="914400" eaLnBrk="0" hangingPunct="0">
              <a:lnSpc>
                <a:spcPts val="3340"/>
              </a:lnSpc>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Courtesy of Erika Hamilton, MD</a:t>
            </a:r>
          </a:p>
        </p:txBody>
      </p:sp>
    </p:spTree>
    <p:extLst>
      <p:ext uri="{BB962C8B-B14F-4D97-AF65-F5344CB8AC3E}">
        <p14:creationId xmlns:p14="http://schemas.microsoft.com/office/powerpoint/2010/main" val="3048547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a:t>
            </a:r>
            <a:r>
              <a:rPr lang="en-US" sz="3200" dirty="0" err="1"/>
              <a:t>Bardia</a:t>
            </a:r>
            <a:r>
              <a:rPr lang="en-US" sz="3200" dirty="0"/>
              <a:t> </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9FA1D6CF-488A-7449-95CE-456E2392856B}"/>
              </a:ext>
            </a:extLst>
          </p:cNvPr>
          <p:cNvGraphicFramePr>
            <a:graphicFrameLocks/>
          </p:cNvGraphicFramePr>
          <p:nvPr/>
        </p:nvGraphicFramePr>
        <p:xfrm>
          <a:off x="1123217" y="1906729"/>
          <a:ext cx="9937104" cy="2386367"/>
        </p:xfrm>
        <a:graphic>
          <a:graphicData uri="http://schemas.openxmlformats.org/drawingml/2006/table">
            <a:tbl>
              <a:tblPr firstRow="1" bandRow="1">
                <a:tableStyleId>{F2DE63D5-997A-4646-A377-4702673A728D}</a:tableStyleId>
              </a:tblPr>
              <a:tblGrid>
                <a:gridCol w="2812543">
                  <a:extLst>
                    <a:ext uri="{9D8B030D-6E8A-4147-A177-3AD203B41FA5}">
                      <a16:colId xmlns:a16="http://schemas.microsoft.com/office/drawing/2014/main" val="20000"/>
                    </a:ext>
                  </a:extLst>
                </a:gridCol>
                <a:gridCol w="7124561">
                  <a:extLst>
                    <a:ext uri="{9D8B030D-6E8A-4147-A177-3AD203B41FA5}">
                      <a16:colId xmlns:a16="http://schemas.microsoft.com/office/drawing/2014/main" val="545933498"/>
                    </a:ext>
                  </a:extLst>
                </a:gridCol>
              </a:tblGrid>
              <a:tr h="1359360">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AstraZeneca Pharmaceuticals LP, Daiichi Sankyo Inc, Foundation Medicine, Genentech, a member of the Roche Group, Gilead Sciences Inc, Lilly, Merck, Novartis, Pfizer Inc, Phillips HealthCare Services Ltd, Radius Health Inc, Sanofi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027007">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AstraZeneca Pharmaceuticals LP, Daiichi Sankyo Inc, Genentech, a member of the Roche Group, Gilead Sciences Inc, Lilly, Merck, Novartis, Pfizer Inc, Radius Health Inc, Sanofi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98230107"/>
                  </a:ext>
                </a:extLst>
              </a:tr>
            </a:tbl>
          </a:graphicData>
        </a:graphic>
      </p:graphicFrame>
    </p:spTree>
    <p:custDataLst>
      <p:tags r:id="rId1"/>
    </p:custDataLst>
    <p:extLst>
      <p:ext uri="{BB962C8B-B14F-4D97-AF65-F5344CB8AC3E}">
        <p14:creationId xmlns:p14="http://schemas.microsoft.com/office/powerpoint/2010/main" val="3832036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39CF12-ACA4-4671-9202-F19876DAF2F3}"/>
              </a:ext>
            </a:extLst>
          </p:cNvPr>
          <p:cNvSpPr>
            <a:spLocks noGrp="1"/>
          </p:cNvSpPr>
          <p:nvPr>
            <p:ph type="title"/>
          </p:nvPr>
        </p:nvSpPr>
        <p:spPr>
          <a:xfrm>
            <a:off x="372862" y="0"/>
            <a:ext cx="11271682" cy="1082439"/>
          </a:xfrm>
        </p:spPr>
        <p:txBody>
          <a:bodyPr>
            <a:normAutofit/>
          </a:bodyPr>
          <a:lstStyle/>
          <a:p>
            <a:r>
              <a:rPr lang="en-US" sz="3200" dirty="0"/>
              <a:t>SERENA-4: Camizestrant + palbociclib as 1L therapy for HR+/HER2- MBC</a:t>
            </a:r>
          </a:p>
        </p:txBody>
      </p:sp>
      <p:sp>
        <p:nvSpPr>
          <p:cNvPr id="5" name="Subtitle 1">
            <a:extLst>
              <a:ext uri="{FF2B5EF4-FFF2-40B4-BE49-F238E27FC236}">
                <a16:creationId xmlns:a16="http://schemas.microsoft.com/office/drawing/2014/main" id="{BBD80A7B-3D77-42C4-98DD-B649E5D9B913}"/>
              </a:ext>
            </a:extLst>
          </p:cNvPr>
          <p:cNvSpPr txBox="1">
            <a:spLocks/>
          </p:cNvSpPr>
          <p:nvPr/>
        </p:nvSpPr>
        <p:spPr bwMode="auto">
          <a:xfrm>
            <a:off x="605865" y="1282493"/>
            <a:ext cx="10369118" cy="4394446"/>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050" b="0" i="0" u="none" strike="noStrike" kern="0" cap="none" spc="0" normalizeH="0" baseline="0" noProof="0" dirty="0">
              <a:ln>
                <a:noFill/>
              </a:ln>
              <a:solidFill>
                <a:srgbClr val="002E51"/>
              </a:solidFill>
              <a:effectLst/>
              <a:uLnTx/>
              <a:uFillTx/>
              <a:latin typeface="Arial"/>
              <a:ea typeface="ＭＳ Ｐゴシック"/>
              <a:cs typeface="+mn-cs"/>
            </a:endParaRPr>
          </a:p>
        </p:txBody>
      </p:sp>
      <p:grpSp>
        <p:nvGrpSpPr>
          <p:cNvPr id="6" name="Group 5">
            <a:extLst>
              <a:ext uri="{FF2B5EF4-FFF2-40B4-BE49-F238E27FC236}">
                <a16:creationId xmlns:a16="http://schemas.microsoft.com/office/drawing/2014/main" id="{62BE28C7-C91B-40B3-B680-7E39928AD4BC}"/>
              </a:ext>
            </a:extLst>
          </p:cNvPr>
          <p:cNvGrpSpPr/>
          <p:nvPr/>
        </p:nvGrpSpPr>
        <p:grpSpPr>
          <a:xfrm>
            <a:off x="1165109" y="1538422"/>
            <a:ext cx="7252385" cy="3319370"/>
            <a:chOff x="1310770" y="1384896"/>
            <a:chExt cx="7399640" cy="3959360"/>
          </a:xfrm>
        </p:grpSpPr>
        <p:sp>
          <p:nvSpPr>
            <p:cNvPr id="7" name="Text Box 45">
              <a:extLst>
                <a:ext uri="{FF2B5EF4-FFF2-40B4-BE49-F238E27FC236}">
                  <a16:creationId xmlns:a16="http://schemas.microsoft.com/office/drawing/2014/main" id="{3CB080D7-3CB7-4C87-A8B3-D57D1980B66F}"/>
                </a:ext>
              </a:extLst>
            </p:cNvPr>
            <p:cNvSpPr txBox="1">
              <a:spLocks noChangeArrowheads="1"/>
            </p:cNvSpPr>
            <p:nvPr/>
          </p:nvSpPr>
          <p:spPr bwMode="auto">
            <a:xfrm>
              <a:off x="1310770" y="1384896"/>
              <a:ext cx="3938969" cy="3959360"/>
            </a:xfrm>
            <a:prstGeom prst="rect">
              <a:avLst/>
            </a:prstGeom>
            <a:solidFill>
              <a:srgbClr val="58595B">
                <a:lumMod val="20000"/>
                <a:lumOff val="8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9pPr>
            </a:lstStyle>
            <a:p>
              <a:pPr marL="285750" marR="0" lvl="0" indent="-285750" algn="l" defTabSz="457200" rtl="0" eaLnBrk="1" fontAlgn="auto" latinLnBrk="0" hangingPunct="1">
                <a:lnSpc>
                  <a:spcPct val="90000"/>
                </a:lnSpc>
                <a:spcBef>
                  <a:spcPts val="1000"/>
                </a:spcBef>
                <a:spcAft>
                  <a:spcPts val="700"/>
                </a:spcAft>
                <a:buClr>
                  <a:srgbClr val="C00000"/>
                </a:buClr>
                <a:buSzTx/>
                <a:buFont typeface="Wingdings" panose="05000000000000000000" pitchFamily="2" charset="2"/>
                <a:buChar char="§"/>
                <a:tabLst/>
                <a:defRPr/>
              </a:pPr>
              <a:r>
                <a:rPr kumimoji="0" lang="en-US" sz="1200" b="1" i="0" u="none" strike="noStrike" kern="0" cap="none" spc="0" normalizeH="0" baseline="0" noProof="0" dirty="0">
                  <a:ln>
                    <a:noFill/>
                  </a:ln>
                  <a:solidFill>
                    <a:srgbClr val="58595B">
                      <a:lumMod val="50000"/>
                    </a:srgbClr>
                  </a:solidFill>
                  <a:effectLst/>
                  <a:uLnTx/>
                  <a:uFillTx/>
                  <a:latin typeface="Arial"/>
                  <a:ea typeface="MS PGothic" panose="020B0600070205080204" pitchFamily="34" charset="-128"/>
                  <a:cs typeface="+mn-cs"/>
                </a:rPr>
                <a:t>Pre/post menopausal women &amp; male pts with ER+/HER2- MBC </a:t>
              </a:r>
            </a:p>
            <a:p>
              <a:pPr marL="285750" marR="0" lvl="0" indent="-285750" algn="l" defTabSz="457200" rtl="0" eaLnBrk="1" fontAlgn="auto" latinLnBrk="0" hangingPunct="1">
                <a:lnSpc>
                  <a:spcPct val="90000"/>
                </a:lnSpc>
                <a:spcBef>
                  <a:spcPts val="1000"/>
                </a:spcBef>
                <a:spcAft>
                  <a:spcPts val="700"/>
                </a:spcAft>
                <a:buClr>
                  <a:srgbClr val="C00000"/>
                </a:buClr>
                <a:buSzTx/>
                <a:buFont typeface="Wingdings" panose="05000000000000000000" pitchFamily="2" charset="2"/>
                <a:buChar char="§"/>
                <a:tabLst/>
                <a:defRPr/>
              </a:pPr>
              <a:r>
                <a:rPr kumimoji="0" lang="en-US" sz="1200" b="1" i="0" u="none" strike="noStrike" kern="0" cap="none" spc="0" normalizeH="0" baseline="0" noProof="0" dirty="0">
                  <a:ln>
                    <a:noFill/>
                  </a:ln>
                  <a:solidFill>
                    <a:srgbClr val="58595B">
                      <a:lumMod val="50000"/>
                    </a:srgbClr>
                  </a:solidFill>
                  <a:effectLst/>
                  <a:uLnTx/>
                  <a:uFillTx/>
                  <a:latin typeface="Arial"/>
                  <a:ea typeface="MS PGothic" panose="020B0600070205080204" pitchFamily="34" charset="-128"/>
                  <a:cs typeface="+mn-cs"/>
                </a:rPr>
                <a:t>No prior systemic therapy for metastatic disease</a:t>
              </a:r>
            </a:p>
            <a:p>
              <a:pPr marL="285750" marR="0" lvl="0" indent="-285750" algn="l" defTabSz="457200" rtl="0" eaLnBrk="1" fontAlgn="auto" latinLnBrk="0" hangingPunct="1">
                <a:lnSpc>
                  <a:spcPct val="90000"/>
                </a:lnSpc>
                <a:spcBef>
                  <a:spcPts val="1000"/>
                </a:spcBef>
                <a:spcAft>
                  <a:spcPts val="700"/>
                </a:spcAft>
                <a:buClr>
                  <a:srgbClr val="C00000"/>
                </a:buClr>
                <a:buSzTx/>
                <a:buFont typeface="Wingdings" panose="05000000000000000000" pitchFamily="2" charset="2"/>
                <a:buChar char="§"/>
                <a:tabLst/>
                <a:defRPr/>
              </a:pPr>
              <a:r>
                <a:rPr kumimoji="0" lang="en-US" sz="1200" b="1" i="0" u="none" strike="noStrike" kern="0" cap="none" spc="0" normalizeH="0" baseline="0" noProof="0" dirty="0">
                  <a:ln>
                    <a:noFill/>
                  </a:ln>
                  <a:solidFill>
                    <a:srgbClr val="58595B">
                      <a:lumMod val="50000"/>
                    </a:srgbClr>
                  </a:solidFill>
                  <a:effectLst/>
                  <a:uLnTx/>
                  <a:uFillTx/>
                  <a:latin typeface="Arial"/>
                  <a:ea typeface="MS PGothic" panose="020B0600070205080204" pitchFamily="34" charset="-128"/>
                  <a:cs typeface="+mn-cs"/>
                </a:rPr>
                <a:t>Recurrence from early stage disease:</a:t>
              </a:r>
            </a:p>
            <a:p>
              <a:pPr marL="0" marR="0" lvl="0" indent="0" algn="l" defTabSz="457200" rtl="0" eaLnBrk="1" fontAlgn="auto" latinLnBrk="0" hangingPunct="1">
                <a:lnSpc>
                  <a:spcPct val="90000"/>
                </a:lnSpc>
                <a:spcBef>
                  <a:spcPts val="1000"/>
                </a:spcBef>
                <a:spcAft>
                  <a:spcPts val="700"/>
                </a:spcAft>
                <a:buClr>
                  <a:srgbClr val="C00000"/>
                </a:buClr>
                <a:buSzTx/>
                <a:buFont typeface="Wingdings" panose="05000000000000000000" pitchFamily="2" charset="2"/>
                <a:buNone/>
                <a:tabLst/>
                <a:defRPr/>
              </a:pPr>
              <a:r>
                <a:rPr kumimoji="0" lang="en-US" sz="1200" b="1" i="0" u="none" strike="noStrike" kern="0" cap="none" spc="0" normalizeH="0" baseline="0" noProof="0" dirty="0">
                  <a:ln>
                    <a:noFill/>
                  </a:ln>
                  <a:solidFill>
                    <a:srgbClr val="58595B">
                      <a:lumMod val="50000"/>
                    </a:srgbClr>
                  </a:solidFill>
                  <a:effectLst/>
                  <a:uLnTx/>
                  <a:uFillTx/>
                  <a:latin typeface="Arial"/>
                  <a:ea typeface="MS PGothic" panose="020B0600070205080204" pitchFamily="34" charset="-128"/>
                  <a:cs typeface="+mn-cs"/>
                </a:rPr>
                <a:t>-At least 24 months of an AI with a TFI &gt; 12 months </a:t>
              </a:r>
              <a:r>
                <a:rPr kumimoji="0" lang="en-US" sz="1200" b="1" i="0" u="none" strike="noStrike" kern="0" cap="none" spc="0" normalizeH="0" baseline="0" noProof="0" dirty="0">
                  <a:ln>
                    <a:noFill/>
                  </a:ln>
                  <a:solidFill>
                    <a:srgbClr val="C00000"/>
                  </a:solidFill>
                  <a:effectLst/>
                  <a:uLnTx/>
                  <a:uFillTx/>
                  <a:latin typeface="Arial"/>
                  <a:ea typeface="MS PGothic" panose="020B0600070205080204" pitchFamily="34" charset="-128"/>
                  <a:cs typeface="+mn-cs"/>
                </a:rPr>
                <a:t>OR                                                                                     </a:t>
              </a:r>
              <a:r>
                <a:rPr kumimoji="0" lang="en-US" sz="1200" b="1" i="0" u="none" strike="noStrike" kern="0" cap="none" spc="0" normalizeH="0" baseline="0" noProof="0" dirty="0">
                  <a:ln>
                    <a:noFill/>
                  </a:ln>
                  <a:solidFill>
                    <a:srgbClr val="03173E"/>
                  </a:solidFill>
                  <a:effectLst/>
                  <a:uLnTx/>
                  <a:uFillTx/>
                  <a:latin typeface="Arial"/>
                  <a:ea typeface="MS PGothic" panose="020B0600070205080204" pitchFamily="34" charset="-128"/>
                  <a:cs typeface="+mn-cs"/>
                </a:rPr>
                <a:t>-</a:t>
              </a:r>
              <a:r>
                <a:rPr kumimoji="0" lang="en-US" sz="1200" b="1" i="0" u="none" strike="noStrike" kern="0" cap="none" spc="0" normalizeH="0" baseline="0" noProof="0" dirty="0">
                  <a:ln>
                    <a:noFill/>
                  </a:ln>
                  <a:solidFill>
                    <a:srgbClr val="58595B">
                      <a:lumMod val="50000"/>
                    </a:srgbClr>
                  </a:solidFill>
                  <a:effectLst/>
                  <a:uLnTx/>
                  <a:uFillTx/>
                  <a:latin typeface="Arial"/>
                  <a:ea typeface="MS PGothic" panose="020B0600070205080204" pitchFamily="34" charset="-128"/>
                  <a:cs typeface="+mn-cs"/>
                </a:rPr>
                <a:t>At least 24 months of tamoxifen</a:t>
              </a:r>
            </a:p>
            <a:p>
              <a:pPr marL="285750" marR="0" lvl="0" indent="-285750" algn="l" defTabSz="457200" rtl="0" eaLnBrk="1" fontAlgn="auto" latinLnBrk="0" hangingPunct="1">
                <a:lnSpc>
                  <a:spcPct val="90000"/>
                </a:lnSpc>
                <a:spcBef>
                  <a:spcPts val="1000"/>
                </a:spcBef>
                <a:spcAft>
                  <a:spcPts val="700"/>
                </a:spcAft>
                <a:buClr>
                  <a:srgbClr val="C00000"/>
                </a:buClr>
                <a:buSzTx/>
                <a:buFont typeface="Wingdings" panose="05000000000000000000" pitchFamily="2" charset="2"/>
                <a:buChar char="§"/>
                <a:tabLst/>
                <a:defRPr/>
              </a:pPr>
              <a:r>
                <a:rPr kumimoji="0" lang="en-US" sz="1200" b="1" i="0" u="none" strike="noStrike" kern="0" cap="none" spc="0" normalizeH="0" baseline="0" noProof="0" dirty="0">
                  <a:ln>
                    <a:noFill/>
                  </a:ln>
                  <a:solidFill>
                    <a:srgbClr val="58595B">
                      <a:lumMod val="50000"/>
                    </a:srgbClr>
                  </a:solidFill>
                  <a:effectLst/>
                  <a:uLnTx/>
                  <a:uFillTx/>
                  <a:latin typeface="Arial"/>
                  <a:ea typeface="MS PGothic" panose="020B0600070205080204" pitchFamily="34" charset="-128"/>
                  <a:cs typeface="+mn-cs"/>
                </a:rPr>
                <a:t>Pts with de novo MBC allowed</a:t>
              </a:r>
            </a:p>
            <a:p>
              <a:pPr marL="285750" marR="0" lvl="0" indent="-285750" algn="l" defTabSz="686440" rtl="0" eaLnBrk="1" fontAlgn="auto" latinLnBrk="0" hangingPunct="1">
                <a:lnSpc>
                  <a:spcPct val="100000"/>
                </a:lnSpc>
                <a:spcBef>
                  <a:spcPct val="0"/>
                </a:spcBef>
                <a:spcAft>
                  <a:spcPct val="0"/>
                </a:spcAft>
                <a:buClr>
                  <a:srgbClr val="C00000"/>
                </a:buClr>
                <a:buSzTx/>
                <a:buFont typeface="Wingdings" panose="05000000000000000000" pitchFamily="2" charset="2"/>
                <a:buChar char="§"/>
                <a:tabLst/>
                <a:defRPr/>
              </a:pPr>
              <a:endParaRPr kumimoji="0" lang="en-US" sz="1200" b="1" i="0" u="none" strike="noStrike" kern="0" cap="none" spc="0" normalizeH="0" baseline="0" noProof="0" dirty="0">
                <a:ln>
                  <a:noFill/>
                </a:ln>
                <a:solidFill>
                  <a:srgbClr val="58595B">
                    <a:lumMod val="50000"/>
                  </a:srgbClr>
                </a:solidFill>
                <a:effectLst/>
                <a:uLnTx/>
                <a:uFillTx/>
                <a:latin typeface="Arial"/>
                <a:ea typeface="MS PGothic" panose="020B0600070205080204" pitchFamily="34" charset="-128"/>
                <a:cs typeface="+mn-cs"/>
              </a:endParaRPr>
            </a:p>
            <a:p>
              <a:pPr marL="285750" marR="0" lvl="0" indent="-285750" algn="l" defTabSz="686440" rtl="0" eaLnBrk="1" fontAlgn="auto" latinLnBrk="0" hangingPunct="1">
                <a:lnSpc>
                  <a:spcPct val="100000"/>
                </a:lnSpc>
                <a:spcBef>
                  <a:spcPct val="0"/>
                </a:spcBef>
                <a:spcAft>
                  <a:spcPct val="0"/>
                </a:spcAft>
                <a:buClr>
                  <a:srgbClr val="C00000"/>
                </a:buClr>
                <a:buSzTx/>
                <a:buFont typeface="Wingdings" panose="05000000000000000000" pitchFamily="2" charset="2"/>
                <a:buChar char="§"/>
                <a:tabLst/>
                <a:defRPr/>
              </a:pPr>
              <a:r>
                <a:rPr kumimoji="0" lang="en-US" sz="1200" b="1" i="0" u="none" strike="noStrike" kern="0" cap="none" spc="0" normalizeH="0" baseline="0" noProof="0" dirty="0">
                  <a:ln>
                    <a:noFill/>
                  </a:ln>
                  <a:solidFill>
                    <a:srgbClr val="58595B">
                      <a:lumMod val="50000"/>
                    </a:srgbClr>
                  </a:solidFill>
                  <a:effectLst/>
                  <a:uLnTx/>
                  <a:uFillTx/>
                  <a:latin typeface="Arial"/>
                  <a:ea typeface="MS PGothic" panose="020B0600070205080204" pitchFamily="34" charset="-128"/>
                  <a:cs typeface="+mn-cs"/>
                </a:rPr>
                <a:t>Patients with bone only disease must have a lytic or mixed lytic lesion</a:t>
              </a:r>
            </a:p>
            <a:p>
              <a:pPr marL="285750" marR="0" lvl="0" indent="-285750" algn="l" defTabSz="686440" rtl="0" eaLnBrk="1" fontAlgn="auto" latinLnBrk="0" hangingPunct="1">
                <a:lnSpc>
                  <a:spcPct val="100000"/>
                </a:lnSpc>
                <a:spcBef>
                  <a:spcPct val="0"/>
                </a:spcBef>
                <a:spcAft>
                  <a:spcPct val="0"/>
                </a:spcAft>
                <a:buClr>
                  <a:srgbClr val="C00000"/>
                </a:buClr>
                <a:buSzTx/>
                <a:buFont typeface="Wingdings" panose="05000000000000000000" pitchFamily="2" charset="2"/>
                <a:buChar char="§"/>
                <a:tabLst/>
                <a:defRPr/>
              </a:pPr>
              <a:endParaRPr kumimoji="0" lang="en-US" sz="1400" b="1" i="0" u="none" strike="noStrike" kern="0" cap="none" spc="0" normalizeH="0" baseline="0" noProof="0" dirty="0">
                <a:ln>
                  <a:noFill/>
                </a:ln>
                <a:solidFill>
                  <a:srgbClr val="58595B">
                    <a:lumMod val="50000"/>
                  </a:srgbClr>
                </a:solidFill>
                <a:effectLst/>
                <a:uLnTx/>
                <a:uFillTx/>
                <a:latin typeface="Calibri" panose="020F0502020204030204"/>
                <a:ea typeface="MS PGothic" panose="020B0600070205080204" pitchFamily="34" charset="-128"/>
                <a:cs typeface="+mn-cs"/>
              </a:endParaRPr>
            </a:p>
          </p:txBody>
        </p:sp>
        <p:sp>
          <p:nvSpPr>
            <p:cNvPr id="8" name="Rectangle 49">
              <a:extLst>
                <a:ext uri="{FF2B5EF4-FFF2-40B4-BE49-F238E27FC236}">
                  <a16:creationId xmlns:a16="http://schemas.microsoft.com/office/drawing/2014/main" id="{92125DFB-283C-48C4-BD6A-53B2066C0712}"/>
                </a:ext>
              </a:extLst>
            </p:cNvPr>
            <p:cNvSpPr>
              <a:spLocks noChangeArrowheads="1"/>
            </p:cNvSpPr>
            <p:nvPr/>
          </p:nvSpPr>
          <p:spPr bwMode="auto">
            <a:xfrm>
              <a:off x="6539970" y="1740903"/>
              <a:ext cx="2170440" cy="790586"/>
            </a:xfrm>
            <a:prstGeom prst="rect">
              <a:avLst/>
            </a:prstGeom>
            <a:solidFill>
              <a:srgbClr val="03173E">
                <a:lumMod val="75000"/>
                <a:lumOff val="2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400" b="1" i="0" u="none" strike="noStrike" kern="0" cap="none" spc="0" normalizeH="0" baseline="0" noProof="0" dirty="0" err="1">
                  <a:ln>
                    <a:noFill/>
                  </a:ln>
                  <a:solidFill>
                    <a:prstClr val="white"/>
                  </a:solidFill>
                  <a:effectLst/>
                  <a:uLnTx/>
                  <a:uFillTx/>
                  <a:latin typeface="Calibri" panose="020F0502020204030204"/>
                  <a:ea typeface="MS PGothic" panose="020B0600070205080204" pitchFamily="34" charset="-128"/>
                  <a:cs typeface="+mn-cs"/>
                </a:rPr>
                <a:t>Camizestrant</a:t>
              </a:r>
              <a:r>
                <a:rPr kumimoji="0" lang="en-US" altLang="en-US" sz="1400" b="1" i="0" u="none" strike="noStrike" kern="0" cap="none" spc="0" normalizeH="0" baseline="0" noProof="0" dirty="0">
                  <a:ln>
                    <a:noFill/>
                  </a:ln>
                  <a:solidFill>
                    <a:prstClr val="white"/>
                  </a:solidFill>
                  <a:effectLst/>
                  <a:uLnTx/>
                  <a:uFillTx/>
                  <a:latin typeface="Calibri" panose="020F0502020204030204"/>
                  <a:ea typeface="MS PGothic" panose="020B0600070205080204" pitchFamily="34" charset="-128"/>
                  <a:cs typeface="+mn-cs"/>
                </a:rPr>
                <a:t> + </a:t>
              </a:r>
            </a:p>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400" b="1" i="0" u="none" strike="noStrike" kern="0" cap="none" spc="0" normalizeH="0" baseline="0" noProof="0" dirty="0">
                  <a:ln>
                    <a:noFill/>
                  </a:ln>
                  <a:solidFill>
                    <a:prstClr val="white"/>
                  </a:solidFill>
                  <a:effectLst/>
                  <a:uLnTx/>
                  <a:uFillTx/>
                  <a:latin typeface="Calibri" panose="020F0502020204030204"/>
                  <a:ea typeface="MS PGothic" panose="020B0600070205080204" pitchFamily="34" charset="-128"/>
                  <a:cs typeface="+mn-cs"/>
                </a:rPr>
                <a:t>Palbociclib +</a:t>
              </a:r>
            </a:p>
            <a:p>
              <a:pPr marL="0" marR="0" lvl="0" indent="0" algn="ctr" defTabSz="914400"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400" b="1" i="0" u="none" strike="noStrike" kern="0" cap="none" spc="0" normalizeH="0" baseline="0" noProof="0" dirty="0">
                  <a:ln>
                    <a:noFill/>
                  </a:ln>
                  <a:solidFill>
                    <a:prstClr val="white"/>
                  </a:solidFill>
                  <a:effectLst/>
                  <a:uLnTx/>
                  <a:uFillTx/>
                  <a:latin typeface="Calibri" panose="020F0502020204030204"/>
                  <a:ea typeface="MS PGothic" panose="020B0600070205080204" pitchFamily="34" charset="-128"/>
                  <a:cs typeface="+mn-cs"/>
                </a:rPr>
                <a:t>Anastrozole placebo</a:t>
              </a:r>
              <a:endParaRPr kumimoji="0" lang="en-US" altLang="en-US" sz="1400" b="1" i="0" u="none" strike="noStrike" kern="0" cap="none" spc="0" normalizeH="0" baseline="30000" noProof="0" dirty="0">
                <a:ln>
                  <a:noFill/>
                </a:ln>
                <a:solidFill>
                  <a:prstClr val="white"/>
                </a:solidFill>
                <a:effectLst/>
                <a:uLnTx/>
                <a:uFillTx/>
                <a:latin typeface="Calibri" panose="020F0502020204030204"/>
                <a:ea typeface="MS PGothic" panose="020B0600070205080204" pitchFamily="34" charset="-128"/>
                <a:cs typeface="+mn-cs"/>
              </a:endParaRPr>
            </a:p>
          </p:txBody>
        </p:sp>
        <p:sp>
          <p:nvSpPr>
            <p:cNvPr id="9" name="Rectangle 50">
              <a:extLst>
                <a:ext uri="{FF2B5EF4-FFF2-40B4-BE49-F238E27FC236}">
                  <a16:creationId xmlns:a16="http://schemas.microsoft.com/office/drawing/2014/main" id="{0C8AEB0D-9D45-4684-B024-C6B9910B5EA9}"/>
                </a:ext>
              </a:extLst>
            </p:cNvPr>
            <p:cNvSpPr>
              <a:spLocks noChangeArrowheads="1"/>
            </p:cNvSpPr>
            <p:nvPr/>
          </p:nvSpPr>
          <p:spPr bwMode="auto">
            <a:xfrm>
              <a:off x="6539970" y="3960468"/>
              <a:ext cx="2170437" cy="788017"/>
            </a:xfrm>
            <a:prstGeom prst="rect">
              <a:avLst/>
            </a:prstGeom>
            <a:solidFill>
              <a:srgbClr val="C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400" b="1" i="0" u="none" strike="noStrike" kern="0" cap="none" spc="0" normalizeH="0" baseline="0" noProof="0" dirty="0" err="1">
                  <a:ln>
                    <a:noFill/>
                  </a:ln>
                  <a:solidFill>
                    <a:prstClr val="white"/>
                  </a:solidFill>
                  <a:effectLst/>
                  <a:uLnTx/>
                  <a:uFillTx/>
                  <a:latin typeface="Calibri" panose="020F0502020204030204"/>
                  <a:ea typeface="MS PGothic" panose="020B0600070205080204" pitchFamily="34" charset="-128"/>
                  <a:cs typeface="+mn-cs"/>
                </a:rPr>
                <a:t>Camizestrant</a:t>
              </a:r>
              <a:r>
                <a:rPr kumimoji="0" lang="en-US" altLang="en-US" sz="1400" b="1" i="0" u="none" strike="noStrike" kern="0" cap="none" spc="0" normalizeH="0" baseline="0" noProof="0" dirty="0">
                  <a:ln>
                    <a:noFill/>
                  </a:ln>
                  <a:solidFill>
                    <a:prstClr val="white"/>
                  </a:solidFill>
                  <a:effectLst/>
                  <a:uLnTx/>
                  <a:uFillTx/>
                  <a:latin typeface="Calibri" panose="020F0502020204030204"/>
                  <a:ea typeface="MS PGothic" panose="020B0600070205080204" pitchFamily="34" charset="-128"/>
                  <a:cs typeface="+mn-cs"/>
                </a:rPr>
                <a:t> Placebo + </a:t>
              </a:r>
            </a:p>
            <a:p>
              <a:pPr marL="0" marR="0" lvl="0" indent="0" algn="ctr" defTabSz="914400"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400" b="1" i="0" u="none" strike="noStrike" kern="0" cap="none" spc="0" normalizeH="0" baseline="0" noProof="0" dirty="0">
                  <a:ln>
                    <a:noFill/>
                  </a:ln>
                  <a:solidFill>
                    <a:prstClr val="white"/>
                  </a:solidFill>
                  <a:effectLst/>
                  <a:uLnTx/>
                  <a:uFillTx/>
                  <a:latin typeface="Calibri" panose="020F0502020204030204"/>
                  <a:ea typeface="MS PGothic" panose="020B0600070205080204" pitchFamily="34" charset="-128"/>
                  <a:cs typeface="+mn-cs"/>
                </a:rPr>
                <a:t>Palbociclib +</a:t>
              </a:r>
            </a:p>
            <a:p>
              <a:pPr marL="0" marR="0" lvl="0" indent="0" algn="ctr" defTabSz="914400"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400" b="1" i="0" u="none" strike="noStrike" kern="0" cap="none" spc="0" normalizeH="0" baseline="0" noProof="0" dirty="0">
                  <a:ln>
                    <a:noFill/>
                  </a:ln>
                  <a:solidFill>
                    <a:prstClr val="white"/>
                  </a:solidFill>
                  <a:effectLst/>
                  <a:uLnTx/>
                  <a:uFillTx/>
                  <a:latin typeface="Calibri" panose="020F0502020204030204"/>
                  <a:ea typeface="MS PGothic" panose="020B0600070205080204" pitchFamily="34" charset="-128"/>
                  <a:cs typeface="+mn-cs"/>
                </a:rPr>
                <a:t>Anastrozole</a:t>
              </a:r>
              <a:endParaRPr kumimoji="0" lang="en-US" altLang="en-US" sz="1400" b="1" i="0" u="none" strike="noStrike" kern="0" cap="none" spc="0" normalizeH="0" baseline="30000" noProof="0" dirty="0">
                <a:ln>
                  <a:noFill/>
                </a:ln>
                <a:solidFill>
                  <a:prstClr val="white"/>
                </a:solidFill>
                <a:effectLst/>
                <a:uLnTx/>
                <a:uFillTx/>
                <a:latin typeface="Calibri" panose="020F0502020204030204"/>
                <a:ea typeface="MS PGothic" panose="020B0600070205080204" pitchFamily="34" charset="-128"/>
                <a:cs typeface="+mn-cs"/>
              </a:endParaRPr>
            </a:p>
          </p:txBody>
        </p:sp>
        <p:sp>
          <p:nvSpPr>
            <p:cNvPr id="10" name="Line 53">
              <a:extLst>
                <a:ext uri="{FF2B5EF4-FFF2-40B4-BE49-F238E27FC236}">
                  <a16:creationId xmlns:a16="http://schemas.microsoft.com/office/drawing/2014/main" id="{D4414BDA-F532-4A7F-AA63-958064A390F7}"/>
                </a:ext>
              </a:extLst>
            </p:cNvPr>
            <p:cNvSpPr>
              <a:spLocks noChangeShapeType="1"/>
            </p:cNvSpPr>
            <p:nvPr/>
          </p:nvSpPr>
          <p:spPr bwMode="auto">
            <a:xfrm>
              <a:off x="5355376" y="3870851"/>
              <a:ext cx="933121" cy="348586"/>
            </a:xfrm>
            <a:prstGeom prst="line">
              <a:avLst/>
            </a:prstGeom>
            <a:noFill/>
            <a:ln w="28575">
              <a:solidFill>
                <a:srgbClr val="094C88"/>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94C88"/>
                </a:solidFill>
                <a:effectLst/>
                <a:uLnTx/>
                <a:uFillTx/>
                <a:latin typeface="Calibri" panose="020F0502020204030204"/>
                <a:ea typeface="ＭＳ Ｐゴシック"/>
                <a:cs typeface="+mn-cs"/>
              </a:endParaRPr>
            </a:p>
          </p:txBody>
        </p:sp>
        <p:sp>
          <p:nvSpPr>
            <p:cNvPr id="11" name="Line 54">
              <a:extLst>
                <a:ext uri="{FF2B5EF4-FFF2-40B4-BE49-F238E27FC236}">
                  <a16:creationId xmlns:a16="http://schemas.microsoft.com/office/drawing/2014/main" id="{524AF22F-1DFB-45BF-A6A0-96E7B16957D5}"/>
                </a:ext>
              </a:extLst>
            </p:cNvPr>
            <p:cNvSpPr>
              <a:spLocks noChangeShapeType="1"/>
            </p:cNvSpPr>
            <p:nvPr/>
          </p:nvSpPr>
          <p:spPr bwMode="auto">
            <a:xfrm flipV="1">
              <a:off x="5355376" y="2296541"/>
              <a:ext cx="924136" cy="498004"/>
            </a:xfrm>
            <a:prstGeom prst="line">
              <a:avLst/>
            </a:prstGeom>
            <a:noFill/>
            <a:ln w="28575">
              <a:solidFill>
                <a:srgbClr val="094C88"/>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94C88"/>
                </a:solidFill>
                <a:effectLst/>
                <a:uLnTx/>
                <a:uFillTx/>
                <a:latin typeface="Calibri" panose="020F0502020204030204"/>
                <a:ea typeface="ＭＳ Ｐゴシック"/>
                <a:cs typeface="+mn-cs"/>
              </a:endParaRPr>
            </a:p>
          </p:txBody>
        </p:sp>
        <p:sp>
          <p:nvSpPr>
            <p:cNvPr id="12" name="TextBox 11">
              <a:extLst>
                <a:ext uri="{FF2B5EF4-FFF2-40B4-BE49-F238E27FC236}">
                  <a16:creationId xmlns:a16="http://schemas.microsoft.com/office/drawing/2014/main" id="{C2E6AE47-1842-4A6F-B9A5-9A37FDE6838E}"/>
                </a:ext>
              </a:extLst>
            </p:cNvPr>
            <p:cNvSpPr txBox="1"/>
            <p:nvPr/>
          </p:nvSpPr>
          <p:spPr>
            <a:xfrm>
              <a:off x="5355376" y="3052196"/>
              <a:ext cx="624352" cy="367886"/>
            </a:xfrm>
            <a:prstGeom prst="rect">
              <a:avLst/>
            </a:prstGeom>
          </p:spPr>
          <p:txBody>
            <a:bodyPr vert="horz" wrap="none" lIns="91440" tIns="45720" rIns="91440" bIns="45720" rtlCol="0">
              <a:noAutofit/>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1800" b="1" i="0" u="none" strike="noStrike" kern="0" cap="none" spc="0" normalizeH="0" baseline="0" noProof="0" dirty="0">
                  <a:ln>
                    <a:noFill/>
                  </a:ln>
                  <a:solidFill>
                    <a:srgbClr val="03173E"/>
                  </a:solidFill>
                  <a:effectLst/>
                  <a:uLnTx/>
                  <a:uFillTx/>
                  <a:latin typeface="Arial" panose="020B0604020202020204"/>
                  <a:ea typeface="ＭＳ Ｐゴシック"/>
                  <a:cs typeface="Arial" panose="020B0604020202020204" pitchFamily="34" charset="0"/>
                </a:rPr>
                <a:t>1:1</a:t>
              </a:r>
            </a:p>
          </p:txBody>
        </p:sp>
      </p:grpSp>
      <p:sp>
        <p:nvSpPr>
          <p:cNvPr id="13" name="TextBox 12">
            <a:extLst>
              <a:ext uri="{FF2B5EF4-FFF2-40B4-BE49-F238E27FC236}">
                <a16:creationId xmlns:a16="http://schemas.microsoft.com/office/drawing/2014/main" id="{450E2CF6-C84F-498B-BC08-63ACCA43B78F}"/>
              </a:ext>
            </a:extLst>
          </p:cNvPr>
          <p:cNvSpPr txBox="1"/>
          <p:nvPr/>
        </p:nvSpPr>
        <p:spPr>
          <a:xfrm>
            <a:off x="5111980" y="1598252"/>
            <a:ext cx="907621"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ＭＳ Ｐゴシック" charset="0"/>
                <a:cs typeface="+mn-cs"/>
              </a:rPr>
              <a:t>N=1342</a:t>
            </a:r>
          </a:p>
        </p:txBody>
      </p:sp>
      <p:sp>
        <p:nvSpPr>
          <p:cNvPr id="14" name="Rectangle 13">
            <a:extLst>
              <a:ext uri="{FF2B5EF4-FFF2-40B4-BE49-F238E27FC236}">
                <a16:creationId xmlns:a16="http://schemas.microsoft.com/office/drawing/2014/main" id="{F6330E77-6B7D-4976-BC5B-86FACAD82C7A}"/>
              </a:ext>
            </a:extLst>
          </p:cNvPr>
          <p:cNvSpPr/>
          <p:nvPr/>
        </p:nvSpPr>
        <p:spPr>
          <a:xfrm>
            <a:off x="10251710" y="943939"/>
            <a:ext cx="150381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C00000"/>
                </a:solidFill>
                <a:effectLst/>
                <a:uLnTx/>
                <a:uFillTx/>
                <a:latin typeface="Arial" panose="020B0604020202020204"/>
                <a:ea typeface="+mn-ea"/>
                <a:cs typeface="+mn-cs"/>
              </a:rPr>
              <a:t>NCT04711252</a:t>
            </a:r>
          </a:p>
        </p:txBody>
      </p:sp>
      <p:sp>
        <p:nvSpPr>
          <p:cNvPr id="15" name="Footer Placeholder 5">
            <a:extLst>
              <a:ext uri="{FF2B5EF4-FFF2-40B4-BE49-F238E27FC236}">
                <a16:creationId xmlns:a16="http://schemas.microsoft.com/office/drawing/2014/main" id="{63208F76-F692-473C-A558-0618AE24E4FE}"/>
              </a:ext>
            </a:extLst>
          </p:cNvPr>
          <p:cNvSpPr>
            <a:spLocks noGrp="1"/>
          </p:cNvSpPr>
          <p:nvPr>
            <p:ph type="ftr" sz="quarter" idx="3"/>
          </p:nvPr>
        </p:nvSpPr>
        <p:spPr>
          <a:xfrm>
            <a:off x="986507" y="6295496"/>
            <a:ext cx="4520557" cy="24384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3173E"/>
                </a:solidFill>
                <a:effectLst/>
                <a:uLnTx/>
                <a:uFillTx/>
                <a:latin typeface="Arial" panose="020B0604020202020204" pitchFamily="34" charset="0"/>
                <a:ea typeface="+mn-ea"/>
                <a:cs typeface="Arial" panose="020B0604020202020204" pitchFamily="34" charset="0"/>
              </a:rPr>
              <a:t>@ErikaHamilton9</a:t>
            </a:r>
          </a:p>
        </p:txBody>
      </p:sp>
      <p:sp>
        <p:nvSpPr>
          <p:cNvPr id="2" name="TextBox 1">
            <a:extLst>
              <a:ext uri="{FF2B5EF4-FFF2-40B4-BE49-F238E27FC236}">
                <a16:creationId xmlns:a16="http://schemas.microsoft.com/office/drawing/2014/main" id="{2CA1D8E6-493E-CA87-03F2-11AEA7154F62}"/>
              </a:ext>
            </a:extLst>
          </p:cNvPr>
          <p:cNvSpPr txBox="1"/>
          <p:nvPr/>
        </p:nvSpPr>
        <p:spPr>
          <a:xfrm>
            <a:off x="4871864" y="6309320"/>
            <a:ext cx="3158008" cy="460511"/>
          </a:xfrm>
          <a:prstGeom prst="rect">
            <a:avLst/>
          </a:prstGeom>
          <a:noFill/>
        </p:spPr>
        <p:txBody>
          <a:bodyPr wrap="square">
            <a:spAutoFit/>
          </a:bodyPr>
          <a:lstStyle/>
          <a:p>
            <a:pPr algn="ctr" defTabSz="914400" eaLnBrk="0" hangingPunct="0">
              <a:lnSpc>
                <a:spcPts val="3340"/>
              </a:lnSpc>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Courtesy of Erika Hamilton, MD</a:t>
            </a:r>
          </a:p>
        </p:txBody>
      </p:sp>
    </p:spTree>
    <p:extLst>
      <p:ext uri="{BB962C8B-B14F-4D97-AF65-F5344CB8AC3E}">
        <p14:creationId xmlns:p14="http://schemas.microsoft.com/office/powerpoint/2010/main" val="18647212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39CF12-ACA4-4671-9202-F19876DAF2F3}"/>
              </a:ext>
            </a:extLst>
          </p:cNvPr>
          <p:cNvSpPr>
            <a:spLocks noGrp="1"/>
          </p:cNvSpPr>
          <p:nvPr>
            <p:ph type="title"/>
          </p:nvPr>
        </p:nvSpPr>
        <p:spPr>
          <a:xfrm>
            <a:off x="757561" y="-372731"/>
            <a:ext cx="10972800" cy="1082439"/>
          </a:xfrm>
        </p:spPr>
        <p:txBody>
          <a:bodyPr>
            <a:normAutofit/>
          </a:bodyPr>
          <a:lstStyle/>
          <a:p>
            <a:r>
              <a:rPr lang="en-US" sz="2800" dirty="0">
                <a:solidFill>
                  <a:srgbClr val="002060"/>
                </a:solidFill>
              </a:rPr>
              <a:t>EMBER-3: 1-2L trial for HR+/HER2- MBC with </a:t>
            </a:r>
            <a:r>
              <a:rPr lang="en-US" sz="2800" dirty="0" err="1">
                <a:solidFill>
                  <a:srgbClr val="002060"/>
                </a:solidFill>
              </a:rPr>
              <a:t>Imlunestrant</a:t>
            </a:r>
            <a:endParaRPr lang="en-US" sz="2800" dirty="0"/>
          </a:p>
        </p:txBody>
      </p:sp>
      <p:sp>
        <p:nvSpPr>
          <p:cNvPr id="2" name="Rectangle 1">
            <a:extLst>
              <a:ext uri="{FF2B5EF4-FFF2-40B4-BE49-F238E27FC236}">
                <a16:creationId xmlns:a16="http://schemas.microsoft.com/office/drawing/2014/main" id="{B882007D-601D-43AB-B24D-68F87A26B82B}"/>
              </a:ext>
            </a:extLst>
          </p:cNvPr>
          <p:cNvSpPr/>
          <p:nvPr/>
        </p:nvSpPr>
        <p:spPr>
          <a:xfrm>
            <a:off x="10045284" y="942093"/>
            <a:ext cx="168507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panose="020B0604020202020204"/>
                <a:ea typeface="ＭＳ Ｐゴシック"/>
                <a:cs typeface="+mn-cs"/>
              </a:rPr>
              <a:t>NCT04975308</a:t>
            </a:r>
            <a:endParaRPr kumimoji="0" lang="en-US" sz="1800" b="0" i="0" u="none" strike="noStrike" kern="1200" cap="none" spc="0" normalizeH="0" baseline="0" noProof="0" dirty="0">
              <a:ln>
                <a:noFill/>
              </a:ln>
              <a:solidFill>
                <a:srgbClr val="C00000"/>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1452DBEA-B76B-4F99-8ABD-361B6DD73C1E}"/>
              </a:ext>
            </a:extLst>
          </p:cNvPr>
          <p:cNvSpPr/>
          <p:nvPr/>
        </p:nvSpPr>
        <p:spPr>
          <a:xfrm>
            <a:off x="768976" y="1788873"/>
            <a:ext cx="3344577" cy="3512639"/>
          </a:xfrm>
          <a:prstGeom prst="rect">
            <a:avLst/>
          </a:prstGeom>
          <a:solidFill>
            <a:sysClr val="window" lastClr="FFFFFF">
              <a:lumMod val="95000"/>
            </a:sysClr>
          </a:solidFill>
          <a:ln w="25400" cap="flat" cmpd="sng" algn="ctr">
            <a:solidFill>
              <a:srgbClr val="58595B">
                <a:shade val="50000"/>
              </a:srgbClr>
            </a:solidFill>
            <a:prstDash val="solid"/>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398" b="1" i="0" u="none" strike="noStrike" kern="0" cap="none" spc="0" normalizeH="0" baseline="0" noProof="0" dirty="0">
              <a:ln>
                <a:noFill/>
              </a:ln>
              <a:solidFill>
                <a:srgbClr val="03173E"/>
              </a:solidFill>
              <a:effectLst/>
              <a:uLnTx/>
              <a:uFillTx/>
              <a:latin typeface="Calibri" panose="020F0502020204030204"/>
              <a:ea typeface="+mn-ea"/>
              <a:cs typeface="+mn-cs"/>
            </a:endParaRPr>
          </a:p>
          <a:p>
            <a:pPr marL="228389" marR="0" lvl="0" indent="-228389"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0" cap="none" spc="0" normalizeH="0" baseline="0" noProof="0" dirty="0">
                <a:ln>
                  <a:noFill/>
                </a:ln>
                <a:solidFill>
                  <a:srgbClr val="03173E"/>
                </a:solidFill>
                <a:effectLst/>
                <a:uLnTx/>
                <a:uFillTx/>
                <a:latin typeface="Calibri" panose="020F0502020204030204"/>
                <a:ea typeface="+mn-ea"/>
                <a:cs typeface="+mn-cs"/>
              </a:rPr>
              <a:t>ER+/HER2- LA/MBC</a:t>
            </a:r>
          </a:p>
          <a:p>
            <a:pPr marL="228389" marR="0" lvl="0" indent="-228389"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0" cap="none" spc="0" normalizeH="0" baseline="0" noProof="0" dirty="0">
                <a:ln>
                  <a:noFill/>
                </a:ln>
                <a:solidFill>
                  <a:srgbClr val="03173E"/>
                </a:solidFill>
                <a:effectLst/>
                <a:uLnTx/>
                <a:uFillTx/>
                <a:latin typeface="Calibri" panose="020F0502020204030204"/>
                <a:ea typeface="+mn-ea"/>
                <a:cs typeface="+mn-cs"/>
              </a:rPr>
              <a:t>Prior tx with an AI (with or without CDK 4/6i) in adjuvant /met setting</a:t>
            </a:r>
          </a:p>
          <a:p>
            <a:pPr marL="685589" marR="0" lvl="1" indent="-228389"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1" u="none" strike="noStrike" kern="0" cap="none" spc="0" normalizeH="0" baseline="0" noProof="0" dirty="0">
                <a:ln>
                  <a:noFill/>
                </a:ln>
                <a:solidFill>
                  <a:srgbClr val="03173E"/>
                </a:solidFill>
                <a:effectLst/>
                <a:uLnTx/>
                <a:uFillTx/>
                <a:latin typeface="Calibri" panose="020F0502020204030204"/>
                <a:ea typeface="+mn-ea"/>
                <a:cs typeface="+mn-cs"/>
              </a:rPr>
              <a:t>Prior tx with CDK 4/6i expected if tx is approved and reimbursed</a:t>
            </a:r>
          </a:p>
          <a:p>
            <a:pPr marL="228389" marR="0" lvl="0" indent="-228389"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0" cap="none" spc="0" normalizeH="0" baseline="0" noProof="0" dirty="0">
                <a:ln>
                  <a:noFill/>
                </a:ln>
                <a:solidFill>
                  <a:srgbClr val="03173E"/>
                </a:solidFill>
                <a:effectLst/>
                <a:uLnTx/>
                <a:uFillTx/>
                <a:latin typeface="Calibri" panose="020F0502020204030204"/>
                <a:ea typeface="+mn-ea"/>
                <a:cs typeface="+mn-cs"/>
              </a:rPr>
              <a:t>No other prior therapy for advanced disease</a:t>
            </a:r>
          </a:p>
          <a:p>
            <a:pPr marL="685589" marR="0" lvl="1" indent="-228389"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0" cap="none" spc="0" normalizeH="0" baseline="0" noProof="0" dirty="0">
                <a:ln>
                  <a:noFill/>
                </a:ln>
                <a:solidFill>
                  <a:srgbClr val="03173E"/>
                </a:solidFill>
                <a:effectLst/>
                <a:uLnTx/>
                <a:uFillTx/>
                <a:latin typeface="Calibri" panose="020F0502020204030204"/>
                <a:ea typeface="+mn-ea"/>
                <a:cs typeface="+mn-cs"/>
              </a:rPr>
              <a:t>No prior tx with SERD or chemo or PI3K/AKT/mTOR inhibitor</a:t>
            </a:r>
          </a:p>
          <a:p>
            <a:pPr marL="228389" marR="0" lvl="0" indent="-228389"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0" cap="none" spc="0" normalizeH="0" baseline="0" noProof="0" dirty="0">
                <a:ln>
                  <a:noFill/>
                </a:ln>
                <a:solidFill>
                  <a:srgbClr val="03173E"/>
                </a:solidFill>
                <a:effectLst/>
                <a:uLnTx/>
                <a:uFillTx/>
                <a:latin typeface="Calibri" panose="020F0502020204030204"/>
                <a:ea typeface="+mn-ea"/>
                <a:cs typeface="+mn-cs"/>
              </a:rPr>
              <a:t>Measurable or non measurable bone only disease</a:t>
            </a:r>
          </a:p>
          <a:p>
            <a:pPr marL="228389" marR="0" lvl="0" indent="-228389"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398"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F813209-DE7A-4FEA-9B2A-360EEE144D10}"/>
              </a:ext>
            </a:extLst>
          </p:cNvPr>
          <p:cNvSpPr txBox="1"/>
          <p:nvPr/>
        </p:nvSpPr>
        <p:spPr>
          <a:xfrm>
            <a:off x="4389413" y="2408587"/>
            <a:ext cx="1218072" cy="539880"/>
          </a:xfrm>
          <a:prstGeom prst="rect">
            <a:avLst/>
          </a:prstGeom>
        </p:spPr>
        <p:txBody>
          <a:bodyPr vert="horz" wrap="none" lIns="121807" tIns="60904" rIns="121807" bIns="60904"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3173E"/>
              </a:solidFill>
              <a:effectLst/>
              <a:uLnTx/>
              <a:uFillTx/>
              <a:latin typeface="Arial" panose="020B0604020202020204"/>
              <a:ea typeface="+mn-ea"/>
              <a:cs typeface="Arial" panose="020B0604020202020204" pitchFamily="34" charset="0"/>
            </a:endParaRPr>
          </a:p>
        </p:txBody>
      </p:sp>
      <p:sp>
        <p:nvSpPr>
          <p:cNvPr id="9" name="Rectangle 8">
            <a:extLst>
              <a:ext uri="{FF2B5EF4-FFF2-40B4-BE49-F238E27FC236}">
                <a16:creationId xmlns:a16="http://schemas.microsoft.com/office/drawing/2014/main" id="{F80A0BA8-9042-4B08-8BB0-6C33F742A537}"/>
              </a:ext>
            </a:extLst>
          </p:cNvPr>
          <p:cNvSpPr/>
          <p:nvPr/>
        </p:nvSpPr>
        <p:spPr>
          <a:xfrm>
            <a:off x="6595525" y="1749760"/>
            <a:ext cx="3003653" cy="1035478"/>
          </a:xfrm>
          <a:prstGeom prst="rect">
            <a:avLst/>
          </a:prstGeom>
          <a:solidFill>
            <a:srgbClr val="03173E"/>
          </a:solidFill>
          <a:ln w="25400" cap="flat" cmpd="sng" algn="ctr">
            <a:solidFill>
              <a:srgbClr val="03173E">
                <a:shade val="50000"/>
              </a:srgbClr>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Calibri" panose="020F0502020204030204"/>
                <a:ea typeface="+mn-ea"/>
                <a:cs typeface="+mn-cs"/>
              </a:rPr>
              <a:t>Arm A: </a:t>
            </a:r>
            <a:r>
              <a:rPr kumimoji="0" lang="en-US" sz="2000" b="1" i="0" u="none" strike="noStrike" kern="0" cap="none" spc="0" normalizeH="0" baseline="0" noProof="0" dirty="0" err="1">
                <a:ln>
                  <a:noFill/>
                </a:ln>
                <a:solidFill>
                  <a:prstClr val="white"/>
                </a:solidFill>
                <a:effectLst/>
                <a:uLnTx/>
                <a:uFillTx/>
                <a:latin typeface="Calibri" panose="020F0502020204030204"/>
                <a:ea typeface="+mn-ea"/>
                <a:cs typeface="+mn-cs"/>
              </a:rPr>
              <a:t>Imlunestrant</a:t>
            </a:r>
            <a:endParaRPr kumimoji="0" lang="en-US" sz="2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162C0BE-736D-4B51-81C1-67882CEFFC13}"/>
              </a:ext>
            </a:extLst>
          </p:cNvPr>
          <p:cNvSpPr/>
          <p:nvPr/>
        </p:nvSpPr>
        <p:spPr>
          <a:xfrm>
            <a:off x="6595525" y="3017623"/>
            <a:ext cx="3003653" cy="1055140"/>
          </a:xfrm>
          <a:prstGeom prst="rect">
            <a:avLst/>
          </a:prstGeom>
          <a:solidFill>
            <a:srgbClr val="C00000"/>
          </a:solidFill>
          <a:ln w="25400" cap="flat" cmpd="sng" algn="ctr">
            <a:solidFill>
              <a:srgbClr val="03173E">
                <a:shade val="50000"/>
              </a:srgbClr>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Calibri" panose="020F0502020204030204"/>
                <a:ea typeface="+mn-ea"/>
                <a:cs typeface="+mn-cs"/>
              </a:rPr>
              <a:t>Arm B: </a:t>
            </a:r>
            <a:r>
              <a:rPr kumimoji="0" lang="en-US" sz="2000" b="1" i="0" u="none" strike="noStrike" kern="0" cap="none" spc="0" normalizeH="0" baseline="0" noProof="0" dirty="0" err="1">
                <a:ln>
                  <a:noFill/>
                </a:ln>
                <a:solidFill>
                  <a:prstClr val="white"/>
                </a:solidFill>
                <a:effectLst/>
                <a:uLnTx/>
                <a:uFillTx/>
                <a:latin typeface="Calibri" panose="020F0502020204030204"/>
                <a:ea typeface="+mn-ea"/>
                <a:cs typeface="+mn-cs"/>
              </a:rPr>
              <a:t>Fulvestrant</a:t>
            </a:r>
            <a:r>
              <a:rPr kumimoji="0" lang="en-US" sz="2000" b="1" i="0" u="none" strike="noStrike" kern="0" cap="none" spc="0" normalizeH="0" baseline="0" noProof="0" dirty="0">
                <a:ln>
                  <a:noFill/>
                </a:ln>
                <a:solidFill>
                  <a:prstClr val="white"/>
                </a:solidFill>
                <a:effectLst/>
                <a:uLnTx/>
                <a:uFillTx/>
                <a:latin typeface="Calibri" panose="020F0502020204030204"/>
                <a:ea typeface="+mn-ea"/>
                <a:cs typeface="+mn-cs"/>
              </a:rPr>
              <a:t> or Exemestane</a:t>
            </a:r>
          </a:p>
        </p:txBody>
      </p:sp>
      <p:sp>
        <p:nvSpPr>
          <p:cNvPr id="11" name="Rectangle 10">
            <a:extLst>
              <a:ext uri="{FF2B5EF4-FFF2-40B4-BE49-F238E27FC236}">
                <a16:creationId xmlns:a16="http://schemas.microsoft.com/office/drawing/2014/main" id="{CA971ACC-B9DF-4C28-9542-E8900FE6B600}"/>
              </a:ext>
            </a:extLst>
          </p:cNvPr>
          <p:cNvSpPr/>
          <p:nvPr/>
        </p:nvSpPr>
        <p:spPr>
          <a:xfrm>
            <a:off x="6595524" y="4215051"/>
            <a:ext cx="3003653" cy="1055140"/>
          </a:xfrm>
          <a:prstGeom prst="rect">
            <a:avLst/>
          </a:prstGeom>
          <a:solidFill>
            <a:srgbClr val="03173E">
              <a:lumMod val="50000"/>
              <a:lumOff val="50000"/>
            </a:srgbClr>
          </a:solidFill>
          <a:ln w="25400" cap="flat" cmpd="sng" algn="ctr">
            <a:solidFill>
              <a:srgbClr val="03173E">
                <a:shade val="50000"/>
              </a:srgbClr>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Calibri" panose="020F0502020204030204"/>
                <a:ea typeface="+mn-ea"/>
                <a:cs typeface="+mn-cs"/>
              </a:rPr>
              <a:t>Arm C: </a:t>
            </a:r>
            <a:r>
              <a:rPr kumimoji="0" lang="en-US" sz="2000" b="1" i="0" u="none" strike="noStrike" kern="0" cap="none" spc="0" normalizeH="0" baseline="0" noProof="0" dirty="0" err="1">
                <a:ln>
                  <a:noFill/>
                </a:ln>
                <a:solidFill>
                  <a:prstClr val="white"/>
                </a:solidFill>
                <a:effectLst/>
                <a:uLnTx/>
                <a:uFillTx/>
                <a:latin typeface="Calibri" panose="020F0502020204030204"/>
                <a:ea typeface="+mn-ea"/>
                <a:cs typeface="+mn-cs"/>
              </a:rPr>
              <a:t>Imlunestrant</a:t>
            </a:r>
            <a:r>
              <a:rPr kumimoji="0" lang="en-US" sz="2000" b="1" i="0" u="none" strike="noStrike" kern="0" cap="none" spc="0" normalizeH="0" baseline="0" noProof="0" dirty="0">
                <a:ln>
                  <a:noFill/>
                </a:ln>
                <a:solidFill>
                  <a:prstClr val="white"/>
                </a:solidFill>
                <a:effectLst/>
                <a:uLnTx/>
                <a:uFillTx/>
                <a:latin typeface="Calibri" panose="020F0502020204030204"/>
                <a:ea typeface="+mn-ea"/>
                <a:cs typeface="+mn-cs"/>
              </a:rPr>
              <a:t> + Abemaciclib</a:t>
            </a:r>
          </a:p>
        </p:txBody>
      </p:sp>
      <p:sp>
        <p:nvSpPr>
          <p:cNvPr id="12" name="Rectangle 11">
            <a:extLst>
              <a:ext uri="{FF2B5EF4-FFF2-40B4-BE49-F238E27FC236}">
                <a16:creationId xmlns:a16="http://schemas.microsoft.com/office/drawing/2014/main" id="{C185C9BF-021F-4398-80B1-D9E14BC9AEC8}"/>
              </a:ext>
            </a:extLst>
          </p:cNvPr>
          <p:cNvSpPr/>
          <p:nvPr/>
        </p:nvSpPr>
        <p:spPr>
          <a:xfrm>
            <a:off x="2170397" y="5443800"/>
            <a:ext cx="8717425"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3173E"/>
                </a:solidFill>
                <a:effectLst/>
                <a:uLnTx/>
                <a:uFillTx/>
                <a:latin typeface="Calibri" panose="020F0502020204030204"/>
                <a:ea typeface="+mn-ea"/>
                <a:cs typeface="+mn-cs"/>
              </a:rPr>
              <a:t>Patients will be randomized 1:1:1 (A:B:C) until the target enrollment is met for either Arm B (n=250) or Arm C (n=180). At that point, the randomization will be 1:1 with Arm A and either Arm B or Arm C, whichever has not met target enrollment.</a:t>
            </a:r>
          </a:p>
        </p:txBody>
      </p:sp>
      <p:cxnSp>
        <p:nvCxnSpPr>
          <p:cNvPr id="13" name="Straight Connector 12">
            <a:extLst>
              <a:ext uri="{FF2B5EF4-FFF2-40B4-BE49-F238E27FC236}">
                <a16:creationId xmlns:a16="http://schemas.microsoft.com/office/drawing/2014/main" id="{BC4298EE-8ACD-49BF-9369-A21573C7EF17}"/>
              </a:ext>
            </a:extLst>
          </p:cNvPr>
          <p:cNvCxnSpPr>
            <a:cxnSpLocks/>
          </p:cNvCxnSpPr>
          <p:nvPr/>
        </p:nvCxnSpPr>
        <p:spPr>
          <a:xfrm>
            <a:off x="5262463" y="2408587"/>
            <a:ext cx="0" cy="2334034"/>
          </a:xfrm>
          <a:prstGeom prst="line">
            <a:avLst/>
          </a:prstGeom>
          <a:noFill/>
          <a:ln w="25400" cap="flat" cmpd="sng" algn="ctr">
            <a:solidFill>
              <a:srgbClr val="03173E"/>
            </a:solidFill>
            <a:prstDash val="solid"/>
          </a:ln>
          <a:effectLst>
            <a:outerShdw blurRad="40000" dist="20000" dir="5400000" rotWithShape="0">
              <a:srgbClr val="000000">
                <a:alpha val="38000"/>
              </a:srgbClr>
            </a:outerShdw>
          </a:effectLst>
        </p:spPr>
      </p:cxnSp>
      <p:grpSp>
        <p:nvGrpSpPr>
          <p:cNvPr id="14" name="Group 13">
            <a:extLst>
              <a:ext uri="{FF2B5EF4-FFF2-40B4-BE49-F238E27FC236}">
                <a16:creationId xmlns:a16="http://schemas.microsoft.com/office/drawing/2014/main" id="{A1CD0CFA-C28D-4CE0-8DE8-DF01A7DA4714}"/>
              </a:ext>
            </a:extLst>
          </p:cNvPr>
          <p:cNvGrpSpPr/>
          <p:nvPr/>
        </p:nvGrpSpPr>
        <p:grpSpPr>
          <a:xfrm>
            <a:off x="4113553" y="2408587"/>
            <a:ext cx="2282748" cy="2334034"/>
            <a:chOff x="4113553" y="2408587"/>
            <a:chExt cx="2282748" cy="2334034"/>
          </a:xfrm>
        </p:grpSpPr>
        <p:cxnSp>
          <p:nvCxnSpPr>
            <p:cNvPr id="15" name="Straight Connector 14">
              <a:extLst>
                <a:ext uri="{FF2B5EF4-FFF2-40B4-BE49-F238E27FC236}">
                  <a16:creationId xmlns:a16="http://schemas.microsoft.com/office/drawing/2014/main" id="{C7BA88C2-3906-4C47-B79D-77EC6E39D718}"/>
                </a:ext>
              </a:extLst>
            </p:cNvPr>
            <p:cNvCxnSpPr/>
            <p:nvPr/>
          </p:nvCxnSpPr>
          <p:spPr>
            <a:xfrm>
              <a:off x="4113553" y="3510963"/>
              <a:ext cx="1133838" cy="0"/>
            </a:xfrm>
            <a:prstGeom prst="line">
              <a:avLst/>
            </a:prstGeom>
            <a:noFill/>
            <a:ln w="25400" cap="flat" cmpd="sng" algn="ctr">
              <a:solidFill>
                <a:srgbClr val="58595B"/>
              </a:solidFill>
              <a:prstDash val="solid"/>
            </a:ln>
            <a:effectLst>
              <a:outerShdw blurRad="40000" dist="20000" dir="5400000" rotWithShape="0">
                <a:srgbClr val="000000">
                  <a:alpha val="38000"/>
                </a:srgbClr>
              </a:outerShdw>
            </a:effectLst>
          </p:spPr>
        </p:cxnSp>
        <p:cxnSp>
          <p:nvCxnSpPr>
            <p:cNvPr id="16" name="Straight Connector 15">
              <a:extLst>
                <a:ext uri="{FF2B5EF4-FFF2-40B4-BE49-F238E27FC236}">
                  <a16:creationId xmlns:a16="http://schemas.microsoft.com/office/drawing/2014/main" id="{0A48BF7B-BBB1-4DAE-82C7-A611B1D0837D}"/>
                </a:ext>
              </a:extLst>
            </p:cNvPr>
            <p:cNvCxnSpPr/>
            <p:nvPr/>
          </p:nvCxnSpPr>
          <p:spPr>
            <a:xfrm>
              <a:off x="5253132" y="2408587"/>
              <a:ext cx="1133838" cy="0"/>
            </a:xfrm>
            <a:prstGeom prst="line">
              <a:avLst/>
            </a:prstGeom>
            <a:noFill/>
            <a:ln w="25400" cap="flat" cmpd="sng" algn="ctr">
              <a:solidFill>
                <a:srgbClr val="58595B"/>
              </a:solidFill>
              <a:prstDash val="solid"/>
            </a:ln>
            <a:effectLst>
              <a:outerShdw blurRad="40000" dist="20000" dir="5400000" rotWithShape="0">
                <a:srgbClr val="000000">
                  <a:alpha val="38000"/>
                </a:srgbClr>
              </a:outerShdw>
            </a:effectLst>
          </p:spPr>
        </p:cxnSp>
        <p:cxnSp>
          <p:nvCxnSpPr>
            <p:cNvPr id="17" name="Straight Connector 16">
              <a:extLst>
                <a:ext uri="{FF2B5EF4-FFF2-40B4-BE49-F238E27FC236}">
                  <a16:creationId xmlns:a16="http://schemas.microsoft.com/office/drawing/2014/main" id="{3C2AC4D1-2DE3-461D-9534-AEDC07E4A6E4}"/>
                </a:ext>
              </a:extLst>
            </p:cNvPr>
            <p:cNvCxnSpPr/>
            <p:nvPr/>
          </p:nvCxnSpPr>
          <p:spPr>
            <a:xfrm>
              <a:off x="5262463" y="3510963"/>
              <a:ext cx="1133838" cy="0"/>
            </a:xfrm>
            <a:prstGeom prst="line">
              <a:avLst/>
            </a:prstGeom>
            <a:noFill/>
            <a:ln w="25400" cap="flat" cmpd="sng" algn="ctr">
              <a:solidFill>
                <a:srgbClr val="58595B"/>
              </a:solidFill>
              <a:prstDash val="solid"/>
            </a:ln>
            <a:effectLst>
              <a:outerShdw blurRad="40000" dist="20000" dir="5400000" rotWithShape="0">
                <a:srgbClr val="000000">
                  <a:alpha val="38000"/>
                </a:srgbClr>
              </a:outerShdw>
            </a:effectLst>
          </p:spPr>
        </p:cxnSp>
        <p:cxnSp>
          <p:nvCxnSpPr>
            <p:cNvPr id="18" name="Straight Connector 17">
              <a:extLst>
                <a:ext uri="{FF2B5EF4-FFF2-40B4-BE49-F238E27FC236}">
                  <a16:creationId xmlns:a16="http://schemas.microsoft.com/office/drawing/2014/main" id="{08E67A93-A5A4-4513-92E3-47686977456D}"/>
                </a:ext>
              </a:extLst>
            </p:cNvPr>
            <p:cNvCxnSpPr/>
            <p:nvPr/>
          </p:nvCxnSpPr>
          <p:spPr>
            <a:xfrm>
              <a:off x="5262463" y="4742621"/>
              <a:ext cx="1133838" cy="0"/>
            </a:xfrm>
            <a:prstGeom prst="line">
              <a:avLst/>
            </a:prstGeom>
            <a:noFill/>
            <a:ln w="25400" cap="flat" cmpd="sng" algn="ctr">
              <a:solidFill>
                <a:srgbClr val="58595B"/>
              </a:solidFill>
              <a:prstDash val="solid"/>
            </a:ln>
            <a:effectLst>
              <a:outerShdw blurRad="40000" dist="20000" dir="5400000" rotWithShape="0">
                <a:srgbClr val="000000">
                  <a:alpha val="38000"/>
                </a:srgbClr>
              </a:outerShdw>
            </a:effectLst>
          </p:spPr>
        </p:cxnSp>
      </p:grpSp>
      <p:sp>
        <p:nvSpPr>
          <p:cNvPr id="19" name="TextBox 18">
            <a:extLst>
              <a:ext uri="{FF2B5EF4-FFF2-40B4-BE49-F238E27FC236}">
                <a16:creationId xmlns:a16="http://schemas.microsoft.com/office/drawing/2014/main" id="{580AF1DB-4D97-4CB9-B653-D3DE8B14F905}"/>
              </a:ext>
            </a:extLst>
          </p:cNvPr>
          <p:cNvSpPr txBox="1"/>
          <p:nvPr/>
        </p:nvSpPr>
        <p:spPr>
          <a:xfrm>
            <a:off x="4187193" y="2754555"/>
            <a:ext cx="914400" cy="351895"/>
          </a:xfrm>
          <a:prstGeom prst="rect">
            <a:avLst/>
          </a:prstGeom>
        </p:spPr>
        <p:txBody>
          <a:bodyPr vert="horz" wrap="none" lIns="91440" tIns="45720" rIns="91440" bIns="45720" rtlCol="0">
            <a:no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dirty="0">
                <a:ln>
                  <a:noFill/>
                </a:ln>
                <a:solidFill>
                  <a:srgbClr val="C00000"/>
                </a:solidFill>
                <a:effectLst/>
                <a:uLnTx/>
                <a:uFillTx/>
                <a:latin typeface="Arial" panose="020B0604020202020204"/>
                <a:ea typeface="+mn-ea"/>
                <a:cs typeface="Arial" panose="020B0604020202020204" pitchFamily="34" charset="0"/>
              </a:rPr>
              <a:t>N ~ 800</a:t>
            </a:r>
          </a:p>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dirty="0">
                <a:ln>
                  <a:noFill/>
                </a:ln>
                <a:solidFill>
                  <a:srgbClr val="C00000"/>
                </a:solidFill>
                <a:effectLst/>
                <a:uLnTx/>
                <a:uFillTx/>
                <a:latin typeface="Arial" panose="020B0604020202020204"/>
                <a:ea typeface="+mn-ea"/>
                <a:cs typeface="Arial" panose="020B0604020202020204" pitchFamily="34" charset="0"/>
              </a:rPr>
              <a:t>1:1:1</a:t>
            </a:r>
          </a:p>
        </p:txBody>
      </p:sp>
      <p:sp>
        <p:nvSpPr>
          <p:cNvPr id="20" name="TextBox 19">
            <a:extLst>
              <a:ext uri="{FF2B5EF4-FFF2-40B4-BE49-F238E27FC236}">
                <a16:creationId xmlns:a16="http://schemas.microsoft.com/office/drawing/2014/main" id="{CEF3D88F-BA96-4F73-81FF-C916835324AA}"/>
              </a:ext>
            </a:extLst>
          </p:cNvPr>
          <p:cNvSpPr txBox="1"/>
          <p:nvPr/>
        </p:nvSpPr>
        <p:spPr>
          <a:xfrm>
            <a:off x="757561" y="741373"/>
            <a:ext cx="7551961" cy="914400"/>
          </a:xfrm>
          <a:prstGeom prst="rect">
            <a:avLst/>
          </a:prstGeom>
          <a:ln w="6350">
            <a:noFill/>
          </a:ln>
        </p:spPr>
        <p:txBody>
          <a:bodyPr vert="horz" wrap="none" lIns="91440" tIns="45720" rIns="91440" bIns="45720" rtlCol="0">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Imlunestrant</a:t>
            </a:r>
            <a:r>
              <a:rPr kumimoji="0" lang="en-US" sz="1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is an oral SERD (Eli Lilly)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In a phase 1 trial, </a:t>
            </a:r>
            <a:r>
              <a:rPr kumimoji="0" lang="en-US" sz="1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Imlunestrant</a:t>
            </a:r>
            <a:r>
              <a:rPr kumimoji="0" lang="en-US" sz="1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monotherapy led to CBR of 48% in HR+/HER2- MBC </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treated with </a:t>
            </a:r>
            <a:r>
              <a:rPr kumimoji="0" lang="en-US" sz="1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fulvestrant</a:t>
            </a:r>
            <a:r>
              <a:rPr kumimoji="0" lang="en-US" sz="1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and CDK 4/6i</a:t>
            </a:r>
          </a:p>
        </p:txBody>
      </p:sp>
      <p:sp>
        <p:nvSpPr>
          <p:cNvPr id="21" name="Footer Placeholder 5">
            <a:extLst>
              <a:ext uri="{FF2B5EF4-FFF2-40B4-BE49-F238E27FC236}">
                <a16:creationId xmlns:a16="http://schemas.microsoft.com/office/drawing/2014/main" id="{582EDE4F-6271-4BAA-9C7C-A2147B98B1C4}"/>
              </a:ext>
            </a:extLst>
          </p:cNvPr>
          <p:cNvSpPr>
            <a:spLocks noGrp="1"/>
          </p:cNvSpPr>
          <p:nvPr>
            <p:ph type="ftr" sz="quarter" idx="3"/>
          </p:nvPr>
        </p:nvSpPr>
        <p:spPr>
          <a:xfrm>
            <a:off x="986507" y="6295496"/>
            <a:ext cx="4520557" cy="24384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3173E"/>
                </a:solidFill>
                <a:effectLst/>
                <a:uLnTx/>
                <a:uFillTx/>
                <a:latin typeface="Arial" panose="020B0604020202020204" pitchFamily="34" charset="0"/>
                <a:ea typeface="+mn-ea"/>
                <a:cs typeface="Arial" panose="020B0604020202020204" pitchFamily="34" charset="0"/>
              </a:rPr>
              <a:t>@ErikaHamilton9</a:t>
            </a:r>
          </a:p>
        </p:txBody>
      </p:sp>
      <p:sp>
        <p:nvSpPr>
          <p:cNvPr id="3" name="TextBox 2">
            <a:extLst>
              <a:ext uri="{FF2B5EF4-FFF2-40B4-BE49-F238E27FC236}">
                <a16:creationId xmlns:a16="http://schemas.microsoft.com/office/drawing/2014/main" id="{6EAC3656-8FAB-2B40-7D91-AE1A344CDA12}"/>
              </a:ext>
            </a:extLst>
          </p:cNvPr>
          <p:cNvSpPr txBox="1"/>
          <p:nvPr/>
        </p:nvSpPr>
        <p:spPr>
          <a:xfrm>
            <a:off x="4871864" y="6309320"/>
            <a:ext cx="3158008" cy="460511"/>
          </a:xfrm>
          <a:prstGeom prst="rect">
            <a:avLst/>
          </a:prstGeom>
          <a:noFill/>
        </p:spPr>
        <p:txBody>
          <a:bodyPr wrap="square">
            <a:spAutoFit/>
          </a:bodyPr>
          <a:lstStyle/>
          <a:p>
            <a:pPr algn="ctr" defTabSz="914400" eaLnBrk="0" hangingPunct="0">
              <a:lnSpc>
                <a:spcPts val="3340"/>
              </a:lnSpc>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Courtesy of Erika Hamilton, MD</a:t>
            </a:r>
          </a:p>
        </p:txBody>
      </p:sp>
    </p:spTree>
    <p:extLst>
      <p:ext uri="{BB962C8B-B14F-4D97-AF65-F5344CB8AC3E}">
        <p14:creationId xmlns:p14="http://schemas.microsoft.com/office/powerpoint/2010/main" val="41231906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39CF12-ACA4-4671-9202-F19876DAF2F3}"/>
              </a:ext>
            </a:extLst>
          </p:cNvPr>
          <p:cNvSpPr>
            <a:spLocks noGrp="1"/>
          </p:cNvSpPr>
          <p:nvPr>
            <p:ph type="title"/>
          </p:nvPr>
        </p:nvSpPr>
        <p:spPr>
          <a:xfrm>
            <a:off x="671744" y="0"/>
            <a:ext cx="10505242" cy="1082439"/>
          </a:xfrm>
        </p:spPr>
        <p:txBody>
          <a:bodyPr>
            <a:normAutofit/>
          </a:bodyPr>
          <a:lstStyle/>
          <a:p>
            <a:r>
              <a:rPr lang="en-US" sz="3200" dirty="0"/>
              <a:t>SERENA-6: Early switch strategy to oral SERD in   ESR1-mutant ER+/HER2- MBC</a:t>
            </a:r>
          </a:p>
        </p:txBody>
      </p:sp>
      <p:sp>
        <p:nvSpPr>
          <p:cNvPr id="5" name="Subtitle 1">
            <a:extLst>
              <a:ext uri="{FF2B5EF4-FFF2-40B4-BE49-F238E27FC236}">
                <a16:creationId xmlns:a16="http://schemas.microsoft.com/office/drawing/2014/main" id="{BBD80A7B-3D77-42C4-98DD-B649E5D9B913}"/>
              </a:ext>
            </a:extLst>
          </p:cNvPr>
          <p:cNvSpPr txBox="1">
            <a:spLocks/>
          </p:cNvSpPr>
          <p:nvPr/>
        </p:nvSpPr>
        <p:spPr bwMode="auto">
          <a:xfrm>
            <a:off x="461639" y="1287263"/>
            <a:ext cx="10369118" cy="4394446"/>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050" b="0" i="0" u="none" strike="noStrike" kern="0" cap="none" spc="0" normalizeH="0" baseline="0" noProof="0" dirty="0">
              <a:ln>
                <a:noFill/>
              </a:ln>
              <a:solidFill>
                <a:srgbClr val="002E51"/>
              </a:solidFill>
              <a:effectLst/>
              <a:uLnTx/>
              <a:uFillTx/>
              <a:latin typeface="Arial"/>
              <a:ea typeface="ＭＳ Ｐゴシック"/>
              <a:cs typeface="+mn-cs"/>
            </a:endParaRPr>
          </a:p>
        </p:txBody>
      </p:sp>
      <p:pic>
        <p:nvPicPr>
          <p:cNvPr id="6" name="Imagen 1">
            <a:extLst>
              <a:ext uri="{FF2B5EF4-FFF2-40B4-BE49-F238E27FC236}">
                <a16:creationId xmlns:a16="http://schemas.microsoft.com/office/drawing/2014/main" id="{03E8271E-2743-4A0A-8227-D825B6078ABB}"/>
              </a:ext>
            </a:extLst>
          </p:cNvPr>
          <p:cNvPicPr>
            <a:picLocks noChangeAspect="1"/>
          </p:cNvPicPr>
          <p:nvPr/>
        </p:nvPicPr>
        <p:blipFill>
          <a:blip r:embed="rId2"/>
          <a:stretch>
            <a:fillRect/>
          </a:stretch>
        </p:blipFill>
        <p:spPr>
          <a:xfrm>
            <a:off x="671744" y="1508754"/>
            <a:ext cx="11307896" cy="4630927"/>
          </a:xfrm>
          <a:prstGeom prst="rect">
            <a:avLst/>
          </a:prstGeom>
        </p:spPr>
      </p:pic>
      <p:sp>
        <p:nvSpPr>
          <p:cNvPr id="2" name="Rectangle 1">
            <a:extLst>
              <a:ext uri="{FF2B5EF4-FFF2-40B4-BE49-F238E27FC236}">
                <a16:creationId xmlns:a16="http://schemas.microsoft.com/office/drawing/2014/main" id="{B882007D-601D-43AB-B24D-68F87A26B82B}"/>
              </a:ext>
            </a:extLst>
          </p:cNvPr>
          <p:cNvSpPr/>
          <p:nvPr/>
        </p:nvSpPr>
        <p:spPr>
          <a:xfrm>
            <a:off x="10045284" y="942093"/>
            <a:ext cx="168507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panose="020B0604020202020204"/>
                <a:ea typeface="ＭＳ Ｐゴシック"/>
                <a:cs typeface="+mn-cs"/>
              </a:rPr>
              <a:t>NCT04964934</a:t>
            </a:r>
            <a:endParaRPr kumimoji="0" lang="en-US" sz="1800" b="0" i="0" u="none" strike="noStrike" kern="1200" cap="none" spc="0" normalizeH="0" baseline="0" noProof="0" dirty="0">
              <a:ln>
                <a:noFill/>
              </a:ln>
              <a:solidFill>
                <a:srgbClr val="C00000"/>
              </a:solidFill>
              <a:effectLst/>
              <a:uLnTx/>
              <a:uFillTx/>
              <a:latin typeface="Arial" panose="020B0604020202020204"/>
              <a:ea typeface="+mn-ea"/>
              <a:cs typeface="+mn-cs"/>
            </a:endParaRPr>
          </a:p>
        </p:txBody>
      </p:sp>
      <p:sp>
        <p:nvSpPr>
          <p:cNvPr id="7" name="Footer Placeholder 5">
            <a:extLst>
              <a:ext uri="{FF2B5EF4-FFF2-40B4-BE49-F238E27FC236}">
                <a16:creationId xmlns:a16="http://schemas.microsoft.com/office/drawing/2014/main" id="{3964EB41-F5A0-430A-BF80-480A5A1C8AAB}"/>
              </a:ext>
            </a:extLst>
          </p:cNvPr>
          <p:cNvSpPr>
            <a:spLocks noGrp="1"/>
          </p:cNvSpPr>
          <p:nvPr>
            <p:ph type="ftr" sz="quarter" idx="3"/>
          </p:nvPr>
        </p:nvSpPr>
        <p:spPr>
          <a:xfrm>
            <a:off x="986507" y="6295496"/>
            <a:ext cx="4520557" cy="24384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3173E"/>
                </a:solidFill>
                <a:effectLst/>
                <a:uLnTx/>
                <a:uFillTx/>
                <a:latin typeface="Arial" panose="020B0604020202020204" pitchFamily="34" charset="0"/>
                <a:ea typeface="+mn-ea"/>
                <a:cs typeface="Arial" panose="020B0604020202020204" pitchFamily="34" charset="0"/>
              </a:rPr>
              <a:t>@ErikaHamilton9</a:t>
            </a:r>
          </a:p>
        </p:txBody>
      </p:sp>
      <p:sp>
        <p:nvSpPr>
          <p:cNvPr id="3" name="TextBox 2">
            <a:extLst>
              <a:ext uri="{FF2B5EF4-FFF2-40B4-BE49-F238E27FC236}">
                <a16:creationId xmlns:a16="http://schemas.microsoft.com/office/drawing/2014/main" id="{ECF99C24-DCFB-651A-CFE8-A45B351E0E3B}"/>
              </a:ext>
            </a:extLst>
          </p:cNvPr>
          <p:cNvSpPr txBox="1"/>
          <p:nvPr/>
        </p:nvSpPr>
        <p:spPr>
          <a:xfrm>
            <a:off x="4871864" y="6309320"/>
            <a:ext cx="3158008" cy="460511"/>
          </a:xfrm>
          <a:prstGeom prst="rect">
            <a:avLst/>
          </a:prstGeom>
          <a:noFill/>
        </p:spPr>
        <p:txBody>
          <a:bodyPr wrap="square">
            <a:spAutoFit/>
          </a:bodyPr>
          <a:lstStyle/>
          <a:p>
            <a:pPr algn="ctr" defTabSz="914400" eaLnBrk="0" hangingPunct="0">
              <a:lnSpc>
                <a:spcPts val="3340"/>
              </a:lnSpc>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Courtesy of Erika Hamilton, MD</a:t>
            </a:r>
          </a:p>
        </p:txBody>
      </p:sp>
    </p:spTree>
    <p:extLst>
      <p:ext uri="{BB962C8B-B14F-4D97-AF65-F5344CB8AC3E}">
        <p14:creationId xmlns:p14="http://schemas.microsoft.com/office/powerpoint/2010/main" val="18752668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23E93-D5C9-49AA-9B51-4167DE9D04B5}"/>
              </a:ext>
            </a:extLst>
          </p:cNvPr>
          <p:cNvSpPr>
            <a:spLocks noGrp="1"/>
          </p:cNvSpPr>
          <p:nvPr>
            <p:ph type="ctrTitle"/>
          </p:nvPr>
        </p:nvSpPr>
        <p:spPr/>
        <p:txBody>
          <a:bodyPr/>
          <a:lstStyle/>
          <a:p>
            <a:r>
              <a:rPr lang="en-US" dirty="0"/>
              <a:t>Other ER targeting agents</a:t>
            </a:r>
          </a:p>
        </p:txBody>
      </p:sp>
      <p:sp>
        <p:nvSpPr>
          <p:cNvPr id="3" name="TextBox 2">
            <a:extLst>
              <a:ext uri="{FF2B5EF4-FFF2-40B4-BE49-F238E27FC236}">
                <a16:creationId xmlns:a16="http://schemas.microsoft.com/office/drawing/2014/main" id="{A8A0A637-EDE6-7781-5032-919BA02B912F}"/>
              </a:ext>
            </a:extLst>
          </p:cNvPr>
          <p:cNvSpPr txBox="1"/>
          <p:nvPr/>
        </p:nvSpPr>
        <p:spPr>
          <a:xfrm>
            <a:off x="8999307" y="6309320"/>
            <a:ext cx="3158008" cy="460511"/>
          </a:xfrm>
          <a:prstGeom prst="rect">
            <a:avLst/>
          </a:prstGeom>
          <a:noFill/>
        </p:spPr>
        <p:txBody>
          <a:bodyPr wrap="square">
            <a:spAutoFit/>
          </a:bodyPr>
          <a:lstStyle/>
          <a:p>
            <a:pPr algn="ctr" defTabSz="914400" eaLnBrk="0" hangingPunct="0">
              <a:lnSpc>
                <a:spcPts val="3340"/>
              </a:lnSpc>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Courtesy of Erika Hamilton, MD</a:t>
            </a:r>
          </a:p>
        </p:txBody>
      </p:sp>
    </p:spTree>
    <p:extLst>
      <p:ext uri="{BB962C8B-B14F-4D97-AF65-F5344CB8AC3E}">
        <p14:creationId xmlns:p14="http://schemas.microsoft.com/office/powerpoint/2010/main" val="38770189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39CF12-ACA4-4671-9202-F19876DAF2F3}"/>
              </a:ext>
            </a:extLst>
          </p:cNvPr>
          <p:cNvSpPr>
            <a:spLocks noGrp="1"/>
          </p:cNvSpPr>
          <p:nvPr>
            <p:ph type="title"/>
          </p:nvPr>
        </p:nvSpPr>
        <p:spPr>
          <a:xfrm>
            <a:off x="733888" y="108860"/>
            <a:ext cx="10505242" cy="635199"/>
          </a:xfrm>
        </p:spPr>
        <p:txBody>
          <a:bodyPr>
            <a:normAutofit/>
          </a:bodyPr>
          <a:lstStyle/>
          <a:p>
            <a:r>
              <a:rPr lang="en-US" sz="3200" dirty="0"/>
              <a:t>ARV-471: Proteolysis targeting chimera (PROTAC™)</a:t>
            </a:r>
          </a:p>
        </p:txBody>
      </p:sp>
      <p:sp>
        <p:nvSpPr>
          <p:cNvPr id="5" name="Subtitle 1">
            <a:extLst>
              <a:ext uri="{FF2B5EF4-FFF2-40B4-BE49-F238E27FC236}">
                <a16:creationId xmlns:a16="http://schemas.microsoft.com/office/drawing/2014/main" id="{BBD80A7B-3D77-42C4-98DD-B649E5D9B913}"/>
              </a:ext>
            </a:extLst>
          </p:cNvPr>
          <p:cNvSpPr txBox="1">
            <a:spLocks/>
          </p:cNvSpPr>
          <p:nvPr/>
        </p:nvSpPr>
        <p:spPr bwMode="auto">
          <a:xfrm>
            <a:off x="461639" y="1396123"/>
            <a:ext cx="10369118" cy="4394446"/>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050" b="0" i="0" u="none" strike="noStrike" kern="0" cap="none" spc="0" normalizeH="0" baseline="0" noProof="0" dirty="0">
              <a:ln>
                <a:noFill/>
              </a:ln>
              <a:solidFill>
                <a:srgbClr val="002E51"/>
              </a:solidFill>
              <a:effectLst/>
              <a:uLnTx/>
              <a:uFillTx/>
              <a:latin typeface="Arial"/>
              <a:ea typeface="ＭＳ Ｐゴシック"/>
              <a:cs typeface="+mn-cs"/>
            </a:endParaRPr>
          </a:p>
        </p:txBody>
      </p:sp>
      <p:sp>
        <p:nvSpPr>
          <p:cNvPr id="7" name="Footer Placeholder 5">
            <a:extLst>
              <a:ext uri="{FF2B5EF4-FFF2-40B4-BE49-F238E27FC236}">
                <a16:creationId xmlns:a16="http://schemas.microsoft.com/office/drawing/2014/main" id="{3964EB41-F5A0-430A-BF80-480A5A1C8AAB}"/>
              </a:ext>
            </a:extLst>
          </p:cNvPr>
          <p:cNvSpPr>
            <a:spLocks noGrp="1"/>
          </p:cNvSpPr>
          <p:nvPr>
            <p:ph type="ftr" sz="quarter" idx="3"/>
          </p:nvPr>
        </p:nvSpPr>
        <p:spPr>
          <a:xfrm>
            <a:off x="986507" y="6295496"/>
            <a:ext cx="4520557" cy="24384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3173E"/>
                </a:solidFill>
                <a:effectLst/>
                <a:uLnTx/>
                <a:uFillTx/>
                <a:latin typeface="Arial" panose="020B0604020202020204" pitchFamily="34" charset="0"/>
                <a:ea typeface="+mn-ea"/>
                <a:cs typeface="Arial" panose="020B0604020202020204" pitchFamily="34" charset="0"/>
              </a:rPr>
              <a:t>@ErikaHamilton9</a:t>
            </a:r>
          </a:p>
        </p:txBody>
      </p:sp>
      <p:pic>
        <p:nvPicPr>
          <p:cNvPr id="8" name="Picture 7">
            <a:extLst>
              <a:ext uri="{FF2B5EF4-FFF2-40B4-BE49-F238E27FC236}">
                <a16:creationId xmlns:a16="http://schemas.microsoft.com/office/drawing/2014/main" id="{7D29C82E-1285-4933-AC9D-8CE56F15CE15}"/>
              </a:ext>
            </a:extLst>
          </p:cNvPr>
          <p:cNvPicPr>
            <a:picLocks noChangeAspect="1"/>
          </p:cNvPicPr>
          <p:nvPr/>
        </p:nvPicPr>
        <p:blipFill rotWithShape="1">
          <a:blip r:embed="rId2"/>
          <a:srcRect l="1090"/>
          <a:stretch/>
        </p:blipFill>
        <p:spPr>
          <a:xfrm>
            <a:off x="986507" y="891905"/>
            <a:ext cx="9555942" cy="3521405"/>
          </a:xfrm>
          <a:prstGeom prst="rect">
            <a:avLst/>
          </a:prstGeom>
          <a:ln w="12700">
            <a:solidFill>
              <a:srgbClr val="58595B"/>
            </a:solidFill>
          </a:ln>
        </p:spPr>
      </p:pic>
      <p:sp>
        <p:nvSpPr>
          <p:cNvPr id="3" name="Rectangle 2">
            <a:extLst>
              <a:ext uri="{FF2B5EF4-FFF2-40B4-BE49-F238E27FC236}">
                <a16:creationId xmlns:a16="http://schemas.microsoft.com/office/drawing/2014/main" id="{23D669CD-C00D-4CA5-9A32-990C3E256B79}"/>
              </a:ext>
            </a:extLst>
          </p:cNvPr>
          <p:cNvSpPr/>
          <p:nvPr/>
        </p:nvSpPr>
        <p:spPr>
          <a:xfrm>
            <a:off x="1411728" y="4413310"/>
            <a:ext cx="971386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ARV-471 is a PROTAC™ targeting the WT and ESR1 mutant estrogen receptor (ER)</a:t>
            </a:r>
          </a:p>
        </p:txBody>
      </p:sp>
      <p:sp>
        <p:nvSpPr>
          <p:cNvPr id="9" name="Rectangle 8">
            <a:extLst>
              <a:ext uri="{FF2B5EF4-FFF2-40B4-BE49-F238E27FC236}">
                <a16:creationId xmlns:a16="http://schemas.microsoft.com/office/drawing/2014/main" id="{D9BA7E98-37E2-4D4A-A0F2-652D3B4178C0}"/>
              </a:ext>
            </a:extLst>
          </p:cNvPr>
          <p:cNvSpPr/>
          <p:nvPr/>
        </p:nvSpPr>
        <p:spPr>
          <a:xfrm>
            <a:off x="2254687" y="4917528"/>
            <a:ext cx="7682626"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In a phase 1 dose escalation study: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ARV-471 was well tolerated all doses with no DLTs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CBR was 40% (n=47 evaluable); 3 pts had confirmed PRs</a:t>
            </a:r>
          </a:p>
        </p:txBody>
      </p:sp>
      <p:sp>
        <p:nvSpPr>
          <p:cNvPr id="10" name="Rectangle 9">
            <a:extLst>
              <a:ext uri="{FF2B5EF4-FFF2-40B4-BE49-F238E27FC236}">
                <a16:creationId xmlns:a16="http://schemas.microsoft.com/office/drawing/2014/main" id="{D0895100-9615-4815-9FB9-76B226B5DC03}"/>
              </a:ext>
            </a:extLst>
          </p:cNvPr>
          <p:cNvSpPr/>
          <p:nvPr/>
        </p:nvSpPr>
        <p:spPr>
          <a:xfrm>
            <a:off x="7677034" y="6611779"/>
            <a:ext cx="4520557" cy="24622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3173E"/>
                </a:solidFill>
                <a:effectLst/>
                <a:uLnTx/>
                <a:uFillTx/>
                <a:latin typeface="Arial" panose="020B0604020202020204" pitchFamily="34" charset="0"/>
                <a:ea typeface="+mn-ea"/>
                <a:cs typeface="Arial" panose="020B0604020202020204" pitchFamily="34" charset="0"/>
              </a:rPr>
              <a:t>Hamilton E. et al. SABCS 2021, PD13-08</a:t>
            </a:r>
          </a:p>
        </p:txBody>
      </p:sp>
      <p:sp>
        <p:nvSpPr>
          <p:cNvPr id="2" name="TextBox 1">
            <a:extLst>
              <a:ext uri="{FF2B5EF4-FFF2-40B4-BE49-F238E27FC236}">
                <a16:creationId xmlns:a16="http://schemas.microsoft.com/office/drawing/2014/main" id="{47F930B4-DE60-D4D8-24DC-3D9723E2DEA0}"/>
              </a:ext>
            </a:extLst>
          </p:cNvPr>
          <p:cNvSpPr txBox="1"/>
          <p:nvPr/>
        </p:nvSpPr>
        <p:spPr>
          <a:xfrm>
            <a:off x="4871864" y="6309320"/>
            <a:ext cx="3158008" cy="460511"/>
          </a:xfrm>
          <a:prstGeom prst="rect">
            <a:avLst/>
          </a:prstGeom>
          <a:noFill/>
        </p:spPr>
        <p:txBody>
          <a:bodyPr wrap="square">
            <a:spAutoFit/>
          </a:bodyPr>
          <a:lstStyle/>
          <a:p>
            <a:pPr algn="ctr" defTabSz="914400" eaLnBrk="0" hangingPunct="0">
              <a:lnSpc>
                <a:spcPts val="3340"/>
              </a:lnSpc>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Courtesy of Erika Hamilton, MD</a:t>
            </a:r>
          </a:p>
        </p:txBody>
      </p:sp>
    </p:spTree>
    <p:extLst>
      <p:ext uri="{BB962C8B-B14F-4D97-AF65-F5344CB8AC3E}">
        <p14:creationId xmlns:p14="http://schemas.microsoft.com/office/powerpoint/2010/main" val="41214632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39CF12-ACA4-4671-9202-F19876DAF2F3}"/>
              </a:ext>
            </a:extLst>
          </p:cNvPr>
          <p:cNvSpPr>
            <a:spLocks noGrp="1"/>
          </p:cNvSpPr>
          <p:nvPr>
            <p:ph type="title"/>
          </p:nvPr>
        </p:nvSpPr>
        <p:spPr>
          <a:xfrm>
            <a:off x="707254" y="44549"/>
            <a:ext cx="10505242" cy="518442"/>
          </a:xfrm>
        </p:spPr>
        <p:txBody>
          <a:bodyPr>
            <a:normAutofit/>
          </a:bodyPr>
          <a:lstStyle/>
          <a:p>
            <a:r>
              <a:rPr lang="en-US" sz="3200" dirty="0"/>
              <a:t>ARV-471: Phase 2 (VERITAC) cohort expansion </a:t>
            </a:r>
          </a:p>
        </p:txBody>
      </p:sp>
      <p:sp>
        <p:nvSpPr>
          <p:cNvPr id="7" name="Footer Placeholder 5">
            <a:extLst>
              <a:ext uri="{FF2B5EF4-FFF2-40B4-BE49-F238E27FC236}">
                <a16:creationId xmlns:a16="http://schemas.microsoft.com/office/drawing/2014/main" id="{3964EB41-F5A0-430A-BF80-480A5A1C8AAB}"/>
              </a:ext>
            </a:extLst>
          </p:cNvPr>
          <p:cNvSpPr>
            <a:spLocks noGrp="1"/>
          </p:cNvSpPr>
          <p:nvPr>
            <p:ph type="ftr" sz="quarter" idx="3"/>
          </p:nvPr>
        </p:nvSpPr>
        <p:spPr>
          <a:xfrm>
            <a:off x="986507" y="6295496"/>
            <a:ext cx="4520557" cy="24384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3173E"/>
                </a:solidFill>
                <a:effectLst/>
                <a:uLnTx/>
                <a:uFillTx/>
                <a:latin typeface="Arial" panose="020B0604020202020204" pitchFamily="34" charset="0"/>
                <a:ea typeface="+mn-ea"/>
                <a:cs typeface="Arial" panose="020B0604020202020204" pitchFamily="34" charset="0"/>
              </a:rPr>
              <a:t>@ErikaHamilton9</a:t>
            </a:r>
          </a:p>
        </p:txBody>
      </p:sp>
      <p:sp>
        <p:nvSpPr>
          <p:cNvPr id="6" name="TextBox 5">
            <a:extLst>
              <a:ext uri="{FF2B5EF4-FFF2-40B4-BE49-F238E27FC236}">
                <a16:creationId xmlns:a16="http://schemas.microsoft.com/office/drawing/2014/main" id="{C2B7A65B-0F0E-42FF-9637-AC109F1CD52E}"/>
              </a:ext>
            </a:extLst>
          </p:cNvPr>
          <p:cNvSpPr txBox="1"/>
          <p:nvPr/>
        </p:nvSpPr>
        <p:spPr>
          <a:xfrm>
            <a:off x="2131048" y="3172195"/>
            <a:ext cx="3593407" cy="1312776"/>
          </a:xfrm>
          <a:prstGeom prst="rect">
            <a:avLst/>
          </a:prstGeom>
        </p:spPr>
        <p:txBody>
          <a:bodyPr vert="horz" wrap="non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a:ea typeface="+mn-ea"/>
                <a:cs typeface="Arial" panose="020B0604020202020204" pitchFamily="34" charset="0"/>
                <a:sym typeface="Arial"/>
              </a:rPr>
              <a:t>Patient population</a:t>
            </a:r>
            <a:r>
              <a:rPr kumimoji="0" lang="en-US" sz="1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pitchFamily="34" charset="0"/>
                <a:sym typeface="Arial"/>
              </a:rPr>
              <a:t>: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pitchFamily="34" charset="0"/>
                <a:sym typeface="Arial"/>
              </a:rPr>
              <a:t>Prior therapies for MBC</a:t>
            </a: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pitchFamily="34" charset="0"/>
                <a:sym typeface="Arial"/>
              </a:rPr>
              <a:t>CDK 4/6i                100% </a:t>
            </a: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pitchFamily="34" charset="0"/>
                <a:sym typeface="Arial"/>
              </a:rPr>
              <a:t>Fulvestrant</a:t>
            </a:r>
            <a:r>
              <a:rPr kumimoji="0" lang="en-US" sz="1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pitchFamily="34" charset="0"/>
                <a:sym typeface="Arial"/>
              </a:rPr>
              <a:t>              </a:t>
            </a:r>
            <a:r>
              <a:rPr kumimoji="0" lang="en-US" sz="1400" b="0" i="0" u="none" strike="noStrike" kern="0" cap="none" spc="0" normalizeH="0" baseline="0" noProof="0" dirty="0">
                <a:ln>
                  <a:noFill/>
                </a:ln>
                <a:solidFill>
                  <a:srgbClr val="000000"/>
                </a:solidFill>
                <a:effectLst/>
                <a:uLnTx/>
                <a:uFillTx/>
                <a:latin typeface="Arial" panose="020B0604020202020204"/>
                <a:ea typeface="+mn-ea"/>
                <a:cs typeface="Arial"/>
                <a:sym typeface="Arial"/>
              </a:rPr>
              <a:t>30%</a:t>
            </a: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pitchFamily="34" charset="0"/>
                <a:sym typeface="Arial"/>
              </a:rPr>
              <a:t>Chemotherapy        45%</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pitchFamily="34" charset="0"/>
                <a:sym typeface="Arial"/>
              </a:rPr>
              <a:t>BL ESR1 mutation     58%</a:t>
            </a:r>
          </a:p>
        </p:txBody>
      </p:sp>
      <p:sp>
        <p:nvSpPr>
          <p:cNvPr id="8" name="Rectangle 7">
            <a:extLst>
              <a:ext uri="{FF2B5EF4-FFF2-40B4-BE49-F238E27FC236}">
                <a16:creationId xmlns:a16="http://schemas.microsoft.com/office/drawing/2014/main" id="{CA1312FD-76FE-471D-BDFD-E23833AD10A5}"/>
              </a:ext>
            </a:extLst>
          </p:cNvPr>
          <p:cNvSpPr/>
          <p:nvPr/>
        </p:nvSpPr>
        <p:spPr>
          <a:xfrm>
            <a:off x="461639" y="996523"/>
            <a:ext cx="2354825" cy="1913768"/>
          </a:xfrm>
          <a:prstGeom prst="rect">
            <a:avLst/>
          </a:prstGeom>
          <a:solidFill>
            <a:srgbClr val="FFFFFF"/>
          </a:solidFill>
          <a:ln w="25400" cap="flat" cmpd="sng" algn="ctr">
            <a:solidFill>
              <a:srgbClr val="608BC7"/>
            </a:solidFill>
            <a:prstDash val="solid"/>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398" b="1" i="0" u="none" strike="noStrike" kern="0" cap="none" spc="0" normalizeH="0" baseline="0" noProof="0" dirty="0">
              <a:ln>
                <a:noFill/>
              </a:ln>
              <a:solidFill>
                <a:srgbClr val="2C024B"/>
              </a:solidFill>
              <a:effectLst/>
              <a:uLnTx/>
              <a:uFillTx/>
              <a:latin typeface="Arial"/>
              <a:ea typeface="+mn-ea"/>
              <a:cs typeface="+mn-cs"/>
            </a:endParaRPr>
          </a:p>
          <a:p>
            <a:pPr marL="228389" marR="0" lvl="0" indent="-228389"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0" u="none" strike="noStrike" kern="0" cap="none" spc="0" normalizeH="0" baseline="0" noProof="0" dirty="0">
              <a:ln>
                <a:noFill/>
              </a:ln>
              <a:solidFill>
                <a:srgbClr val="2C024B"/>
              </a:solidFill>
              <a:effectLst/>
              <a:uLnTx/>
              <a:uFillTx/>
              <a:latin typeface="Arial"/>
              <a:ea typeface="+mn-ea"/>
              <a:cs typeface="+mn-cs"/>
            </a:endParaRPr>
          </a:p>
          <a:p>
            <a:pPr marL="228389" marR="0" lvl="0" indent="-228389"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0" cap="none" spc="0" normalizeH="0" baseline="0" noProof="0" dirty="0">
                <a:ln>
                  <a:noFill/>
                </a:ln>
                <a:solidFill>
                  <a:srgbClr val="2C024B"/>
                </a:solidFill>
                <a:effectLst/>
                <a:uLnTx/>
                <a:uFillTx/>
                <a:latin typeface="Arial"/>
                <a:ea typeface="+mn-ea"/>
                <a:cs typeface="+mn-cs"/>
              </a:rPr>
              <a:t>ER+/HER2- MBC</a:t>
            </a:r>
          </a:p>
          <a:p>
            <a:pPr marL="228389" marR="0" lvl="0" indent="-228389"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0" u="none" strike="noStrike" kern="0" cap="none" spc="0" normalizeH="0" baseline="0" noProof="0" dirty="0">
              <a:ln>
                <a:noFill/>
              </a:ln>
              <a:solidFill>
                <a:srgbClr val="2C024B"/>
              </a:solidFill>
              <a:effectLst/>
              <a:uLnTx/>
              <a:uFillTx/>
              <a:latin typeface="Arial"/>
              <a:ea typeface="+mn-ea"/>
              <a:cs typeface="+mn-cs"/>
            </a:endParaRPr>
          </a:p>
          <a:p>
            <a:pPr marL="228389" marR="0" lvl="0" indent="-228389"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sng" strike="noStrike" kern="0" cap="none" spc="0" normalizeH="0" baseline="0" noProof="0" dirty="0">
                <a:ln>
                  <a:noFill/>
                </a:ln>
                <a:solidFill>
                  <a:srgbClr val="2C024B"/>
                </a:solidFill>
                <a:effectLst/>
                <a:uLnTx/>
                <a:uFillTx/>
                <a:latin typeface="Arial"/>
                <a:ea typeface="+mn-ea"/>
                <a:cs typeface="+mn-cs"/>
              </a:rPr>
              <a:t>&gt;</a:t>
            </a:r>
            <a:r>
              <a:rPr kumimoji="0" lang="en-US" sz="1200" b="1" i="0" u="none" strike="noStrike" kern="0" cap="none" spc="0" normalizeH="0" baseline="0" noProof="0" dirty="0">
                <a:ln>
                  <a:noFill/>
                </a:ln>
                <a:solidFill>
                  <a:srgbClr val="2C024B"/>
                </a:solidFill>
                <a:effectLst/>
                <a:uLnTx/>
                <a:uFillTx/>
                <a:latin typeface="Arial"/>
                <a:ea typeface="+mn-ea"/>
                <a:cs typeface="+mn-cs"/>
              </a:rPr>
              <a:t> 1 prior ET line for MBC</a:t>
            </a:r>
          </a:p>
          <a:p>
            <a:pPr marL="228389" marR="0" lvl="0" indent="-228389"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sng" strike="noStrike" kern="0" cap="none" spc="0" normalizeH="0" baseline="0" noProof="0" dirty="0">
                <a:ln>
                  <a:noFill/>
                </a:ln>
                <a:solidFill>
                  <a:srgbClr val="2C024B"/>
                </a:solidFill>
                <a:effectLst/>
                <a:uLnTx/>
                <a:uFillTx/>
                <a:latin typeface="Arial"/>
                <a:ea typeface="+mn-ea"/>
                <a:cs typeface="+mn-cs"/>
              </a:rPr>
              <a:t>&gt;</a:t>
            </a:r>
            <a:r>
              <a:rPr kumimoji="0" lang="en-US" sz="1200" b="1" i="0" u="none" strike="noStrike" kern="0" cap="none" spc="0" normalizeH="0" baseline="0" noProof="0" dirty="0">
                <a:ln>
                  <a:noFill/>
                </a:ln>
                <a:solidFill>
                  <a:srgbClr val="2C024B"/>
                </a:solidFill>
                <a:effectLst/>
                <a:uLnTx/>
                <a:uFillTx/>
                <a:latin typeface="Arial"/>
                <a:ea typeface="+mn-ea"/>
                <a:cs typeface="+mn-cs"/>
              </a:rPr>
              <a:t> 1 prior CDK 4/6i</a:t>
            </a:r>
          </a:p>
          <a:p>
            <a:pPr marL="228389" marR="0" lvl="0" indent="-228389"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0" cap="none" spc="0" normalizeH="0" baseline="0" noProof="0" dirty="0">
                <a:ln>
                  <a:noFill/>
                </a:ln>
                <a:solidFill>
                  <a:srgbClr val="2C024B"/>
                </a:solidFill>
                <a:effectLst/>
                <a:uLnTx/>
                <a:uFillTx/>
                <a:latin typeface="Arial"/>
                <a:ea typeface="+mn-ea"/>
                <a:cs typeface="+mn-cs"/>
              </a:rPr>
              <a:t>0-1 prior chemo for MBC</a:t>
            </a:r>
          </a:p>
          <a:p>
            <a:pPr marL="228389" marR="0" lvl="0" indent="-228389"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0" u="none" strike="noStrike" kern="0" cap="none" spc="0" normalizeH="0" baseline="0" noProof="0" dirty="0">
              <a:ln>
                <a:noFill/>
              </a:ln>
              <a:solidFill>
                <a:srgbClr val="2C024B"/>
              </a:solidFill>
              <a:effectLst/>
              <a:uLnTx/>
              <a:uFillTx/>
              <a:latin typeface="Arial"/>
              <a:ea typeface="+mn-ea"/>
              <a:cs typeface="+mn-cs"/>
            </a:endParaRPr>
          </a:p>
          <a:p>
            <a:pPr marL="228389" marR="0" lvl="0" indent="-228389"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0" cap="none" spc="0" normalizeH="0" baseline="0" noProof="0" dirty="0">
                <a:ln>
                  <a:noFill/>
                </a:ln>
                <a:solidFill>
                  <a:srgbClr val="2C024B"/>
                </a:solidFill>
                <a:effectLst/>
                <a:uLnTx/>
                <a:uFillTx/>
                <a:latin typeface="Arial"/>
                <a:ea typeface="+mn-ea"/>
                <a:cs typeface="+mn-cs"/>
              </a:rPr>
              <a:t>Measurable disease per RECIST v1.1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2C024B"/>
              </a:solidFill>
              <a:effectLst/>
              <a:uLnTx/>
              <a:uFillTx/>
              <a:latin typeface="Arial"/>
              <a:ea typeface="+mn-ea"/>
              <a:cs typeface="+mn-cs"/>
            </a:endParaRPr>
          </a:p>
          <a:p>
            <a:pPr marL="228389" marR="0" lvl="0" indent="-228389"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398" b="1" i="0" u="none" strike="noStrike" kern="0" cap="none" spc="0" normalizeH="0" baseline="0" noProof="0" dirty="0">
              <a:ln>
                <a:noFill/>
              </a:ln>
              <a:solidFill>
                <a:srgbClr val="000000"/>
              </a:solidFill>
              <a:effectLst/>
              <a:uLnTx/>
              <a:uFillTx/>
              <a:latin typeface="Arial"/>
              <a:ea typeface="+mn-ea"/>
              <a:cs typeface="+mn-cs"/>
            </a:endParaRPr>
          </a:p>
        </p:txBody>
      </p:sp>
      <p:sp>
        <p:nvSpPr>
          <p:cNvPr id="9" name="Rectangle: Rounded Corners 8">
            <a:extLst>
              <a:ext uri="{FF2B5EF4-FFF2-40B4-BE49-F238E27FC236}">
                <a16:creationId xmlns:a16="http://schemas.microsoft.com/office/drawing/2014/main" id="{2CC57CAA-DE5A-4F66-BF3B-EDA99B7128D1}"/>
              </a:ext>
            </a:extLst>
          </p:cNvPr>
          <p:cNvSpPr/>
          <p:nvPr/>
        </p:nvSpPr>
        <p:spPr>
          <a:xfrm>
            <a:off x="3410017" y="1139902"/>
            <a:ext cx="1496290" cy="613063"/>
          </a:xfrm>
          <a:prstGeom prst="roundRect">
            <a:avLst/>
          </a:prstGeom>
          <a:solidFill>
            <a:srgbClr val="FFFFFF"/>
          </a:solidFill>
          <a:ln w="25400" cap="flat" cmpd="sng" algn="ctr">
            <a:solidFill>
              <a:srgbClr val="608BC7"/>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2C024B"/>
                </a:solidFill>
                <a:effectLst/>
                <a:uLnTx/>
                <a:uFillTx/>
                <a:latin typeface="Arial"/>
                <a:ea typeface="+mn-ea"/>
                <a:cs typeface="+mn-cs"/>
              </a:rPr>
              <a:t>ARV 471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2C024B"/>
                </a:solidFill>
                <a:effectLst/>
                <a:uLnTx/>
                <a:uFillTx/>
                <a:latin typeface="Arial"/>
                <a:ea typeface="+mn-ea"/>
                <a:cs typeface="+mn-cs"/>
              </a:rPr>
              <a:t>200mg PO QD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2C024B"/>
                </a:solidFill>
                <a:effectLst/>
                <a:uLnTx/>
                <a:uFillTx/>
                <a:latin typeface="Arial"/>
                <a:ea typeface="+mn-ea"/>
                <a:cs typeface="+mn-cs"/>
              </a:rPr>
              <a:t>(n=35)</a:t>
            </a:r>
          </a:p>
        </p:txBody>
      </p:sp>
      <p:sp>
        <p:nvSpPr>
          <p:cNvPr id="10" name="Rectangle: Rounded Corners 9">
            <a:extLst>
              <a:ext uri="{FF2B5EF4-FFF2-40B4-BE49-F238E27FC236}">
                <a16:creationId xmlns:a16="http://schemas.microsoft.com/office/drawing/2014/main" id="{26EC81AC-B831-4B16-BFAF-C09CEE630E85}"/>
              </a:ext>
            </a:extLst>
          </p:cNvPr>
          <p:cNvSpPr/>
          <p:nvPr/>
        </p:nvSpPr>
        <p:spPr>
          <a:xfrm>
            <a:off x="3416518" y="2137152"/>
            <a:ext cx="1496290" cy="613063"/>
          </a:xfrm>
          <a:prstGeom prst="roundRect">
            <a:avLst/>
          </a:prstGeom>
          <a:solidFill>
            <a:srgbClr val="FFFFFF"/>
          </a:solidFill>
          <a:ln w="25400" cap="flat" cmpd="sng" algn="ctr">
            <a:solidFill>
              <a:srgbClr val="608BC7"/>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2C024B"/>
                </a:solidFill>
                <a:effectLst/>
                <a:uLnTx/>
                <a:uFillTx/>
                <a:latin typeface="Arial"/>
                <a:ea typeface="+mn-ea"/>
                <a:cs typeface="+mn-cs"/>
              </a:rPr>
              <a:t>ARV 471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2C024B"/>
                </a:solidFill>
                <a:effectLst/>
                <a:uLnTx/>
                <a:uFillTx/>
                <a:latin typeface="Arial"/>
                <a:ea typeface="+mn-ea"/>
                <a:cs typeface="+mn-cs"/>
              </a:rPr>
              <a:t>500mg PO QD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2C024B"/>
                </a:solidFill>
                <a:effectLst/>
                <a:uLnTx/>
                <a:uFillTx/>
                <a:latin typeface="Arial"/>
                <a:ea typeface="+mn-ea"/>
                <a:cs typeface="+mn-cs"/>
              </a:rPr>
              <a:t>(n=36)</a:t>
            </a:r>
          </a:p>
        </p:txBody>
      </p:sp>
      <p:cxnSp>
        <p:nvCxnSpPr>
          <p:cNvPr id="11" name="Straight Connector 10">
            <a:extLst>
              <a:ext uri="{FF2B5EF4-FFF2-40B4-BE49-F238E27FC236}">
                <a16:creationId xmlns:a16="http://schemas.microsoft.com/office/drawing/2014/main" id="{CC4AFE44-7360-4A21-8E90-C797AD325B25}"/>
              </a:ext>
            </a:extLst>
          </p:cNvPr>
          <p:cNvCxnSpPr>
            <a:endCxn id="9" idx="1"/>
          </p:cNvCxnSpPr>
          <p:nvPr/>
        </p:nvCxnSpPr>
        <p:spPr>
          <a:xfrm>
            <a:off x="2816464" y="1446433"/>
            <a:ext cx="593553" cy="1"/>
          </a:xfrm>
          <a:prstGeom prst="line">
            <a:avLst/>
          </a:prstGeom>
          <a:noFill/>
          <a:ln w="25400" cap="flat" cmpd="sng" algn="ctr">
            <a:solidFill>
              <a:srgbClr val="608BC7"/>
            </a:solidFill>
            <a:prstDash val="solid"/>
          </a:ln>
          <a:effectLst>
            <a:outerShdw blurRad="40000" dist="20000" dir="5400000" rotWithShape="0">
              <a:srgbClr val="000000">
                <a:alpha val="38000"/>
              </a:srgbClr>
            </a:outerShdw>
          </a:effectLst>
        </p:spPr>
      </p:cxnSp>
      <p:cxnSp>
        <p:nvCxnSpPr>
          <p:cNvPr id="12" name="Straight Connector 11">
            <a:extLst>
              <a:ext uri="{FF2B5EF4-FFF2-40B4-BE49-F238E27FC236}">
                <a16:creationId xmlns:a16="http://schemas.microsoft.com/office/drawing/2014/main" id="{8274BAB3-C422-45B0-8EC5-90A455FAF534}"/>
              </a:ext>
            </a:extLst>
          </p:cNvPr>
          <p:cNvCxnSpPr/>
          <p:nvPr/>
        </p:nvCxnSpPr>
        <p:spPr>
          <a:xfrm>
            <a:off x="2814920" y="2447636"/>
            <a:ext cx="593553" cy="1"/>
          </a:xfrm>
          <a:prstGeom prst="line">
            <a:avLst/>
          </a:prstGeom>
          <a:noFill/>
          <a:ln w="25400" cap="flat" cmpd="sng" algn="ctr">
            <a:solidFill>
              <a:srgbClr val="608BC7"/>
            </a:solidFill>
            <a:prstDash val="solid"/>
          </a:ln>
          <a:effectLst>
            <a:outerShdw blurRad="40000" dist="20000" dir="5400000" rotWithShape="0">
              <a:srgbClr val="000000">
                <a:alpha val="38000"/>
              </a:srgbClr>
            </a:outerShdw>
          </a:effectLst>
        </p:spPr>
      </p:cxnSp>
      <p:sp>
        <p:nvSpPr>
          <p:cNvPr id="13" name="TextBox 12">
            <a:extLst>
              <a:ext uri="{FF2B5EF4-FFF2-40B4-BE49-F238E27FC236}">
                <a16:creationId xmlns:a16="http://schemas.microsoft.com/office/drawing/2014/main" id="{FA933BD1-9C75-4FB3-BF51-1AD4EE0040F0}"/>
              </a:ext>
            </a:extLst>
          </p:cNvPr>
          <p:cNvSpPr txBox="1"/>
          <p:nvPr/>
        </p:nvSpPr>
        <p:spPr>
          <a:xfrm>
            <a:off x="2404554" y="596920"/>
            <a:ext cx="8723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8595B"/>
                </a:solidFill>
                <a:effectLst/>
                <a:uLnTx/>
                <a:uFillTx/>
                <a:latin typeface="Arial" panose="020B0604020202020204"/>
                <a:ea typeface="+mn-ea"/>
                <a:cs typeface="+mn-cs"/>
              </a:rPr>
              <a:t>Schema</a:t>
            </a:r>
          </a:p>
        </p:txBody>
      </p:sp>
      <p:sp>
        <p:nvSpPr>
          <p:cNvPr id="14" name="TextBox 13">
            <a:extLst>
              <a:ext uri="{FF2B5EF4-FFF2-40B4-BE49-F238E27FC236}">
                <a16:creationId xmlns:a16="http://schemas.microsoft.com/office/drawing/2014/main" id="{CF16E8E8-6850-4DC6-BDFF-2787B4D67AB9}"/>
              </a:ext>
            </a:extLst>
          </p:cNvPr>
          <p:cNvSpPr txBox="1"/>
          <p:nvPr/>
        </p:nvSpPr>
        <p:spPr>
          <a:xfrm>
            <a:off x="7114632" y="771878"/>
            <a:ext cx="4007082" cy="368024"/>
          </a:xfrm>
          <a:prstGeom prst="rect">
            <a:avLst/>
          </a:prstGeom>
          <a:solidFill>
            <a:srgbClr val="FFFFFF">
              <a:lumMod val="85000"/>
            </a:srgbClr>
          </a:solidFill>
        </p:spPr>
        <p:txBody>
          <a:bodyPr vert="horz" wrap="non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3173E"/>
                </a:solidFill>
                <a:effectLst/>
                <a:uLnTx/>
                <a:uFillTx/>
                <a:latin typeface="Arial"/>
                <a:ea typeface="+mn-ea"/>
                <a:cs typeface="Arial"/>
                <a:sym typeface="Arial"/>
              </a:rPr>
              <a:t>Primary Endpoint: Clinical benefit rate (CBR)</a:t>
            </a:r>
            <a:endParaRPr kumimoji="0" lang="en-US" sz="1400" b="1" i="0" u="none" strike="noStrike" kern="0" cap="none" spc="0" normalizeH="0" baseline="0" noProof="0" dirty="0">
              <a:ln>
                <a:noFill/>
              </a:ln>
              <a:solidFill>
                <a:srgbClr val="03173E"/>
              </a:solidFill>
              <a:effectLst/>
              <a:uLnTx/>
              <a:uFillTx/>
              <a:latin typeface="Arial"/>
              <a:ea typeface="+mn-ea"/>
              <a:cs typeface="Arial" panose="020B0604020202020204" pitchFamily="34" charset="0"/>
              <a:sym typeface="Arial"/>
            </a:endParaRPr>
          </a:p>
        </p:txBody>
      </p:sp>
      <p:pic>
        <p:nvPicPr>
          <p:cNvPr id="15" name="Picture 14">
            <a:extLst>
              <a:ext uri="{FF2B5EF4-FFF2-40B4-BE49-F238E27FC236}">
                <a16:creationId xmlns:a16="http://schemas.microsoft.com/office/drawing/2014/main" id="{FAB51169-306B-4389-A3D8-E00538BEB8E1}"/>
              </a:ext>
            </a:extLst>
          </p:cNvPr>
          <p:cNvPicPr>
            <a:picLocks noChangeAspect="1"/>
          </p:cNvPicPr>
          <p:nvPr/>
        </p:nvPicPr>
        <p:blipFill>
          <a:blip r:embed="rId3"/>
          <a:stretch>
            <a:fillRect/>
          </a:stretch>
        </p:blipFill>
        <p:spPr>
          <a:xfrm>
            <a:off x="6405148" y="1125934"/>
            <a:ext cx="5489359" cy="1798368"/>
          </a:xfrm>
          <a:prstGeom prst="rect">
            <a:avLst/>
          </a:prstGeom>
        </p:spPr>
      </p:pic>
      <p:graphicFrame>
        <p:nvGraphicFramePr>
          <p:cNvPr id="16" name="Table 15">
            <a:extLst>
              <a:ext uri="{FF2B5EF4-FFF2-40B4-BE49-F238E27FC236}">
                <a16:creationId xmlns:a16="http://schemas.microsoft.com/office/drawing/2014/main" id="{7FBFD4D9-1961-47F2-B45D-00DD9F56CD47}"/>
              </a:ext>
            </a:extLst>
          </p:cNvPr>
          <p:cNvGraphicFramePr>
            <a:graphicFrameLocks noGrp="1"/>
          </p:cNvGraphicFramePr>
          <p:nvPr/>
        </p:nvGraphicFramePr>
        <p:xfrm>
          <a:off x="6238137" y="3441328"/>
          <a:ext cx="5761610" cy="1318990"/>
        </p:xfrm>
        <a:graphic>
          <a:graphicData uri="http://schemas.openxmlformats.org/drawingml/2006/table">
            <a:tbl>
              <a:tblPr firstRow="1" bandRow="1">
                <a:tableStyleId>{3B4B98B0-60AC-42C2-AFA5-B58CD77FA1E5}</a:tableStyleId>
              </a:tblPr>
              <a:tblGrid>
                <a:gridCol w="888082">
                  <a:extLst>
                    <a:ext uri="{9D8B030D-6E8A-4147-A177-3AD203B41FA5}">
                      <a16:colId xmlns:a16="http://schemas.microsoft.com/office/drawing/2014/main" val="3733022147"/>
                    </a:ext>
                  </a:extLst>
                </a:gridCol>
                <a:gridCol w="1218382">
                  <a:extLst>
                    <a:ext uri="{9D8B030D-6E8A-4147-A177-3AD203B41FA5}">
                      <a16:colId xmlns:a16="http://schemas.microsoft.com/office/drawing/2014/main" val="3502970043"/>
                    </a:ext>
                  </a:extLst>
                </a:gridCol>
                <a:gridCol w="1218382">
                  <a:extLst>
                    <a:ext uri="{9D8B030D-6E8A-4147-A177-3AD203B41FA5}">
                      <a16:colId xmlns:a16="http://schemas.microsoft.com/office/drawing/2014/main" val="4244597540"/>
                    </a:ext>
                  </a:extLst>
                </a:gridCol>
                <a:gridCol w="1218382">
                  <a:extLst>
                    <a:ext uri="{9D8B030D-6E8A-4147-A177-3AD203B41FA5}">
                      <a16:colId xmlns:a16="http://schemas.microsoft.com/office/drawing/2014/main" val="4209331504"/>
                    </a:ext>
                  </a:extLst>
                </a:gridCol>
                <a:gridCol w="1218382">
                  <a:extLst>
                    <a:ext uri="{9D8B030D-6E8A-4147-A177-3AD203B41FA5}">
                      <a16:colId xmlns:a16="http://schemas.microsoft.com/office/drawing/2014/main" val="2981256408"/>
                    </a:ext>
                  </a:extLst>
                </a:gridCol>
              </a:tblGrid>
              <a:tr h="404570">
                <a:tc>
                  <a:txBody>
                    <a:bodyPr/>
                    <a:lstStyle/>
                    <a:p>
                      <a:pPr marL="0" marR="0" lvl="0" indent="0" algn="ctr" rtl="0">
                        <a:lnSpc>
                          <a:spcPct val="100000"/>
                        </a:lnSpc>
                        <a:spcBef>
                          <a:spcPts val="0"/>
                        </a:spcBef>
                        <a:spcAft>
                          <a:spcPts val="0"/>
                        </a:spcAft>
                        <a:buClr>
                          <a:schemeClr val="dk1"/>
                        </a:buClr>
                        <a:buSzPts val="1200"/>
                        <a:buFont typeface="Arial"/>
                        <a:buNone/>
                      </a:pPr>
                      <a:endParaRPr sz="1200" b="1" u="none" strike="noStrike" cap="none" dirty="0">
                        <a:solidFill>
                          <a:schemeClr val="tx2"/>
                        </a:solidFill>
                        <a:latin typeface="Arial"/>
                        <a:ea typeface="Arial"/>
                        <a:cs typeface="Arial"/>
                        <a:sym typeface="Aria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gridSpan="2">
                  <a:txBody>
                    <a:bodyPr/>
                    <a:lstStyle/>
                    <a:p>
                      <a:pPr marL="0" marR="0" lvl="0" indent="0" algn="ctr" rtl="0">
                        <a:lnSpc>
                          <a:spcPct val="100000"/>
                        </a:lnSpc>
                        <a:spcBef>
                          <a:spcPts val="0"/>
                        </a:spcBef>
                        <a:spcAft>
                          <a:spcPts val="0"/>
                        </a:spcAft>
                        <a:buClr>
                          <a:schemeClr val="dk1"/>
                        </a:buClr>
                        <a:buSzPts val="1200"/>
                        <a:buFont typeface="Arial"/>
                        <a:buNone/>
                      </a:pPr>
                      <a:r>
                        <a:rPr lang="en-US" sz="1200" b="1" u="none" strike="noStrike" cap="none" dirty="0">
                          <a:solidFill>
                            <a:srgbClr val="0000FF"/>
                          </a:solidFill>
                          <a:latin typeface="Arial"/>
                          <a:ea typeface="Arial"/>
                          <a:cs typeface="Arial"/>
                          <a:sym typeface="Arial"/>
                        </a:rPr>
                        <a:t>All patients</a:t>
                      </a:r>
                      <a:endParaRPr sz="1200" b="1" u="none" strike="noStrike" cap="none" dirty="0">
                        <a:solidFill>
                          <a:srgbClr val="0000FF"/>
                        </a:solidFill>
                        <a:latin typeface="Arial"/>
                        <a:ea typeface="Arial"/>
                        <a:cs typeface="Arial"/>
                        <a:sym typeface="Aria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ctr" rtl="0">
                        <a:lnSpc>
                          <a:spcPct val="100000"/>
                        </a:lnSpc>
                        <a:spcBef>
                          <a:spcPts val="0"/>
                        </a:spcBef>
                        <a:spcAft>
                          <a:spcPts val="0"/>
                        </a:spcAft>
                        <a:buClr>
                          <a:schemeClr val="dk1"/>
                        </a:buClr>
                        <a:buSzPts val="1200"/>
                        <a:buFont typeface="Arial"/>
                        <a:buNone/>
                      </a:pPr>
                      <a:endParaRPr sz="1200" b="1" u="none" strike="noStrike" cap="none" dirty="0">
                        <a:solidFill>
                          <a:schemeClr val="tx2"/>
                        </a:solidFill>
                        <a:latin typeface="Arial"/>
                        <a:ea typeface="Arial"/>
                        <a:cs typeface="Arial"/>
                        <a:sym typeface="Arial"/>
                      </a:endParaRPr>
                    </a:p>
                  </a:txBody>
                  <a:tcPr marL="91450" marR="91450" marT="45725" marB="45725" anchor="ctr"/>
                </a:tc>
                <a:tc gridSpan="2">
                  <a:txBody>
                    <a:bodyPr/>
                    <a:lstStyle/>
                    <a:p>
                      <a:pPr marL="0" marR="0" lvl="0" indent="0" algn="ctr" rtl="0">
                        <a:lnSpc>
                          <a:spcPct val="100000"/>
                        </a:lnSpc>
                        <a:spcBef>
                          <a:spcPts val="0"/>
                        </a:spcBef>
                        <a:spcAft>
                          <a:spcPts val="0"/>
                        </a:spcAft>
                        <a:buClr>
                          <a:schemeClr val="dk1"/>
                        </a:buClr>
                        <a:buSzPts val="1200"/>
                        <a:buFont typeface="Arial"/>
                        <a:buNone/>
                      </a:pPr>
                      <a:r>
                        <a:rPr lang="en-US" sz="1200" b="1" u="none" strike="noStrike" cap="none" dirty="0">
                          <a:solidFill>
                            <a:srgbClr val="0000FF"/>
                          </a:solidFill>
                          <a:latin typeface="+mn-lt"/>
                          <a:ea typeface="Arial"/>
                          <a:cs typeface="Arial"/>
                          <a:sym typeface="Arial"/>
                        </a:rPr>
                        <a:t>ESR1 mutant</a:t>
                      </a: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ctr" rtl="0">
                        <a:lnSpc>
                          <a:spcPct val="100000"/>
                        </a:lnSpc>
                        <a:spcBef>
                          <a:spcPts val="0"/>
                        </a:spcBef>
                        <a:spcAft>
                          <a:spcPts val="0"/>
                        </a:spcAft>
                        <a:buClr>
                          <a:schemeClr val="dk1"/>
                        </a:buClr>
                        <a:buSzPts val="1200"/>
                        <a:buFont typeface="Arial"/>
                        <a:buNone/>
                      </a:pPr>
                      <a:endParaRPr sz="1200" b="1" u="none" strike="noStrike" cap="none" dirty="0">
                        <a:solidFill>
                          <a:schemeClr val="tx2"/>
                        </a:solidFill>
                        <a:latin typeface="Arial"/>
                        <a:ea typeface="Arial"/>
                        <a:cs typeface="Arial"/>
                        <a:sym typeface="Arial"/>
                      </a:endParaRPr>
                    </a:p>
                  </a:txBody>
                  <a:tcPr marL="91450" marR="91450" marT="45725" marB="45725" anchor="ctr"/>
                </a:tc>
                <a:extLst>
                  <a:ext uri="{0D108BD9-81ED-4DB2-BD59-A6C34878D82A}">
                    <a16:rowId xmlns:a16="http://schemas.microsoft.com/office/drawing/2014/main" val="3231895515"/>
                  </a:ext>
                </a:extLst>
              </a:tr>
              <a:tr h="418314">
                <a:tc>
                  <a:txBody>
                    <a:bodyPr/>
                    <a:lstStyle/>
                    <a:p>
                      <a:pPr marL="0" marR="0" lvl="0" indent="0" algn="ctr" rtl="0">
                        <a:lnSpc>
                          <a:spcPct val="100000"/>
                        </a:lnSpc>
                        <a:spcBef>
                          <a:spcPts val="0"/>
                        </a:spcBef>
                        <a:spcAft>
                          <a:spcPts val="0"/>
                        </a:spcAft>
                        <a:buClr>
                          <a:srgbClr val="3F3F3F"/>
                        </a:buClr>
                        <a:buSzPts val="1200"/>
                        <a:buFont typeface="Arial"/>
                        <a:buNone/>
                      </a:pPr>
                      <a:endParaRPr sz="1200" b="1" u="none" strike="noStrike" cap="none" dirty="0">
                        <a:solidFill>
                          <a:srgbClr val="3F3F3F"/>
                        </a:solidFill>
                        <a:latin typeface="Arial"/>
                        <a:ea typeface="Arial"/>
                        <a:cs typeface="Arial"/>
                        <a:sym typeface="Aria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9DD6C5">
                        <a:alpha val="20000"/>
                      </a:srgbClr>
                    </a:solidFill>
                  </a:tcPr>
                </a:tc>
                <a:tc>
                  <a:txBody>
                    <a:bodyPr/>
                    <a:lstStyle/>
                    <a:p>
                      <a:pPr marL="0" marR="0" lvl="0" indent="0" algn="ctr" rtl="0">
                        <a:lnSpc>
                          <a:spcPct val="100000"/>
                        </a:lnSpc>
                        <a:spcBef>
                          <a:spcPts val="0"/>
                        </a:spcBef>
                        <a:spcAft>
                          <a:spcPts val="0"/>
                        </a:spcAft>
                        <a:buClr>
                          <a:srgbClr val="3F3F3F"/>
                        </a:buClr>
                        <a:buSzPts val="1200"/>
                        <a:buFont typeface="Arial"/>
                        <a:buNone/>
                      </a:pPr>
                      <a:r>
                        <a:rPr lang="en-US" sz="1200" b="1" u="none" strike="noStrike" cap="none" dirty="0">
                          <a:solidFill>
                            <a:schemeClr val="tx2"/>
                          </a:solidFill>
                          <a:latin typeface="Arial"/>
                          <a:ea typeface="Arial"/>
                          <a:cs typeface="Arial"/>
                          <a:sym typeface="Arial"/>
                        </a:rPr>
                        <a:t>200mg QD (n=35)</a:t>
                      </a:r>
                      <a:endParaRPr sz="1200" b="1" u="none" strike="noStrike" cap="none" dirty="0">
                        <a:solidFill>
                          <a:schemeClr val="tx2"/>
                        </a:solidFill>
                        <a:latin typeface="Arial"/>
                        <a:ea typeface="Arial"/>
                        <a:cs typeface="Arial"/>
                        <a:sym typeface="Aria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DD6C5">
                        <a:alpha val="20000"/>
                      </a:srgbClr>
                    </a:solidFill>
                  </a:tcPr>
                </a:tc>
                <a:tc>
                  <a:txBody>
                    <a:bodyPr/>
                    <a:lstStyle/>
                    <a:p>
                      <a:pPr marL="0" marR="0" lvl="0" indent="0" algn="ctr" rtl="0">
                        <a:lnSpc>
                          <a:spcPct val="100000"/>
                        </a:lnSpc>
                        <a:spcBef>
                          <a:spcPts val="0"/>
                        </a:spcBef>
                        <a:spcAft>
                          <a:spcPts val="0"/>
                        </a:spcAft>
                        <a:buClr>
                          <a:srgbClr val="3F3F3F"/>
                        </a:buClr>
                        <a:buSzPts val="1200"/>
                        <a:buFont typeface="Arial"/>
                        <a:buNone/>
                      </a:pPr>
                      <a:r>
                        <a:rPr lang="en-US" sz="1200" b="1" u="none" strike="noStrike" cap="none" dirty="0">
                          <a:solidFill>
                            <a:schemeClr val="tx2"/>
                          </a:solidFill>
                          <a:latin typeface="Arial"/>
                          <a:ea typeface="Arial"/>
                          <a:cs typeface="Arial"/>
                          <a:sym typeface="Arial"/>
                        </a:rPr>
                        <a:t>Total</a:t>
                      </a:r>
                    </a:p>
                    <a:p>
                      <a:pPr marL="0" marR="0" lvl="0" indent="0" algn="ctr" rtl="0">
                        <a:lnSpc>
                          <a:spcPct val="100000"/>
                        </a:lnSpc>
                        <a:spcBef>
                          <a:spcPts val="0"/>
                        </a:spcBef>
                        <a:spcAft>
                          <a:spcPts val="0"/>
                        </a:spcAft>
                        <a:buClr>
                          <a:srgbClr val="3F3F3F"/>
                        </a:buClr>
                        <a:buSzPts val="1200"/>
                        <a:buFont typeface="Arial"/>
                        <a:buNone/>
                      </a:pPr>
                      <a:r>
                        <a:rPr lang="en-US" sz="1200" b="1" u="none" strike="noStrike" cap="none" dirty="0">
                          <a:solidFill>
                            <a:schemeClr val="tx2"/>
                          </a:solidFill>
                          <a:latin typeface="Arial"/>
                          <a:ea typeface="Arial"/>
                          <a:cs typeface="Arial"/>
                          <a:sym typeface="Arial"/>
                        </a:rPr>
                        <a:t>(N=71)</a:t>
                      </a:r>
                      <a:endParaRPr sz="1200" b="1" u="none" strike="noStrike" cap="none" dirty="0">
                        <a:solidFill>
                          <a:schemeClr val="tx2"/>
                        </a:solidFill>
                        <a:latin typeface="Arial"/>
                        <a:ea typeface="Arial"/>
                        <a:cs typeface="Arial"/>
                        <a:sym typeface="Aria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DD6C5">
                        <a:alpha val="20000"/>
                      </a:srgbClr>
                    </a:solidFill>
                  </a:tcPr>
                </a:tc>
                <a:tc>
                  <a:txBody>
                    <a:bodyPr/>
                    <a:lstStyle/>
                    <a:p>
                      <a:pPr marL="0" marR="0" lvl="0" indent="0" algn="ctr" rtl="0">
                        <a:lnSpc>
                          <a:spcPct val="100000"/>
                        </a:lnSpc>
                        <a:spcBef>
                          <a:spcPts val="0"/>
                        </a:spcBef>
                        <a:spcAft>
                          <a:spcPts val="0"/>
                        </a:spcAft>
                        <a:buClr>
                          <a:srgbClr val="3F3F3F"/>
                        </a:buClr>
                        <a:buSzPts val="1200"/>
                        <a:buFont typeface="Arial"/>
                        <a:buNone/>
                      </a:pPr>
                      <a:r>
                        <a:rPr lang="en-US" sz="1200" b="1" u="none" strike="noStrike" cap="none" dirty="0">
                          <a:solidFill>
                            <a:schemeClr val="tx2"/>
                          </a:solidFill>
                          <a:latin typeface="Arial"/>
                          <a:ea typeface="Arial"/>
                          <a:cs typeface="Arial"/>
                          <a:sym typeface="Arial"/>
                        </a:rPr>
                        <a:t>200mg QD (n=19)</a:t>
                      </a:r>
                      <a:endParaRPr sz="1200" b="1" u="none" strike="noStrike" cap="none" dirty="0">
                        <a:solidFill>
                          <a:schemeClr val="tx2"/>
                        </a:solidFill>
                        <a:latin typeface="Arial"/>
                        <a:ea typeface="Arial"/>
                        <a:cs typeface="Arial"/>
                        <a:sym typeface="Aria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DD6C5">
                        <a:alpha val="20000"/>
                      </a:srgbClr>
                    </a:solidFill>
                  </a:tcPr>
                </a:tc>
                <a:tc>
                  <a:txBody>
                    <a:bodyPr/>
                    <a:lstStyle/>
                    <a:p>
                      <a:pPr marL="0" marR="0" lvl="0" indent="0" algn="ctr" rtl="0">
                        <a:lnSpc>
                          <a:spcPct val="100000"/>
                        </a:lnSpc>
                        <a:spcBef>
                          <a:spcPts val="0"/>
                        </a:spcBef>
                        <a:spcAft>
                          <a:spcPts val="0"/>
                        </a:spcAft>
                        <a:buClr>
                          <a:srgbClr val="3F3F3F"/>
                        </a:buClr>
                        <a:buSzPts val="1200"/>
                        <a:buFont typeface="Arial"/>
                        <a:buNone/>
                      </a:pPr>
                      <a:r>
                        <a:rPr lang="en-US" sz="1200" b="1" u="none" strike="noStrike" cap="none" dirty="0">
                          <a:solidFill>
                            <a:schemeClr val="tx2"/>
                          </a:solidFill>
                          <a:latin typeface="Arial"/>
                          <a:ea typeface="Arial"/>
                          <a:cs typeface="Arial"/>
                          <a:sym typeface="Arial"/>
                        </a:rPr>
                        <a:t>Total</a:t>
                      </a:r>
                    </a:p>
                    <a:p>
                      <a:pPr marL="0" marR="0" lvl="0" indent="0" algn="ctr" rtl="0">
                        <a:lnSpc>
                          <a:spcPct val="100000"/>
                        </a:lnSpc>
                        <a:spcBef>
                          <a:spcPts val="0"/>
                        </a:spcBef>
                        <a:spcAft>
                          <a:spcPts val="0"/>
                        </a:spcAft>
                        <a:buClr>
                          <a:srgbClr val="3F3F3F"/>
                        </a:buClr>
                        <a:buSzPts val="1200"/>
                        <a:buFont typeface="Arial"/>
                        <a:buNone/>
                      </a:pPr>
                      <a:r>
                        <a:rPr lang="en-US" sz="1200" b="1" u="none" strike="noStrike" cap="none" dirty="0">
                          <a:solidFill>
                            <a:schemeClr val="tx2"/>
                          </a:solidFill>
                          <a:latin typeface="Arial"/>
                          <a:ea typeface="Arial"/>
                          <a:cs typeface="Arial"/>
                          <a:sym typeface="Arial"/>
                        </a:rPr>
                        <a:t>(N=41)</a:t>
                      </a:r>
                      <a:endParaRPr sz="1200" b="1" u="none" strike="noStrike" cap="none" dirty="0">
                        <a:solidFill>
                          <a:schemeClr val="tx2"/>
                        </a:solidFill>
                        <a:latin typeface="Arial"/>
                        <a:ea typeface="Arial"/>
                        <a:cs typeface="Arial"/>
                        <a:sym typeface="Aria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DD6C5">
                        <a:alpha val="20000"/>
                      </a:srgbClr>
                    </a:solidFill>
                  </a:tcPr>
                </a:tc>
                <a:extLst>
                  <a:ext uri="{0D108BD9-81ED-4DB2-BD59-A6C34878D82A}">
                    <a16:rowId xmlns:a16="http://schemas.microsoft.com/office/drawing/2014/main" val="3791333374"/>
                  </a:ext>
                </a:extLst>
              </a:tr>
              <a:tr h="418314">
                <a:tc>
                  <a:txBody>
                    <a:bodyPr/>
                    <a:lstStyle/>
                    <a:p>
                      <a:pPr marL="0" marR="0" lvl="0" indent="0" algn="ctr" rtl="0">
                        <a:lnSpc>
                          <a:spcPct val="100000"/>
                        </a:lnSpc>
                        <a:spcBef>
                          <a:spcPts val="0"/>
                        </a:spcBef>
                        <a:spcAft>
                          <a:spcPts val="0"/>
                        </a:spcAft>
                        <a:buClr>
                          <a:srgbClr val="3F3F3F"/>
                        </a:buClr>
                        <a:buSzPts val="1200"/>
                        <a:buFont typeface="Arial"/>
                        <a:buNone/>
                      </a:pPr>
                      <a:r>
                        <a:rPr lang="en-US" sz="1200" b="1" u="none" strike="noStrike" cap="none" dirty="0">
                          <a:solidFill>
                            <a:srgbClr val="3F3F3F"/>
                          </a:solidFill>
                          <a:latin typeface="+mn-lt"/>
                          <a:ea typeface="Arial"/>
                          <a:cs typeface="Arial"/>
                          <a:sym typeface="Arial"/>
                        </a:rPr>
                        <a:t>Median PFS</a:t>
                      </a: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rtl="0">
                        <a:lnSpc>
                          <a:spcPct val="100000"/>
                        </a:lnSpc>
                        <a:spcBef>
                          <a:spcPts val="0"/>
                        </a:spcBef>
                        <a:spcAft>
                          <a:spcPts val="0"/>
                        </a:spcAft>
                        <a:buClr>
                          <a:srgbClr val="3F3F3F"/>
                        </a:buClr>
                        <a:buSzPts val="1200"/>
                        <a:buFont typeface="Arial"/>
                        <a:buNone/>
                      </a:pPr>
                      <a:r>
                        <a:rPr lang="en-US" sz="1200" b="1" u="none" strike="noStrike" cap="none" dirty="0">
                          <a:solidFill>
                            <a:srgbClr val="0000FF"/>
                          </a:solidFill>
                          <a:latin typeface="Arial"/>
                          <a:ea typeface="Arial"/>
                          <a:cs typeface="Arial"/>
                          <a:sym typeface="Arial"/>
                        </a:rPr>
                        <a:t>3.5 months</a:t>
                      </a:r>
                      <a:endParaRPr sz="1200" b="1" u="none" strike="noStrike" cap="none" dirty="0">
                        <a:solidFill>
                          <a:srgbClr val="0000FF"/>
                        </a:solidFill>
                        <a:latin typeface="Arial"/>
                        <a:ea typeface="Arial"/>
                        <a:cs typeface="Arial"/>
                        <a:sym typeface="Aria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3F3F3F"/>
                        </a:buClr>
                        <a:buSzPts val="1200"/>
                        <a:buFont typeface="Arial"/>
                        <a:buNone/>
                      </a:pPr>
                      <a:r>
                        <a:rPr lang="en-US" sz="1200" b="1" u="none" strike="noStrike" cap="none" dirty="0">
                          <a:solidFill>
                            <a:srgbClr val="0000FF"/>
                          </a:solidFill>
                          <a:latin typeface="Arial"/>
                          <a:ea typeface="Arial"/>
                          <a:cs typeface="Arial"/>
                          <a:sym typeface="Arial"/>
                        </a:rPr>
                        <a:t>3.7 months</a:t>
                      </a:r>
                      <a:endParaRPr sz="1200" b="1" u="none" strike="noStrike" cap="none" dirty="0">
                        <a:solidFill>
                          <a:srgbClr val="0000FF"/>
                        </a:solidFill>
                        <a:latin typeface="Arial"/>
                        <a:ea typeface="Arial"/>
                        <a:cs typeface="Arial"/>
                        <a:sym typeface="Aria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3F3F3F"/>
                        </a:buClr>
                        <a:buSzPts val="1200"/>
                        <a:buFont typeface="Arial"/>
                        <a:buNone/>
                      </a:pPr>
                      <a:r>
                        <a:rPr lang="en-US" sz="1200" b="1" u="none" strike="noStrike" cap="none" dirty="0">
                          <a:solidFill>
                            <a:srgbClr val="C00000"/>
                          </a:solidFill>
                          <a:latin typeface="Arial"/>
                          <a:ea typeface="Arial"/>
                          <a:cs typeface="Arial"/>
                          <a:sym typeface="Arial"/>
                        </a:rPr>
                        <a:t>5.5 months</a:t>
                      </a:r>
                      <a:endParaRPr sz="1200" b="1" u="none" strike="noStrike" cap="none" dirty="0">
                        <a:solidFill>
                          <a:srgbClr val="C00000"/>
                        </a:solidFill>
                        <a:latin typeface="Arial"/>
                        <a:ea typeface="Arial"/>
                        <a:cs typeface="Arial"/>
                        <a:sym typeface="Aria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3F3F3F"/>
                        </a:buClr>
                        <a:buSzPts val="1200"/>
                        <a:buFont typeface="Arial"/>
                        <a:buNone/>
                      </a:pPr>
                      <a:r>
                        <a:rPr lang="en-US" sz="1200" b="1" u="none" strike="noStrike" cap="none" dirty="0">
                          <a:solidFill>
                            <a:srgbClr val="C00000"/>
                          </a:solidFill>
                          <a:latin typeface="Arial"/>
                          <a:ea typeface="Arial"/>
                          <a:cs typeface="Arial"/>
                          <a:sym typeface="Arial"/>
                        </a:rPr>
                        <a:t>5.7 months</a:t>
                      </a:r>
                      <a:endParaRPr sz="1200" b="1" u="none" strike="noStrike" cap="none" dirty="0">
                        <a:solidFill>
                          <a:srgbClr val="C00000"/>
                        </a:solidFill>
                        <a:latin typeface="Arial"/>
                        <a:ea typeface="Arial"/>
                        <a:cs typeface="Arial"/>
                        <a:sym typeface="Aria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25708"/>
                  </a:ext>
                </a:extLst>
              </a:tr>
            </a:tbl>
          </a:graphicData>
        </a:graphic>
      </p:graphicFrame>
      <p:sp>
        <p:nvSpPr>
          <p:cNvPr id="17" name="TextBox 16">
            <a:extLst>
              <a:ext uri="{FF2B5EF4-FFF2-40B4-BE49-F238E27FC236}">
                <a16:creationId xmlns:a16="http://schemas.microsoft.com/office/drawing/2014/main" id="{FB7AEF5B-BC05-475B-AB1C-F09D9F6D2D0C}"/>
              </a:ext>
            </a:extLst>
          </p:cNvPr>
          <p:cNvSpPr txBox="1"/>
          <p:nvPr/>
        </p:nvSpPr>
        <p:spPr>
          <a:xfrm>
            <a:off x="7208764" y="3042514"/>
            <a:ext cx="4007082" cy="368024"/>
          </a:xfrm>
          <a:prstGeom prst="rect">
            <a:avLst/>
          </a:prstGeom>
          <a:solidFill>
            <a:srgbClr val="FFFFFF">
              <a:lumMod val="85000"/>
            </a:srgbClr>
          </a:solidFill>
        </p:spPr>
        <p:txBody>
          <a:bodyPr vert="horz" wrap="non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3173E"/>
                </a:solidFill>
                <a:effectLst/>
                <a:uLnTx/>
                <a:uFillTx/>
                <a:latin typeface="Arial"/>
                <a:ea typeface="+mn-ea"/>
                <a:cs typeface="Arial"/>
                <a:sym typeface="Arial"/>
              </a:rPr>
              <a:t>PFS in ITT vs ESR1 mutant (200mg QD dose)</a:t>
            </a:r>
            <a:endParaRPr kumimoji="0" lang="en-US" sz="1400" b="1" i="0" u="none" strike="noStrike" kern="0" cap="none" spc="0" normalizeH="0" baseline="0" noProof="0" dirty="0">
              <a:ln>
                <a:noFill/>
              </a:ln>
              <a:solidFill>
                <a:srgbClr val="03173E"/>
              </a:solidFill>
              <a:effectLst/>
              <a:uLnTx/>
              <a:uFillTx/>
              <a:latin typeface="Arial"/>
              <a:ea typeface="+mn-ea"/>
              <a:cs typeface="Arial" panose="020B0604020202020204" pitchFamily="34" charset="0"/>
              <a:sym typeface="Arial"/>
            </a:endParaRPr>
          </a:p>
        </p:txBody>
      </p:sp>
      <p:sp>
        <p:nvSpPr>
          <p:cNvPr id="18" name="TextBox 17">
            <a:extLst>
              <a:ext uri="{FF2B5EF4-FFF2-40B4-BE49-F238E27FC236}">
                <a16:creationId xmlns:a16="http://schemas.microsoft.com/office/drawing/2014/main" id="{D86FB5D9-051B-481D-B13E-96130146433A}"/>
              </a:ext>
            </a:extLst>
          </p:cNvPr>
          <p:cNvSpPr txBox="1"/>
          <p:nvPr/>
        </p:nvSpPr>
        <p:spPr>
          <a:xfrm>
            <a:off x="214150" y="4775338"/>
            <a:ext cx="8254985" cy="1148442"/>
          </a:xfrm>
          <a:prstGeom prst="rect">
            <a:avLst/>
          </a:prstGeom>
        </p:spPr>
        <p:txBody>
          <a:bodyPr vert="horz" wrap="none" lIns="91440" tIns="45720" rIns="91440" bIns="45720" rtlCol="0">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Robust ER degradation was observed at both doses; mean ER degradation was 71%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CBR was higher with ARV-471 in ESR1 mutant subset at both doses tested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Fatigue and nausea were most common AEs, and most AEs were G1/2 events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200mg QD was selected as phase 3 dose </a:t>
            </a:r>
          </a:p>
        </p:txBody>
      </p:sp>
      <p:sp>
        <p:nvSpPr>
          <p:cNvPr id="3" name="Rectangle 2">
            <a:extLst>
              <a:ext uri="{FF2B5EF4-FFF2-40B4-BE49-F238E27FC236}">
                <a16:creationId xmlns:a16="http://schemas.microsoft.com/office/drawing/2014/main" id="{DAB64C2B-A311-4727-BA9D-D60AFBC4E088}"/>
              </a:ext>
            </a:extLst>
          </p:cNvPr>
          <p:cNvSpPr/>
          <p:nvPr/>
        </p:nvSpPr>
        <p:spPr>
          <a:xfrm>
            <a:off x="10058748" y="6617150"/>
            <a:ext cx="1885453"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3173E"/>
                </a:solidFill>
                <a:effectLst/>
                <a:uLnTx/>
                <a:uFillTx/>
                <a:latin typeface="Arial" panose="020B0604020202020204"/>
                <a:ea typeface="+mn-ea"/>
                <a:cs typeface="Arial" panose="020B0604020202020204" pitchFamily="34" charset="0"/>
              </a:rPr>
              <a:t>Hurvitz</a:t>
            </a:r>
            <a:r>
              <a:rPr kumimoji="0" lang="en-US" sz="1000" b="0" i="0" u="none" strike="noStrike" kern="1200" cap="none" spc="0" normalizeH="0" baseline="0" noProof="0" dirty="0">
                <a:ln>
                  <a:noFill/>
                </a:ln>
                <a:solidFill>
                  <a:srgbClr val="03173E"/>
                </a:solidFill>
                <a:effectLst/>
                <a:uLnTx/>
                <a:uFillTx/>
                <a:latin typeface="Arial" panose="020B0604020202020204"/>
                <a:ea typeface="+mn-ea"/>
                <a:cs typeface="Arial" panose="020B0604020202020204" pitchFamily="34" charset="0"/>
              </a:rPr>
              <a:t> SA et al. SABCS 2022</a:t>
            </a:r>
          </a:p>
        </p:txBody>
      </p:sp>
      <p:sp>
        <p:nvSpPr>
          <p:cNvPr id="19" name="TextBox 18">
            <a:extLst>
              <a:ext uri="{FF2B5EF4-FFF2-40B4-BE49-F238E27FC236}">
                <a16:creationId xmlns:a16="http://schemas.microsoft.com/office/drawing/2014/main" id="{D4FF2946-BC1B-4A83-AC1B-CF99D13BEF49}"/>
              </a:ext>
            </a:extLst>
          </p:cNvPr>
          <p:cNvSpPr txBox="1"/>
          <p:nvPr/>
        </p:nvSpPr>
        <p:spPr>
          <a:xfrm>
            <a:off x="1307310" y="5797725"/>
            <a:ext cx="8751438" cy="342827"/>
          </a:xfrm>
          <a:prstGeom prst="rect">
            <a:avLst/>
          </a:prstGeom>
          <a:ln w="12700">
            <a:solidFill>
              <a:srgbClr val="C00000"/>
            </a:solidFill>
          </a:ln>
        </p:spPr>
        <p:txBody>
          <a:bodyPr vert="horz" wrap="non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600" b="0"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rPr>
              <a:t>VERITAC-2: Phase 3 trial of ARV-471 vs </a:t>
            </a:r>
            <a:r>
              <a:rPr kumimoji="0" lang="en-US" sz="1600" b="0" i="0" u="none" strike="noStrike" kern="1200" cap="none" spc="0" normalizeH="0" baseline="0" noProof="0" dirty="0" err="1">
                <a:ln>
                  <a:noFill/>
                </a:ln>
                <a:solidFill>
                  <a:srgbClr val="001641"/>
                </a:solidFill>
                <a:effectLst/>
                <a:uLnTx/>
                <a:uFillTx/>
                <a:latin typeface="Arial" panose="020B0604020202020204" pitchFamily="34" charset="0"/>
                <a:ea typeface="+mn-ea"/>
                <a:cs typeface="Arial" panose="020B0604020202020204" pitchFamily="34" charset="0"/>
              </a:rPr>
              <a:t>fulvestrant</a:t>
            </a:r>
            <a:r>
              <a:rPr kumimoji="0" lang="en-US" sz="1600" b="0"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rPr>
              <a:t> in CDK 4/6i tx HR+/HER2- MBC is ongoing</a:t>
            </a:r>
          </a:p>
        </p:txBody>
      </p:sp>
      <p:sp>
        <p:nvSpPr>
          <p:cNvPr id="2" name="TextBox 1">
            <a:extLst>
              <a:ext uri="{FF2B5EF4-FFF2-40B4-BE49-F238E27FC236}">
                <a16:creationId xmlns:a16="http://schemas.microsoft.com/office/drawing/2014/main" id="{85306032-524E-18A2-AF7B-383CBDE44EC2}"/>
              </a:ext>
            </a:extLst>
          </p:cNvPr>
          <p:cNvSpPr txBox="1"/>
          <p:nvPr/>
        </p:nvSpPr>
        <p:spPr>
          <a:xfrm>
            <a:off x="4871864" y="6309320"/>
            <a:ext cx="3158008" cy="460511"/>
          </a:xfrm>
          <a:prstGeom prst="rect">
            <a:avLst/>
          </a:prstGeom>
          <a:noFill/>
        </p:spPr>
        <p:txBody>
          <a:bodyPr wrap="square">
            <a:spAutoFit/>
          </a:bodyPr>
          <a:lstStyle/>
          <a:p>
            <a:pPr algn="ctr" defTabSz="914400" eaLnBrk="0" hangingPunct="0">
              <a:lnSpc>
                <a:spcPts val="3340"/>
              </a:lnSpc>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Courtesy of Erika Hamilton, MD</a:t>
            </a:r>
          </a:p>
        </p:txBody>
      </p:sp>
    </p:spTree>
    <p:extLst>
      <p:ext uri="{BB962C8B-B14F-4D97-AF65-F5344CB8AC3E}">
        <p14:creationId xmlns:p14="http://schemas.microsoft.com/office/powerpoint/2010/main" val="28157411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39CF12-ACA4-4671-9202-F19876DAF2F3}"/>
              </a:ext>
            </a:extLst>
          </p:cNvPr>
          <p:cNvSpPr>
            <a:spLocks noGrp="1"/>
          </p:cNvSpPr>
          <p:nvPr>
            <p:ph type="title"/>
          </p:nvPr>
        </p:nvSpPr>
        <p:spPr>
          <a:xfrm>
            <a:off x="701960" y="194892"/>
            <a:ext cx="10505242" cy="646331"/>
          </a:xfrm>
        </p:spPr>
        <p:txBody>
          <a:bodyPr>
            <a:normAutofit/>
          </a:bodyPr>
          <a:lstStyle/>
          <a:p>
            <a:r>
              <a:rPr lang="en-US" sz="3200" dirty="0"/>
              <a:t>Complete ER antagonist (CERAN): MOA</a:t>
            </a:r>
          </a:p>
        </p:txBody>
      </p:sp>
      <p:sp>
        <p:nvSpPr>
          <p:cNvPr id="7" name="Footer Placeholder 5">
            <a:extLst>
              <a:ext uri="{FF2B5EF4-FFF2-40B4-BE49-F238E27FC236}">
                <a16:creationId xmlns:a16="http://schemas.microsoft.com/office/drawing/2014/main" id="{3964EB41-F5A0-430A-BF80-480A5A1C8AAB}"/>
              </a:ext>
            </a:extLst>
          </p:cNvPr>
          <p:cNvSpPr>
            <a:spLocks noGrp="1"/>
          </p:cNvSpPr>
          <p:nvPr>
            <p:ph type="ftr" sz="quarter" idx="3"/>
          </p:nvPr>
        </p:nvSpPr>
        <p:spPr>
          <a:xfrm>
            <a:off x="986507" y="6165304"/>
            <a:ext cx="4520557" cy="24384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3173E"/>
                </a:solidFill>
                <a:effectLst/>
                <a:uLnTx/>
                <a:uFillTx/>
                <a:latin typeface="Arial" panose="020B0604020202020204" pitchFamily="34" charset="0"/>
                <a:ea typeface="+mn-ea"/>
                <a:cs typeface="Arial" panose="020B0604020202020204" pitchFamily="34" charset="0"/>
              </a:rPr>
              <a:t>@ErikaHamilton9</a:t>
            </a:r>
          </a:p>
        </p:txBody>
      </p:sp>
      <p:pic>
        <p:nvPicPr>
          <p:cNvPr id="6" name="Picture 5">
            <a:extLst>
              <a:ext uri="{FF2B5EF4-FFF2-40B4-BE49-F238E27FC236}">
                <a16:creationId xmlns:a16="http://schemas.microsoft.com/office/drawing/2014/main" id="{219860D4-381F-4507-B249-9719F46D1A45}"/>
              </a:ext>
            </a:extLst>
          </p:cNvPr>
          <p:cNvPicPr>
            <a:picLocks noChangeAspect="1"/>
          </p:cNvPicPr>
          <p:nvPr/>
        </p:nvPicPr>
        <p:blipFill>
          <a:blip r:embed="rId2"/>
          <a:stretch>
            <a:fillRect/>
          </a:stretch>
        </p:blipFill>
        <p:spPr>
          <a:xfrm>
            <a:off x="211928" y="985607"/>
            <a:ext cx="5295135" cy="2339289"/>
          </a:xfrm>
          <a:prstGeom prst="rect">
            <a:avLst/>
          </a:prstGeom>
          <a:ln w="12700">
            <a:solidFill>
              <a:srgbClr val="58595B"/>
            </a:solidFill>
          </a:ln>
        </p:spPr>
      </p:pic>
      <p:pic>
        <p:nvPicPr>
          <p:cNvPr id="8" name="Picture 7">
            <a:extLst>
              <a:ext uri="{FF2B5EF4-FFF2-40B4-BE49-F238E27FC236}">
                <a16:creationId xmlns:a16="http://schemas.microsoft.com/office/drawing/2014/main" id="{B413C15C-295E-427E-885A-DE14A9202559}"/>
              </a:ext>
            </a:extLst>
          </p:cNvPr>
          <p:cNvPicPr>
            <a:picLocks noChangeAspect="1"/>
          </p:cNvPicPr>
          <p:nvPr/>
        </p:nvPicPr>
        <p:blipFill>
          <a:blip r:embed="rId3"/>
          <a:stretch>
            <a:fillRect/>
          </a:stretch>
        </p:blipFill>
        <p:spPr>
          <a:xfrm>
            <a:off x="5954581" y="1343788"/>
            <a:ext cx="5425348" cy="2431522"/>
          </a:xfrm>
          <a:prstGeom prst="rect">
            <a:avLst/>
          </a:prstGeom>
          <a:ln w="12700">
            <a:solidFill>
              <a:srgbClr val="58595B"/>
            </a:solidFill>
          </a:ln>
        </p:spPr>
      </p:pic>
      <p:pic>
        <p:nvPicPr>
          <p:cNvPr id="9" name="Picture 8">
            <a:extLst>
              <a:ext uri="{FF2B5EF4-FFF2-40B4-BE49-F238E27FC236}">
                <a16:creationId xmlns:a16="http://schemas.microsoft.com/office/drawing/2014/main" id="{3E8685D5-C69D-43B2-8D05-C19D600E3CC2}"/>
              </a:ext>
            </a:extLst>
          </p:cNvPr>
          <p:cNvPicPr>
            <a:picLocks noChangeAspect="1"/>
          </p:cNvPicPr>
          <p:nvPr/>
        </p:nvPicPr>
        <p:blipFill rotWithShape="1">
          <a:blip r:embed="rId4"/>
          <a:srcRect t="15254" b="5407"/>
          <a:stretch/>
        </p:blipFill>
        <p:spPr>
          <a:xfrm>
            <a:off x="211928" y="3469280"/>
            <a:ext cx="5295135" cy="2541666"/>
          </a:xfrm>
          <a:prstGeom prst="rect">
            <a:avLst/>
          </a:prstGeom>
          <a:ln w="12700">
            <a:solidFill>
              <a:srgbClr val="58595B"/>
            </a:solidFill>
          </a:ln>
        </p:spPr>
      </p:pic>
      <p:sp>
        <p:nvSpPr>
          <p:cNvPr id="10" name="TextBox 9">
            <a:extLst>
              <a:ext uri="{FF2B5EF4-FFF2-40B4-BE49-F238E27FC236}">
                <a16:creationId xmlns:a16="http://schemas.microsoft.com/office/drawing/2014/main" id="{4A7812D7-27D3-492D-8EEA-89402FB1E014}"/>
              </a:ext>
            </a:extLst>
          </p:cNvPr>
          <p:cNvSpPr txBox="1"/>
          <p:nvPr/>
        </p:nvSpPr>
        <p:spPr>
          <a:xfrm>
            <a:off x="5954581" y="3852680"/>
            <a:ext cx="54253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C00000"/>
                </a:solidFill>
                <a:effectLst/>
                <a:uLnTx/>
                <a:uFillTx/>
                <a:latin typeface="Arial" panose="020B0604020202020204"/>
                <a:ea typeface="+mn-ea"/>
                <a:cs typeface="+mn-cs"/>
              </a:rPr>
              <a:t>CERAN </a:t>
            </a:r>
            <a:r>
              <a:rPr kumimoji="0" lang="en-US" sz="1800" b="1" i="0" u="none" strike="noStrike" kern="0" cap="none" spc="0" normalizeH="0" baseline="0" noProof="0" dirty="0">
                <a:ln>
                  <a:noFill/>
                </a:ln>
                <a:solidFill>
                  <a:srgbClr val="03173E"/>
                </a:solidFill>
                <a:effectLst/>
                <a:uLnTx/>
                <a:uFillTx/>
                <a:latin typeface="Arial" panose="020B0604020202020204"/>
                <a:ea typeface="+mn-ea"/>
                <a:cs typeface="+mn-cs"/>
              </a:rPr>
              <a:t>shuts down both activation functions (AF1 and AF2) of the ER</a:t>
            </a:r>
          </a:p>
        </p:txBody>
      </p:sp>
      <p:sp>
        <p:nvSpPr>
          <p:cNvPr id="3" name="Rectangle 2">
            <a:extLst>
              <a:ext uri="{FF2B5EF4-FFF2-40B4-BE49-F238E27FC236}">
                <a16:creationId xmlns:a16="http://schemas.microsoft.com/office/drawing/2014/main" id="{124663E1-FB16-4203-8E80-1BF619DA9059}"/>
              </a:ext>
            </a:extLst>
          </p:cNvPr>
          <p:cNvSpPr/>
          <p:nvPr/>
        </p:nvSpPr>
        <p:spPr>
          <a:xfrm>
            <a:off x="263352" y="6417416"/>
            <a:ext cx="340029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8595B">
                    <a:lumMod val="50000"/>
                  </a:srgbClr>
                </a:solidFill>
                <a:effectLst/>
                <a:uLnTx/>
                <a:uFillTx/>
                <a:latin typeface="Arial" panose="020B0604020202020204"/>
                <a:ea typeface="+mn-ea"/>
                <a:cs typeface="+mn-cs"/>
              </a:rPr>
              <a:t>Hodges-Gallaher L et al. ENA (EORTC NCI AACR)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8595B">
                    <a:lumMod val="50000"/>
                  </a:srgbClr>
                </a:solidFill>
                <a:effectLst/>
                <a:uLnTx/>
                <a:uFillTx/>
                <a:latin typeface="Arial" panose="020B0604020202020204"/>
                <a:ea typeface="Source Sans Pro" panose="020B0503030403020204" pitchFamily="34" charset="0"/>
                <a:cs typeface="+mn-cs"/>
              </a:rPr>
              <a:t>Hodges-Gallagher et al AACR 2021</a:t>
            </a:r>
            <a:endParaRPr kumimoji="0" lang="en-US" sz="1000" b="0" i="0" u="none" strike="noStrike" kern="1200" cap="none" spc="-1" normalizeH="0" baseline="0" noProof="0" dirty="0">
              <a:ln>
                <a:noFill/>
              </a:ln>
              <a:solidFill>
                <a:srgbClr val="58595B">
                  <a:lumMod val="50000"/>
                </a:srgbClr>
              </a:solidFill>
              <a:effectLst/>
              <a:uLnTx/>
              <a:uFillTx/>
              <a:latin typeface="Arial" panose="020B0604020202020204"/>
              <a:ea typeface="Source Sans Pro" panose="020B0503030403020204" pitchFamily="34" charset="0"/>
              <a:cs typeface="+mn-cs"/>
            </a:endParaRPr>
          </a:p>
        </p:txBody>
      </p:sp>
      <p:sp>
        <p:nvSpPr>
          <p:cNvPr id="11" name="TextBox 10">
            <a:extLst>
              <a:ext uri="{FF2B5EF4-FFF2-40B4-BE49-F238E27FC236}">
                <a16:creationId xmlns:a16="http://schemas.microsoft.com/office/drawing/2014/main" id="{E01DD640-32CF-408D-B531-42748989F107}"/>
              </a:ext>
            </a:extLst>
          </p:cNvPr>
          <p:cNvSpPr txBox="1"/>
          <p:nvPr/>
        </p:nvSpPr>
        <p:spPr>
          <a:xfrm>
            <a:off x="5954580" y="4740113"/>
            <a:ext cx="5425348" cy="914400"/>
          </a:xfrm>
          <a:prstGeom prst="rect">
            <a:avLst/>
          </a:prstGeom>
        </p:spPr>
        <p:txBody>
          <a:bodyPr vert="horz" wrap="non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OP1250</a:t>
            </a:r>
            <a:r>
              <a:rPr kumimoji="0" lang="en-US" sz="1800" b="1"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rPr>
              <a:t>is a CERAN with activity in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rPr>
              <a:t>WT &amp; ESR1 mutant breast cancer xenografts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rPr>
              <a:t>Brain mets xenograft model</a:t>
            </a:r>
          </a:p>
        </p:txBody>
      </p:sp>
      <p:sp>
        <p:nvSpPr>
          <p:cNvPr id="2" name="TextBox 1">
            <a:extLst>
              <a:ext uri="{FF2B5EF4-FFF2-40B4-BE49-F238E27FC236}">
                <a16:creationId xmlns:a16="http://schemas.microsoft.com/office/drawing/2014/main" id="{F299EE64-0670-C164-947A-D289A61AE29B}"/>
              </a:ext>
            </a:extLst>
          </p:cNvPr>
          <p:cNvSpPr txBox="1"/>
          <p:nvPr/>
        </p:nvSpPr>
        <p:spPr>
          <a:xfrm>
            <a:off x="4871864" y="6309320"/>
            <a:ext cx="3158008" cy="460511"/>
          </a:xfrm>
          <a:prstGeom prst="rect">
            <a:avLst/>
          </a:prstGeom>
          <a:noFill/>
        </p:spPr>
        <p:txBody>
          <a:bodyPr wrap="square">
            <a:spAutoFit/>
          </a:bodyPr>
          <a:lstStyle/>
          <a:p>
            <a:pPr algn="ctr" defTabSz="914400" eaLnBrk="0" hangingPunct="0">
              <a:lnSpc>
                <a:spcPts val="3340"/>
              </a:lnSpc>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Courtesy of Erika Hamilton, MD</a:t>
            </a:r>
          </a:p>
        </p:txBody>
      </p:sp>
    </p:spTree>
    <p:extLst>
      <p:ext uri="{BB962C8B-B14F-4D97-AF65-F5344CB8AC3E}">
        <p14:creationId xmlns:p14="http://schemas.microsoft.com/office/powerpoint/2010/main" val="39422585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39CF12-ACA4-4671-9202-F19876DAF2F3}"/>
              </a:ext>
            </a:extLst>
          </p:cNvPr>
          <p:cNvSpPr>
            <a:spLocks noGrp="1"/>
          </p:cNvSpPr>
          <p:nvPr>
            <p:ph type="title"/>
          </p:nvPr>
        </p:nvSpPr>
        <p:spPr>
          <a:xfrm>
            <a:off x="689499" y="144103"/>
            <a:ext cx="10505242" cy="436787"/>
          </a:xfrm>
        </p:spPr>
        <p:txBody>
          <a:bodyPr>
            <a:normAutofit fontScale="90000"/>
          </a:bodyPr>
          <a:lstStyle/>
          <a:p>
            <a:r>
              <a:rPr lang="en-US" sz="3200" dirty="0"/>
              <a:t>OP-1250 monotherapy and palbociclib combination </a:t>
            </a:r>
          </a:p>
        </p:txBody>
      </p:sp>
      <p:sp>
        <p:nvSpPr>
          <p:cNvPr id="5" name="Subtitle 1">
            <a:extLst>
              <a:ext uri="{FF2B5EF4-FFF2-40B4-BE49-F238E27FC236}">
                <a16:creationId xmlns:a16="http://schemas.microsoft.com/office/drawing/2014/main" id="{BBD80A7B-3D77-42C4-98DD-B649E5D9B913}"/>
              </a:ext>
            </a:extLst>
          </p:cNvPr>
          <p:cNvSpPr txBox="1">
            <a:spLocks/>
          </p:cNvSpPr>
          <p:nvPr/>
        </p:nvSpPr>
        <p:spPr bwMode="auto">
          <a:xfrm>
            <a:off x="594804" y="4345619"/>
            <a:ext cx="10369118" cy="76791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marL="0" marR="0" lvl="0" indent="0" algn="ctr" defTabSz="914400" rtl="0" eaLnBrk="1" fontAlgn="b" latinLnBrk="0" hangingPunct="1">
              <a:lnSpc>
                <a:spcPct val="100000"/>
              </a:lnSpc>
              <a:spcBef>
                <a:spcPct val="20000"/>
              </a:spcBef>
              <a:spcAft>
                <a:spcPct val="0"/>
              </a:spcAft>
              <a:buClrTx/>
              <a:buSzTx/>
              <a:buFontTx/>
              <a:buNone/>
              <a:tabLst/>
              <a:defRPr/>
            </a:pPr>
            <a:endParaRPr kumimoji="0" lang="en-US" sz="1050" b="0" i="0" u="none" strike="noStrike" kern="1200" cap="none" spc="0" normalizeH="0" baseline="0" noProof="0" dirty="0">
              <a:ln>
                <a:noFill/>
              </a:ln>
              <a:solidFill>
                <a:srgbClr val="C00000"/>
              </a:solidFill>
              <a:effectLst/>
              <a:uLnTx/>
              <a:uFillTx/>
              <a:latin typeface="Arial" panose="020B0604020202020204"/>
              <a:ea typeface="+mn-ea"/>
              <a:cs typeface="Arial" panose="020B0604020202020204" pitchFamily="34" charset="0"/>
            </a:endParaRPr>
          </a:p>
        </p:txBody>
      </p:sp>
      <p:sp>
        <p:nvSpPr>
          <p:cNvPr id="7" name="Footer Placeholder 5">
            <a:extLst>
              <a:ext uri="{FF2B5EF4-FFF2-40B4-BE49-F238E27FC236}">
                <a16:creationId xmlns:a16="http://schemas.microsoft.com/office/drawing/2014/main" id="{3964EB41-F5A0-430A-BF80-480A5A1C8AAB}"/>
              </a:ext>
            </a:extLst>
          </p:cNvPr>
          <p:cNvSpPr>
            <a:spLocks noGrp="1"/>
          </p:cNvSpPr>
          <p:nvPr>
            <p:ph type="ftr" sz="quarter" idx="3"/>
          </p:nvPr>
        </p:nvSpPr>
        <p:spPr>
          <a:xfrm>
            <a:off x="986507" y="6295496"/>
            <a:ext cx="4520557" cy="24384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3173E"/>
                </a:solidFill>
                <a:effectLst/>
                <a:uLnTx/>
                <a:uFillTx/>
                <a:latin typeface="Arial" panose="020B0604020202020204" pitchFamily="34" charset="0"/>
                <a:ea typeface="+mn-ea"/>
                <a:cs typeface="Arial" panose="020B0604020202020204" pitchFamily="34" charset="0"/>
              </a:rPr>
              <a:t>@ErikaHamilton9</a:t>
            </a:r>
          </a:p>
        </p:txBody>
      </p:sp>
      <p:sp>
        <p:nvSpPr>
          <p:cNvPr id="6" name="Content Placeholder 1">
            <a:extLst>
              <a:ext uri="{FF2B5EF4-FFF2-40B4-BE49-F238E27FC236}">
                <a16:creationId xmlns:a16="http://schemas.microsoft.com/office/drawing/2014/main" id="{93A8CF74-602D-4DC8-A7EA-732CD7989C95}"/>
              </a:ext>
            </a:extLst>
          </p:cNvPr>
          <p:cNvSpPr txBox="1">
            <a:spLocks/>
          </p:cNvSpPr>
          <p:nvPr/>
        </p:nvSpPr>
        <p:spPr>
          <a:xfrm>
            <a:off x="546402" y="3429000"/>
            <a:ext cx="4389021" cy="2095834"/>
          </a:xfrm>
          <a:prstGeom prst="rect">
            <a:avLst/>
          </a:prstGeom>
          <a:ln w="12700">
            <a:solidFill>
              <a:schemeClr val="tx1"/>
            </a:solidFill>
          </a:ln>
        </p:spPr>
        <p:txBody>
          <a:bodyPr vert="horz" lIns="91440" tIns="45720" rIns="91440" bIns="45720" rtlCol="0">
            <a:noAutofit/>
          </a:bodyPr>
          <a:lstStyle>
            <a:lvl1pPr marL="311135" marR="0" indent="-311135" algn="l" defTabSz="609570" rtl="0" eaLnBrk="1" fontAlgn="auto" latinLnBrk="0" hangingPunct="1">
              <a:lnSpc>
                <a:spcPct val="110000"/>
              </a:lnSpc>
              <a:spcBef>
                <a:spcPts val="0"/>
              </a:spcBef>
              <a:spcAft>
                <a:spcPts val="800"/>
              </a:spcAft>
              <a:buClr>
                <a:schemeClr val="accent2"/>
              </a:buClr>
              <a:buSzTx/>
              <a:buFont typeface="Arial" panose="020B0604020202020204" pitchFamily="34" charset="0"/>
              <a:buChar char="•"/>
              <a:tabLst/>
              <a:defRPr sz="2400" b="0" kern="1200">
                <a:solidFill>
                  <a:schemeClr val="accent3"/>
                </a:solidFill>
                <a:latin typeface="Arial" panose="020B0604020202020204" pitchFamily="34" charset="0"/>
                <a:ea typeface="+mn-ea"/>
                <a:cs typeface="Arial" panose="020B0604020202020204" pitchFamily="34" charset="0"/>
              </a:defRPr>
            </a:lvl1pPr>
            <a:lvl2pPr marL="541840" marR="0" indent="-234939" algn="l" defTabSz="609570" rtl="0" eaLnBrk="1" fontAlgn="auto" latinLnBrk="0" hangingPunct="1">
              <a:lnSpc>
                <a:spcPct val="110000"/>
              </a:lnSpc>
              <a:spcBef>
                <a:spcPts val="0"/>
              </a:spcBef>
              <a:spcAft>
                <a:spcPts val="800"/>
              </a:spcAft>
              <a:buClr>
                <a:schemeClr val="accent2"/>
              </a:buClr>
              <a:buSzTx/>
              <a:buFont typeface="Courier New" panose="02070309020205020404" pitchFamily="49" charset="0"/>
              <a:buChar char="o"/>
              <a:tabLst/>
              <a:defRPr sz="1800" kern="1200">
                <a:solidFill>
                  <a:schemeClr val="accent3"/>
                </a:solidFill>
                <a:latin typeface="Arial" panose="020B0604020202020204" pitchFamily="34" charset="0"/>
                <a:ea typeface="+mn-ea"/>
                <a:cs typeface="Arial" panose="020B0604020202020204" pitchFamily="34" charset="0"/>
              </a:defRPr>
            </a:lvl2pPr>
            <a:lvl3pPr marL="766196" marR="0" indent="-224356" algn="l" defTabSz="609570" rtl="0" eaLnBrk="1" fontAlgn="auto" latinLnBrk="0" hangingPunct="1">
              <a:lnSpc>
                <a:spcPct val="100000"/>
              </a:lnSpc>
              <a:spcBef>
                <a:spcPts val="0"/>
              </a:spcBef>
              <a:spcAft>
                <a:spcPts val="800"/>
              </a:spcAft>
              <a:buClr>
                <a:schemeClr val="accent2"/>
              </a:buClr>
              <a:buSzTx/>
              <a:buFont typeface="Wingdings" pitchFamily="2" charset="2"/>
              <a:buChar char="§"/>
              <a:tabLst/>
              <a:defRPr sz="1600" kern="1200">
                <a:solidFill>
                  <a:schemeClr val="accent3"/>
                </a:solidFill>
                <a:latin typeface="Arial" panose="020B0604020202020204" pitchFamily="34" charset="0"/>
                <a:ea typeface="+mn-ea"/>
                <a:cs typeface="Arial" panose="020B0604020202020204" pitchFamily="34" charset="0"/>
              </a:defRPr>
            </a:lvl3pPr>
            <a:lvl4pPr marL="999018" marR="0" indent="-232822" algn="l" defTabSz="609570" rtl="0" eaLnBrk="1" fontAlgn="auto" latinLnBrk="0" hangingPunct="1">
              <a:lnSpc>
                <a:spcPct val="100000"/>
              </a:lnSpc>
              <a:spcBef>
                <a:spcPts val="0"/>
              </a:spcBef>
              <a:spcAft>
                <a:spcPts val="800"/>
              </a:spcAft>
              <a:buClr>
                <a:schemeClr val="accent2"/>
              </a:buClr>
              <a:buSzTx/>
              <a:buFont typeface="Arial"/>
              <a:buChar char="–"/>
              <a:tabLst/>
              <a:defRPr sz="1400" kern="1200">
                <a:solidFill>
                  <a:schemeClr val="accent3"/>
                </a:solidFill>
                <a:latin typeface="Arial" panose="020B0604020202020204" pitchFamily="34" charset="0"/>
                <a:ea typeface="+mn-ea"/>
                <a:cs typeface="Arial" panose="020B0604020202020204" pitchFamily="34" charset="0"/>
              </a:defRPr>
            </a:lvl4pPr>
            <a:lvl5pPr marL="1225489" marR="0" indent="-234939" algn="l" defTabSz="609570" rtl="0" eaLnBrk="1" fontAlgn="auto" latinLnBrk="0" hangingPunct="1">
              <a:lnSpc>
                <a:spcPct val="100000"/>
              </a:lnSpc>
              <a:spcBef>
                <a:spcPct val="20000"/>
              </a:spcBef>
              <a:spcAft>
                <a:spcPts val="0"/>
              </a:spcAft>
              <a:buClr>
                <a:schemeClr val="accent2"/>
              </a:buClr>
              <a:buSzTx/>
              <a:buFont typeface="Arial"/>
              <a:buChar char="»"/>
              <a:tabLst/>
              <a:defRPr sz="1400" kern="1200">
                <a:solidFill>
                  <a:schemeClr val="accent3"/>
                </a:solidFill>
                <a:latin typeface="Arial" panose="020B0604020202020204" pitchFamily="34" charset="0"/>
                <a:ea typeface="+mn-ea"/>
                <a:cs typeface="Arial" panose="020B0604020202020204" pitchFamily="34" charset="0"/>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70" rtl="0" eaLnBrk="1" fontAlgn="auto" latinLnBrk="0" hangingPunct="1">
              <a:lnSpc>
                <a:spcPct val="110000"/>
              </a:lnSpc>
              <a:spcBef>
                <a:spcPts val="0"/>
              </a:spcBef>
              <a:spcAft>
                <a:spcPts val="800"/>
              </a:spcAft>
              <a:buClr>
                <a:srgbClr val="E05929"/>
              </a:buClr>
              <a:buSzTx/>
              <a:buFont typeface="Arial" panose="020B0604020202020204" pitchFamily="34" charset="0"/>
              <a:buNone/>
              <a:tabLst/>
              <a:defRPr/>
            </a:pPr>
            <a:r>
              <a:rPr kumimoji="0" lang="en-US" sz="1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Efficacy in anticipated RP2D range (60-120mg)</a:t>
            </a:r>
          </a:p>
          <a:p>
            <a:pPr marL="311135" marR="0" lvl="0" indent="-311135" algn="l" defTabSz="609570" rtl="0" eaLnBrk="1" fontAlgn="auto" latinLnBrk="0" hangingPunct="1">
              <a:lnSpc>
                <a:spcPct val="110000"/>
              </a:lnSpc>
              <a:spcBef>
                <a:spcPts val="0"/>
              </a:spcBef>
              <a:spcAft>
                <a:spcPts val="800"/>
              </a:spcAft>
              <a:buClr>
                <a:srgbClr val="E05929"/>
              </a:buClr>
              <a:buSzTx/>
              <a:buFont typeface="Wingdings" panose="05000000000000000000" pitchFamily="2" charset="2"/>
              <a:buChar char="ü"/>
              <a:tabLst/>
              <a:defRPr/>
            </a:pPr>
            <a:r>
              <a:rPr kumimoji="0" lang="en-US" sz="1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ORR: 8%</a:t>
            </a:r>
          </a:p>
          <a:p>
            <a:pPr marL="311135" marR="0" lvl="0" indent="-311135" algn="l" defTabSz="609570" rtl="0" eaLnBrk="1" fontAlgn="auto" latinLnBrk="0" hangingPunct="1">
              <a:lnSpc>
                <a:spcPct val="110000"/>
              </a:lnSpc>
              <a:spcBef>
                <a:spcPts val="0"/>
              </a:spcBef>
              <a:spcAft>
                <a:spcPts val="800"/>
              </a:spcAft>
              <a:buClr>
                <a:srgbClr val="E05929"/>
              </a:buClr>
              <a:buSzTx/>
              <a:buFont typeface="Wingdings" panose="05000000000000000000" pitchFamily="2" charset="2"/>
              <a:buChar char="ü"/>
              <a:tabLst/>
              <a:defRPr/>
            </a:pPr>
            <a:r>
              <a:rPr kumimoji="0" lang="en-US" sz="1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CBR: 38%</a:t>
            </a:r>
            <a:endParaRPr kumimoji="0" lang="en-US" sz="1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a:p>
            <a:pPr marL="0" marR="0" lvl="0" indent="0" algn="l" defTabSz="609570" rtl="0" eaLnBrk="1" fontAlgn="auto" latinLnBrk="0" hangingPunct="1">
              <a:lnSpc>
                <a:spcPct val="110000"/>
              </a:lnSpc>
              <a:spcBef>
                <a:spcPts val="0"/>
              </a:spcBef>
              <a:spcAft>
                <a:spcPts val="800"/>
              </a:spcAft>
              <a:buClr>
                <a:srgbClr val="E05929"/>
              </a:buClr>
              <a:buSzTx/>
              <a:buFont typeface="Arial" panose="020B0604020202020204" pitchFamily="34" charset="0"/>
              <a:buNone/>
              <a:tabLst/>
              <a:defRPr/>
            </a:pPr>
            <a:r>
              <a:rPr kumimoji="0" lang="en-US" sz="1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Safety: </a:t>
            </a:r>
          </a:p>
          <a:p>
            <a:pPr marL="311135" marR="0" lvl="0" indent="-311135" algn="l" defTabSz="609570" rtl="0" eaLnBrk="1" fontAlgn="auto" latinLnBrk="0" hangingPunct="1">
              <a:lnSpc>
                <a:spcPct val="110000"/>
              </a:lnSpc>
              <a:spcBef>
                <a:spcPts val="0"/>
              </a:spcBef>
              <a:spcAft>
                <a:spcPts val="800"/>
              </a:spcAft>
              <a:buClr>
                <a:srgbClr val="E05929"/>
              </a:buClr>
              <a:buSzTx/>
              <a:buFont typeface="Wingdings" panose="05000000000000000000" pitchFamily="2" charset="2"/>
              <a:buChar char="ü"/>
              <a:tabLst/>
              <a:defRPr/>
            </a:pPr>
            <a:r>
              <a:rPr kumimoji="0" lang="en-US" sz="1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No DLTs observed, MTD not reached</a:t>
            </a:r>
          </a:p>
          <a:p>
            <a:pPr marL="311135" marR="0" lvl="0" indent="-311135" algn="l" defTabSz="609570" rtl="0" eaLnBrk="1" fontAlgn="auto" latinLnBrk="0" hangingPunct="1">
              <a:lnSpc>
                <a:spcPct val="110000"/>
              </a:lnSpc>
              <a:spcBef>
                <a:spcPts val="0"/>
              </a:spcBef>
              <a:spcAft>
                <a:spcPts val="800"/>
              </a:spcAft>
              <a:buClr>
                <a:srgbClr val="E05929"/>
              </a:buClr>
              <a:buSzTx/>
              <a:buFont typeface="Wingdings" panose="05000000000000000000" pitchFamily="2" charset="2"/>
              <a:buChar char="ü"/>
              <a:tabLst/>
              <a:defRPr/>
            </a:pPr>
            <a:r>
              <a:rPr kumimoji="0" lang="en-US" sz="1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Most TEAEs were G1 or G2</a:t>
            </a:r>
          </a:p>
        </p:txBody>
      </p:sp>
      <p:sp>
        <p:nvSpPr>
          <p:cNvPr id="3" name="TextBox 2">
            <a:extLst>
              <a:ext uri="{FF2B5EF4-FFF2-40B4-BE49-F238E27FC236}">
                <a16:creationId xmlns:a16="http://schemas.microsoft.com/office/drawing/2014/main" id="{A71F83CE-E959-47AE-87F2-5590F5C2AFBF}"/>
              </a:ext>
            </a:extLst>
          </p:cNvPr>
          <p:cNvSpPr txBox="1"/>
          <p:nvPr/>
        </p:nvSpPr>
        <p:spPr>
          <a:xfrm>
            <a:off x="1864310" y="769707"/>
            <a:ext cx="1685077" cy="357052"/>
          </a:xfrm>
          <a:prstGeom prst="rect">
            <a:avLst/>
          </a:prstGeom>
          <a:solidFill>
            <a:schemeClr val="bg1">
              <a:lumMod val="85000"/>
            </a:schemeClr>
          </a:solidFill>
        </p:spPr>
        <p:txBody>
          <a:bodyPr vert="horz" wrap="non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03173E"/>
                </a:solidFill>
                <a:effectLst/>
                <a:uLnTx/>
                <a:uFillTx/>
                <a:latin typeface="Arial" panose="020B0604020202020204" pitchFamily="34" charset="0"/>
                <a:ea typeface="+mn-ea"/>
                <a:cs typeface="Arial" panose="020B0604020202020204" pitchFamily="34" charset="0"/>
              </a:rPr>
              <a:t>Monotherapy</a:t>
            </a:r>
          </a:p>
        </p:txBody>
      </p:sp>
      <p:sp>
        <p:nvSpPr>
          <p:cNvPr id="8" name="Rectangle 7">
            <a:extLst>
              <a:ext uri="{FF2B5EF4-FFF2-40B4-BE49-F238E27FC236}">
                <a16:creationId xmlns:a16="http://schemas.microsoft.com/office/drawing/2014/main" id="{29A6C4C1-798C-48B4-A38D-DEF02FC9A693}"/>
              </a:ext>
            </a:extLst>
          </p:cNvPr>
          <p:cNvSpPr/>
          <p:nvPr/>
        </p:nvSpPr>
        <p:spPr>
          <a:xfrm>
            <a:off x="9355312" y="6539336"/>
            <a:ext cx="2372765" cy="461665"/>
          </a:xfrm>
          <a:prstGeom prst="rect">
            <a:avLst/>
          </a:prstGeom>
        </p:spPr>
        <p:txBody>
          <a:bodyPr wrap="none">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8595B">
                    <a:lumMod val="50000"/>
                  </a:srgbClr>
                </a:solidFill>
                <a:effectLst/>
                <a:uLnTx/>
                <a:uFillTx/>
                <a:latin typeface="Arial" panose="020B0604020202020204" pitchFamily="34" charset="0"/>
                <a:ea typeface="+mn-ea"/>
                <a:cs typeface="Arial" panose="020B0604020202020204" pitchFamily="34" charset="0"/>
              </a:rPr>
              <a:t>Patel M et al. SABCS </a:t>
            </a:r>
            <a:r>
              <a:rPr kumimoji="0" lang="en-US" sz="800" b="0" i="0" u="none" strike="noStrike" kern="1200" cap="none" spc="0" normalizeH="0" baseline="0" noProof="0" dirty="0">
                <a:ln>
                  <a:noFill/>
                </a:ln>
                <a:solidFill>
                  <a:srgbClr val="58595B">
                    <a:lumMod val="50000"/>
                  </a:srgbClr>
                </a:solidFill>
                <a:effectLst/>
                <a:uLnTx/>
                <a:uFillTx/>
                <a:latin typeface="Arial" panose="020B0604020202020204"/>
                <a:ea typeface="+mn-ea"/>
                <a:cs typeface="Arial" panose="020B0604020202020204" pitchFamily="34" charset="0"/>
              </a:rPr>
              <a:t>2021 </a:t>
            </a:r>
            <a:r>
              <a:rPr kumimoji="0" lang="en-US" sz="800" b="0" i="0" u="none" strike="noStrike" kern="1200" cap="none" spc="0" normalizeH="0" baseline="0" noProof="0" dirty="0">
                <a:ln>
                  <a:noFill/>
                </a:ln>
                <a:solidFill>
                  <a:srgbClr val="58595B">
                    <a:lumMod val="50000"/>
                  </a:srgbClr>
                </a:solidFill>
                <a:effectLst/>
                <a:uLnTx/>
                <a:uFillTx/>
                <a:latin typeface="Arial" panose="020B0604020202020204"/>
                <a:ea typeface="+mn-ea"/>
                <a:cs typeface="+mn-cs"/>
              </a:rPr>
              <a:t>Abstract</a:t>
            </a:r>
            <a:r>
              <a:rPr kumimoji="0" lang="en-US" sz="800" b="0" i="0" u="none" strike="noStrike" kern="1200" cap="none" spc="0" normalizeH="0" baseline="0" noProof="0" dirty="0">
                <a:ln>
                  <a:noFill/>
                </a:ln>
                <a:solidFill>
                  <a:srgbClr val="58595B">
                    <a:lumMod val="50000"/>
                  </a:srgbClr>
                </a:solidFill>
                <a:effectLst/>
                <a:uLnTx/>
                <a:uFillTx/>
                <a:latin typeface="Arial" panose="020B0604020202020204"/>
                <a:ea typeface="+mn-ea"/>
                <a:cs typeface="Arial" panose="020B0604020202020204" pitchFamily="34" charset="0"/>
              </a:rPr>
              <a:t> </a:t>
            </a:r>
            <a:r>
              <a:rPr kumimoji="0" lang="en-US" sz="800" b="0" i="0" u="none" strike="noStrike" kern="1200" cap="none" spc="0" normalizeH="0" baseline="0" noProof="0" dirty="0">
                <a:ln>
                  <a:noFill/>
                </a:ln>
                <a:solidFill>
                  <a:srgbClr val="58595B">
                    <a:lumMod val="50000"/>
                  </a:srgbClr>
                </a:solidFill>
                <a:effectLst/>
                <a:uLnTx/>
                <a:uFillTx/>
                <a:latin typeface="Arial" panose="020B0604020202020204"/>
                <a:ea typeface="+mn-ea"/>
                <a:cs typeface="+mn-cs"/>
              </a:rPr>
              <a:t># P1-17-12</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8595B">
                    <a:lumMod val="50000"/>
                  </a:srgbClr>
                </a:solidFill>
                <a:effectLst/>
                <a:uLnTx/>
                <a:uFillTx/>
                <a:latin typeface="Arial" panose="020B0604020202020204" pitchFamily="34" charset="0"/>
                <a:ea typeface="+mn-ea"/>
                <a:cs typeface="Arial" panose="020B0604020202020204" pitchFamily="34" charset="0"/>
              </a:rPr>
              <a:t>Chan A et al. SABCS </a:t>
            </a:r>
            <a:r>
              <a:rPr kumimoji="0" lang="en-US" sz="800" b="0" i="0" u="none" strike="noStrike" kern="1200" cap="none" spc="0" normalizeH="0" baseline="0" noProof="0" dirty="0">
                <a:ln>
                  <a:noFill/>
                </a:ln>
                <a:solidFill>
                  <a:srgbClr val="58595B">
                    <a:lumMod val="50000"/>
                  </a:srgbClr>
                </a:solidFill>
                <a:effectLst/>
                <a:uLnTx/>
                <a:uFillTx/>
                <a:latin typeface="Arial" panose="020B0604020202020204"/>
                <a:ea typeface="+mn-ea"/>
                <a:cs typeface="Arial" panose="020B0604020202020204" pitchFamily="34" charset="0"/>
              </a:rPr>
              <a:t>2022 </a:t>
            </a:r>
            <a:r>
              <a:rPr kumimoji="0" lang="en-US" sz="800" b="0" i="0" u="none" strike="noStrike" kern="1200" cap="none" spc="0" normalizeH="0" baseline="0" noProof="0" dirty="0">
                <a:ln>
                  <a:noFill/>
                </a:ln>
                <a:solidFill>
                  <a:srgbClr val="58595B">
                    <a:lumMod val="50000"/>
                  </a:srgbClr>
                </a:solidFill>
                <a:effectLst/>
                <a:uLnTx/>
                <a:uFillTx/>
                <a:latin typeface="Arial" panose="020B0604020202020204"/>
                <a:ea typeface="+mn-ea"/>
                <a:cs typeface="+mn-cs"/>
              </a:rPr>
              <a:t>Abstract</a:t>
            </a:r>
            <a:r>
              <a:rPr kumimoji="0" lang="en-US" sz="800" b="0" i="0" u="none" strike="noStrike" kern="1200" cap="none" spc="0" normalizeH="0" baseline="0" noProof="0" dirty="0">
                <a:ln>
                  <a:noFill/>
                </a:ln>
                <a:solidFill>
                  <a:srgbClr val="58595B">
                    <a:lumMod val="50000"/>
                  </a:srgbClr>
                </a:solidFill>
                <a:effectLst/>
                <a:uLnTx/>
                <a:uFillTx/>
                <a:latin typeface="Arial" panose="020B0604020202020204"/>
                <a:ea typeface="+mn-ea"/>
                <a:cs typeface="Arial" panose="020B0604020202020204" pitchFamily="34" charset="0"/>
              </a:rPr>
              <a:t> </a:t>
            </a:r>
            <a:r>
              <a:rPr kumimoji="0" lang="en-US" sz="800" b="0" i="0" u="none" strike="noStrike" kern="1200" cap="none" spc="0" normalizeH="0" baseline="0" noProof="0" dirty="0">
                <a:ln>
                  <a:noFill/>
                </a:ln>
                <a:solidFill>
                  <a:srgbClr val="58595B">
                    <a:lumMod val="50000"/>
                  </a:srgbClr>
                </a:solidFill>
                <a:effectLst/>
                <a:uLnTx/>
                <a:uFillTx/>
                <a:latin typeface="Arial" panose="020B0604020202020204"/>
                <a:ea typeface="+mn-ea"/>
                <a:cs typeface="+mn-cs"/>
              </a:rPr>
              <a:t># P2-24-07</a:t>
            </a:r>
            <a:endParaRPr kumimoji="0" lang="en-US" sz="800" b="0" i="0" u="none" strike="noStrike" kern="1200" cap="none" spc="0" normalizeH="0" baseline="0" noProof="0" dirty="0">
              <a:ln>
                <a:noFill/>
              </a:ln>
              <a:solidFill>
                <a:srgbClr val="58595B">
                  <a:lumMod val="50000"/>
                </a:srgbClr>
              </a:solidFill>
              <a:effectLst/>
              <a:uLnTx/>
              <a:uFillTx/>
              <a:latin typeface="Arial" panose="020B0604020202020204"/>
              <a:ea typeface="+mn-ea"/>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58595B">
                  <a:lumMod val="50000"/>
                </a:srgbClr>
              </a:solidFill>
              <a:effectLst/>
              <a:uLnTx/>
              <a:uFillTx/>
              <a:latin typeface="Arial" panose="020B0604020202020204"/>
              <a:ea typeface="+mn-ea"/>
              <a:cs typeface="Arial" panose="020B0604020202020204" pitchFamily="34" charset="0"/>
            </a:endParaRPr>
          </a:p>
        </p:txBody>
      </p:sp>
      <p:sp>
        <p:nvSpPr>
          <p:cNvPr id="9" name="Content Placeholder 1">
            <a:extLst>
              <a:ext uri="{FF2B5EF4-FFF2-40B4-BE49-F238E27FC236}">
                <a16:creationId xmlns:a16="http://schemas.microsoft.com/office/drawing/2014/main" id="{DD0EF2B8-5156-4B87-99C3-79E173951DE5}"/>
              </a:ext>
            </a:extLst>
          </p:cNvPr>
          <p:cNvSpPr txBox="1">
            <a:spLocks/>
          </p:cNvSpPr>
          <p:nvPr/>
        </p:nvSpPr>
        <p:spPr>
          <a:xfrm>
            <a:off x="6666569" y="1034164"/>
            <a:ext cx="4457151" cy="1602014"/>
          </a:xfrm>
          <a:prstGeom prst="rect">
            <a:avLst/>
          </a:prstGeom>
          <a:ln w="12700">
            <a:solidFill>
              <a:schemeClr val="tx1"/>
            </a:solidFill>
          </a:ln>
        </p:spPr>
        <p:txBody>
          <a:bodyPr vert="horz" lIns="91440" tIns="45720" rIns="91440" bIns="45720" rtlCol="0">
            <a:noAutofit/>
          </a:bodyPr>
          <a:lstStyle>
            <a:lvl1pPr marL="311135" marR="0" indent="-311135" algn="l" defTabSz="609570" rtl="0" eaLnBrk="1" fontAlgn="auto" latinLnBrk="0" hangingPunct="1">
              <a:lnSpc>
                <a:spcPct val="110000"/>
              </a:lnSpc>
              <a:spcBef>
                <a:spcPts val="0"/>
              </a:spcBef>
              <a:spcAft>
                <a:spcPts val="800"/>
              </a:spcAft>
              <a:buClr>
                <a:schemeClr val="accent2"/>
              </a:buClr>
              <a:buSzTx/>
              <a:buFont typeface="Arial" panose="020B0604020202020204" pitchFamily="34" charset="0"/>
              <a:buChar char="•"/>
              <a:tabLst/>
              <a:defRPr sz="2400" b="0" kern="1200">
                <a:solidFill>
                  <a:schemeClr val="accent3"/>
                </a:solidFill>
                <a:latin typeface="Arial" panose="020B0604020202020204" pitchFamily="34" charset="0"/>
                <a:ea typeface="+mn-ea"/>
                <a:cs typeface="Arial" panose="020B0604020202020204" pitchFamily="34" charset="0"/>
              </a:defRPr>
            </a:lvl1pPr>
            <a:lvl2pPr marL="541840" marR="0" indent="-234939" algn="l" defTabSz="609570" rtl="0" eaLnBrk="1" fontAlgn="auto" latinLnBrk="0" hangingPunct="1">
              <a:lnSpc>
                <a:spcPct val="110000"/>
              </a:lnSpc>
              <a:spcBef>
                <a:spcPts val="0"/>
              </a:spcBef>
              <a:spcAft>
                <a:spcPts val="800"/>
              </a:spcAft>
              <a:buClr>
                <a:schemeClr val="accent2"/>
              </a:buClr>
              <a:buSzTx/>
              <a:buFont typeface="Courier New" panose="02070309020205020404" pitchFamily="49" charset="0"/>
              <a:buChar char="o"/>
              <a:tabLst/>
              <a:defRPr sz="1800" kern="1200">
                <a:solidFill>
                  <a:schemeClr val="accent3"/>
                </a:solidFill>
                <a:latin typeface="Arial" panose="020B0604020202020204" pitchFamily="34" charset="0"/>
                <a:ea typeface="+mn-ea"/>
                <a:cs typeface="Arial" panose="020B0604020202020204" pitchFamily="34" charset="0"/>
              </a:defRPr>
            </a:lvl2pPr>
            <a:lvl3pPr marL="766196" marR="0" indent="-224356" algn="l" defTabSz="609570" rtl="0" eaLnBrk="1" fontAlgn="auto" latinLnBrk="0" hangingPunct="1">
              <a:lnSpc>
                <a:spcPct val="100000"/>
              </a:lnSpc>
              <a:spcBef>
                <a:spcPts val="0"/>
              </a:spcBef>
              <a:spcAft>
                <a:spcPts val="800"/>
              </a:spcAft>
              <a:buClr>
                <a:schemeClr val="accent2"/>
              </a:buClr>
              <a:buSzTx/>
              <a:buFont typeface="Wingdings" pitchFamily="2" charset="2"/>
              <a:buChar char="§"/>
              <a:tabLst/>
              <a:defRPr sz="1600" kern="1200">
                <a:solidFill>
                  <a:schemeClr val="accent3"/>
                </a:solidFill>
                <a:latin typeface="Arial" panose="020B0604020202020204" pitchFamily="34" charset="0"/>
                <a:ea typeface="+mn-ea"/>
                <a:cs typeface="Arial" panose="020B0604020202020204" pitchFamily="34" charset="0"/>
              </a:defRPr>
            </a:lvl3pPr>
            <a:lvl4pPr marL="999018" marR="0" indent="-232822" algn="l" defTabSz="609570" rtl="0" eaLnBrk="1" fontAlgn="auto" latinLnBrk="0" hangingPunct="1">
              <a:lnSpc>
                <a:spcPct val="100000"/>
              </a:lnSpc>
              <a:spcBef>
                <a:spcPts val="0"/>
              </a:spcBef>
              <a:spcAft>
                <a:spcPts val="800"/>
              </a:spcAft>
              <a:buClr>
                <a:schemeClr val="accent2"/>
              </a:buClr>
              <a:buSzTx/>
              <a:buFont typeface="Arial"/>
              <a:buChar char="–"/>
              <a:tabLst/>
              <a:defRPr sz="1400" kern="1200">
                <a:solidFill>
                  <a:schemeClr val="accent3"/>
                </a:solidFill>
                <a:latin typeface="Arial" panose="020B0604020202020204" pitchFamily="34" charset="0"/>
                <a:ea typeface="+mn-ea"/>
                <a:cs typeface="Arial" panose="020B0604020202020204" pitchFamily="34" charset="0"/>
              </a:defRPr>
            </a:lvl4pPr>
            <a:lvl5pPr marL="1225489" marR="0" indent="-234939" algn="l" defTabSz="609570" rtl="0" eaLnBrk="1" fontAlgn="auto" latinLnBrk="0" hangingPunct="1">
              <a:lnSpc>
                <a:spcPct val="100000"/>
              </a:lnSpc>
              <a:spcBef>
                <a:spcPct val="20000"/>
              </a:spcBef>
              <a:spcAft>
                <a:spcPts val="0"/>
              </a:spcAft>
              <a:buClr>
                <a:schemeClr val="accent2"/>
              </a:buClr>
              <a:buSzTx/>
              <a:buFont typeface="Arial"/>
              <a:buChar char="»"/>
              <a:tabLst/>
              <a:defRPr sz="1400" kern="1200">
                <a:solidFill>
                  <a:schemeClr val="accent3"/>
                </a:solidFill>
                <a:latin typeface="Arial" panose="020B0604020202020204" pitchFamily="34" charset="0"/>
                <a:ea typeface="+mn-ea"/>
                <a:cs typeface="Arial" panose="020B0604020202020204" pitchFamily="34" charset="0"/>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70" rtl="0" eaLnBrk="1" fontAlgn="auto" latinLnBrk="0" hangingPunct="1">
              <a:lnSpc>
                <a:spcPct val="110000"/>
              </a:lnSpc>
              <a:spcBef>
                <a:spcPts val="0"/>
              </a:spcBef>
              <a:spcAft>
                <a:spcPts val="200"/>
              </a:spcAft>
              <a:buClr>
                <a:srgbClr val="E05929"/>
              </a:buClr>
              <a:buSzTx/>
              <a:buFont typeface="Arial" panose="020B0604020202020204" pitchFamily="34" charset="0"/>
              <a:buNone/>
              <a:tabLst/>
              <a:defRPr/>
            </a:pPr>
            <a:r>
              <a:rPr kumimoji="0" lang="en-US" sz="1400" b="0" i="0" u="none" strike="noStrike" kern="1200" cap="none" spc="0" normalizeH="0" baseline="0" noProof="0" dirty="0">
                <a:ln>
                  <a:noFill/>
                </a:ln>
                <a:solidFill>
                  <a:srgbClr val="03173E">
                    <a:lumMod val="90000"/>
                    <a:lumOff val="10000"/>
                  </a:srgbClr>
                </a:solidFill>
                <a:effectLst/>
                <a:uLnTx/>
                <a:uFillTx/>
                <a:latin typeface="Arial" panose="020B0604020202020204" pitchFamily="34" charset="0"/>
                <a:ea typeface="+mn-ea"/>
                <a:cs typeface="Arial" panose="020B0604020202020204" pitchFamily="34" charset="0"/>
              </a:rPr>
              <a:t>ER/PR+ MBC treated at doses from 30mg to 120mg OP-1250 + 125 mg palbociclib (n=12)</a:t>
            </a:r>
          </a:p>
          <a:p>
            <a:pPr marL="311135" marR="0" lvl="0" indent="-311135" algn="l" defTabSz="609570" rtl="0" eaLnBrk="1" fontAlgn="auto" latinLnBrk="0" hangingPunct="1">
              <a:lnSpc>
                <a:spcPct val="110000"/>
              </a:lnSpc>
              <a:spcBef>
                <a:spcPts val="0"/>
              </a:spcBef>
              <a:spcAft>
                <a:spcPts val="200"/>
              </a:spcAft>
              <a:buClr>
                <a:srgbClr val="E05929"/>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03173E">
                    <a:lumMod val="90000"/>
                    <a:lumOff val="10000"/>
                  </a:srgbClr>
                </a:solidFill>
                <a:effectLst/>
                <a:uLnTx/>
                <a:uFillTx/>
                <a:latin typeface="Arial" panose="020B0604020202020204" pitchFamily="34" charset="0"/>
                <a:ea typeface="+mn-ea"/>
                <a:cs typeface="Arial" panose="020B0604020202020204" pitchFamily="34" charset="0"/>
              </a:rPr>
              <a:t>&gt;</a:t>
            </a:r>
            <a:r>
              <a:rPr kumimoji="0" lang="en-US" sz="1400" b="0" i="0" u="none" strike="noStrike" kern="1200" cap="none" spc="0" normalizeH="0" baseline="0" noProof="0" dirty="0">
                <a:ln>
                  <a:noFill/>
                </a:ln>
                <a:solidFill>
                  <a:srgbClr val="03173E">
                    <a:lumMod val="90000"/>
                    <a:lumOff val="10000"/>
                  </a:srgbClr>
                </a:solidFill>
                <a:effectLst/>
                <a:uLnTx/>
                <a:uFillTx/>
                <a:latin typeface="Arial" panose="020B0604020202020204" pitchFamily="34" charset="0"/>
                <a:ea typeface="+mn-ea"/>
                <a:cs typeface="Arial" panose="020B0604020202020204" pitchFamily="34" charset="0"/>
              </a:rPr>
              <a:t>1 prior lines of therapy: 58%</a:t>
            </a:r>
          </a:p>
          <a:p>
            <a:pPr marL="311135" marR="0" lvl="0" indent="-311135" algn="l" defTabSz="609570" rtl="0" eaLnBrk="1" fontAlgn="auto" latinLnBrk="0" hangingPunct="1">
              <a:lnSpc>
                <a:spcPct val="110000"/>
              </a:lnSpc>
              <a:spcBef>
                <a:spcPts val="0"/>
              </a:spcBef>
              <a:spcAft>
                <a:spcPts val="200"/>
              </a:spcAft>
              <a:buClr>
                <a:srgbClr val="E0592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3173E">
                    <a:lumMod val="90000"/>
                    <a:lumOff val="10000"/>
                  </a:srgbClr>
                </a:solidFill>
                <a:effectLst/>
                <a:uLnTx/>
                <a:uFillTx/>
                <a:latin typeface="Arial" panose="020B0604020202020204" pitchFamily="34" charset="0"/>
                <a:ea typeface="+mn-ea"/>
                <a:cs typeface="Arial" panose="020B0604020202020204" pitchFamily="34" charset="0"/>
              </a:rPr>
              <a:t>Prior CDK 4/6i: 67%</a:t>
            </a:r>
          </a:p>
          <a:p>
            <a:pPr marL="311135" marR="0" lvl="0" indent="-311135" algn="l" defTabSz="609570" rtl="0" eaLnBrk="1" fontAlgn="auto" latinLnBrk="0" hangingPunct="1">
              <a:lnSpc>
                <a:spcPct val="110000"/>
              </a:lnSpc>
              <a:spcBef>
                <a:spcPts val="0"/>
              </a:spcBef>
              <a:spcAft>
                <a:spcPts val="200"/>
              </a:spcAft>
              <a:buClr>
                <a:srgbClr val="E0592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3173E">
                    <a:lumMod val="90000"/>
                    <a:lumOff val="10000"/>
                  </a:srgbClr>
                </a:solidFill>
                <a:effectLst/>
                <a:uLnTx/>
                <a:uFillTx/>
                <a:latin typeface="Arial" panose="020B0604020202020204" pitchFamily="34" charset="0"/>
                <a:ea typeface="+mn-ea"/>
                <a:cs typeface="Arial" panose="020B0604020202020204" pitchFamily="34" charset="0"/>
              </a:rPr>
              <a:t>Prior </a:t>
            </a:r>
            <a:r>
              <a:rPr kumimoji="0" lang="en-US" sz="1400" b="0" i="0" u="none" strike="noStrike" kern="1200" cap="none" spc="0" normalizeH="0" baseline="0" noProof="0" dirty="0" err="1">
                <a:ln>
                  <a:noFill/>
                </a:ln>
                <a:solidFill>
                  <a:srgbClr val="03173E">
                    <a:lumMod val="90000"/>
                    <a:lumOff val="10000"/>
                  </a:srgbClr>
                </a:solidFill>
                <a:effectLst/>
                <a:uLnTx/>
                <a:uFillTx/>
                <a:latin typeface="Arial" panose="020B0604020202020204" pitchFamily="34" charset="0"/>
                <a:ea typeface="+mn-ea"/>
                <a:cs typeface="Arial" panose="020B0604020202020204" pitchFamily="34" charset="0"/>
              </a:rPr>
              <a:t>fulvestrant</a:t>
            </a:r>
            <a:r>
              <a:rPr kumimoji="0" lang="en-US" sz="1400" b="0" i="0" u="none" strike="noStrike" kern="1200" cap="none" spc="0" normalizeH="0" baseline="0" noProof="0" dirty="0">
                <a:ln>
                  <a:noFill/>
                </a:ln>
                <a:solidFill>
                  <a:srgbClr val="03173E">
                    <a:lumMod val="90000"/>
                    <a:lumOff val="10000"/>
                  </a:srgbClr>
                </a:solidFill>
                <a:effectLst/>
                <a:uLnTx/>
                <a:uFillTx/>
                <a:latin typeface="Arial" panose="020B0604020202020204" pitchFamily="34" charset="0"/>
                <a:ea typeface="+mn-ea"/>
                <a:cs typeface="Arial" panose="020B0604020202020204" pitchFamily="34" charset="0"/>
              </a:rPr>
              <a:t>: 8%</a:t>
            </a:r>
          </a:p>
          <a:p>
            <a:pPr marL="311135" marR="0" lvl="0" indent="-311135" algn="l" defTabSz="609570" rtl="0" eaLnBrk="1" fontAlgn="auto" latinLnBrk="0" hangingPunct="1">
              <a:lnSpc>
                <a:spcPct val="110000"/>
              </a:lnSpc>
              <a:spcBef>
                <a:spcPts val="0"/>
              </a:spcBef>
              <a:spcAft>
                <a:spcPts val="200"/>
              </a:spcAft>
              <a:buClr>
                <a:srgbClr val="E0592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3173E">
                    <a:lumMod val="90000"/>
                    <a:lumOff val="10000"/>
                  </a:srgbClr>
                </a:solidFill>
                <a:effectLst/>
                <a:uLnTx/>
                <a:uFillTx/>
                <a:latin typeface="Arial" panose="020B0604020202020204" pitchFamily="34" charset="0"/>
                <a:ea typeface="+mn-ea"/>
                <a:cs typeface="Arial" panose="020B0604020202020204" pitchFamily="34" charset="0"/>
              </a:rPr>
              <a:t>Prior chemo: 25%</a:t>
            </a:r>
          </a:p>
        </p:txBody>
      </p:sp>
      <p:sp>
        <p:nvSpPr>
          <p:cNvPr id="10" name="TextBox 9">
            <a:extLst>
              <a:ext uri="{FF2B5EF4-FFF2-40B4-BE49-F238E27FC236}">
                <a16:creationId xmlns:a16="http://schemas.microsoft.com/office/drawing/2014/main" id="{EFB8C049-E366-4A5C-9BB1-24C754A3C723}"/>
              </a:ext>
            </a:extLst>
          </p:cNvPr>
          <p:cNvSpPr txBox="1"/>
          <p:nvPr/>
        </p:nvSpPr>
        <p:spPr>
          <a:xfrm>
            <a:off x="7565630" y="643423"/>
            <a:ext cx="2506058" cy="357052"/>
          </a:xfrm>
          <a:prstGeom prst="rect">
            <a:avLst/>
          </a:prstGeom>
          <a:solidFill>
            <a:schemeClr val="bg1">
              <a:lumMod val="85000"/>
            </a:schemeClr>
          </a:solidFill>
        </p:spPr>
        <p:txBody>
          <a:bodyPr vert="horz" wrap="non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03173E"/>
                </a:solidFill>
                <a:effectLst/>
                <a:uLnTx/>
                <a:uFillTx/>
                <a:latin typeface="Arial" panose="020B0604020202020204" pitchFamily="34" charset="0"/>
                <a:ea typeface="+mn-ea"/>
                <a:cs typeface="Arial" panose="020B0604020202020204" pitchFamily="34" charset="0"/>
              </a:rPr>
              <a:t>OP-1250 + palbociclib</a:t>
            </a:r>
          </a:p>
        </p:txBody>
      </p:sp>
      <p:sp>
        <p:nvSpPr>
          <p:cNvPr id="11" name="Content Placeholder 1">
            <a:extLst>
              <a:ext uri="{FF2B5EF4-FFF2-40B4-BE49-F238E27FC236}">
                <a16:creationId xmlns:a16="http://schemas.microsoft.com/office/drawing/2014/main" id="{2E3DF9E9-28A2-4924-B7EB-DBC819C6F3E2}"/>
              </a:ext>
            </a:extLst>
          </p:cNvPr>
          <p:cNvSpPr txBox="1">
            <a:spLocks/>
          </p:cNvSpPr>
          <p:nvPr/>
        </p:nvSpPr>
        <p:spPr>
          <a:xfrm>
            <a:off x="5779363" y="2702120"/>
            <a:ext cx="6078593" cy="3409626"/>
          </a:xfrm>
          <a:prstGeom prst="rect">
            <a:avLst/>
          </a:prstGeom>
          <a:ln w="12700">
            <a:solidFill>
              <a:schemeClr val="tx1"/>
            </a:solidFill>
          </a:ln>
        </p:spPr>
        <p:txBody>
          <a:bodyPr vert="horz" lIns="91440" tIns="45720" rIns="91440" bIns="45720" rtlCol="0">
            <a:noAutofit/>
          </a:bodyPr>
          <a:lstStyle>
            <a:lvl1pPr marL="311135" marR="0" indent="-311135" algn="l" defTabSz="609570" rtl="0" eaLnBrk="1" fontAlgn="auto" latinLnBrk="0" hangingPunct="1">
              <a:lnSpc>
                <a:spcPct val="110000"/>
              </a:lnSpc>
              <a:spcBef>
                <a:spcPts val="0"/>
              </a:spcBef>
              <a:spcAft>
                <a:spcPts val="800"/>
              </a:spcAft>
              <a:buClr>
                <a:schemeClr val="accent2"/>
              </a:buClr>
              <a:buSzTx/>
              <a:buFont typeface="Arial" panose="020B0604020202020204" pitchFamily="34" charset="0"/>
              <a:buChar char="•"/>
              <a:tabLst/>
              <a:defRPr sz="2400" b="0" kern="1200">
                <a:solidFill>
                  <a:schemeClr val="accent3"/>
                </a:solidFill>
                <a:latin typeface="Arial" panose="020B0604020202020204" pitchFamily="34" charset="0"/>
                <a:ea typeface="+mn-ea"/>
                <a:cs typeface="Arial" panose="020B0604020202020204" pitchFamily="34" charset="0"/>
              </a:defRPr>
            </a:lvl1pPr>
            <a:lvl2pPr marL="541840" marR="0" indent="-234939" algn="l" defTabSz="609570" rtl="0" eaLnBrk="1" fontAlgn="auto" latinLnBrk="0" hangingPunct="1">
              <a:lnSpc>
                <a:spcPct val="110000"/>
              </a:lnSpc>
              <a:spcBef>
                <a:spcPts val="0"/>
              </a:spcBef>
              <a:spcAft>
                <a:spcPts val="800"/>
              </a:spcAft>
              <a:buClr>
                <a:schemeClr val="accent2"/>
              </a:buClr>
              <a:buSzTx/>
              <a:buFont typeface="Courier New" panose="02070309020205020404" pitchFamily="49" charset="0"/>
              <a:buChar char="o"/>
              <a:tabLst/>
              <a:defRPr sz="1800" kern="1200">
                <a:solidFill>
                  <a:schemeClr val="accent3"/>
                </a:solidFill>
                <a:latin typeface="Arial" panose="020B0604020202020204" pitchFamily="34" charset="0"/>
                <a:ea typeface="+mn-ea"/>
                <a:cs typeface="Arial" panose="020B0604020202020204" pitchFamily="34" charset="0"/>
              </a:defRPr>
            </a:lvl2pPr>
            <a:lvl3pPr marL="766196" marR="0" indent="-224356" algn="l" defTabSz="609570" rtl="0" eaLnBrk="1" fontAlgn="auto" latinLnBrk="0" hangingPunct="1">
              <a:lnSpc>
                <a:spcPct val="100000"/>
              </a:lnSpc>
              <a:spcBef>
                <a:spcPts val="0"/>
              </a:spcBef>
              <a:spcAft>
                <a:spcPts val="800"/>
              </a:spcAft>
              <a:buClr>
                <a:schemeClr val="accent2"/>
              </a:buClr>
              <a:buSzTx/>
              <a:buFont typeface="Wingdings" pitchFamily="2" charset="2"/>
              <a:buChar char="§"/>
              <a:tabLst/>
              <a:defRPr sz="1600" kern="1200">
                <a:solidFill>
                  <a:schemeClr val="accent3"/>
                </a:solidFill>
                <a:latin typeface="Arial" panose="020B0604020202020204" pitchFamily="34" charset="0"/>
                <a:ea typeface="+mn-ea"/>
                <a:cs typeface="Arial" panose="020B0604020202020204" pitchFamily="34" charset="0"/>
              </a:defRPr>
            </a:lvl3pPr>
            <a:lvl4pPr marL="999018" marR="0" indent="-232822" algn="l" defTabSz="609570" rtl="0" eaLnBrk="1" fontAlgn="auto" latinLnBrk="0" hangingPunct="1">
              <a:lnSpc>
                <a:spcPct val="100000"/>
              </a:lnSpc>
              <a:spcBef>
                <a:spcPts val="0"/>
              </a:spcBef>
              <a:spcAft>
                <a:spcPts val="800"/>
              </a:spcAft>
              <a:buClr>
                <a:schemeClr val="accent2"/>
              </a:buClr>
              <a:buSzTx/>
              <a:buFont typeface="Arial"/>
              <a:buChar char="–"/>
              <a:tabLst/>
              <a:defRPr sz="1400" kern="1200">
                <a:solidFill>
                  <a:schemeClr val="accent3"/>
                </a:solidFill>
                <a:latin typeface="Arial" panose="020B0604020202020204" pitchFamily="34" charset="0"/>
                <a:ea typeface="+mn-ea"/>
                <a:cs typeface="Arial" panose="020B0604020202020204" pitchFamily="34" charset="0"/>
              </a:defRPr>
            </a:lvl4pPr>
            <a:lvl5pPr marL="1225489" marR="0" indent="-234939" algn="l" defTabSz="609570" rtl="0" eaLnBrk="1" fontAlgn="auto" latinLnBrk="0" hangingPunct="1">
              <a:lnSpc>
                <a:spcPct val="100000"/>
              </a:lnSpc>
              <a:spcBef>
                <a:spcPct val="20000"/>
              </a:spcBef>
              <a:spcAft>
                <a:spcPts val="0"/>
              </a:spcAft>
              <a:buClr>
                <a:schemeClr val="accent2"/>
              </a:buClr>
              <a:buSzTx/>
              <a:buFont typeface="Arial"/>
              <a:buChar char="»"/>
              <a:tabLst/>
              <a:defRPr sz="1400" kern="1200">
                <a:solidFill>
                  <a:schemeClr val="accent3"/>
                </a:solidFill>
                <a:latin typeface="Arial" panose="020B0604020202020204" pitchFamily="34" charset="0"/>
                <a:ea typeface="+mn-ea"/>
                <a:cs typeface="Arial" panose="020B0604020202020204" pitchFamily="34" charset="0"/>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70" rtl="0" eaLnBrk="1" fontAlgn="auto" latinLnBrk="0" hangingPunct="1">
              <a:lnSpc>
                <a:spcPct val="110000"/>
              </a:lnSpc>
              <a:spcBef>
                <a:spcPts val="0"/>
              </a:spcBef>
              <a:spcAft>
                <a:spcPts val="800"/>
              </a:spcAft>
              <a:buClr>
                <a:srgbClr val="E05929"/>
              </a:buClr>
              <a:buSzTx/>
              <a:buFont typeface="Arial" panose="020B0604020202020204" pitchFamily="34" charset="0"/>
              <a:buNone/>
              <a:tabLst/>
              <a:defRPr/>
            </a:pPr>
            <a:r>
              <a:rPr kumimoji="0" lang="en-US" sz="1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Efficacy </a:t>
            </a:r>
          </a:p>
          <a:p>
            <a:pPr marL="285750" marR="0" lvl="0" indent="-285750" algn="l" defTabSz="609570" rtl="0" eaLnBrk="1" fontAlgn="auto" latinLnBrk="0" hangingPunct="1">
              <a:lnSpc>
                <a:spcPct val="110000"/>
              </a:lnSpc>
              <a:spcBef>
                <a:spcPts val="0"/>
              </a:spcBef>
              <a:spcAft>
                <a:spcPts val="800"/>
              </a:spcAft>
              <a:buClr>
                <a:srgbClr val="E05929"/>
              </a:buClr>
              <a:buSzTx/>
              <a:buFont typeface="Wingdings" panose="05000000000000000000" pitchFamily="2" charset="2"/>
              <a:buChar char="ü"/>
              <a:tabLst/>
              <a:defRPr/>
            </a:pPr>
            <a:r>
              <a:rPr kumimoji="0" lang="en-US" sz="1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SD </a:t>
            </a:r>
            <a:r>
              <a:rPr kumimoji="0" lang="en-US" sz="1400" b="0" i="0" u="sng"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&gt;</a:t>
            </a:r>
            <a:r>
              <a:rPr kumimoji="0" lang="en-US" sz="1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24 weeks : 2 pts and ongoing</a:t>
            </a:r>
          </a:p>
          <a:p>
            <a:pPr marL="311135" marR="0" lvl="0" indent="-311135" algn="l" defTabSz="609570" rtl="0" eaLnBrk="1" fontAlgn="auto" latinLnBrk="0" hangingPunct="1">
              <a:lnSpc>
                <a:spcPct val="110000"/>
              </a:lnSpc>
              <a:spcBef>
                <a:spcPts val="0"/>
              </a:spcBef>
              <a:spcAft>
                <a:spcPts val="800"/>
              </a:spcAft>
              <a:buClr>
                <a:srgbClr val="E05929"/>
              </a:buClr>
              <a:buSzTx/>
              <a:buFont typeface="Wingdings" panose="05000000000000000000" pitchFamily="2" charset="2"/>
              <a:buChar char="ü"/>
              <a:tabLst/>
              <a:defRPr/>
            </a:pPr>
            <a:r>
              <a:rPr kumimoji="0" lang="en-US" sz="1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8 pts on tx at data cut off; longest duration of tx was 31 weeks</a:t>
            </a:r>
            <a:endParaRPr kumimoji="0" lang="en-US" sz="1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a:p>
            <a:pPr marL="0" marR="0" lvl="0" indent="0" algn="l" defTabSz="609570" rtl="0" eaLnBrk="1" fontAlgn="auto" latinLnBrk="0" hangingPunct="1">
              <a:lnSpc>
                <a:spcPct val="110000"/>
              </a:lnSpc>
              <a:spcBef>
                <a:spcPts val="0"/>
              </a:spcBef>
              <a:spcAft>
                <a:spcPts val="800"/>
              </a:spcAft>
              <a:buClr>
                <a:srgbClr val="E05929"/>
              </a:buClr>
              <a:buSzTx/>
              <a:buFont typeface="Arial" panose="020B0604020202020204" pitchFamily="34" charset="0"/>
              <a:buNone/>
              <a:tabLst/>
              <a:defRPr/>
            </a:pPr>
            <a:r>
              <a:rPr kumimoji="0" lang="en-US" sz="1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Safety: </a:t>
            </a:r>
          </a:p>
          <a:p>
            <a:pPr marL="311135" marR="0" lvl="0" indent="-311135" algn="l" defTabSz="609570" rtl="0" eaLnBrk="1" fontAlgn="auto" latinLnBrk="0" hangingPunct="1">
              <a:lnSpc>
                <a:spcPct val="110000"/>
              </a:lnSpc>
              <a:spcBef>
                <a:spcPts val="0"/>
              </a:spcBef>
              <a:spcAft>
                <a:spcPts val="800"/>
              </a:spcAft>
              <a:buClr>
                <a:srgbClr val="E05929"/>
              </a:buClr>
              <a:buSzTx/>
              <a:buFont typeface="Wingdings" panose="05000000000000000000" pitchFamily="2" charset="2"/>
              <a:buChar char="ü"/>
              <a:tabLst/>
              <a:defRPr/>
            </a:pPr>
            <a:r>
              <a:rPr kumimoji="0" lang="en-US" sz="1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No DLTs observed, MTD not reached</a:t>
            </a:r>
          </a:p>
          <a:p>
            <a:pPr marL="311135" marR="0" lvl="0" indent="-311135" algn="l" defTabSz="609570" rtl="0" eaLnBrk="1" fontAlgn="auto" latinLnBrk="0" hangingPunct="1">
              <a:lnSpc>
                <a:spcPct val="110000"/>
              </a:lnSpc>
              <a:spcBef>
                <a:spcPts val="0"/>
              </a:spcBef>
              <a:spcAft>
                <a:spcPts val="800"/>
              </a:spcAft>
              <a:buClr>
                <a:srgbClr val="E05929"/>
              </a:buClr>
              <a:buSzTx/>
              <a:buFont typeface="Wingdings" panose="05000000000000000000" pitchFamily="2" charset="2"/>
              <a:buChar char="ü"/>
              <a:tabLst/>
              <a:defRPr/>
            </a:pPr>
            <a:r>
              <a:rPr kumimoji="0" lang="en-US" sz="1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Most TEAEs were G1 or G2</a:t>
            </a:r>
          </a:p>
          <a:p>
            <a:pPr marL="311135" marR="0" lvl="0" indent="-311135" algn="l" defTabSz="609570" rtl="0" eaLnBrk="1" fontAlgn="auto" latinLnBrk="0" hangingPunct="1">
              <a:lnSpc>
                <a:spcPct val="110000"/>
              </a:lnSpc>
              <a:spcBef>
                <a:spcPts val="0"/>
              </a:spcBef>
              <a:spcAft>
                <a:spcPts val="800"/>
              </a:spcAft>
              <a:buClr>
                <a:srgbClr val="E05929"/>
              </a:buClr>
              <a:buSzTx/>
              <a:buFont typeface="Wingdings" panose="05000000000000000000" pitchFamily="2" charset="2"/>
              <a:buChar char="ü"/>
              <a:tabLst/>
              <a:defRPr/>
            </a:pPr>
            <a:r>
              <a:rPr kumimoji="0" lang="en-US" sz="1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G3 AEs: Neutropenia (67%), fatigue (8%), WBC count decreased (8%)</a:t>
            </a:r>
          </a:p>
          <a:p>
            <a:pPr marL="0" marR="0" lvl="0" indent="0" algn="l" defTabSz="609570" rtl="0" eaLnBrk="1" fontAlgn="auto" latinLnBrk="0" hangingPunct="1">
              <a:lnSpc>
                <a:spcPct val="110000"/>
              </a:lnSpc>
              <a:spcBef>
                <a:spcPts val="0"/>
              </a:spcBef>
              <a:spcAft>
                <a:spcPts val="800"/>
              </a:spcAft>
              <a:buClr>
                <a:srgbClr val="E05929"/>
              </a:buClr>
              <a:buSzTx/>
              <a:buFont typeface="Arial" panose="020B0604020202020204" pitchFamily="34" charset="0"/>
              <a:buNone/>
              <a:tabLst/>
              <a:defRPr/>
            </a:pPr>
            <a:r>
              <a:rPr kumimoji="0" lang="en-US" sz="1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PK analysis: </a:t>
            </a:r>
          </a:p>
          <a:p>
            <a:pPr marL="311135" marR="0" lvl="0" indent="-311135" algn="l" defTabSz="609570" rtl="0" eaLnBrk="1" fontAlgn="auto" latinLnBrk="0" hangingPunct="1">
              <a:lnSpc>
                <a:spcPct val="110000"/>
              </a:lnSpc>
              <a:spcBef>
                <a:spcPts val="0"/>
              </a:spcBef>
              <a:spcAft>
                <a:spcPts val="800"/>
              </a:spcAft>
              <a:buClr>
                <a:srgbClr val="E05929"/>
              </a:buClr>
              <a:buSzTx/>
              <a:buFont typeface="Wingdings" panose="05000000000000000000" pitchFamily="2" charset="2"/>
              <a:buChar char="ü"/>
              <a:tabLst/>
              <a:defRPr/>
            </a:pPr>
            <a:r>
              <a:rPr kumimoji="0" lang="en-US" sz="1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RP2D - 120mg OP-1250 in combo with 125mg palbociclib</a:t>
            </a:r>
          </a:p>
          <a:p>
            <a:pPr marL="311135" marR="0" lvl="0" indent="-311135" algn="l" defTabSz="609570" rtl="0" eaLnBrk="1" fontAlgn="auto" latinLnBrk="0" hangingPunct="1">
              <a:lnSpc>
                <a:spcPct val="110000"/>
              </a:lnSpc>
              <a:spcBef>
                <a:spcPts val="0"/>
              </a:spcBef>
              <a:spcAft>
                <a:spcPts val="800"/>
              </a:spcAft>
              <a:buClr>
                <a:srgbClr val="E05929"/>
              </a:buClr>
              <a:buSzTx/>
              <a:buFont typeface="Wingdings" panose="05000000000000000000" pitchFamily="2" charset="2"/>
              <a:buChar char="ü"/>
              <a:tabLst/>
              <a:defRPr/>
            </a:pPr>
            <a:r>
              <a:rPr kumimoji="0" lang="en-US" sz="1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No drug-drug interaction observed</a:t>
            </a:r>
          </a:p>
        </p:txBody>
      </p:sp>
      <p:sp>
        <p:nvSpPr>
          <p:cNvPr id="12" name="Content Placeholder 1">
            <a:extLst>
              <a:ext uri="{FF2B5EF4-FFF2-40B4-BE49-F238E27FC236}">
                <a16:creationId xmlns:a16="http://schemas.microsoft.com/office/drawing/2014/main" id="{6745F8D2-1777-4464-88A1-481431142879}"/>
              </a:ext>
            </a:extLst>
          </p:cNvPr>
          <p:cNvSpPr txBox="1">
            <a:spLocks/>
          </p:cNvSpPr>
          <p:nvPr/>
        </p:nvSpPr>
        <p:spPr>
          <a:xfrm>
            <a:off x="478272" y="1181274"/>
            <a:ext cx="4457151" cy="1888093"/>
          </a:xfrm>
          <a:prstGeom prst="rect">
            <a:avLst/>
          </a:prstGeom>
          <a:ln w="12700">
            <a:solidFill>
              <a:schemeClr val="tx1"/>
            </a:solidFill>
          </a:ln>
        </p:spPr>
        <p:txBody>
          <a:bodyPr vert="horz" lIns="91440" tIns="45720" rIns="91440" bIns="45720" rtlCol="0">
            <a:noAutofit/>
          </a:bodyPr>
          <a:lstStyle>
            <a:lvl1pPr marL="311135" marR="0" indent="-311135" algn="l" defTabSz="609570" rtl="0" eaLnBrk="1" fontAlgn="auto" latinLnBrk="0" hangingPunct="1">
              <a:lnSpc>
                <a:spcPct val="110000"/>
              </a:lnSpc>
              <a:spcBef>
                <a:spcPts val="0"/>
              </a:spcBef>
              <a:spcAft>
                <a:spcPts val="800"/>
              </a:spcAft>
              <a:buClr>
                <a:schemeClr val="accent2"/>
              </a:buClr>
              <a:buSzTx/>
              <a:buFont typeface="Arial" panose="020B0604020202020204" pitchFamily="34" charset="0"/>
              <a:buChar char="•"/>
              <a:tabLst/>
              <a:defRPr sz="2400" b="0" kern="1200">
                <a:solidFill>
                  <a:schemeClr val="accent3"/>
                </a:solidFill>
                <a:latin typeface="Arial" panose="020B0604020202020204" pitchFamily="34" charset="0"/>
                <a:ea typeface="+mn-ea"/>
                <a:cs typeface="Arial" panose="020B0604020202020204" pitchFamily="34" charset="0"/>
              </a:defRPr>
            </a:lvl1pPr>
            <a:lvl2pPr marL="541840" marR="0" indent="-234939" algn="l" defTabSz="609570" rtl="0" eaLnBrk="1" fontAlgn="auto" latinLnBrk="0" hangingPunct="1">
              <a:lnSpc>
                <a:spcPct val="110000"/>
              </a:lnSpc>
              <a:spcBef>
                <a:spcPts val="0"/>
              </a:spcBef>
              <a:spcAft>
                <a:spcPts val="800"/>
              </a:spcAft>
              <a:buClr>
                <a:schemeClr val="accent2"/>
              </a:buClr>
              <a:buSzTx/>
              <a:buFont typeface="Courier New" panose="02070309020205020404" pitchFamily="49" charset="0"/>
              <a:buChar char="o"/>
              <a:tabLst/>
              <a:defRPr sz="1800" kern="1200">
                <a:solidFill>
                  <a:schemeClr val="accent3"/>
                </a:solidFill>
                <a:latin typeface="Arial" panose="020B0604020202020204" pitchFamily="34" charset="0"/>
                <a:ea typeface="+mn-ea"/>
                <a:cs typeface="Arial" panose="020B0604020202020204" pitchFamily="34" charset="0"/>
              </a:defRPr>
            </a:lvl2pPr>
            <a:lvl3pPr marL="766196" marR="0" indent="-224356" algn="l" defTabSz="609570" rtl="0" eaLnBrk="1" fontAlgn="auto" latinLnBrk="0" hangingPunct="1">
              <a:lnSpc>
                <a:spcPct val="100000"/>
              </a:lnSpc>
              <a:spcBef>
                <a:spcPts val="0"/>
              </a:spcBef>
              <a:spcAft>
                <a:spcPts val="800"/>
              </a:spcAft>
              <a:buClr>
                <a:schemeClr val="accent2"/>
              </a:buClr>
              <a:buSzTx/>
              <a:buFont typeface="Wingdings" pitchFamily="2" charset="2"/>
              <a:buChar char="§"/>
              <a:tabLst/>
              <a:defRPr sz="1600" kern="1200">
                <a:solidFill>
                  <a:schemeClr val="accent3"/>
                </a:solidFill>
                <a:latin typeface="Arial" panose="020B0604020202020204" pitchFamily="34" charset="0"/>
                <a:ea typeface="+mn-ea"/>
                <a:cs typeface="Arial" panose="020B0604020202020204" pitchFamily="34" charset="0"/>
              </a:defRPr>
            </a:lvl3pPr>
            <a:lvl4pPr marL="999018" marR="0" indent="-232822" algn="l" defTabSz="609570" rtl="0" eaLnBrk="1" fontAlgn="auto" latinLnBrk="0" hangingPunct="1">
              <a:lnSpc>
                <a:spcPct val="100000"/>
              </a:lnSpc>
              <a:spcBef>
                <a:spcPts val="0"/>
              </a:spcBef>
              <a:spcAft>
                <a:spcPts val="800"/>
              </a:spcAft>
              <a:buClr>
                <a:schemeClr val="accent2"/>
              </a:buClr>
              <a:buSzTx/>
              <a:buFont typeface="Arial"/>
              <a:buChar char="–"/>
              <a:tabLst/>
              <a:defRPr sz="1400" kern="1200">
                <a:solidFill>
                  <a:schemeClr val="accent3"/>
                </a:solidFill>
                <a:latin typeface="Arial" panose="020B0604020202020204" pitchFamily="34" charset="0"/>
                <a:ea typeface="+mn-ea"/>
                <a:cs typeface="Arial" panose="020B0604020202020204" pitchFamily="34" charset="0"/>
              </a:defRPr>
            </a:lvl4pPr>
            <a:lvl5pPr marL="1225489" marR="0" indent="-234939" algn="l" defTabSz="609570" rtl="0" eaLnBrk="1" fontAlgn="auto" latinLnBrk="0" hangingPunct="1">
              <a:lnSpc>
                <a:spcPct val="100000"/>
              </a:lnSpc>
              <a:spcBef>
                <a:spcPct val="20000"/>
              </a:spcBef>
              <a:spcAft>
                <a:spcPts val="0"/>
              </a:spcAft>
              <a:buClr>
                <a:schemeClr val="accent2"/>
              </a:buClr>
              <a:buSzTx/>
              <a:buFont typeface="Arial"/>
              <a:buChar char="»"/>
              <a:tabLst/>
              <a:defRPr sz="1400" kern="1200">
                <a:solidFill>
                  <a:schemeClr val="accent3"/>
                </a:solidFill>
                <a:latin typeface="Arial" panose="020B0604020202020204" pitchFamily="34" charset="0"/>
                <a:ea typeface="+mn-ea"/>
                <a:cs typeface="Arial" panose="020B0604020202020204" pitchFamily="34" charset="0"/>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70" rtl="0" eaLnBrk="1" fontAlgn="auto" latinLnBrk="0" hangingPunct="1">
              <a:lnSpc>
                <a:spcPct val="110000"/>
              </a:lnSpc>
              <a:spcBef>
                <a:spcPts val="0"/>
              </a:spcBef>
              <a:spcAft>
                <a:spcPts val="800"/>
              </a:spcAft>
              <a:buClr>
                <a:srgbClr val="E05929"/>
              </a:buClr>
              <a:buSzTx/>
              <a:buFont typeface="Arial" panose="020B0604020202020204" pitchFamily="34" charset="0"/>
              <a:buNone/>
              <a:tabLst/>
              <a:defRPr/>
            </a:pPr>
            <a:r>
              <a:rPr kumimoji="0" lang="en-US" sz="1400" b="0" i="0" u="none" strike="noStrike" kern="1200" cap="none" spc="0" normalizeH="0" baseline="0" noProof="0" dirty="0">
                <a:ln>
                  <a:noFill/>
                </a:ln>
                <a:solidFill>
                  <a:srgbClr val="03173E">
                    <a:lumMod val="90000"/>
                    <a:lumOff val="10000"/>
                  </a:srgbClr>
                </a:solidFill>
                <a:effectLst/>
                <a:uLnTx/>
                <a:uFillTx/>
                <a:latin typeface="Arial" panose="020B0604020202020204" pitchFamily="34" charset="0"/>
                <a:ea typeface="+mn-ea"/>
                <a:cs typeface="Arial" panose="020B0604020202020204" pitchFamily="34" charset="0"/>
              </a:rPr>
              <a:t>ER/PR+ MBC treated at doses from 30mg to 300mg (n=40)</a:t>
            </a:r>
          </a:p>
          <a:p>
            <a:pPr marL="311135" marR="0" lvl="0" indent="-311135" algn="l" defTabSz="609570" rtl="0" eaLnBrk="1" fontAlgn="auto" latinLnBrk="0" hangingPunct="1">
              <a:lnSpc>
                <a:spcPct val="110000"/>
              </a:lnSpc>
              <a:spcBef>
                <a:spcPts val="0"/>
              </a:spcBef>
              <a:spcAft>
                <a:spcPts val="800"/>
              </a:spcAft>
              <a:buClr>
                <a:srgbClr val="E05929"/>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03173E">
                    <a:lumMod val="90000"/>
                    <a:lumOff val="10000"/>
                  </a:srgbClr>
                </a:solidFill>
                <a:effectLst/>
                <a:uLnTx/>
                <a:uFillTx/>
                <a:latin typeface="Arial" panose="020B0604020202020204" pitchFamily="34" charset="0"/>
                <a:ea typeface="+mn-ea"/>
                <a:cs typeface="Arial" panose="020B0604020202020204" pitchFamily="34" charset="0"/>
              </a:rPr>
              <a:t>&gt;</a:t>
            </a:r>
            <a:r>
              <a:rPr kumimoji="0" lang="en-US" sz="1400" b="0" i="0" u="none" strike="noStrike" kern="1200" cap="none" spc="0" normalizeH="0" baseline="0" noProof="0" dirty="0">
                <a:ln>
                  <a:noFill/>
                </a:ln>
                <a:solidFill>
                  <a:srgbClr val="03173E">
                    <a:lumMod val="90000"/>
                    <a:lumOff val="10000"/>
                  </a:srgbClr>
                </a:solidFill>
                <a:effectLst/>
                <a:uLnTx/>
                <a:uFillTx/>
                <a:latin typeface="Arial" panose="020B0604020202020204" pitchFamily="34" charset="0"/>
                <a:ea typeface="+mn-ea"/>
                <a:cs typeface="Arial" panose="020B0604020202020204" pitchFamily="34" charset="0"/>
              </a:rPr>
              <a:t>3 prior lines of therapy: 50%</a:t>
            </a:r>
          </a:p>
          <a:p>
            <a:pPr marL="311135" marR="0" lvl="0" indent="-311135" algn="l" defTabSz="609570" rtl="0" eaLnBrk="1" fontAlgn="auto" latinLnBrk="0" hangingPunct="1">
              <a:lnSpc>
                <a:spcPct val="110000"/>
              </a:lnSpc>
              <a:spcBef>
                <a:spcPts val="0"/>
              </a:spcBef>
              <a:spcAft>
                <a:spcPts val="800"/>
              </a:spcAft>
              <a:buClr>
                <a:srgbClr val="E0592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3173E">
                    <a:lumMod val="90000"/>
                    <a:lumOff val="10000"/>
                  </a:srgbClr>
                </a:solidFill>
                <a:effectLst/>
                <a:uLnTx/>
                <a:uFillTx/>
                <a:latin typeface="Arial" panose="020B0604020202020204" pitchFamily="34" charset="0"/>
                <a:ea typeface="+mn-ea"/>
                <a:cs typeface="Arial" panose="020B0604020202020204" pitchFamily="34" charset="0"/>
              </a:rPr>
              <a:t>Prior </a:t>
            </a:r>
            <a:r>
              <a:rPr kumimoji="0" lang="en-US" sz="1400" b="0" i="0" u="none" strike="noStrike" kern="1200" cap="none" spc="0" normalizeH="0" baseline="0" noProof="0" dirty="0" err="1">
                <a:ln>
                  <a:noFill/>
                </a:ln>
                <a:solidFill>
                  <a:srgbClr val="03173E">
                    <a:lumMod val="90000"/>
                    <a:lumOff val="10000"/>
                  </a:srgbClr>
                </a:solidFill>
                <a:effectLst/>
                <a:uLnTx/>
                <a:uFillTx/>
                <a:latin typeface="Arial" panose="020B0604020202020204" pitchFamily="34" charset="0"/>
                <a:ea typeface="+mn-ea"/>
                <a:cs typeface="Arial" panose="020B0604020202020204" pitchFamily="34" charset="0"/>
              </a:rPr>
              <a:t>fulvestrant</a:t>
            </a:r>
            <a:r>
              <a:rPr kumimoji="0" lang="en-US" sz="1400" b="0" i="0" u="none" strike="noStrike" kern="1200" cap="none" spc="0" normalizeH="0" baseline="0" noProof="0" dirty="0">
                <a:ln>
                  <a:noFill/>
                </a:ln>
                <a:solidFill>
                  <a:srgbClr val="03173E">
                    <a:lumMod val="90000"/>
                    <a:lumOff val="10000"/>
                  </a:srgbClr>
                </a:solidFill>
                <a:effectLst/>
                <a:uLnTx/>
                <a:uFillTx/>
                <a:latin typeface="Arial" panose="020B0604020202020204" pitchFamily="34" charset="0"/>
                <a:ea typeface="+mn-ea"/>
                <a:cs typeface="Arial" panose="020B0604020202020204" pitchFamily="34" charset="0"/>
              </a:rPr>
              <a:t>: 67.5%</a:t>
            </a:r>
          </a:p>
          <a:p>
            <a:pPr marL="311135" marR="0" lvl="0" indent="-311135" algn="l" defTabSz="609570" rtl="0" eaLnBrk="1" fontAlgn="auto" latinLnBrk="0" hangingPunct="1">
              <a:lnSpc>
                <a:spcPct val="110000"/>
              </a:lnSpc>
              <a:spcBef>
                <a:spcPts val="0"/>
              </a:spcBef>
              <a:spcAft>
                <a:spcPts val="800"/>
              </a:spcAft>
              <a:buClr>
                <a:srgbClr val="E0592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3173E">
                    <a:lumMod val="90000"/>
                    <a:lumOff val="10000"/>
                  </a:srgbClr>
                </a:solidFill>
                <a:effectLst/>
                <a:uLnTx/>
                <a:uFillTx/>
                <a:latin typeface="Arial" panose="020B0604020202020204" pitchFamily="34" charset="0"/>
                <a:ea typeface="+mn-ea"/>
                <a:cs typeface="Arial" panose="020B0604020202020204" pitchFamily="34" charset="0"/>
              </a:rPr>
              <a:t>Prior chemo: 75%</a:t>
            </a:r>
          </a:p>
          <a:p>
            <a:pPr marL="311135" marR="0" lvl="0" indent="-311135" algn="l" defTabSz="609570" rtl="0" eaLnBrk="1" fontAlgn="auto" latinLnBrk="0" hangingPunct="1">
              <a:lnSpc>
                <a:spcPct val="110000"/>
              </a:lnSpc>
              <a:spcBef>
                <a:spcPts val="0"/>
              </a:spcBef>
              <a:spcAft>
                <a:spcPts val="800"/>
              </a:spcAft>
              <a:buClr>
                <a:srgbClr val="E0592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3173E">
                    <a:lumMod val="90000"/>
                    <a:lumOff val="10000"/>
                  </a:srgbClr>
                </a:solidFill>
                <a:effectLst/>
                <a:uLnTx/>
                <a:uFillTx/>
                <a:latin typeface="Arial" panose="020B0604020202020204" pitchFamily="34" charset="0"/>
                <a:ea typeface="+mn-ea"/>
                <a:cs typeface="Arial" panose="020B0604020202020204" pitchFamily="34" charset="0"/>
              </a:rPr>
              <a:t>Prior CDK 4/6i: 92.5%</a:t>
            </a:r>
          </a:p>
          <a:p>
            <a:pPr marL="311135" marR="0" lvl="0" indent="-311135" algn="l" defTabSz="609570" rtl="0" eaLnBrk="1" fontAlgn="auto" latinLnBrk="0" hangingPunct="1">
              <a:lnSpc>
                <a:spcPct val="110000"/>
              </a:lnSpc>
              <a:spcBef>
                <a:spcPts val="0"/>
              </a:spcBef>
              <a:spcAft>
                <a:spcPts val="800"/>
              </a:spcAft>
              <a:buClr>
                <a:srgbClr val="E05929"/>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3173E">
                  <a:lumMod val="90000"/>
                  <a:lumOff val="10000"/>
                </a:srgbClr>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6E092BAC-F4A1-E5E5-1DBA-52AC0DF016B9}"/>
              </a:ext>
            </a:extLst>
          </p:cNvPr>
          <p:cNvSpPr txBox="1"/>
          <p:nvPr/>
        </p:nvSpPr>
        <p:spPr>
          <a:xfrm>
            <a:off x="7166113" y="6410739"/>
            <a:ext cx="0" cy="0"/>
          </a:xfrm>
          <a:prstGeom prst="rect">
            <a:avLst/>
          </a:prstGeom>
        </p:spPr>
        <p:txBody>
          <a:bodyPr vert="horz" wrap="non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E34FF7A6-7045-3A87-3B61-331734CE6954}"/>
              </a:ext>
            </a:extLst>
          </p:cNvPr>
          <p:cNvSpPr txBox="1"/>
          <p:nvPr/>
        </p:nvSpPr>
        <p:spPr>
          <a:xfrm>
            <a:off x="4871864" y="6309320"/>
            <a:ext cx="3158008" cy="460511"/>
          </a:xfrm>
          <a:prstGeom prst="rect">
            <a:avLst/>
          </a:prstGeom>
          <a:noFill/>
        </p:spPr>
        <p:txBody>
          <a:bodyPr wrap="square">
            <a:spAutoFit/>
          </a:bodyPr>
          <a:lstStyle/>
          <a:p>
            <a:pPr algn="ctr" defTabSz="914400" eaLnBrk="0" hangingPunct="0">
              <a:lnSpc>
                <a:spcPts val="3340"/>
              </a:lnSpc>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Courtesy of Erika Hamilton, MD</a:t>
            </a:r>
          </a:p>
        </p:txBody>
      </p:sp>
    </p:spTree>
    <p:extLst>
      <p:ext uri="{BB962C8B-B14F-4D97-AF65-F5344CB8AC3E}">
        <p14:creationId xmlns:p14="http://schemas.microsoft.com/office/powerpoint/2010/main" val="4350952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23E93-D5C9-49AA-9B51-4167DE9D04B5}"/>
              </a:ext>
            </a:extLst>
          </p:cNvPr>
          <p:cNvSpPr>
            <a:spLocks noGrp="1"/>
          </p:cNvSpPr>
          <p:nvPr>
            <p:ph type="ctrTitle"/>
          </p:nvPr>
        </p:nvSpPr>
        <p:spPr/>
        <p:txBody>
          <a:bodyPr/>
          <a:lstStyle/>
          <a:p>
            <a:r>
              <a:rPr lang="en-US" dirty="0"/>
              <a:t>Akt inhibition</a:t>
            </a:r>
          </a:p>
        </p:txBody>
      </p:sp>
      <p:sp>
        <p:nvSpPr>
          <p:cNvPr id="3" name="TextBox 2">
            <a:extLst>
              <a:ext uri="{FF2B5EF4-FFF2-40B4-BE49-F238E27FC236}">
                <a16:creationId xmlns:a16="http://schemas.microsoft.com/office/drawing/2014/main" id="{8D6BFB8A-A0E8-902A-5E1D-C6E5401CFBC8}"/>
              </a:ext>
            </a:extLst>
          </p:cNvPr>
          <p:cNvSpPr txBox="1"/>
          <p:nvPr/>
        </p:nvSpPr>
        <p:spPr>
          <a:xfrm>
            <a:off x="8999307" y="6309320"/>
            <a:ext cx="3158008" cy="460511"/>
          </a:xfrm>
          <a:prstGeom prst="rect">
            <a:avLst/>
          </a:prstGeom>
          <a:noFill/>
        </p:spPr>
        <p:txBody>
          <a:bodyPr wrap="square">
            <a:spAutoFit/>
          </a:bodyPr>
          <a:lstStyle/>
          <a:p>
            <a:pPr algn="ctr" defTabSz="914400" eaLnBrk="0" hangingPunct="0">
              <a:lnSpc>
                <a:spcPts val="3340"/>
              </a:lnSpc>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Courtesy of Erika Hamilton, MD</a:t>
            </a:r>
          </a:p>
        </p:txBody>
      </p:sp>
    </p:spTree>
    <p:extLst>
      <p:ext uri="{BB962C8B-B14F-4D97-AF65-F5344CB8AC3E}">
        <p14:creationId xmlns:p14="http://schemas.microsoft.com/office/powerpoint/2010/main" val="35922306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6A33B1-5D84-9E4A-9AF7-713057132DFA}"/>
              </a:ext>
            </a:extLst>
          </p:cNvPr>
          <p:cNvSpPr>
            <a:spLocks noGrp="1"/>
          </p:cNvSpPr>
          <p:nvPr>
            <p:ph type="title"/>
          </p:nvPr>
        </p:nvSpPr>
        <p:spPr>
          <a:xfrm>
            <a:off x="609600" y="-231553"/>
            <a:ext cx="10972800" cy="1082439"/>
          </a:xfrm>
        </p:spPr>
        <p:txBody>
          <a:bodyPr/>
          <a:lstStyle/>
          <a:p>
            <a:r>
              <a:rPr lang="en-US" dirty="0">
                <a:solidFill>
                  <a:schemeClr val="tx2"/>
                </a:solidFill>
              </a:rPr>
              <a:t>PI3K/AKT/mTOR pathway</a:t>
            </a:r>
          </a:p>
        </p:txBody>
      </p:sp>
      <p:sp>
        <p:nvSpPr>
          <p:cNvPr id="18" name="TextBox 17">
            <a:extLst>
              <a:ext uri="{FF2B5EF4-FFF2-40B4-BE49-F238E27FC236}">
                <a16:creationId xmlns:a16="http://schemas.microsoft.com/office/drawing/2014/main" id="{4C21D0DD-A7F3-4A27-90C6-CC26AB9239CD}"/>
              </a:ext>
            </a:extLst>
          </p:cNvPr>
          <p:cNvSpPr txBox="1"/>
          <p:nvPr/>
        </p:nvSpPr>
        <p:spPr>
          <a:xfrm>
            <a:off x="8164945" y="1570182"/>
            <a:ext cx="914400" cy="914400"/>
          </a:xfrm>
          <a:prstGeom prst="rect">
            <a:avLst/>
          </a:prstGeom>
        </p:spPr>
        <p:txBody>
          <a:bodyPr vert="horz" wrap="non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0FE06BD9-F7A4-49B7-869D-634CDD997ADB}"/>
              </a:ext>
            </a:extLst>
          </p:cNvPr>
          <p:cNvGrpSpPr/>
          <p:nvPr/>
        </p:nvGrpSpPr>
        <p:grpSpPr>
          <a:xfrm>
            <a:off x="0" y="1138073"/>
            <a:ext cx="6731155" cy="4581854"/>
            <a:chOff x="1483013" y="1068368"/>
            <a:chExt cx="7287955" cy="4721264"/>
          </a:xfrm>
        </p:grpSpPr>
        <p:pic>
          <p:nvPicPr>
            <p:cNvPr id="2" name="Picture 1">
              <a:extLst>
                <a:ext uri="{FF2B5EF4-FFF2-40B4-BE49-F238E27FC236}">
                  <a16:creationId xmlns:a16="http://schemas.microsoft.com/office/drawing/2014/main" id="{5C5B083F-FA2F-4ED3-B088-29169D7C46CD}"/>
                </a:ext>
              </a:extLst>
            </p:cNvPr>
            <p:cNvPicPr>
              <a:picLocks noChangeAspect="1"/>
            </p:cNvPicPr>
            <p:nvPr/>
          </p:nvPicPr>
          <p:blipFill>
            <a:blip r:embed="rId3"/>
            <a:stretch>
              <a:fillRect/>
            </a:stretch>
          </p:blipFill>
          <p:spPr>
            <a:xfrm>
              <a:off x="2653274" y="1068368"/>
              <a:ext cx="6117694" cy="4721264"/>
            </a:xfrm>
            <a:prstGeom prst="rect">
              <a:avLst/>
            </a:prstGeom>
          </p:spPr>
        </p:pic>
        <p:sp>
          <p:nvSpPr>
            <p:cNvPr id="11" name="Rectangle: Rounded Corners 10">
              <a:extLst>
                <a:ext uri="{FF2B5EF4-FFF2-40B4-BE49-F238E27FC236}">
                  <a16:creationId xmlns:a16="http://schemas.microsoft.com/office/drawing/2014/main" id="{F9897BEC-C508-44EC-AC8C-8C41CF4424B2}"/>
                </a:ext>
              </a:extLst>
            </p:cNvPr>
            <p:cNvSpPr/>
            <p:nvPr/>
          </p:nvSpPr>
          <p:spPr>
            <a:xfrm>
              <a:off x="6672105" y="1319586"/>
              <a:ext cx="2019313" cy="633478"/>
            </a:xfrm>
            <a:prstGeom prst="roundRect">
              <a:avLst/>
            </a:prstGeom>
            <a:solidFill>
              <a:srgbClr val="FF6699"/>
            </a:solidFill>
            <a:ln w="28575">
              <a:solidFill>
                <a:srgbClr val="FF6699"/>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3173E"/>
                  </a:solidFill>
                  <a:effectLst/>
                  <a:uLnTx/>
                  <a:uFillTx/>
                  <a:latin typeface="Calibri" panose="020F0502020204030204" pitchFamily="34" charset="0"/>
                  <a:ea typeface="+mn-ea"/>
                  <a:cs typeface="Calibri" panose="020F0502020204030204" pitchFamily="34" charset="0"/>
                </a:rPr>
                <a:t>AKT inhibitors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3173E"/>
                  </a:solidFill>
                  <a:effectLst/>
                  <a:uLnTx/>
                  <a:uFillTx/>
                  <a:latin typeface="Calibri" panose="020F0502020204030204" pitchFamily="34" charset="0"/>
                  <a:ea typeface="+mn-ea"/>
                  <a:cs typeface="Calibri" panose="020F0502020204030204" pitchFamily="34" charset="0"/>
                </a:rPr>
                <a:t>Capivasertib</a:t>
              </a:r>
              <a:r>
                <a:rPr kumimoji="0" lang="en-US" sz="1400" b="0" i="0" u="none" strike="noStrike" kern="1200" cap="none" spc="0" normalizeH="0" baseline="0" noProof="0" dirty="0">
                  <a:ln>
                    <a:noFill/>
                  </a:ln>
                  <a:solidFill>
                    <a:srgbClr val="03173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err="1">
                  <a:ln>
                    <a:noFill/>
                  </a:ln>
                  <a:solidFill>
                    <a:srgbClr val="03173E"/>
                  </a:solidFill>
                  <a:effectLst/>
                  <a:uLnTx/>
                  <a:uFillTx/>
                  <a:latin typeface="Calibri" panose="020F0502020204030204" pitchFamily="34" charset="0"/>
                  <a:ea typeface="+mn-ea"/>
                  <a:cs typeface="Calibri" panose="020F0502020204030204" pitchFamily="34" charset="0"/>
                </a:rPr>
                <a:t>Ipatasertib</a:t>
              </a:r>
              <a:endParaRPr kumimoji="0" lang="en-US" sz="1400" b="0" i="0" u="none" strike="noStrike" kern="1200" cap="none" spc="0" normalizeH="0" baseline="0" noProof="0" dirty="0">
                <a:ln>
                  <a:noFill/>
                </a:ln>
                <a:solidFill>
                  <a:srgbClr val="03173E"/>
                </a:solidFill>
                <a:effectLst/>
                <a:uLnTx/>
                <a:uFillTx/>
                <a:latin typeface="Calibri" panose="020F0502020204030204" pitchFamily="34" charset="0"/>
                <a:ea typeface="+mn-ea"/>
                <a:cs typeface="Calibri" panose="020F0502020204030204" pitchFamily="34" charset="0"/>
              </a:endParaRPr>
            </a:p>
          </p:txBody>
        </p:sp>
        <p:grpSp>
          <p:nvGrpSpPr>
            <p:cNvPr id="16" name="Group 15">
              <a:extLst>
                <a:ext uri="{FF2B5EF4-FFF2-40B4-BE49-F238E27FC236}">
                  <a16:creationId xmlns:a16="http://schemas.microsoft.com/office/drawing/2014/main" id="{4F9992CA-65B9-40B8-AEF2-F21AFF4B2A97}"/>
                </a:ext>
              </a:extLst>
            </p:cNvPr>
            <p:cNvGrpSpPr/>
            <p:nvPr/>
          </p:nvGrpSpPr>
          <p:grpSpPr>
            <a:xfrm>
              <a:off x="5702885" y="2068946"/>
              <a:ext cx="1833986" cy="2272146"/>
              <a:chOff x="5772727" y="2141809"/>
              <a:chExt cx="1922049" cy="2153100"/>
            </a:xfrm>
          </p:grpSpPr>
          <p:cxnSp>
            <p:nvCxnSpPr>
              <p:cNvPr id="6" name="Straight Connector 5">
                <a:extLst>
                  <a:ext uri="{FF2B5EF4-FFF2-40B4-BE49-F238E27FC236}">
                    <a16:creationId xmlns:a16="http://schemas.microsoft.com/office/drawing/2014/main" id="{C6F71633-7D55-4DE6-A8DA-1113E19179E7}"/>
                  </a:ext>
                </a:extLst>
              </p:cNvPr>
              <p:cNvCxnSpPr>
                <a:cxnSpLocks/>
              </p:cNvCxnSpPr>
              <p:nvPr/>
            </p:nvCxnSpPr>
            <p:spPr>
              <a:xfrm flipV="1">
                <a:off x="5869708" y="2141809"/>
                <a:ext cx="1825068" cy="2065355"/>
              </a:xfrm>
              <a:prstGeom prst="line">
                <a:avLst/>
              </a:prstGeom>
              <a:ln w="19050" cap="flat" cmpd="sng" algn="ctr">
                <a:solidFill>
                  <a:srgbClr val="FF6699"/>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CB834BFF-FE6B-455F-AA22-CFCBB75B9A4B}"/>
                  </a:ext>
                </a:extLst>
              </p:cNvPr>
              <p:cNvCxnSpPr>
                <a:cxnSpLocks/>
              </p:cNvCxnSpPr>
              <p:nvPr/>
            </p:nvCxnSpPr>
            <p:spPr>
              <a:xfrm>
                <a:off x="5772727" y="4119418"/>
                <a:ext cx="193964" cy="175491"/>
              </a:xfrm>
              <a:prstGeom prst="line">
                <a:avLst/>
              </a:prstGeom>
              <a:ln>
                <a:solidFill>
                  <a:srgbClr val="FF6699"/>
                </a:solidFill>
                <a:headEnd type="none" w="med" len="med"/>
                <a:tailEnd type="none" w="med" len="med"/>
              </a:ln>
            </p:spPr>
            <p:style>
              <a:lnRef idx="2">
                <a:schemeClr val="accent3"/>
              </a:lnRef>
              <a:fillRef idx="0">
                <a:schemeClr val="accent3"/>
              </a:fillRef>
              <a:effectRef idx="1">
                <a:schemeClr val="accent3"/>
              </a:effectRef>
              <a:fontRef idx="minor">
                <a:schemeClr val="tx1"/>
              </a:fontRef>
            </p:style>
          </p:cxnSp>
        </p:grpSp>
        <p:sp>
          <p:nvSpPr>
            <p:cNvPr id="19" name="Rectangle: Rounded Corners 18">
              <a:extLst>
                <a:ext uri="{FF2B5EF4-FFF2-40B4-BE49-F238E27FC236}">
                  <a16:creationId xmlns:a16="http://schemas.microsoft.com/office/drawing/2014/main" id="{00E54FF2-06A8-43BD-90B5-27CDCC417642}"/>
                </a:ext>
              </a:extLst>
            </p:cNvPr>
            <p:cNvSpPr/>
            <p:nvPr/>
          </p:nvSpPr>
          <p:spPr>
            <a:xfrm>
              <a:off x="1483013" y="3350073"/>
              <a:ext cx="1324760" cy="508000"/>
            </a:xfrm>
            <a:prstGeom prst="roundRect">
              <a:avLst/>
            </a:prstGeom>
            <a:solidFill>
              <a:srgbClr val="FF9900"/>
            </a:solidFill>
            <a:ln>
              <a:solidFill>
                <a:srgbClr val="FF99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mTOR inhibitor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Everolimus</a:t>
              </a:r>
              <a:endParaRPr kumimoji="0" lang="en-US"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cxnSp>
          <p:nvCxnSpPr>
            <p:cNvPr id="21" name="Straight Connector 20">
              <a:extLst>
                <a:ext uri="{FF2B5EF4-FFF2-40B4-BE49-F238E27FC236}">
                  <a16:creationId xmlns:a16="http://schemas.microsoft.com/office/drawing/2014/main" id="{D3365D24-6C53-4EE9-B71D-AED26BCA2EC2}"/>
                </a:ext>
              </a:extLst>
            </p:cNvPr>
            <p:cNvCxnSpPr/>
            <p:nvPr/>
          </p:nvCxnSpPr>
          <p:spPr>
            <a:xfrm>
              <a:off x="2807773" y="3604073"/>
              <a:ext cx="618715" cy="0"/>
            </a:xfrm>
            <a:prstGeom prst="line">
              <a:avLst/>
            </a:prstGeom>
            <a:ln>
              <a:prstDash val="sysDot"/>
            </a:ln>
          </p:spPr>
          <p:style>
            <a:lnRef idx="2">
              <a:schemeClr val="accent2"/>
            </a:lnRef>
            <a:fillRef idx="0">
              <a:schemeClr val="accent2"/>
            </a:fillRef>
            <a:effectRef idx="1">
              <a:schemeClr val="accent2"/>
            </a:effectRef>
            <a:fontRef idx="minor">
              <a:schemeClr val="tx1"/>
            </a:fontRef>
          </p:style>
        </p:cxnSp>
        <p:cxnSp>
          <p:nvCxnSpPr>
            <p:cNvPr id="23" name="Straight Connector 22">
              <a:extLst>
                <a:ext uri="{FF2B5EF4-FFF2-40B4-BE49-F238E27FC236}">
                  <a16:creationId xmlns:a16="http://schemas.microsoft.com/office/drawing/2014/main" id="{14111026-CEBE-4DBA-B17E-2397D3325D4A}"/>
                </a:ext>
              </a:extLst>
            </p:cNvPr>
            <p:cNvCxnSpPr>
              <a:cxnSpLocks/>
            </p:cNvCxnSpPr>
            <p:nvPr/>
          </p:nvCxnSpPr>
          <p:spPr>
            <a:xfrm>
              <a:off x="3417252" y="3484005"/>
              <a:ext cx="0" cy="254000"/>
            </a:xfrm>
            <a:prstGeom prst="line">
              <a:avLst/>
            </a:prstGeom>
            <a:ln/>
          </p:spPr>
          <p:style>
            <a:lnRef idx="2">
              <a:schemeClr val="accent2"/>
            </a:lnRef>
            <a:fillRef idx="0">
              <a:schemeClr val="accent2"/>
            </a:fillRef>
            <a:effectRef idx="1">
              <a:schemeClr val="accent2"/>
            </a:effectRef>
            <a:fontRef idx="minor">
              <a:schemeClr val="tx1"/>
            </a:fontRef>
          </p:style>
        </p:cxnSp>
      </p:grpSp>
      <p:sp>
        <p:nvSpPr>
          <p:cNvPr id="8" name="TextBox 7">
            <a:extLst>
              <a:ext uri="{FF2B5EF4-FFF2-40B4-BE49-F238E27FC236}">
                <a16:creationId xmlns:a16="http://schemas.microsoft.com/office/drawing/2014/main" id="{6F84BF31-8CCA-48EF-96E8-78602805B9EA}"/>
              </a:ext>
            </a:extLst>
          </p:cNvPr>
          <p:cNvSpPr txBox="1"/>
          <p:nvPr/>
        </p:nvSpPr>
        <p:spPr>
          <a:xfrm>
            <a:off x="6859313" y="1001148"/>
            <a:ext cx="5262471" cy="4855704"/>
          </a:xfrm>
          <a:prstGeom prst="rect">
            <a:avLst/>
          </a:prstGeom>
        </p:spPr>
        <p:txBody>
          <a:bodyPr vert="horz" wrap="non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3173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3173E"/>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err="1">
                <a:ln>
                  <a:noFill/>
                </a:ln>
                <a:solidFill>
                  <a:srgbClr val="001641"/>
                </a:solidFill>
                <a:effectLst/>
                <a:uLnTx/>
                <a:uFillTx/>
                <a:latin typeface="Arial" panose="020B0604020202020204" pitchFamily="34" charset="0"/>
                <a:ea typeface="+mn-ea"/>
                <a:cs typeface="Arial" panose="020B0604020202020204" pitchFamily="34" charset="0"/>
              </a:rPr>
              <a:t>Capivasertib</a:t>
            </a:r>
            <a:r>
              <a:rPr kumimoji="0" lang="en-US" sz="1400" b="0"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rPr>
              <a:t>, a pan-AKT inhibitor demonstrated synergistic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rPr>
              <a:t>activity with </a:t>
            </a:r>
            <a:r>
              <a:rPr kumimoji="0" lang="en-US" sz="1400" b="0" i="0" u="none" strike="noStrike" kern="1200" cap="none" spc="0" normalizeH="0" baseline="0" noProof="0" dirty="0" err="1">
                <a:ln>
                  <a:noFill/>
                </a:ln>
                <a:solidFill>
                  <a:srgbClr val="001641"/>
                </a:solidFill>
                <a:effectLst/>
                <a:uLnTx/>
                <a:uFillTx/>
                <a:latin typeface="Arial" panose="020B0604020202020204" pitchFamily="34" charset="0"/>
                <a:ea typeface="+mn-ea"/>
                <a:cs typeface="Arial" panose="020B0604020202020204" pitchFamily="34" charset="0"/>
              </a:rPr>
              <a:t>fulvestrant</a:t>
            </a:r>
            <a:r>
              <a:rPr kumimoji="0" lang="en-US" sz="1400" b="0"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rPr>
              <a:t> in preclinical endocrine sensitive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rPr>
              <a:t>resistant models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err="1">
                <a:ln>
                  <a:noFill/>
                </a:ln>
                <a:solidFill>
                  <a:srgbClr val="001641"/>
                </a:solidFill>
                <a:effectLst/>
                <a:uLnTx/>
                <a:uFillTx/>
                <a:latin typeface="Arial" panose="020B0604020202020204" pitchFamily="34" charset="0"/>
                <a:ea typeface="+mn-ea"/>
                <a:cs typeface="Arial" panose="020B0604020202020204" pitchFamily="34" charset="0"/>
              </a:rPr>
              <a:t>Ipatasertib</a:t>
            </a:r>
            <a:r>
              <a:rPr kumimoji="0" lang="en-US" sz="1400" b="0"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rPr>
              <a:t> is also a pan-AKT inhibitor with demonstrated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rPr>
              <a:t>antitumor activity in preclinical studies</a:t>
            </a:r>
            <a:endParaRPr kumimoji="0" lang="en-US" sz="1400" b="0" i="0" u="none" strike="noStrike" kern="1200" cap="none" spc="0" normalizeH="0" baseline="0" noProof="0" dirty="0">
              <a:ln>
                <a:noFill/>
              </a:ln>
              <a:solidFill>
                <a:srgbClr val="03173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3173E"/>
              </a:solidFill>
              <a:effectLst/>
              <a:uLnTx/>
              <a:uFillTx/>
              <a:latin typeface="Arial" panose="020B0604020202020204"/>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3173E"/>
                </a:solidFill>
                <a:effectLst/>
                <a:uLnTx/>
                <a:uFillTx/>
                <a:latin typeface="Arial" panose="020B0604020202020204"/>
                <a:ea typeface="+mn-ea"/>
                <a:cs typeface="Arial" panose="020B0604020202020204" pitchFamily="34" charset="0"/>
              </a:rPr>
              <a:t>In phase 1 trials</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1" i="0" u="none" strike="noStrike" kern="1200" cap="none" spc="0" normalizeH="0" baseline="0" noProof="0" dirty="0" err="1">
                <a:ln>
                  <a:noFill/>
                </a:ln>
                <a:solidFill>
                  <a:srgbClr val="03173E"/>
                </a:solidFill>
                <a:effectLst/>
                <a:uLnTx/>
                <a:uFillTx/>
                <a:latin typeface="Arial" panose="020B0604020202020204"/>
                <a:ea typeface="+mn-ea"/>
                <a:cs typeface="Arial" panose="020B0604020202020204" pitchFamily="34" charset="0"/>
              </a:rPr>
              <a:t>Capivasertib</a:t>
            </a:r>
            <a:r>
              <a:rPr kumimoji="0" lang="en-US" sz="1400" b="1" i="0" u="none" strike="noStrike" kern="1200" cap="none" spc="0" normalizeH="0" baseline="0" noProof="0" dirty="0">
                <a:ln>
                  <a:noFill/>
                </a:ln>
                <a:solidFill>
                  <a:srgbClr val="03173E"/>
                </a:solidFill>
                <a:effectLst/>
                <a:uLnTx/>
                <a:uFillTx/>
                <a:latin typeface="Arial" panose="020B0604020202020204"/>
                <a:ea typeface="+mn-ea"/>
                <a:cs typeface="Arial" panose="020B0604020202020204" pitchFamily="34" charset="0"/>
              </a:rPr>
              <a:t> + </a:t>
            </a:r>
            <a:r>
              <a:rPr kumimoji="0" lang="en-US" sz="1400" b="1" i="0" u="none" strike="noStrike" kern="1200" cap="none" spc="0" normalizeH="0" baseline="0" noProof="0" dirty="0" err="1">
                <a:ln>
                  <a:noFill/>
                </a:ln>
                <a:solidFill>
                  <a:srgbClr val="03173E"/>
                </a:solidFill>
                <a:effectLst/>
                <a:uLnTx/>
                <a:uFillTx/>
                <a:latin typeface="Arial" panose="020B0604020202020204"/>
                <a:ea typeface="+mn-ea"/>
                <a:cs typeface="Arial" panose="020B0604020202020204" pitchFamily="34" charset="0"/>
              </a:rPr>
              <a:t>fulvestrant</a:t>
            </a:r>
            <a:r>
              <a:rPr kumimoji="0" lang="en-US" sz="1400" b="1" i="0" u="none" strike="noStrike" kern="1200" cap="none" spc="0" normalizeH="0" baseline="0" noProof="0" dirty="0">
                <a:ln>
                  <a:noFill/>
                </a:ln>
                <a:solidFill>
                  <a:srgbClr val="03173E"/>
                </a:solidFill>
                <a:effectLst/>
                <a:uLnTx/>
                <a:uFillTx/>
                <a:latin typeface="Arial" panose="020B0604020202020204"/>
                <a:ea typeface="+mn-ea"/>
                <a:cs typeface="Arial" panose="020B0604020202020204" pitchFamily="34" charset="0"/>
              </a:rPr>
              <a:t> </a:t>
            </a:r>
            <a:r>
              <a:rPr kumimoji="0" lang="en-US" sz="1400" b="0" i="0" u="none" strike="noStrike" kern="1200" cap="none" spc="0" normalizeH="0" baseline="0" noProof="0" dirty="0">
                <a:ln>
                  <a:noFill/>
                </a:ln>
                <a:solidFill>
                  <a:srgbClr val="03173E"/>
                </a:solidFill>
                <a:effectLst/>
                <a:uLnTx/>
                <a:uFillTx/>
                <a:latin typeface="Arial" panose="020B0604020202020204"/>
                <a:ea typeface="+mn-ea"/>
                <a:cs typeface="Arial" panose="020B0604020202020204" pitchFamily="34" charset="0"/>
              </a:rPr>
              <a:t>in AKT</a:t>
            </a:r>
            <a:r>
              <a:rPr kumimoji="0" lang="en-US" sz="1400" b="0" i="0" u="none" strike="noStrike" kern="1200" cap="none" spc="0" normalizeH="0" baseline="30000" noProof="0" dirty="0">
                <a:ln>
                  <a:noFill/>
                </a:ln>
                <a:solidFill>
                  <a:srgbClr val="03173E"/>
                </a:solidFill>
                <a:effectLst/>
                <a:uLnTx/>
                <a:uFillTx/>
                <a:latin typeface="Arial" panose="020B0604020202020204"/>
                <a:ea typeface="+mn-ea"/>
                <a:cs typeface="Arial" panose="020B0604020202020204" pitchFamily="34" charset="0"/>
              </a:rPr>
              <a:t>E17K</a:t>
            </a:r>
            <a:r>
              <a:rPr kumimoji="0" lang="en-US" sz="1400" b="0" i="0" u="none" strike="noStrike" kern="1200" cap="none" spc="0" normalizeH="0" baseline="0" noProof="0" dirty="0">
                <a:ln>
                  <a:noFill/>
                </a:ln>
                <a:solidFill>
                  <a:srgbClr val="03173E"/>
                </a:solidFill>
                <a:effectLst/>
                <a:uLnTx/>
                <a:uFillTx/>
                <a:latin typeface="Arial" panose="020B0604020202020204"/>
                <a:ea typeface="+mn-ea"/>
                <a:cs typeface="Arial" panose="020B0604020202020204" pitchFamily="34" charset="0"/>
              </a:rPr>
              <a:t> HR+ MBC –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3173E"/>
                </a:solidFill>
                <a:effectLst/>
                <a:uLnTx/>
                <a:uFillTx/>
                <a:latin typeface="Arial" panose="020B0604020202020204"/>
                <a:ea typeface="+mn-ea"/>
                <a:cs typeface="Arial" panose="020B0604020202020204" pitchFamily="34" charset="0"/>
              </a:rPr>
              <a:t>      ORR of 20-36% and median PFS of 5-5.6 months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3173E"/>
                </a:solidFill>
                <a:effectLst/>
                <a:uLnTx/>
                <a:uFillTx/>
                <a:latin typeface="Arial" panose="020B0604020202020204"/>
                <a:ea typeface="+mn-ea"/>
                <a:cs typeface="Arial" panose="020B0604020202020204" pitchFamily="34" charset="0"/>
              </a:rPr>
              <a:t>      depending on prior </a:t>
            </a:r>
            <a:r>
              <a:rPr kumimoji="0" lang="en-US" sz="1400" b="0" i="0" u="none" strike="noStrike" kern="1200" cap="none" spc="0" normalizeH="0" baseline="0" noProof="0" dirty="0" err="1">
                <a:ln>
                  <a:noFill/>
                </a:ln>
                <a:solidFill>
                  <a:srgbClr val="03173E"/>
                </a:solidFill>
                <a:effectLst/>
                <a:uLnTx/>
                <a:uFillTx/>
                <a:latin typeface="Arial" panose="020B0604020202020204"/>
                <a:ea typeface="+mn-ea"/>
                <a:cs typeface="Arial" panose="020B0604020202020204" pitchFamily="34" charset="0"/>
              </a:rPr>
              <a:t>fulvestrant</a:t>
            </a:r>
            <a:r>
              <a:rPr kumimoji="0" lang="en-US" sz="1400" b="0" i="0" u="none" strike="noStrike" kern="1200" cap="none" spc="0" normalizeH="0" baseline="0" noProof="0" dirty="0">
                <a:ln>
                  <a:noFill/>
                </a:ln>
                <a:solidFill>
                  <a:srgbClr val="03173E"/>
                </a:solidFill>
                <a:effectLst/>
                <a:uLnTx/>
                <a:uFillTx/>
                <a:latin typeface="Arial" panose="020B0604020202020204"/>
                <a:ea typeface="+mn-ea"/>
                <a:cs typeface="Arial" panose="020B0604020202020204" pitchFamily="34" charset="0"/>
              </a:rPr>
              <a:t> tx</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1" i="0" u="none" strike="noStrike" kern="1200" cap="none" spc="0" normalizeH="0" baseline="0" noProof="0" dirty="0" err="1">
                <a:ln>
                  <a:noFill/>
                </a:ln>
                <a:solidFill>
                  <a:srgbClr val="03173E"/>
                </a:solidFill>
                <a:effectLst/>
                <a:uLnTx/>
                <a:uFillTx/>
                <a:latin typeface="Arial" panose="020B0604020202020204"/>
                <a:ea typeface="+mn-ea"/>
                <a:cs typeface="Arial" panose="020B0604020202020204" pitchFamily="34" charset="0"/>
              </a:rPr>
              <a:t>Ipatasertib</a:t>
            </a:r>
            <a:r>
              <a:rPr kumimoji="0" lang="en-US" sz="1400" b="1" i="0" u="none" strike="noStrike" kern="1200" cap="none" spc="0" normalizeH="0" baseline="0" noProof="0" dirty="0">
                <a:ln>
                  <a:noFill/>
                </a:ln>
                <a:solidFill>
                  <a:srgbClr val="03173E"/>
                </a:solidFill>
                <a:effectLst/>
                <a:uLnTx/>
                <a:uFillTx/>
                <a:latin typeface="Arial" panose="020B0604020202020204"/>
                <a:ea typeface="+mn-ea"/>
                <a:cs typeface="Arial" panose="020B0604020202020204" pitchFamily="34" charset="0"/>
              </a:rPr>
              <a:t> + paclitaxel </a:t>
            </a:r>
            <a:r>
              <a:rPr kumimoji="0" lang="en-US" sz="1400" b="0" i="0" u="none" strike="noStrike" kern="1200" cap="none" spc="0" normalizeH="0" baseline="0" noProof="0" dirty="0">
                <a:ln>
                  <a:noFill/>
                </a:ln>
                <a:solidFill>
                  <a:srgbClr val="03173E"/>
                </a:solidFill>
                <a:effectLst/>
                <a:uLnTx/>
                <a:uFillTx/>
                <a:latin typeface="Arial" panose="020B0604020202020204"/>
                <a:ea typeface="+mn-ea"/>
                <a:cs typeface="Arial" panose="020B0604020202020204" pitchFamily="34" charset="0"/>
              </a:rPr>
              <a:t>in HR+/HER2- MBC: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3173E"/>
                </a:solidFill>
                <a:effectLst/>
                <a:uLnTx/>
                <a:uFillTx/>
                <a:latin typeface="Arial" panose="020B0604020202020204"/>
                <a:ea typeface="+mn-ea"/>
                <a:cs typeface="Arial" panose="020B0604020202020204" pitchFamily="34" charset="0"/>
              </a:rPr>
              <a:t>      2/15 patients had PR (one with H1047R PIK3CA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3173E"/>
                </a:solidFill>
                <a:effectLst/>
                <a:uLnTx/>
                <a:uFillTx/>
                <a:latin typeface="Arial" panose="020B0604020202020204"/>
                <a:ea typeface="+mn-ea"/>
                <a:cs typeface="Arial" panose="020B0604020202020204" pitchFamily="34" charset="0"/>
              </a:rPr>
              <a:t>      mutation) and max PFS was 14.2 months in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3173E"/>
                </a:solidFill>
                <a:effectLst/>
                <a:uLnTx/>
                <a:uFillTx/>
                <a:latin typeface="Arial" panose="020B0604020202020204"/>
                <a:ea typeface="+mn-ea"/>
                <a:cs typeface="Arial" panose="020B0604020202020204" pitchFamily="34" charset="0"/>
              </a:rPr>
              <a:t>      one pt with breast cancer</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3173E"/>
              </a:solidFill>
              <a:effectLst/>
              <a:uLnTx/>
              <a:uFillTx/>
              <a:latin typeface="Arial" panose="020B0604020202020204"/>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3173E"/>
                </a:solidFill>
                <a:effectLst/>
                <a:uLnTx/>
                <a:uFillTx/>
                <a:latin typeface="Arial" panose="020B0604020202020204"/>
                <a:ea typeface="+mn-ea"/>
                <a:cs typeface="Arial" panose="020B0604020202020204" pitchFamily="34" charset="0"/>
              </a:rPr>
              <a:t>Phase 2 FAKTION trial</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err="1">
                <a:ln>
                  <a:noFill/>
                </a:ln>
                <a:solidFill>
                  <a:srgbClr val="03173E"/>
                </a:solidFill>
                <a:effectLst/>
                <a:uLnTx/>
                <a:uFillTx/>
                <a:latin typeface="Arial" panose="020B0604020202020204"/>
                <a:ea typeface="+mn-ea"/>
                <a:cs typeface="Arial" panose="020B0604020202020204" pitchFamily="34" charset="0"/>
              </a:rPr>
              <a:t>Capivasertib</a:t>
            </a:r>
            <a:r>
              <a:rPr kumimoji="0" lang="en-US" sz="1400" b="1" i="0" u="none" strike="noStrike" kern="1200" cap="none" spc="0" normalizeH="0" baseline="0" noProof="0" dirty="0">
                <a:ln>
                  <a:noFill/>
                </a:ln>
                <a:solidFill>
                  <a:srgbClr val="03173E"/>
                </a:solidFill>
                <a:effectLst/>
                <a:uLnTx/>
                <a:uFillTx/>
                <a:latin typeface="Arial" panose="020B0604020202020204"/>
                <a:ea typeface="+mn-ea"/>
                <a:cs typeface="Arial" panose="020B0604020202020204" pitchFamily="34" charset="0"/>
              </a:rPr>
              <a:t> + </a:t>
            </a:r>
            <a:r>
              <a:rPr kumimoji="0" lang="en-US" sz="1400" b="1" i="0" u="none" strike="noStrike" kern="1200" cap="none" spc="0" normalizeH="0" baseline="0" noProof="0" dirty="0" err="1">
                <a:ln>
                  <a:noFill/>
                </a:ln>
                <a:solidFill>
                  <a:srgbClr val="03173E"/>
                </a:solidFill>
                <a:effectLst/>
                <a:uLnTx/>
                <a:uFillTx/>
                <a:latin typeface="Arial" panose="020B0604020202020204"/>
                <a:ea typeface="+mn-ea"/>
                <a:cs typeface="Arial" panose="020B0604020202020204" pitchFamily="34" charset="0"/>
              </a:rPr>
              <a:t>fulvestrant</a:t>
            </a:r>
            <a:r>
              <a:rPr kumimoji="0" lang="en-US" sz="1400" b="1" i="0" u="none" strike="noStrike" kern="1200" cap="none" spc="0" normalizeH="0" baseline="0" noProof="0" dirty="0">
                <a:ln>
                  <a:noFill/>
                </a:ln>
                <a:solidFill>
                  <a:srgbClr val="03173E"/>
                </a:solidFill>
                <a:effectLst/>
                <a:uLnTx/>
                <a:uFillTx/>
                <a:latin typeface="Arial" panose="020B0604020202020204"/>
                <a:ea typeface="+mn-ea"/>
                <a:cs typeface="Arial" panose="020B0604020202020204" pitchFamily="34" charset="0"/>
              </a:rPr>
              <a:t> </a:t>
            </a:r>
            <a:r>
              <a:rPr kumimoji="0" lang="en-US" sz="1400" b="0" i="0" u="none" strike="noStrike" kern="1200" cap="none" spc="0" normalizeH="0" baseline="0" noProof="0" dirty="0">
                <a:ln>
                  <a:noFill/>
                </a:ln>
                <a:solidFill>
                  <a:srgbClr val="03173E"/>
                </a:solidFill>
                <a:effectLst/>
                <a:uLnTx/>
                <a:uFillTx/>
                <a:latin typeface="Arial" panose="020B0604020202020204"/>
                <a:ea typeface="+mn-ea"/>
                <a:cs typeface="Arial" panose="020B0604020202020204" pitchFamily="34" charset="0"/>
              </a:rPr>
              <a:t>led to significant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3173E"/>
                </a:solidFill>
                <a:effectLst/>
                <a:uLnTx/>
                <a:uFillTx/>
                <a:latin typeface="Arial" panose="020B0604020202020204"/>
                <a:ea typeface="+mn-ea"/>
                <a:cs typeface="Arial" panose="020B0604020202020204" pitchFamily="34" charset="0"/>
              </a:rPr>
              <a:t>      improvement in PFS vs placebo/</a:t>
            </a:r>
            <a:r>
              <a:rPr kumimoji="0" lang="en-US" sz="1400" b="0" i="0" u="none" strike="noStrike" kern="1200" cap="none" spc="0" normalizeH="0" baseline="0" noProof="0" dirty="0" err="1">
                <a:ln>
                  <a:noFill/>
                </a:ln>
                <a:solidFill>
                  <a:srgbClr val="03173E"/>
                </a:solidFill>
                <a:effectLst/>
                <a:uLnTx/>
                <a:uFillTx/>
                <a:latin typeface="Arial" panose="020B0604020202020204"/>
                <a:ea typeface="+mn-ea"/>
                <a:cs typeface="Arial" panose="020B0604020202020204" pitchFamily="34" charset="0"/>
              </a:rPr>
              <a:t>fulv</a:t>
            </a:r>
            <a:r>
              <a:rPr kumimoji="0" lang="en-US" sz="1400" b="0" i="0" u="none" strike="noStrike" kern="1200" cap="none" spc="0" normalizeH="0" baseline="0" noProof="0" dirty="0">
                <a:ln>
                  <a:noFill/>
                </a:ln>
                <a:solidFill>
                  <a:srgbClr val="03173E"/>
                </a:solidFill>
                <a:effectLst/>
                <a:uLnTx/>
                <a:uFillTx/>
                <a:latin typeface="Arial" panose="020B0604020202020204"/>
                <a:ea typeface="+mn-ea"/>
                <a:cs typeface="Arial" panose="020B0604020202020204" pitchFamily="34" charset="0"/>
              </a:rPr>
              <a:t> irrespective of</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3173E"/>
                </a:solidFill>
                <a:effectLst/>
                <a:uLnTx/>
                <a:uFillTx/>
                <a:latin typeface="Arial" panose="020B0604020202020204"/>
                <a:ea typeface="+mn-ea"/>
                <a:cs typeface="Arial" panose="020B0604020202020204" pitchFamily="34" charset="0"/>
              </a:rPr>
              <a:t>      PI3K/AKT/PTEN pathway activation status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3173E"/>
              </a:solidFill>
              <a:effectLst/>
              <a:uLnTx/>
              <a:uFillTx/>
              <a:latin typeface="Arial" panose="020B0604020202020204"/>
              <a:ea typeface="+mn-ea"/>
              <a:cs typeface="Arial" panose="020B0604020202020204" pitchFamily="34" charset="0"/>
            </a:endParaRPr>
          </a:p>
        </p:txBody>
      </p:sp>
      <p:sp>
        <p:nvSpPr>
          <p:cNvPr id="17" name="Rectangle 16">
            <a:extLst>
              <a:ext uri="{FF2B5EF4-FFF2-40B4-BE49-F238E27FC236}">
                <a16:creationId xmlns:a16="http://schemas.microsoft.com/office/drawing/2014/main" id="{02EF0C1B-E84D-4C81-BFB1-35E62BEE707F}"/>
              </a:ext>
            </a:extLst>
          </p:cNvPr>
          <p:cNvSpPr/>
          <p:nvPr/>
        </p:nvSpPr>
        <p:spPr>
          <a:xfrm>
            <a:off x="191344" y="6432421"/>
            <a:ext cx="268214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rPr>
              <a:t>Smyth LM et al. 2020; </a:t>
            </a:r>
            <a:r>
              <a:rPr kumimoji="0" lang="en-US" sz="1000" b="0" i="0" u="none" strike="noStrike" kern="1200" cap="none" spc="0" normalizeH="0" baseline="0" noProof="0" dirty="0" err="1">
                <a:ln>
                  <a:noFill/>
                </a:ln>
                <a:solidFill>
                  <a:srgbClr val="001641"/>
                </a:solidFill>
                <a:effectLst/>
                <a:uLnTx/>
                <a:uFillTx/>
                <a:latin typeface="Arial" panose="020B0604020202020204" pitchFamily="34" charset="0"/>
                <a:ea typeface="+mn-ea"/>
                <a:cs typeface="Arial" panose="020B0604020202020204" pitchFamily="34" charset="0"/>
              </a:rPr>
              <a:t>Isakoff</a:t>
            </a:r>
            <a:r>
              <a:rPr kumimoji="0" lang="en-US" sz="1000" b="0"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rPr>
              <a:t> SJ  et al.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rPr>
              <a:t>Jones RH et al. ASCO 2019</a:t>
            </a:r>
          </a:p>
        </p:txBody>
      </p:sp>
      <p:sp>
        <p:nvSpPr>
          <p:cNvPr id="20" name="Footer Placeholder 5">
            <a:extLst>
              <a:ext uri="{FF2B5EF4-FFF2-40B4-BE49-F238E27FC236}">
                <a16:creationId xmlns:a16="http://schemas.microsoft.com/office/drawing/2014/main" id="{E202864F-6C90-45B5-B597-72DFDF8932BD}"/>
              </a:ext>
            </a:extLst>
          </p:cNvPr>
          <p:cNvSpPr txBox="1">
            <a:spLocks/>
          </p:cNvSpPr>
          <p:nvPr/>
        </p:nvSpPr>
        <p:spPr>
          <a:xfrm>
            <a:off x="986507" y="6165304"/>
            <a:ext cx="4520557" cy="24384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3173E"/>
                </a:solidFill>
                <a:effectLst/>
                <a:uLnTx/>
                <a:uFillTx/>
                <a:latin typeface="Arial" panose="020B0604020202020204"/>
                <a:ea typeface="+mn-ea"/>
                <a:cs typeface="+mn-cs"/>
              </a:rPr>
              <a:t>@ErikaHamilton9</a:t>
            </a:r>
          </a:p>
        </p:txBody>
      </p:sp>
      <p:sp>
        <p:nvSpPr>
          <p:cNvPr id="4" name="TextBox 3">
            <a:extLst>
              <a:ext uri="{FF2B5EF4-FFF2-40B4-BE49-F238E27FC236}">
                <a16:creationId xmlns:a16="http://schemas.microsoft.com/office/drawing/2014/main" id="{E7E6F574-4130-5A69-E4C1-4A5D04667125}"/>
              </a:ext>
            </a:extLst>
          </p:cNvPr>
          <p:cNvSpPr txBox="1"/>
          <p:nvPr/>
        </p:nvSpPr>
        <p:spPr>
          <a:xfrm>
            <a:off x="4871864" y="6309320"/>
            <a:ext cx="3158008" cy="460511"/>
          </a:xfrm>
          <a:prstGeom prst="rect">
            <a:avLst/>
          </a:prstGeom>
          <a:noFill/>
        </p:spPr>
        <p:txBody>
          <a:bodyPr wrap="square">
            <a:spAutoFit/>
          </a:bodyPr>
          <a:lstStyle/>
          <a:p>
            <a:pPr algn="ctr" defTabSz="914400" eaLnBrk="0" hangingPunct="0">
              <a:lnSpc>
                <a:spcPts val="3340"/>
              </a:lnSpc>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Courtesy of Erika Hamilton, MD</a:t>
            </a:r>
          </a:p>
        </p:txBody>
      </p:sp>
    </p:spTree>
    <p:extLst>
      <p:ext uri="{BB962C8B-B14F-4D97-AF65-F5344CB8AC3E}">
        <p14:creationId xmlns:p14="http://schemas.microsoft.com/office/powerpoint/2010/main" val="1728386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Hamilton </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53CC643F-52A4-0C81-6BFB-F473B02E2743}"/>
              </a:ext>
            </a:extLst>
          </p:cNvPr>
          <p:cNvGraphicFramePr>
            <a:graphicFrameLocks/>
          </p:cNvGraphicFramePr>
          <p:nvPr/>
        </p:nvGraphicFramePr>
        <p:xfrm>
          <a:off x="326037" y="1246395"/>
          <a:ext cx="10945216" cy="5380603"/>
        </p:xfrm>
        <a:graphic>
          <a:graphicData uri="http://schemas.openxmlformats.org/drawingml/2006/table">
            <a:tbl>
              <a:tblPr firstRow="1" bandRow="1">
                <a:tableStyleId>{F2DE63D5-997A-4646-A377-4702673A728D}</a:tableStyleId>
              </a:tblPr>
              <a:tblGrid>
                <a:gridCol w="2016224">
                  <a:extLst>
                    <a:ext uri="{9D8B030D-6E8A-4147-A177-3AD203B41FA5}">
                      <a16:colId xmlns:a16="http://schemas.microsoft.com/office/drawing/2014/main" val="20000"/>
                    </a:ext>
                  </a:extLst>
                </a:gridCol>
                <a:gridCol w="8928992">
                  <a:extLst>
                    <a:ext uri="{9D8B030D-6E8A-4147-A177-3AD203B41FA5}">
                      <a16:colId xmlns:a16="http://schemas.microsoft.com/office/drawing/2014/main" val="545933498"/>
                    </a:ext>
                  </a:extLst>
                </a:gridCol>
              </a:tblGrid>
              <a:tr h="1071555">
                <a:tc>
                  <a:txBody>
                    <a:bodyPr/>
                    <a:lstStyle/>
                    <a:p>
                      <a:r>
                        <a:rPr lang="en-US" sz="1400" b="1" kern="1200" dirty="0">
                          <a:solidFill>
                            <a:schemeClr val="tx1"/>
                          </a:solidFill>
                          <a:effectLst/>
                          <a:latin typeface="+mn-lt"/>
                          <a:ea typeface="+mn-ea"/>
                          <a:cs typeface="+mn-cs"/>
                        </a:rPr>
                        <a:t>Advisory Committee and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400" b="0" kern="1200" dirty="0">
                          <a:solidFill>
                            <a:schemeClr val="tx1"/>
                          </a:solidFill>
                          <a:effectLst/>
                          <a:latin typeface="+mn-lt"/>
                          <a:ea typeface="+mn-ea"/>
                          <a:cs typeface="+mn-cs"/>
                        </a:rPr>
                        <a:t>AstraZeneca Pharmaceuticals LP, Daiichi Sankyo Inc, Ellipses Pharma, Genentech, a member of the Roche Group, Gilead Sciences Inc, Greenwich </a:t>
                      </a:r>
                      <a:r>
                        <a:rPr lang="en-US" sz="1400" b="0" kern="1200" dirty="0" err="1">
                          <a:solidFill>
                            <a:schemeClr val="tx1"/>
                          </a:solidFill>
                          <a:effectLst/>
                          <a:latin typeface="+mn-lt"/>
                          <a:ea typeface="+mn-ea"/>
                          <a:cs typeface="+mn-cs"/>
                        </a:rPr>
                        <a:t>LifeSciences</a:t>
                      </a:r>
                      <a:r>
                        <a:rPr lang="en-US" sz="1400" b="0" kern="1200" dirty="0">
                          <a:solidFill>
                            <a:schemeClr val="tx1"/>
                          </a:solidFill>
                          <a:effectLst/>
                          <a:latin typeface="+mn-lt"/>
                          <a:ea typeface="+mn-ea"/>
                          <a:cs typeface="+mn-cs"/>
                        </a:rPr>
                        <a:t> Inc, Janssen Biotech Inc, Jazz Pharmaceuticals Inc, Lilly, </a:t>
                      </a:r>
                      <a:r>
                        <a:rPr lang="en-US" sz="1400" b="0" kern="1200" dirty="0" err="1">
                          <a:solidFill>
                            <a:schemeClr val="tx1"/>
                          </a:solidFill>
                          <a:effectLst/>
                          <a:latin typeface="+mn-lt"/>
                          <a:ea typeface="+mn-ea"/>
                          <a:cs typeface="+mn-cs"/>
                        </a:rPr>
                        <a:t>Loxo</a:t>
                      </a:r>
                      <a:r>
                        <a:rPr lang="en-US" sz="1400" b="0" kern="1200" dirty="0">
                          <a:solidFill>
                            <a:schemeClr val="tx1"/>
                          </a:solidFill>
                          <a:effectLst/>
                          <a:latin typeface="+mn-lt"/>
                          <a:ea typeface="+mn-ea"/>
                          <a:cs typeface="+mn-cs"/>
                        </a:rPr>
                        <a:t> Oncology Inc, a wholly owned subsidiary of Eli Lilly &amp; Company, Medical Pharma Services </a:t>
                      </a:r>
                      <a:r>
                        <a:rPr lang="en-US" sz="1400" b="0" kern="1200" dirty="0" err="1">
                          <a:solidFill>
                            <a:schemeClr val="tx1"/>
                          </a:solidFill>
                          <a:effectLst/>
                          <a:latin typeface="+mn-lt"/>
                          <a:ea typeface="+mn-ea"/>
                          <a:cs typeface="+mn-cs"/>
                        </a:rPr>
                        <a:t>sro</a:t>
                      </a:r>
                      <a:r>
                        <a:rPr lang="en-US" sz="1400" b="0" kern="1200" dirty="0">
                          <a:solidFill>
                            <a:schemeClr val="tx1"/>
                          </a:solidFill>
                          <a:effectLst/>
                          <a:latin typeface="+mn-lt"/>
                          <a:ea typeface="+mn-ea"/>
                          <a:cs typeface="+mn-cs"/>
                        </a:rPr>
                        <a:t>, </a:t>
                      </a:r>
                      <a:r>
                        <a:rPr lang="en-US" sz="1400" b="0" kern="1200" dirty="0" err="1">
                          <a:solidFill>
                            <a:schemeClr val="tx1"/>
                          </a:solidFill>
                          <a:effectLst/>
                          <a:latin typeface="+mn-lt"/>
                          <a:ea typeface="+mn-ea"/>
                          <a:cs typeface="+mn-cs"/>
                        </a:rPr>
                        <a:t>Mersana</a:t>
                      </a:r>
                      <a:r>
                        <a:rPr lang="en-US" sz="1400" b="0" kern="1200" dirty="0">
                          <a:solidFill>
                            <a:schemeClr val="tx1"/>
                          </a:solidFill>
                          <a:effectLst/>
                          <a:latin typeface="+mn-lt"/>
                          <a:ea typeface="+mn-ea"/>
                          <a:cs typeface="+mn-cs"/>
                        </a:rPr>
                        <a:t> Therapeutics Inc, Novartis, </a:t>
                      </a:r>
                      <a:r>
                        <a:rPr lang="en-US" sz="1400" b="0" kern="1200" dirty="0" err="1">
                          <a:solidFill>
                            <a:schemeClr val="tx1"/>
                          </a:solidFill>
                          <a:effectLst/>
                          <a:latin typeface="+mn-lt"/>
                          <a:ea typeface="+mn-ea"/>
                          <a:cs typeface="+mn-cs"/>
                        </a:rPr>
                        <a:t>Olema</a:t>
                      </a:r>
                      <a:r>
                        <a:rPr lang="en-US" sz="1400" b="0" kern="1200" dirty="0">
                          <a:solidFill>
                            <a:schemeClr val="tx1"/>
                          </a:solidFill>
                          <a:effectLst/>
                          <a:latin typeface="+mn-lt"/>
                          <a:ea typeface="+mn-ea"/>
                          <a:cs typeface="+mn-cs"/>
                        </a:rPr>
                        <a:t> Oncology, </a:t>
                      </a:r>
                      <a:r>
                        <a:rPr lang="en-US" sz="1400" b="0" kern="1200" dirty="0" err="1">
                          <a:solidFill>
                            <a:schemeClr val="tx1"/>
                          </a:solidFill>
                          <a:effectLst/>
                          <a:latin typeface="+mn-lt"/>
                          <a:ea typeface="+mn-ea"/>
                          <a:cs typeface="+mn-cs"/>
                        </a:rPr>
                        <a:t>Orum</a:t>
                      </a:r>
                      <a:r>
                        <a:rPr lang="en-US" sz="1400" b="0" kern="1200" dirty="0">
                          <a:solidFill>
                            <a:schemeClr val="tx1"/>
                          </a:solidFill>
                          <a:effectLst/>
                          <a:latin typeface="+mn-lt"/>
                          <a:ea typeface="+mn-ea"/>
                          <a:cs typeface="+mn-cs"/>
                        </a:rPr>
                        <a:t> Therapeutics, Pfizer Inc, Relay Therapeutics, </a:t>
                      </a:r>
                      <a:r>
                        <a:rPr lang="en-US" sz="1400" b="0" kern="1200" dirty="0" err="1">
                          <a:solidFill>
                            <a:schemeClr val="tx1"/>
                          </a:solidFill>
                          <a:effectLst/>
                          <a:latin typeface="+mn-lt"/>
                          <a:ea typeface="+mn-ea"/>
                          <a:cs typeface="+mn-cs"/>
                        </a:rPr>
                        <a:t>Seagen</a:t>
                      </a:r>
                      <a:r>
                        <a:rPr lang="en-US" sz="1400" b="0" kern="1200" dirty="0">
                          <a:solidFill>
                            <a:schemeClr val="tx1"/>
                          </a:solidFill>
                          <a:effectLst/>
                          <a:latin typeface="+mn-lt"/>
                          <a:ea typeface="+mn-ea"/>
                          <a:cs typeface="+mn-cs"/>
                        </a:rPr>
                        <a:t> Inc, </a:t>
                      </a:r>
                      <a:r>
                        <a:rPr lang="en-US" sz="1400" b="0" kern="1200" dirty="0" err="1">
                          <a:solidFill>
                            <a:schemeClr val="tx1"/>
                          </a:solidFill>
                          <a:effectLst/>
                          <a:latin typeface="+mn-lt"/>
                          <a:ea typeface="+mn-ea"/>
                          <a:cs typeface="+mn-cs"/>
                        </a:rPr>
                        <a:t>Stemline</a:t>
                      </a:r>
                      <a:r>
                        <a:rPr lang="en-US" sz="1400" b="0" kern="1200" dirty="0">
                          <a:solidFill>
                            <a:schemeClr val="tx1"/>
                          </a:solidFill>
                          <a:effectLst/>
                          <a:latin typeface="+mn-lt"/>
                          <a:ea typeface="+mn-ea"/>
                          <a:cs typeface="+mn-cs"/>
                        </a:rPr>
                        <a:t> Therapeutics Inc, </a:t>
                      </a:r>
                      <a:r>
                        <a:rPr lang="en-US" sz="1400" b="0" kern="1200" dirty="0" err="1">
                          <a:solidFill>
                            <a:schemeClr val="tx1"/>
                          </a:solidFill>
                          <a:effectLst/>
                          <a:latin typeface="+mn-lt"/>
                          <a:ea typeface="+mn-ea"/>
                          <a:cs typeface="+mn-cs"/>
                        </a:rPr>
                        <a:t>Theratechnologies</a:t>
                      </a:r>
                      <a:r>
                        <a:rPr lang="en-US" sz="1400" b="0" kern="1200" dirty="0">
                          <a:solidFill>
                            <a:schemeClr val="tx1"/>
                          </a:solidFill>
                          <a:effectLst/>
                          <a:latin typeface="+mn-lt"/>
                          <a:ea typeface="+mn-ea"/>
                          <a:cs typeface="+mn-cs"/>
                        </a:rPr>
                        <a:t>, </a:t>
                      </a:r>
                      <a:r>
                        <a:rPr lang="en-US" sz="1400" b="0" kern="1200" dirty="0" err="1">
                          <a:solidFill>
                            <a:schemeClr val="tx1"/>
                          </a:solidFill>
                          <a:effectLst/>
                          <a:latin typeface="+mn-lt"/>
                          <a:ea typeface="+mn-ea"/>
                          <a:cs typeface="+mn-cs"/>
                        </a:rPr>
                        <a:t>Tubulis</a:t>
                      </a:r>
                      <a:r>
                        <a:rPr lang="en-US" sz="1400" b="0" kern="1200" dirty="0">
                          <a:solidFill>
                            <a:schemeClr val="tx1"/>
                          </a:solidFill>
                          <a:effectLst/>
                          <a:latin typeface="+mn-lt"/>
                          <a:ea typeface="+mn-ea"/>
                          <a:cs typeface="+mn-cs"/>
                        </a:rPr>
                        <a:t>, </a:t>
                      </a:r>
                      <a:r>
                        <a:rPr lang="en-US" sz="1400" b="0" kern="1200" dirty="0" err="1">
                          <a:solidFill>
                            <a:schemeClr val="tx1"/>
                          </a:solidFill>
                          <a:effectLst/>
                          <a:latin typeface="+mn-lt"/>
                          <a:ea typeface="+mn-ea"/>
                          <a:cs typeface="+mn-cs"/>
                        </a:rPr>
                        <a:t>Zentalis</a:t>
                      </a:r>
                      <a:r>
                        <a:rPr lang="en-US" sz="1400" b="0" kern="1200" dirty="0">
                          <a:solidFill>
                            <a:schemeClr val="tx1"/>
                          </a:solidFill>
                          <a:effectLst/>
                          <a:latin typeface="+mn-lt"/>
                          <a:ea typeface="+mn-ea"/>
                          <a:cs typeface="+mn-cs"/>
                        </a:rPr>
                        <a:t> Pharmaceuticals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3563499">
                <a:tc>
                  <a:txBody>
                    <a:bodyPr/>
                    <a:lstStyle/>
                    <a:p>
                      <a:r>
                        <a:rPr lang="en-US" sz="14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400" b="0" kern="1200" dirty="0">
                          <a:solidFill>
                            <a:schemeClr val="tx1"/>
                          </a:solidFill>
                          <a:effectLst/>
                          <a:latin typeface="+mn-lt"/>
                          <a:ea typeface="+mn-ea"/>
                          <a:cs typeface="+mn-cs"/>
                        </a:rPr>
                        <a:t>AbbVie Inc, </a:t>
                      </a:r>
                      <a:r>
                        <a:rPr lang="en-US" sz="1400" b="0" kern="1200" dirty="0" err="1">
                          <a:solidFill>
                            <a:schemeClr val="tx1"/>
                          </a:solidFill>
                          <a:effectLst/>
                          <a:latin typeface="+mn-lt"/>
                          <a:ea typeface="+mn-ea"/>
                          <a:cs typeface="+mn-cs"/>
                        </a:rPr>
                        <a:t>Acerta</a:t>
                      </a:r>
                      <a:r>
                        <a:rPr lang="en-US" sz="1400" b="0" kern="1200" dirty="0">
                          <a:solidFill>
                            <a:schemeClr val="tx1"/>
                          </a:solidFill>
                          <a:effectLst/>
                          <a:latin typeface="+mn-lt"/>
                          <a:ea typeface="+mn-ea"/>
                          <a:cs typeface="+mn-cs"/>
                        </a:rPr>
                        <a:t> Pharma — A member of the AstraZeneca Group, </a:t>
                      </a:r>
                      <a:r>
                        <a:rPr lang="en-US" sz="1400" b="0" kern="1200" dirty="0" err="1">
                          <a:solidFill>
                            <a:schemeClr val="tx1"/>
                          </a:solidFill>
                          <a:effectLst/>
                          <a:latin typeface="+mn-lt"/>
                          <a:ea typeface="+mn-ea"/>
                          <a:cs typeface="+mn-cs"/>
                        </a:rPr>
                        <a:t>Accutar</a:t>
                      </a:r>
                      <a:r>
                        <a:rPr lang="en-US" sz="1400" b="0" kern="1200" dirty="0">
                          <a:solidFill>
                            <a:schemeClr val="tx1"/>
                          </a:solidFill>
                          <a:effectLst/>
                          <a:latin typeface="+mn-lt"/>
                          <a:ea typeface="+mn-ea"/>
                          <a:cs typeface="+mn-cs"/>
                        </a:rPr>
                        <a:t> Biotechnology Inc, ADC Therapeutics, </a:t>
                      </a:r>
                      <a:r>
                        <a:rPr lang="en-US" sz="1400" b="0" kern="1200" dirty="0" err="1">
                          <a:solidFill>
                            <a:schemeClr val="tx1"/>
                          </a:solidFill>
                          <a:effectLst/>
                          <a:latin typeface="+mn-lt"/>
                          <a:ea typeface="+mn-ea"/>
                          <a:cs typeface="+mn-cs"/>
                        </a:rPr>
                        <a:t>Akesobio</a:t>
                      </a:r>
                      <a:r>
                        <a:rPr lang="en-US" sz="1400" b="0" kern="1200" dirty="0">
                          <a:solidFill>
                            <a:schemeClr val="tx1"/>
                          </a:solidFill>
                          <a:effectLst/>
                          <a:latin typeface="+mn-lt"/>
                          <a:ea typeface="+mn-ea"/>
                          <a:cs typeface="+mn-cs"/>
                        </a:rPr>
                        <a:t> Australia Pty Ltd, Amgen Inc, </a:t>
                      </a:r>
                      <a:r>
                        <a:rPr lang="en-US" sz="1400" b="0" kern="1200" dirty="0" err="1">
                          <a:solidFill>
                            <a:schemeClr val="tx1"/>
                          </a:solidFill>
                          <a:effectLst/>
                          <a:latin typeface="+mn-lt"/>
                          <a:ea typeface="+mn-ea"/>
                          <a:cs typeface="+mn-cs"/>
                        </a:rPr>
                        <a:t>Aravive</a:t>
                      </a:r>
                      <a:r>
                        <a:rPr lang="en-US" sz="1400" b="0" kern="1200" dirty="0">
                          <a:solidFill>
                            <a:schemeClr val="tx1"/>
                          </a:solidFill>
                          <a:effectLst/>
                          <a:latin typeface="+mn-lt"/>
                          <a:ea typeface="+mn-ea"/>
                          <a:cs typeface="+mn-cs"/>
                        </a:rPr>
                        <a:t> Inc, </a:t>
                      </a:r>
                      <a:r>
                        <a:rPr lang="en-US" sz="1400" b="0" kern="1200" dirty="0" err="1">
                          <a:solidFill>
                            <a:schemeClr val="tx1"/>
                          </a:solidFill>
                          <a:effectLst/>
                          <a:latin typeface="+mn-lt"/>
                          <a:ea typeface="+mn-ea"/>
                          <a:cs typeface="+mn-cs"/>
                        </a:rPr>
                        <a:t>ArQule</a:t>
                      </a:r>
                      <a:r>
                        <a:rPr lang="en-US" sz="1400" b="0" kern="1200" dirty="0">
                          <a:solidFill>
                            <a:schemeClr val="tx1"/>
                          </a:solidFill>
                          <a:effectLst/>
                          <a:latin typeface="+mn-lt"/>
                          <a:ea typeface="+mn-ea"/>
                          <a:cs typeface="+mn-cs"/>
                        </a:rPr>
                        <a:t> Inc, </a:t>
                      </a:r>
                      <a:r>
                        <a:rPr lang="en-US" sz="1400" b="0" kern="1200" dirty="0" err="1">
                          <a:solidFill>
                            <a:schemeClr val="tx1"/>
                          </a:solidFill>
                          <a:effectLst/>
                          <a:latin typeface="+mn-lt"/>
                          <a:ea typeface="+mn-ea"/>
                          <a:cs typeface="+mn-cs"/>
                        </a:rPr>
                        <a:t>Artios</a:t>
                      </a:r>
                      <a:r>
                        <a:rPr lang="en-US" sz="1400" b="0" kern="1200" dirty="0">
                          <a:solidFill>
                            <a:schemeClr val="tx1"/>
                          </a:solidFill>
                          <a:effectLst/>
                          <a:latin typeface="+mn-lt"/>
                          <a:ea typeface="+mn-ea"/>
                          <a:cs typeface="+mn-cs"/>
                        </a:rPr>
                        <a:t>, </a:t>
                      </a:r>
                      <a:r>
                        <a:rPr lang="en-US" sz="1400" b="0" kern="1200" dirty="0" err="1">
                          <a:solidFill>
                            <a:schemeClr val="tx1"/>
                          </a:solidFill>
                          <a:effectLst/>
                          <a:latin typeface="+mn-lt"/>
                          <a:ea typeface="+mn-ea"/>
                          <a:cs typeface="+mn-cs"/>
                        </a:rPr>
                        <a:t>Arvinas</a:t>
                      </a:r>
                      <a:r>
                        <a:rPr lang="en-US" sz="1400" b="0" kern="1200" dirty="0">
                          <a:solidFill>
                            <a:schemeClr val="tx1"/>
                          </a:solidFill>
                          <a:effectLst/>
                          <a:latin typeface="+mn-lt"/>
                          <a:ea typeface="+mn-ea"/>
                          <a:cs typeface="+mn-cs"/>
                        </a:rPr>
                        <a:t>, AstraZeneca Pharmaceuticals LP, </a:t>
                      </a:r>
                      <a:r>
                        <a:rPr lang="en-US" sz="1400" b="0" kern="1200" dirty="0" err="1">
                          <a:solidFill>
                            <a:schemeClr val="tx1"/>
                          </a:solidFill>
                          <a:effectLst/>
                          <a:latin typeface="+mn-lt"/>
                          <a:ea typeface="+mn-ea"/>
                          <a:cs typeface="+mn-cs"/>
                        </a:rPr>
                        <a:t>AtlasMedx</a:t>
                      </a:r>
                      <a:r>
                        <a:rPr lang="en-US" sz="1400" b="0" kern="1200" dirty="0">
                          <a:solidFill>
                            <a:schemeClr val="tx1"/>
                          </a:solidFill>
                          <a:effectLst/>
                          <a:latin typeface="+mn-lt"/>
                          <a:ea typeface="+mn-ea"/>
                          <a:cs typeface="+mn-cs"/>
                        </a:rPr>
                        <a:t> Inc, </a:t>
                      </a:r>
                      <a:r>
                        <a:rPr lang="en-US" sz="1400" b="0" kern="1200" dirty="0" err="1">
                          <a:solidFill>
                            <a:schemeClr val="tx1"/>
                          </a:solidFill>
                          <a:effectLst/>
                          <a:latin typeface="+mn-lt"/>
                          <a:ea typeface="+mn-ea"/>
                          <a:cs typeface="+mn-cs"/>
                        </a:rPr>
                        <a:t>BeiGene</a:t>
                      </a:r>
                      <a:r>
                        <a:rPr lang="en-US" sz="1400" b="0" kern="1200" dirty="0">
                          <a:solidFill>
                            <a:schemeClr val="tx1"/>
                          </a:solidFill>
                          <a:effectLst/>
                          <a:latin typeface="+mn-lt"/>
                          <a:ea typeface="+mn-ea"/>
                          <a:cs typeface="+mn-cs"/>
                        </a:rPr>
                        <a:t> Ltd, Black Diamond Therapeutics Inc, Bliss Biopharmaceutical, Boehringer Ingelheim Pharmaceuticals Inc, Clovis Oncology, </a:t>
                      </a:r>
                      <a:r>
                        <a:rPr lang="en-US" sz="1400" b="0" kern="1200" dirty="0" err="1">
                          <a:solidFill>
                            <a:schemeClr val="tx1"/>
                          </a:solidFill>
                          <a:effectLst/>
                          <a:latin typeface="+mn-lt"/>
                          <a:ea typeface="+mn-ea"/>
                          <a:cs typeface="+mn-cs"/>
                        </a:rPr>
                        <a:t>Compugen</a:t>
                      </a:r>
                      <a:r>
                        <a:rPr lang="en-US" sz="1400" b="0" kern="1200" dirty="0">
                          <a:solidFill>
                            <a:schemeClr val="tx1"/>
                          </a:solidFill>
                          <a:effectLst/>
                          <a:latin typeface="+mn-lt"/>
                          <a:ea typeface="+mn-ea"/>
                          <a:cs typeface="+mn-cs"/>
                        </a:rPr>
                        <a:t>, Context Therapeutics, Cullinan Oncology, </a:t>
                      </a:r>
                      <a:r>
                        <a:rPr lang="en-US" sz="1400" b="0" kern="1200" dirty="0" err="1">
                          <a:solidFill>
                            <a:schemeClr val="tx1"/>
                          </a:solidFill>
                          <a:effectLst/>
                          <a:latin typeface="+mn-lt"/>
                          <a:ea typeface="+mn-ea"/>
                          <a:cs typeface="+mn-cs"/>
                        </a:rPr>
                        <a:t>Curis</a:t>
                      </a:r>
                      <a:r>
                        <a:rPr lang="en-US" sz="1400" b="0" kern="1200" dirty="0">
                          <a:solidFill>
                            <a:schemeClr val="tx1"/>
                          </a:solidFill>
                          <a:effectLst/>
                          <a:latin typeface="+mn-lt"/>
                          <a:ea typeface="+mn-ea"/>
                          <a:cs typeface="+mn-cs"/>
                        </a:rPr>
                        <a:t> Inc, </a:t>
                      </a:r>
                      <a:r>
                        <a:rPr lang="en-US" sz="1400" b="0" kern="1200" dirty="0" err="1">
                          <a:solidFill>
                            <a:schemeClr val="tx1"/>
                          </a:solidFill>
                          <a:effectLst/>
                          <a:latin typeface="+mn-lt"/>
                          <a:ea typeface="+mn-ea"/>
                          <a:cs typeface="+mn-cs"/>
                        </a:rPr>
                        <a:t>CytomX</a:t>
                      </a:r>
                      <a:r>
                        <a:rPr lang="en-US" sz="1400" b="0" kern="1200" dirty="0">
                          <a:solidFill>
                            <a:schemeClr val="tx1"/>
                          </a:solidFill>
                          <a:effectLst/>
                          <a:latin typeface="+mn-lt"/>
                          <a:ea typeface="+mn-ea"/>
                          <a:cs typeface="+mn-cs"/>
                        </a:rPr>
                        <a:t> Therapeutics, Daiichi Sankyo Inc, </a:t>
                      </a:r>
                      <a:r>
                        <a:rPr lang="en-US" sz="1400" b="0" kern="1200" dirty="0" err="1">
                          <a:solidFill>
                            <a:schemeClr val="tx1"/>
                          </a:solidFill>
                          <a:effectLst/>
                          <a:latin typeface="+mn-lt"/>
                          <a:ea typeface="+mn-ea"/>
                          <a:cs typeface="+mn-cs"/>
                        </a:rPr>
                        <a:t>Dantari</a:t>
                      </a:r>
                      <a:r>
                        <a:rPr lang="en-US" sz="1400" b="0" kern="1200" dirty="0">
                          <a:solidFill>
                            <a:schemeClr val="tx1"/>
                          </a:solidFill>
                          <a:effectLst/>
                          <a:latin typeface="+mn-lt"/>
                          <a:ea typeface="+mn-ea"/>
                          <a:cs typeface="+mn-cs"/>
                        </a:rPr>
                        <a:t>, </a:t>
                      </a:r>
                      <a:r>
                        <a:rPr lang="en-US" sz="1400" b="0" kern="1200" dirty="0" err="1">
                          <a:solidFill>
                            <a:schemeClr val="tx1"/>
                          </a:solidFill>
                          <a:effectLst/>
                          <a:latin typeface="+mn-lt"/>
                          <a:ea typeface="+mn-ea"/>
                          <a:cs typeface="+mn-cs"/>
                        </a:rPr>
                        <a:t>Deciphera</a:t>
                      </a:r>
                      <a:r>
                        <a:rPr lang="en-US" sz="1400" b="0" kern="1200" dirty="0">
                          <a:solidFill>
                            <a:schemeClr val="tx1"/>
                          </a:solidFill>
                          <a:effectLst/>
                          <a:latin typeface="+mn-lt"/>
                          <a:ea typeface="+mn-ea"/>
                          <a:cs typeface="+mn-cs"/>
                        </a:rPr>
                        <a:t> Pharmaceuticals Inc, Duality Biologics, </a:t>
                      </a:r>
                      <a:r>
                        <a:rPr lang="en-US" sz="1400" b="0" kern="1200" dirty="0" err="1">
                          <a:solidFill>
                            <a:schemeClr val="tx1"/>
                          </a:solidFill>
                          <a:effectLst/>
                          <a:latin typeface="+mn-lt"/>
                          <a:ea typeface="+mn-ea"/>
                          <a:cs typeface="+mn-cs"/>
                        </a:rPr>
                        <a:t>eFFECTOR</a:t>
                      </a:r>
                      <a:r>
                        <a:rPr lang="en-US" sz="1400" b="0" kern="1200" dirty="0">
                          <a:solidFill>
                            <a:schemeClr val="tx1"/>
                          </a:solidFill>
                          <a:effectLst/>
                          <a:latin typeface="+mn-lt"/>
                          <a:ea typeface="+mn-ea"/>
                          <a:cs typeface="+mn-cs"/>
                        </a:rPr>
                        <a:t> Therapeutics Inc, Ellipses Pharma, </a:t>
                      </a:r>
                      <a:r>
                        <a:rPr lang="en-US" sz="1400" b="0" kern="1200" dirty="0" err="1">
                          <a:solidFill>
                            <a:schemeClr val="tx1"/>
                          </a:solidFill>
                          <a:effectLst/>
                          <a:latin typeface="+mn-lt"/>
                          <a:ea typeface="+mn-ea"/>
                          <a:cs typeface="+mn-cs"/>
                        </a:rPr>
                        <a:t>Elucida</a:t>
                      </a:r>
                      <a:r>
                        <a:rPr lang="en-US" sz="1400" b="0" kern="1200" dirty="0">
                          <a:solidFill>
                            <a:schemeClr val="tx1"/>
                          </a:solidFill>
                          <a:effectLst/>
                          <a:latin typeface="+mn-lt"/>
                          <a:ea typeface="+mn-ea"/>
                          <a:cs typeface="+mn-cs"/>
                        </a:rPr>
                        <a:t> Oncology Inc, EMD Serono Inc, FUJIFILM Pharmaceuticals USA Inc, G1 Therapeutics Inc, Genentech, a member of the Roche Group, H3 Biomedicine, Harpoon Therapeutics, Hutchison </a:t>
                      </a:r>
                      <a:r>
                        <a:rPr lang="en-US" sz="1400" b="0" kern="1200" dirty="0" err="1">
                          <a:solidFill>
                            <a:schemeClr val="tx1"/>
                          </a:solidFill>
                          <a:effectLst/>
                          <a:latin typeface="+mn-lt"/>
                          <a:ea typeface="+mn-ea"/>
                          <a:cs typeface="+mn-cs"/>
                        </a:rPr>
                        <a:t>MediPharma</a:t>
                      </a:r>
                      <a:r>
                        <a:rPr lang="en-US" sz="1400" b="0" kern="1200" dirty="0">
                          <a:solidFill>
                            <a:schemeClr val="tx1"/>
                          </a:solidFill>
                          <a:effectLst/>
                          <a:latin typeface="+mn-lt"/>
                          <a:ea typeface="+mn-ea"/>
                          <a:cs typeface="+mn-cs"/>
                        </a:rPr>
                        <a:t>, </a:t>
                      </a:r>
                      <a:r>
                        <a:rPr lang="en-US" sz="1400" b="0" kern="1200" dirty="0" err="1">
                          <a:solidFill>
                            <a:schemeClr val="tx1"/>
                          </a:solidFill>
                          <a:effectLst/>
                          <a:latin typeface="+mn-lt"/>
                          <a:ea typeface="+mn-ea"/>
                          <a:cs typeface="+mn-cs"/>
                        </a:rPr>
                        <a:t>ImmunoGen</a:t>
                      </a:r>
                      <a:r>
                        <a:rPr lang="en-US" sz="1400" b="0" kern="1200" dirty="0">
                          <a:solidFill>
                            <a:schemeClr val="tx1"/>
                          </a:solidFill>
                          <a:effectLst/>
                          <a:latin typeface="+mn-lt"/>
                          <a:ea typeface="+mn-ea"/>
                          <a:cs typeface="+mn-cs"/>
                        </a:rPr>
                        <a:t> Inc, Incyte Corporation, Infinity Pharmaceuticals Inc, </a:t>
                      </a:r>
                      <a:r>
                        <a:rPr lang="en-US" sz="1400" b="0" kern="1200" dirty="0" err="1">
                          <a:solidFill>
                            <a:schemeClr val="tx1"/>
                          </a:solidFill>
                          <a:effectLst/>
                          <a:latin typeface="+mn-lt"/>
                          <a:ea typeface="+mn-ea"/>
                          <a:cs typeface="+mn-cs"/>
                        </a:rPr>
                        <a:t>Inspirna</a:t>
                      </a:r>
                      <a:r>
                        <a:rPr lang="en-US" sz="1400" b="0" kern="1200" dirty="0">
                          <a:solidFill>
                            <a:schemeClr val="tx1"/>
                          </a:solidFill>
                          <a:effectLst/>
                          <a:latin typeface="+mn-lt"/>
                          <a:ea typeface="+mn-ea"/>
                          <a:cs typeface="+mn-cs"/>
                        </a:rPr>
                        <a:t>, </a:t>
                      </a:r>
                      <a:r>
                        <a:rPr lang="en-US" sz="1400" b="0" kern="1200" dirty="0" err="1">
                          <a:solidFill>
                            <a:schemeClr val="tx1"/>
                          </a:solidFill>
                          <a:effectLst/>
                          <a:latin typeface="+mn-lt"/>
                          <a:ea typeface="+mn-ea"/>
                          <a:cs typeface="+mn-cs"/>
                        </a:rPr>
                        <a:t>InventisBio</a:t>
                      </a:r>
                      <a:r>
                        <a:rPr lang="en-US" sz="1400" b="0" kern="1200" dirty="0">
                          <a:solidFill>
                            <a:schemeClr val="tx1"/>
                          </a:solidFill>
                          <a:effectLst/>
                          <a:latin typeface="+mn-lt"/>
                          <a:ea typeface="+mn-ea"/>
                          <a:cs typeface="+mn-cs"/>
                        </a:rPr>
                        <a:t>, </a:t>
                      </a:r>
                      <a:r>
                        <a:rPr lang="en-US" sz="1400" b="0" kern="1200" dirty="0" err="1">
                          <a:solidFill>
                            <a:schemeClr val="tx1"/>
                          </a:solidFill>
                          <a:effectLst/>
                          <a:latin typeface="+mn-lt"/>
                          <a:ea typeface="+mn-ea"/>
                          <a:cs typeface="+mn-cs"/>
                        </a:rPr>
                        <a:t>Jacobio</a:t>
                      </a:r>
                      <a:r>
                        <a:rPr lang="en-US" sz="1400" b="0" kern="1200" dirty="0">
                          <a:solidFill>
                            <a:schemeClr val="tx1"/>
                          </a:solidFill>
                          <a:effectLst/>
                          <a:latin typeface="+mn-lt"/>
                          <a:ea typeface="+mn-ea"/>
                          <a:cs typeface="+mn-cs"/>
                        </a:rPr>
                        <a:t> Pharmaceuticals Group Co Ltd, </a:t>
                      </a:r>
                      <a:r>
                        <a:rPr lang="en-US" sz="1400" b="0" kern="1200" dirty="0" err="1">
                          <a:solidFill>
                            <a:schemeClr val="tx1"/>
                          </a:solidFill>
                          <a:effectLst/>
                          <a:latin typeface="+mn-lt"/>
                          <a:ea typeface="+mn-ea"/>
                          <a:cs typeface="+mn-cs"/>
                        </a:rPr>
                        <a:t>Karyopharm</a:t>
                      </a:r>
                      <a:r>
                        <a:rPr lang="en-US" sz="1400" b="0" kern="1200" dirty="0">
                          <a:solidFill>
                            <a:schemeClr val="tx1"/>
                          </a:solidFill>
                          <a:effectLst/>
                          <a:latin typeface="+mn-lt"/>
                          <a:ea typeface="+mn-ea"/>
                          <a:cs typeface="+mn-cs"/>
                        </a:rPr>
                        <a:t> Therapeutics, K-Group Beta, Kind Pharmaceuticals LLC, Leap Therapeutics Inc, Lilly, </a:t>
                      </a:r>
                      <a:r>
                        <a:rPr lang="en-US" sz="1400" b="0" kern="1200" dirty="0" err="1">
                          <a:solidFill>
                            <a:schemeClr val="tx1"/>
                          </a:solidFill>
                          <a:effectLst/>
                          <a:latin typeface="+mn-lt"/>
                          <a:ea typeface="+mn-ea"/>
                          <a:cs typeface="+mn-cs"/>
                        </a:rPr>
                        <a:t>Loxo</a:t>
                      </a:r>
                      <a:r>
                        <a:rPr lang="en-US" sz="1400" b="0" kern="1200" dirty="0">
                          <a:solidFill>
                            <a:schemeClr val="tx1"/>
                          </a:solidFill>
                          <a:effectLst/>
                          <a:latin typeface="+mn-lt"/>
                          <a:ea typeface="+mn-ea"/>
                          <a:cs typeface="+mn-cs"/>
                        </a:rPr>
                        <a:t> Oncology Inc, a wholly owned subsidiary of Eli Lilly &amp; Company, </a:t>
                      </a:r>
                      <a:r>
                        <a:rPr lang="en-US" sz="1400" b="0" kern="1200" dirty="0" err="1">
                          <a:solidFill>
                            <a:schemeClr val="tx1"/>
                          </a:solidFill>
                          <a:effectLst/>
                          <a:latin typeface="+mn-lt"/>
                          <a:ea typeface="+mn-ea"/>
                          <a:cs typeface="+mn-cs"/>
                        </a:rPr>
                        <a:t>Lycera</a:t>
                      </a:r>
                      <a:r>
                        <a:rPr lang="en-US" sz="1400" b="0" kern="1200" dirty="0">
                          <a:solidFill>
                            <a:schemeClr val="tx1"/>
                          </a:solidFill>
                          <a:effectLst/>
                          <a:latin typeface="+mn-lt"/>
                          <a:ea typeface="+mn-ea"/>
                          <a:cs typeface="+mn-cs"/>
                        </a:rPr>
                        <a:t>, </a:t>
                      </a:r>
                      <a:r>
                        <a:rPr lang="en-US" sz="1400" b="0" kern="1200" dirty="0" err="1">
                          <a:solidFill>
                            <a:schemeClr val="tx1"/>
                          </a:solidFill>
                          <a:effectLst/>
                          <a:latin typeface="+mn-lt"/>
                          <a:ea typeface="+mn-ea"/>
                          <a:cs typeface="+mn-cs"/>
                        </a:rPr>
                        <a:t>MacroGenics</a:t>
                      </a:r>
                      <a:r>
                        <a:rPr lang="en-US" sz="1400" b="0" kern="1200" dirty="0">
                          <a:solidFill>
                            <a:schemeClr val="tx1"/>
                          </a:solidFill>
                          <a:effectLst/>
                          <a:latin typeface="+mn-lt"/>
                          <a:ea typeface="+mn-ea"/>
                          <a:cs typeface="+mn-cs"/>
                        </a:rPr>
                        <a:t> Inc, Marker Therapeutics Inc, </a:t>
                      </a:r>
                      <a:r>
                        <a:rPr lang="en-US" sz="1400" b="0" kern="1200" dirty="0" err="1">
                          <a:solidFill>
                            <a:schemeClr val="tx1"/>
                          </a:solidFill>
                          <a:effectLst/>
                          <a:latin typeface="+mn-lt"/>
                          <a:ea typeface="+mn-ea"/>
                          <a:cs typeface="+mn-cs"/>
                        </a:rPr>
                        <a:t>Mersana</a:t>
                      </a:r>
                      <a:r>
                        <a:rPr lang="en-US" sz="1400" b="0" kern="1200" dirty="0">
                          <a:solidFill>
                            <a:schemeClr val="tx1"/>
                          </a:solidFill>
                          <a:effectLst/>
                          <a:latin typeface="+mn-lt"/>
                          <a:ea typeface="+mn-ea"/>
                          <a:cs typeface="+mn-cs"/>
                        </a:rPr>
                        <a:t> Therapeutics Inc, </a:t>
                      </a:r>
                      <a:r>
                        <a:rPr lang="en-US" sz="1400" b="0" kern="1200" dirty="0" err="1">
                          <a:solidFill>
                            <a:schemeClr val="tx1"/>
                          </a:solidFill>
                          <a:effectLst/>
                          <a:latin typeface="+mn-lt"/>
                          <a:ea typeface="+mn-ea"/>
                          <a:cs typeface="+mn-cs"/>
                        </a:rPr>
                        <a:t>Merus</a:t>
                      </a:r>
                      <a:r>
                        <a:rPr lang="en-US" sz="1400" b="0" kern="1200" dirty="0">
                          <a:solidFill>
                            <a:schemeClr val="tx1"/>
                          </a:solidFill>
                          <a:effectLst/>
                          <a:latin typeface="+mn-lt"/>
                          <a:ea typeface="+mn-ea"/>
                          <a:cs typeface="+mn-cs"/>
                        </a:rPr>
                        <a:t> BV, Molecular Templates, Novartis, </a:t>
                      </a:r>
                      <a:r>
                        <a:rPr lang="en-US" sz="1400" b="0" kern="1200" dirty="0" err="1">
                          <a:solidFill>
                            <a:schemeClr val="tx1"/>
                          </a:solidFill>
                          <a:effectLst/>
                          <a:latin typeface="+mn-lt"/>
                          <a:ea typeface="+mn-ea"/>
                          <a:cs typeface="+mn-cs"/>
                        </a:rPr>
                        <a:t>NuCana</a:t>
                      </a:r>
                      <a:r>
                        <a:rPr lang="en-US" sz="1400" b="0" kern="1200" dirty="0">
                          <a:solidFill>
                            <a:schemeClr val="tx1"/>
                          </a:solidFill>
                          <a:effectLst/>
                          <a:latin typeface="+mn-lt"/>
                          <a:ea typeface="+mn-ea"/>
                          <a:cs typeface="+mn-cs"/>
                        </a:rPr>
                        <a:t>, </a:t>
                      </a:r>
                      <a:r>
                        <a:rPr lang="en-US" sz="1400" b="0" kern="1200" dirty="0" err="1">
                          <a:solidFill>
                            <a:schemeClr val="tx1"/>
                          </a:solidFill>
                          <a:effectLst/>
                          <a:latin typeface="+mn-lt"/>
                          <a:ea typeface="+mn-ea"/>
                          <a:cs typeface="+mn-cs"/>
                        </a:rPr>
                        <a:t>Olema</a:t>
                      </a:r>
                      <a:r>
                        <a:rPr lang="en-US" sz="1400" b="0" kern="1200" dirty="0">
                          <a:solidFill>
                            <a:schemeClr val="tx1"/>
                          </a:solidFill>
                          <a:effectLst/>
                          <a:latin typeface="+mn-lt"/>
                          <a:ea typeface="+mn-ea"/>
                          <a:cs typeface="+mn-cs"/>
                        </a:rPr>
                        <a:t> Oncology, </a:t>
                      </a:r>
                      <a:r>
                        <a:rPr lang="en-US" sz="1400" b="0" kern="1200" dirty="0" err="1">
                          <a:solidFill>
                            <a:schemeClr val="tx1"/>
                          </a:solidFill>
                          <a:effectLst/>
                          <a:latin typeface="+mn-lt"/>
                          <a:ea typeface="+mn-ea"/>
                          <a:cs typeface="+mn-cs"/>
                        </a:rPr>
                        <a:t>OncoMed</a:t>
                      </a:r>
                      <a:r>
                        <a:rPr lang="en-US" sz="1400" b="0" kern="1200" dirty="0">
                          <a:solidFill>
                            <a:schemeClr val="tx1"/>
                          </a:solidFill>
                          <a:effectLst/>
                          <a:latin typeface="+mn-lt"/>
                          <a:ea typeface="+mn-ea"/>
                          <a:cs typeface="+mn-cs"/>
                        </a:rPr>
                        <a:t> Pharmaceuticals Inc, </a:t>
                      </a:r>
                      <a:r>
                        <a:rPr lang="en-US" sz="1400" b="0" kern="1200" dirty="0" err="1">
                          <a:solidFill>
                            <a:schemeClr val="tx1"/>
                          </a:solidFill>
                          <a:effectLst/>
                          <a:latin typeface="+mn-lt"/>
                          <a:ea typeface="+mn-ea"/>
                          <a:cs typeface="+mn-cs"/>
                        </a:rPr>
                        <a:t>Onconova</a:t>
                      </a:r>
                      <a:r>
                        <a:rPr lang="en-US" sz="1400" b="0" kern="1200" dirty="0">
                          <a:solidFill>
                            <a:schemeClr val="tx1"/>
                          </a:solidFill>
                          <a:effectLst/>
                          <a:latin typeface="+mn-lt"/>
                          <a:ea typeface="+mn-ea"/>
                          <a:cs typeface="+mn-cs"/>
                        </a:rPr>
                        <a:t> Therapeutics Inc, </a:t>
                      </a:r>
                      <a:r>
                        <a:rPr lang="en-US" sz="1400" b="0" kern="1200" dirty="0" err="1">
                          <a:solidFill>
                            <a:schemeClr val="tx1"/>
                          </a:solidFill>
                          <a:effectLst/>
                          <a:latin typeface="+mn-lt"/>
                          <a:ea typeface="+mn-ea"/>
                          <a:cs typeface="+mn-cs"/>
                        </a:rPr>
                        <a:t>Oncothyreon</a:t>
                      </a:r>
                      <a:r>
                        <a:rPr lang="en-US" sz="1400" b="0" kern="1200" dirty="0">
                          <a:solidFill>
                            <a:schemeClr val="tx1"/>
                          </a:solidFill>
                          <a:effectLst/>
                          <a:latin typeface="+mn-lt"/>
                          <a:ea typeface="+mn-ea"/>
                          <a:cs typeface="+mn-cs"/>
                        </a:rPr>
                        <a:t>, ORIC Pharmaceuticals, </a:t>
                      </a:r>
                      <a:r>
                        <a:rPr lang="en-US" sz="1400" b="0" kern="1200" dirty="0" err="1">
                          <a:solidFill>
                            <a:schemeClr val="tx1"/>
                          </a:solidFill>
                          <a:effectLst/>
                          <a:latin typeface="+mn-lt"/>
                          <a:ea typeface="+mn-ea"/>
                          <a:cs typeface="+mn-cs"/>
                        </a:rPr>
                        <a:t>Orinove</a:t>
                      </a:r>
                      <a:r>
                        <a:rPr lang="en-US" sz="1400" b="0" kern="1200" dirty="0">
                          <a:solidFill>
                            <a:schemeClr val="tx1"/>
                          </a:solidFill>
                          <a:effectLst/>
                          <a:latin typeface="+mn-lt"/>
                          <a:ea typeface="+mn-ea"/>
                          <a:cs typeface="+mn-cs"/>
                        </a:rPr>
                        <a:t> Inc, </a:t>
                      </a:r>
                      <a:r>
                        <a:rPr lang="en-US" sz="1400" b="0" kern="1200" dirty="0" err="1">
                          <a:solidFill>
                            <a:schemeClr val="tx1"/>
                          </a:solidFill>
                          <a:effectLst/>
                          <a:latin typeface="+mn-lt"/>
                          <a:ea typeface="+mn-ea"/>
                          <a:cs typeface="+mn-cs"/>
                        </a:rPr>
                        <a:t>Orum</a:t>
                      </a:r>
                      <a:r>
                        <a:rPr lang="en-US" sz="1400" b="0" kern="1200" dirty="0">
                          <a:solidFill>
                            <a:schemeClr val="tx1"/>
                          </a:solidFill>
                          <a:effectLst/>
                          <a:latin typeface="+mn-lt"/>
                          <a:ea typeface="+mn-ea"/>
                          <a:cs typeface="+mn-cs"/>
                        </a:rPr>
                        <a:t> Therapeutics, Pfizer Inc, </a:t>
                      </a:r>
                      <a:r>
                        <a:rPr lang="en-US" sz="1400" b="0" kern="1200" dirty="0" err="1">
                          <a:solidFill>
                            <a:schemeClr val="tx1"/>
                          </a:solidFill>
                          <a:effectLst/>
                          <a:latin typeface="+mn-lt"/>
                          <a:ea typeface="+mn-ea"/>
                          <a:cs typeface="+mn-cs"/>
                        </a:rPr>
                        <a:t>PharmaMar</a:t>
                      </a:r>
                      <a:r>
                        <a:rPr lang="en-US" sz="1400" b="0" kern="1200" dirty="0">
                          <a:solidFill>
                            <a:schemeClr val="tx1"/>
                          </a:solidFill>
                          <a:effectLst/>
                          <a:latin typeface="+mn-lt"/>
                          <a:ea typeface="+mn-ea"/>
                          <a:cs typeface="+mn-cs"/>
                        </a:rPr>
                        <a:t>, Pieris Pharmaceuticals Inc, </a:t>
                      </a:r>
                      <a:r>
                        <a:rPr lang="en-US" sz="1400" b="0" kern="1200" dirty="0" err="1">
                          <a:solidFill>
                            <a:schemeClr val="tx1"/>
                          </a:solidFill>
                          <a:effectLst/>
                          <a:latin typeface="+mn-lt"/>
                          <a:ea typeface="+mn-ea"/>
                          <a:cs typeface="+mn-cs"/>
                        </a:rPr>
                        <a:t>Pionyr</a:t>
                      </a:r>
                      <a:r>
                        <a:rPr lang="en-US" sz="1400" b="0" kern="1200" dirty="0">
                          <a:solidFill>
                            <a:schemeClr val="tx1"/>
                          </a:solidFill>
                          <a:effectLst/>
                          <a:latin typeface="+mn-lt"/>
                          <a:ea typeface="+mn-ea"/>
                          <a:cs typeface="+mn-cs"/>
                        </a:rPr>
                        <a:t> </a:t>
                      </a:r>
                      <a:r>
                        <a:rPr lang="en-US" sz="1400" b="0" kern="1200" dirty="0" err="1">
                          <a:solidFill>
                            <a:schemeClr val="tx1"/>
                          </a:solidFill>
                          <a:effectLst/>
                          <a:latin typeface="+mn-lt"/>
                          <a:ea typeface="+mn-ea"/>
                          <a:cs typeface="+mn-cs"/>
                        </a:rPr>
                        <a:t>Immunotherapeutics</a:t>
                      </a:r>
                      <a:r>
                        <a:rPr lang="en-US" sz="1400" b="0" kern="1200" dirty="0">
                          <a:solidFill>
                            <a:schemeClr val="tx1"/>
                          </a:solidFill>
                          <a:effectLst/>
                          <a:latin typeface="+mn-lt"/>
                          <a:ea typeface="+mn-ea"/>
                          <a:cs typeface="+mn-cs"/>
                        </a:rPr>
                        <a:t>, </a:t>
                      </a:r>
                      <a:r>
                        <a:rPr lang="en-US" sz="1400" b="0" kern="1200" dirty="0" err="1">
                          <a:solidFill>
                            <a:schemeClr val="tx1"/>
                          </a:solidFill>
                          <a:effectLst/>
                          <a:latin typeface="+mn-lt"/>
                          <a:ea typeface="+mn-ea"/>
                          <a:cs typeface="+mn-cs"/>
                        </a:rPr>
                        <a:t>Plexxikon</a:t>
                      </a:r>
                      <a:r>
                        <a:rPr lang="en-US" sz="1400" b="0" kern="1200" dirty="0">
                          <a:solidFill>
                            <a:schemeClr val="tx1"/>
                          </a:solidFill>
                          <a:effectLst/>
                          <a:latin typeface="+mn-lt"/>
                          <a:ea typeface="+mn-ea"/>
                          <a:cs typeface="+mn-cs"/>
                        </a:rPr>
                        <a:t> Inc, Prelude Therapeutics, </a:t>
                      </a:r>
                      <a:r>
                        <a:rPr lang="en-US" sz="1400" b="0" kern="1200" dirty="0" err="1">
                          <a:solidFill>
                            <a:schemeClr val="tx1"/>
                          </a:solidFill>
                          <a:effectLst/>
                          <a:latin typeface="+mn-lt"/>
                          <a:ea typeface="+mn-ea"/>
                          <a:cs typeface="+mn-cs"/>
                        </a:rPr>
                        <a:t>ProfoundBio</a:t>
                      </a:r>
                      <a:r>
                        <a:rPr lang="en-US" sz="1400" b="0" kern="1200" dirty="0">
                          <a:solidFill>
                            <a:schemeClr val="tx1"/>
                          </a:solidFill>
                          <a:effectLst/>
                          <a:latin typeface="+mn-lt"/>
                          <a:ea typeface="+mn-ea"/>
                          <a:cs typeface="+mn-cs"/>
                        </a:rPr>
                        <a:t>, Radius Health Inc, Regeneron Pharmaceuticals Inc, Relay Therapeutics, Repertoire Immune Medicines, </a:t>
                      </a:r>
                      <a:r>
                        <a:rPr lang="en-US" sz="1400" b="0" kern="1200" dirty="0" err="1">
                          <a:solidFill>
                            <a:schemeClr val="tx1"/>
                          </a:solidFill>
                          <a:effectLst/>
                          <a:latin typeface="+mn-lt"/>
                          <a:ea typeface="+mn-ea"/>
                          <a:cs typeface="+mn-cs"/>
                        </a:rPr>
                        <a:t>Seagen</a:t>
                      </a:r>
                      <a:r>
                        <a:rPr lang="en-US" sz="1400" b="0" kern="1200" dirty="0">
                          <a:solidFill>
                            <a:schemeClr val="tx1"/>
                          </a:solidFill>
                          <a:effectLst/>
                          <a:latin typeface="+mn-lt"/>
                          <a:ea typeface="+mn-ea"/>
                          <a:cs typeface="+mn-cs"/>
                        </a:rPr>
                        <a:t> Inc, </a:t>
                      </a:r>
                      <a:r>
                        <a:rPr lang="en-US" sz="1400" b="0" kern="1200" dirty="0" err="1">
                          <a:solidFill>
                            <a:schemeClr val="tx1"/>
                          </a:solidFill>
                          <a:effectLst/>
                          <a:latin typeface="+mn-lt"/>
                          <a:ea typeface="+mn-ea"/>
                          <a:cs typeface="+mn-cs"/>
                        </a:rPr>
                        <a:t>Sermonix</a:t>
                      </a:r>
                      <a:r>
                        <a:rPr lang="en-US" sz="1400" b="0" kern="1200" dirty="0">
                          <a:solidFill>
                            <a:schemeClr val="tx1"/>
                          </a:solidFill>
                          <a:effectLst/>
                          <a:latin typeface="+mn-lt"/>
                          <a:ea typeface="+mn-ea"/>
                          <a:cs typeface="+mn-cs"/>
                        </a:rPr>
                        <a:t> Pharmaceuticals, Shattuck Labs, </a:t>
                      </a:r>
                      <a:r>
                        <a:rPr lang="en-US" sz="1400" b="0" kern="1200" dirty="0" err="1">
                          <a:solidFill>
                            <a:schemeClr val="tx1"/>
                          </a:solidFill>
                          <a:effectLst/>
                          <a:latin typeface="+mn-lt"/>
                          <a:ea typeface="+mn-ea"/>
                          <a:cs typeface="+mn-cs"/>
                        </a:rPr>
                        <a:t>Stemcentrx</a:t>
                      </a:r>
                      <a:r>
                        <a:rPr lang="en-US" sz="1400" b="0" kern="1200" dirty="0">
                          <a:solidFill>
                            <a:schemeClr val="tx1"/>
                          </a:solidFill>
                          <a:effectLst/>
                          <a:latin typeface="+mn-lt"/>
                          <a:ea typeface="+mn-ea"/>
                          <a:cs typeface="+mn-cs"/>
                        </a:rPr>
                        <a:t>, </a:t>
                      </a:r>
                      <a:r>
                        <a:rPr lang="en-US" sz="1400" b="0" kern="1200" dirty="0" err="1">
                          <a:solidFill>
                            <a:schemeClr val="tx1"/>
                          </a:solidFill>
                          <a:effectLst/>
                          <a:latin typeface="+mn-lt"/>
                          <a:ea typeface="+mn-ea"/>
                          <a:cs typeface="+mn-cs"/>
                        </a:rPr>
                        <a:t>Sutro</a:t>
                      </a:r>
                      <a:r>
                        <a:rPr lang="en-US" sz="1400" b="0" kern="1200" dirty="0">
                          <a:solidFill>
                            <a:schemeClr val="tx1"/>
                          </a:solidFill>
                          <a:effectLst/>
                          <a:latin typeface="+mn-lt"/>
                          <a:ea typeface="+mn-ea"/>
                          <a:cs typeface="+mn-cs"/>
                        </a:rPr>
                        <a:t> Biopharma, </a:t>
                      </a:r>
                      <a:r>
                        <a:rPr lang="en-US" sz="1400" b="0" kern="1200" dirty="0" err="1">
                          <a:solidFill>
                            <a:schemeClr val="tx1"/>
                          </a:solidFill>
                          <a:effectLst/>
                          <a:latin typeface="+mn-lt"/>
                          <a:ea typeface="+mn-ea"/>
                          <a:cs typeface="+mn-cs"/>
                        </a:rPr>
                        <a:t>Syndax</a:t>
                      </a:r>
                      <a:r>
                        <a:rPr lang="en-US" sz="1400" b="0" kern="1200" dirty="0">
                          <a:solidFill>
                            <a:schemeClr val="tx1"/>
                          </a:solidFill>
                          <a:effectLst/>
                          <a:latin typeface="+mn-lt"/>
                          <a:ea typeface="+mn-ea"/>
                          <a:cs typeface="+mn-cs"/>
                        </a:rPr>
                        <a:t> Pharmaceuticals Inc, Syros Pharmaceuticals Inc, Taiho Oncology Inc, Takeda Pharmaceuticals USA Inc, </a:t>
                      </a:r>
                      <a:r>
                        <a:rPr lang="en-US" sz="1400" b="0" kern="1200" dirty="0" err="1">
                          <a:solidFill>
                            <a:schemeClr val="tx1"/>
                          </a:solidFill>
                          <a:effectLst/>
                          <a:latin typeface="+mn-lt"/>
                          <a:ea typeface="+mn-ea"/>
                          <a:cs typeface="+mn-cs"/>
                        </a:rPr>
                        <a:t>Tesaro</a:t>
                      </a:r>
                      <a:r>
                        <a:rPr lang="en-US" sz="1400" b="0" kern="1200" dirty="0">
                          <a:solidFill>
                            <a:schemeClr val="tx1"/>
                          </a:solidFill>
                          <a:effectLst/>
                          <a:latin typeface="+mn-lt"/>
                          <a:ea typeface="+mn-ea"/>
                          <a:cs typeface="+mn-cs"/>
                        </a:rPr>
                        <a:t>, A GSK Company, </a:t>
                      </a:r>
                      <a:r>
                        <a:rPr lang="en-US" sz="1400" b="0" kern="1200" dirty="0" err="1">
                          <a:solidFill>
                            <a:schemeClr val="tx1"/>
                          </a:solidFill>
                          <a:effectLst/>
                          <a:latin typeface="+mn-lt"/>
                          <a:ea typeface="+mn-ea"/>
                          <a:cs typeface="+mn-cs"/>
                        </a:rPr>
                        <a:t>Tolmar</a:t>
                      </a:r>
                      <a:r>
                        <a:rPr lang="en-US" sz="1400" b="0" kern="1200" dirty="0">
                          <a:solidFill>
                            <a:schemeClr val="tx1"/>
                          </a:solidFill>
                          <a:effectLst/>
                          <a:latin typeface="+mn-lt"/>
                          <a:ea typeface="+mn-ea"/>
                          <a:cs typeface="+mn-cs"/>
                        </a:rPr>
                        <a:t>, </a:t>
                      </a:r>
                      <a:r>
                        <a:rPr lang="en-US" sz="1400" b="0" kern="1200" dirty="0" err="1">
                          <a:solidFill>
                            <a:schemeClr val="tx1"/>
                          </a:solidFill>
                          <a:effectLst/>
                          <a:latin typeface="+mn-lt"/>
                          <a:ea typeface="+mn-ea"/>
                          <a:cs typeface="+mn-cs"/>
                        </a:rPr>
                        <a:t>Transcenta</a:t>
                      </a:r>
                      <a:r>
                        <a:rPr lang="en-US" sz="1400" b="0" kern="1200" dirty="0">
                          <a:solidFill>
                            <a:schemeClr val="tx1"/>
                          </a:solidFill>
                          <a:effectLst/>
                          <a:latin typeface="+mn-lt"/>
                          <a:ea typeface="+mn-ea"/>
                          <a:cs typeface="+mn-cs"/>
                        </a:rPr>
                        <a:t> Holding Limited, Treadwell Therapeutics, </a:t>
                      </a:r>
                      <a:r>
                        <a:rPr lang="en-US" sz="1400" b="0" kern="1200" dirty="0" err="1">
                          <a:solidFill>
                            <a:schemeClr val="tx1"/>
                          </a:solidFill>
                          <a:effectLst/>
                          <a:latin typeface="+mn-lt"/>
                          <a:ea typeface="+mn-ea"/>
                          <a:cs typeface="+mn-cs"/>
                        </a:rPr>
                        <a:t>Verastem</a:t>
                      </a:r>
                      <a:r>
                        <a:rPr lang="en-US" sz="1400" b="0" kern="1200" dirty="0">
                          <a:solidFill>
                            <a:schemeClr val="tx1"/>
                          </a:solidFill>
                          <a:effectLst/>
                          <a:latin typeface="+mn-lt"/>
                          <a:ea typeface="+mn-ea"/>
                          <a:cs typeface="+mn-cs"/>
                        </a:rPr>
                        <a:t> Inc, Zenith Epigenetics, </a:t>
                      </a:r>
                      <a:r>
                        <a:rPr lang="en-US" sz="1400" b="0" kern="1200" dirty="0" err="1">
                          <a:solidFill>
                            <a:schemeClr val="tx1"/>
                          </a:solidFill>
                          <a:effectLst/>
                          <a:latin typeface="+mn-lt"/>
                          <a:ea typeface="+mn-ea"/>
                          <a:cs typeface="+mn-cs"/>
                        </a:rPr>
                        <a:t>Zymeworks</a:t>
                      </a:r>
                      <a:r>
                        <a:rPr lang="en-US" sz="14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98230107"/>
                  </a:ext>
                </a:extLst>
              </a:tr>
              <a:tr h="549523">
                <a:tc>
                  <a:txBody>
                    <a:bodyPr/>
                    <a:lstStyle/>
                    <a:p>
                      <a:r>
                        <a:rPr lang="en-US" sz="1400" b="1" kern="1200" dirty="0">
                          <a:solidFill>
                            <a:schemeClr val="tx1"/>
                          </a:solidFill>
                          <a:effectLst/>
                          <a:latin typeface="+mn-lt"/>
                          <a:ea typeface="+mn-ea"/>
                          <a:cs typeface="+mn-cs"/>
                        </a:rPr>
                        <a:t>Nonrelevant Financial Relationship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400" b="0" kern="1200" dirty="0">
                          <a:solidFill>
                            <a:schemeClr val="tx1"/>
                          </a:solidFill>
                          <a:effectLst/>
                          <a:latin typeface="+mn-lt"/>
                          <a:ea typeface="+mn-ea"/>
                          <a:cs typeface="+mn-cs"/>
                        </a:rPr>
                        <a:t>Dana-Farber Cancer Institute, </a:t>
                      </a:r>
                      <a:r>
                        <a:rPr lang="en-US" sz="1400" b="0" kern="1200" dirty="0" err="1">
                          <a:solidFill>
                            <a:schemeClr val="tx1"/>
                          </a:solidFill>
                          <a:effectLst/>
                          <a:latin typeface="+mn-lt"/>
                          <a:ea typeface="+mn-ea"/>
                          <a:cs typeface="+mn-cs"/>
                        </a:rPr>
                        <a:t>Verascity</a:t>
                      </a:r>
                      <a:r>
                        <a:rPr lang="en-US" sz="1400" b="0" kern="1200" dirty="0">
                          <a:solidFill>
                            <a:schemeClr val="tx1"/>
                          </a:solidFill>
                          <a:effectLst/>
                          <a:latin typeface="+mn-lt"/>
                          <a:ea typeface="+mn-ea"/>
                          <a:cs typeface="+mn-cs"/>
                        </a:rPr>
                        <a:t> Science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57109347"/>
                  </a:ext>
                </a:extLst>
              </a:tr>
            </a:tbl>
          </a:graphicData>
        </a:graphic>
      </p:graphicFrame>
    </p:spTree>
    <p:custDataLst>
      <p:tags r:id="rId1"/>
    </p:custDataLst>
    <p:extLst>
      <p:ext uri="{BB962C8B-B14F-4D97-AF65-F5344CB8AC3E}">
        <p14:creationId xmlns:p14="http://schemas.microsoft.com/office/powerpoint/2010/main" val="6842730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article&#10;&#10;Description automatically generated">
            <a:extLst>
              <a:ext uri="{FF2B5EF4-FFF2-40B4-BE49-F238E27FC236}">
                <a16:creationId xmlns:a16="http://schemas.microsoft.com/office/drawing/2014/main" id="{856317C8-E6CC-3E08-CB04-76E7C36E5B4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4084" y="620688"/>
            <a:ext cx="10783832" cy="5256584"/>
          </a:xfrm>
        </p:spPr>
      </p:pic>
      <p:sp>
        <p:nvSpPr>
          <p:cNvPr id="6" name="TextBox 5">
            <a:extLst>
              <a:ext uri="{FF2B5EF4-FFF2-40B4-BE49-F238E27FC236}">
                <a16:creationId xmlns:a16="http://schemas.microsoft.com/office/drawing/2014/main" id="{713F0089-0B11-4AF0-45BF-65E7C9D370C9}"/>
              </a:ext>
            </a:extLst>
          </p:cNvPr>
          <p:cNvSpPr txBox="1"/>
          <p:nvPr/>
        </p:nvSpPr>
        <p:spPr>
          <a:xfrm>
            <a:off x="103677" y="6528880"/>
            <a:ext cx="4785468" cy="3231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icrosoft YaHei"/>
                <a:cs typeface="+mn-cs"/>
              </a:rPr>
              <a:t>2023;388(22):2058-70.</a:t>
            </a:r>
          </a:p>
        </p:txBody>
      </p:sp>
    </p:spTree>
    <p:extLst>
      <p:ext uri="{BB962C8B-B14F-4D97-AF65-F5344CB8AC3E}">
        <p14:creationId xmlns:p14="http://schemas.microsoft.com/office/powerpoint/2010/main" val="171962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39CF12-ACA4-4671-9202-F19876DAF2F3}"/>
              </a:ext>
            </a:extLst>
          </p:cNvPr>
          <p:cNvSpPr>
            <a:spLocks noGrp="1"/>
          </p:cNvSpPr>
          <p:nvPr>
            <p:ph type="title"/>
          </p:nvPr>
        </p:nvSpPr>
        <p:spPr>
          <a:xfrm>
            <a:off x="689500" y="138450"/>
            <a:ext cx="10972800" cy="626108"/>
          </a:xfrm>
        </p:spPr>
        <p:txBody>
          <a:bodyPr>
            <a:normAutofit/>
          </a:bodyPr>
          <a:lstStyle/>
          <a:p>
            <a:r>
              <a:rPr lang="en-US" sz="3200" dirty="0">
                <a:solidFill>
                  <a:srgbClr val="002060"/>
                </a:solidFill>
              </a:rPr>
              <a:t>CAPItello-291: Phase 3 trial with an Akt inhibitor</a:t>
            </a:r>
            <a:endParaRPr lang="en-US" sz="3200" dirty="0"/>
          </a:p>
        </p:txBody>
      </p:sp>
      <p:pic>
        <p:nvPicPr>
          <p:cNvPr id="7" name="Picture 6">
            <a:extLst>
              <a:ext uri="{FF2B5EF4-FFF2-40B4-BE49-F238E27FC236}">
                <a16:creationId xmlns:a16="http://schemas.microsoft.com/office/drawing/2014/main" id="{ADBD6B75-6E36-4C8B-989A-379C3AD4E990}"/>
              </a:ext>
            </a:extLst>
          </p:cNvPr>
          <p:cNvPicPr>
            <a:picLocks noChangeAspect="1"/>
          </p:cNvPicPr>
          <p:nvPr/>
        </p:nvPicPr>
        <p:blipFill>
          <a:blip r:embed="rId2"/>
          <a:stretch>
            <a:fillRect/>
          </a:stretch>
        </p:blipFill>
        <p:spPr>
          <a:xfrm>
            <a:off x="189138" y="793019"/>
            <a:ext cx="9419206" cy="3463312"/>
          </a:xfrm>
          <a:prstGeom prst="rect">
            <a:avLst/>
          </a:prstGeom>
        </p:spPr>
      </p:pic>
      <p:sp>
        <p:nvSpPr>
          <p:cNvPr id="8" name="TextBox 7">
            <a:extLst>
              <a:ext uri="{FF2B5EF4-FFF2-40B4-BE49-F238E27FC236}">
                <a16:creationId xmlns:a16="http://schemas.microsoft.com/office/drawing/2014/main" id="{69AB7818-FD96-4FEC-881F-5486329552C9}"/>
              </a:ext>
            </a:extLst>
          </p:cNvPr>
          <p:cNvSpPr txBox="1"/>
          <p:nvPr/>
        </p:nvSpPr>
        <p:spPr>
          <a:xfrm>
            <a:off x="7333268" y="4333325"/>
            <a:ext cx="4079035" cy="1654662"/>
          </a:xfrm>
          <a:prstGeom prst="rect">
            <a:avLst/>
          </a:prstGeom>
          <a:ln w="19050">
            <a:solidFill>
              <a:srgbClr val="58595B"/>
            </a:solidFill>
          </a:ln>
        </p:spPr>
        <p:txBody>
          <a:bodyPr vert="horz" wrap="none" lIns="91440" tIns="45720" rIns="91440" bIns="4572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Patient population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58595B"/>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9D9D6">
                    <a:lumMod val="10000"/>
                  </a:srgbClr>
                </a:solidFill>
                <a:effectLst/>
                <a:uLnTx/>
                <a:uFillTx/>
                <a:latin typeface="Arial" panose="020B0604020202020204" pitchFamily="34" charset="0"/>
                <a:ea typeface="+mn-ea"/>
                <a:cs typeface="Arial" panose="020B0604020202020204" pitchFamily="34" charset="0"/>
              </a:rPr>
              <a:t>Visceral disease                           </a:t>
            </a:r>
            <a:r>
              <a:rPr kumimoji="0" lang="en-US" sz="1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66-73%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9D9D6">
                    <a:lumMod val="10000"/>
                  </a:srgbClr>
                </a:solidFill>
                <a:effectLst/>
                <a:uLnTx/>
                <a:uFillTx/>
                <a:latin typeface="Arial" panose="020B0604020202020204" pitchFamily="34" charset="0"/>
                <a:ea typeface="+mn-ea"/>
                <a:cs typeface="Arial" panose="020B0604020202020204" pitchFamily="34" charset="0"/>
              </a:rPr>
              <a:t>AKT pathway alterations             </a:t>
            </a:r>
            <a:r>
              <a:rPr kumimoji="0" lang="en-US" sz="1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38-43%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9D9D6">
                    <a:lumMod val="10000"/>
                  </a:srgbClr>
                </a:solidFill>
                <a:effectLst/>
                <a:uLnTx/>
                <a:uFillTx/>
                <a:latin typeface="Arial" panose="020B0604020202020204" pitchFamily="34" charset="0"/>
                <a:ea typeface="+mn-ea"/>
                <a:cs typeface="Arial" panose="020B0604020202020204" pitchFamily="34" charset="0"/>
              </a:rPr>
              <a:t>Median priors for MBC                   </a:t>
            </a:r>
            <a:r>
              <a:rPr kumimoji="0" lang="en-US" sz="1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9D9D6">
                    <a:lumMod val="10000"/>
                  </a:srgbClr>
                </a:solidFill>
                <a:effectLst/>
                <a:uLnTx/>
                <a:uFillTx/>
                <a:latin typeface="Arial" panose="020B0604020202020204" pitchFamily="34" charset="0"/>
                <a:ea typeface="+mn-ea"/>
                <a:cs typeface="Arial" panose="020B0604020202020204" pitchFamily="34" charset="0"/>
              </a:rPr>
              <a:t>Prior CDK 4/6i                               </a:t>
            </a:r>
            <a:r>
              <a:rPr kumimoji="0" lang="en-US" sz="1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67-72%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3173E"/>
                </a:solidFill>
                <a:effectLst/>
                <a:uLnTx/>
                <a:uFillTx/>
                <a:latin typeface="Arial" panose="020B0604020202020204" pitchFamily="34" charset="0"/>
                <a:ea typeface="+mn-ea"/>
                <a:cs typeface="Arial" panose="020B0604020202020204" pitchFamily="34" charset="0"/>
              </a:rPr>
              <a:t>Prior chemo for MBC                   </a:t>
            </a:r>
            <a:r>
              <a:rPr kumimoji="0" lang="en-US" sz="1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17-19%</a:t>
            </a:r>
          </a:p>
        </p:txBody>
      </p:sp>
      <p:sp>
        <p:nvSpPr>
          <p:cNvPr id="9" name="Rectangle 8">
            <a:extLst>
              <a:ext uri="{FF2B5EF4-FFF2-40B4-BE49-F238E27FC236}">
                <a16:creationId xmlns:a16="http://schemas.microsoft.com/office/drawing/2014/main" id="{6702ED3A-59E3-41F0-91A8-16703033EA58}"/>
              </a:ext>
            </a:extLst>
          </p:cNvPr>
          <p:cNvSpPr/>
          <p:nvPr/>
        </p:nvSpPr>
        <p:spPr>
          <a:xfrm>
            <a:off x="10223191" y="6642556"/>
            <a:ext cx="1968809"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rPr>
              <a:t>Turner NC et al. SABCS 2022, GS3-04</a:t>
            </a:r>
          </a:p>
        </p:txBody>
      </p:sp>
      <p:sp>
        <p:nvSpPr>
          <p:cNvPr id="10" name="Footer Placeholder 5">
            <a:extLst>
              <a:ext uri="{FF2B5EF4-FFF2-40B4-BE49-F238E27FC236}">
                <a16:creationId xmlns:a16="http://schemas.microsoft.com/office/drawing/2014/main" id="{0394585A-27DA-45AD-8A22-8EE1B080FED0}"/>
              </a:ext>
            </a:extLst>
          </p:cNvPr>
          <p:cNvSpPr>
            <a:spLocks noGrp="1"/>
          </p:cNvSpPr>
          <p:nvPr>
            <p:ph type="ftr" sz="quarter" idx="3"/>
          </p:nvPr>
        </p:nvSpPr>
        <p:spPr>
          <a:xfrm>
            <a:off x="986507" y="6295496"/>
            <a:ext cx="4520557" cy="24384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3173E"/>
                </a:solidFill>
                <a:effectLst/>
                <a:uLnTx/>
                <a:uFillTx/>
                <a:latin typeface="Arial" panose="020B0604020202020204" pitchFamily="34" charset="0"/>
                <a:ea typeface="+mn-ea"/>
                <a:cs typeface="Arial" panose="020B0604020202020204" pitchFamily="34" charset="0"/>
              </a:rPr>
              <a:t>@ErikaHamilton9</a:t>
            </a:r>
          </a:p>
        </p:txBody>
      </p:sp>
      <p:sp>
        <p:nvSpPr>
          <p:cNvPr id="2" name="TextBox 1">
            <a:extLst>
              <a:ext uri="{FF2B5EF4-FFF2-40B4-BE49-F238E27FC236}">
                <a16:creationId xmlns:a16="http://schemas.microsoft.com/office/drawing/2014/main" id="{D51D793D-EC95-123D-95AA-650F64C1DA66}"/>
              </a:ext>
            </a:extLst>
          </p:cNvPr>
          <p:cNvSpPr txBox="1"/>
          <p:nvPr/>
        </p:nvSpPr>
        <p:spPr>
          <a:xfrm>
            <a:off x="4871864" y="6309320"/>
            <a:ext cx="3158008" cy="460511"/>
          </a:xfrm>
          <a:prstGeom prst="rect">
            <a:avLst/>
          </a:prstGeom>
          <a:noFill/>
        </p:spPr>
        <p:txBody>
          <a:bodyPr wrap="square">
            <a:spAutoFit/>
          </a:bodyPr>
          <a:lstStyle/>
          <a:p>
            <a:pPr algn="ctr" defTabSz="914400" eaLnBrk="0" hangingPunct="0">
              <a:lnSpc>
                <a:spcPts val="3340"/>
              </a:lnSpc>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Courtesy of Erika Hamilton, MD</a:t>
            </a:r>
          </a:p>
        </p:txBody>
      </p:sp>
    </p:spTree>
    <p:extLst>
      <p:ext uri="{BB962C8B-B14F-4D97-AF65-F5344CB8AC3E}">
        <p14:creationId xmlns:p14="http://schemas.microsoft.com/office/powerpoint/2010/main" val="28540968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3C169-90B3-ABAE-74DF-5EF2C326121A}"/>
              </a:ext>
            </a:extLst>
          </p:cNvPr>
          <p:cNvSpPr>
            <a:spLocks noGrp="1"/>
          </p:cNvSpPr>
          <p:nvPr>
            <p:ph type="title"/>
          </p:nvPr>
        </p:nvSpPr>
        <p:spPr/>
        <p:txBody>
          <a:bodyPr/>
          <a:lstStyle/>
          <a:p>
            <a:pPr algn="l"/>
            <a:r>
              <a:rPr lang="en-US" dirty="0"/>
              <a:t>CAPItello-291: Progression-Free Survival in the Overall Population</a:t>
            </a:r>
          </a:p>
        </p:txBody>
      </p:sp>
      <p:pic>
        <p:nvPicPr>
          <p:cNvPr id="5" name="Content Placeholder 4" descr="A graph of a number of patients&#10;&#10;Description automatically generated">
            <a:extLst>
              <a:ext uri="{FF2B5EF4-FFF2-40B4-BE49-F238E27FC236}">
                <a16:creationId xmlns:a16="http://schemas.microsoft.com/office/drawing/2014/main" id="{BC2577ED-A871-EAFE-50A9-61B5FDD8CAF0}"/>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444386" y="1348178"/>
            <a:ext cx="11303228" cy="4161643"/>
          </a:xfrm>
        </p:spPr>
      </p:pic>
      <p:sp>
        <p:nvSpPr>
          <p:cNvPr id="3" name="TextBox 2">
            <a:extLst>
              <a:ext uri="{FF2B5EF4-FFF2-40B4-BE49-F238E27FC236}">
                <a16:creationId xmlns:a16="http://schemas.microsoft.com/office/drawing/2014/main" id="{EA48990D-9EAF-FFF8-0794-7D2E5FD96A86}"/>
              </a:ext>
            </a:extLst>
          </p:cNvPr>
          <p:cNvSpPr txBox="1"/>
          <p:nvPr/>
        </p:nvSpPr>
        <p:spPr>
          <a:xfrm>
            <a:off x="103677" y="6528880"/>
            <a:ext cx="4785468" cy="3231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icrosoft YaHei"/>
                <a:cs typeface="+mn-cs"/>
              </a:rPr>
              <a:t>Turner NC et al. </a:t>
            </a:r>
            <a:r>
              <a:rPr kumimoji="0" lang="en-US" sz="1500" b="0" i="1" u="none" strike="noStrike" kern="1200" cap="none" spc="0" normalizeH="0" baseline="0" noProof="0" dirty="0">
                <a:ln>
                  <a:noFill/>
                </a:ln>
                <a:solidFill>
                  <a:srgbClr val="000000"/>
                </a:solidFill>
                <a:effectLst/>
                <a:uLnTx/>
                <a:uFillTx/>
                <a:latin typeface="Calibri"/>
                <a:ea typeface="Microsoft YaHei"/>
                <a:cs typeface="+mn-cs"/>
              </a:rPr>
              <a:t>N </a:t>
            </a:r>
            <a:r>
              <a:rPr kumimoji="0" lang="en-US" sz="1500" b="0" i="1" u="none" strike="noStrike" kern="1200" cap="none" spc="0" normalizeH="0" baseline="0" noProof="0" dirty="0" err="1">
                <a:ln>
                  <a:noFill/>
                </a:ln>
                <a:solidFill>
                  <a:srgbClr val="000000"/>
                </a:solidFill>
                <a:effectLst/>
                <a:uLnTx/>
                <a:uFillTx/>
                <a:latin typeface="Calibri"/>
                <a:ea typeface="Microsoft YaHei"/>
                <a:cs typeface="+mn-cs"/>
              </a:rPr>
              <a:t>Engl</a:t>
            </a:r>
            <a:r>
              <a:rPr kumimoji="0" lang="en-US" sz="1500" b="0" i="1" u="none" strike="noStrike" kern="1200" cap="none" spc="0" normalizeH="0" baseline="0" noProof="0" dirty="0">
                <a:ln>
                  <a:noFill/>
                </a:ln>
                <a:solidFill>
                  <a:srgbClr val="000000"/>
                </a:solidFill>
                <a:effectLst/>
                <a:uLnTx/>
                <a:uFillTx/>
                <a:latin typeface="Calibri"/>
                <a:ea typeface="Microsoft YaHei"/>
                <a:cs typeface="+mn-cs"/>
              </a:rPr>
              <a:t> J Med</a:t>
            </a:r>
            <a:r>
              <a:rPr lang="en-US" sz="1500" b="0" dirty="0">
                <a:solidFill>
                  <a:srgbClr val="000000"/>
                </a:solidFill>
                <a:latin typeface="Calibri"/>
                <a:ea typeface="Microsoft YaHei"/>
                <a:cs typeface="+mn-cs"/>
              </a:rPr>
              <a:t> </a:t>
            </a:r>
            <a:r>
              <a:rPr kumimoji="0" lang="en-US" sz="1500" b="0" i="0" u="none" strike="noStrike" kern="1200" cap="none" spc="0" normalizeH="0" baseline="0" noProof="0" dirty="0">
                <a:ln>
                  <a:noFill/>
                </a:ln>
                <a:solidFill>
                  <a:srgbClr val="000000"/>
                </a:solidFill>
                <a:effectLst/>
                <a:uLnTx/>
                <a:uFillTx/>
                <a:latin typeface="Calibri"/>
                <a:ea typeface="Microsoft YaHei"/>
                <a:cs typeface="+mn-cs"/>
              </a:rPr>
              <a:t>2023;388(22):2058-70.</a:t>
            </a:r>
          </a:p>
        </p:txBody>
      </p:sp>
    </p:spTree>
    <p:extLst>
      <p:ext uri="{BB962C8B-B14F-4D97-AF65-F5344CB8AC3E}">
        <p14:creationId xmlns:p14="http://schemas.microsoft.com/office/powerpoint/2010/main" val="26436639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76558-8B7F-155B-4D6B-350A89708CAB}"/>
              </a:ext>
            </a:extLst>
          </p:cNvPr>
          <p:cNvSpPr>
            <a:spLocks noGrp="1"/>
          </p:cNvSpPr>
          <p:nvPr>
            <p:ph type="title"/>
          </p:nvPr>
        </p:nvSpPr>
        <p:spPr/>
        <p:txBody>
          <a:bodyPr/>
          <a:lstStyle/>
          <a:p>
            <a:pPr algn="l"/>
            <a:r>
              <a:rPr lang="en-US" dirty="0"/>
              <a:t>CAPItello-291: Progression-Free Survival for Patients with AKT Pathway-Altered Tumors</a:t>
            </a:r>
          </a:p>
        </p:txBody>
      </p:sp>
      <p:pic>
        <p:nvPicPr>
          <p:cNvPr id="5" name="Content Placeholder 4" descr="A graph of a number of patients&#10;&#10;Description automatically generated">
            <a:extLst>
              <a:ext uri="{FF2B5EF4-FFF2-40B4-BE49-F238E27FC236}">
                <a16:creationId xmlns:a16="http://schemas.microsoft.com/office/drawing/2014/main" id="{5A6CB811-CF3F-A3C7-E21D-FAF19C19B8C2}"/>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1892"/>
          <a:stretch/>
        </p:blipFill>
        <p:spPr>
          <a:xfrm>
            <a:off x="797253" y="1556791"/>
            <a:ext cx="10597494" cy="3818023"/>
          </a:xfrm>
        </p:spPr>
      </p:pic>
      <p:sp>
        <p:nvSpPr>
          <p:cNvPr id="3" name="TextBox 2">
            <a:extLst>
              <a:ext uri="{FF2B5EF4-FFF2-40B4-BE49-F238E27FC236}">
                <a16:creationId xmlns:a16="http://schemas.microsoft.com/office/drawing/2014/main" id="{C46D3DCF-ECEA-891E-E75A-20E435849DD5}"/>
              </a:ext>
            </a:extLst>
          </p:cNvPr>
          <p:cNvSpPr txBox="1"/>
          <p:nvPr/>
        </p:nvSpPr>
        <p:spPr>
          <a:xfrm>
            <a:off x="103677" y="6528880"/>
            <a:ext cx="4785468" cy="3231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icrosoft YaHei"/>
                <a:cs typeface="+mn-cs"/>
              </a:rPr>
              <a:t>Turner NC et al. </a:t>
            </a:r>
            <a:r>
              <a:rPr kumimoji="0" lang="en-US" sz="1500" b="0" i="1" u="none" strike="noStrike" kern="1200" cap="none" spc="0" normalizeH="0" baseline="0" noProof="0" dirty="0">
                <a:ln>
                  <a:noFill/>
                </a:ln>
                <a:solidFill>
                  <a:srgbClr val="000000"/>
                </a:solidFill>
                <a:effectLst/>
                <a:uLnTx/>
                <a:uFillTx/>
                <a:latin typeface="Calibri"/>
                <a:ea typeface="Microsoft YaHei"/>
                <a:cs typeface="+mn-cs"/>
              </a:rPr>
              <a:t>N </a:t>
            </a:r>
            <a:r>
              <a:rPr kumimoji="0" lang="en-US" sz="1500" b="0" i="1" u="none" strike="noStrike" kern="1200" cap="none" spc="0" normalizeH="0" baseline="0" noProof="0" dirty="0" err="1">
                <a:ln>
                  <a:noFill/>
                </a:ln>
                <a:solidFill>
                  <a:srgbClr val="000000"/>
                </a:solidFill>
                <a:effectLst/>
                <a:uLnTx/>
                <a:uFillTx/>
                <a:latin typeface="Calibri"/>
                <a:ea typeface="Microsoft YaHei"/>
                <a:cs typeface="+mn-cs"/>
              </a:rPr>
              <a:t>Engl</a:t>
            </a:r>
            <a:r>
              <a:rPr kumimoji="0" lang="en-US" sz="1500" b="0" i="1" u="none" strike="noStrike" kern="1200" cap="none" spc="0" normalizeH="0" baseline="0" noProof="0" dirty="0">
                <a:ln>
                  <a:noFill/>
                </a:ln>
                <a:solidFill>
                  <a:srgbClr val="000000"/>
                </a:solidFill>
                <a:effectLst/>
                <a:uLnTx/>
                <a:uFillTx/>
                <a:latin typeface="Calibri"/>
                <a:ea typeface="Microsoft YaHei"/>
                <a:cs typeface="+mn-cs"/>
              </a:rPr>
              <a:t> J Med</a:t>
            </a:r>
            <a:r>
              <a:rPr lang="en-US" sz="1500" b="0" dirty="0">
                <a:solidFill>
                  <a:srgbClr val="000000"/>
                </a:solidFill>
                <a:latin typeface="Calibri"/>
                <a:ea typeface="Microsoft YaHei"/>
                <a:cs typeface="+mn-cs"/>
              </a:rPr>
              <a:t> </a:t>
            </a:r>
            <a:r>
              <a:rPr kumimoji="0" lang="en-US" sz="1500" b="0" i="0" u="none" strike="noStrike" kern="1200" cap="none" spc="0" normalizeH="0" baseline="0" noProof="0" dirty="0">
                <a:ln>
                  <a:noFill/>
                </a:ln>
                <a:solidFill>
                  <a:srgbClr val="000000"/>
                </a:solidFill>
                <a:effectLst/>
                <a:uLnTx/>
                <a:uFillTx/>
                <a:latin typeface="Calibri"/>
                <a:ea typeface="Microsoft YaHei"/>
                <a:cs typeface="+mn-cs"/>
              </a:rPr>
              <a:t>2023;388(22):2058-70.</a:t>
            </a:r>
          </a:p>
        </p:txBody>
      </p:sp>
    </p:spTree>
    <p:extLst>
      <p:ext uri="{BB962C8B-B14F-4D97-AF65-F5344CB8AC3E}">
        <p14:creationId xmlns:p14="http://schemas.microsoft.com/office/powerpoint/2010/main" val="17478909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graph of a number of patients&#10;&#10;Description automatically generated">
            <a:extLst>
              <a:ext uri="{FF2B5EF4-FFF2-40B4-BE49-F238E27FC236}">
                <a16:creationId xmlns:a16="http://schemas.microsoft.com/office/drawing/2014/main" id="{6BF6CA0B-9745-3325-B77D-BBE44542E697}"/>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619029" y="1472232"/>
            <a:ext cx="10945480" cy="3913536"/>
          </a:xfrm>
        </p:spPr>
      </p:pic>
      <p:sp>
        <p:nvSpPr>
          <p:cNvPr id="7" name="Title 6">
            <a:extLst>
              <a:ext uri="{FF2B5EF4-FFF2-40B4-BE49-F238E27FC236}">
                <a16:creationId xmlns:a16="http://schemas.microsoft.com/office/drawing/2014/main" id="{C662484B-28C2-5266-F0C9-DFD7B99385E9}"/>
              </a:ext>
            </a:extLst>
          </p:cNvPr>
          <p:cNvSpPr>
            <a:spLocks noGrp="1"/>
          </p:cNvSpPr>
          <p:nvPr>
            <p:ph type="title"/>
          </p:nvPr>
        </p:nvSpPr>
        <p:spPr/>
        <p:txBody>
          <a:bodyPr/>
          <a:lstStyle/>
          <a:p>
            <a:r>
              <a:rPr lang="en-US" dirty="0"/>
              <a:t>CAPItello-291: Overall Survival in the Overall Population</a:t>
            </a:r>
          </a:p>
        </p:txBody>
      </p:sp>
      <p:sp>
        <p:nvSpPr>
          <p:cNvPr id="10" name="TextBox 9">
            <a:extLst>
              <a:ext uri="{FF2B5EF4-FFF2-40B4-BE49-F238E27FC236}">
                <a16:creationId xmlns:a16="http://schemas.microsoft.com/office/drawing/2014/main" id="{24A85224-A710-8BD7-A74E-2CC46EF993FF}"/>
              </a:ext>
            </a:extLst>
          </p:cNvPr>
          <p:cNvSpPr txBox="1"/>
          <p:nvPr/>
        </p:nvSpPr>
        <p:spPr>
          <a:xfrm>
            <a:off x="103677" y="6528880"/>
            <a:ext cx="4785468" cy="3231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icrosoft YaHei"/>
                <a:cs typeface="+mn-cs"/>
              </a:rPr>
              <a:t>Turner NC et al. </a:t>
            </a:r>
            <a:r>
              <a:rPr kumimoji="0" lang="en-US" sz="1500" b="0" i="1" u="none" strike="noStrike" kern="1200" cap="none" spc="0" normalizeH="0" baseline="0" noProof="0" dirty="0">
                <a:ln>
                  <a:noFill/>
                </a:ln>
                <a:solidFill>
                  <a:srgbClr val="000000"/>
                </a:solidFill>
                <a:effectLst/>
                <a:uLnTx/>
                <a:uFillTx/>
                <a:latin typeface="Calibri"/>
                <a:ea typeface="Microsoft YaHei"/>
                <a:cs typeface="+mn-cs"/>
              </a:rPr>
              <a:t>N </a:t>
            </a:r>
            <a:r>
              <a:rPr kumimoji="0" lang="en-US" sz="1500" b="0" i="1" u="none" strike="noStrike" kern="1200" cap="none" spc="0" normalizeH="0" baseline="0" noProof="0" dirty="0" err="1">
                <a:ln>
                  <a:noFill/>
                </a:ln>
                <a:solidFill>
                  <a:srgbClr val="000000"/>
                </a:solidFill>
                <a:effectLst/>
                <a:uLnTx/>
                <a:uFillTx/>
                <a:latin typeface="Calibri"/>
                <a:ea typeface="Microsoft YaHei"/>
                <a:cs typeface="+mn-cs"/>
              </a:rPr>
              <a:t>Engl</a:t>
            </a:r>
            <a:r>
              <a:rPr kumimoji="0" lang="en-US" sz="1500" b="0" i="1" u="none" strike="noStrike" kern="1200" cap="none" spc="0" normalizeH="0" baseline="0" noProof="0" dirty="0">
                <a:ln>
                  <a:noFill/>
                </a:ln>
                <a:solidFill>
                  <a:srgbClr val="000000"/>
                </a:solidFill>
                <a:effectLst/>
                <a:uLnTx/>
                <a:uFillTx/>
                <a:latin typeface="Calibri"/>
                <a:ea typeface="Microsoft YaHei"/>
                <a:cs typeface="+mn-cs"/>
              </a:rPr>
              <a:t> J Med</a:t>
            </a:r>
            <a:r>
              <a:rPr lang="en-US" sz="1500" b="0" dirty="0">
                <a:solidFill>
                  <a:srgbClr val="000000"/>
                </a:solidFill>
                <a:latin typeface="Calibri"/>
                <a:ea typeface="Microsoft YaHei"/>
                <a:cs typeface="+mn-cs"/>
              </a:rPr>
              <a:t> </a:t>
            </a:r>
            <a:r>
              <a:rPr kumimoji="0" lang="en-US" sz="1500" b="0" i="0" u="none" strike="noStrike" kern="1200" cap="none" spc="0" normalizeH="0" baseline="0" noProof="0" dirty="0">
                <a:ln>
                  <a:noFill/>
                </a:ln>
                <a:solidFill>
                  <a:srgbClr val="000000"/>
                </a:solidFill>
                <a:effectLst/>
                <a:uLnTx/>
                <a:uFillTx/>
                <a:latin typeface="Calibri"/>
                <a:ea typeface="Microsoft YaHei"/>
                <a:cs typeface="+mn-cs"/>
              </a:rPr>
              <a:t>2023;388(22):2058-70.</a:t>
            </a:r>
          </a:p>
        </p:txBody>
      </p:sp>
    </p:spTree>
    <p:extLst>
      <p:ext uri="{BB962C8B-B14F-4D97-AF65-F5344CB8AC3E}">
        <p14:creationId xmlns:p14="http://schemas.microsoft.com/office/powerpoint/2010/main" val="22342097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433F9-8096-5DAA-4CCC-34BEAB595740}"/>
              </a:ext>
            </a:extLst>
          </p:cNvPr>
          <p:cNvSpPr>
            <a:spLocks noGrp="1"/>
          </p:cNvSpPr>
          <p:nvPr>
            <p:ph type="title"/>
          </p:nvPr>
        </p:nvSpPr>
        <p:spPr>
          <a:xfrm>
            <a:off x="912287" y="227013"/>
            <a:ext cx="9720218" cy="1143000"/>
          </a:xfrm>
        </p:spPr>
        <p:txBody>
          <a:bodyPr/>
          <a:lstStyle/>
          <a:p>
            <a:pPr algn="l"/>
            <a:r>
              <a:rPr lang="en-US" dirty="0"/>
              <a:t>CAPItello-291: Overall Survival for Patients with AKT Pathway-Altered Tumors</a:t>
            </a:r>
          </a:p>
        </p:txBody>
      </p:sp>
      <p:pic>
        <p:nvPicPr>
          <p:cNvPr id="5" name="Content Placeholder 4" descr="A graph of a number of patients&#10;&#10;Description automatically generated">
            <a:extLst>
              <a:ext uri="{FF2B5EF4-FFF2-40B4-BE49-F238E27FC236}">
                <a16:creationId xmlns:a16="http://schemas.microsoft.com/office/drawing/2014/main" id="{C4E28E9E-E17D-9CAC-D3E9-F7187D3E65D3}"/>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2794"/>
          <a:stretch/>
        </p:blipFill>
        <p:spPr>
          <a:xfrm>
            <a:off x="588084" y="1428863"/>
            <a:ext cx="11015832" cy="4000273"/>
          </a:xfrm>
        </p:spPr>
      </p:pic>
      <p:sp>
        <p:nvSpPr>
          <p:cNvPr id="4" name="TextBox 3">
            <a:extLst>
              <a:ext uri="{FF2B5EF4-FFF2-40B4-BE49-F238E27FC236}">
                <a16:creationId xmlns:a16="http://schemas.microsoft.com/office/drawing/2014/main" id="{11E9D45F-84D3-200A-5F9B-4FF6DC420EFF}"/>
              </a:ext>
            </a:extLst>
          </p:cNvPr>
          <p:cNvSpPr txBox="1"/>
          <p:nvPr/>
        </p:nvSpPr>
        <p:spPr>
          <a:xfrm>
            <a:off x="103677" y="6528880"/>
            <a:ext cx="4785468" cy="3231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icrosoft YaHei"/>
                <a:cs typeface="+mn-cs"/>
              </a:rPr>
              <a:t>Turner NC et al. </a:t>
            </a:r>
            <a:r>
              <a:rPr kumimoji="0" lang="en-US" sz="1500" b="0" i="1" u="none" strike="noStrike" kern="1200" cap="none" spc="0" normalizeH="0" baseline="0" noProof="0" dirty="0">
                <a:ln>
                  <a:noFill/>
                </a:ln>
                <a:solidFill>
                  <a:srgbClr val="000000"/>
                </a:solidFill>
                <a:effectLst/>
                <a:uLnTx/>
                <a:uFillTx/>
                <a:latin typeface="Calibri"/>
                <a:ea typeface="Microsoft YaHei"/>
                <a:cs typeface="+mn-cs"/>
              </a:rPr>
              <a:t>N </a:t>
            </a:r>
            <a:r>
              <a:rPr kumimoji="0" lang="en-US" sz="1500" b="0" i="1" u="none" strike="noStrike" kern="1200" cap="none" spc="0" normalizeH="0" baseline="0" noProof="0" dirty="0" err="1">
                <a:ln>
                  <a:noFill/>
                </a:ln>
                <a:solidFill>
                  <a:srgbClr val="000000"/>
                </a:solidFill>
                <a:effectLst/>
                <a:uLnTx/>
                <a:uFillTx/>
                <a:latin typeface="Calibri"/>
                <a:ea typeface="Microsoft YaHei"/>
                <a:cs typeface="+mn-cs"/>
              </a:rPr>
              <a:t>Engl</a:t>
            </a:r>
            <a:r>
              <a:rPr kumimoji="0" lang="en-US" sz="1500" b="0" i="1" u="none" strike="noStrike" kern="1200" cap="none" spc="0" normalizeH="0" baseline="0" noProof="0" dirty="0">
                <a:ln>
                  <a:noFill/>
                </a:ln>
                <a:solidFill>
                  <a:srgbClr val="000000"/>
                </a:solidFill>
                <a:effectLst/>
                <a:uLnTx/>
                <a:uFillTx/>
                <a:latin typeface="Calibri"/>
                <a:ea typeface="Microsoft YaHei"/>
                <a:cs typeface="+mn-cs"/>
              </a:rPr>
              <a:t> J Med</a:t>
            </a:r>
            <a:r>
              <a:rPr lang="en-US" sz="1500" b="0" dirty="0">
                <a:solidFill>
                  <a:srgbClr val="000000"/>
                </a:solidFill>
                <a:latin typeface="Calibri"/>
                <a:ea typeface="Microsoft YaHei"/>
                <a:cs typeface="+mn-cs"/>
              </a:rPr>
              <a:t> </a:t>
            </a:r>
            <a:r>
              <a:rPr kumimoji="0" lang="en-US" sz="1500" b="0" i="0" u="none" strike="noStrike" kern="1200" cap="none" spc="0" normalizeH="0" baseline="0" noProof="0" dirty="0">
                <a:ln>
                  <a:noFill/>
                </a:ln>
                <a:solidFill>
                  <a:srgbClr val="000000"/>
                </a:solidFill>
                <a:effectLst/>
                <a:uLnTx/>
                <a:uFillTx/>
                <a:latin typeface="Calibri"/>
                <a:ea typeface="Microsoft YaHei"/>
                <a:cs typeface="+mn-cs"/>
              </a:rPr>
              <a:t>2023;388(22):2058-70.</a:t>
            </a:r>
          </a:p>
        </p:txBody>
      </p:sp>
    </p:spTree>
    <p:extLst>
      <p:ext uri="{BB962C8B-B14F-4D97-AF65-F5344CB8AC3E}">
        <p14:creationId xmlns:p14="http://schemas.microsoft.com/office/powerpoint/2010/main" val="7823899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AEA4A-C2CC-B741-19C0-A108F52BB67F}"/>
              </a:ext>
            </a:extLst>
          </p:cNvPr>
          <p:cNvSpPr>
            <a:spLocks noGrp="1"/>
          </p:cNvSpPr>
          <p:nvPr>
            <p:ph type="title"/>
          </p:nvPr>
        </p:nvSpPr>
        <p:spPr>
          <a:xfrm>
            <a:off x="916515" y="-121747"/>
            <a:ext cx="10358967" cy="1143000"/>
          </a:xfrm>
        </p:spPr>
        <p:txBody>
          <a:bodyPr/>
          <a:lstStyle/>
          <a:p>
            <a:r>
              <a:rPr lang="en-US" dirty="0"/>
              <a:t>CAPItello-291: Subgroup Analysis </a:t>
            </a:r>
          </a:p>
        </p:txBody>
      </p:sp>
      <p:pic>
        <p:nvPicPr>
          <p:cNvPr id="12" name="Content Placeholder 11" descr="A table with numbers and symbols&#10;&#10;Description automatically generated">
            <a:extLst>
              <a:ext uri="{FF2B5EF4-FFF2-40B4-BE49-F238E27FC236}">
                <a16:creationId xmlns:a16="http://schemas.microsoft.com/office/drawing/2014/main" id="{B84AE716-BD3E-4624-7726-41CF1AC96E88}"/>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3323691" y="742141"/>
            <a:ext cx="5544616" cy="5786739"/>
          </a:xfrm>
        </p:spPr>
      </p:pic>
      <p:sp>
        <p:nvSpPr>
          <p:cNvPr id="3" name="TextBox 2">
            <a:extLst>
              <a:ext uri="{FF2B5EF4-FFF2-40B4-BE49-F238E27FC236}">
                <a16:creationId xmlns:a16="http://schemas.microsoft.com/office/drawing/2014/main" id="{2C0EF6F8-0BEB-7611-8A00-84C2306E2D6E}"/>
              </a:ext>
            </a:extLst>
          </p:cNvPr>
          <p:cNvSpPr txBox="1"/>
          <p:nvPr/>
        </p:nvSpPr>
        <p:spPr>
          <a:xfrm>
            <a:off x="103677" y="6528880"/>
            <a:ext cx="4785468" cy="3231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icrosoft YaHei"/>
                <a:cs typeface="+mn-cs"/>
              </a:rPr>
              <a:t>Turner NC et al. </a:t>
            </a:r>
            <a:r>
              <a:rPr kumimoji="0" lang="en-US" sz="1500" b="0" i="1" u="none" strike="noStrike" kern="1200" cap="none" spc="0" normalizeH="0" baseline="0" noProof="0" dirty="0">
                <a:ln>
                  <a:noFill/>
                </a:ln>
                <a:solidFill>
                  <a:srgbClr val="000000"/>
                </a:solidFill>
                <a:effectLst/>
                <a:uLnTx/>
                <a:uFillTx/>
                <a:latin typeface="Calibri"/>
                <a:ea typeface="Microsoft YaHei"/>
                <a:cs typeface="+mn-cs"/>
              </a:rPr>
              <a:t>N </a:t>
            </a:r>
            <a:r>
              <a:rPr kumimoji="0" lang="en-US" sz="1500" b="0" i="1" u="none" strike="noStrike" kern="1200" cap="none" spc="0" normalizeH="0" baseline="0" noProof="0" dirty="0" err="1">
                <a:ln>
                  <a:noFill/>
                </a:ln>
                <a:solidFill>
                  <a:srgbClr val="000000"/>
                </a:solidFill>
                <a:effectLst/>
                <a:uLnTx/>
                <a:uFillTx/>
                <a:latin typeface="Calibri"/>
                <a:ea typeface="Microsoft YaHei"/>
                <a:cs typeface="+mn-cs"/>
              </a:rPr>
              <a:t>Engl</a:t>
            </a:r>
            <a:r>
              <a:rPr kumimoji="0" lang="en-US" sz="1500" b="0" i="1" u="none" strike="noStrike" kern="1200" cap="none" spc="0" normalizeH="0" baseline="0" noProof="0" dirty="0">
                <a:ln>
                  <a:noFill/>
                </a:ln>
                <a:solidFill>
                  <a:srgbClr val="000000"/>
                </a:solidFill>
                <a:effectLst/>
                <a:uLnTx/>
                <a:uFillTx/>
                <a:latin typeface="Calibri"/>
                <a:ea typeface="Microsoft YaHei"/>
                <a:cs typeface="+mn-cs"/>
              </a:rPr>
              <a:t> J Med</a:t>
            </a:r>
            <a:r>
              <a:rPr lang="en-US" sz="1500" b="0" dirty="0">
                <a:solidFill>
                  <a:srgbClr val="000000"/>
                </a:solidFill>
                <a:latin typeface="Calibri"/>
                <a:ea typeface="Microsoft YaHei"/>
                <a:cs typeface="+mn-cs"/>
              </a:rPr>
              <a:t> </a:t>
            </a:r>
            <a:r>
              <a:rPr kumimoji="0" lang="en-US" sz="1500" b="0" i="0" u="none" strike="noStrike" kern="1200" cap="none" spc="0" normalizeH="0" baseline="0" noProof="0" dirty="0">
                <a:ln>
                  <a:noFill/>
                </a:ln>
                <a:solidFill>
                  <a:srgbClr val="000000"/>
                </a:solidFill>
                <a:effectLst/>
                <a:uLnTx/>
                <a:uFillTx/>
                <a:latin typeface="Calibri"/>
                <a:ea typeface="Microsoft YaHei"/>
                <a:cs typeface="+mn-cs"/>
              </a:rPr>
              <a:t>2023;388(22):2058-70.</a:t>
            </a:r>
          </a:p>
        </p:txBody>
      </p:sp>
    </p:spTree>
    <p:extLst>
      <p:ext uri="{BB962C8B-B14F-4D97-AF65-F5344CB8AC3E}">
        <p14:creationId xmlns:p14="http://schemas.microsoft.com/office/powerpoint/2010/main" val="39019308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0B70C-F426-DD9E-2D9E-3E5D38A22BA4}"/>
              </a:ext>
            </a:extLst>
          </p:cNvPr>
          <p:cNvSpPr>
            <a:spLocks noGrp="1"/>
          </p:cNvSpPr>
          <p:nvPr>
            <p:ph type="title"/>
          </p:nvPr>
        </p:nvSpPr>
        <p:spPr/>
        <p:txBody>
          <a:bodyPr/>
          <a:lstStyle/>
          <a:p>
            <a:pPr algn="l"/>
            <a:r>
              <a:rPr lang="en-US" dirty="0"/>
              <a:t>CAPItello-291: Most Frequent Adverse Events in the Overall Population (Safety Population)</a:t>
            </a:r>
          </a:p>
        </p:txBody>
      </p:sp>
      <p:pic>
        <p:nvPicPr>
          <p:cNvPr id="5" name="Content Placeholder 4" descr="A table with numbers and symbols&#10;&#10;Description automatically generated">
            <a:extLst>
              <a:ext uri="{FF2B5EF4-FFF2-40B4-BE49-F238E27FC236}">
                <a16:creationId xmlns:a16="http://schemas.microsoft.com/office/drawing/2014/main" id="{323C5586-72CA-2F78-6CD1-2050AABEDD4C}"/>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328" t="3881" r="970" b="3338"/>
          <a:stretch/>
        </p:blipFill>
        <p:spPr>
          <a:xfrm>
            <a:off x="176942" y="1916832"/>
            <a:ext cx="11838115" cy="3888432"/>
          </a:xfrm>
        </p:spPr>
      </p:pic>
      <p:sp>
        <p:nvSpPr>
          <p:cNvPr id="4" name="TextBox 3">
            <a:extLst>
              <a:ext uri="{FF2B5EF4-FFF2-40B4-BE49-F238E27FC236}">
                <a16:creationId xmlns:a16="http://schemas.microsoft.com/office/drawing/2014/main" id="{2C29F638-C424-37F2-3DF3-EC7608B4B750}"/>
              </a:ext>
            </a:extLst>
          </p:cNvPr>
          <p:cNvSpPr txBox="1"/>
          <p:nvPr/>
        </p:nvSpPr>
        <p:spPr>
          <a:xfrm>
            <a:off x="103677" y="6528880"/>
            <a:ext cx="4785468" cy="3231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icrosoft YaHei"/>
                <a:cs typeface="+mn-cs"/>
              </a:rPr>
              <a:t>Turner NC et al. </a:t>
            </a:r>
            <a:r>
              <a:rPr kumimoji="0" lang="en-US" sz="1500" b="0" i="1" u="none" strike="noStrike" kern="1200" cap="none" spc="0" normalizeH="0" baseline="0" noProof="0" dirty="0">
                <a:ln>
                  <a:noFill/>
                </a:ln>
                <a:solidFill>
                  <a:srgbClr val="000000"/>
                </a:solidFill>
                <a:effectLst/>
                <a:uLnTx/>
                <a:uFillTx/>
                <a:latin typeface="Calibri"/>
                <a:ea typeface="Microsoft YaHei"/>
                <a:cs typeface="+mn-cs"/>
              </a:rPr>
              <a:t>N </a:t>
            </a:r>
            <a:r>
              <a:rPr kumimoji="0" lang="en-US" sz="1500" b="0" i="1" u="none" strike="noStrike" kern="1200" cap="none" spc="0" normalizeH="0" baseline="0" noProof="0" dirty="0" err="1">
                <a:ln>
                  <a:noFill/>
                </a:ln>
                <a:solidFill>
                  <a:srgbClr val="000000"/>
                </a:solidFill>
                <a:effectLst/>
                <a:uLnTx/>
                <a:uFillTx/>
                <a:latin typeface="Calibri"/>
                <a:ea typeface="Microsoft YaHei"/>
                <a:cs typeface="+mn-cs"/>
              </a:rPr>
              <a:t>Engl</a:t>
            </a:r>
            <a:r>
              <a:rPr kumimoji="0" lang="en-US" sz="1500" b="0" i="1" u="none" strike="noStrike" kern="1200" cap="none" spc="0" normalizeH="0" baseline="0" noProof="0" dirty="0">
                <a:ln>
                  <a:noFill/>
                </a:ln>
                <a:solidFill>
                  <a:srgbClr val="000000"/>
                </a:solidFill>
                <a:effectLst/>
                <a:uLnTx/>
                <a:uFillTx/>
                <a:latin typeface="Calibri"/>
                <a:ea typeface="Microsoft YaHei"/>
                <a:cs typeface="+mn-cs"/>
              </a:rPr>
              <a:t> J Med</a:t>
            </a:r>
            <a:r>
              <a:rPr lang="en-US" sz="1500" b="0" dirty="0">
                <a:solidFill>
                  <a:srgbClr val="000000"/>
                </a:solidFill>
                <a:latin typeface="Calibri"/>
                <a:ea typeface="Microsoft YaHei"/>
                <a:cs typeface="+mn-cs"/>
              </a:rPr>
              <a:t> </a:t>
            </a:r>
            <a:r>
              <a:rPr kumimoji="0" lang="en-US" sz="1500" b="0" i="0" u="none" strike="noStrike" kern="1200" cap="none" spc="0" normalizeH="0" baseline="0" noProof="0" dirty="0">
                <a:ln>
                  <a:noFill/>
                </a:ln>
                <a:solidFill>
                  <a:srgbClr val="000000"/>
                </a:solidFill>
                <a:effectLst/>
                <a:uLnTx/>
                <a:uFillTx/>
                <a:latin typeface="Calibri"/>
                <a:ea typeface="Microsoft YaHei"/>
                <a:cs typeface="+mn-cs"/>
              </a:rPr>
              <a:t>2023;388(22):2058-70.</a:t>
            </a:r>
          </a:p>
        </p:txBody>
      </p:sp>
    </p:spTree>
    <p:extLst>
      <p:ext uri="{BB962C8B-B14F-4D97-AF65-F5344CB8AC3E}">
        <p14:creationId xmlns:p14="http://schemas.microsoft.com/office/powerpoint/2010/main" val="39703093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23E93-D5C9-49AA-9B51-4167DE9D04B5}"/>
              </a:ext>
            </a:extLst>
          </p:cNvPr>
          <p:cNvSpPr>
            <a:spLocks noGrp="1"/>
          </p:cNvSpPr>
          <p:nvPr>
            <p:ph type="ctrTitle"/>
          </p:nvPr>
        </p:nvSpPr>
        <p:spPr/>
        <p:txBody>
          <a:bodyPr/>
          <a:lstStyle/>
          <a:p>
            <a:r>
              <a:rPr lang="en-US" dirty="0"/>
              <a:t>Novel ADCs</a:t>
            </a:r>
          </a:p>
        </p:txBody>
      </p:sp>
      <p:sp>
        <p:nvSpPr>
          <p:cNvPr id="3" name="TextBox 2">
            <a:extLst>
              <a:ext uri="{FF2B5EF4-FFF2-40B4-BE49-F238E27FC236}">
                <a16:creationId xmlns:a16="http://schemas.microsoft.com/office/drawing/2014/main" id="{17C2182B-94FC-57E1-79AD-975C46C5B353}"/>
              </a:ext>
            </a:extLst>
          </p:cNvPr>
          <p:cNvSpPr txBox="1"/>
          <p:nvPr/>
        </p:nvSpPr>
        <p:spPr>
          <a:xfrm>
            <a:off x="8999307" y="6309320"/>
            <a:ext cx="3158008" cy="460511"/>
          </a:xfrm>
          <a:prstGeom prst="rect">
            <a:avLst/>
          </a:prstGeom>
          <a:noFill/>
        </p:spPr>
        <p:txBody>
          <a:bodyPr wrap="square">
            <a:spAutoFit/>
          </a:bodyPr>
          <a:lstStyle/>
          <a:p>
            <a:pPr algn="ctr" defTabSz="914400" eaLnBrk="0" hangingPunct="0">
              <a:lnSpc>
                <a:spcPts val="3340"/>
              </a:lnSpc>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Courtesy of Erika Hamilton, MD</a:t>
            </a:r>
          </a:p>
        </p:txBody>
      </p:sp>
    </p:spTree>
    <p:extLst>
      <p:ext uri="{BB962C8B-B14F-4D97-AF65-F5344CB8AC3E}">
        <p14:creationId xmlns:p14="http://schemas.microsoft.com/office/powerpoint/2010/main" val="33158753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F532F-1984-495A-ACE7-FFDB1270AE4A}"/>
              </a:ext>
            </a:extLst>
          </p:cNvPr>
          <p:cNvSpPr>
            <a:spLocks noGrp="1"/>
          </p:cNvSpPr>
          <p:nvPr>
            <p:ph type="title"/>
          </p:nvPr>
        </p:nvSpPr>
        <p:spPr>
          <a:xfrm>
            <a:off x="437292" y="318664"/>
            <a:ext cx="10972800" cy="377297"/>
          </a:xfrm>
        </p:spPr>
        <p:txBody>
          <a:bodyPr>
            <a:normAutofit fontScale="90000"/>
          </a:bodyPr>
          <a:lstStyle/>
          <a:p>
            <a:r>
              <a:rPr lang="en-US" sz="3200" dirty="0" err="1"/>
              <a:t>Patritumab</a:t>
            </a:r>
            <a:r>
              <a:rPr lang="en-US" sz="3200" dirty="0"/>
              <a:t> deruxtecan (HER3-DXd)</a:t>
            </a:r>
            <a:endParaRPr lang="en-US" sz="3200" dirty="0">
              <a:solidFill>
                <a:schemeClr val="accent5"/>
              </a:solidFill>
            </a:endParaRPr>
          </a:p>
        </p:txBody>
      </p:sp>
      <p:pic>
        <p:nvPicPr>
          <p:cNvPr id="3" name="Picture 2">
            <a:extLst>
              <a:ext uri="{FF2B5EF4-FFF2-40B4-BE49-F238E27FC236}">
                <a16:creationId xmlns:a16="http://schemas.microsoft.com/office/drawing/2014/main" id="{66711421-1301-4B89-B023-4AAF8579EFCC}"/>
              </a:ext>
            </a:extLst>
          </p:cNvPr>
          <p:cNvPicPr>
            <a:picLocks noChangeAspect="1"/>
          </p:cNvPicPr>
          <p:nvPr/>
        </p:nvPicPr>
        <p:blipFill rotWithShape="1">
          <a:blip r:embed="rId3"/>
          <a:srcRect t="7795"/>
          <a:stretch/>
        </p:blipFill>
        <p:spPr>
          <a:xfrm>
            <a:off x="437292" y="1056440"/>
            <a:ext cx="11291328" cy="4810959"/>
          </a:xfrm>
          <a:prstGeom prst="rect">
            <a:avLst/>
          </a:prstGeom>
        </p:spPr>
      </p:pic>
      <p:sp>
        <p:nvSpPr>
          <p:cNvPr id="13" name="TextBox 12">
            <a:extLst>
              <a:ext uri="{FF2B5EF4-FFF2-40B4-BE49-F238E27FC236}">
                <a16:creationId xmlns:a16="http://schemas.microsoft.com/office/drawing/2014/main" id="{9A83F29C-0ECC-4F6D-B22E-716ECEC40D92}"/>
              </a:ext>
            </a:extLst>
          </p:cNvPr>
          <p:cNvSpPr txBox="1"/>
          <p:nvPr/>
        </p:nvSpPr>
        <p:spPr>
          <a:xfrm>
            <a:off x="9768993" y="6614160"/>
            <a:ext cx="2314339" cy="243840"/>
          </a:xfrm>
          <a:prstGeom prst="rect">
            <a:avLst/>
          </a:prstGeom>
        </p:spPr>
        <p:txBody>
          <a:bodyPr vert="horz" wrap="non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3173E"/>
                </a:solidFill>
                <a:effectLst/>
                <a:uLnTx/>
                <a:uFillTx/>
                <a:latin typeface="Arial" panose="020B0604020202020204" pitchFamily="34" charset="0"/>
                <a:ea typeface="+mn-ea"/>
                <a:cs typeface="Arial" panose="020B0604020202020204" pitchFamily="34" charset="0"/>
              </a:rPr>
              <a:t>Krop</a:t>
            </a:r>
            <a:r>
              <a:rPr kumimoji="0" lang="en-US" sz="1000" b="0" i="0" u="none" strike="noStrike" kern="1200" cap="none" spc="0" normalizeH="0" baseline="0" noProof="0" dirty="0">
                <a:ln>
                  <a:noFill/>
                </a:ln>
                <a:solidFill>
                  <a:srgbClr val="03173E"/>
                </a:solidFill>
                <a:effectLst/>
                <a:uLnTx/>
                <a:uFillTx/>
                <a:latin typeface="Arial" panose="020B0604020202020204" pitchFamily="34" charset="0"/>
                <a:ea typeface="+mn-ea"/>
                <a:cs typeface="Arial" panose="020B0604020202020204" pitchFamily="34" charset="0"/>
              </a:rPr>
              <a:t> I et al. ASCO 2022, Abstract 1002</a:t>
            </a:r>
          </a:p>
        </p:txBody>
      </p:sp>
      <p:sp>
        <p:nvSpPr>
          <p:cNvPr id="5" name="Footer Placeholder 5">
            <a:extLst>
              <a:ext uri="{FF2B5EF4-FFF2-40B4-BE49-F238E27FC236}">
                <a16:creationId xmlns:a16="http://schemas.microsoft.com/office/drawing/2014/main" id="{15BEE3A4-D021-451F-AD02-17988EF78AAB}"/>
              </a:ext>
            </a:extLst>
          </p:cNvPr>
          <p:cNvSpPr>
            <a:spLocks noGrp="1"/>
          </p:cNvSpPr>
          <p:nvPr>
            <p:ph type="ftr" sz="quarter" idx="3"/>
          </p:nvPr>
        </p:nvSpPr>
        <p:spPr>
          <a:xfrm>
            <a:off x="986507" y="6295496"/>
            <a:ext cx="4520557" cy="24384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3173E"/>
                </a:solidFill>
                <a:effectLst/>
                <a:uLnTx/>
                <a:uFillTx/>
                <a:latin typeface="Arial" panose="020B0604020202020204" pitchFamily="34" charset="0"/>
                <a:ea typeface="+mn-ea"/>
                <a:cs typeface="Arial" panose="020B0604020202020204" pitchFamily="34" charset="0"/>
              </a:rPr>
              <a:t>@ErikaHamilton9</a:t>
            </a:r>
          </a:p>
        </p:txBody>
      </p:sp>
      <p:sp>
        <p:nvSpPr>
          <p:cNvPr id="4" name="Rectangle 3">
            <a:extLst>
              <a:ext uri="{FF2B5EF4-FFF2-40B4-BE49-F238E27FC236}">
                <a16:creationId xmlns:a16="http://schemas.microsoft.com/office/drawing/2014/main" id="{3996FF72-2751-4FE7-F060-0F7FCE57EA1B}"/>
              </a:ext>
            </a:extLst>
          </p:cNvPr>
          <p:cNvSpPr/>
          <p:nvPr/>
        </p:nvSpPr>
        <p:spPr>
          <a:xfrm>
            <a:off x="11527971" y="5623559"/>
            <a:ext cx="381000" cy="4071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7FD29E48-A0D0-E712-0277-B0CB6B46EFC6}"/>
              </a:ext>
            </a:extLst>
          </p:cNvPr>
          <p:cNvSpPr txBox="1"/>
          <p:nvPr/>
        </p:nvSpPr>
        <p:spPr>
          <a:xfrm>
            <a:off x="4871864" y="6309320"/>
            <a:ext cx="3158008" cy="460511"/>
          </a:xfrm>
          <a:prstGeom prst="rect">
            <a:avLst/>
          </a:prstGeom>
          <a:noFill/>
        </p:spPr>
        <p:txBody>
          <a:bodyPr wrap="square">
            <a:spAutoFit/>
          </a:bodyPr>
          <a:lstStyle/>
          <a:p>
            <a:pPr algn="ctr" defTabSz="914400" eaLnBrk="0" hangingPunct="0">
              <a:lnSpc>
                <a:spcPts val="3340"/>
              </a:lnSpc>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Courtesy of Erika Hamilton, MD</a:t>
            </a:r>
          </a:p>
        </p:txBody>
      </p:sp>
    </p:spTree>
    <p:extLst>
      <p:ext uri="{BB962C8B-B14F-4D97-AF65-F5344CB8AC3E}">
        <p14:creationId xmlns:p14="http://schemas.microsoft.com/office/powerpoint/2010/main" val="1978866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blue and white card with red text&#10;&#10;Description automatically generated">
            <a:extLst>
              <a:ext uri="{FF2B5EF4-FFF2-40B4-BE49-F238E27FC236}">
                <a16:creationId xmlns:a16="http://schemas.microsoft.com/office/drawing/2014/main" id="{2D1BC658-2AE4-A3E6-0390-9809DE1505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133" y="260648"/>
            <a:ext cx="6185963" cy="3474720"/>
          </a:xfrm>
          <a:prstGeom prst="rect">
            <a:avLst/>
          </a:prstGeom>
          <a:effectLst>
            <a:outerShdw blurRad="50800" dist="38100" dir="2700000" algn="tl" rotWithShape="0">
              <a:prstClr val="black">
                <a:alpha val="40000"/>
              </a:prstClr>
            </a:outerShdw>
          </a:effectLst>
        </p:spPr>
      </p:pic>
      <p:pic>
        <p:nvPicPr>
          <p:cNvPr id="17" name="Picture 16" descr="A blue and white text on a dark background&#10;&#10;Description automatically generated">
            <a:extLst>
              <a:ext uri="{FF2B5EF4-FFF2-40B4-BE49-F238E27FC236}">
                <a16:creationId xmlns:a16="http://schemas.microsoft.com/office/drawing/2014/main" id="{90810537-79B8-B8A9-6E76-7F541D62E5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7968" y="2564904"/>
            <a:ext cx="6202899" cy="347472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423481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3736" y="64958"/>
            <a:ext cx="10972800" cy="483722"/>
          </a:xfrm>
        </p:spPr>
        <p:txBody>
          <a:bodyPr>
            <a:normAutofit/>
          </a:bodyPr>
          <a:lstStyle/>
          <a:p>
            <a:r>
              <a:rPr lang="en-US" sz="2800" dirty="0" err="1"/>
              <a:t>Patritumab</a:t>
            </a:r>
            <a:r>
              <a:rPr lang="en-US" sz="2800" dirty="0"/>
              <a:t> deruxtecan: Activity in HER3-expressing MBC</a:t>
            </a:r>
          </a:p>
        </p:txBody>
      </p:sp>
      <p:sp>
        <p:nvSpPr>
          <p:cNvPr id="8" name="TextBox 7">
            <a:extLst>
              <a:ext uri="{FF2B5EF4-FFF2-40B4-BE49-F238E27FC236}">
                <a16:creationId xmlns:a16="http://schemas.microsoft.com/office/drawing/2014/main" id="{D2FDEBA5-97A4-4628-80B8-81C3140A6543}"/>
              </a:ext>
            </a:extLst>
          </p:cNvPr>
          <p:cNvSpPr txBox="1"/>
          <p:nvPr/>
        </p:nvSpPr>
        <p:spPr>
          <a:xfrm>
            <a:off x="9768993" y="6614160"/>
            <a:ext cx="2314339" cy="243840"/>
          </a:xfrm>
          <a:prstGeom prst="rect">
            <a:avLst/>
          </a:prstGeom>
        </p:spPr>
        <p:txBody>
          <a:bodyPr vert="horz" wrap="non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3173E"/>
                </a:solidFill>
                <a:effectLst/>
                <a:uLnTx/>
                <a:uFillTx/>
                <a:latin typeface="Arial" panose="020B0604020202020204" pitchFamily="34" charset="0"/>
                <a:ea typeface="+mn-ea"/>
                <a:cs typeface="Arial" panose="020B0604020202020204" pitchFamily="34" charset="0"/>
              </a:rPr>
              <a:t>Krop</a:t>
            </a:r>
            <a:r>
              <a:rPr kumimoji="0" lang="en-US" sz="1000" b="0" i="0" u="none" strike="noStrike" kern="1200" cap="none" spc="0" normalizeH="0" baseline="0" noProof="0" dirty="0">
                <a:ln>
                  <a:noFill/>
                </a:ln>
                <a:solidFill>
                  <a:srgbClr val="03173E"/>
                </a:solidFill>
                <a:effectLst/>
                <a:uLnTx/>
                <a:uFillTx/>
                <a:latin typeface="Arial" panose="020B0604020202020204" pitchFamily="34" charset="0"/>
                <a:ea typeface="+mn-ea"/>
                <a:cs typeface="Arial" panose="020B0604020202020204" pitchFamily="34" charset="0"/>
              </a:rPr>
              <a:t> I et al. ASCO 2022, Abstract 1002</a:t>
            </a:r>
          </a:p>
        </p:txBody>
      </p:sp>
      <p:sp>
        <p:nvSpPr>
          <p:cNvPr id="6" name="Rectangle 5">
            <a:extLst>
              <a:ext uri="{FF2B5EF4-FFF2-40B4-BE49-F238E27FC236}">
                <a16:creationId xmlns:a16="http://schemas.microsoft.com/office/drawing/2014/main" id="{5134C1A2-EE06-40D5-8005-49C9B796BC49}"/>
              </a:ext>
            </a:extLst>
          </p:cNvPr>
          <p:cNvSpPr/>
          <p:nvPr/>
        </p:nvSpPr>
        <p:spPr>
          <a:xfrm>
            <a:off x="373726" y="567420"/>
            <a:ext cx="11616344" cy="661720"/>
          </a:xfrm>
          <a:prstGeom prst="rect">
            <a:avLst/>
          </a:prstGeom>
        </p:spPr>
        <p:txBody>
          <a:bodyPr wrap="square">
            <a:spAutoFit/>
          </a:bodyPr>
          <a:lstStyle/>
          <a:p>
            <a:pPr marL="285750"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3173E"/>
                </a:solidFill>
                <a:effectLst/>
                <a:uLnTx/>
                <a:uFillTx/>
                <a:latin typeface="Arial" panose="020B0604020202020204" pitchFamily="34" charset="0"/>
                <a:ea typeface="+mn-ea"/>
                <a:cs typeface="Arial" panose="020B0604020202020204" pitchFamily="34" charset="0"/>
              </a:rPr>
              <a:t>Phase 1/ 2 trial (expansion) in HER3 expressing MBC:</a:t>
            </a:r>
          </a:p>
          <a:p>
            <a:pPr marL="742950" marR="0" lvl="2"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3173E"/>
                </a:solidFill>
                <a:effectLst/>
                <a:uLnTx/>
                <a:uFillTx/>
                <a:latin typeface="Arial" panose="020B0604020202020204" pitchFamily="34" charset="0"/>
                <a:ea typeface="+mn-ea"/>
                <a:cs typeface="Arial" panose="020B0604020202020204" pitchFamily="34" charset="0"/>
              </a:rPr>
              <a:t>Heavily pretreated patient population with median priors ranging from 2-6 depending on subtype</a:t>
            </a:r>
          </a:p>
        </p:txBody>
      </p:sp>
      <p:pic>
        <p:nvPicPr>
          <p:cNvPr id="3" name="Picture 2">
            <a:extLst>
              <a:ext uri="{FF2B5EF4-FFF2-40B4-BE49-F238E27FC236}">
                <a16:creationId xmlns:a16="http://schemas.microsoft.com/office/drawing/2014/main" id="{488FF16A-E362-4E4E-9208-372B8BBD51AD}"/>
              </a:ext>
            </a:extLst>
          </p:cNvPr>
          <p:cNvPicPr>
            <a:picLocks noChangeAspect="1"/>
          </p:cNvPicPr>
          <p:nvPr/>
        </p:nvPicPr>
        <p:blipFill>
          <a:blip r:embed="rId2"/>
          <a:stretch>
            <a:fillRect/>
          </a:stretch>
        </p:blipFill>
        <p:spPr>
          <a:xfrm>
            <a:off x="145127" y="2205804"/>
            <a:ext cx="8466134" cy="2936190"/>
          </a:xfrm>
          <a:prstGeom prst="rect">
            <a:avLst/>
          </a:prstGeom>
          <a:ln w="12700">
            <a:solidFill>
              <a:schemeClr val="tx1"/>
            </a:solidFill>
          </a:ln>
        </p:spPr>
      </p:pic>
      <p:sp>
        <p:nvSpPr>
          <p:cNvPr id="4" name="Rectangle 3">
            <a:extLst>
              <a:ext uri="{FF2B5EF4-FFF2-40B4-BE49-F238E27FC236}">
                <a16:creationId xmlns:a16="http://schemas.microsoft.com/office/drawing/2014/main" id="{20A3BF9F-095B-4AD1-8211-BFA6114DEDEF}"/>
              </a:ext>
            </a:extLst>
          </p:cNvPr>
          <p:cNvSpPr/>
          <p:nvPr/>
        </p:nvSpPr>
        <p:spPr>
          <a:xfrm>
            <a:off x="358832" y="5459583"/>
            <a:ext cx="11067704" cy="830997"/>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1" i="0" u="none" strike="noStrike" kern="1200" cap="none" spc="0" normalizeH="0" baseline="0" noProof="0" dirty="0">
                <a:ln>
                  <a:noFill/>
                </a:ln>
                <a:solidFill>
                  <a:srgbClr val="0000FF"/>
                </a:solidFill>
                <a:effectLst/>
                <a:uLnTx/>
                <a:uFillTx/>
                <a:latin typeface="Arial" panose="020B0604020202020204"/>
                <a:ea typeface="Times New Roman" panose="02020603050405020304" pitchFamily="18" charset="0"/>
                <a:cs typeface="+mn-cs"/>
              </a:rPr>
              <a:t>Durable antitumor activity in all BC subtypes across the range of HER3 expression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1" i="0" u="none" strike="noStrike" kern="1200" cap="none" spc="0" normalizeH="0" baseline="0" noProof="0" dirty="0">
                <a:ln>
                  <a:noFill/>
                </a:ln>
                <a:solidFill>
                  <a:srgbClr val="0000FF"/>
                </a:solidFill>
                <a:effectLst/>
                <a:uLnTx/>
                <a:uFillTx/>
                <a:latin typeface="Arial" panose="020B0604020202020204"/>
                <a:ea typeface="+mn-ea"/>
                <a:cs typeface="+mn-cs"/>
              </a:rPr>
              <a:t>Manageable safety profile with low rates of treatment discontinuation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1" i="0" u="none" strike="noStrike" kern="1200" cap="none" spc="0" normalizeH="0" baseline="0" noProof="0" dirty="0">
                <a:ln>
                  <a:noFill/>
                </a:ln>
                <a:solidFill>
                  <a:srgbClr val="0000FF"/>
                </a:solidFill>
                <a:effectLst/>
                <a:uLnTx/>
                <a:uFillTx/>
                <a:latin typeface="Arial" panose="020B0604020202020204"/>
                <a:ea typeface="+mn-ea"/>
                <a:cs typeface="+mn-cs"/>
              </a:rPr>
              <a:t>Treatment related ILD (6.6%), mostly G1/2; one G5 event</a:t>
            </a:r>
          </a:p>
        </p:txBody>
      </p:sp>
      <p:graphicFrame>
        <p:nvGraphicFramePr>
          <p:cNvPr id="10" name="Table 9">
            <a:extLst>
              <a:ext uri="{FF2B5EF4-FFF2-40B4-BE49-F238E27FC236}">
                <a16:creationId xmlns:a16="http://schemas.microsoft.com/office/drawing/2014/main" id="{6E80B2EF-5D96-4476-AC7B-870E73EC454C}"/>
              </a:ext>
            </a:extLst>
          </p:cNvPr>
          <p:cNvGraphicFramePr>
            <a:graphicFrameLocks noGrp="1"/>
          </p:cNvGraphicFramePr>
          <p:nvPr/>
        </p:nvGraphicFramePr>
        <p:xfrm>
          <a:off x="8855747" y="3270691"/>
          <a:ext cx="2924810" cy="1412697"/>
        </p:xfrm>
        <a:graphic>
          <a:graphicData uri="http://schemas.openxmlformats.org/drawingml/2006/table">
            <a:tbl>
              <a:tblPr/>
              <a:tblGrid>
                <a:gridCol w="997094">
                  <a:extLst>
                    <a:ext uri="{9D8B030D-6E8A-4147-A177-3AD203B41FA5}">
                      <a16:colId xmlns:a16="http://schemas.microsoft.com/office/drawing/2014/main" val="1322233662"/>
                    </a:ext>
                  </a:extLst>
                </a:gridCol>
                <a:gridCol w="917327">
                  <a:extLst>
                    <a:ext uri="{9D8B030D-6E8A-4147-A177-3AD203B41FA5}">
                      <a16:colId xmlns:a16="http://schemas.microsoft.com/office/drawing/2014/main" val="3264643868"/>
                    </a:ext>
                  </a:extLst>
                </a:gridCol>
                <a:gridCol w="1010389">
                  <a:extLst>
                    <a:ext uri="{9D8B030D-6E8A-4147-A177-3AD203B41FA5}">
                      <a16:colId xmlns:a16="http://schemas.microsoft.com/office/drawing/2014/main" val="418798847"/>
                    </a:ext>
                  </a:extLst>
                </a:gridCol>
              </a:tblGrid>
              <a:tr h="305164">
                <a:tc>
                  <a:txBody>
                    <a:bodyPr/>
                    <a:lstStyle/>
                    <a:p>
                      <a:pPr algn="ctr" fontAlgn="b"/>
                      <a:r>
                        <a:rPr lang="en-US" sz="1600" b="1" i="0" u="none" strike="noStrike" dirty="0">
                          <a:solidFill>
                            <a:srgbClr val="000000"/>
                          </a:solidFill>
                          <a:effectLst/>
                          <a:latin typeface="Calibri" panose="020F0502020204030204" pitchFamily="34" charset="0"/>
                        </a:rPr>
                        <a:t>Subtype</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chemeClr val="bg1">
                        <a:lumMod val="85000"/>
                      </a:schemeClr>
                    </a:solidFill>
                  </a:tcPr>
                </a:tc>
                <a:tc>
                  <a:txBody>
                    <a:bodyPr/>
                    <a:lstStyle/>
                    <a:p>
                      <a:pPr algn="ctr" fontAlgn="b"/>
                      <a:r>
                        <a:rPr lang="en-US" sz="1600" b="1" i="0" u="none" strike="noStrike" dirty="0">
                          <a:solidFill>
                            <a:srgbClr val="000000"/>
                          </a:solidFill>
                          <a:effectLst/>
                          <a:latin typeface="Calibri" panose="020F0502020204030204" pitchFamily="34" charset="0"/>
                        </a:rPr>
                        <a:t>ORR</a:t>
                      </a: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solidFill>
                      <a:schemeClr val="bg1">
                        <a:lumMod val="85000"/>
                      </a:schemeClr>
                    </a:solidFill>
                  </a:tcPr>
                </a:tc>
                <a:tc>
                  <a:txBody>
                    <a:bodyPr/>
                    <a:lstStyle/>
                    <a:p>
                      <a:pPr algn="ctr" fontAlgn="b"/>
                      <a:r>
                        <a:rPr lang="en-US" sz="1600" b="1" i="0" u="none" strike="noStrike" dirty="0">
                          <a:solidFill>
                            <a:srgbClr val="000000"/>
                          </a:solidFill>
                          <a:effectLst/>
                          <a:latin typeface="Calibri" panose="020F0502020204030204" pitchFamily="34" charset="0"/>
                        </a:rPr>
                        <a:t>Median DoR </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1">
                        <a:lumMod val="85000"/>
                      </a:schemeClr>
                    </a:solidFill>
                  </a:tcPr>
                </a:tc>
                <a:extLst>
                  <a:ext uri="{0D108BD9-81ED-4DB2-BD59-A6C34878D82A}">
                    <a16:rowId xmlns:a16="http://schemas.microsoft.com/office/drawing/2014/main" val="2823109773"/>
                  </a:ext>
                </a:extLst>
              </a:tr>
              <a:tr h="305164">
                <a:tc>
                  <a:txBody>
                    <a:bodyPr/>
                    <a:lstStyle/>
                    <a:p>
                      <a:pPr algn="ctr" fontAlgn="b"/>
                      <a:r>
                        <a:rPr lang="en-US" sz="1600" b="1" i="0" u="none" strike="noStrike" dirty="0">
                          <a:solidFill>
                            <a:srgbClr val="000000"/>
                          </a:solidFill>
                          <a:effectLst/>
                          <a:highlight>
                            <a:srgbClr val="FFFF00"/>
                          </a:highlight>
                          <a:latin typeface="Calibri" panose="020F0502020204030204" pitchFamily="34" charset="0"/>
                        </a:rPr>
                        <a:t>HR+/HER2-</a:t>
                      </a:r>
                    </a:p>
                  </a:txBody>
                  <a:tcPr marL="9525" marR="9525" marT="9525"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r>
                        <a:rPr lang="en-US" sz="1600" b="1" i="0" u="none" strike="noStrike" dirty="0">
                          <a:solidFill>
                            <a:srgbClr val="000000"/>
                          </a:solidFill>
                          <a:effectLst/>
                          <a:highlight>
                            <a:srgbClr val="FFFF00"/>
                          </a:highlight>
                          <a:latin typeface="Calibri" panose="020F0502020204030204" pitchFamily="34" charset="0"/>
                        </a:rPr>
                        <a:t>30%</a:t>
                      </a:r>
                    </a:p>
                  </a:txBody>
                  <a:tcPr marL="9525" marR="9525" marT="9525" marB="0" anchor="b">
                    <a:lnL>
                      <a:noFill/>
                    </a:lnL>
                    <a:lnR>
                      <a:noFill/>
                    </a:lnR>
                    <a:lnT>
                      <a:noFill/>
                    </a:lnT>
                    <a:lnB>
                      <a:noFill/>
                    </a:lnB>
                  </a:tcPr>
                </a:tc>
                <a:tc>
                  <a:txBody>
                    <a:bodyPr/>
                    <a:lstStyle/>
                    <a:p>
                      <a:pPr algn="ctr" fontAlgn="b"/>
                      <a:r>
                        <a:rPr lang="en-US" sz="1600" b="1" i="0" u="none" strike="noStrike" dirty="0">
                          <a:solidFill>
                            <a:srgbClr val="000000"/>
                          </a:solidFill>
                          <a:effectLst/>
                          <a:highlight>
                            <a:srgbClr val="FFFF00"/>
                          </a:highlight>
                          <a:latin typeface="Calibri" panose="020F0502020204030204" pitchFamily="34" charset="0"/>
                        </a:rPr>
                        <a:t>7.2 </a:t>
                      </a:r>
                      <a:r>
                        <a:rPr lang="en-US" sz="1600" b="1" i="0" u="none" strike="noStrike" dirty="0" err="1">
                          <a:solidFill>
                            <a:srgbClr val="000000"/>
                          </a:solidFill>
                          <a:effectLst/>
                          <a:highlight>
                            <a:srgbClr val="FFFF00"/>
                          </a:highlight>
                          <a:latin typeface="Calibri" panose="020F0502020204030204" pitchFamily="34" charset="0"/>
                        </a:rPr>
                        <a:t>mo</a:t>
                      </a:r>
                      <a:endParaRPr lang="en-US" sz="1600" b="1" i="0" u="none" strike="noStrike" dirty="0">
                        <a:solidFill>
                          <a:srgbClr val="000000"/>
                        </a:solidFill>
                        <a:effectLst/>
                        <a:highlight>
                          <a:srgbClr val="FFFF00"/>
                        </a:highlight>
                        <a:latin typeface="Calibri" panose="020F0502020204030204" pitchFamily="34" charset="0"/>
                      </a:endParaRP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2229802390"/>
                  </a:ext>
                </a:extLst>
              </a:tr>
              <a:tr h="305164">
                <a:tc>
                  <a:txBody>
                    <a:bodyPr/>
                    <a:lstStyle/>
                    <a:p>
                      <a:pPr algn="ctr" fontAlgn="b"/>
                      <a:r>
                        <a:rPr lang="en-US" sz="1600" b="1" i="0" u="none" strike="noStrike" dirty="0">
                          <a:solidFill>
                            <a:srgbClr val="000000"/>
                          </a:solidFill>
                          <a:effectLst/>
                          <a:latin typeface="Calibri" panose="020F0502020204030204" pitchFamily="34" charset="0"/>
                        </a:rPr>
                        <a:t>HER2+</a:t>
                      </a:r>
                    </a:p>
                  </a:txBody>
                  <a:tcPr marL="9525" marR="9525" marT="9525"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r>
                        <a:rPr lang="en-US" sz="1600" b="1" i="0" u="none" strike="noStrike" dirty="0">
                          <a:solidFill>
                            <a:srgbClr val="000000"/>
                          </a:solidFill>
                          <a:effectLst/>
                          <a:latin typeface="Calibri" panose="020F0502020204030204" pitchFamily="34" charset="0"/>
                        </a:rPr>
                        <a:t>23%</a:t>
                      </a:r>
                    </a:p>
                  </a:txBody>
                  <a:tcPr marL="9525" marR="9525" marT="9525" marB="0" anchor="b">
                    <a:lnL>
                      <a:noFill/>
                    </a:lnL>
                    <a:lnR>
                      <a:noFill/>
                    </a:lnR>
                    <a:lnT>
                      <a:noFill/>
                    </a:lnT>
                    <a:lnB>
                      <a:noFill/>
                    </a:lnB>
                  </a:tcPr>
                </a:tc>
                <a:tc>
                  <a:txBody>
                    <a:bodyPr/>
                    <a:lstStyle/>
                    <a:p>
                      <a:pPr algn="ctr" fontAlgn="b"/>
                      <a:r>
                        <a:rPr lang="en-US" sz="1600" b="1" i="0" u="none" strike="noStrike" dirty="0">
                          <a:solidFill>
                            <a:srgbClr val="000000"/>
                          </a:solidFill>
                          <a:effectLst/>
                          <a:latin typeface="Calibri" panose="020F0502020204030204" pitchFamily="34" charset="0"/>
                        </a:rPr>
                        <a:t>5.9 </a:t>
                      </a:r>
                      <a:r>
                        <a:rPr lang="en-US" sz="1600" b="1" i="0" u="none" strike="noStrike" dirty="0" err="1">
                          <a:solidFill>
                            <a:srgbClr val="000000"/>
                          </a:solidFill>
                          <a:effectLst/>
                          <a:latin typeface="Calibri" panose="020F0502020204030204" pitchFamily="34" charset="0"/>
                        </a:rPr>
                        <a:t>mo</a:t>
                      </a:r>
                      <a:endParaRPr lang="en-US" sz="1600" b="1" i="0" u="none" strike="noStrike" dirty="0">
                        <a:solidFill>
                          <a:srgbClr val="000000"/>
                        </a:solidFill>
                        <a:effectLst/>
                        <a:latin typeface="Calibri" panose="020F0502020204030204" pitchFamily="34" charset="0"/>
                      </a:endParaRP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2025175877"/>
                  </a:ext>
                </a:extLst>
              </a:tr>
              <a:tr h="305164">
                <a:tc>
                  <a:txBody>
                    <a:bodyPr/>
                    <a:lstStyle/>
                    <a:p>
                      <a:pPr algn="ctr" fontAlgn="b"/>
                      <a:r>
                        <a:rPr lang="en-US" sz="1600" b="1" i="0" u="none" strike="noStrike">
                          <a:solidFill>
                            <a:srgbClr val="000000"/>
                          </a:solidFill>
                          <a:effectLst/>
                          <a:latin typeface="Calibri" panose="020F0502020204030204" pitchFamily="34" charset="0"/>
                        </a:rPr>
                        <a:t>TNBC</a:t>
                      </a:r>
                    </a:p>
                  </a:txBody>
                  <a:tcPr marL="9525" marR="9525" marT="9525" marB="0" anchor="b">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a:solidFill>
                            <a:srgbClr val="000000"/>
                          </a:solidFill>
                          <a:effectLst/>
                          <a:latin typeface="Calibri" panose="020F0502020204030204" pitchFamily="34" charset="0"/>
                        </a:rPr>
                        <a:t>43%</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panose="020F0502020204030204" pitchFamily="34" charset="0"/>
                        </a:rPr>
                        <a:t>8.3 </a:t>
                      </a:r>
                      <a:r>
                        <a:rPr lang="en-US" sz="1600" b="1" i="0" u="none" strike="noStrike" dirty="0" err="1">
                          <a:solidFill>
                            <a:srgbClr val="000000"/>
                          </a:solidFill>
                          <a:effectLst/>
                          <a:latin typeface="Calibri" panose="020F0502020204030204" pitchFamily="34" charset="0"/>
                        </a:rPr>
                        <a:t>mo</a:t>
                      </a:r>
                      <a:endParaRPr lang="en-US" sz="1600" b="1" i="0" u="none" strike="noStrike" dirty="0">
                        <a:solidFill>
                          <a:srgbClr val="000000"/>
                        </a:solidFill>
                        <a:effectLst/>
                        <a:latin typeface="Calibri" panose="020F0502020204030204" pitchFamily="34" charset="0"/>
                      </a:endParaRPr>
                    </a:p>
                  </a:txBody>
                  <a:tcPr marL="9525" marR="9525" marT="9525"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0547415"/>
                  </a:ext>
                </a:extLst>
              </a:tr>
            </a:tbl>
          </a:graphicData>
        </a:graphic>
      </p:graphicFrame>
      <p:sp>
        <p:nvSpPr>
          <p:cNvPr id="18" name="Rectangle 17">
            <a:extLst>
              <a:ext uri="{FF2B5EF4-FFF2-40B4-BE49-F238E27FC236}">
                <a16:creationId xmlns:a16="http://schemas.microsoft.com/office/drawing/2014/main" id="{41F59BEF-AE85-4408-A669-7BC6644E9B9B}"/>
              </a:ext>
            </a:extLst>
          </p:cNvPr>
          <p:cNvSpPr/>
          <p:nvPr/>
        </p:nvSpPr>
        <p:spPr>
          <a:xfrm>
            <a:off x="2393110" y="1723271"/>
            <a:ext cx="4123100" cy="369332"/>
          </a:xfrm>
          <a:prstGeom prst="rect">
            <a:avLst/>
          </a:prstGeom>
          <a:solidFill>
            <a:schemeClr val="bg1">
              <a:lumMod val="7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panose="020B0604020202020204"/>
                <a:ea typeface="+mn-ea"/>
                <a:cs typeface="+mn-cs"/>
              </a:rPr>
              <a:t>Change in tumor size from baseline</a:t>
            </a:r>
            <a:endParaRPr kumimoji="0" lang="en-US" sz="1800" b="1" i="0" u="none" strike="noStrike" kern="1200" cap="none" spc="0" normalizeH="0" baseline="0" noProof="0" dirty="0">
              <a:ln>
                <a:noFill/>
              </a:ln>
              <a:solidFill>
                <a:srgbClr val="58595B"/>
              </a:solidFill>
              <a:effectLst/>
              <a:uLnTx/>
              <a:uFillTx/>
              <a:latin typeface="Arial" panose="020B0604020202020204"/>
              <a:ea typeface="+mn-ea"/>
              <a:cs typeface="+mn-cs"/>
            </a:endParaRPr>
          </a:p>
        </p:txBody>
      </p:sp>
      <p:sp>
        <p:nvSpPr>
          <p:cNvPr id="9" name="Footer Placeholder 5">
            <a:extLst>
              <a:ext uri="{FF2B5EF4-FFF2-40B4-BE49-F238E27FC236}">
                <a16:creationId xmlns:a16="http://schemas.microsoft.com/office/drawing/2014/main" id="{6A4A9CB6-B486-40B5-A5BA-9B915E66FFC2}"/>
              </a:ext>
            </a:extLst>
          </p:cNvPr>
          <p:cNvSpPr>
            <a:spLocks noGrp="1"/>
          </p:cNvSpPr>
          <p:nvPr>
            <p:ph type="ftr" sz="quarter" idx="3"/>
          </p:nvPr>
        </p:nvSpPr>
        <p:spPr>
          <a:xfrm>
            <a:off x="986507" y="6295496"/>
            <a:ext cx="4520557" cy="24384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3173E"/>
                </a:solidFill>
                <a:effectLst/>
                <a:uLnTx/>
                <a:uFillTx/>
                <a:latin typeface="Arial" panose="020B0604020202020204" pitchFamily="34" charset="0"/>
                <a:ea typeface="+mn-ea"/>
                <a:cs typeface="Arial" panose="020B0604020202020204" pitchFamily="34" charset="0"/>
              </a:rPr>
              <a:t>@ErikaHamilton9</a:t>
            </a:r>
          </a:p>
        </p:txBody>
      </p:sp>
      <p:sp>
        <p:nvSpPr>
          <p:cNvPr id="2" name="TextBox 1">
            <a:extLst>
              <a:ext uri="{FF2B5EF4-FFF2-40B4-BE49-F238E27FC236}">
                <a16:creationId xmlns:a16="http://schemas.microsoft.com/office/drawing/2014/main" id="{D5490FF2-BF1A-DF8A-A6B3-D149EBB64ED5}"/>
              </a:ext>
            </a:extLst>
          </p:cNvPr>
          <p:cNvSpPr txBox="1"/>
          <p:nvPr/>
        </p:nvSpPr>
        <p:spPr>
          <a:xfrm>
            <a:off x="4871864" y="6309320"/>
            <a:ext cx="3158008" cy="460511"/>
          </a:xfrm>
          <a:prstGeom prst="rect">
            <a:avLst/>
          </a:prstGeom>
          <a:noFill/>
        </p:spPr>
        <p:txBody>
          <a:bodyPr wrap="square">
            <a:spAutoFit/>
          </a:bodyPr>
          <a:lstStyle/>
          <a:p>
            <a:pPr algn="ctr" defTabSz="914400" eaLnBrk="0" hangingPunct="0">
              <a:lnSpc>
                <a:spcPts val="3340"/>
              </a:lnSpc>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Courtesy of Erika Hamilton, MD</a:t>
            </a:r>
          </a:p>
        </p:txBody>
      </p:sp>
    </p:spTree>
    <p:extLst>
      <p:ext uri="{BB962C8B-B14F-4D97-AF65-F5344CB8AC3E}">
        <p14:creationId xmlns:p14="http://schemas.microsoft.com/office/powerpoint/2010/main" val="26175251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F532F-1984-495A-ACE7-FFDB1270AE4A}"/>
              </a:ext>
            </a:extLst>
          </p:cNvPr>
          <p:cNvSpPr>
            <a:spLocks noGrp="1"/>
          </p:cNvSpPr>
          <p:nvPr>
            <p:ph type="title"/>
          </p:nvPr>
        </p:nvSpPr>
        <p:spPr>
          <a:xfrm>
            <a:off x="508313" y="42107"/>
            <a:ext cx="10972800" cy="555385"/>
          </a:xfrm>
        </p:spPr>
        <p:txBody>
          <a:bodyPr>
            <a:normAutofit/>
          </a:bodyPr>
          <a:lstStyle/>
          <a:p>
            <a:r>
              <a:rPr lang="en-US" sz="2800" dirty="0"/>
              <a:t>ICARUS-Breast01: Phase 2 trial of HER3-DXd in HR+/HER2- MBC</a:t>
            </a:r>
            <a:endParaRPr lang="en-US" sz="2800" dirty="0">
              <a:solidFill>
                <a:schemeClr val="accent5"/>
              </a:solidFill>
            </a:endParaRPr>
          </a:p>
        </p:txBody>
      </p:sp>
      <p:sp>
        <p:nvSpPr>
          <p:cNvPr id="13" name="TextBox 12">
            <a:extLst>
              <a:ext uri="{FF2B5EF4-FFF2-40B4-BE49-F238E27FC236}">
                <a16:creationId xmlns:a16="http://schemas.microsoft.com/office/drawing/2014/main" id="{9A83F29C-0ECC-4F6D-B22E-716ECEC40D92}"/>
              </a:ext>
            </a:extLst>
          </p:cNvPr>
          <p:cNvSpPr txBox="1"/>
          <p:nvPr/>
        </p:nvSpPr>
        <p:spPr>
          <a:xfrm>
            <a:off x="10150733" y="6614160"/>
            <a:ext cx="2041267" cy="243840"/>
          </a:xfrm>
          <a:prstGeom prst="rect">
            <a:avLst/>
          </a:prstGeom>
        </p:spPr>
        <p:txBody>
          <a:bodyPr vert="horz" wrap="non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3173E"/>
                </a:solidFill>
                <a:effectLst/>
                <a:uLnTx/>
                <a:uFillTx/>
                <a:latin typeface="Arial" panose="020B0604020202020204" pitchFamily="34" charset="0"/>
                <a:ea typeface="+mn-ea"/>
                <a:cs typeface="Arial" panose="020B0604020202020204" pitchFamily="34" charset="0"/>
              </a:rPr>
              <a:t>Pistilli</a:t>
            </a:r>
            <a:r>
              <a:rPr kumimoji="0" lang="en-US" sz="1000" b="0" i="0" u="none" strike="noStrike" kern="1200" cap="none" spc="0" normalizeH="0" baseline="0" noProof="0" dirty="0">
                <a:ln>
                  <a:noFill/>
                </a:ln>
                <a:solidFill>
                  <a:srgbClr val="03173E"/>
                </a:solidFill>
                <a:effectLst/>
                <a:uLnTx/>
                <a:uFillTx/>
                <a:latin typeface="Arial" panose="020B0604020202020204" pitchFamily="34" charset="0"/>
                <a:ea typeface="+mn-ea"/>
                <a:cs typeface="Arial" panose="020B0604020202020204" pitchFamily="34" charset="0"/>
              </a:rPr>
              <a:t> B et al. ESMO Breast 2023</a:t>
            </a:r>
          </a:p>
        </p:txBody>
      </p:sp>
      <p:sp>
        <p:nvSpPr>
          <p:cNvPr id="5" name="Footer Placeholder 5">
            <a:extLst>
              <a:ext uri="{FF2B5EF4-FFF2-40B4-BE49-F238E27FC236}">
                <a16:creationId xmlns:a16="http://schemas.microsoft.com/office/drawing/2014/main" id="{15BEE3A4-D021-451F-AD02-17988EF78AAB}"/>
              </a:ext>
            </a:extLst>
          </p:cNvPr>
          <p:cNvSpPr>
            <a:spLocks noGrp="1"/>
          </p:cNvSpPr>
          <p:nvPr>
            <p:ph type="ftr" sz="quarter" idx="3"/>
          </p:nvPr>
        </p:nvSpPr>
        <p:spPr>
          <a:xfrm>
            <a:off x="986507" y="6295496"/>
            <a:ext cx="4520557" cy="24384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3173E"/>
                </a:solidFill>
                <a:effectLst/>
                <a:uLnTx/>
                <a:uFillTx/>
                <a:latin typeface="Arial" panose="020B0604020202020204" pitchFamily="34" charset="0"/>
                <a:ea typeface="+mn-ea"/>
                <a:cs typeface="Arial" panose="020B0604020202020204" pitchFamily="34" charset="0"/>
              </a:rPr>
              <a:t>@ErikaHamilton9</a:t>
            </a:r>
          </a:p>
        </p:txBody>
      </p:sp>
      <p:sp>
        <p:nvSpPr>
          <p:cNvPr id="4" name="Rectangle 3">
            <a:extLst>
              <a:ext uri="{FF2B5EF4-FFF2-40B4-BE49-F238E27FC236}">
                <a16:creationId xmlns:a16="http://schemas.microsoft.com/office/drawing/2014/main" id="{A9B439B1-0DB5-4861-993B-D78B0C6FDB23}"/>
              </a:ext>
            </a:extLst>
          </p:cNvPr>
          <p:cNvSpPr/>
          <p:nvPr/>
        </p:nvSpPr>
        <p:spPr>
          <a:xfrm>
            <a:off x="7523960" y="1326439"/>
            <a:ext cx="3235776" cy="1585049"/>
          </a:xfrm>
          <a:prstGeom prst="rect">
            <a:avLst/>
          </a:prstGeom>
          <a:ln w="12700">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a:ea typeface="+mn-ea"/>
                <a:cs typeface="Arial"/>
              </a:rPr>
              <a:t>Patient population: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03173E"/>
                </a:solidFill>
                <a:effectLst/>
                <a:uLnTx/>
                <a:uFillTx/>
                <a:latin typeface="Arial" panose="020B0604020202020204"/>
                <a:ea typeface="+mn-ea"/>
                <a:cs typeface="Arial"/>
              </a:rPr>
              <a:t>Median prior regimens                  2</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03173E"/>
                </a:solidFill>
                <a:effectLst/>
                <a:uLnTx/>
                <a:uFillTx/>
                <a:latin typeface="Arial" panose="020B0604020202020204"/>
                <a:ea typeface="+mn-ea"/>
                <a:cs typeface="Arial"/>
              </a:rPr>
              <a:t>Prior (neo)adj chemotherapy       65%</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03173E"/>
                </a:solidFill>
                <a:effectLst/>
                <a:uLnTx/>
                <a:uFillTx/>
                <a:latin typeface="Arial" panose="020B0604020202020204"/>
                <a:ea typeface="+mn-ea"/>
                <a:cs typeface="Arial"/>
              </a:rPr>
              <a:t>Prior </a:t>
            </a:r>
            <a:r>
              <a:rPr kumimoji="0" lang="en-US" sz="1200" b="1" i="0" u="none" strike="noStrike" kern="1200" cap="none" spc="0" normalizeH="0" baseline="0" noProof="0" dirty="0" err="1">
                <a:ln>
                  <a:noFill/>
                </a:ln>
                <a:solidFill>
                  <a:srgbClr val="03173E"/>
                </a:solidFill>
                <a:effectLst/>
                <a:uLnTx/>
                <a:uFillTx/>
                <a:latin typeface="Arial" panose="020B0604020202020204"/>
                <a:ea typeface="+mn-ea"/>
                <a:cs typeface="Arial"/>
              </a:rPr>
              <a:t>everolimus</a:t>
            </a:r>
            <a:r>
              <a:rPr kumimoji="0" lang="en-US" sz="1200" b="1" i="0" u="none" strike="noStrike" kern="1200" cap="none" spc="0" normalizeH="0" baseline="0" noProof="0" dirty="0">
                <a:ln>
                  <a:noFill/>
                </a:ln>
                <a:solidFill>
                  <a:srgbClr val="03173E"/>
                </a:solidFill>
                <a:effectLst/>
                <a:uLnTx/>
                <a:uFillTx/>
                <a:latin typeface="Arial" panose="020B0604020202020204"/>
                <a:ea typeface="+mn-ea"/>
                <a:cs typeface="Arial"/>
              </a:rPr>
              <a:t>                            32%</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03173E"/>
                </a:solidFill>
                <a:effectLst/>
                <a:uLnTx/>
                <a:uFillTx/>
                <a:latin typeface="Arial" panose="020B0604020202020204"/>
                <a:ea typeface="+mn-ea"/>
                <a:cs typeface="Arial"/>
              </a:rPr>
              <a:t>BL HER3 expression (</a:t>
            </a:r>
            <a:r>
              <a:rPr kumimoji="0" lang="en-US" sz="1200" b="1" i="0" u="sng" strike="noStrike" kern="1200" cap="none" spc="0" normalizeH="0" baseline="0" noProof="0" dirty="0">
                <a:ln>
                  <a:noFill/>
                </a:ln>
                <a:solidFill>
                  <a:srgbClr val="03173E"/>
                </a:solidFill>
                <a:effectLst/>
                <a:uLnTx/>
                <a:uFillTx/>
                <a:latin typeface="Arial" panose="020B0604020202020204"/>
                <a:ea typeface="+mn-ea"/>
                <a:cs typeface="Arial"/>
              </a:rPr>
              <a:t>&gt;</a:t>
            </a:r>
            <a:r>
              <a:rPr kumimoji="0" lang="en-US" sz="1200" b="1" i="0" u="none" strike="noStrike" kern="1200" cap="none" spc="0" normalizeH="0" baseline="0" noProof="0" dirty="0">
                <a:ln>
                  <a:noFill/>
                </a:ln>
                <a:solidFill>
                  <a:srgbClr val="03173E"/>
                </a:solidFill>
                <a:effectLst/>
                <a:uLnTx/>
                <a:uFillTx/>
                <a:latin typeface="Arial" panose="020B0604020202020204"/>
                <a:ea typeface="+mn-ea"/>
                <a:cs typeface="Arial"/>
              </a:rPr>
              <a:t>75%)        51.8%</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03173E"/>
                </a:solidFill>
                <a:effectLst/>
                <a:uLnTx/>
                <a:uFillTx/>
                <a:latin typeface="Arial" panose="020B0604020202020204"/>
                <a:ea typeface="+mn-ea"/>
                <a:cs typeface="Arial"/>
              </a:rPr>
              <a:t>BL HER3 expression unknown    48.2%  </a:t>
            </a:r>
          </a:p>
        </p:txBody>
      </p:sp>
      <p:sp>
        <p:nvSpPr>
          <p:cNvPr id="8" name="Rounded Rectangle 8">
            <a:extLst>
              <a:ext uri="{FF2B5EF4-FFF2-40B4-BE49-F238E27FC236}">
                <a16:creationId xmlns:a16="http://schemas.microsoft.com/office/drawing/2014/main" id="{9C31923E-7CB2-40DD-997A-6BEC2F56EA33}"/>
              </a:ext>
            </a:extLst>
          </p:cNvPr>
          <p:cNvSpPr/>
          <p:nvPr/>
        </p:nvSpPr>
        <p:spPr>
          <a:xfrm>
            <a:off x="798990" y="1237662"/>
            <a:ext cx="2216117" cy="1925925"/>
          </a:xfrm>
          <a:prstGeom prst="round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954" marR="0" lvl="0" indent="-171604" algn="l" defTabSz="915223" rtl="0" eaLnBrk="1" fontAlgn="auto" latinLnBrk="0" hangingPunct="1">
              <a:lnSpc>
                <a:spcPct val="100000"/>
              </a:lnSpc>
              <a:spcBef>
                <a:spcPts val="0"/>
              </a:spcBef>
              <a:spcAft>
                <a:spcPts val="536"/>
              </a:spcAft>
              <a:buClrTx/>
              <a:buSzPct val="80000"/>
              <a:buFontTx/>
              <a:buNone/>
              <a:tabLst/>
              <a:defRPr/>
            </a:pPr>
            <a:endParaRPr kumimoji="0" lang="en-GB" sz="1800" b="0" i="0" u="none" strike="noStrike" kern="0" cap="none" spc="0" normalizeH="0" baseline="0" noProof="0" dirty="0">
              <a:ln>
                <a:noFill/>
              </a:ln>
              <a:solidFill>
                <a:srgbClr val="3F424A"/>
              </a:solidFill>
              <a:effectLst/>
              <a:uLnTx/>
              <a:uFillTx/>
              <a:latin typeface="Arial" charset="0"/>
              <a:ea typeface="Arial" charset="0"/>
              <a:cs typeface="Arial" charset="0"/>
            </a:endParaRPr>
          </a:p>
          <a:p>
            <a:pPr marL="171450" marR="0" lvl="0" indent="-171450" algn="l" defTabSz="914400" rtl="0" eaLnBrk="1" fontAlgn="auto" latinLnBrk="0" hangingPunct="1">
              <a:lnSpc>
                <a:spcPct val="100000"/>
              </a:lnSpc>
              <a:spcBef>
                <a:spcPct val="0"/>
              </a:spcBef>
              <a:spcAft>
                <a:spcPct val="0"/>
              </a:spcAft>
              <a:buClrTx/>
              <a:buSzTx/>
              <a:buFont typeface="Wingdings" panose="05000000000000000000" pitchFamily="2" charset="2"/>
              <a:buChar char="§"/>
              <a:tabLst/>
              <a:defRPr/>
            </a:pPr>
            <a:r>
              <a:rPr kumimoji="0" lang="en-GB" altLang="en-US" sz="1200" b="1" i="0" u="none" strike="noStrike" kern="0" cap="none" spc="0" normalizeH="0" baseline="0" noProof="0" dirty="0">
                <a:ln>
                  <a:noFill/>
                </a:ln>
                <a:solidFill>
                  <a:srgbClr val="3F424A">
                    <a:lumMod val="50000"/>
                  </a:srgbClr>
                </a:solidFill>
                <a:effectLst/>
                <a:uLnTx/>
                <a:uFillTx/>
                <a:latin typeface="Calibri"/>
                <a:ea typeface="MS PGothic" panose="020B0600070205080204" pitchFamily="34" charset="-128"/>
                <a:cs typeface="+mn-cs"/>
              </a:rPr>
              <a:t>LA/MBC</a:t>
            </a:r>
          </a:p>
          <a:p>
            <a:pPr marL="171450" marR="0" lvl="0" indent="-171450" algn="l" defTabSz="914400" rtl="0" eaLnBrk="1" fontAlgn="auto" latinLnBrk="0" hangingPunct="1">
              <a:lnSpc>
                <a:spcPct val="100000"/>
              </a:lnSpc>
              <a:spcBef>
                <a:spcPct val="0"/>
              </a:spcBef>
              <a:spcAft>
                <a:spcPct val="0"/>
              </a:spcAft>
              <a:buClrTx/>
              <a:buSzTx/>
              <a:buFont typeface="Wingdings" panose="05000000000000000000" pitchFamily="2" charset="2"/>
              <a:buChar char="§"/>
              <a:tabLst/>
              <a:defRPr/>
            </a:pPr>
            <a:endParaRPr kumimoji="0" lang="en-GB" altLang="en-US" sz="1200" b="1" i="0" u="sng" strike="noStrike" kern="0" cap="none" spc="0" normalizeH="0" baseline="0" noProof="0" dirty="0">
              <a:ln>
                <a:noFill/>
              </a:ln>
              <a:solidFill>
                <a:srgbClr val="3F424A">
                  <a:lumMod val="50000"/>
                </a:srgbClr>
              </a:solidFill>
              <a:effectLst/>
              <a:uLnTx/>
              <a:uFillTx/>
              <a:latin typeface="Calibri"/>
              <a:ea typeface="MS PGothic" panose="020B0600070205080204" pitchFamily="34" charset="-128"/>
              <a:cs typeface="+mn-cs"/>
            </a:endParaRPr>
          </a:p>
          <a:p>
            <a:pPr marL="171450" marR="0" lvl="0" indent="-171450" algn="l" defTabSz="914400" rtl="0" eaLnBrk="1" fontAlgn="auto" latinLnBrk="0" hangingPunct="1">
              <a:lnSpc>
                <a:spcPct val="100000"/>
              </a:lnSpc>
              <a:spcBef>
                <a:spcPct val="0"/>
              </a:spcBef>
              <a:spcAft>
                <a:spcPct val="0"/>
              </a:spcAft>
              <a:buClrTx/>
              <a:buSzTx/>
              <a:buFont typeface="Wingdings" panose="05000000000000000000" pitchFamily="2" charset="2"/>
              <a:buChar char="§"/>
              <a:tabLst/>
              <a:defRPr/>
            </a:pPr>
            <a:r>
              <a:rPr kumimoji="0" lang="en-GB" altLang="en-US" sz="1200" b="1" i="0" u="sng" strike="noStrike" kern="0" cap="none" spc="0" normalizeH="0" baseline="0" noProof="0" dirty="0">
                <a:ln>
                  <a:noFill/>
                </a:ln>
                <a:solidFill>
                  <a:srgbClr val="000000"/>
                </a:solidFill>
                <a:effectLst/>
                <a:uLnTx/>
                <a:uFillTx/>
                <a:latin typeface="Calibri"/>
                <a:ea typeface="MS PGothic" panose="020B0600070205080204" pitchFamily="34" charset="-128"/>
                <a:cs typeface="+mn-cs"/>
              </a:rPr>
              <a:t>HR+/HER2- or HER2-low</a:t>
            </a:r>
            <a:endParaRPr kumimoji="0" lang="en-GB" altLang="en-US" sz="1200" b="1" i="0" u="none" strike="noStrike" kern="0" cap="none" spc="0" normalizeH="0" baseline="0" noProof="0" dirty="0">
              <a:ln>
                <a:noFill/>
              </a:ln>
              <a:solidFill>
                <a:srgbClr val="000000"/>
              </a:solidFill>
              <a:effectLst/>
              <a:uLnTx/>
              <a:uFillTx/>
              <a:latin typeface="Calibri"/>
              <a:ea typeface="MS PGothic" panose="020B0600070205080204" pitchFamily="34" charset="-128"/>
              <a:cs typeface="+mn-cs"/>
            </a:endParaRPr>
          </a:p>
          <a:p>
            <a:pPr marL="171450" marR="0" lvl="0" indent="-171450" algn="l" defTabSz="914400" rtl="0" eaLnBrk="1" fontAlgn="auto" latinLnBrk="0" hangingPunct="1">
              <a:lnSpc>
                <a:spcPct val="100000"/>
              </a:lnSpc>
              <a:spcBef>
                <a:spcPct val="0"/>
              </a:spcBef>
              <a:spcAft>
                <a:spcPct val="0"/>
              </a:spcAft>
              <a:buClrTx/>
              <a:buSzTx/>
              <a:buFont typeface="Wingdings" panose="05000000000000000000" pitchFamily="2" charset="2"/>
              <a:buChar char="§"/>
              <a:tabLst/>
              <a:defRPr/>
            </a:pPr>
            <a:endParaRPr kumimoji="0" lang="en-GB" altLang="en-US" sz="1200" b="1" i="0" u="none" strike="noStrike" kern="0" cap="none" spc="0" normalizeH="0" baseline="0" noProof="0" dirty="0">
              <a:ln>
                <a:noFill/>
              </a:ln>
              <a:solidFill>
                <a:srgbClr val="000000"/>
              </a:solidFill>
              <a:effectLst/>
              <a:uLnTx/>
              <a:uFillTx/>
              <a:latin typeface="Calibri"/>
              <a:ea typeface="MS PGothic" panose="020B0600070205080204" pitchFamily="34" charset="-128"/>
              <a:cs typeface="+mn-cs"/>
            </a:endParaRPr>
          </a:p>
          <a:p>
            <a:pPr marL="171450" marR="0" lvl="0" indent="-171450" algn="l" defTabSz="914400" rtl="0" eaLnBrk="1" fontAlgn="auto" latinLnBrk="0" hangingPunct="1">
              <a:lnSpc>
                <a:spcPct val="100000"/>
              </a:lnSpc>
              <a:spcBef>
                <a:spcPct val="0"/>
              </a:spcBef>
              <a:spcAft>
                <a:spcPct val="0"/>
              </a:spcAft>
              <a:buClrTx/>
              <a:buSzTx/>
              <a:buFont typeface="Wingdings" panose="05000000000000000000" pitchFamily="2" charset="2"/>
              <a:buChar char="§"/>
              <a:tabLst/>
              <a:defRPr/>
            </a:pPr>
            <a:r>
              <a:rPr kumimoji="0" lang="en-GB" altLang="en-US" sz="1200" b="1" i="0" u="none" strike="noStrike" kern="0" cap="none" spc="0" normalizeH="0" baseline="0" noProof="0" dirty="0">
                <a:ln>
                  <a:noFill/>
                </a:ln>
                <a:solidFill>
                  <a:srgbClr val="000000"/>
                </a:solidFill>
                <a:effectLst/>
                <a:uLnTx/>
                <a:uFillTx/>
                <a:latin typeface="Calibri"/>
                <a:ea typeface="MS PGothic" panose="020B0600070205080204" pitchFamily="34" charset="-128"/>
                <a:cs typeface="+mn-cs"/>
              </a:rPr>
              <a:t>PD on CDK 4/6i+ET</a:t>
            </a:r>
          </a:p>
          <a:p>
            <a:pPr marL="171450" marR="0" lvl="0" indent="-171450" algn="l" defTabSz="914400" rtl="0" eaLnBrk="1" fontAlgn="auto" latinLnBrk="0" hangingPunct="1">
              <a:lnSpc>
                <a:spcPct val="100000"/>
              </a:lnSpc>
              <a:spcBef>
                <a:spcPct val="0"/>
              </a:spcBef>
              <a:spcAft>
                <a:spcPct val="0"/>
              </a:spcAft>
              <a:buClrTx/>
              <a:buSzTx/>
              <a:buFont typeface="Wingdings" panose="05000000000000000000" pitchFamily="2" charset="2"/>
              <a:buChar char="§"/>
              <a:tabLst/>
              <a:defRPr/>
            </a:pPr>
            <a:r>
              <a:rPr kumimoji="0" lang="en-GB" altLang="en-US" sz="1200" b="1" i="0" u="none" strike="noStrike" kern="0" cap="none" spc="0" normalizeH="0" baseline="0" noProof="0" dirty="0">
                <a:ln>
                  <a:noFill/>
                </a:ln>
                <a:solidFill>
                  <a:srgbClr val="000000"/>
                </a:solidFill>
                <a:effectLst/>
                <a:uLnTx/>
                <a:uFillTx/>
                <a:latin typeface="Calibri"/>
                <a:ea typeface="MS PGothic" panose="020B0600070205080204" pitchFamily="34" charset="-128"/>
                <a:cs typeface="+mn-cs"/>
              </a:rPr>
              <a:t>PD on 1 prior chemo for MBC</a:t>
            </a:r>
          </a:p>
          <a:p>
            <a:pPr marL="171450" marR="0" lvl="0" indent="-171450" algn="l" defTabSz="914400" rtl="0" eaLnBrk="1" fontAlgn="auto" latinLnBrk="0" hangingPunct="1">
              <a:lnSpc>
                <a:spcPct val="100000"/>
              </a:lnSpc>
              <a:spcBef>
                <a:spcPct val="0"/>
              </a:spcBef>
              <a:spcAft>
                <a:spcPct val="0"/>
              </a:spcAft>
              <a:buClrTx/>
              <a:buSzTx/>
              <a:buFont typeface="Wingdings" panose="05000000000000000000" pitchFamily="2" charset="2"/>
              <a:buChar char="§"/>
              <a:tabLst/>
              <a:defRPr/>
            </a:pPr>
            <a:r>
              <a:rPr kumimoji="0" lang="en-GB" altLang="en-US" sz="1200" b="1" i="0" u="none" strike="noStrike" kern="0" cap="none" spc="0" normalizeH="0" baseline="0" noProof="0" dirty="0">
                <a:ln>
                  <a:noFill/>
                </a:ln>
                <a:solidFill>
                  <a:srgbClr val="000000"/>
                </a:solidFill>
                <a:effectLst/>
                <a:uLnTx/>
                <a:uFillTx/>
                <a:latin typeface="Calibri"/>
                <a:ea typeface="MS PGothic" panose="020B0600070205080204" pitchFamily="34" charset="-128"/>
                <a:cs typeface="+mn-cs"/>
              </a:rPr>
              <a:t>No prior T-DXd</a:t>
            </a:r>
          </a:p>
          <a:p>
            <a:pPr marL="171450" marR="0" lvl="0" indent="-171450" algn="l" defTabSz="914400" rtl="0" eaLnBrk="1" fontAlgn="auto" latinLnBrk="0" hangingPunct="1">
              <a:lnSpc>
                <a:spcPct val="100000"/>
              </a:lnSpc>
              <a:spcBef>
                <a:spcPct val="0"/>
              </a:spcBef>
              <a:spcAft>
                <a:spcPct val="0"/>
              </a:spcAft>
              <a:buClrTx/>
              <a:buSzTx/>
              <a:buFont typeface="Wingdings" panose="05000000000000000000" pitchFamily="2" charset="2"/>
              <a:buChar char="§"/>
              <a:tabLst/>
              <a:defRPr/>
            </a:pPr>
            <a:endParaRPr kumimoji="0" lang="en-GB" altLang="en-US" sz="1600" b="1" i="0" u="none" strike="noStrike" kern="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9" name="Rectangle 8">
            <a:extLst>
              <a:ext uri="{FF2B5EF4-FFF2-40B4-BE49-F238E27FC236}">
                <a16:creationId xmlns:a16="http://schemas.microsoft.com/office/drawing/2014/main" id="{62E03E2D-374B-4D20-920C-7EE1B8EE6057}"/>
              </a:ext>
            </a:extLst>
          </p:cNvPr>
          <p:cNvSpPr>
            <a:spLocks noChangeArrowheads="1"/>
          </p:cNvSpPr>
          <p:nvPr/>
        </p:nvSpPr>
        <p:spPr bwMode="auto">
          <a:xfrm>
            <a:off x="4007963" y="1744838"/>
            <a:ext cx="2216118" cy="760461"/>
          </a:xfrm>
          <a:prstGeom prst="rect">
            <a:avLst/>
          </a:prstGeom>
          <a:solidFill>
            <a:schemeClr val="accent1">
              <a:lumMod val="25000"/>
              <a:lumOff val="75000"/>
            </a:schemeClr>
          </a:solidFill>
          <a:ln>
            <a:noFill/>
          </a:ln>
          <a:effectLst>
            <a:outerShdw blurRad="40000" dist="23000" dir="5400000" rotWithShape="0">
              <a:srgbClr val="000000">
                <a:alpha val="35000"/>
              </a:srgbClr>
            </a:outerShdw>
          </a:effectLst>
        </p:spPr>
        <p:txBody>
          <a:bodyPr wrap="none" anchor="ctr" anchorCtr="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400" b="1" i="0" u="none" strike="noStrike" kern="0" cap="none" spc="0" normalizeH="0" baseline="0" noProof="0" dirty="0" err="1">
                <a:ln>
                  <a:noFill/>
                </a:ln>
                <a:solidFill>
                  <a:srgbClr val="03173E"/>
                </a:solidFill>
                <a:effectLst/>
                <a:uLnTx/>
                <a:uFillTx/>
                <a:latin typeface="Arial" panose="020B0604020202020204"/>
                <a:ea typeface="+mn-ea"/>
                <a:cs typeface="+mn-cs"/>
              </a:rPr>
              <a:t>Patritumab</a:t>
            </a:r>
            <a:r>
              <a:rPr kumimoji="0" lang="en-US" altLang="en-US" sz="1400" b="1" i="0" u="none" strike="noStrike" kern="0" cap="none" spc="0" normalizeH="0" baseline="0" noProof="0" dirty="0">
                <a:ln>
                  <a:noFill/>
                </a:ln>
                <a:solidFill>
                  <a:srgbClr val="03173E"/>
                </a:solidFill>
                <a:effectLst/>
                <a:uLnTx/>
                <a:uFillTx/>
                <a:latin typeface="Arial" panose="020B0604020202020204"/>
                <a:ea typeface="+mn-ea"/>
                <a:cs typeface="+mn-cs"/>
              </a:rPr>
              <a:t> d</a:t>
            </a:r>
            <a:r>
              <a:rPr kumimoji="0" lang="en-US" altLang="en-US" sz="1400" b="1" i="0" u="none" strike="noStrike" kern="0" cap="none" spc="0" normalizeH="0" baseline="0" noProof="0" dirty="0" err="1">
                <a:ln>
                  <a:noFill/>
                </a:ln>
                <a:solidFill>
                  <a:srgbClr val="03173E"/>
                </a:solidFill>
                <a:effectLst/>
                <a:uLnTx/>
                <a:uFillTx/>
                <a:latin typeface="Arial" panose="020B0604020202020204"/>
                <a:ea typeface="+mn-ea"/>
                <a:cs typeface="+mn-cs"/>
              </a:rPr>
              <a:t>eruxtecan</a:t>
            </a:r>
            <a:endParaRPr kumimoji="0" lang="en-US" altLang="en-US" sz="1400" b="1" i="0" u="none" strike="noStrike" kern="0" cap="none" spc="0" normalizeH="0" baseline="0" noProof="0" dirty="0">
              <a:ln>
                <a:noFill/>
              </a:ln>
              <a:solidFill>
                <a:srgbClr val="03173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altLang="en-US" sz="1200" b="1" i="0" u="none" strike="noStrike" kern="0" cap="none" spc="0" normalizeH="0" baseline="0" noProof="0" dirty="0">
              <a:ln>
                <a:noFill/>
              </a:ln>
              <a:solidFill>
                <a:srgbClr val="03173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2000" b="1" i="0" u="none" strike="noStrike" kern="0" cap="none" spc="0" normalizeH="0" baseline="30000" noProof="0" dirty="0">
                <a:ln>
                  <a:noFill/>
                </a:ln>
                <a:solidFill>
                  <a:srgbClr val="03173E"/>
                </a:solidFill>
                <a:effectLst/>
                <a:uLnTx/>
                <a:uFillTx/>
                <a:latin typeface="Arial" panose="020B0604020202020204"/>
                <a:ea typeface="+mn-ea"/>
                <a:cs typeface="+mn-cs"/>
              </a:rPr>
              <a:t>5.6mg/kg IV q 3 weeks</a:t>
            </a:r>
          </a:p>
        </p:txBody>
      </p:sp>
      <p:sp>
        <p:nvSpPr>
          <p:cNvPr id="10" name="TextBox 12">
            <a:extLst>
              <a:ext uri="{FF2B5EF4-FFF2-40B4-BE49-F238E27FC236}">
                <a16:creationId xmlns:a16="http://schemas.microsoft.com/office/drawing/2014/main" id="{04D374FE-08EE-4722-B0CA-DEC5FF3B5BA0}"/>
              </a:ext>
            </a:extLst>
          </p:cNvPr>
          <p:cNvSpPr txBox="1"/>
          <p:nvPr/>
        </p:nvSpPr>
        <p:spPr>
          <a:xfrm>
            <a:off x="3093562" y="1472217"/>
            <a:ext cx="914400" cy="438632"/>
          </a:xfrm>
          <a:prstGeom prst="rect">
            <a:avLst/>
          </a:prstGeom>
        </p:spPr>
        <p:txBody>
          <a:bodyPr vert="horz" wrap="none"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rPr>
              <a:t>N= 56 </a:t>
            </a:r>
          </a:p>
        </p:txBody>
      </p:sp>
      <p:cxnSp>
        <p:nvCxnSpPr>
          <p:cNvPr id="11" name="Straight Arrow Connector 10">
            <a:extLst>
              <a:ext uri="{FF2B5EF4-FFF2-40B4-BE49-F238E27FC236}">
                <a16:creationId xmlns:a16="http://schemas.microsoft.com/office/drawing/2014/main" id="{A5AA6DD7-90FD-4234-A3B8-C6CB0E073626}"/>
              </a:ext>
            </a:extLst>
          </p:cNvPr>
          <p:cNvCxnSpPr>
            <a:cxnSpLocks/>
          </p:cNvCxnSpPr>
          <p:nvPr/>
        </p:nvCxnSpPr>
        <p:spPr>
          <a:xfrm flipV="1">
            <a:off x="3093562" y="2202487"/>
            <a:ext cx="821490" cy="498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697DE89-9642-492C-919F-935CB3800C5A}"/>
              </a:ext>
            </a:extLst>
          </p:cNvPr>
          <p:cNvSpPr/>
          <p:nvPr/>
        </p:nvSpPr>
        <p:spPr>
          <a:xfrm>
            <a:off x="3112712" y="2599760"/>
            <a:ext cx="3356371"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Pre treatment, on tx and EOT biopsy and blood collected</a:t>
            </a:r>
            <a:endParaRPr kumimoji="0" lang="en-US" sz="1000" b="0" i="0" u="none" strike="noStrike" kern="1200" cap="none" spc="0" normalizeH="0" baseline="0" noProof="0" dirty="0">
              <a:ln>
                <a:noFill/>
              </a:ln>
              <a:solidFill>
                <a:srgbClr val="C00000"/>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7ADF92F4-DE30-4D48-97C2-A3C81A80161E}"/>
              </a:ext>
            </a:extLst>
          </p:cNvPr>
          <p:cNvSpPr/>
          <p:nvPr/>
        </p:nvSpPr>
        <p:spPr>
          <a:xfrm>
            <a:off x="3112712" y="2826529"/>
            <a:ext cx="398311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FF"/>
                </a:solidFill>
                <a:effectLst/>
                <a:uLnTx/>
                <a:uFillTx/>
                <a:latin typeface="ArialNarrow-Bold"/>
                <a:ea typeface="+mn-ea"/>
                <a:cs typeface="+mn-cs"/>
              </a:rPr>
              <a:t>*HER3-expression prescreening (75% of membrane positivity at 10x) was removed by amendment on April 21st, 2022</a:t>
            </a:r>
            <a:endParaRPr kumimoji="0" lang="en-US" sz="1000" b="0" i="0" u="none" strike="noStrike" kern="1200" cap="none" spc="0" normalizeH="0" baseline="0" noProof="0" dirty="0">
              <a:ln>
                <a:noFill/>
              </a:ln>
              <a:solidFill>
                <a:srgbClr val="0000FF"/>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2099CA67-1B67-4723-9871-A18ADBAB1224}"/>
              </a:ext>
            </a:extLst>
          </p:cNvPr>
          <p:cNvSpPr/>
          <p:nvPr/>
        </p:nvSpPr>
        <p:spPr>
          <a:xfrm>
            <a:off x="1253230" y="874501"/>
            <a:ext cx="7037033"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Arial" panose="020B0604020202020204"/>
                <a:ea typeface="+mn-ea"/>
                <a:cs typeface="+mn-cs"/>
              </a:rPr>
              <a:t>Prospective, multicenter, single-arm study with multiple biomarker analyses</a:t>
            </a:r>
            <a:endParaRPr kumimoji="0" lang="en-US" sz="1400" b="0" i="0" u="none" strike="noStrike" kern="1200" cap="none" spc="0" normalizeH="0" baseline="0" noProof="0" dirty="0">
              <a:ln>
                <a:noFill/>
              </a:ln>
              <a:solidFill>
                <a:srgbClr val="58595B"/>
              </a:solidFill>
              <a:effectLst/>
              <a:uLnTx/>
              <a:uFillTx/>
              <a:latin typeface="Arial" panose="020B0604020202020204"/>
              <a:ea typeface="+mn-ea"/>
              <a:cs typeface="+mn-cs"/>
            </a:endParaRPr>
          </a:p>
        </p:txBody>
      </p:sp>
      <p:pic>
        <p:nvPicPr>
          <p:cNvPr id="20" name="Picture 19">
            <a:extLst>
              <a:ext uri="{FF2B5EF4-FFF2-40B4-BE49-F238E27FC236}">
                <a16:creationId xmlns:a16="http://schemas.microsoft.com/office/drawing/2014/main" id="{ADA5535D-50A6-42DA-9094-6D40CCCB02EF}"/>
              </a:ext>
            </a:extLst>
          </p:cNvPr>
          <p:cNvPicPr>
            <a:picLocks noChangeAspect="1"/>
          </p:cNvPicPr>
          <p:nvPr/>
        </p:nvPicPr>
        <p:blipFill>
          <a:blip r:embed="rId3"/>
          <a:stretch>
            <a:fillRect/>
          </a:stretch>
        </p:blipFill>
        <p:spPr>
          <a:xfrm>
            <a:off x="1907048" y="3631362"/>
            <a:ext cx="7297150" cy="2101395"/>
          </a:xfrm>
          <a:prstGeom prst="rect">
            <a:avLst/>
          </a:prstGeom>
        </p:spPr>
      </p:pic>
      <p:sp>
        <p:nvSpPr>
          <p:cNvPr id="3" name="TextBox 2">
            <a:extLst>
              <a:ext uri="{FF2B5EF4-FFF2-40B4-BE49-F238E27FC236}">
                <a16:creationId xmlns:a16="http://schemas.microsoft.com/office/drawing/2014/main" id="{31BBD269-0755-2FAD-AE22-0FEE95961889}"/>
              </a:ext>
            </a:extLst>
          </p:cNvPr>
          <p:cNvSpPr txBox="1"/>
          <p:nvPr/>
        </p:nvSpPr>
        <p:spPr>
          <a:xfrm>
            <a:off x="4871864" y="6309320"/>
            <a:ext cx="3158008" cy="460511"/>
          </a:xfrm>
          <a:prstGeom prst="rect">
            <a:avLst/>
          </a:prstGeom>
          <a:noFill/>
        </p:spPr>
        <p:txBody>
          <a:bodyPr wrap="square">
            <a:spAutoFit/>
          </a:bodyPr>
          <a:lstStyle/>
          <a:p>
            <a:pPr algn="ctr" defTabSz="914400" eaLnBrk="0" hangingPunct="0">
              <a:lnSpc>
                <a:spcPts val="3340"/>
              </a:lnSpc>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Courtesy of Erika Hamilton, MD</a:t>
            </a:r>
          </a:p>
        </p:txBody>
      </p:sp>
    </p:spTree>
    <p:extLst>
      <p:ext uri="{BB962C8B-B14F-4D97-AF65-F5344CB8AC3E}">
        <p14:creationId xmlns:p14="http://schemas.microsoft.com/office/powerpoint/2010/main" val="6174168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F532F-1984-495A-ACE7-FFDB1270AE4A}"/>
              </a:ext>
            </a:extLst>
          </p:cNvPr>
          <p:cNvSpPr>
            <a:spLocks noGrp="1"/>
          </p:cNvSpPr>
          <p:nvPr>
            <p:ph type="title"/>
          </p:nvPr>
        </p:nvSpPr>
        <p:spPr>
          <a:xfrm>
            <a:off x="437292" y="0"/>
            <a:ext cx="10972800" cy="695961"/>
          </a:xfrm>
        </p:spPr>
        <p:txBody>
          <a:bodyPr>
            <a:normAutofit/>
          </a:bodyPr>
          <a:lstStyle/>
          <a:p>
            <a:r>
              <a:rPr lang="en-US" sz="3200" dirty="0"/>
              <a:t>Phase 2 trial of HER3-DXd in HER2- MBC</a:t>
            </a:r>
            <a:endParaRPr lang="en-US" sz="3200" dirty="0">
              <a:solidFill>
                <a:schemeClr val="accent5"/>
              </a:solidFill>
            </a:endParaRPr>
          </a:p>
        </p:txBody>
      </p:sp>
      <p:sp>
        <p:nvSpPr>
          <p:cNvPr id="13" name="TextBox 12">
            <a:extLst>
              <a:ext uri="{FF2B5EF4-FFF2-40B4-BE49-F238E27FC236}">
                <a16:creationId xmlns:a16="http://schemas.microsoft.com/office/drawing/2014/main" id="{9A83F29C-0ECC-4F6D-B22E-716ECEC40D92}"/>
              </a:ext>
            </a:extLst>
          </p:cNvPr>
          <p:cNvSpPr txBox="1"/>
          <p:nvPr/>
        </p:nvSpPr>
        <p:spPr>
          <a:xfrm>
            <a:off x="10150733" y="6614160"/>
            <a:ext cx="2041267" cy="243840"/>
          </a:xfrm>
          <a:prstGeom prst="rect">
            <a:avLst/>
          </a:prstGeom>
        </p:spPr>
        <p:txBody>
          <a:bodyPr vert="horz" wrap="non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3173E"/>
                </a:solidFill>
                <a:effectLst/>
                <a:uLnTx/>
                <a:uFillTx/>
                <a:latin typeface="Arial" panose="020B0604020202020204" pitchFamily="34" charset="0"/>
                <a:ea typeface="+mn-ea"/>
                <a:cs typeface="Arial" panose="020B0604020202020204" pitchFamily="34" charset="0"/>
              </a:rPr>
              <a:t>Hamilton E et al. ASCO 2023</a:t>
            </a:r>
          </a:p>
        </p:txBody>
      </p:sp>
      <p:sp>
        <p:nvSpPr>
          <p:cNvPr id="5" name="Footer Placeholder 5">
            <a:extLst>
              <a:ext uri="{FF2B5EF4-FFF2-40B4-BE49-F238E27FC236}">
                <a16:creationId xmlns:a16="http://schemas.microsoft.com/office/drawing/2014/main" id="{15BEE3A4-D021-451F-AD02-17988EF78AAB}"/>
              </a:ext>
            </a:extLst>
          </p:cNvPr>
          <p:cNvSpPr>
            <a:spLocks noGrp="1"/>
          </p:cNvSpPr>
          <p:nvPr>
            <p:ph type="ftr" sz="quarter" idx="3"/>
          </p:nvPr>
        </p:nvSpPr>
        <p:spPr>
          <a:xfrm>
            <a:off x="986507" y="6295496"/>
            <a:ext cx="4520557" cy="24384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3173E"/>
                </a:solidFill>
                <a:effectLst/>
                <a:uLnTx/>
                <a:uFillTx/>
                <a:latin typeface="Arial" panose="020B0604020202020204" pitchFamily="34" charset="0"/>
                <a:ea typeface="+mn-ea"/>
                <a:cs typeface="Arial" panose="020B0604020202020204" pitchFamily="34" charset="0"/>
              </a:rPr>
              <a:t>@ErikaHamilton9</a:t>
            </a:r>
          </a:p>
        </p:txBody>
      </p:sp>
      <p:sp>
        <p:nvSpPr>
          <p:cNvPr id="4" name="Rectangle 3">
            <a:extLst>
              <a:ext uri="{FF2B5EF4-FFF2-40B4-BE49-F238E27FC236}">
                <a16:creationId xmlns:a16="http://schemas.microsoft.com/office/drawing/2014/main" id="{A9B439B1-0DB5-4861-993B-D78B0C6FDB23}"/>
              </a:ext>
            </a:extLst>
          </p:cNvPr>
          <p:cNvSpPr/>
          <p:nvPr/>
        </p:nvSpPr>
        <p:spPr>
          <a:xfrm>
            <a:off x="7523960" y="1326438"/>
            <a:ext cx="3253531" cy="1846659"/>
          </a:xfrm>
          <a:prstGeom prst="rect">
            <a:avLst/>
          </a:prstGeom>
          <a:ln w="12700">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a:ea typeface="+mn-ea"/>
                <a:cs typeface="Arial"/>
              </a:rPr>
              <a:t>Patient population: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03173E"/>
                </a:solidFill>
                <a:effectLst/>
                <a:uLnTx/>
                <a:uFillTx/>
                <a:latin typeface="Arial" panose="020B0604020202020204"/>
                <a:ea typeface="+mn-ea"/>
                <a:cs typeface="Arial"/>
              </a:rPr>
              <a:t>Median prior regimens                  3</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03173E"/>
                </a:solidFill>
                <a:effectLst/>
                <a:uLnTx/>
                <a:uFillTx/>
                <a:latin typeface="Arial" panose="020B0604020202020204"/>
                <a:ea typeface="+mn-ea"/>
                <a:cs typeface="Arial"/>
              </a:rPr>
              <a:t>Prior chemotherapy                     90%</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03173E"/>
                </a:solidFill>
                <a:effectLst/>
                <a:uLnTx/>
                <a:uFillTx/>
                <a:latin typeface="Arial" panose="020B0604020202020204"/>
                <a:ea typeface="+mn-ea"/>
                <a:cs typeface="Arial"/>
              </a:rPr>
              <a:t>Prior immunotherapy                   20%</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03173E"/>
                </a:solidFill>
                <a:effectLst/>
                <a:uLnTx/>
                <a:uFillTx/>
                <a:latin typeface="Arial" panose="020B0604020202020204"/>
                <a:ea typeface="+mn-ea"/>
                <a:cs typeface="Arial"/>
              </a:rPr>
              <a:t>Prior Sacituzumab                         8.3%</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03173E"/>
                </a:solidFill>
                <a:effectLst/>
                <a:uLnTx/>
                <a:uFillTx/>
                <a:latin typeface="Arial" panose="020B0604020202020204"/>
                <a:ea typeface="+mn-ea"/>
                <a:cs typeface="Arial"/>
              </a:rPr>
              <a:t>BL HER3 expression (</a:t>
            </a:r>
            <a:r>
              <a:rPr kumimoji="0" lang="en-US" sz="1200" b="1" i="0" u="sng" strike="noStrike" kern="1200" cap="none" spc="0" normalizeH="0" baseline="0" noProof="0" dirty="0">
                <a:ln>
                  <a:noFill/>
                </a:ln>
                <a:solidFill>
                  <a:srgbClr val="03173E"/>
                </a:solidFill>
                <a:effectLst/>
                <a:uLnTx/>
                <a:uFillTx/>
                <a:latin typeface="Arial" panose="020B0604020202020204"/>
                <a:ea typeface="+mn-ea"/>
                <a:cs typeface="Arial"/>
              </a:rPr>
              <a:t>&gt;</a:t>
            </a:r>
            <a:r>
              <a:rPr kumimoji="0" lang="en-US" sz="1200" b="1" i="0" u="none" strike="noStrike" kern="1200" cap="none" spc="0" normalizeH="0" baseline="0" noProof="0" dirty="0">
                <a:ln>
                  <a:noFill/>
                </a:ln>
                <a:solidFill>
                  <a:srgbClr val="03173E"/>
                </a:solidFill>
                <a:effectLst/>
                <a:uLnTx/>
                <a:uFillTx/>
                <a:latin typeface="Arial" panose="020B0604020202020204"/>
                <a:ea typeface="+mn-ea"/>
                <a:cs typeface="Arial"/>
              </a:rPr>
              <a:t>75%)        63.8%</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03173E"/>
                </a:solidFill>
                <a:effectLst/>
                <a:uLnTx/>
                <a:uFillTx/>
                <a:latin typeface="Arial" panose="020B0604020202020204"/>
                <a:ea typeface="+mn-ea"/>
                <a:cs typeface="Arial"/>
              </a:rPr>
              <a:t>BL HER3 expression (25-74%)     27.7%  </a:t>
            </a:r>
          </a:p>
        </p:txBody>
      </p:sp>
      <p:sp>
        <p:nvSpPr>
          <p:cNvPr id="8" name="Rounded Rectangle 8">
            <a:extLst>
              <a:ext uri="{FF2B5EF4-FFF2-40B4-BE49-F238E27FC236}">
                <a16:creationId xmlns:a16="http://schemas.microsoft.com/office/drawing/2014/main" id="{9C31923E-7CB2-40DD-997A-6BEC2F56EA33}"/>
              </a:ext>
            </a:extLst>
          </p:cNvPr>
          <p:cNvSpPr/>
          <p:nvPr/>
        </p:nvSpPr>
        <p:spPr>
          <a:xfrm>
            <a:off x="798990" y="1237661"/>
            <a:ext cx="2216117" cy="2233809"/>
          </a:xfrm>
          <a:prstGeom prst="round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954" marR="0" lvl="0" indent="-171604" algn="l" defTabSz="915223" rtl="0" eaLnBrk="1" fontAlgn="auto" latinLnBrk="0" hangingPunct="1">
              <a:lnSpc>
                <a:spcPct val="100000"/>
              </a:lnSpc>
              <a:spcBef>
                <a:spcPts val="0"/>
              </a:spcBef>
              <a:spcAft>
                <a:spcPts val="536"/>
              </a:spcAft>
              <a:buClrTx/>
              <a:buSzPct val="80000"/>
              <a:buFontTx/>
              <a:buNone/>
              <a:tabLst/>
              <a:defRPr/>
            </a:pPr>
            <a:endParaRPr kumimoji="0" lang="en-GB" sz="1800" b="0" i="0" u="none" strike="noStrike" kern="0" cap="none" spc="0" normalizeH="0" baseline="0" noProof="0" dirty="0">
              <a:ln>
                <a:noFill/>
              </a:ln>
              <a:solidFill>
                <a:srgbClr val="3F424A"/>
              </a:solidFill>
              <a:effectLst/>
              <a:uLnTx/>
              <a:uFillTx/>
              <a:latin typeface="Arial" charset="0"/>
              <a:ea typeface="Arial" charset="0"/>
              <a:cs typeface="Arial" charset="0"/>
            </a:endParaRPr>
          </a:p>
          <a:p>
            <a:pPr marL="171450" marR="0" lvl="0" indent="-171450" algn="l" defTabSz="914400" rtl="0" eaLnBrk="1" fontAlgn="auto" latinLnBrk="0" hangingPunct="1">
              <a:lnSpc>
                <a:spcPct val="100000"/>
              </a:lnSpc>
              <a:spcBef>
                <a:spcPct val="0"/>
              </a:spcBef>
              <a:spcAft>
                <a:spcPct val="0"/>
              </a:spcAft>
              <a:buClrTx/>
              <a:buSzTx/>
              <a:buFont typeface="Wingdings" panose="05000000000000000000" pitchFamily="2" charset="2"/>
              <a:buChar char="§"/>
              <a:tabLst/>
              <a:defRPr/>
            </a:pPr>
            <a:r>
              <a:rPr kumimoji="0" lang="en-GB" altLang="en-US" sz="1200" b="1" i="0" u="none" strike="noStrike" kern="0" cap="none" spc="0" normalizeH="0" baseline="0" noProof="0" dirty="0">
                <a:ln>
                  <a:noFill/>
                </a:ln>
                <a:solidFill>
                  <a:srgbClr val="3F424A">
                    <a:lumMod val="50000"/>
                  </a:srgbClr>
                </a:solidFill>
                <a:effectLst/>
                <a:uLnTx/>
                <a:uFillTx/>
                <a:latin typeface="Calibri"/>
                <a:ea typeface="MS PGothic" panose="020B0600070205080204" pitchFamily="34" charset="-128"/>
                <a:cs typeface="+mn-cs"/>
              </a:rPr>
              <a:t>LA/MBC</a:t>
            </a:r>
          </a:p>
          <a:p>
            <a:pPr marL="171450" marR="0" lvl="0" indent="-171450" algn="l" defTabSz="914400" rtl="0" eaLnBrk="1" fontAlgn="auto" latinLnBrk="0" hangingPunct="1">
              <a:lnSpc>
                <a:spcPct val="100000"/>
              </a:lnSpc>
              <a:spcBef>
                <a:spcPct val="0"/>
              </a:spcBef>
              <a:spcAft>
                <a:spcPct val="0"/>
              </a:spcAft>
              <a:buClrTx/>
              <a:buSzTx/>
              <a:buFont typeface="Wingdings" panose="05000000000000000000" pitchFamily="2" charset="2"/>
              <a:buChar char="§"/>
              <a:tabLst/>
              <a:defRPr/>
            </a:pPr>
            <a:endParaRPr kumimoji="0" lang="en-GB" altLang="en-US" sz="1200" b="1" i="0" u="sng" strike="noStrike" kern="0" cap="none" spc="0" normalizeH="0" baseline="0" noProof="0" dirty="0">
              <a:ln>
                <a:noFill/>
              </a:ln>
              <a:solidFill>
                <a:srgbClr val="3F424A">
                  <a:lumMod val="50000"/>
                </a:srgbClr>
              </a:solidFill>
              <a:effectLst/>
              <a:uLnTx/>
              <a:uFillTx/>
              <a:latin typeface="Calibri"/>
              <a:ea typeface="MS PGothic" panose="020B0600070205080204" pitchFamily="34" charset="-128"/>
              <a:cs typeface="+mn-cs"/>
            </a:endParaRPr>
          </a:p>
          <a:p>
            <a:pPr marL="171450" marR="0" lvl="0" indent="-171450" algn="l" defTabSz="914400" rtl="0" eaLnBrk="1" fontAlgn="auto" latinLnBrk="0" hangingPunct="1">
              <a:lnSpc>
                <a:spcPct val="100000"/>
              </a:lnSpc>
              <a:spcBef>
                <a:spcPct val="0"/>
              </a:spcBef>
              <a:spcAft>
                <a:spcPct val="0"/>
              </a:spcAft>
              <a:buClrTx/>
              <a:buSzTx/>
              <a:buFont typeface="Wingdings" panose="05000000000000000000" pitchFamily="2" charset="2"/>
              <a:buChar char="§"/>
              <a:tabLst/>
              <a:defRPr/>
            </a:pPr>
            <a:r>
              <a:rPr kumimoji="0" lang="en-GB" altLang="en-US" sz="1200" b="1" i="0" u="sng" strike="noStrike" kern="0" cap="none" spc="0" normalizeH="0" baseline="0" noProof="0" dirty="0">
                <a:ln>
                  <a:noFill/>
                </a:ln>
                <a:solidFill>
                  <a:srgbClr val="000000"/>
                </a:solidFill>
                <a:effectLst/>
                <a:uLnTx/>
                <a:uFillTx/>
                <a:latin typeface="Calibri"/>
                <a:ea typeface="MS PGothic" panose="020B0600070205080204" pitchFamily="34" charset="-128"/>
                <a:cs typeface="+mn-cs"/>
              </a:rPr>
              <a:t>TNBC: </a:t>
            </a:r>
            <a:r>
              <a:rPr kumimoji="0" lang="en-GB" altLang="en-US" sz="1200" b="1" i="0" u="none" strike="noStrike" kern="0" cap="none" spc="0" normalizeH="0" baseline="0" noProof="0" dirty="0">
                <a:ln>
                  <a:noFill/>
                </a:ln>
                <a:solidFill>
                  <a:srgbClr val="000000"/>
                </a:solidFill>
                <a:effectLst/>
                <a:uLnTx/>
                <a:uFillTx/>
                <a:latin typeface="Calibri"/>
                <a:ea typeface="MS PGothic" panose="020B0600070205080204" pitchFamily="34" charset="-128"/>
                <a:cs typeface="+mn-cs"/>
              </a:rPr>
              <a:t>1-3 prior lines of chemo for MBC</a:t>
            </a:r>
          </a:p>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GB" altLang="en-US" sz="1200" b="1" i="0" u="none" strike="noStrike" kern="0" cap="none" spc="0" normalizeH="0" baseline="0" noProof="0" dirty="0">
              <a:ln>
                <a:noFill/>
              </a:ln>
              <a:solidFill>
                <a:srgbClr val="000000"/>
              </a:solidFill>
              <a:effectLst/>
              <a:uLnTx/>
              <a:uFillTx/>
              <a:latin typeface="Calibri"/>
              <a:ea typeface="MS PGothic" panose="020B0600070205080204" pitchFamily="34" charset="-128"/>
              <a:cs typeface="+mn-cs"/>
            </a:endParaRPr>
          </a:p>
          <a:p>
            <a:pPr marL="171450" marR="0" lvl="0" indent="-171450" algn="l" defTabSz="914400" rtl="0" eaLnBrk="1" fontAlgn="auto" latinLnBrk="0" hangingPunct="1">
              <a:lnSpc>
                <a:spcPct val="100000"/>
              </a:lnSpc>
              <a:spcBef>
                <a:spcPct val="0"/>
              </a:spcBef>
              <a:spcAft>
                <a:spcPct val="0"/>
              </a:spcAft>
              <a:buClrTx/>
              <a:buSzTx/>
              <a:buFont typeface="Wingdings" panose="05000000000000000000" pitchFamily="2" charset="2"/>
              <a:buChar char="§"/>
              <a:tabLst/>
              <a:defRPr/>
            </a:pPr>
            <a:r>
              <a:rPr kumimoji="0" lang="en-GB" altLang="en-US" sz="1200" b="1" i="0" u="sng" strike="noStrike" kern="0" cap="none" spc="0" normalizeH="0" baseline="0" noProof="0" dirty="0">
                <a:ln>
                  <a:noFill/>
                </a:ln>
                <a:solidFill>
                  <a:srgbClr val="000000"/>
                </a:solidFill>
                <a:effectLst/>
                <a:uLnTx/>
                <a:uFillTx/>
                <a:latin typeface="Calibri"/>
                <a:ea typeface="MS PGothic" panose="020B0600070205080204" pitchFamily="34" charset="-128"/>
                <a:cs typeface="+mn-cs"/>
              </a:rPr>
              <a:t>HR+: </a:t>
            </a:r>
            <a:r>
              <a:rPr kumimoji="0" lang="en-GB" altLang="en-US" sz="1200" b="1" i="0" u="none" strike="noStrike" kern="0" cap="none" spc="0" normalizeH="0" baseline="0" noProof="0" dirty="0">
                <a:ln>
                  <a:noFill/>
                </a:ln>
                <a:solidFill>
                  <a:srgbClr val="000000"/>
                </a:solidFill>
                <a:effectLst/>
                <a:uLnTx/>
                <a:uFillTx/>
                <a:latin typeface="Calibri"/>
                <a:ea typeface="MS PGothic" panose="020B0600070205080204" pitchFamily="34" charset="-128"/>
                <a:cs typeface="+mn-cs"/>
              </a:rPr>
              <a:t>Prior tx with CDK 4/6i +ET; no more than 2 prior chemo for MBC</a:t>
            </a:r>
          </a:p>
          <a:p>
            <a:pPr marL="171450" marR="0" lvl="0" indent="-171450" algn="l" defTabSz="914400" rtl="0" eaLnBrk="1" fontAlgn="auto" latinLnBrk="0" hangingPunct="1">
              <a:lnSpc>
                <a:spcPct val="100000"/>
              </a:lnSpc>
              <a:spcBef>
                <a:spcPct val="0"/>
              </a:spcBef>
              <a:spcAft>
                <a:spcPct val="0"/>
              </a:spcAft>
              <a:buClrTx/>
              <a:buSzTx/>
              <a:buFont typeface="Wingdings" panose="05000000000000000000" pitchFamily="2" charset="2"/>
              <a:buChar char="§"/>
              <a:tabLst/>
              <a:defRPr/>
            </a:pPr>
            <a:endParaRPr kumimoji="0" lang="en-GB" altLang="en-US" sz="1200" b="1" i="0" u="none" strike="noStrike" kern="0" cap="none" spc="0" normalizeH="0" baseline="0" noProof="0" dirty="0">
              <a:ln>
                <a:noFill/>
              </a:ln>
              <a:solidFill>
                <a:srgbClr val="000000"/>
              </a:solidFill>
              <a:effectLst/>
              <a:uLnTx/>
              <a:uFillTx/>
              <a:latin typeface="Calibri"/>
              <a:ea typeface="MS PGothic" panose="020B0600070205080204" pitchFamily="34" charset="-128"/>
              <a:cs typeface="+mn-cs"/>
            </a:endParaRPr>
          </a:p>
          <a:p>
            <a:pPr marL="171450" marR="0" lvl="0" indent="-171450" algn="l" defTabSz="914400" rtl="0" eaLnBrk="1" fontAlgn="auto" latinLnBrk="0" hangingPunct="1">
              <a:lnSpc>
                <a:spcPct val="100000"/>
              </a:lnSpc>
              <a:spcBef>
                <a:spcPct val="0"/>
              </a:spcBef>
              <a:spcAft>
                <a:spcPct val="0"/>
              </a:spcAft>
              <a:buClrTx/>
              <a:buSzTx/>
              <a:buFont typeface="Wingdings" panose="05000000000000000000" pitchFamily="2" charset="2"/>
              <a:buChar char="§"/>
              <a:tabLst/>
              <a:defRPr/>
            </a:pPr>
            <a:r>
              <a:rPr kumimoji="0" lang="en-GB" altLang="en-US" sz="1200" b="1" i="0" u="none" strike="noStrike" kern="0" cap="none" spc="0" normalizeH="0" baseline="0" noProof="0" dirty="0">
                <a:ln>
                  <a:noFill/>
                </a:ln>
                <a:solidFill>
                  <a:srgbClr val="000000"/>
                </a:solidFill>
                <a:effectLst/>
                <a:uLnTx/>
                <a:uFillTx/>
                <a:latin typeface="Calibri"/>
                <a:ea typeface="MS PGothic" panose="020B0600070205080204" pitchFamily="34" charset="-128"/>
                <a:cs typeface="+mn-cs"/>
              </a:rPr>
              <a:t>Pre- and on-treatment biopsies</a:t>
            </a:r>
          </a:p>
          <a:p>
            <a:pPr marL="171450" marR="0" lvl="0" indent="-171450" algn="l" defTabSz="914400" rtl="0" eaLnBrk="1" fontAlgn="auto" latinLnBrk="0" hangingPunct="1">
              <a:lnSpc>
                <a:spcPct val="100000"/>
              </a:lnSpc>
              <a:spcBef>
                <a:spcPct val="0"/>
              </a:spcBef>
              <a:spcAft>
                <a:spcPct val="0"/>
              </a:spcAft>
              <a:buClrTx/>
              <a:buSzTx/>
              <a:buFont typeface="Wingdings" panose="05000000000000000000" pitchFamily="2" charset="2"/>
              <a:buChar char="§"/>
              <a:tabLst/>
              <a:defRPr/>
            </a:pPr>
            <a:endParaRPr kumimoji="0" lang="en-GB" altLang="en-US" sz="1600" b="1" i="0" u="none" strike="noStrike" kern="0" cap="none" spc="0" normalizeH="0" baseline="0" noProof="0" dirty="0">
              <a:ln>
                <a:noFill/>
              </a:ln>
              <a:solidFill>
                <a:srgbClr val="000000"/>
              </a:solidFill>
              <a:effectLst/>
              <a:uLnTx/>
              <a:uFillTx/>
              <a:latin typeface="Calibri"/>
              <a:ea typeface="MS PGothic" panose="020B0600070205080204" pitchFamily="34" charset="-128"/>
              <a:cs typeface="+mn-cs"/>
            </a:endParaRPr>
          </a:p>
        </p:txBody>
      </p:sp>
      <p:sp>
        <p:nvSpPr>
          <p:cNvPr id="9" name="Rectangle 8">
            <a:extLst>
              <a:ext uri="{FF2B5EF4-FFF2-40B4-BE49-F238E27FC236}">
                <a16:creationId xmlns:a16="http://schemas.microsoft.com/office/drawing/2014/main" id="{62E03E2D-374B-4D20-920C-7EE1B8EE6057}"/>
              </a:ext>
            </a:extLst>
          </p:cNvPr>
          <p:cNvSpPr>
            <a:spLocks noChangeArrowheads="1"/>
          </p:cNvSpPr>
          <p:nvPr/>
        </p:nvSpPr>
        <p:spPr bwMode="auto">
          <a:xfrm>
            <a:off x="4007963" y="1974334"/>
            <a:ext cx="2216118" cy="760461"/>
          </a:xfrm>
          <a:prstGeom prst="rect">
            <a:avLst/>
          </a:prstGeom>
          <a:solidFill>
            <a:schemeClr val="accent1">
              <a:lumMod val="25000"/>
              <a:lumOff val="75000"/>
            </a:schemeClr>
          </a:solidFill>
          <a:ln>
            <a:noFill/>
          </a:ln>
          <a:effectLst>
            <a:outerShdw blurRad="40000" dist="23000" dir="5400000" rotWithShape="0">
              <a:srgbClr val="000000">
                <a:alpha val="35000"/>
              </a:srgbClr>
            </a:outerShdw>
          </a:effectLst>
        </p:spPr>
        <p:txBody>
          <a:bodyPr wrap="none" anchor="ctr" anchorCtr="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400" b="1" i="0" u="none" strike="noStrike" kern="0" cap="none" spc="0" normalizeH="0" baseline="0" noProof="0" dirty="0" err="1">
                <a:ln>
                  <a:noFill/>
                </a:ln>
                <a:solidFill>
                  <a:srgbClr val="03173E"/>
                </a:solidFill>
                <a:effectLst/>
                <a:uLnTx/>
                <a:uFillTx/>
                <a:latin typeface="Arial" panose="020B0604020202020204"/>
                <a:ea typeface="+mn-ea"/>
                <a:cs typeface="+mn-cs"/>
              </a:rPr>
              <a:t>Patritumab</a:t>
            </a:r>
            <a:r>
              <a:rPr kumimoji="0" lang="en-US" altLang="en-US" sz="1400" b="1" i="0" u="none" strike="noStrike" kern="0" cap="none" spc="0" normalizeH="0" baseline="0" noProof="0" dirty="0">
                <a:ln>
                  <a:noFill/>
                </a:ln>
                <a:solidFill>
                  <a:srgbClr val="03173E"/>
                </a:solidFill>
                <a:effectLst/>
                <a:uLnTx/>
                <a:uFillTx/>
                <a:latin typeface="Arial" panose="020B0604020202020204"/>
                <a:ea typeface="+mn-ea"/>
                <a:cs typeface="+mn-cs"/>
              </a:rPr>
              <a:t> d</a:t>
            </a:r>
            <a:r>
              <a:rPr kumimoji="0" lang="en-US" altLang="en-US" sz="1400" b="1" i="0" u="none" strike="noStrike" kern="0" cap="none" spc="0" normalizeH="0" baseline="0" noProof="0" dirty="0" err="1">
                <a:ln>
                  <a:noFill/>
                </a:ln>
                <a:solidFill>
                  <a:srgbClr val="03173E"/>
                </a:solidFill>
                <a:effectLst/>
                <a:uLnTx/>
                <a:uFillTx/>
                <a:latin typeface="Arial" panose="020B0604020202020204"/>
                <a:ea typeface="+mn-ea"/>
                <a:cs typeface="+mn-cs"/>
              </a:rPr>
              <a:t>eruxtecan</a:t>
            </a:r>
            <a:endParaRPr kumimoji="0" lang="en-US" altLang="en-US" sz="1400" b="1" i="0" u="none" strike="noStrike" kern="0" cap="none" spc="0" normalizeH="0" baseline="0" noProof="0" dirty="0">
              <a:ln>
                <a:noFill/>
              </a:ln>
              <a:solidFill>
                <a:srgbClr val="03173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altLang="en-US" sz="1200" b="1" i="0" u="none" strike="noStrike" kern="0" cap="none" spc="0" normalizeH="0" baseline="0" noProof="0" dirty="0">
              <a:ln>
                <a:noFill/>
              </a:ln>
              <a:solidFill>
                <a:srgbClr val="03173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2000" b="1" i="0" u="none" strike="noStrike" kern="0" cap="none" spc="0" normalizeH="0" baseline="30000" noProof="0" dirty="0">
                <a:ln>
                  <a:noFill/>
                </a:ln>
                <a:solidFill>
                  <a:srgbClr val="03173E"/>
                </a:solidFill>
                <a:effectLst/>
                <a:uLnTx/>
                <a:uFillTx/>
                <a:latin typeface="Arial" panose="020B0604020202020204"/>
                <a:ea typeface="+mn-ea"/>
                <a:cs typeface="+mn-cs"/>
              </a:rPr>
              <a:t>5.6mg/kg IV q 3 weeks</a:t>
            </a:r>
          </a:p>
        </p:txBody>
      </p:sp>
      <p:sp>
        <p:nvSpPr>
          <p:cNvPr id="10" name="TextBox 12">
            <a:extLst>
              <a:ext uri="{FF2B5EF4-FFF2-40B4-BE49-F238E27FC236}">
                <a16:creationId xmlns:a16="http://schemas.microsoft.com/office/drawing/2014/main" id="{04D374FE-08EE-4722-B0CA-DEC5FF3B5BA0}"/>
              </a:ext>
            </a:extLst>
          </p:cNvPr>
          <p:cNvSpPr txBox="1"/>
          <p:nvPr/>
        </p:nvSpPr>
        <p:spPr>
          <a:xfrm>
            <a:off x="3093562" y="1472216"/>
            <a:ext cx="914400" cy="438632"/>
          </a:xfrm>
          <a:prstGeom prst="rect">
            <a:avLst/>
          </a:prstGeom>
        </p:spPr>
        <p:txBody>
          <a:bodyPr vert="horz" wrap="none"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rPr>
              <a:t>N= 60 </a:t>
            </a:r>
          </a:p>
        </p:txBody>
      </p:sp>
      <p:cxnSp>
        <p:nvCxnSpPr>
          <p:cNvPr id="11" name="Straight Arrow Connector 10">
            <a:extLst>
              <a:ext uri="{FF2B5EF4-FFF2-40B4-BE49-F238E27FC236}">
                <a16:creationId xmlns:a16="http://schemas.microsoft.com/office/drawing/2014/main" id="{A5AA6DD7-90FD-4234-A3B8-C6CB0E073626}"/>
              </a:ext>
            </a:extLst>
          </p:cNvPr>
          <p:cNvCxnSpPr>
            <a:cxnSpLocks/>
          </p:cNvCxnSpPr>
          <p:nvPr/>
        </p:nvCxnSpPr>
        <p:spPr>
          <a:xfrm flipV="1">
            <a:off x="3093562" y="2354564"/>
            <a:ext cx="821490" cy="498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697DE89-9642-492C-919F-935CB3800C5A}"/>
              </a:ext>
            </a:extLst>
          </p:cNvPr>
          <p:cNvSpPr/>
          <p:nvPr/>
        </p:nvSpPr>
        <p:spPr>
          <a:xfrm>
            <a:off x="3093562" y="2871305"/>
            <a:ext cx="335637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Pre treatment* biopsy tissue analyzed for ER/PR/HER2 and HER3 expression </a:t>
            </a:r>
            <a:endParaRPr kumimoji="0" lang="en-US" sz="1000" b="0" i="0" u="none" strike="noStrike" kern="1200" cap="none" spc="0" normalizeH="0" baseline="0" noProof="0" dirty="0">
              <a:ln>
                <a:noFill/>
              </a:ln>
              <a:solidFill>
                <a:srgbClr val="C00000"/>
              </a:solidFill>
              <a:effectLst/>
              <a:uLnTx/>
              <a:uFillTx/>
              <a:latin typeface="Arial" panose="020B0604020202020204"/>
              <a:ea typeface="+mn-ea"/>
              <a:cs typeface="+mn-cs"/>
            </a:endParaRPr>
          </a:p>
        </p:txBody>
      </p:sp>
      <p:graphicFrame>
        <p:nvGraphicFramePr>
          <p:cNvPr id="15" name="Table 14">
            <a:extLst>
              <a:ext uri="{FF2B5EF4-FFF2-40B4-BE49-F238E27FC236}">
                <a16:creationId xmlns:a16="http://schemas.microsoft.com/office/drawing/2014/main" id="{37395CDA-0CFC-4F9A-B574-7F8B930973FA}"/>
              </a:ext>
            </a:extLst>
          </p:cNvPr>
          <p:cNvGraphicFramePr>
            <a:graphicFrameLocks noGrp="1"/>
          </p:cNvGraphicFramePr>
          <p:nvPr/>
        </p:nvGraphicFramePr>
        <p:xfrm>
          <a:off x="1323863" y="3795680"/>
          <a:ext cx="9800436" cy="1442902"/>
        </p:xfrm>
        <a:graphic>
          <a:graphicData uri="http://schemas.openxmlformats.org/drawingml/2006/table">
            <a:tbl>
              <a:tblPr firstRow="1" bandRow="1"/>
              <a:tblGrid>
                <a:gridCol w="2345083">
                  <a:extLst>
                    <a:ext uri="{9D8B030D-6E8A-4147-A177-3AD203B41FA5}">
                      <a16:colId xmlns:a16="http://schemas.microsoft.com/office/drawing/2014/main" val="775215014"/>
                    </a:ext>
                  </a:extLst>
                </a:gridCol>
                <a:gridCol w="1491070">
                  <a:extLst>
                    <a:ext uri="{9D8B030D-6E8A-4147-A177-3AD203B41FA5}">
                      <a16:colId xmlns:a16="http://schemas.microsoft.com/office/drawing/2014/main" val="4239283670"/>
                    </a:ext>
                  </a:extLst>
                </a:gridCol>
                <a:gridCol w="1572986">
                  <a:extLst>
                    <a:ext uri="{9D8B030D-6E8A-4147-A177-3AD203B41FA5}">
                      <a16:colId xmlns:a16="http://schemas.microsoft.com/office/drawing/2014/main" val="2166855718"/>
                    </a:ext>
                  </a:extLst>
                </a:gridCol>
                <a:gridCol w="1409155">
                  <a:extLst>
                    <a:ext uri="{9D8B030D-6E8A-4147-A177-3AD203B41FA5}">
                      <a16:colId xmlns:a16="http://schemas.microsoft.com/office/drawing/2014/main" val="653589250"/>
                    </a:ext>
                  </a:extLst>
                </a:gridCol>
                <a:gridCol w="1549737">
                  <a:extLst>
                    <a:ext uri="{9D8B030D-6E8A-4147-A177-3AD203B41FA5}">
                      <a16:colId xmlns:a16="http://schemas.microsoft.com/office/drawing/2014/main" val="2272226994"/>
                    </a:ext>
                  </a:extLst>
                </a:gridCol>
                <a:gridCol w="1432405">
                  <a:extLst>
                    <a:ext uri="{9D8B030D-6E8A-4147-A177-3AD203B41FA5}">
                      <a16:colId xmlns:a16="http://schemas.microsoft.com/office/drawing/2014/main" val="1386859343"/>
                    </a:ext>
                  </a:extLst>
                </a:gridCol>
              </a:tblGrid>
              <a:tr h="739317">
                <a:tc>
                  <a:txBody>
                    <a:bodyPr/>
                    <a:lstStyle>
                      <a:lvl1pPr marL="0" algn="l" defTabSz="609570" rtl="0" eaLnBrk="1" latinLnBrk="0" hangingPunct="1">
                        <a:defRPr sz="2400" b="1" kern="1200">
                          <a:solidFill>
                            <a:schemeClr val="lt1"/>
                          </a:solidFill>
                          <a:latin typeface="Arial" panose="020B0604020202020204"/>
                        </a:defRPr>
                      </a:lvl1pPr>
                      <a:lvl2pPr marL="609570" algn="l" defTabSz="609570" rtl="0" eaLnBrk="1" latinLnBrk="0" hangingPunct="1">
                        <a:defRPr sz="2400" b="1" kern="1200">
                          <a:solidFill>
                            <a:schemeClr val="lt1"/>
                          </a:solidFill>
                          <a:latin typeface="Arial" panose="020B0604020202020204"/>
                        </a:defRPr>
                      </a:lvl2pPr>
                      <a:lvl3pPr marL="1219140" algn="l" defTabSz="609570" rtl="0" eaLnBrk="1" latinLnBrk="0" hangingPunct="1">
                        <a:defRPr sz="2400" b="1" kern="1200">
                          <a:solidFill>
                            <a:schemeClr val="lt1"/>
                          </a:solidFill>
                          <a:latin typeface="Arial" panose="020B0604020202020204"/>
                        </a:defRPr>
                      </a:lvl3pPr>
                      <a:lvl4pPr marL="1828709" algn="l" defTabSz="609570" rtl="0" eaLnBrk="1" latinLnBrk="0" hangingPunct="1">
                        <a:defRPr sz="2400" b="1" kern="1200">
                          <a:solidFill>
                            <a:schemeClr val="lt1"/>
                          </a:solidFill>
                          <a:latin typeface="Arial" panose="020B0604020202020204"/>
                        </a:defRPr>
                      </a:lvl4pPr>
                      <a:lvl5pPr marL="2438278" algn="l" defTabSz="609570" rtl="0" eaLnBrk="1" latinLnBrk="0" hangingPunct="1">
                        <a:defRPr sz="2400" b="1" kern="1200">
                          <a:solidFill>
                            <a:schemeClr val="lt1"/>
                          </a:solidFill>
                          <a:latin typeface="Arial" panose="020B0604020202020204"/>
                        </a:defRPr>
                      </a:lvl5pPr>
                      <a:lvl6pPr marL="3047848" algn="l" defTabSz="609570" rtl="0" eaLnBrk="1" latinLnBrk="0" hangingPunct="1">
                        <a:defRPr sz="2400" b="1" kern="1200">
                          <a:solidFill>
                            <a:schemeClr val="lt1"/>
                          </a:solidFill>
                          <a:latin typeface="Arial" panose="020B0604020202020204"/>
                        </a:defRPr>
                      </a:lvl6pPr>
                      <a:lvl7pPr marL="3657418" algn="l" defTabSz="609570" rtl="0" eaLnBrk="1" latinLnBrk="0" hangingPunct="1">
                        <a:defRPr sz="2400" b="1" kern="1200">
                          <a:solidFill>
                            <a:schemeClr val="lt1"/>
                          </a:solidFill>
                          <a:latin typeface="Arial" panose="020B0604020202020204"/>
                        </a:defRPr>
                      </a:lvl7pPr>
                      <a:lvl8pPr marL="4266987" algn="l" defTabSz="609570" rtl="0" eaLnBrk="1" latinLnBrk="0" hangingPunct="1">
                        <a:defRPr sz="2400" b="1" kern="1200">
                          <a:solidFill>
                            <a:schemeClr val="lt1"/>
                          </a:solidFill>
                          <a:latin typeface="Arial" panose="020B0604020202020204"/>
                        </a:defRPr>
                      </a:lvl8pPr>
                      <a:lvl9pPr marL="4876557" algn="l" defTabSz="609570" rtl="0" eaLnBrk="1" latinLnBrk="0" hangingPunct="1">
                        <a:defRPr sz="2400" b="1" kern="1200">
                          <a:solidFill>
                            <a:schemeClr val="lt1"/>
                          </a:solidFill>
                          <a:latin typeface="Arial" panose="020B0604020202020204"/>
                        </a:defRPr>
                      </a:lvl9pPr>
                    </a:lstStyle>
                    <a:p>
                      <a:pPr algn="ctr"/>
                      <a:r>
                        <a:rPr lang="en-US" sz="1400" b="1" kern="1200" dirty="0">
                          <a:solidFill>
                            <a:schemeClr val="bg1"/>
                          </a:solidFill>
                          <a:effectLst/>
                          <a:latin typeface="Arial" panose="020B0604020202020204"/>
                          <a:ea typeface="Times New Roman" panose="02020603050405020304" pitchFamily="18" charset="0"/>
                          <a:cs typeface="Times New Roman"/>
                        </a:rPr>
                        <a:t>Membrane HER3 expression</a:t>
                      </a:r>
                      <a:endParaRPr lang="en-US" sz="1400" b="1" dirty="0">
                        <a:solidFill>
                          <a:schemeClr val="bg1"/>
                        </a:solidFill>
                        <a:latin typeface="+mn-lt"/>
                        <a:cs typeface="Mark for HCA" panose="020B06060202010101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5CA"/>
                    </a:solidFill>
                  </a:tcPr>
                </a:tc>
                <a:tc>
                  <a:txBody>
                    <a:bodyPr/>
                    <a:lstStyle>
                      <a:lvl1pPr marL="0" algn="l" defTabSz="609570" rtl="0" eaLnBrk="1" latinLnBrk="0" hangingPunct="1">
                        <a:defRPr sz="2400" b="1" kern="1200">
                          <a:solidFill>
                            <a:schemeClr val="lt1"/>
                          </a:solidFill>
                          <a:latin typeface="Arial" panose="020B0604020202020204"/>
                        </a:defRPr>
                      </a:lvl1pPr>
                      <a:lvl2pPr marL="609570" algn="l" defTabSz="609570" rtl="0" eaLnBrk="1" latinLnBrk="0" hangingPunct="1">
                        <a:defRPr sz="2400" b="1" kern="1200">
                          <a:solidFill>
                            <a:schemeClr val="lt1"/>
                          </a:solidFill>
                          <a:latin typeface="Arial" panose="020B0604020202020204"/>
                        </a:defRPr>
                      </a:lvl2pPr>
                      <a:lvl3pPr marL="1219140" algn="l" defTabSz="609570" rtl="0" eaLnBrk="1" latinLnBrk="0" hangingPunct="1">
                        <a:defRPr sz="2400" b="1" kern="1200">
                          <a:solidFill>
                            <a:schemeClr val="lt1"/>
                          </a:solidFill>
                          <a:latin typeface="Arial" panose="020B0604020202020204"/>
                        </a:defRPr>
                      </a:lvl3pPr>
                      <a:lvl4pPr marL="1828709" algn="l" defTabSz="609570" rtl="0" eaLnBrk="1" latinLnBrk="0" hangingPunct="1">
                        <a:defRPr sz="2400" b="1" kern="1200">
                          <a:solidFill>
                            <a:schemeClr val="lt1"/>
                          </a:solidFill>
                          <a:latin typeface="Arial" panose="020B0604020202020204"/>
                        </a:defRPr>
                      </a:lvl4pPr>
                      <a:lvl5pPr marL="2438278" algn="l" defTabSz="609570" rtl="0" eaLnBrk="1" latinLnBrk="0" hangingPunct="1">
                        <a:defRPr sz="2400" b="1" kern="1200">
                          <a:solidFill>
                            <a:schemeClr val="lt1"/>
                          </a:solidFill>
                          <a:latin typeface="Arial" panose="020B0604020202020204"/>
                        </a:defRPr>
                      </a:lvl5pPr>
                      <a:lvl6pPr marL="3047848" algn="l" defTabSz="609570" rtl="0" eaLnBrk="1" latinLnBrk="0" hangingPunct="1">
                        <a:defRPr sz="2400" b="1" kern="1200">
                          <a:solidFill>
                            <a:schemeClr val="lt1"/>
                          </a:solidFill>
                          <a:latin typeface="Arial" panose="020B0604020202020204"/>
                        </a:defRPr>
                      </a:lvl6pPr>
                      <a:lvl7pPr marL="3657418" algn="l" defTabSz="609570" rtl="0" eaLnBrk="1" latinLnBrk="0" hangingPunct="1">
                        <a:defRPr sz="2400" b="1" kern="1200">
                          <a:solidFill>
                            <a:schemeClr val="lt1"/>
                          </a:solidFill>
                          <a:latin typeface="Arial" panose="020B0604020202020204"/>
                        </a:defRPr>
                      </a:lvl7pPr>
                      <a:lvl8pPr marL="4266987" algn="l" defTabSz="609570" rtl="0" eaLnBrk="1" latinLnBrk="0" hangingPunct="1">
                        <a:defRPr sz="2400" b="1" kern="1200">
                          <a:solidFill>
                            <a:schemeClr val="lt1"/>
                          </a:solidFill>
                          <a:latin typeface="Arial" panose="020B0604020202020204"/>
                        </a:defRPr>
                      </a:lvl8pPr>
                      <a:lvl9pPr marL="4876557" algn="l" defTabSz="609570" rtl="0" eaLnBrk="1" latinLnBrk="0" hangingPunct="1">
                        <a:defRPr sz="2400" b="1" kern="1200">
                          <a:solidFill>
                            <a:schemeClr val="lt1"/>
                          </a:solidFill>
                          <a:latin typeface="Arial" panose="020B0604020202020204"/>
                        </a:defRPr>
                      </a:lvl9pPr>
                    </a:lstStyle>
                    <a:p>
                      <a:pPr marL="0" marR="0" algn="ctr">
                        <a:lnSpc>
                          <a:spcPct val="100000"/>
                        </a:lnSpc>
                        <a:spcBef>
                          <a:spcPts val="0"/>
                        </a:spcBef>
                        <a:spcAft>
                          <a:spcPts val="0"/>
                        </a:spcAft>
                      </a:pPr>
                      <a:r>
                        <a:rPr lang="en-US" sz="1400" dirty="0">
                          <a:solidFill>
                            <a:schemeClr val="bg1"/>
                          </a:solidFill>
                          <a:effectLst/>
                          <a:latin typeface="+mn-lt"/>
                          <a:ea typeface="Times New Roman" panose="02020603050405020304" pitchFamily="18" charset="0"/>
                          <a:cs typeface="Times New Roman"/>
                        </a:rPr>
                        <a:t>≥75%</a:t>
                      </a:r>
                      <a:br>
                        <a:rPr lang="en-US" sz="1400" dirty="0">
                          <a:solidFill>
                            <a:schemeClr val="bg1"/>
                          </a:solidFill>
                          <a:effectLst/>
                          <a:latin typeface="+mn-lt"/>
                          <a:ea typeface="Times New Roman" panose="02020603050405020304" pitchFamily="18" charset="0"/>
                          <a:cs typeface="Times New Roman"/>
                        </a:rPr>
                      </a:br>
                      <a:r>
                        <a:rPr lang="en-US" sz="1400" dirty="0">
                          <a:solidFill>
                            <a:schemeClr val="bg1"/>
                          </a:solidFill>
                          <a:effectLst/>
                          <a:latin typeface="+mn-lt"/>
                          <a:ea typeface="Times New Roman" panose="02020603050405020304" pitchFamily="18" charset="0"/>
                          <a:cs typeface="Times New Roman"/>
                        </a:rPr>
                        <a:t>(N=30)</a:t>
                      </a:r>
                    </a:p>
                  </a:txBody>
                  <a:tcPr marL="12700" marR="1270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5CA"/>
                    </a:solidFill>
                  </a:tcPr>
                </a:tc>
                <a:tc>
                  <a:txBody>
                    <a:bodyPr/>
                    <a:lstStyle>
                      <a:lvl1pPr marL="0" algn="l" defTabSz="609570" rtl="0" eaLnBrk="1" latinLnBrk="0" hangingPunct="1">
                        <a:defRPr sz="2400" b="1" kern="1200">
                          <a:solidFill>
                            <a:schemeClr val="lt1"/>
                          </a:solidFill>
                          <a:latin typeface="Arial" panose="020B0604020202020204"/>
                        </a:defRPr>
                      </a:lvl1pPr>
                      <a:lvl2pPr marL="609570" algn="l" defTabSz="609570" rtl="0" eaLnBrk="1" latinLnBrk="0" hangingPunct="1">
                        <a:defRPr sz="2400" b="1" kern="1200">
                          <a:solidFill>
                            <a:schemeClr val="lt1"/>
                          </a:solidFill>
                          <a:latin typeface="Arial" panose="020B0604020202020204"/>
                        </a:defRPr>
                      </a:lvl2pPr>
                      <a:lvl3pPr marL="1219140" algn="l" defTabSz="609570" rtl="0" eaLnBrk="1" latinLnBrk="0" hangingPunct="1">
                        <a:defRPr sz="2400" b="1" kern="1200">
                          <a:solidFill>
                            <a:schemeClr val="lt1"/>
                          </a:solidFill>
                          <a:latin typeface="Arial" panose="020B0604020202020204"/>
                        </a:defRPr>
                      </a:lvl3pPr>
                      <a:lvl4pPr marL="1828709" algn="l" defTabSz="609570" rtl="0" eaLnBrk="1" latinLnBrk="0" hangingPunct="1">
                        <a:defRPr sz="2400" b="1" kern="1200">
                          <a:solidFill>
                            <a:schemeClr val="lt1"/>
                          </a:solidFill>
                          <a:latin typeface="Arial" panose="020B0604020202020204"/>
                        </a:defRPr>
                      </a:lvl4pPr>
                      <a:lvl5pPr marL="2438278" algn="l" defTabSz="609570" rtl="0" eaLnBrk="1" latinLnBrk="0" hangingPunct="1">
                        <a:defRPr sz="2400" b="1" kern="1200">
                          <a:solidFill>
                            <a:schemeClr val="lt1"/>
                          </a:solidFill>
                          <a:latin typeface="Arial" panose="020B0604020202020204"/>
                        </a:defRPr>
                      </a:lvl5pPr>
                      <a:lvl6pPr marL="3047848" algn="l" defTabSz="609570" rtl="0" eaLnBrk="1" latinLnBrk="0" hangingPunct="1">
                        <a:defRPr sz="2400" b="1" kern="1200">
                          <a:solidFill>
                            <a:schemeClr val="lt1"/>
                          </a:solidFill>
                          <a:latin typeface="Arial" panose="020B0604020202020204"/>
                        </a:defRPr>
                      </a:lvl6pPr>
                      <a:lvl7pPr marL="3657418" algn="l" defTabSz="609570" rtl="0" eaLnBrk="1" latinLnBrk="0" hangingPunct="1">
                        <a:defRPr sz="2400" b="1" kern="1200">
                          <a:solidFill>
                            <a:schemeClr val="lt1"/>
                          </a:solidFill>
                          <a:latin typeface="Arial" panose="020B0604020202020204"/>
                        </a:defRPr>
                      </a:lvl7pPr>
                      <a:lvl8pPr marL="4266987" algn="l" defTabSz="609570" rtl="0" eaLnBrk="1" latinLnBrk="0" hangingPunct="1">
                        <a:defRPr sz="2400" b="1" kern="1200">
                          <a:solidFill>
                            <a:schemeClr val="lt1"/>
                          </a:solidFill>
                          <a:latin typeface="Arial" panose="020B0604020202020204"/>
                        </a:defRPr>
                      </a:lvl8pPr>
                      <a:lvl9pPr marL="4876557" algn="l" defTabSz="609570" rtl="0" eaLnBrk="1" latinLnBrk="0" hangingPunct="1">
                        <a:defRPr sz="2400" b="1" kern="1200">
                          <a:solidFill>
                            <a:schemeClr val="lt1"/>
                          </a:solidFill>
                          <a:latin typeface="Arial" panose="020B0604020202020204"/>
                        </a:defRPr>
                      </a:lvl9pPr>
                    </a:lstStyle>
                    <a:p>
                      <a:pPr marL="0" marR="0" algn="ctr">
                        <a:lnSpc>
                          <a:spcPct val="100000"/>
                        </a:lnSpc>
                        <a:spcBef>
                          <a:spcPts val="0"/>
                        </a:spcBef>
                        <a:spcAft>
                          <a:spcPts val="0"/>
                        </a:spcAft>
                      </a:pPr>
                      <a:r>
                        <a:rPr lang="en-US" sz="1400" dirty="0">
                          <a:solidFill>
                            <a:schemeClr val="bg1"/>
                          </a:solidFill>
                          <a:effectLst/>
                          <a:latin typeface="+mn-lt"/>
                          <a:ea typeface="Times New Roman" panose="02020603050405020304" pitchFamily="18" charset="0"/>
                          <a:cs typeface="Times New Roman"/>
                        </a:rPr>
                        <a:t>25%- 74%</a:t>
                      </a:r>
                      <a:br>
                        <a:rPr lang="en-US" sz="1400" dirty="0">
                          <a:solidFill>
                            <a:schemeClr val="bg1"/>
                          </a:solidFill>
                          <a:effectLst/>
                          <a:latin typeface="+mn-lt"/>
                          <a:ea typeface="Times New Roman" panose="02020603050405020304" pitchFamily="18" charset="0"/>
                          <a:cs typeface="Times New Roman"/>
                        </a:rPr>
                      </a:br>
                      <a:r>
                        <a:rPr lang="en-US" sz="1400" dirty="0">
                          <a:solidFill>
                            <a:schemeClr val="bg1"/>
                          </a:solidFill>
                          <a:effectLst/>
                          <a:latin typeface="+mn-lt"/>
                          <a:ea typeface="Times New Roman" panose="02020603050405020304" pitchFamily="18" charset="0"/>
                          <a:cs typeface="Times New Roman"/>
                        </a:rPr>
                        <a:t>(N=13)</a:t>
                      </a:r>
                    </a:p>
                  </a:txBody>
                  <a:tcPr marL="12700" marR="1270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5CA"/>
                    </a:solidFill>
                  </a:tcPr>
                </a:tc>
                <a:tc>
                  <a:txBody>
                    <a:bodyPr/>
                    <a:lstStyle>
                      <a:lvl1pPr marL="0" algn="l" defTabSz="609570" rtl="0" eaLnBrk="1" latinLnBrk="0" hangingPunct="1">
                        <a:defRPr sz="2400" b="1" kern="1200">
                          <a:solidFill>
                            <a:schemeClr val="lt1"/>
                          </a:solidFill>
                          <a:latin typeface="Arial" panose="020B0604020202020204"/>
                        </a:defRPr>
                      </a:lvl1pPr>
                      <a:lvl2pPr marL="609570" algn="l" defTabSz="609570" rtl="0" eaLnBrk="1" latinLnBrk="0" hangingPunct="1">
                        <a:defRPr sz="2400" b="1" kern="1200">
                          <a:solidFill>
                            <a:schemeClr val="lt1"/>
                          </a:solidFill>
                          <a:latin typeface="Arial" panose="020B0604020202020204"/>
                        </a:defRPr>
                      </a:lvl2pPr>
                      <a:lvl3pPr marL="1219140" algn="l" defTabSz="609570" rtl="0" eaLnBrk="1" latinLnBrk="0" hangingPunct="1">
                        <a:defRPr sz="2400" b="1" kern="1200">
                          <a:solidFill>
                            <a:schemeClr val="lt1"/>
                          </a:solidFill>
                          <a:latin typeface="Arial" panose="020B0604020202020204"/>
                        </a:defRPr>
                      </a:lvl3pPr>
                      <a:lvl4pPr marL="1828709" algn="l" defTabSz="609570" rtl="0" eaLnBrk="1" latinLnBrk="0" hangingPunct="1">
                        <a:defRPr sz="2400" b="1" kern="1200">
                          <a:solidFill>
                            <a:schemeClr val="lt1"/>
                          </a:solidFill>
                          <a:latin typeface="Arial" panose="020B0604020202020204"/>
                        </a:defRPr>
                      </a:lvl4pPr>
                      <a:lvl5pPr marL="2438278" algn="l" defTabSz="609570" rtl="0" eaLnBrk="1" latinLnBrk="0" hangingPunct="1">
                        <a:defRPr sz="2400" b="1" kern="1200">
                          <a:solidFill>
                            <a:schemeClr val="lt1"/>
                          </a:solidFill>
                          <a:latin typeface="Arial" panose="020B0604020202020204"/>
                        </a:defRPr>
                      </a:lvl5pPr>
                      <a:lvl6pPr marL="3047848" algn="l" defTabSz="609570" rtl="0" eaLnBrk="1" latinLnBrk="0" hangingPunct="1">
                        <a:defRPr sz="2400" b="1" kern="1200">
                          <a:solidFill>
                            <a:schemeClr val="lt1"/>
                          </a:solidFill>
                          <a:latin typeface="Arial" panose="020B0604020202020204"/>
                        </a:defRPr>
                      </a:lvl6pPr>
                      <a:lvl7pPr marL="3657418" algn="l" defTabSz="609570" rtl="0" eaLnBrk="1" latinLnBrk="0" hangingPunct="1">
                        <a:defRPr sz="2400" b="1" kern="1200">
                          <a:solidFill>
                            <a:schemeClr val="lt1"/>
                          </a:solidFill>
                          <a:latin typeface="Arial" panose="020B0604020202020204"/>
                        </a:defRPr>
                      </a:lvl7pPr>
                      <a:lvl8pPr marL="4266987" algn="l" defTabSz="609570" rtl="0" eaLnBrk="1" latinLnBrk="0" hangingPunct="1">
                        <a:defRPr sz="2400" b="1" kern="1200">
                          <a:solidFill>
                            <a:schemeClr val="lt1"/>
                          </a:solidFill>
                          <a:latin typeface="Arial" panose="020B0604020202020204"/>
                        </a:defRPr>
                      </a:lvl8pPr>
                      <a:lvl9pPr marL="4876557" algn="l" defTabSz="609570" rtl="0" eaLnBrk="1" latinLnBrk="0" hangingPunct="1">
                        <a:defRPr sz="2400" b="1" kern="1200">
                          <a:solidFill>
                            <a:schemeClr val="lt1"/>
                          </a:solidFill>
                          <a:latin typeface="Arial" panose="020B0604020202020204"/>
                        </a:defRPr>
                      </a:lvl9pPr>
                    </a:lstStyle>
                    <a:p>
                      <a:pPr marL="0" marR="0" algn="ctr">
                        <a:lnSpc>
                          <a:spcPct val="100000"/>
                        </a:lnSpc>
                        <a:spcBef>
                          <a:spcPts val="0"/>
                        </a:spcBef>
                        <a:spcAft>
                          <a:spcPts val="0"/>
                        </a:spcAft>
                      </a:pPr>
                      <a:r>
                        <a:rPr lang="en-US" sz="1400" dirty="0">
                          <a:solidFill>
                            <a:schemeClr val="bg1"/>
                          </a:solidFill>
                          <a:effectLst/>
                          <a:latin typeface="+mn-lt"/>
                          <a:ea typeface="Times New Roman" panose="02020603050405020304" pitchFamily="18" charset="0"/>
                          <a:cs typeface="Times New Roman"/>
                        </a:rPr>
                        <a:t>&lt;25%</a:t>
                      </a:r>
                      <a:br>
                        <a:rPr lang="en-US" sz="1400" dirty="0">
                          <a:solidFill>
                            <a:schemeClr val="bg1"/>
                          </a:solidFill>
                          <a:effectLst/>
                          <a:latin typeface="+mn-lt"/>
                          <a:ea typeface="Times New Roman" panose="02020603050405020304" pitchFamily="18" charset="0"/>
                          <a:cs typeface="Times New Roman"/>
                        </a:rPr>
                      </a:br>
                      <a:r>
                        <a:rPr lang="en-US" sz="1400" dirty="0">
                          <a:solidFill>
                            <a:schemeClr val="bg1"/>
                          </a:solidFill>
                          <a:effectLst/>
                          <a:latin typeface="+mn-lt"/>
                          <a:ea typeface="Times New Roman" panose="02020603050405020304" pitchFamily="18" charset="0"/>
                          <a:cs typeface="Times New Roman"/>
                        </a:rPr>
                        <a:t>(N=4)</a:t>
                      </a:r>
                    </a:p>
                  </a:txBody>
                  <a:tcPr marL="12700" marR="1270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5CA"/>
                    </a:solidFill>
                  </a:tcPr>
                </a:tc>
                <a:tc>
                  <a:txBody>
                    <a:bodyPr/>
                    <a:lstStyle>
                      <a:lvl1pPr marL="0" algn="l" defTabSz="609570" rtl="0" eaLnBrk="1" latinLnBrk="0" hangingPunct="1">
                        <a:defRPr sz="2400" b="1" kern="1200">
                          <a:solidFill>
                            <a:schemeClr val="lt1"/>
                          </a:solidFill>
                          <a:latin typeface="Arial" panose="020B0604020202020204"/>
                        </a:defRPr>
                      </a:lvl1pPr>
                      <a:lvl2pPr marL="609570" algn="l" defTabSz="609570" rtl="0" eaLnBrk="1" latinLnBrk="0" hangingPunct="1">
                        <a:defRPr sz="2400" b="1" kern="1200">
                          <a:solidFill>
                            <a:schemeClr val="lt1"/>
                          </a:solidFill>
                          <a:latin typeface="Arial" panose="020B0604020202020204"/>
                        </a:defRPr>
                      </a:lvl2pPr>
                      <a:lvl3pPr marL="1219140" algn="l" defTabSz="609570" rtl="0" eaLnBrk="1" latinLnBrk="0" hangingPunct="1">
                        <a:defRPr sz="2400" b="1" kern="1200">
                          <a:solidFill>
                            <a:schemeClr val="lt1"/>
                          </a:solidFill>
                          <a:latin typeface="Arial" panose="020B0604020202020204"/>
                        </a:defRPr>
                      </a:lvl3pPr>
                      <a:lvl4pPr marL="1828709" algn="l" defTabSz="609570" rtl="0" eaLnBrk="1" latinLnBrk="0" hangingPunct="1">
                        <a:defRPr sz="2400" b="1" kern="1200">
                          <a:solidFill>
                            <a:schemeClr val="lt1"/>
                          </a:solidFill>
                          <a:latin typeface="Arial" panose="020B0604020202020204"/>
                        </a:defRPr>
                      </a:lvl4pPr>
                      <a:lvl5pPr marL="2438278" algn="l" defTabSz="609570" rtl="0" eaLnBrk="1" latinLnBrk="0" hangingPunct="1">
                        <a:defRPr sz="2400" b="1" kern="1200">
                          <a:solidFill>
                            <a:schemeClr val="lt1"/>
                          </a:solidFill>
                          <a:latin typeface="Arial" panose="020B0604020202020204"/>
                        </a:defRPr>
                      </a:lvl5pPr>
                      <a:lvl6pPr marL="3047848" algn="l" defTabSz="609570" rtl="0" eaLnBrk="1" latinLnBrk="0" hangingPunct="1">
                        <a:defRPr sz="2400" b="1" kern="1200">
                          <a:solidFill>
                            <a:schemeClr val="lt1"/>
                          </a:solidFill>
                          <a:latin typeface="Arial" panose="020B0604020202020204"/>
                        </a:defRPr>
                      </a:lvl6pPr>
                      <a:lvl7pPr marL="3657418" algn="l" defTabSz="609570" rtl="0" eaLnBrk="1" latinLnBrk="0" hangingPunct="1">
                        <a:defRPr sz="2400" b="1" kern="1200">
                          <a:solidFill>
                            <a:schemeClr val="lt1"/>
                          </a:solidFill>
                          <a:latin typeface="Arial" panose="020B0604020202020204"/>
                        </a:defRPr>
                      </a:lvl7pPr>
                      <a:lvl8pPr marL="4266987" algn="l" defTabSz="609570" rtl="0" eaLnBrk="1" latinLnBrk="0" hangingPunct="1">
                        <a:defRPr sz="2400" b="1" kern="1200">
                          <a:solidFill>
                            <a:schemeClr val="lt1"/>
                          </a:solidFill>
                          <a:latin typeface="Arial" panose="020B0604020202020204"/>
                        </a:defRPr>
                      </a:lvl8pPr>
                      <a:lvl9pPr marL="4876557" algn="l" defTabSz="609570" rtl="0" eaLnBrk="1" latinLnBrk="0" hangingPunct="1">
                        <a:defRPr sz="2400" b="1" kern="1200">
                          <a:solidFill>
                            <a:schemeClr val="lt1"/>
                          </a:solidFill>
                          <a:latin typeface="Arial" panose="020B0604020202020204"/>
                        </a:defRPr>
                      </a:lvl9pPr>
                    </a:lstStyle>
                    <a:p>
                      <a:pPr marL="0" marR="0" algn="ctr">
                        <a:lnSpc>
                          <a:spcPct val="100000"/>
                        </a:lnSpc>
                        <a:spcBef>
                          <a:spcPts val="0"/>
                        </a:spcBef>
                        <a:spcAft>
                          <a:spcPts val="0"/>
                        </a:spcAft>
                      </a:pPr>
                      <a:r>
                        <a:rPr lang="en-US" sz="1400" dirty="0">
                          <a:solidFill>
                            <a:schemeClr val="bg1"/>
                          </a:solidFill>
                          <a:effectLst/>
                          <a:latin typeface="+mn-lt"/>
                          <a:ea typeface="Times New Roman" panose="02020603050405020304" pitchFamily="18" charset="0"/>
                          <a:cs typeface="Times New Roman"/>
                        </a:rPr>
                        <a:t>Unknown * </a:t>
                      </a:r>
                    </a:p>
                    <a:p>
                      <a:pPr marL="0" marR="0" algn="ctr">
                        <a:lnSpc>
                          <a:spcPct val="100000"/>
                        </a:lnSpc>
                        <a:spcBef>
                          <a:spcPts val="0"/>
                        </a:spcBef>
                        <a:spcAft>
                          <a:spcPts val="0"/>
                        </a:spcAft>
                      </a:pPr>
                      <a:r>
                        <a:rPr lang="en-US" sz="1400" dirty="0">
                          <a:solidFill>
                            <a:schemeClr val="bg1"/>
                          </a:solidFill>
                          <a:effectLst/>
                          <a:latin typeface="+mn-lt"/>
                          <a:ea typeface="Times New Roman" panose="02020603050405020304" pitchFamily="18" charset="0"/>
                          <a:cs typeface="Times New Roman"/>
                        </a:rPr>
                        <a:t>(N=13)</a:t>
                      </a:r>
                    </a:p>
                  </a:txBody>
                  <a:tcPr marL="12700" marR="1270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5CA"/>
                    </a:solidFill>
                  </a:tcPr>
                </a:tc>
                <a:tc>
                  <a:txBody>
                    <a:bodyPr/>
                    <a:lstStyle>
                      <a:lvl1pPr marL="0" algn="l" defTabSz="609570" rtl="0" eaLnBrk="1" latinLnBrk="0" hangingPunct="1">
                        <a:defRPr sz="2400" b="1" kern="1200">
                          <a:solidFill>
                            <a:schemeClr val="lt1"/>
                          </a:solidFill>
                          <a:latin typeface="Arial" panose="020B0604020202020204"/>
                        </a:defRPr>
                      </a:lvl1pPr>
                      <a:lvl2pPr marL="609570" algn="l" defTabSz="609570" rtl="0" eaLnBrk="1" latinLnBrk="0" hangingPunct="1">
                        <a:defRPr sz="2400" b="1" kern="1200">
                          <a:solidFill>
                            <a:schemeClr val="lt1"/>
                          </a:solidFill>
                          <a:latin typeface="Arial" panose="020B0604020202020204"/>
                        </a:defRPr>
                      </a:lvl2pPr>
                      <a:lvl3pPr marL="1219140" algn="l" defTabSz="609570" rtl="0" eaLnBrk="1" latinLnBrk="0" hangingPunct="1">
                        <a:defRPr sz="2400" b="1" kern="1200">
                          <a:solidFill>
                            <a:schemeClr val="lt1"/>
                          </a:solidFill>
                          <a:latin typeface="Arial" panose="020B0604020202020204"/>
                        </a:defRPr>
                      </a:lvl3pPr>
                      <a:lvl4pPr marL="1828709" algn="l" defTabSz="609570" rtl="0" eaLnBrk="1" latinLnBrk="0" hangingPunct="1">
                        <a:defRPr sz="2400" b="1" kern="1200">
                          <a:solidFill>
                            <a:schemeClr val="lt1"/>
                          </a:solidFill>
                          <a:latin typeface="Arial" panose="020B0604020202020204"/>
                        </a:defRPr>
                      </a:lvl4pPr>
                      <a:lvl5pPr marL="2438278" algn="l" defTabSz="609570" rtl="0" eaLnBrk="1" latinLnBrk="0" hangingPunct="1">
                        <a:defRPr sz="2400" b="1" kern="1200">
                          <a:solidFill>
                            <a:schemeClr val="lt1"/>
                          </a:solidFill>
                          <a:latin typeface="Arial" panose="020B0604020202020204"/>
                        </a:defRPr>
                      </a:lvl5pPr>
                      <a:lvl6pPr marL="3047848" algn="l" defTabSz="609570" rtl="0" eaLnBrk="1" latinLnBrk="0" hangingPunct="1">
                        <a:defRPr sz="2400" b="1" kern="1200">
                          <a:solidFill>
                            <a:schemeClr val="lt1"/>
                          </a:solidFill>
                          <a:latin typeface="Arial" panose="020B0604020202020204"/>
                        </a:defRPr>
                      </a:lvl6pPr>
                      <a:lvl7pPr marL="3657418" algn="l" defTabSz="609570" rtl="0" eaLnBrk="1" latinLnBrk="0" hangingPunct="1">
                        <a:defRPr sz="2400" b="1" kern="1200">
                          <a:solidFill>
                            <a:schemeClr val="lt1"/>
                          </a:solidFill>
                          <a:latin typeface="Arial" panose="020B0604020202020204"/>
                        </a:defRPr>
                      </a:lvl7pPr>
                      <a:lvl8pPr marL="4266987" algn="l" defTabSz="609570" rtl="0" eaLnBrk="1" latinLnBrk="0" hangingPunct="1">
                        <a:defRPr sz="2400" b="1" kern="1200">
                          <a:solidFill>
                            <a:schemeClr val="lt1"/>
                          </a:solidFill>
                          <a:latin typeface="Arial" panose="020B0604020202020204"/>
                        </a:defRPr>
                      </a:lvl8pPr>
                      <a:lvl9pPr marL="4876557" algn="l" defTabSz="609570" rtl="0" eaLnBrk="1" latinLnBrk="0" hangingPunct="1">
                        <a:defRPr sz="2400" b="1" kern="1200">
                          <a:solidFill>
                            <a:schemeClr val="lt1"/>
                          </a:solidFill>
                          <a:latin typeface="Arial" panose="020B0604020202020204"/>
                        </a:defRPr>
                      </a:lvl9pPr>
                    </a:lstStyle>
                    <a:p>
                      <a:pPr marL="0" marR="0" algn="ctr">
                        <a:lnSpc>
                          <a:spcPct val="100000"/>
                        </a:lnSpc>
                        <a:spcBef>
                          <a:spcPts val="0"/>
                        </a:spcBef>
                        <a:spcAft>
                          <a:spcPts val="0"/>
                        </a:spcAft>
                      </a:pPr>
                      <a:r>
                        <a:rPr lang="en-US" sz="1400" dirty="0">
                          <a:solidFill>
                            <a:schemeClr val="bg1"/>
                          </a:solidFill>
                          <a:effectLst/>
                          <a:latin typeface="+mn-lt"/>
                          <a:ea typeface="Times New Roman" panose="02020603050405020304" pitchFamily="18" charset="0"/>
                          <a:cs typeface="Times New Roman"/>
                        </a:rPr>
                        <a:t>Total (N=60)</a:t>
                      </a:r>
                      <a:br>
                        <a:rPr lang="en-US" sz="1400" dirty="0">
                          <a:solidFill>
                            <a:schemeClr val="bg1"/>
                          </a:solidFill>
                          <a:effectLst/>
                          <a:latin typeface="+mn-lt"/>
                          <a:ea typeface="Times New Roman" panose="02020603050405020304" pitchFamily="18" charset="0"/>
                          <a:cs typeface="Times New Roman"/>
                        </a:rPr>
                      </a:br>
                      <a:r>
                        <a:rPr lang="en-US" sz="1400" dirty="0">
                          <a:solidFill>
                            <a:schemeClr val="bg1"/>
                          </a:solidFill>
                          <a:effectLst/>
                          <a:latin typeface="+mn-lt"/>
                          <a:ea typeface="Times New Roman" panose="02020603050405020304" pitchFamily="18" charset="0"/>
                          <a:cs typeface="Times New Roman"/>
                        </a:rPr>
                        <a:t>N (%)</a:t>
                      </a:r>
                    </a:p>
                  </a:txBody>
                  <a:tcPr marL="12700" marR="1270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5CA"/>
                    </a:solidFill>
                  </a:tcPr>
                </a:tc>
                <a:extLst>
                  <a:ext uri="{0D108BD9-81ED-4DB2-BD59-A6C34878D82A}">
                    <a16:rowId xmlns:a16="http://schemas.microsoft.com/office/drawing/2014/main" val="151824850"/>
                  </a:ext>
                </a:extLst>
              </a:tr>
              <a:tr h="237953">
                <a:tc>
                  <a:txBody>
                    <a:bodyPr/>
                    <a:lstStyle>
                      <a:lvl1pPr marL="0" algn="l" defTabSz="609570" rtl="0" eaLnBrk="1" latinLnBrk="0" hangingPunct="1">
                        <a:defRPr sz="2400" kern="1200">
                          <a:solidFill>
                            <a:schemeClr val="dk1"/>
                          </a:solidFill>
                          <a:latin typeface="Arial" panose="020B0604020202020204"/>
                        </a:defRPr>
                      </a:lvl1pPr>
                      <a:lvl2pPr marL="609570" algn="l" defTabSz="609570" rtl="0" eaLnBrk="1" latinLnBrk="0" hangingPunct="1">
                        <a:defRPr sz="2400" kern="1200">
                          <a:solidFill>
                            <a:schemeClr val="dk1"/>
                          </a:solidFill>
                          <a:latin typeface="Arial" panose="020B0604020202020204"/>
                        </a:defRPr>
                      </a:lvl2pPr>
                      <a:lvl3pPr marL="1219140" algn="l" defTabSz="609570" rtl="0" eaLnBrk="1" latinLnBrk="0" hangingPunct="1">
                        <a:defRPr sz="2400" kern="1200">
                          <a:solidFill>
                            <a:schemeClr val="dk1"/>
                          </a:solidFill>
                          <a:latin typeface="Arial" panose="020B0604020202020204"/>
                        </a:defRPr>
                      </a:lvl3pPr>
                      <a:lvl4pPr marL="1828709" algn="l" defTabSz="609570" rtl="0" eaLnBrk="1" latinLnBrk="0" hangingPunct="1">
                        <a:defRPr sz="2400" kern="1200">
                          <a:solidFill>
                            <a:schemeClr val="dk1"/>
                          </a:solidFill>
                          <a:latin typeface="Arial" panose="020B0604020202020204"/>
                        </a:defRPr>
                      </a:lvl4pPr>
                      <a:lvl5pPr marL="2438278" algn="l" defTabSz="609570" rtl="0" eaLnBrk="1" latinLnBrk="0" hangingPunct="1">
                        <a:defRPr sz="2400" kern="1200">
                          <a:solidFill>
                            <a:schemeClr val="dk1"/>
                          </a:solidFill>
                          <a:latin typeface="Arial" panose="020B0604020202020204"/>
                        </a:defRPr>
                      </a:lvl5pPr>
                      <a:lvl6pPr marL="3047848" algn="l" defTabSz="609570" rtl="0" eaLnBrk="1" latinLnBrk="0" hangingPunct="1">
                        <a:defRPr sz="2400" kern="1200">
                          <a:solidFill>
                            <a:schemeClr val="dk1"/>
                          </a:solidFill>
                          <a:latin typeface="Arial" panose="020B0604020202020204"/>
                        </a:defRPr>
                      </a:lvl6pPr>
                      <a:lvl7pPr marL="3657418" algn="l" defTabSz="609570" rtl="0" eaLnBrk="1" latinLnBrk="0" hangingPunct="1">
                        <a:defRPr sz="2400" kern="1200">
                          <a:solidFill>
                            <a:schemeClr val="dk1"/>
                          </a:solidFill>
                          <a:latin typeface="Arial" panose="020B0604020202020204"/>
                        </a:defRPr>
                      </a:lvl7pPr>
                      <a:lvl8pPr marL="4266987" algn="l" defTabSz="609570" rtl="0" eaLnBrk="1" latinLnBrk="0" hangingPunct="1">
                        <a:defRPr sz="2400" kern="1200">
                          <a:solidFill>
                            <a:schemeClr val="dk1"/>
                          </a:solidFill>
                          <a:latin typeface="Arial" panose="020B0604020202020204"/>
                        </a:defRPr>
                      </a:lvl8pPr>
                      <a:lvl9pPr marL="4876557" algn="l" defTabSz="609570" rtl="0" eaLnBrk="1" latinLnBrk="0" hangingPunct="1">
                        <a:defRPr sz="2400" kern="1200">
                          <a:solidFill>
                            <a:schemeClr val="dk1"/>
                          </a:solidFill>
                          <a:latin typeface="Arial" panose="020B0604020202020204"/>
                        </a:defRPr>
                      </a:lvl9pPr>
                    </a:lstStyle>
                    <a:p>
                      <a:pPr marL="27305" marR="0" algn="l" defTabSz="2194560" rtl="0" eaLnBrk="1" latinLnBrk="0" hangingPunct="1">
                        <a:lnSpc>
                          <a:spcPct val="107000"/>
                        </a:lnSpc>
                        <a:spcBef>
                          <a:spcPts val="100"/>
                        </a:spcBef>
                        <a:spcAft>
                          <a:spcPts val="100"/>
                        </a:spcAft>
                      </a:pPr>
                      <a:r>
                        <a:rPr lang="en-US" sz="1400" b="1" kern="1200" dirty="0">
                          <a:solidFill>
                            <a:srgbClr val="03173E"/>
                          </a:solidFill>
                          <a:effectLst/>
                          <a:latin typeface="+mn-lt"/>
                          <a:ea typeface="+mn-ea"/>
                          <a:cs typeface="+mn-cs"/>
                        </a:rPr>
                        <a:t>ORR, n (%)</a:t>
                      </a:r>
                    </a:p>
                  </a:txBody>
                  <a:tcPr marL="12700" marR="127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609570" rtl="0" eaLnBrk="1" latinLnBrk="0" hangingPunct="1">
                        <a:defRPr sz="2400" kern="1200">
                          <a:solidFill>
                            <a:schemeClr val="dk1"/>
                          </a:solidFill>
                          <a:latin typeface="Arial" panose="020B0604020202020204"/>
                        </a:defRPr>
                      </a:lvl1pPr>
                      <a:lvl2pPr marL="609570" algn="l" defTabSz="609570" rtl="0" eaLnBrk="1" latinLnBrk="0" hangingPunct="1">
                        <a:defRPr sz="2400" kern="1200">
                          <a:solidFill>
                            <a:schemeClr val="dk1"/>
                          </a:solidFill>
                          <a:latin typeface="Arial" panose="020B0604020202020204"/>
                        </a:defRPr>
                      </a:lvl2pPr>
                      <a:lvl3pPr marL="1219140" algn="l" defTabSz="609570" rtl="0" eaLnBrk="1" latinLnBrk="0" hangingPunct="1">
                        <a:defRPr sz="2400" kern="1200">
                          <a:solidFill>
                            <a:schemeClr val="dk1"/>
                          </a:solidFill>
                          <a:latin typeface="Arial" panose="020B0604020202020204"/>
                        </a:defRPr>
                      </a:lvl3pPr>
                      <a:lvl4pPr marL="1828709" algn="l" defTabSz="609570" rtl="0" eaLnBrk="1" latinLnBrk="0" hangingPunct="1">
                        <a:defRPr sz="2400" kern="1200">
                          <a:solidFill>
                            <a:schemeClr val="dk1"/>
                          </a:solidFill>
                          <a:latin typeface="Arial" panose="020B0604020202020204"/>
                        </a:defRPr>
                      </a:lvl4pPr>
                      <a:lvl5pPr marL="2438278" algn="l" defTabSz="609570" rtl="0" eaLnBrk="1" latinLnBrk="0" hangingPunct="1">
                        <a:defRPr sz="2400" kern="1200">
                          <a:solidFill>
                            <a:schemeClr val="dk1"/>
                          </a:solidFill>
                          <a:latin typeface="Arial" panose="020B0604020202020204"/>
                        </a:defRPr>
                      </a:lvl5pPr>
                      <a:lvl6pPr marL="3047848" algn="l" defTabSz="609570" rtl="0" eaLnBrk="1" latinLnBrk="0" hangingPunct="1">
                        <a:defRPr sz="2400" kern="1200">
                          <a:solidFill>
                            <a:schemeClr val="dk1"/>
                          </a:solidFill>
                          <a:latin typeface="Arial" panose="020B0604020202020204"/>
                        </a:defRPr>
                      </a:lvl6pPr>
                      <a:lvl7pPr marL="3657418" algn="l" defTabSz="609570" rtl="0" eaLnBrk="1" latinLnBrk="0" hangingPunct="1">
                        <a:defRPr sz="2400" kern="1200">
                          <a:solidFill>
                            <a:schemeClr val="dk1"/>
                          </a:solidFill>
                          <a:latin typeface="Arial" panose="020B0604020202020204"/>
                        </a:defRPr>
                      </a:lvl7pPr>
                      <a:lvl8pPr marL="4266987" algn="l" defTabSz="609570" rtl="0" eaLnBrk="1" latinLnBrk="0" hangingPunct="1">
                        <a:defRPr sz="2400" kern="1200">
                          <a:solidFill>
                            <a:schemeClr val="dk1"/>
                          </a:solidFill>
                          <a:latin typeface="Arial" panose="020B0604020202020204"/>
                        </a:defRPr>
                      </a:lvl8pPr>
                      <a:lvl9pPr marL="4876557" algn="l" defTabSz="609570" rtl="0" eaLnBrk="1" latinLnBrk="0" hangingPunct="1">
                        <a:defRPr sz="2400" kern="1200">
                          <a:solidFill>
                            <a:schemeClr val="dk1"/>
                          </a:solidFill>
                          <a:latin typeface="Arial" panose="020B0604020202020204"/>
                        </a:defRPr>
                      </a:lvl9pPr>
                    </a:lstStyle>
                    <a:p>
                      <a:pPr marL="0" marR="0" algn="ctr">
                        <a:lnSpc>
                          <a:spcPct val="107000"/>
                        </a:lnSpc>
                        <a:spcBef>
                          <a:spcPts val="100"/>
                        </a:spcBef>
                        <a:spcAft>
                          <a:spcPts val="100"/>
                        </a:spcAft>
                      </a:pPr>
                      <a:r>
                        <a:rPr lang="en-US" sz="1400" b="1" dirty="0">
                          <a:solidFill>
                            <a:srgbClr val="03173E"/>
                          </a:solidFill>
                          <a:effectLst/>
                          <a:latin typeface="+mn-lt"/>
                          <a:ea typeface="Times New Roman" panose="02020603050405020304" pitchFamily="18" charset="0"/>
                          <a:cs typeface="Times New Roman"/>
                        </a:rPr>
                        <a:t> 10 (33.3)</a:t>
                      </a:r>
                    </a:p>
                  </a:txBody>
                  <a:tcPr marL="12700" marR="127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609570" rtl="0" eaLnBrk="1" latinLnBrk="0" hangingPunct="1">
                        <a:defRPr sz="2400" kern="1200">
                          <a:solidFill>
                            <a:schemeClr val="dk1"/>
                          </a:solidFill>
                          <a:latin typeface="Arial" panose="020B0604020202020204"/>
                        </a:defRPr>
                      </a:lvl1pPr>
                      <a:lvl2pPr marL="609570" algn="l" defTabSz="609570" rtl="0" eaLnBrk="1" latinLnBrk="0" hangingPunct="1">
                        <a:defRPr sz="2400" kern="1200">
                          <a:solidFill>
                            <a:schemeClr val="dk1"/>
                          </a:solidFill>
                          <a:latin typeface="Arial" panose="020B0604020202020204"/>
                        </a:defRPr>
                      </a:lvl2pPr>
                      <a:lvl3pPr marL="1219140" algn="l" defTabSz="609570" rtl="0" eaLnBrk="1" latinLnBrk="0" hangingPunct="1">
                        <a:defRPr sz="2400" kern="1200">
                          <a:solidFill>
                            <a:schemeClr val="dk1"/>
                          </a:solidFill>
                          <a:latin typeface="Arial" panose="020B0604020202020204"/>
                        </a:defRPr>
                      </a:lvl3pPr>
                      <a:lvl4pPr marL="1828709" algn="l" defTabSz="609570" rtl="0" eaLnBrk="1" latinLnBrk="0" hangingPunct="1">
                        <a:defRPr sz="2400" kern="1200">
                          <a:solidFill>
                            <a:schemeClr val="dk1"/>
                          </a:solidFill>
                          <a:latin typeface="Arial" panose="020B0604020202020204"/>
                        </a:defRPr>
                      </a:lvl4pPr>
                      <a:lvl5pPr marL="2438278" algn="l" defTabSz="609570" rtl="0" eaLnBrk="1" latinLnBrk="0" hangingPunct="1">
                        <a:defRPr sz="2400" kern="1200">
                          <a:solidFill>
                            <a:schemeClr val="dk1"/>
                          </a:solidFill>
                          <a:latin typeface="Arial" panose="020B0604020202020204"/>
                        </a:defRPr>
                      </a:lvl5pPr>
                      <a:lvl6pPr marL="3047848" algn="l" defTabSz="609570" rtl="0" eaLnBrk="1" latinLnBrk="0" hangingPunct="1">
                        <a:defRPr sz="2400" kern="1200">
                          <a:solidFill>
                            <a:schemeClr val="dk1"/>
                          </a:solidFill>
                          <a:latin typeface="Arial" panose="020B0604020202020204"/>
                        </a:defRPr>
                      </a:lvl6pPr>
                      <a:lvl7pPr marL="3657418" algn="l" defTabSz="609570" rtl="0" eaLnBrk="1" latinLnBrk="0" hangingPunct="1">
                        <a:defRPr sz="2400" kern="1200">
                          <a:solidFill>
                            <a:schemeClr val="dk1"/>
                          </a:solidFill>
                          <a:latin typeface="Arial" panose="020B0604020202020204"/>
                        </a:defRPr>
                      </a:lvl7pPr>
                      <a:lvl8pPr marL="4266987" algn="l" defTabSz="609570" rtl="0" eaLnBrk="1" latinLnBrk="0" hangingPunct="1">
                        <a:defRPr sz="2400" kern="1200">
                          <a:solidFill>
                            <a:schemeClr val="dk1"/>
                          </a:solidFill>
                          <a:latin typeface="Arial" panose="020B0604020202020204"/>
                        </a:defRPr>
                      </a:lvl8pPr>
                      <a:lvl9pPr marL="4876557" algn="l" defTabSz="609570" rtl="0" eaLnBrk="1" latinLnBrk="0" hangingPunct="1">
                        <a:defRPr sz="2400" kern="1200">
                          <a:solidFill>
                            <a:schemeClr val="dk1"/>
                          </a:solidFill>
                          <a:latin typeface="Arial" panose="020B0604020202020204"/>
                        </a:defRPr>
                      </a:lvl9pPr>
                    </a:lstStyle>
                    <a:p>
                      <a:pPr marL="0" marR="0" algn="ctr">
                        <a:lnSpc>
                          <a:spcPct val="107000"/>
                        </a:lnSpc>
                        <a:spcBef>
                          <a:spcPts val="100"/>
                        </a:spcBef>
                        <a:spcAft>
                          <a:spcPts val="100"/>
                        </a:spcAft>
                      </a:pPr>
                      <a:r>
                        <a:rPr lang="en-US" sz="1400" b="1" dirty="0">
                          <a:solidFill>
                            <a:srgbClr val="03173E"/>
                          </a:solidFill>
                          <a:effectLst/>
                          <a:latin typeface="+mn-lt"/>
                          <a:ea typeface="Times New Roman" panose="02020603050405020304" pitchFamily="18" charset="0"/>
                          <a:cs typeface="Times New Roman"/>
                        </a:rPr>
                        <a:t>  6 (46.2)</a:t>
                      </a:r>
                    </a:p>
                  </a:txBody>
                  <a:tcPr marL="12700" marR="127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609570" rtl="0" eaLnBrk="1" latinLnBrk="0" hangingPunct="1">
                        <a:defRPr sz="2400" kern="1200">
                          <a:solidFill>
                            <a:schemeClr val="dk1"/>
                          </a:solidFill>
                          <a:latin typeface="Arial" panose="020B0604020202020204"/>
                        </a:defRPr>
                      </a:lvl1pPr>
                      <a:lvl2pPr marL="609570" algn="l" defTabSz="609570" rtl="0" eaLnBrk="1" latinLnBrk="0" hangingPunct="1">
                        <a:defRPr sz="2400" kern="1200">
                          <a:solidFill>
                            <a:schemeClr val="dk1"/>
                          </a:solidFill>
                          <a:latin typeface="Arial" panose="020B0604020202020204"/>
                        </a:defRPr>
                      </a:lvl2pPr>
                      <a:lvl3pPr marL="1219140" algn="l" defTabSz="609570" rtl="0" eaLnBrk="1" latinLnBrk="0" hangingPunct="1">
                        <a:defRPr sz="2400" kern="1200">
                          <a:solidFill>
                            <a:schemeClr val="dk1"/>
                          </a:solidFill>
                          <a:latin typeface="Arial" panose="020B0604020202020204"/>
                        </a:defRPr>
                      </a:lvl3pPr>
                      <a:lvl4pPr marL="1828709" algn="l" defTabSz="609570" rtl="0" eaLnBrk="1" latinLnBrk="0" hangingPunct="1">
                        <a:defRPr sz="2400" kern="1200">
                          <a:solidFill>
                            <a:schemeClr val="dk1"/>
                          </a:solidFill>
                          <a:latin typeface="Arial" panose="020B0604020202020204"/>
                        </a:defRPr>
                      </a:lvl4pPr>
                      <a:lvl5pPr marL="2438278" algn="l" defTabSz="609570" rtl="0" eaLnBrk="1" latinLnBrk="0" hangingPunct="1">
                        <a:defRPr sz="2400" kern="1200">
                          <a:solidFill>
                            <a:schemeClr val="dk1"/>
                          </a:solidFill>
                          <a:latin typeface="Arial" panose="020B0604020202020204"/>
                        </a:defRPr>
                      </a:lvl5pPr>
                      <a:lvl6pPr marL="3047848" algn="l" defTabSz="609570" rtl="0" eaLnBrk="1" latinLnBrk="0" hangingPunct="1">
                        <a:defRPr sz="2400" kern="1200">
                          <a:solidFill>
                            <a:schemeClr val="dk1"/>
                          </a:solidFill>
                          <a:latin typeface="Arial" panose="020B0604020202020204"/>
                        </a:defRPr>
                      </a:lvl6pPr>
                      <a:lvl7pPr marL="3657418" algn="l" defTabSz="609570" rtl="0" eaLnBrk="1" latinLnBrk="0" hangingPunct="1">
                        <a:defRPr sz="2400" kern="1200">
                          <a:solidFill>
                            <a:schemeClr val="dk1"/>
                          </a:solidFill>
                          <a:latin typeface="Arial" panose="020B0604020202020204"/>
                        </a:defRPr>
                      </a:lvl7pPr>
                      <a:lvl8pPr marL="4266987" algn="l" defTabSz="609570" rtl="0" eaLnBrk="1" latinLnBrk="0" hangingPunct="1">
                        <a:defRPr sz="2400" kern="1200">
                          <a:solidFill>
                            <a:schemeClr val="dk1"/>
                          </a:solidFill>
                          <a:latin typeface="Arial" panose="020B0604020202020204"/>
                        </a:defRPr>
                      </a:lvl8pPr>
                      <a:lvl9pPr marL="4876557" algn="l" defTabSz="609570" rtl="0" eaLnBrk="1" latinLnBrk="0" hangingPunct="1">
                        <a:defRPr sz="2400" kern="1200">
                          <a:solidFill>
                            <a:schemeClr val="dk1"/>
                          </a:solidFill>
                          <a:latin typeface="Arial" panose="020B0604020202020204"/>
                        </a:defRPr>
                      </a:lvl9pPr>
                    </a:lstStyle>
                    <a:p>
                      <a:pPr marL="0" marR="0" algn="ctr">
                        <a:lnSpc>
                          <a:spcPct val="107000"/>
                        </a:lnSpc>
                        <a:spcBef>
                          <a:spcPts val="100"/>
                        </a:spcBef>
                        <a:spcAft>
                          <a:spcPts val="100"/>
                        </a:spcAft>
                      </a:pPr>
                      <a:r>
                        <a:rPr lang="en-US" sz="1400" b="1" dirty="0">
                          <a:solidFill>
                            <a:srgbClr val="03173E"/>
                          </a:solidFill>
                          <a:effectLst/>
                          <a:latin typeface="+mn-lt"/>
                          <a:ea typeface="Times New Roman" panose="02020603050405020304" pitchFamily="18" charset="0"/>
                          <a:cs typeface="Times New Roman"/>
                        </a:rPr>
                        <a:t>  2 (50.0)</a:t>
                      </a:r>
                    </a:p>
                  </a:txBody>
                  <a:tcPr marL="12700" marR="127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609570" rtl="0" eaLnBrk="1" latinLnBrk="0" hangingPunct="1">
                        <a:defRPr sz="2400" kern="1200">
                          <a:solidFill>
                            <a:schemeClr val="dk1"/>
                          </a:solidFill>
                          <a:latin typeface="Arial" panose="020B0604020202020204"/>
                        </a:defRPr>
                      </a:lvl1pPr>
                      <a:lvl2pPr marL="609570" algn="l" defTabSz="609570" rtl="0" eaLnBrk="1" latinLnBrk="0" hangingPunct="1">
                        <a:defRPr sz="2400" kern="1200">
                          <a:solidFill>
                            <a:schemeClr val="dk1"/>
                          </a:solidFill>
                          <a:latin typeface="Arial" panose="020B0604020202020204"/>
                        </a:defRPr>
                      </a:lvl2pPr>
                      <a:lvl3pPr marL="1219140" algn="l" defTabSz="609570" rtl="0" eaLnBrk="1" latinLnBrk="0" hangingPunct="1">
                        <a:defRPr sz="2400" kern="1200">
                          <a:solidFill>
                            <a:schemeClr val="dk1"/>
                          </a:solidFill>
                          <a:latin typeface="Arial" panose="020B0604020202020204"/>
                        </a:defRPr>
                      </a:lvl3pPr>
                      <a:lvl4pPr marL="1828709" algn="l" defTabSz="609570" rtl="0" eaLnBrk="1" latinLnBrk="0" hangingPunct="1">
                        <a:defRPr sz="2400" kern="1200">
                          <a:solidFill>
                            <a:schemeClr val="dk1"/>
                          </a:solidFill>
                          <a:latin typeface="Arial" panose="020B0604020202020204"/>
                        </a:defRPr>
                      </a:lvl4pPr>
                      <a:lvl5pPr marL="2438278" algn="l" defTabSz="609570" rtl="0" eaLnBrk="1" latinLnBrk="0" hangingPunct="1">
                        <a:defRPr sz="2400" kern="1200">
                          <a:solidFill>
                            <a:schemeClr val="dk1"/>
                          </a:solidFill>
                          <a:latin typeface="Arial" panose="020B0604020202020204"/>
                        </a:defRPr>
                      </a:lvl5pPr>
                      <a:lvl6pPr marL="3047848" algn="l" defTabSz="609570" rtl="0" eaLnBrk="1" latinLnBrk="0" hangingPunct="1">
                        <a:defRPr sz="2400" kern="1200">
                          <a:solidFill>
                            <a:schemeClr val="dk1"/>
                          </a:solidFill>
                          <a:latin typeface="Arial" panose="020B0604020202020204"/>
                        </a:defRPr>
                      </a:lvl6pPr>
                      <a:lvl7pPr marL="3657418" algn="l" defTabSz="609570" rtl="0" eaLnBrk="1" latinLnBrk="0" hangingPunct="1">
                        <a:defRPr sz="2400" kern="1200">
                          <a:solidFill>
                            <a:schemeClr val="dk1"/>
                          </a:solidFill>
                          <a:latin typeface="Arial" panose="020B0604020202020204"/>
                        </a:defRPr>
                      </a:lvl7pPr>
                      <a:lvl8pPr marL="4266987" algn="l" defTabSz="609570" rtl="0" eaLnBrk="1" latinLnBrk="0" hangingPunct="1">
                        <a:defRPr sz="2400" kern="1200">
                          <a:solidFill>
                            <a:schemeClr val="dk1"/>
                          </a:solidFill>
                          <a:latin typeface="Arial" panose="020B0604020202020204"/>
                        </a:defRPr>
                      </a:lvl8pPr>
                      <a:lvl9pPr marL="4876557" algn="l" defTabSz="609570" rtl="0" eaLnBrk="1" latinLnBrk="0" hangingPunct="1">
                        <a:defRPr sz="2400" kern="1200">
                          <a:solidFill>
                            <a:schemeClr val="dk1"/>
                          </a:solidFill>
                          <a:latin typeface="Arial" panose="020B0604020202020204"/>
                        </a:defRPr>
                      </a:lvl9pPr>
                    </a:lstStyle>
                    <a:p>
                      <a:pPr marL="0" marR="0" lvl="0" indent="0" algn="ctr" defTabSz="609570" rtl="0" eaLnBrk="1" fontAlgn="auto" latinLnBrk="0" hangingPunct="1">
                        <a:lnSpc>
                          <a:spcPct val="107000"/>
                        </a:lnSpc>
                        <a:spcBef>
                          <a:spcPts val="100"/>
                        </a:spcBef>
                        <a:spcAft>
                          <a:spcPts val="100"/>
                        </a:spcAft>
                        <a:buClrTx/>
                        <a:buSzTx/>
                        <a:buFontTx/>
                        <a:buNone/>
                        <a:tabLst/>
                        <a:defRPr/>
                      </a:pPr>
                      <a:r>
                        <a:rPr lang="en-US" sz="1400" b="1" kern="1200" dirty="0">
                          <a:solidFill>
                            <a:srgbClr val="03173E"/>
                          </a:solidFill>
                          <a:effectLst/>
                          <a:latin typeface="+mn-lt"/>
                          <a:ea typeface="Times New Roman" panose="02020603050405020304" pitchFamily="18" charset="0"/>
                          <a:cs typeface="Times New Roman"/>
                        </a:rPr>
                        <a:t>3 (23.1)</a:t>
                      </a:r>
                    </a:p>
                  </a:txBody>
                  <a:tcPr marL="12700" marR="127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609570" rtl="0" eaLnBrk="1" latinLnBrk="0" hangingPunct="1">
                        <a:defRPr sz="2400" kern="1200">
                          <a:solidFill>
                            <a:schemeClr val="dk1"/>
                          </a:solidFill>
                          <a:latin typeface="Arial" panose="020B0604020202020204"/>
                        </a:defRPr>
                      </a:lvl1pPr>
                      <a:lvl2pPr marL="609570" algn="l" defTabSz="609570" rtl="0" eaLnBrk="1" latinLnBrk="0" hangingPunct="1">
                        <a:defRPr sz="2400" kern="1200">
                          <a:solidFill>
                            <a:schemeClr val="dk1"/>
                          </a:solidFill>
                          <a:latin typeface="Arial" panose="020B0604020202020204"/>
                        </a:defRPr>
                      </a:lvl2pPr>
                      <a:lvl3pPr marL="1219140" algn="l" defTabSz="609570" rtl="0" eaLnBrk="1" latinLnBrk="0" hangingPunct="1">
                        <a:defRPr sz="2400" kern="1200">
                          <a:solidFill>
                            <a:schemeClr val="dk1"/>
                          </a:solidFill>
                          <a:latin typeface="Arial" panose="020B0604020202020204"/>
                        </a:defRPr>
                      </a:lvl3pPr>
                      <a:lvl4pPr marL="1828709" algn="l" defTabSz="609570" rtl="0" eaLnBrk="1" latinLnBrk="0" hangingPunct="1">
                        <a:defRPr sz="2400" kern="1200">
                          <a:solidFill>
                            <a:schemeClr val="dk1"/>
                          </a:solidFill>
                          <a:latin typeface="Arial" panose="020B0604020202020204"/>
                        </a:defRPr>
                      </a:lvl4pPr>
                      <a:lvl5pPr marL="2438278" algn="l" defTabSz="609570" rtl="0" eaLnBrk="1" latinLnBrk="0" hangingPunct="1">
                        <a:defRPr sz="2400" kern="1200">
                          <a:solidFill>
                            <a:schemeClr val="dk1"/>
                          </a:solidFill>
                          <a:latin typeface="Arial" panose="020B0604020202020204"/>
                        </a:defRPr>
                      </a:lvl5pPr>
                      <a:lvl6pPr marL="3047848" algn="l" defTabSz="609570" rtl="0" eaLnBrk="1" latinLnBrk="0" hangingPunct="1">
                        <a:defRPr sz="2400" kern="1200">
                          <a:solidFill>
                            <a:schemeClr val="dk1"/>
                          </a:solidFill>
                          <a:latin typeface="Arial" panose="020B0604020202020204"/>
                        </a:defRPr>
                      </a:lvl6pPr>
                      <a:lvl7pPr marL="3657418" algn="l" defTabSz="609570" rtl="0" eaLnBrk="1" latinLnBrk="0" hangingPunct="1">
                        <a:defRPr sz="2400" kern="1200">
                          <a:solidFill>
                            <a:schemeClr val="dk1"/>
                          </a:solidFill>
                          <a:latin typeface="Arial" panose="020B0604020202020204"/>
                        </a:defRPr>
                      </a:lvl7pPr>
                      <a:lvl8pPr marL="4266987" algn="l" defTabSz="609570" rtl="0" eaLnBrk="1" latinLnBrk="0" hangingPunct="1">
                        <a:defRPr sz="2400" kern="1200">
                          <a:solidFill>
                            <a:schemeClr val="dk1"/>
                          </a:solidFill>
                          <a:latin typeface="Arial" panose="020B0604020202020204"/>
                        </a:defRPr>
                      </a:lvl8pPr>
                      <a:lvl9pPr marL="4876557" algn="l" defTabSz="609570" rtl="0" eaLnBrk="1" latinLnBrk="0" hangingPunct="1">
                        <a:defRPr sz="2400" kern="1200">
                          <a:solidFill>
                            <a:schemeClr val="dk1"/>
                          </a:solidFill>
                          <a:latin typeface="Arial" panose="020B0604020202020204"/>
                        </a:defRPr>
                      </a:lvl9pPr>
                    </a:lstStyle>
                    <a:p>
                      <a:pPr marL="0" marR="0" algn="ctr">
                        <a:lnSpc>
                          <a:spcPct val="107000"/>
                        </a:lnSpc>
                        <a:spcBef>
                          <a:spcPts val="100"/>
                        </a:spcBef>
                        <a:spcAft>
                          <a:spcPts val="100"/>
                        </a:spcAft>
                      </a:pPr>
                      <a:r>
                        <a:rPr lang="en-US" sz="1400" b="1" dirty="0">
                          <a:solidFill>
                            <a:srgbClr val="03173E"/>
                          </a:solidFill>
                          <a:effectLst/>
                          <a:latin typeface="+mn-lt"/>
                          <a:ea typeface="Times New Roman" panose="02020603050405020304" pitchFamily="18" charset="0"/>
                          <a:cs typeface="Times New Roman"/>
                        </a:rPr>
                        <a:t> 21 (35.0)</a:t>
                      </a:r>
                    </a:p>
                  </a:txBody>
                  <a:tcPr marL="12700" marR="127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423147524"/>
                  </a:ext>
                </a:extLst>
              </a:tr>
              <a:tr h="232816">
                <a:tc>
                  <a:txBody>
                    <a:bodyPr/>
                    <a:lstStyle>
                      <a:lvl1pPr marL="0" algn="l" defTabSz="609570" rtl="0" eaLnBrk="1" latinLnBrk="0" hangingPunct="1">
                        <a:defRPr sz="2400" kern="1200">
                          <a:solidFill>
                            <a:schemeClr val="dk1"/>
                          </a:solidFill>
                          <a:latin typeface="Arial" panose="020B0604020202020204"/>
                        </a:defRPr>
                      </a:lvl1pPr>
                      <a:lvl2pPr marL="609570" algn="l" defTabSz="609570" rtl="0" eaLnBrk="1" latinLnBrk="0" hangingPunct="1">
                        <a:defRPr sz="2400" kern="1200">
                          <a:solidFill>
                            <a:schemeClr val="dk1"/>
                          </a:solidFill>
                          <a:latin typeface="Arial" panose="020B0604020202020204"/>
                        </a:defRPr>
                      </a:lvl2pPr>
                      <a:lvl3pPr marL="1219140" algn="l" defTabSz="609570" rtl="0" eaLnBrk="1" latinLnBrk="0" hangingPunct="1">
                        <a:defRPr sz="2400" kern="1200">
                          <a:solidFill>
                            <a:schemeClr val="dk1"/>
                          </a:solidFill>
                          <a:latin typeface="Arial" panose="020B0604020202020204"/>
                        </a:defRPr>
                      </a:lvl3pPr>
                      <a:lvl4pPr marL="1828709" algn="l" defTabSz="609570" rtl="0" eaLnBrk="1" latinLnBrk="0" hangingPunct="1">
                        <a:defRPr sz="2400" kern="1200">
                          <a:solidFill>
                            <a:schemeClr val="dk1"/>
                          </a:solidFill>
                          <a:latin typeface="Arial" panose="020B0604020202020204"/>
                        </a:defRPr>
                      </a:lvl4pPr>
                      <a:lvl5pPr marL="2438278" algn="l" defTabSz="609570" rtl="0" eaLnBrk="1" latinLnBrk="0" hangingPunct="1">
                        <a:defRPr sz="2400" kern="1200">
                          <a:solidFill>
                            <a:schemeClr val="dk1"/>
                          </a:solidFill>
                          <a:latin typeface="Arial" panose="020B0604020202020204"/>
                        </a:defRPr>
                      </a:lvl5pPr>
                      <a:lvl6pPr marL="3047848" algn="l" defTabSz="609570" rtl="0" eaLnBrk="1" latinLnBrk="0" hangingPunct="1">
                        <a:defRPr sz="2400" kern="1200">
                          <a:solidFill>
                            <a:schemeClr val="dk1"/>
                          </a:solidFill>
                          <a:latin typeface="Arial" panose="020B0604020202020204"/>
                        </a:defRPr>
                      </a:lvl6pPr>
                      <a:lvl7pPr marL="3657418" algn="l" defTabSz="609570" rtl="0" eaLnBrk="1" latinLnBrk="0" hangingPunct="1">
                        <a:defRPr sz="2400" kern="1200">
                          <a:solidFill>
                            <a:schemeClr val="dk1"/>
                          </a:solidFill>
                          <a:latin typeface="Arial" panose="020B0604020202020204"/>
                        </a:defRPr>
                      </a:lvl7pPr>
                      <a:lvl8pPr marL="4266987" algn="l" defTabSz="609570" rtl="0" eaLnBrk="1" latinLnBrk="0" hangingPunct="1">
                        <a:defRPr sz="2400" kern="1200">
                          <a:solidFill>
                            <a:schemeClr val="dk1"/>
                          </a:solidFill>
                          <a:latin typeface="Arial" panose="020B0604020202020204"/>
                        </a:defRPr>
                      </a:lvl8pPr>
                      <a:lvl9pPr marL="4876557" algn="l" defTabSz="609570" rtl="0" eaLnBrk="1" latinLnBrk="0" hangingPunct="1">
                        <a:defRPr sz="2400" kern="1200">
                          <a:solidFill>
                            <a:schemeClr val="dk1"/>
                          </a:solidFill>
                          <a:latin typeface="Arial" panose="020B0604020202020204"/>
                        </a:defRPr>
                      </a:lvl9pPr>
                    </a:lstStyle>
                    <a:p>
                      <a:pPr marL="27305" marR="0" algn="l" defTabSz="2194560" rtl="0" eaLnBrk="1" latinLnBrk="0" hangingPunct="1">
                        <a:lnSpc>
                          <a:spcPct val="107000"/>
                        </a:lnSpc>
                        <a:spcBef>
                          <a:spcPts val="100"/>
                        </a:spcBef>
                        <a:spcAft>
                          <a:spcPts val="100"/>
                        </a:spcAft>
                      </a:pPr>
                      <a:r>
                        <a:rPr lang="en-US" sz="1400" b="1" kern="1200" dirty="0">
                          <a:solidFill>
                            <a:srgbClr val="03173E"/>
                          </a:solidFill>
                          <a:effectLst/>
                          <a:latin typeface="+mn-lt"/>
                          <a:ea typeface="+mn-ea"/>
                          <a:cs typeface="+mn-cs"/>
                        </a:rPr>
                        <a:t>CBR, n (%)**</a:t>
                      </a:r>
                    </a:p>
                  </a:txBody>
                  <a:tcPr marL="12700" marR="127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609570" rtl="0" eaLnBrk="1" latinLnBrk="0" hangingPunct="1">
                        <a:defRPr sz="2400" kern="1200">
                          <a:solidFill>
                            <a:schemeClr val="dk1"/>
                          </a:solidFill>
                          <a:latin typeface="Arial" panose="020B0604020202020204"/>
                        </a:defRPr>
                      </a:lvl1pPr>
                      <a:lvl2pPr marL="609570" algn="l" defTabSz="609570" rtl="0" eaLnBrk="1" latinLnBrk="0" hangingPunct="1">
                        <a:defRPr sz="2400" kern="1200">
                          <a:solidFill>
                            <a:schemeClr val="dk1"/>
                          </a:solidFill>
                          <a:latin typeface="Arial" panose="020B0604020202020204"/>
                        </a:defRPr>
                      </a:lvl2pPr>
                      <a:lvl3pPr marL="1219140" algn="l" defTabSz="609570" rtl="0" eaLnBrk="1" latinLnBrk="0" hangingPunct="1">
                        <a:defRPr sz="2400" kern="1200">
                          <a:solidFill>
                            <a:schemeClr val="dk1"/>
                          </a:solidFill>
                          <a:latin typeface="Arial" panose="020B0604020202020204"/>
                        </a:defRPr>
                      </a:lvl3pPr>
                      <a:lvl4pPr marL="1828709" algn="l" defTabSz="609570" rtl="0" eaLnBrk="1" latinLnBrk="0" hangingPunct="1">
                        <a:defRPr sz="2400" kern="1200">
                          <a:solidFill>
                            <a:schemeClr val="dk1"/>
                          </a:solidFill>
                          <a:latin typeface="Arial" panose="020B0604020202020204"/>
                        </a:defRPr>
                      </a:lvl4pPr>
                      <a:lvl5pPr marL="2438278" algn="l" defTabSz="609570" rtl="0" eaLnBrk="1" latinLnBrk="0" hangingPunct="1">
                        <a:defRPr sz="2400" kern="1200">
                          <a:solidFill>
                            <a:schemeClr val="dk1"/>
                          </a:solidFill>
                          <a:latin typeface="Arial" panose="020B0604020202020204"/>
                        </a:defRPr>
                      </a:lvl5pPr>
                      <a:lvl6pPr marL="3047848" algn="l" defTabSz="609570" rtl="0" eaLnBrk="1" latinLnBrk="0" hangingPunct="1">
                        <a:defRPr sz="2400" kern="1200">
                          <a:solidFill>
                            <a:schemeClr val="dk1"/>
                          </a:solidFill>
                          <a:latin typeface="Arial" panose="020B0604020202020204"/>
                        </a:defRPr>
                      </a:lvl6pPr>
                      <a:lvl7pPr marL="3657418" algn="l" defTabSz="609570" rtl="0" eaLnBrk="1" latinLnBrk="0" hangingPunct="1">
                        <a:defRPr sz="2400" kern="1200">
                          <a:solidFill>
                            <a:schemeClr val="dk1"/>
                          </a:solidFill>
                          <a:latin typeface="Arial" panose="020B0604020202020204"/>
                        </a:defRPr>
                      </a:lvl7pPr>
                      <a:lvl8pPr marL="4266987" algn="l" defTabSz="609570" rtl="0" eaLnBrk="1" latinLnBrk="0" hangingPunct="1">
                        <a:defRPr sz="2400" kern="1200">
                          <a:solidFill>
                            <a:schemeClr val="dk1"/>
                          </a:solidFill>
                          <a:latin typeface="Arial" panose="020B0604020202020204"/>
                        </a:defRPr>
                      </a:lvl8pPr>
                      <a:lvl9pPr marL="4876557" algn="l" defTabSz="609570" rtl="0" eaLnBrk="1" latinLnBrk="0" hangingPunct="1">
                        <a:defRPr sz="2400" kern="1200">
                          <a:solidFill>
                            <a:schemeClr val="dk1"/>
                          </a:solidFill>
                          <a:latin typeface="Arial" panose="020B0604020202020204"/>
                        </a:defRPr>
                      </a:lvl9pPr>
                    </a:lstStyle>
                    <a:p>
                      <a:pPr marL="0" marR="0" algn="ctr">
                        <a:lnSpc>
                          <a:spcPct val="107000"/>
                        </a:lnSpc>
                        <a:spcBef>
                          <a:spcPts val="100"/>
                        </a:spcBef>
                        <a:spcAft>
                          <a:spcPts val="100"/>
                        </a:spcAft>
                      </a:pPr>
                      <a:r>
                        <a:rPr lang="en-US" sz="1400" b="1" dirty="0">
                          <a:solidFill>
                            <a:srgbClr val="03173E"/>
                          </a:solidFill>
                          <a:effectLst/>
                          <a:latin typeface="+mn-lt"/>
                          <a:ea typeface="Times New Roman" panose="02020603050405020304" pitchFamily="18" charset="0"/>
                          <a:cs typeface="Times New Roman"/>
                        </a:rPr>
                        <a:t> 12 (40.0)</a:t>
                      </a:r>
                    </a:p>
                  </a:txBody>
                  <a:tcPr marL="12700" marR="127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609570" rtl="0" eaLnBrk="1" latinLnBrk="0" hangingPunct="1">
                        <a:defRPr sz="2400" kern="1200">
                          <a:solidFill>
                            <a:schemeClr val="dk1"/>
                          </a:solidFill>
                          <a:latin typeface="Arial" panose="020B0604020202020204"/>
                        </a:defRPr>
                      </a:lvl1pPr>
                      <a:lvl2pPr marL="609570" algn="l" defTabSz="609570" rtl="0" eaLnBrk="1" latinLnBrk="0" hangingPunct="1">
                        <a:defRPr sz="2400" kern="1200">
                          <a:solidFill>
                            <a:schemeClr val="dk1"/>
                          </a:solidFill>
                          <a:latin typeface="Arial" panose="020B0604020202020204"/>
                        </a:defRPr>
                      </a:lvl2pPr>
                      <a:lvl3pPr marL="1219140" algn="l" defTabSz="609570" rtl="0" eaLnBrk="1" latinLnBrk="0" hangingPunct="1">
                        <a:defRPr sz="2400" kern="1200">
                          <a:solidFill>
                            <a:schemeClr val="dk1"/>
                          </a:solidFill>
                          <a:latin typeface="Arial" panose="020B0604020202020204"/>
                        </a:defRPr>
                      </a:lvl3pPr>
                      <a:lvl4pPr marL="1828709" algn="l" defTabSz="609570" rtl="0" eaLnBrk="1" latinLnBrk="0" hangingPunct="1">
                        <a:defRPr sz="2400" kern="1200">
                          <a:solidFill>
                            <a:schemeClr val="dk1"/>
                          </a:solidFill>
                          <a:latin typeface="Arial" panose="020B0604020202020204"/>
                        </a:defRPr>
                      </a:lvl4pPr>
                      <a:lvl5pPr marL="2438278" algn="l" defTabSz="609570" rtl="0" eaLnBrk="1" latinLnBrk="0" hangingPunct="1">
                        <a:defRPr sz="2400" kern="1200">
                          <a:solidFill>
                            <a:schemeClr val="dk1"/>
                          </a:solidFill>
                          <a:latin typeface="Arial" panose="020B0604020202020204"/>
                        </a:defRPr>
                      </a:lvl5pPr>
                      <a:lvl6pPr marL="3047848" algn="l" defTabSz="609570" rtl="0" eaLnBrk="1" latinLnBrk="0" hangingPunct="1">
                        <a:defRPr sz="2400" kern="1200">
                          <a:solidFill>
                            <a:schemeClr val="dk1"/>
                          </a:solidFill>
                          <a:latin typeface="Arial" panose="020B0604020202020204"/>
                        </a:defRPr>
                      </a:lvl6pPr>
                      <a:lvl7pPr marL="3657418" algn="l" defTabSz="609570" rtl="0" eaLnBrk="1" latinLnBrk="0" hangingPunct="1">
                        <a:defRPr sz="2400" kern="1200">
                          <a:solidFill>
                            <a:schemeClr val="dk1"/>
                          </a:solidFill>
                          <a:latin typeface="Arial" panose="020B0604020202020204"/>
                        </a:defRPr>
                      </a:lvl7pPr>
                      <a:lvl8pPr marL="4266987" algn="l" defTabSz="609570" rtl="0" eaLnBrk="1" latinLnBrk="0" hangingPunct="1">
                        <a:defRPr sz="2400" kern="1200">
                          <a:solidFill>
                            <a:schemeClr val="dk1"/>
                          </a:solidFill>
                          <a:latin typeface="Arial" panose="020B0604020202020204"/>
                        </a:defRPr>
                      </a:lvl8pPr>
                      <a:lvl9pPr marL="4876557" algn="l" defTabSz="609570" rtl="0" eaLnBrk="1" latinLnBrk="0" hangingPunct="1">
                        <a:defRPr sz="2400" kern="1200">
                          <a:solidFill>
                            <a:schemeClr val="dk1"/>
                          </a:solidFill>
                          <a:latin typeface="Arial" panose="020B0604020202020204"/>
                        </a:defRPr>
                      </a:lvl9pPr>
                    </a:lstStyle>
                    <a:p>
                      <a:pPr marL="0" marR="0" algn="ctr">
                        <a:lnSpc>
                          <a:spcPct val="107000"/>
                        </a:lnSpc>
                        <a:spcBef>
                          <a:spcPts val="100"/>
                        </a:spcBef>
                        <a:spcAft>
                          <a:spcPts val="100"/>
                        </a:spcAft>
                      </a:pPr>
                      <a:r>
                        <a:rPr lang="en-US" sz="1400" b="1" dirty="0">
                          <a:solidFill>
                            <a:srgbClr val="03173E"/>
                          </a:solidFill>
                          <a:effectLst/>
                          <a:latin typeface="+mn-lt"/>
                          <a:ea typeface="Times New Roman" panose="02020603050405020304" pitchFamily="18" charset="0"/>
                          <a:cs typeface="Times New Roman"/>
                        </a:rPr>
                        <a:t>  7 (53.8)</a:t>
                      </a:r>
                    </a:p>
                  </a:txBody>
                  <a:tcPr marL="12700" marR="127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609570" rtl="0" eaLnBrk="1" latinLnBrk="0" hangingPunct="1">
                        <a:defRPr sz="2400" kern="1200">
                          <a:solidFill>
                            <a:schemeClr val="dk1"/>
                          </a:solidFill>
                          <a:latin typeface="Arial" panose="020B0604020202020204"/>
                        </a:defRPr>
                      </a:lvl1pPr>
                      <a:lvl2pPr marL="609570" algn="l" defTabSz="609570" rtl="0" eaLnBrk="1" latinLnBrk="0" hangingPunct="1">
                        <a:defRPr sz="2400" kern="1200">
                          <a:solidFill>
                            <a:schemeClr val="dk1"/>
                          </a:solidFill>
                          <a:latin typeface="Arial" panose="020B0604020202020204"/>
                        </a:defRPr>
                      </a:lvl2pPr>
                      <a:lvl3pPr marL="1219140" algn="l" defTabSz="609570" rtl="0" eaLnBrk="1" latinLnBrk="0" hangingPunct="1">
                        <a:defRPr sz="2400" kern="1200">
                          <a:solidFill>
                            <a:schemeClr val="dk1"/>
                          </a:solidFill>
                          <a:latin typeface="Arial" panose="020B0604020202020204"/>
                        </a:defRPr>
                      </a:lvl3pPr>
                      <a:lvl4pPr marL="1828709" algn="l" defTabSz="609570" rtl="0" eaLnBrk="1" latinLnBrk="0" hangingPunct="1">
                        <a:defRPr sz="2400" kern="1200">
                          <a:solidFill>
                            <a:schemeClr val="dk1"/>
                          </a:solidFill>
                          <a:latin typeface="Arial" panose="020B0604020202020204"/>
                        </a:defRPr>
                      </a:lvl4pPr>
                      <a:lvl5pPr marL="2438278" algn="l" defTabSz="609570" rtl="0" eaLnBrk="1" latinLnBrk="0" hangingPunct="1">
                        <a:defRPr sz="2400" kern="1200">
                          <a:solidFill>
                            <a:schemeClr val="dk1"/>
                          </a:solidFill>
                          <a:latin typeface="Arial" panose="020B0604020202020204"/>
                        </a:defRPr>
                      </a:lvl5pPr>
                      <a:lvl6pPr marL="3047848" algn="l" defTabSz="609570" rtl="0" eaLnBrk="1" latinLnBrk="0" hangingPunct="1">
                        <a:defRPr sz="2400" kern="1200">
                          <a:solidFill>
                            <a:schemeClr val="dk1"/>
                          </a:solidFill>
                          <a:latin typeface="Arial" panose="020B0604020202020204"/>
                        </a:defRPr>
                      </a:lvl6pPr>
                      <a:lvl7pPr marL="3657418" algn="l" defTabSz="609570" rtl="0" eaLnBrk="1" latinLnBrk="0" hangingPunct="1">
                        <a:defRPr sz="2400" kern="1200">
                          <a:solidFill>
                            <a:schemeClr val="dk1"/>
                          </a:solidFill>
                          <a:latin typeface="Arial" panose="020B0604020202020204"/>
                        </a:defRPr>
                      </a:lvl7pPr>
                      <a:lvl8pPr marL="4266987" algn="l" defTabSz="609570" rtl="0" eaLnBrk="1" latinLnBrk="0" hangingPunct="1">
                        <a:defRPr sz="2400" kern="1200">
                          <a:solidFill>
                            <a:schemeClr val="dk1"/>
                          </a:solidFill>
                          <a:latin typeface="Arial" panose="020B0604020202020204"/>
                        </a:defRPr>
                      </a:lvl8pPr>
                      <a:lvl9pPr marL="4876557" algn="l" defTabSz="609570" rtl="0" eaLnBrk="1" latinLnBrk="0" hangingPunct="1">
                        <a:defRPr sz="2400" kern="1200">
                          <a:solidFill>
                            <a:schemeClr val="dk1"/>
                          </a:solidFill>
                          <a:latin typeface="Arial" panose="020B0604020202020204"/>
                        </a:defRPr>
                      </a:lvl9pPr>
                    </a:lstStyle>
                    <a:p>
                      <a:pPr marL="0" marR="0" algn="ctr">
                        <a:lnSpc>
                          <a:spcPct val="107000"/>
                        </a:lnSpc>
                        <a:spcBef>
                          <a:spcPts val="100"/>
                        </a:spcBef>
                        <a:spcAft>
                          <a:spcPts val="100"/>
                        </a:spcAft>
                      </a:pPr>
                      <a:r>
                        <a:rPr lang="en-US" sz="1400" b="1" dirty="0">
                          <a:solidFill>
                            <a:srgbClr val="03173E"/>
                          </a:solidFill>
                          <a:effectLst/>
                          <a:latin typeface="+mn-lt"/>
                          <a:ea typeface="Times New Roman" panose="02020603050405020304" pitchFamily="18" charset="0"/>
                          <a:cs typeface="Times New Roman"/>
                        </a:rPr>
                        <a:t>  2 (50.0)</a:t>
                      </a:r>
                    </a:p>
                  </a:txBody>
                  <a:tcPr marL="12700" marR="127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609570" rtl="0" eaLnBrk="1" latinLnBrk="0" hangingPunct="1">
                        <a:defRPr sz="2400" kern="1200">
                          <a:solidFill>
                            <a:schemeClr val="dk1"/>
                          </a:solidFill>
                          <a:latin typeface="Arial" panose="020B0604020202020204"/>
                        </a:defRPr>
                      </a:lvl1pPr>
                      <a:lvl2pPr marL="609570" algn="l" defTabSz="609570" rtl="0" eaLnBrk="1" latinLnBrk="0" hangingPunct="1">
                        <a:defRPr sz="2400" kern="1200">
                          <a:solidFill>
                            <a:schemeClr val="dk1"/>
                          </a:solidFill>
                          <a:latin typeface="Arial" panose="020B0604020202020204"/>
                        </a:defRPr>
                      </a:lvl2pPr>
                      <a:lvl3pPr marL="1219140" algn="l" defTabSz="609570" rtl="0" eaLnBrk="1" latinLnBrk="0" hangingPunct="1">
                        <a:defRPr sz="2400" kern="1200">
                          <a:solidFill>
                            <a:schemeClr val="dk1"/>
                          </a:solidFill>
                          <a:latin typeface="Arial" panose="020B0604020202020204"/>
                        </a:defRPr>
                      </a:lvl3pPr>
                      <a:lvl4pPr marL="1828709" algn="l" defTabSz="609570" rtl="0" eaLnBrk="1" latinLnBrk="0" hangingPunct="1">
                        <a:defRPr sz="2400" kern="1200">
                          <a:solidFill>
                            <a:schemeClr val="dk1"/>
                          </a:solidFill>
                          <a:latin typeface="Arial" panose="020B0604020202020204"/>
                        </a:defRPr>
                      </a:lvl4pPr>
                      <a:lvl5pPr marL="2438278" algn="l" defTabSz="609570" rtl="0" eaLnBrk="1" latinLnBrk="0" hangingPunct="1">
                        <a:defRPr sz="2400" kern="1200">
                          <a:solidFill>
                            <a:schemeClr val="dk1"/>
                          </a:solidFill>
                          <a:latin typeface="Arial" panose="020B0604020202020204"/>
                        </a:defRPr>
                      </a:lvl5pPr>
                      <a:lvl6pPr marL="3047848" algn="l" defTabSz="609570" rtl="0" eaLnBrk="1" latinLnBrk="0" hangingPunct="1">
                        <a:defRPr sz="2400" kern="1200">
                          <a:solidFill>
                            <a:schemeClr val="dk1"/>
                          </a:solidFill>
                          <a:latin typeface="Arial" panose="020B0604020202020204"/>
                        </a:defRPr>
                      </a:lvl6pPr>
                      <a:lvl7pPr marL="3657418" algn="l" defTabSz="609570" rtl="0" eaLnBrk="1" latinLnBrk="0" hangingPunct="1">
                        <a:defRPr sz="2400" kern="1200">
                          <a:solidFill>
                            <a:schemeClr val="dk1"/>
                          </a:solidFill>
                          <a:latin typeface="Arial" panose="020B0604020202020204"/>
                        </a:defRPr>
                      </a:lvl7pPr>
                      <a:lvl8pPr marL="4266987" algn="l" defTabSz="609570" rtl="0" eaLnBrk="1" latinLnBrk="0" hangingPunct="1">
                        <a:defRPr sz="2400" kern="1200">
                          <a:solidFill>
                            <a:schemeClr val="dk1"/>
                          </a:solidFill>
                          <a:latin typeface="Arial" panose="020B0604020202020204"/>
                        </a:defRPr>
                      </a:lvl8pPr>
                      <a:lvl9pPr marL="4876557" algn="l" defTabSz="609570" rtl="0" eaLnBrk="1" latinLnBrk="0" hangingPunct="1">
                        <a:defRPr sz="2400" kern="1200">
                          <a:solidFill>
                            <a:schemeClr val="dk1"/>
                          </a:solidFill>
                          <a:latin typeface="Arial" panose="020B0604020202020204"/>
                        </a:defRPr>
                      </a:lvl9pPr>
                    </a:lstStyle>
                    <a:p>
                      <a:pPr marL="0" marR="0" algn="ctr" defTabSz="609570" rtl="0" eaLnBrk="1" latinLnBrk="0" hangingPunct="1">
                        <a:lnSpc>
                          <a:spcPct val="107000"/>
                        </a:lnSpc>
                        <a:spcBef>
                          <a:spcPts val="100"/>
                        </a:spcBef>
                        <a:spcAft>
                          <a:spcPts val="100"/>
                        </a:spcAft>
                      </a:pPr>
                      <a:r>
                        <a:rPr lang="en-US" sz="1400" b="1" kern="1200" dirty="0">
                          <a:solidFill>
                            <a:srgbClr val="03173E"/>
                          </a:solidFill>
                          <a:effectLst/>
                          <a:latin typeface="+mn-lt"/>
                          <a:ea typeface="Times New Roman" panose="02020603050405020304" pitchFamily="18" charset="0"/>
                          <a:cs typeface="Times New Roman"/>
                        </a:rPr>
                        <a:t>5 (38.5)</a:t>
                      </a:r>
                    </a:p>
                  </a:txBody>
                  <a:tcPr marL="12700" marR="127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609570" rtl="0" eaLnBrk="1" latinLnBrk="0" hangingPunct="1">
                        <a:defRPr sz="2400" kern="1200">
                          <a:solidFill>
                            <a:schemeClr val="dk1"/>
                          </a:solidFill>
                          <a:latin typeface="Arial" panose="020B0604020202020204"/>
                        </a:defRPr>
                      </a:lvl1pPr>
                      <a:lvl2pPr marL="609570" algn="l" defTabSz="609570" rtl="0" eaLnBrk="1" latinLnBrk="0" hangingPunct="1">
                        <a:defRPr sz="2400" kern="1200">
                          <a:solidFill>
                            <a:schemeClr val="dk1"/>
                          </a:solidFill>
                          <a:latin typeface="Arial" panose="020B0604020202020204"/>
                        </a:defRPr>
                      </a:lvl2pPr>
                      <a:lvl3pPr marL="1219140" algn="l" defTabSz="609570" rtl="0" eaLnBrk="1" latinLnBrk="0" hangingPunct="1">
                        <a:defRPr sz="2400" kern="1200">
                          <a:solidFill>
                            <a:schemeClr val="dk1"/>
                          </a:solidFill>
                          <a:latin typeface="Arial" panose="020B0604020202020204"/>
                        </a:defRPr>
                      </a:lvl3pPr>
                      <a:lvl4pPr marL="1828709" algn="l" defTabSz="609570" rtl="0" eaLnBrk="1" latinLnBrk="0" hangingPunct="1">
                        <a:defRPr sz="2400" kern="1200">
                          <a:solidFill>
                            <a:schemeClr val="dk1"/>
                          </a:solidFill>
                          <a:latin typeface="Arial" panose="020B0604020202020204"/>
                        </a:defRPr>
                      </a:lvl4pPr>
                      <a:lvl5pPr marL="2438278" algn="l" defTabSz="609570" rtl="0" eaLnBrk="1" latinLnBrk="0" hangingPunct="1">
                        <a:defRPr sz="2400" kern="1200">
                          <a:solidFill>
                            <a:schemeClr val="dk1"/>
                          </a:solidFill>
                          <a:latin typeface="Arial" panose="020B0604020202020204"/>
                        </a:defRPr>
                      </a:lvl5pPr>
                      <a:lvl6pPr marL="3047848" algn="l" defTabSz="609570" rtl="0" eaLnBrk="1" latinLnBrk="0" hangingPunct="1">
                        <a:defRPr sz="2400" kern="1200">
                          <a:solidFill>
                            <a:schemeClr val="dk1"/>
                          </a:solidFill>
                          <a:latin typeface="Arial" panose="020B0604020202020204"/>
                        </a:defRPr>
                      </a:lvl6pPr>
                      <a:lvl7pPr marL="3657418" algn="l" defTabSz="609570" rtl="0" eaLnBrk="1" latinLnBrk="0" hangingPunct="1">
                        <a:defRPr sz="2400" kern="1200">
                          <a:solidFill>
                            <a:schemeClr val="dk1"/>
                          </a:solidFill>
                          <a:latin typeface="Arial" panose="020B0604020202020204"/>
                        </a:defRPr>
                      </a:lvl7pPr>
                      <a:lvl8pPr marL="4266987" algn="l" defTabSz="609570" rtl="0" eaLnBrk="1" latinLnBrk="0" hangingPunct="1">
                        <a:defRPr sz="2400" kern="1200">
                          <a:solidFill>
                            <a:schemeClr val="dk1"/>
                          </a:solidFill>
                          <a:latin typeface="Arial" panose="020B0604020202020204"/>
                        </a:defRPr>
                      </a:lvl8pPr>
                      <a:lvl9pPr marL="4876557" algn="l" defTabSz="609570" rtl="0" eaLnBrk="1" latinLnBrk="0" hangingPunct="1">
                        <a:defRPr sz="2400" kern="1200">
                          <a:solidFill>
                            <a:schemeClr val="dk1"/>
                          </a:solidFill>
                          <a:latin typeface="Arial" panose="020B0604020202020204"/>
                        </a:defRPr>
                      </a:lvl9pPr>
                    </a:lstStyle>
                    <a:p>
                      <a:pPr marL="0" marR="0" algn="ctr">
                        <a:lnSpc>
                          <a:spcPct val="107000"/>
                        </a:lnSpc>
                        <a:spcBef>
                          <a:spcPts val="100"/>
                        </a:spcBef>
                        <a:spcAft>
                          <a:spcPts val="100"/>
                        </a:spcAft>
                      </a:pPr>
                      <a:r>
                        <a:rPr lang="en-US" sz="1400" b="1" dirty="0">
                          <a:solidFill>
                            <a:srgbClr val="03173E"/>
                          </a:solidFill>
                          <a:effectLst/>
                          <a:latin typeface="+mn-lt"/>
                          <a:ea typeface="Times New Roman" panose="02020603050405020304" pitchFamily="18" charset="0"/>
                          <a:cs typeface="Times New Roman"/>
                        </a:rPr>
                        <a:t> 26 (43.3)</a:t>
                      </a:r>
                    </a:p>
                  </a:txBody>
                  <a:tcPr marL="12700" marR="127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2148291"/>
                  </a:ext>
                </a:extLst>
              </a:tr>
              <a:tr h="232816">
                <a:tc>
                  <a:txBody>
                    <a:bodyPr/>
                    <a:lstStyle>
                      <a:lvl1pPr marL="0" algn="l" defTabSz="609570" rtl="0" eaLnBrk="1" latinLnBrk="0" hangingPunct="1">
                        <a:defRPr sz="2400" kern="1200">
                          <a:solidFill>
                            <a:schemeClr val="dk1"/>
                          </a:solidFill>
                          <a:latin typeface="Arial" panose="020B0604020202020204"/>
                        </a:defRPr>
                      </a:lvl1pPr>
                      <a:lvl2pPr marL="609570" algn="l" defTabSz="609570" rtl="0" eaLnBrk="1" latinLnBrk="0" hangingPunct="1">
                        <a:defRPr sz="2400" kern="1200">
                          <a:solidFill>
                            <a:schemeClr val="dk1"/>
                          </a:solidFill>
                          <a:latin typeface="Arial" panose="020B0604020202020204"/>
                        </a:defRPr>
                      </a:lvl2pPr>
                      <a:lvl3pPr marL="1219140" algn="l" defTabSz="609570" rtl="0" eaLnBrk="1" latinLnBrk="0" hangingPunct="1">
                        <a:defRPr sz="2400" kern="1200">
                          <a:solidFill>
                            <a:schemeClr val="dk1"/>
                          </a:solidFill>
                          <a:latin typeface="Arial" panose="020B0604020202020204"/>
                        </a:defRPr>
                      </a:lvl3pPr>
                      <a:lvl4pPr marL="1828709" algn="l" defTabSz="609570" rtl="0" eaLnBrk="1" latinLnBrk="0" hangingPunct="1">
                        <a:defRPr sz="2400" kern="1200">
                          <a:solidFill>
                            <a:schemeClr val="dk1"/>
                          </a:solidFill>
                          <a:latin typeface="Arial" panose="020B0604020202020204"/>
                        </a:defRPr>
                      </a:lvl4pPr>
                      <a:lvl5pPr marL="2438278" algn="l" defTabSz="609570" rtl="0" eaLnBrk="1" latinLnBrk="0" hangingPunct="1">
                        <a:defRPr sz="2400" kern="1200">
                          <a:solidFill>
                            <a:schemeClr val="dk1"/>
                          </a:solidFill>
                          <a:latin typeface="Arial" panose="020B0604020202020204"/>
                        </a:defRPr>
                      </a:lvl5pPr>
                      <a:lvl6pPr marL="3047848" algn="l" defTabSz="609570" rtl="0" eaLnBrk="1" latinLnBrk="0" hangingPunct="1">
                        <a:defRPr sz="2400" kern="1200">
                          <a:solidFill>
                            <a:schemeClr val="dk1"/>
                          </a:solidFill>
                          <a:latin typeface="Arial" panose="020B0604020202020204"/>
                        </a:defRPr>
                      </a:lvl6pPr>
                      <a:lvl7pPr marL="3657418" algn="l" defTabSz="609570" rtl="0" eaLnBrk="1" latinLnBrk="0" hangingPunct="1">
                        <a:defRPr sz="2400" kern="1200">
                          <a:solidFill>
                            <a:schemeClr val="dk1"/>
                          </a:solidFill>
                          <a:latin typeface="Arial" panose="020B0604020202020204"/>
                        </a:defRPr>
                      </a:lvl7pPr>
                      <a:lvl8pPr marL="4266987" algn="l" defTabSz="609570" rtl="0" eaLnBrk="1" latinLnBrk="0" hangingPunct="1">
                        <a:defRPr sz="2400" kern="1200">
                          <a:solidFill>
                            <a:schemeClr val="dk1"/>
                          </a:solidFill>
                          <a:latin typeface="Arial" panose="020B0604020202020204"/>
                        </a:defRPr>
                      </a:lvl8pPr>
                      <a:lvl9pPr marL="4876557" algn="l" defTabSz="609570" rtl="0" eaLnBrk="1" latinLnBrk="0" hangingPunct="1">
                        <a:defRPr sz="2400" kern="1200">
                          <a:solidFill>
                            <a:schemeClr val="dk1"/>
                          </a:solidFill>
                          <a:latin typeface="Arial" panose="020B0604020202020204"/>
                        </a:defRPr>
                      </a:lvl9pPr>
                    </a:lstStyle>
                    <a:p>
                      <a:pPr marL="27305" marR="0">
                        <a:lnSpc>
                          <a:spcPct val="107000"/>
                        </a:lnSpc>
                        <a:spcBef>
                          <a:spcPts val="100"/>
                        </a:spcBef>
                        <a:spcAft>
                          <a:spcPts val="100"/>
                        </a:spcAft>
                      </a:pPr>
                      <a:r>
                        <a:rPr lang="en-US" sz="1400" b="1" kern="1200" dirty="0">
                          <a:solidFill>
                            <a:srgbClr val="03173E"/>
                          </a:solidFill>
                          <a:effectLst/>
                          <a:latin typeface="+mn-lt"/>
                          <a:ea typeface="+mn-ea"/>
                          <a:cs typeface="+mn-cs"/>
                        </a:rPr>
                        <a:t>DoR ≥6 months, n (%)</a:t>
                      </a:r>
                      <a:r>
                        <a:rPr lang="en-US" sz="1400" kern="1200" baseline="30000" dirty="0">
                          <a:solidFill>
                            <a:srgbClr val="03173E"/>
                          </a:solidFill>
                          <a:effectLst/>
                        </a:rPr>
                        <a:t>†</a:t>
                      </a:r>
                      <a:endParaRPr lang="en-US" sz="1400" b="1" kern="1200" dirty="0">
                        <a:solidFill>
                          <a:srgbClr val="03173E"/>
                        </a:solidFill>
                        <a:effectLst/>
                        <a:latin typeface="+mn-lt"/>
                        <a:ea typeface="+mn-ea"/>
                        <a:cs typeface="+mn-cs"/>
                      </a:endParaRPr>
                    </a:p>
                  </a:txBody>
                  <a:tcPr marL="12700" marR="1270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609570" rtl="0" eaLnBrk="1" latinLnBrk="0" hangingPunct="1">
                        <a:defRPr sz="2400" kern="1200">
                          <a:solidFill>
                            <a:schemeClr val="dk1"/>
                          </a:solidFill>
                          <a:latin typeface="Arial" panose="020B0604020202020204"/>
                        </a:defRPr>
                      </a:lvl1pPr>
                      <a:lvl2pPr marL="609570" algn="l" defTabSz="609570" rtl="0" eaLnBrk="1" latinLnBrk="0" hangingPunct="1">
                        <a:defRPr sz="2400" kern="1200">
                          <a:solidFill>
                            <a:schemeClr val="dk1"/>
                          </a:solidFill>
                          <a:latin typeface="Arial" panose="020B0604020202020204"/>
                        </a:defRPr>
                      </a:lvl2pPr>
                      <a:lvl3pPr marL="1219140" algn="l" defTabSz="609570" rtl="0" eaLnBrk="1" latinLnBrk="0" hangingPunct="1">
                        <a:defRPr sz="2400" kern="1200">
                          <a:solidFill>
                            <a:schemeClr val="dk1"/>
                          </a:solidFill>
                          <a:latin typeface="Arial" panose="020B0604020202020204"/>
                        </a:defRPr>
                      </a:lvl3pPr>
                      <a:lvl4pPr marL="1828709" algn="l" defTabSz="609570" rtl="0" eaLnBrk="1" latinLnBrk="0" hangingPunct="1">
                        <a:defRPr sz="2400" kern="1200">
                          <a:solidFill>
                            <a:schemeClr val="dk1"/>
                          </a:solidFill>
                          <a:latin typeface="Arial" panose="020B0604020202020204"/>
                        </a:defRPr>
                      </a:lvl4pPr>
                      <a:lvl5pPr marL="2438278" algn="l" defTabSz="609570" rtl="0" eaLnBrk="1" latinLnBrk="0" hangingPunct="1">
                        <a:defRPr sz="2400" kern="1200">
                          <a:solidFill>
                            <a:schemeClr val="dk1"/>
                          </a:solidFill>
                          <a:latin typeface="Arial" panose="020B0604020202020204"/>
                        </a:defRPr>
                      </a:lvl5pPr>
                      <a:lvl6pPr marL="3047848" algn="l" defTabSz="609570" rtl="0" eaLnBrk="1" latinLnBrk="0" hangingPunct="1">
                        <a:defRPr sz="2400" kern="1200">
                          <a:solidFill>
                            <a:schemeClr val="dk1"/>
                          </a:solidFill>
                          <a:latin typeface="Arial" panose="020B0604020202020204"/>
                        </a:defRPr>
                      </a:lvl6pPr>
                      <a:lvl7pPr marL="3657418" algn="l" defTabSz="609570" rtl="0" eaLnBrk="1" latinLnBrk="0" hangingPunct="1">
                        <a:defRPr sz="2400" kern="1200">
                          <a:solidFill>
                            <a:schemeClr val="dk1"/>
                          </a:solidFill>
                          <a:latin typeface="Arial" panose="020B0604020202020204"/>
                        </a:defRPr>
                      </a:lvl7pPr>
                      <a:lvl8pPr marL="4266987" algn="l" defTabSz="609570" rtl="0" eaLnBrk="1" latinLnBrk="0" hangingPunct="1">
                        <a:defRPr sz="2400" kern="1200">
                          <a:solidFill>
                            <a:schemeClr val="dk1"/>
                          </a:solidFill>
                          <a:latin typeface="Arial" panose="020B0604020202020204"/>
                        </a:defRPr>
                      </a:lvl8pPr>
                      <a:lvl9pPr marL="4876557" algn="l" defTabSz="609570" rtl="0" eaLnBrk="1" latinLnBrk="0" hangingPunct="1">
                        <a:defRPr sz="2400" kern="1200">
                          <a:solidFill>
                            <a:schemeClr val="dk1"/>
                          </a:solidFill>
                          <a:latin typeface="Arial" panose="020B0604020202020204"/>
                        </a:defRPr>
                      </a:lvl9pPr>
                    </a:lstStyle>
                    <a:p>
                      <a:pPr marL="0" marR="0" algn="ctr">
                        <a:lnSpc>
                          <a:spcPct val="107000"/>
                        </a:lnSpc>
                        <a:spcBef>
                          <a:spcPts val="100"/>
                        </a:spcBef>
                        <a:spcAft>
                          <a:spcPts val="100"/>
                        </a:spcAft>
                      </a:pPr>
                      <a:r>
                        <a:rPr lang="en-US" sz="1400" dirty="0">
                          <a:solidFill>
                            <a:srgbClr val="03173E"/>
                          </a:solidFill>
                          <a:effectLst/>
                          <a:latin typeface="+mn-lt"/>
                          <a:ea typeface="Times New Roman" panose="02020603050405020304" pitchFamily="18" charset="0"/>
                          <a:cs typeface="Times New Roman"/>
                        </a:rPr>
                        <a:t>  4 (40.0)</a:t>
                      </a:r>
                    </a:p>
                  </a:txBody>
                  <a:tcPr marL="12700" marR="1270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609570" rtl="0" eaLnBrk="1" latinLnBrk="0" hangingPunct="1">
                        <a:defRPr sz="2400" kern="1200">
                          <a:solidFill>
                            <a:schemeClr val="dk1"/>
                          </a:solidFill>
                          <a:latin typeface="Arial" panose="020B0604020202020204"/>
                        </a:defRPr>
                      </a:lvl1pPr>
                      <a:lvl2pPr marL="609570" algn="l" defTabSz="609570" rtl="0" eaLnBrk="1" latinLnBrk="0" hangingPunct="1">
                        <a:defRPr sz="2400" kern="1200">
                          <a:solidFill>
                            <a:schemeClr val="dk1"/>
                          </a:solidFill>
                          <a:latin typeface="Arial" panose="020B0604020202020204"/>
                        </a:defRPr>
                      </a:lvl2pPr>
                      <a:lvl3pPr marL="1219140" algn="l" defTabSz="609570" rtl="0" eaLnBrk="1" latinLnBrk="0" hangingPunct="1">
                        <a:defRPr sz="2400" kern="1200">
                          <a:solidFill>
                            <a:schemeClr val="dk1"/>
                          </a:solidFill>
                          <a:latin typeface="Arial" panose="020B0604020202020204"/>
                        </a:defRPr>
                      </a:lvl3pPr>
                      <a:lvl4pPr marL="1828709" algn="l" defTabSz="609570" rtl="0" eaLnBrk="1" latinLnBrk="0" hangingPunct="1">
                        <a:defRPr sz="2400" kern="1200">
                          <a:solidFill>
                            <a:schemeClr val="dk1"/>
                          </a:solidFill>
                          <a:latin typeface="Arial" panose="020B0604020202020204"/>
                        </a:defRPr>
                      </a:lvl4pPr>
                      <a:lvl5pPr marL="2438278" algn="l" defTabSz="609570" rtl="0" eaLnBrk="1" latinLnBrk="0" hangingPunct="1">
                        <a:defRPr sz="2400" kern="1200">
                          <a:solidFill>
                            <a:schemeClr val="dk1"/>
                          </a:solidFill>
                          <a:latin typeface="Arial" panose="020B0604020202020204"/>
                        </a:defRPr>
                      </a:lvl5pPr>
                      <a:lvl6pPr marL="3047848" algn="l" defTabSz="609570" rtl="0" eaLnBrk="1" latinLnBrk="0" hangingPunct="1">
                        <a:defRPr sz="2400" kern="1200">
                          <a:solidFill>
                            <a:schemeClr val="dk1"/>
                          </a:solidFill>
                          <a:latin typeface="Arial" panose="020B0604020202020204"/>
                        </a:defRPr>
                      </a:lvl6pPr>
                      <a:lvl7pPr marL="3657418" algn="l" defTabSz="609570" rtl="0" eaLnBrk="1" latinLnBrk="0" hangingPunct="1">
                        <a:defRPr sz="2400" kern="1200">
                          <a:solidFill>
                            <a:schemeClr val="dk1"/>
                          </a:solidFill>
                          <a:latin typeface="Arial" panose="020B0604020202020204"/>
                        </a:defRPr>
                      </a:lvl7pPr>
                      <a:lvl8pPr marL="4266987" algn="l" defTabSz="609570" rtl="0" eaLnBrk="1" latinLnBrk="0" hangingPunct="1">
                        <a:defRPr sz="2400" kern="1200">
                          <a:solidFill>
                            <a:schemeClr val="dk1"/>
                          </a:solidFill>
                          <a:latin typeface="Arial" panose="020B0604020202020204"/>
                        </a:defRPr>
                      </a:lvl8pPr>
                      <a:lvl9pPr marL="4876557" algn="l" defTabSz="609570" rtl="0" eaLnBrk="1" latinLnBrk="0" hangingPunct="1">
                        <a:defRPr sz="2400" kern="1200">
                          <a:solidFill>
                            <a:schemeClr val="dk1"/>
                          </a:solidFill>
                          <a:latin typeface="Arial" panose="020B0604020202020204"/>
                        </a:defRPr>
                      </a:lvl9pPr>
                    </a:lstStyle>
                    <a:p>
                      <a:pPr marL="0" marR="0" algn="ctr">
                        <a:lnSpc>
                          <a:spcPct val="107000"/>
                        </a:lnSpc>
                        <a:spcBef>
                          <a:spcPts val="100"/>
                        </a:spcBef>
                        <a:spcAft>
                          <a:spcPts val="100"/>
                        </a:spcAft>
                      </a:pPr>
                      <a:r>
                        <a:rPr lang="en-US" sz="1400" dirty="0">
                          <a:solidFill>
                            <a:srgbClr val="03173E"/>
                          </a:solidFill>
                          <a:effectLst/>
                          <a:latin typeface="+mn-lt"/>
                          <a:ea typeface="Times New Roman" panose="02020603050405020304" pitchFamily="18" charset="0"/>
                          <a:cs typeface="Times New Roman"/>
                        </a:rPr>
                        <a:t>  2 (33.3)</a:t>
                      </a:r>
                    </a:p>
                  </a:txBody>
                  <a:tcPr marL="12700" marR="1270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609570" rtl="0" eaLnBrk="1" latinLnBrk="0" hangingPunct="1">
                        <a:defRPr sz="2400" kern="1200">
                          <a:solidFill>
                            <a:schemeClr val="dk1"/>
                          </a:solidFill>
                          <a:latin typeface="Arial" panose="020B0604020202020204"/>
                        </a:defRPr>
                      </a:lvl1pPr>
                      <a:lvl2pPr marL="609570" algn="l" defTabSz="609570" rtl="0" eaLnBrk="1" latinLnBrk="0" hangingPunct="1">
                        <a:defRPr sz="2400" kern="1200">
                          <a:solidFill>
                            <a:schemeClr val="dk1"/>
                          </a:solidFill>
                          <a:latin typeface="Arial" panose="020B0604020202020204"/>
                        </a:defRPr>
                      </a:lvl2pPr>
                      <a:lvl3pPr marL="1219140" algn="l" defTabSz="609570" rtl="0" eaLnBrk="1" latinLnBrk="0" hangingPunct="1">
                        <a:defRPr sz="2400" kern="1200">
                          <a:solidFill>
                            <a:schemeClr val="dk1"/>
                          </a:solidFill>
                          <a:latin typeface="Arial" panose="020B0604020202020204"/>
                        </a:defRPr>
                      </a:lvl3pPr>
                      <a:lvl4pPr marL="1828709" algn="l" defTabSz="609570" rtl="0" eaLnBrk="1" latinLnBrk="0" hangingPunct="1">
                        <a:defRPr sz="2400" kern="1200">
                          <a:solidFill>
                            <a:schemeClr val="dk1"/>
                          </a:solidFill>
                          <a:latin typeface="Arial" panose="020B0604020202020204"/>
                        </a:defRPr>
                      </a:lvl4pPr>
                      <a:lvl5pPr marL="2438278" algn="l" defTabSz="609570" rtl="0" eaLnBrk="1" latinLnBrk="0" hangingPunct="1">
                        <a:defRPr sz="2400" kern="1200">
                          <a:solidFill>
                            <a:schemeClr val="dk1"/>
                          </a:solidFill>
                          <a:latin typeface="Arial" panose="020B0604020202020204"/>
                        </a:defRPr>
                      </a:lvl5pPr>
                      <a:lvl6pPr marL="3047848" algn="l" defTabSz="609570" rtl="0" eaLnBrk="1" latinLnBrk="0" hangingPunct="1">
                        <a:defRPr sz="2400" kern="1200">
                          <a:solidFill>
                            <a:schemeClr val="dk1"/>
                          </a:solidFill>
                          <a:latin typeface="Arial" panose="020B0604020202020204"/>
                        </a:defRPr>
                      </a:lvl6pPr>
                      <a:lvl7pPr marL="3657418" algn="l" defTabSz="609570" rtl="0" eaLnBrk="1" latinLnBrk="0" hangingPunct="1">
                        <a:defRPr sz="2400" kern="1200">
                          <a:solidFill>
                            <a:schemeClr val="dk1"/>
                          </a:solidFill>
                          <a:latin typeface="Arial" panose="020B0604020202020204"/>
                        </a:defRPr>
                      </a:lvl7pPr>
                      <a:lvl8pPr marL="4266987" algn="l" defTabSz="609570" rtl="0" eaLnBrk="1" latinLnBrk="0" hangingPunct="1">
                        <a:defRPr sz="2400" kern="1200">
                          <a:solidFill>
                            <a:schemeClr val="dk1"/>
                          </a:solidFill>
                          <a:latin typeface="Arial" panose="020B0604020202020204"/>
                        </a:defRPr>
                      </a:lvl8pPr>
                      <a:lvl9pPr marL="4876557" algn="l" defTabSz="609570" rtl="0" eaLnBrk="1" latinLnBrk="0" hangingPunct="1">
                        <a:defRPr sz="2400" kern="1200">
                          <a:solidFill>
                            <a:schemeClr val="dk1"/>
                          </a:solidFill>
                          <a:latin typeface="Arial" panose="020B0604020202020204"/>
                        </a:defRPr>
                      </a:lvl9pPr>
                    </a:lstStyle>
                    <a:p>
                      <a:pPr marL="0" marR="0" algn="ctr">
                        <a:lnSpc>
                          <a:spcPct val="107000"/>
                        </a:lnSpc>
                        <a:spcBef>
                          <a:spcPts val="100"/>
                        </a:spcBef>
                        <a:spcAft>
                          <a:spcPts val="100"/>
                        </a:spcAft>
                      </a:pPr>
                      <a:r>
                        <a:rPr lang="en-US" sz="1400" dirty="0">
                          <a:solidFill>
                            <a:srgbClr val="03173E"/>
                          </a:solidFill>
                          <a:effectLst/>
                          <a:latin typeface="+mn-lt"/>
                          <a:ea typeface="Times New Roman" panose="02020603050405020304" pitchFamily="18" charset="0"/>
                          <a:cs typeface="Times New Roman"/>
                        </a:rPr>
                        <a:t>  2 (100)</a:t>
                      </a:r>
                    </a:p>
                  </a:txBody>
                  <a:tcPr marL="12700" marR="1270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609570" rtl="0" eaLnBrk="1" latinLnBrk="0" hangingPunct="1">
                        <a:defRPr sz="2400" kern="1200">
                          <a:solidFill>
                            <a:schemeClr val="dk1"/>
                          </a:solidFill>
                          <a:latin typeface="Arial" panose="020B0604020202020204"/>
                        </a:defRPr>
                      </a:lvl1pPr>
                      <a:lvl2pPr marL="609570" algn="l" defTabSz="609570" rtl="0" eaLnBrk="1" latinLnBrk="0" hangingPunct="1">
                        <a:defRPr sz="2400" kern="1200">
                          <a:solidFill>
                            <a:schemeClr val="dk1"/>
                          </a:solidFill>
                          <a:latin typeface="Arial" panose="020B0604020202020204"/>
                        </a:defRPr>
                      </a:lvl2pPr>
                      <a:lvl3pPr marL="1219140" algn="l" defTabSz="609570" rtl="0" eaLnBrk="1" latinLnBrk="0" hangingPunct="1">
                        <a:defRPr sz="2400" kern="1200">
                          <a:solidFill>
                            <a:schemeClr val="dk1"/>
                          </a:solidFill>
                          <a:latin typeface="Arial" panose="020B0604020202020204"/>
                        </a:defRPr>
                      </a:lvl3pPr>
                      <a:lvl4pPr marL="1828709" algn="l" defTabSz="609570" rtl="0" eaLnBrk="1" latinLnBrk="0" hangingPunct="1">
                        <a:defRPr sz="2400" kern="1200">
                          <a:solidFill>
                            <a:schemeClr val="dk1"/>
                          </a:solidFill>
                          <a:latin typeface="Arial" panose="020B0604020202020204"/>
                        </a:defRPr>
                      </a:lvl4pPr>
                      <a:lvl5pPr marL="2438278" algn="l" defTabSz="609570" rtl="0" eaLnBrk="1" latinLnBrk="0" hangingPunct="1">
                        <a:defRPr sz="2400" kern="1200">
                          <a:solidFill>
                            <a:schemeClr val="dk1"/>
                          </a:solidFill>
                          <a:latin typeface="Arial" panose="020B0604020202020204"/>
                        </a:defRPr>
                      </a:lvl5pPr>
                      <a:lvl6pPr marL="3047848" algn="l" defTabSz="609570" rtl="0" eaLnBrk="1" latinLnBrk="0" hangingPunct="1">
                        <a:defRPr sz="2400" kern="1200">
                          <a:solidFill>
                            <a:schemeClr val="dk1"/>
                          </a:solidFill>
                          <a:latin typeface="Arial" panose="020B0604020202020204"/>
                        </a:defRPr>
                      </a:lvl6pPr>
                      <a:lvl7pPr marL="3657418" algn="l" defTabSz="609570" rtl="0" eaLnBrk="1" latinLnBrk="0" hangingPunct="1">
                        <a:defRPr sz="2400" kern="1200">
                          <a:solidFill>
                            <a:schemeClr val="dk1"/>
                          </a:solidFill>
                          <a:latin typeface="Arial" panose="020B0604020202020204"/>
                        </a:defRPr>
                      </a:lvl7pPr>
                      <a:lvl8pPr marL="4266987" algn="l" defTabSz="609570" rtl="0" eaLnBrk="1" latinLnBrk="0" hangingPunct="1">
                        <a:defRPr sz="2400" kern="1200">
                          <a:solidFill>
                            <a:schemeClr val="dk1"/>
                          </a:solidFill>
                          <a:latin typeface="Arial" panose="020B0604020202020204"/>
                        </a:defRPr>
                      </a:lvl8pPr>
                      <a:lvl9pPr marL="4876557" algn="l" defTabSz="609570" rtl="0" eaLnBrk="1" latinLnBrk="0" hangingPunct="1">
                        <a:defRPr sz="2400" kern="1200">
                          <a:solidFill>
                            <a:schemeClr val="dk1"/>
                          </a:solidFill>
                          <a:latin typeface="Arial" panose="020B0604020202020204"/>
                        </a:defRPr>
                      </a:lvl9pPr>
                    </a:lstStyle>
                    <a:p>
                      <a:pPr marL="0" marR="0" algn="ctr">
                        <a:lnSpc>
                          <a:spcPct val="107000"/>
                        </a:lnSpc>
                        <a:spcBef>
                          <a:spcPts val="100"/>
                        </a:spcBef>
                        <a:spcAft>
                          <a:spcPts val="100"/>
                        </a:spcAft>
                      </a:pPr>
                      <a:r>
                        <a:rPr lang="en-US" sz="1400" dirty="0">
                          <a:solidFill>
                            <a:srgbClr val="03173E"/>
                          </a:solidFill>
                          <a:effectLst/>
                          <a:latin typeface="+mn-lt"/>
                          <a:ea typeface="Times New Roman" panose="02020603050405020304" pitchFamily="18" charset="0"/>
                          <a:cs typeface="Times New Roman"/>
                        </a:rPr>
                        <a:t>2 (66.7)</a:t>
                      </a:r>
                    </a:p>
                  </a:txBody>
                  <a:tcPr marL="12700" marR="1270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609570" rtl="0" eaLnBrk="1" latinLnBrk="0" hangingPunct="1">
                        <a:defRPr sz="2400" kern="1200">
                          <a:solidFill>
                            <a:schemeClr val="dk1"/>
                          </a:solidFill>
                          <a:latin typeface="Arial" panose="020B0604020202020204"/>
                        </a:defRPr>
                      </a:lvl1pPr>
                      <a:lvl2pPr marL="609570" algn="l" defTabSz="609570" rtl="0" eaLnBrk="1" latinLnBrk="0" hangingPunct="1">
                        <a:defRPr sz="2400" kern="1200">
                          <a:solidFill>
                            <a:schemeClr val="dk1"/>
                          </a:solidFill>
                          <a:latin typeface="Arial" panose="020B0604020202020204"/>
                        </a:defRPr>
                      </a:lvl2pPr>
                      <a:lvl3pPr marL="1219140" algn="l" defTabSz="609570" rtl="0" eaLnBrk="1" latinLnBrk="0" hangingPunct="1">
                        <a:defRPr sz="2400" kern="1200">
                          <a:solidFill>
                            <a:schemeClr val="dk1"/>
                          </a:solidFill>
                          <a:latin typeface="Arial" panose="020B0604020202020204"/>
                        </a:defRPr>
                      </a:lvl3pPr>
                      <a:lvl4pPr marL="1828709" algn="l" defTabSz="609570" rtl="0" eaLnBrk="1" latinLnBrk="0" hangingPunct="1">
                        <a:defRPr sz="2400" kern="1200">
                          <a:solidFill>
                            <a:schemeClr val="dk1"/>
                          </a:solidFill>
                          <a:latin typeface="Arial" panose="020B0604020202020204"/>
                        </a:defRPr>
                      </a:lvl4pPr>
                      <a:lvl5pPr marL="2438278" algn="l" defTabSz="609570" rtl="0" eaLnBrk="1" latinLnBrk="0" hangingPunct="1">
                        <a:defRPr sz="2400" kern="1200">
                          <a:solidFill>
                            <a:schemeClr val="dk1"/>
                          </a:solidFill>
                          <a:latin typeface="Arial" panose="020B0604020202020204"/>
                        </a:defRPr>
                      </a:lvl5pPr>
                      <a:lvl6pPr marL="3047848" algn="l" defTabSz="609570" rtl="0" eaLnBrk="1" latinLnBrk="0" hangingPunct="1">
                        <a:defRPr sz="2400" kern="1200">
                          <a:solidFill>
                            <a:schemeClr val="dk1"/>
                          </a:solidFill>
                          <a:latin typeface="Arial" panose="020B0604020202020204"/>
                        </a:defRPr>
                      </a:lvl6pPr>
                      <a:lvl7pPr marL="3657418" algn="l" defTabSz="609570" rtl="0" eaLnBrk="1" latinLnBrk="0" hangingPunct="1">
                        <a:defRPr sz="2400" kern="1200">
                          <a:solidFill>
                            <a:schemeClr val="dk1"/>
                          </a:solidFill>
                          <a:latin typeface="Arial" panose="020B0604020202020204"/>
                        </a:defRPr>
                      </a:lvl7pPr>
                      <a:lvl8pPr marL="4266987" algn="l" defTabSz="609570" rtl="0" eaLnBrk="1" latinLnBrk="0" hangingPunct="1">
                        <a:defRPr sz="2400" kern="1200">
                          <a:solidFill>
                            <a:schemeClr val="dk1"/>
                          </a:solidFill>
                          <a:latin typeface="Arial" panose="020B0604020202020204"/>
                        </a:defRPr>
                      </a:lvl8pPr>
                      <a:lvl9pPr marL="4876557" algn="l" defTabSz="609570" rtl="0" eaLnBrk="1" latinLnBrk="0" hangingPunct="1">
                        <a:defRPr sz="2400" kern="1200">
                          <a:solidFill>
                            <a:schemeClr val="dk1"/>
                          </a:solidFill>
                          <a:latin typeface="Arial" panose="020B0604020202020204"/>
                        </a:defRPr>
                      </a:lvl9pPr>
                    </a:lstStyle>
                    <a:p>
                      <a:pPr marL="0" marR="0" algn="ctr">
                        <a:lnSpc>
                          <a:spcPct val="107000"/>
                        </a:lnSpc>
                        <a:spcBef>
                          <a:spcPts val="100"/>
                        </a:spcBef>
                        <a:spcAft>
                          <a:spcPts val="100"/>
                        </a:spcAft>
                      </a:pPr>
                      <a:r>
                        <a:rPr lang="en-US" sz="1400" dirty="0">
                          <a:solidFill>
                            <a:srgbClr val="03173E"/>
                          </a:solidFill>
                          <a:effectLst/>
                          <a:latin typeface="+mn-lt"/>
                          <a:ea typeface="Times New Roman" panose="02020603050405020304" pitchFamily="18" charset="0"/>
                          <a:cs typeface="Times New Roman"/>
                        </a:rPr>
                        <a:t> 10 (47.6)</a:t>
                      </a:r>
                    </a:p>
                  </a:txBody>
                  <a:tcPr marL="12700" marR="1270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481440714"/>
                  </a:ext>
                </a:extLst>
              </a:tr>
            </a:tbl>
          </a:graphicData>
        </a:graphic>
      </p:graphicFrame>
      <p:sp>
        <p:nvSpPr>
          <p:cNvPr id="16" name="Oval 15">
            <a:extLst>
              <a:ext uri="{FF2B5EF4-FFF2-40B4-BE49-F238E27FC236}">
                <a16:creationId xmlns:a16="http://schemas.microsoft.com/office/drawing/2014/main" id="{5F4A5410-BCEA-49C1-AA71-590DCE662943}"/>
              </a:ext>
            </a:extLst>
          </p:cNvPr>
          <p:cNvSpPr/>
          <p:nvPr/>
        </p:nvSpPr>
        <p:spPr>
          <a:xfrm>
            <a:off x="9854214" y="4452709"/>
            <a:ext cx="1100830" cy="939311"/>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D3D79546-9874-4BEC-A1EF-6950E85848F3}"/>
              </a:ext>
            </a:extLst>
          </p:cNvPr>
          <p:cNvSpPr/>
          <p:nvPr/>
        </p:nvSpPr>
        <p:spPr>
          <a:xfrm>
            <a:off x="1615736" y="5633965"/>
            <a:ext cx="950856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panose="020B0604020202020204"/>
                <a:ea typeface="+mn-ea"/>
                <a:cs typeface="+mn-cs"/>
              </a:rPr>
              <a:t>All-comer ORR was 35%, overall CBR was 43%, and DoR was at least 6 months in nearly half of all patients who responded</a:t>
            </a:r>
            <a:endParaRPr kumimoji="0" lang="en-US" sz="1800" b="0" i="0" u="none" strike="noStrike" kern="1200" cap="none" spc="0" normalizeH="0" baseline="0" noProof="0" dirty="0">
              <a:ln>
                <a:noFill/>
              </a:ln>
              <a:solidFill>
                <a:srgbClr val="0000FF"/>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7BE9DFE4-F9AF-43C1-BE00-105C9ADDC5EC}"/>
              </a:ext>
            </a:extLst>
          </p:cNvPr>
          <p:cNvSpPr/>
          <p:nvPr/>
        </p:nvSpPr>
        <p:spPr>
          <a:xfrm>
            <a:off x="4054733" y="5199351"/>
            <a:ext cx="6096000" cy="30777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8595B">
                    <a:lumMod val="50000"/>
                  </a:srgbClr>
                </a:solidFill>
                <a:effectLst/>
                <a:uLnTx/>
                <a:uFillTx/>
                <a:latin typeface="Arial" panose="020B0604020202020204"/>
                <a:ea typeface="+mn-ea"/>
                <a:cs typeface="+mn-cs"/>
              </a:rPr>
              <a:t>*</a:t>
            </a:r>
            <a:r>
              <a:rPr kumimoji="0" lang="en-US" sz="1000" b="0" i="0" u="none" strike="noStrike" kern="1200" cap="none" spc="0" normalizeH="0" baseline="0" noProof="0" dirty="0">
                <a:ln>
                  <a:noFill/>
                </a:ln>
                <a:solidFill>
                  <a:srgbClr val="58595B">
                    <a:lumMod val="50000"/>
                  </a:srgbClr>
                </a:solidFill>
                <a:effectLst/>
                <a:uLnTx/>
                <a:uFillTx/>
                <a:latin typeface="Arial" panose="020B0604020202020204"/>
                <a:ea typeface="+mn-ea"/>
                <a:cs typeface="+mn-cs"/>
              </a:rPr>
              <a:t>HER3 results available for 47 pts. Remaining 13 pts had </a:t>
            </a:r>
            <a:r>
              <a:rPr kumimoji="0" lang="en-US" sz="1000" b="0" i="0" u="none" strike="noStrike" kern="1200" cap="none" spc="0" normalizeH="0" baseline="0" noProof="0" dirty="0">
                <a:ln>
                  <a:noFill/>
                </a:ln>
                <a:solidFill>
                  <a:srgbClr val="58595B">
                    <a:lumMod val="50000"/>
                  </a:srgbClr>
                </a:solidFill>
                <a:effectLst/>
                <a:uLnTx/>
                <a:uFillTx/>
                <a:latin typeface="Arial" panose="020B0604020202020204"/>
                <a:ea typeface="+mn-ea"/>
                <a:cs typeface="Times New Roman" panose="02020603050405020304" pitchFamily="18" charset="0"/>
              </a:rPr>
              <a:t>t</a:t>
            </a:r>
            <a:r>
              <a:rPr kumimoji="0" lang="en-US" sz="1000" b="0" i="0" u="none" strike="noStrike" kern="1200" cap="none" spc="0" normalizeH="0" baseline="0" noProof="0" dirty="0">
                <a:ln>
                  <a:noFill/>
                </a:ln>
                <a:solidFill>
                  <a:srgbClr val="58595B">
                    <a:lumMod val="50000"/>
                  </a:srgbClr>
                </a:solidFill>
                <a:effectLst/>
                <a:uLnTx/>
                <a:uFillTx/>
                <a:latin typeface="Arial" panose="020B0604020202020204"/>
                <a:ea typeface="Times New Roman" panose="02020603050405020304" pitchFamily="18" charset="0"/>
                <a:cs typeface="Times New Roman" panose="02020603050405020304" pitchFamily="18" charset="0"/>
              </a:rPr>
              <a:t>issue not available/testing result unevaluable</a:t>
            </a:r>
            <a:endParaRPr kumimoji="0" lang="en-US" sz="1000" b="0" i="0" u="none" strike="noStrike" kern="1200" cap="none" spc="0" normalizeH="0" baseline="0" noProof="0" dirty="0">
              <a:ln>
                <a:noFill/>
              </a:ln>
              <a:solidFill>
                <a:srgbClr val="58595B">
                  <a:lumMod val="50000"/>
                </a:srgbClr>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0570907D-2673-0BA9-B1F2-6B2D7C43106E}"/>
              </a:ext>
            </a:extLst>
          </p:cNvPr>
          <p:cNvSpPr txBox="1"/>
          <p:nvPr/>
        </p:nvSpPr>
        <p:spPr>
          <a:xfrm>
            <a:off x="4871864" y="6309320"/>
            <a:ext cx="3158008" cy="460511"/>
          </a:xfrm>
          <a:prstGeom prst="rect">
            <a:avLst/>
          </a:prstGeom>
          <a:noFill/>
        </p:spPr>
        <p:txBody>
          <a:bodyPr wrap="square">
            <a:spAutoFit/>
          </a:bodyPr>
          <a:lstStyle/>
          <a:p>
            <a:pPr algn="ctr" defTabSz="914400" eaLnBrk="0" hangingPunct="0">
              <a:lnSpc>
                <a:spcPts val="3340"/>
              </a:lnSpc>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Courtesy of Erika Hamilton, MD</a:t>
            </a:r>
          </a:p>
        </p:txBody>
      </p:sp>
    </p:spTree>
    <p:extLst>
      <p:ext uri="{BB962C8B-B14F-4D97-AF65-F5344CB8AC3E}">
        <p14:creationId xmlns:p14="http://schemas.microsoft.com/office/powerpoint/2010/main" val="40221571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6A33B1-5D84-9E4A-9AF7-713057132DFA}"/>
              </a:ext>
            </a:extLst>
          </p:cNvPr>
          <p:cNvSpPr>
            <a:spLocks noGrp="1"/>
          </p:cNvSpPr>
          <p:nvPr>
            <p:ph type="title"/>
          </p:nvPr>
        </p:nvSpPr>
        <p:spPr>
          <a:xfrm>
            <a:off x="609600" y="0"/>
            <a:ext cx="10972800" cy="679673"/>
          </a:xfrm>
        </p:spPr>
        <p:txBody>
          <a:bodyPr>
            <a:normAutofit/>
          </a:bodyPr>
          <a:lstStyle/>
          <a:p>
            <a:r>
              <a:rPr lang="en-US" sz="2800" dirty="0">
                <a:solidFill>
                  <a:schemeClr val="tx2"/>
                </a:solidFill>
              </a:rPr>
              <a:t>Tumor shrinkage with HER3-DXd</a:t>
            </a:r>
          </a:p>
        </p:txBody>
      </p:sp>
      <p:grpSp>
        <p:nvGrpSpPr>
          <p:cNvPr id="4" name="Group 3">
            <a:extLst>
              <a:ext uri="{FF2B5EF4-FFF2-40B4-BE49-F238E27FC236}">
                <a16:creationId xmlns:a16="http://schemas.microsoft.com/office/drawing/2014/main" id="{3E4C7C26-D3D7-42E6-B39E-C722BA23E8A0}"/>
              </a:ext>
            </a:extLst>
          </p:cNvPr>
          <p:cNvGrpSpPr/>
          <p:nvPr/>
        </p:nvGrpSpPr>
        <p:grpSpPr>
          <a:xfrm>
            <a:off x="271151" y="1571001"/>
            <a:ext cx="5294649" cy="3542108"/>
            <a:chOff x="356818" y="1749798"/>
            <a:chExt cx="5700158" cy="3919326"/>
          </a:xfrm>
        </p:grpSpPr>
        <p:sp>
          <p:nvSpPr>
            <p:cNvPr id="7" name="Rectangle 6">
              <a:extLst>
                <a:ext uri="{FF2B5EF4-FFF2-40B4-BE49-F238E27FC236}">
                  <a16:creationId xmlns:a16="http://schemas.microsoft.com/office/drawing/2014/main" id="{BA30E5BE-6056-4EC6-A0E3-524CE4579E8C}"/>
                </a:ext>
              </a:extLst>
            </p:cNvPr>
            <p:cNvSpPr/>
            <p:nvPr/>
          </p:nvSpPr>
          <p:spPr>
            <a:xfrm>
              <a:off x="356818" y="1749798"/>
              <a:ext cx="5700158" cy="3919326"/>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DE9CBE7C-1974-4F60-9B37-037F02C24B83}"/>
                </a:ext>
              </a:extLst>
            </p:cNvPr>
            <p:cNvPicPr>
              <a:picLocks noChangeAspect="1"/>
            </p:cNvPicPr>
            <p:nvPr/>
          </p:nvPicPr>
          <p:blipFill rotWithShape="1">
            <a:blip r:embed="rId3">
              <a:extLst>
                <a:ext uri="{28A0092B-C50C-407E-A947-70E740481C1C}">
                  <a14:useLocalDpi xmlns:a14="http://schemas.microsoft.com/office/drawing/2010/main" val="0"/>
                </a:ext>
              </a:extLst>
            </a:blip>
            <a:srcRect r="4012"/>
            <a:stretch/>
          </p:blipFill>
          <p:spPr>
            <a:xfrm>
              <a:off x="646853" y="1749798"/>
              <a:ext cx="5335340" cy="3848068"/>
            </a:xfrm>
            <a:prstGeom prst="rect">
              <a:avLst/>
            </a:prstGeom>
          </p:spPr>
        </p:pic>
        <p:sp>
          <p:nvSpPr>
            <p:cNvPr id="9" name="Rectangle 8">
              <a:extLst>
                <a:ext uri="{FF2B5EF4-FFF2-40B4-BE49-F238E27FC236}">
                  <a16:creationId xmlns:a16="http://schemas.microsoft.com/office/drawing/2014/main" id="{5CB03832-99C5-40D2-BFD2-3481BF3FB1EB}"/>
                </a:ext>
              </a:extLst>
            </p:cNvPr>
            <p:cNvSpPr/>
            <p:nvPr/>
          </p:nvSpPr>
          <p:spPr>
            <a:xfrm>
              <a:off x="1203938" y="1843703"/>
              <a:ext cx="4683004" cy="608401"/>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A147D578-F967-4817-82DF-3453028332E0}"/>
                </a:ext>
              </a:extLst>
            </p:cNvPr>
            <p:cNvSpPr/>
            <p:nvPr/>
          </p:nvSpPr>
          <p:spPr>
            <a:xfrm>
              <a:off x="2132673" y="2155580"/>
              <a:ext cx="176953" cy="200151"/>
            </a:xfrm>
            <a:prstGeom prst="rect">
              <a:avLst/>
            </a:prstGeom>
            <a:solidFill>
              <a:srgbClr val="90D9D7"/>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A9801CF5-62E9-402B-929A-5BF1166EC683}"/>
                </a:ext>
              </a:extLst>
            </p:cNvPr>
            <p:cNvSpPr/>
            <p:nvPr/>
          </p:nvSpPr>
          <p:spPr>
            <a:xfrm>
              <a:off x="4423722" y="1900955"/>
              <a:ext cx="176953" cy="200151"/>
            </a:xfrm>
            <a:prstGeom prst="rect">
              <a:avLst/>
            </a:prstGeom>
            <a:solidFill>
              <a:srgbClr val="B0C4DE"/>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8C7D4363-A641-4C23-AA6E-A255B443F561}"/>
                </a:ext>
              </a:extLst>
            </p:cNvPr>
            <p:cNvSpPr/>
            <p:nvPr/>
          </p:nvSpPr>
          <p:spPr>
            <a:xfrm>
              <a:off x="2919653" y="1904773"/>
              <a:ext cx="176953" cy="200151"/>
            </a:xfrm>
            <a:prstGeom prst="rect">
              <a:avLst/>
            </a:prstGeom>
            <a:solidFill>
              <a:srgbClr val="FF8C00"/>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98B87893-BA6F-4396-BB96-1CF86A9682F9}"/>
                </a:ext>
              </a:extLst>
            </p:cNvPr>
            <p:cNvSpPr/>
            <p:nvPr/>
          </p:nvSpPr>
          <p:spPr>
            <a:xfrm>
              <a:off x="1434660" y="1904651"/>
              <a:ext cx="176953" cy="200151"/>
            </a:xfrm>
            <a:prstGeom prst="rect">
              <a:avLst/>
            </a:prstGeom>
            <a:solidFill>
              <a:srgbClr val="1E90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54EB8FD0-0AC9-4BC4-AFFC-52E32FE9A8A2}"/>
                </a:ext>
              </a:extLst>
            </p:cNvPr>
            <p:cNvSpPr txBox="1"/>
            <p:nvPr/>
          </p:nvSpPr>
          <p:spPr>
            <a:xfrm>
              <a:off x="1578064" y="1895621"/>
              <a:ext cx="1274464" cy="2115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panose="020B0604020202020204"/>
                  <a:ea typeface="+mn-ea"/>
                  <a:cs typeface="+mn-cs"/>
                </a:rPr>
                <a:t>≥75% HER3 expression</a:t>
              </a:r>
            </a:p>
          </p:txBody>
        </p:sp>
        <p:sp>
          <p:nvSpPr>
            <p:cNvPr id="15" name="TextBox 14">
              <a:extLst>
                <a:ext uri="{FF2B5EF4-FFF2-40B4-BE49-F238E27FC236}">
                  <a16:creationId xmlns:a16="http://schemas.microsoft.com/office/drawing/2014/main" id="{9FF86F80-352B-4D45-8011-C4E7207EDB1C}"/>
                </a:ext>
              </a:extLst>
            </p:cNvPr>
            <p:cNvSpPr txBox="1"/>
            <p:nvPr/>
          </p:nvSpPr>
          <p:spPr>
            <a:xfrm>
              <a:off x="3027315" y="1891863"/>
              <a:ext cx="1391102" cy="2115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panose="020B0604020202020204"/>
                  <a:ea typeface="+mn-ea"/>
                  <a:cs typeface="+mn-cs"/>
                </a:rPr>
                <a:t>25-74% HER3 expression</a:t>
              </a:r>
            </a:p>
          </p:txBody>
        </p:sp>
        <p:sp>
          <p:nvSpPr>
            <p:cNvPr id="16" name="TextBox 15">
              <a:extLst>
                <a:ext uri="{FF2B5EF4-FFF2-40B4-BE49-F238E27FC236}">
                  <a16:creationId xmlns:a16="http://schemas.microsoft.com/office/drawing/2014/main" id="{690C6AFA-703B-4D65-AC7B-FF69174121C3}"/>
                </a:ext>
              </a:extLst>
            </p:cNvPr>
            <p:cNvSpPr txBox="1"/>
            <p:nvPr/>
          </p:nvSpPr>
          <p:spPr>
            <a:xfrm>
              <a:off x="4542625" y="1898928"/>
              <a:ext cx="1289390" cy="2115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panose="020B0604020202020204"/>
                  <a:ea typeface="+mn-ea"/>
                  <a:cs typeface="+mn-cs"/>
                </a:rPr>
                <a:t>&lt;25% HER3 expression</a:t>
              </a:r>
            </a:p>
          </p:txBody>
        </p:sp>
        <p:sp>
          <p:nvSpPr>
            <p:cNvPr id="17" name="TextBox 16">
              <a:extLst>
                <a:ext uri="{FF2B5EF4-FFF2-40B4-BE49-F238E27FC236}">
                  <a16:creationId xmlns:a16="http://schemas.microsoft.com/office/drawing/2014/main" id="{66D063BF-7777-41E3-A17C-DF29E8E83C06}"/>
                </a:ext>
              </a:extLst>
            </p:cNvPr>
            <p:cNvSpPr txBox="1"/>
            <p:nvPr/>
          </p:nvSpPr>
          <p:spPr>
            <a:xfrm>
              <a:off x="2309626" y="2148987"/>
              <a:ext cx="2471628" cy="2115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panose="020B0604020202020204"/>
                  <a:ea typeface="+mn-ea"/>
                  <a:cs typeface="+mn-cs"/>
                </a:rPr>
                <a:t>HER3 unknown</a:t>
              </a:r>
            </a:p>
          </p:txBody>
        </p:sp>
        <p:sp>
          <p:nvSpPr>
            <p:cNvPr id="18" name="TextBox 17">
              <a:extLst>
                <a:ext uri="{FF2B5EF4-FFF2-40B4-BE49-F238E27FC236}">
                  <a16:creationId xmlns:a16="http://schemas.microsoft.com/office/drawing/2014/main" id="{27D48646-45DC-47B5-9ECE-6AACDA7A2FBF}"/>
                </a:ext>
              </a:extLst>
            </p:cNvPr>
            <p:cNvSpPr txBox="1"/>
            <p:nvPr/>
          </p:nvSpPr>
          <p:spPr>
            <a:xfrm>
              <a:off x="3864526" y="2152002"/>
              <a:ext cx="170069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panose="020B0604020202020204"/>
                  <a:ea typeface="+mn-ea"/>
                  <a:cs typeface="+mn-cs"/>
                </a:rPr>
                <a:t>Solid=ER+     Striped=TNBC</a:t>
              </a:r>
            </a:p>
          </p:txBody>
        </p:sp>
        <p:sp>
          <p:nvSpPr>
            <p:cNvPr id="19" name="Rectangle 18">
              <a:extLst>
                <a:ext uri="{FF2B5EF4-FFF2-40B4-BE49-F238E27FC236}">
                  <a16:creationId xmlns:a16="http://schemas.microsoft.com/office/drawing/2014/main" id="{94DF1B29-1067-4F76-80D7-78851B42629F}"/>
                </a:ext>
              </a:extLst>
            </p:cNvPr>
            <p:cNvSpPr/>
            <p:nvPr/>
          </p:nvSpPr>
          <p:spPr>
            <a:xfrm rot="16200000">
              <a:off x="-1249336" y="3355952"/>
              <a:ext cx="3500918" cy="28860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panose="020B0604020202020204"/>
                  <a:ea typeface="+mn-ea"/>
                  <a:cs typeface="+mn-cs"/>
                </a:rPr>
                <a:t>Best % Change in Sum of Diameters from Baseline</a:t>
              </a:r>
            </a:p>
          </p:txBody>
        </p:sp>
        <p:sp>
          <p:nvSpPr>
            <p:cNvPr id="20" name="Rectangle 19">
              <a:extLst>
                <a:ext uri="{FF2B5EF4-FFF2-40B4-BE49-F238E27FC236}">
                  <a16:creationId xmlns:a16="http://schemas.microsoft.com/office/drawing/2014/main" id="{A8932538-2BC0-46DB-B7E0-F578BBAE96E3}"/>
                </a:ext>
              </a:extLst>
            </p:cNvPr>
            <p:cNvSpPr/>
            <p:nvPr/>
          </p:nvSpPr>
          <p:spPr>
            <a:xfrm>
              <a:off x="686654" y="1959459"/>
              <a:ext cx="325669" cy="1375106"/>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rial" panose="020B0604020202020204"/>
                  <a:ea typeface="+mn-ea"/>
                  <a:cs typeface="+mn-cs"/>
                </a:rPr>
                <a:t>60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rial" panose="020B0604020202020204"/>
                  <a:ea typeface="+mn-ea"/>
                  <a:cs typeface="+mn-cs"/>
                </a:rPr>
                <a:t>40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rial" panose="020B0604020202020204"/>
                  <a:ea typeface="+mn-ea"/>
                  <a:cs typeface="+mn-cs"/>
                </a:rPr>
                <a:t>20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rial" panose="020B0604020202020204"/>
                  <a:ea typeface="+mn-ea"/>
                  <a:cs typeface="+mn-cs"/>
                </a:rPr>
                <a:t>0</a:t>
              </a:r>
            </a:p>
          </p:txBody>
        </p:sp>
        <p:sp>
          <p:nvSpPr>
            <p:cNvPr id="21" name="Rectangle 20">
              <a:extLst>
                <a:ext uri="{FF2B5EF4-FFF2-40B4-BE49-F238E27FC236}">
                  <a16:creationId xmlns:a16="http://schemas.microsoft.com/office/drawing/2014/main" id="{CE8708C2-0DD0-45B2-8CCD-0A647EA656ED}"/>
                </a:ext>
              </a:extLst>
            </p:cNvPr>
            <p:cNvSpPr/>
            <p:nvPr/>
          </p:nvSpPr>
          <p:spPr>
            <a:xfrm>
              <a:off x="641379" y="3522080"/>
              <a:ext cx="459036" cy="204465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rial" panose="020B0604020202020204"/>
                  <a:ea typeface="+mn-ea"/>
                  <a:cs typeface="+mn-cs"/>
                </a:rPr>
                <a:t>-20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rial" panose="020B0604020202020204"/>
                  <a:ea typeface="+mn-ea"/>
                  <a:cs typeface="+mn-cs"/>
                </a:rPr>
                <a:t>-40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rial" panose="020B0604020202020204"/>
                  <a:ea typeface="+mn-ea"/>
                  <a:cs typeface="+mn-cs"/>
                </a:rPr>
                <a:t>-60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rial" panose="020B0604020202020204"/>
                  <a:ea typeface="+mn-ea"/>
                  <a:cs typeface="+mn-cs"/>
                </a:rPr>
                <a:t>-80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rial" panose="020B0604020202020204"/>
                  <a:ea typeface="+mn-ea"/>
                  <a:cs typeface="+mn-cs"/>
                </a:rPr>
                <a:t>-100</a:t>
              </a:r>
            </a:p>
          </p:txBody>
        </p:sp>
        <p:sp>
          <p:nvSpPr>
            <p:cNvPr id="22" name="Rectangle 21">
              <a:extLst>
                <a:ext uri="{FF2B5EF4-FFF2-40B4-BE49-F238E27FC236}">
                  <a16:creationId xmlns:a16="http://schemas.microsoft.com/office/drawing/2014/main" id="{B4F810EA-24CB-4760-AA02-F20D056469D1}"/>
                </a:ext>
              </a:extLst>
            </p:cNvPr>
            <p:cNvSpPr/>
            <p:nvPr/>
          </p:nvSpPr>
          <p:spPr>
            <a:xfrm>
              <a:off x="566596" y="3329559"/>
              <a:ext cx="459036" cy="242526"/>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grpSp>
      <p:sp>
        <p:nvSpPr>
          <p:cNvPr id="2" name="Rectangle 1">
            <a:extLst>
              <a:ext uri="{FF2B5EF4-FFF2-40B4-BE49-F238E27FC236}">
                <a16:creationId xmlns:a16="http://schemas.microsoft.com/office/drawing/2014/main" id="{3EC9E44D-97AD-4A1E-A020-8EB1E3D31132}"/>
              </a:ext>
            </a:extLst>
          </p:cNvPr>
          <p:cNvSpPr/>
          <p:nvPr/>
        </p:nvSpPr>
        <p:spPr>
          <a:xfrm>
            <a:off x="32478" y="840541"/>
            <a:ext cx="6096000" cy="30777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3173E"/>
                </a:solidFill>
                <a:effectLst/>
                <a:uLnTx/>
                <a:uFillTx/>
                <a:latin typeface="Arial" panose="020B0604020202020204"/>
                <a:ea typeface="+mn-ea"/>
                <a:cs typeface="+mn-cs"/>
              </a:rPr>
              <a:t>Best Percent Change in Sum of Diameters from Baseline in Target Lesions</a:t>
            </a:r>
          </a:p>
        </p:txBody>
      </p:sp>
      <p:sp>
        <p:nvSpPr>
          <p:cNvPr id="47" name="TextBox 46">
            <a:extLst>
              <a:ext uri="{FF2B5EF4-FFF2-40B4-BE49-F238E27FC236}">
                <a16:creationId xmlns:a16="http://schemas.microsoft.com/office/drawing/2014/main" id="{351613DA-26EC-4734-A732-0D67BD510BDB}"/>
              </a:ext>
            </a:extLst>
          </p:cNvPr>
          <p:cNvSpPr txBox="1"/>
          <p:nvPr/>
        </p:nvSpPr>
        <p:spPr>
          <a:xfrm>
            <a:off x="6196985" y="806653"/>
            <a:ext cx="59400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3173E"/>
                </a:solidFill>
                <a:effectLst/>
                <a:uLnTx/>
                <a:uFillTx/>
                <a:latin typeface="Arial" panose="020B0604020202020204"/>
                <a:ea typeface="+mn-ea"/>
                <a:cs typeface="+mn-cs"/>
              </a:rPr>
              <a:t>Percent Change from Baseline in Sum of Diameters </a:t>
            </a:r>
            <a:br>
              <a:rPr kumimoji="0" lang="en-US" sz="1400" b="0" i="0" u="none" strike="noStrike" kern="1200" cap="none" spc="0" normalizeH="0" baseline="0" noProof="0" dirty="0">
                <a:ln>
                  <a:noFill/>
                </a:ln>
                <a:solidFill>
                  <a:srgbClr val="03173E"/>
                </a:solidFill>
                <a:effectLst/>
                <a:uLnTx/>
                <a:uFillTx/>
                <a:latin typeface="Arial" panose="020B0604020202020204"/>
                <a:ea typeface="+mn-ea"/>
                <a:cs typeface="+mn-cs"/>
              </a:rPr>
            </a:br>
            <a:r>
              <a:rPr kumimoji="0" lang="en-US" sz="1400" b="0" i="0" u="none" strike="noStrike" kern="1200" cap="none" spc="0" normalizeH="0" baseline="0" noProof="0" dirty="0">
                <a:ln>
                  <a:noFill/>
                </a:ln>
                <a:solidFill>
                  <a:srgbClr val="03173E"/>
                </a:solidFill>
                <a:effectLst/>
                <a:uLnTx/>
                <a:uFillTx/>
                <a:latin typeface="Arial" panose="020B0604020202020204"/>
                <a:ea typeface="+mn-ea"/>
                <a:cs typeface="+mn-cs"/>
              </a:rPr>
              <a:t>of Target Lesions HR+ vs TNBC</a:t>
            </a:r>
          </a:p>
        </p:txBody>
      </p:sp>
      <p:grpSp>
        <p:nvGrpSpPr>
          <p:cNvPr id="3" name="Group 2">
            <a:extLst>
              <a:ext uri="{FF2B5EF4-FFF2-40B4-BE49-F238E27FC236}">
                <a16:creationId xmlns:a16="http://schemas.microsoft.com/office/drawing/2014/main" id="{092B52CA-C8AB-4A77-A7B5-9EAB436AA50F}"/>
              </a:ext>
            </a:extLst>
          </p:cNvPr>
          <p:cNvGrpSpPr/>
          <p:nvPr/>
        </p:nvGrpSpPr>
        <p:grpSpPr>
          <a:xfrm>
            <a:off x="6229640" y="1571000"/>
            <a:ext cx="5691210" cy="4033259"/>
            <a:chOff x="6229640" y="1571000"/>
            <a:chExt cx="5691210" cy="4033259"/>
          </a:xfrm>
        </p:grpSpPr>
        <p:grpSp>
          <p:nvGrpSpPr>
            <p:cNvPr id="23" name="Group 22">
              <a:extLst>
                <a:ext uri="{FF2B5EF4-FFF2-40B4-BE49-F238E27FC236}">
                  <a16:creationId xmlns:a16="http://schemas.microsoft.com/office/drawing/2014/main" id="{8BCBDE14-F152-4887-88F0-BB2DC011D362}"/>
                </a:ext>
              </a:extLst>
            </p:cNvPr>
            <p:cNvGrpSpPr/>
            <p:nvPr/>
          </p:nvGrpSpPr>
          <p:grpSpPr>
            <a:xfrm>
              <a:off x="6229640" y="1571000"/>
              <a:ext cx="5691210" cy="4033259"/>
              <a:chOff x="6096000" y="1597618"/>
              <a:chExt cx="5940055" cy="4310349"/>
            </a:xfrm>
          </p:grpSpPr>
          <p:sp>
            <p:nvSpPr>
              <p:cNvPr id="24" name="Rectangle 23">
                <a:extLst>
                  <a:ext uri="{FF2B5EF4-FFF2-40B4-BE49-F238E27FC236}">
                    <a16:creationId xmlns:a16="http://schemas.microsoft.com/office/drawing/2014/main" id="{9FF80A0A-0FCF-4590-9199-D4F1A9EA7AAC}"/>
                  </a:ext>
                </a:extLst>
              </p:cNvPr>
              <p:cNvSpPr/>
              <p:nvPr/>
            </p:nvSpPr>
            <p:spPr>
              <a:xfrm>
                <a:off x="6096000" y="1597618"/>
                <a:ext cx="5940055" cy="431034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pic>
            <p:nvPicPr>
              <p:cNvPr id="25" name="Picture 24">
                <a:extLst>
                  <a:ext uri="{FF2B5EF4-FFF2-40B4-BE49-F238E27FC236}">
                    <a16:creationId xmlns:a16="http://schemas.microsoft.com/office/drawing/2014/main" id="{A800ECA8-9090-4169-A765-A896C7E6C7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2437" y="1752368"/>
                <a:ext cx="5558321" cy="3848068"/>
              </a:xfrm>
              <a:prstGeom prst="rect">
                <a:avLst/>
              </a:prstGeom>
            </p:spPr>
          </p:pic>
          <p:sp>
            <p:nvSpPr>
              <p:cNvPr id="26" name="Rectangle 25">
                <a:extLst>
                  <a:ext uri="{FF2B5EF4-FFF2-40B4-BE49-F238E27FC236}">
                    <a16:creationId xmlns:a16="http://schemas.microsoft.com/office/drawing/2014/main" id="{F77AABDC-A311-4560-8693-F9D24FF26D06}"/>
                  </a:ext>
                </a:extLst>
              </p:cNvPr>
              <p:cNvSpPr/>
              <p:nvPr/>
            </p:nvSpPr>
            <p:spPr>
              <a:xfrm>
                <a:off x="6409528" y="1874709"/>
                <a:ext cx="325669" cy="130862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rial" panose="020B0604020202020204"/>
                    <a:ea typeface="+mn-ea"/>
                    <a:cs typeface="+mn-cs"/>
                  </a:rPr>
                  <a:t>50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rial" panose="020B0604020202020204"/>
                    <a:ea typeface="+mn-ea"/>
                    <a:cs typeface="+mn-cs"/>
                  </a:rPr>
                  <a:t>25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rial" panose="020B0604020202020204"/>
                    <a:ea typeface="+mn-ea"/>
                    <a:cs typeface="+mn-cs"/>
                  </a:rPr>
                  <a:t>0</a:t>
                </a:r>
              </a:p>
            </p:txBody>
          </p:sp>
          <p:grpSp>
            <p:nvGrpSpPr>
              <p:cNvPr id="27" name="Group 26">
                <a:extLst>
                  <a:ext uri="{FF2B5EF4-FFF2-40B4-BE49-F238E27FC236}">
                    <a16:creationId xmlns:a16="http://schemas.microsoft.com/office/drawing/2014/main" id="{58221699-DDFB-473A-A116-029BD2613720}"/>
                  </a:ext>
                </a:extLst>
              </p:cNvPr>
              <p:cNvGrpSpPr/>
              <p:nvPr/>
            </p:nvGrpSpPr>
            <p:grpSpPr>
              <a:xfrm>
                <a:off x="7203320" y="1652190"/>
                <a:ext cx="4252557" cy="273343"/>
                <a:chOff x="6976652" y="1652190"/>
                <a:chExt cx="4252557" cy="273343"/>
              </a:xfrm>
            </p:grpSpPr>
            <p:sp>
              <p:nvSpPr>
                <p:cNvPr id="40" name="Rectangle 39">
                  <a:extLst>
                    <a:ext uri="{FF2B5EF4-FFF2-40B4-BE49-F238E27FC236}">
                      <a16:creationId xmlns:a16="http://schemas.microsoft.com/office/drawing/2014/main" id="{F99C2C4F-9F8D-4132-85F2-F59CCBD3CFC1}"/>
                    </a:ext>
                  </a:extLst>
                </p:cNvPr>
                <p:cNvSpPr/>
                <p:nvPr/>
              </p:nvSpPr>
              <p:spPr>
                <a:xfrm>
                  <a:off x="7095194" y="1652190"/>
                  <a:ext cx="4134015" cy="273343"/>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a:ea typeface="+mn-ea"/>
                      <a:cs typeface="+mn-cs"/>
                    </a:rPr>
                    <a:t>Hormone receptor+ (ER+ or PR+) (N=29)                    TNBC (N=19)</a:t>
                  </a:r>
                </a:p>
              </p:txBody>
            </p:sp>
            <p:grpSp>
              <p:nvGrpSpPr>
                <p:cNvPr id="41" name="Group 40">
                  <a:extLst>
                    <a:ext uri="{FF2B5EF4-FFF2-40B4-BE49-F238E27FC236}">
                      <a16:creationId xmlns:a16="http://schemas.microsoft.com/office/drawing/2014/main" id="{6BE51DD6-761A-4368-8560-AEB1E8D90FF0}"/>
                    </a:ext>
                  </a:extLst>
                </p:cNvPr>
                <p:cNvGrpSpPr/>
                <p:nvPr/>
              </p:nvGrpSpPr>
              <p:grpSpPr>
                <a:xfrm>
                  <a:off x="6976652" y="1723236"/>
                  <a:ext cx="318053" cy="139834"/>
                  <a:chOff x="5816379" y="1462705"/>
                  <a:chExt cx="318053" cy="139834"/>
                </a:xfrm>
              </p:grpSpPr>
              <p:sp>
                <p:nvSpPr>
                  <p:cNvPr id="45" name="Oval 44">
                    <a:extLst>
                      <a:ext uri="{FF2B5EF4-FFF2-40B4-BE49-F238E27FC236}">
                        <a16:creationId xmlns:a16="http://schemas.microsoft.com/office/drawing/2014/main" id="{3713A7E9-A8BA-46F7-A56B-968C992AEF4A}"/>
                      </a:ext>
                    </a:extLst>
                  </p:cNvPr>
                  <p:cNvSpPr/>
                  <p:nvPr/>
                </p:nvSpPr>
                <p:spPr>
                  <a:xfrm>
                    <a:off x="5909113" y="1462705"/>
                    <a:ext cx="125927" cy="139834"/>
                  </a:xfrm>
                  <a:prstGeom prst="ellipse">
                    <a:avLst/>
                  </a:prstGeom>
                  <a:solidFill>
                    <a:sysClr val="window" lastClr="FFFFFF"/>
                  </a:solidFill>
                  <a:ln w="12700" cap="flat" cmpd="sng" algn="ctr">
                    <a:solidFill>
                      <a:srgbClr val="1E90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cxnSp>
                <p:nvCxnSpPr>
                  <p:cNvPr id="46" name="Straight Connector 45">
                    <a:extLst>
                      <a:ext uri="{FF2B5EF4-FFF2-40B4-BE49-F238E27FC236}">
                        <a16:creationId xmlns:a16="http://schemas.microsoft.com/office/drawing/2014/main" id="{206674B1-EDE1-4B6E-8C45-DFA0DAD025A7}"/>
                      </a:ext>
                    </a:extLst>
                  </p:cNvPr>
                  <p:cNvCxnSpPr>
                    <a:cxnSpLocks/>
                  </p:cNvCxnSpPr>
                  <p:nvPr/>
                </p:nvCxnSpPr>
                <p:spPr>
                  <a:xfrm>
                    <a:off x="5816379" y="1530342"/>
                    <a:ext cx="318053" cy="0"/>
                  </a:xfrm>
                  <a:prstGeom prst="line">
                    <a:avLst/>
                  </a:prstGeom>
                  <a:noFill/>
                  <a:ln w="15875" cap="flat" cmpd="sng" algn="ctr">
                    <a:solidFill>
                      <a:srgbClr val="1E90FF"/>
                    </a:solidFill>
                    <a:prstDash val="solid"/>
                    <a:miter lim="800000"/>
                  </a:ln>
                  <a:effectLst/>
                </p:spPr>
              </p:cxnSp>
            </p:grpSp>
            <p:grpSp>
              <p:nvGrpSpPr>
                <p:cNvPr id="42" name="Group 41">
                  <a:extLst>
                    <a:ext uri="{FF2B5EF4-FFF2-40B4-BE49-F238E27FC236}">
                      <a16:creationId xmlns:a16="http://schemas.microsoft.com/office/drawing/2014/main" id="{59C766F7-085E-4374-B2AF-9723195B9A35}"/>
                    </a:ext>
                  </a:extLst>
                </p:cNvPr>
                <p:cNvGrpSpPr/>
                <p:nvPr/>
              </p:nvGrpSpPr>
              <p:grpSpPr>
                <a:xfrm>
                  <a:off x="9839625" y="1725961"/>
                  <a:ext cx="318053" cy="139834"/>
                  <a:chOff x="5816379" y="1462705"/>
                  <a:chExt cx="318053" cy="139834"/>
                </a:xfrm>
              </p:grpSpPr>
              <p:sp>
                <p:nvSpPr>
                  <p:cNvPr id="43" name="Oval 42">
                    <a:extLst>
                      <a:ext uri="{FF2B5EF4-FFF2-40B4-BE49-F238E27FC236}">
                        <a16:creationId xmlns:a16="http://schemas.microsoft.com/office/drawing/2014/main" id="{9CF452AB-D18B-4AD8-9AA8-F65E6D28B7AA}"/>
                      </a:ext>
                    </a:extLst>
                  </p:cNvPr>
                  <p:cNvSpPr/>
                  <p:nvPr/>
                </p:nvSpPr>
                <p:spPr>
                  <a:xfrm>
                    <a:off x="5909113" y="1462705"/>
                    <a:ext cx="125927" cy="139834"/>
                  </a:xfrm>
                  <a:prstGeom prst="ellipse">
                    <a:avLst/>
                  </a:prstGeom>
                  <a:solidFill>
                    <a:sysClr val="window" lastClr="FFFFFF"/>
                  </a:solidFill>
                  <a:ln w="12700" cap="flat" cmpd="sng" algn="ctr">
                    <a:solidFill>
                      <a:srgbClr val="FF8C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cxnSp>
                <p:nvCxnSpPr>
                  <p:cNvPr id="44" name="Straight Connector 43">
                    <a:extLst>
                      <a:ext uri="{FF2B5EF4-FFF2-40B4-BE49-F238E27FC236}">
                        <a16:creationId xmlns:a16="http://schemas.microsoft.com/office/drawing/2014/main" id="{FBF5B432-CAC2-45F7-96C9-D582FCD226DB}"/>
                      </a:ext>
                    </a:extLst>
                  </p:cNvPr>
                  <p:cNvCxnSpPr>
                    <a:cxnSpLocks/>
                  </p:cNvCxnSpPr>
                  <p:nvPr/>
                </p:nvCxnSpPr>
                <p:spPr>
                  <a:xfrm>
                    <a:off x="5816379" y="1530342"/>
                    <a:ext cx="318053" cy="0"/>
                  </a:xfrm>
                  <a:prstGeom prst="line">
                    <a:avLst/>
                  </a:prstGeom>
                  <a:noFill/>
                  <a:ln w="15875" cap="flat" cmpd="sng" algn="ctr">
                    <a:solidFill>
                      <a:srgbClr val="FF8C00"/>
                    </a:solidFill>
                    <a:prstDash val="solid"/>
                    <a:miter lim="800000"/>
                  </a:ln>
                  <a:effectLst/>
                </p:spPr>
              </p:cxnSp>
            </p:grpSp>
          </p:grpSp>
          <p:sp>
            <p:nvSpPr>
              <p:cNvPr id="28" name="Rectangle 27">
                <a:extLst>
                  <a:ext uri="{FF2B5EF4-FFF2-40B4-BE49-F238E27FC236}">
                    <a16:creationId xmlns:a16="http://schemas.microsoft.com/office/drawing/2014/main" id="{30DBD69F-C44B-4B4F-B8C8-44CACD561F3B}"/>
                  </a:ext>
                </a:extLst>
              </p:cNvPr>
              <p:cNvSpPr/>
              <p:nvPr/>
            </p:nvSpPr>
            <p:spPr>
              <a:xfrm>
                <a:off x="10259938" y="1977459"/>
                <a:ext cx="844067" cy="273343"/>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panose="020B0604020202020204"/>
                    <a:ea typeface="+mn-ea"/>
                    <a:cs typeface="+mn-cs"/>
                  </a:rPr>
                  <a:t>TNBC </a:t>
                </a:r>
              </a:p>
            </p:txBody>
          </p:sp>
          <p:sp>
            <p:nvSpPr>
              <p:cNvPr id="29" name="Rectangle 28">
                <a:extLst>
                  <a:ext uri="{FF2B5EF4-FFF2-40B4-BE49-F238E27FC236}">
                    <a16:creationId xmlns:a16="http://schemas.microsoft.com/office/drawing/2014/main" id="{F824156E-45BA-43E4-A00C-319E23E8691A}"/>
                  </a:ext>
                </a:extLst>
              </p:cNvPr>
              <p:cNvSpPr/>
              <p:nvPr/>
            </p:nvSpPr>
            <p:spPr>
              <a:xfrm>
                <a:off x="7025045" y="1977459"/>
                <a:ext cx="2084641" cy="273343"/>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panose="020B0604020202020204"/>
                    <a:ea typeface="+mn-ea"/>
                    <a:cs typeface="+mn-cs"/>
                  </a:rPr>
                  <a:t>Hormone receptor+ (ER+ or PR+)</a:t>
                </a:r>
              </a:p>
            </p:txBody>
          </p:sp>
          <p:sp>
            <p:nvSpPr>
              <p:cNvPr id="30" name="Rectangle 29">
                <a:extLst>
                  <a:ext uri="{FF2B5EF4-FFF2-40B4-BE49-F238E27FC236}">
                    <a16:creationId xmlns:a16="http://schemas.microsoft.com/office/drawing/2014/main" id="{C3EDD6EF-79B2-4037-8369-856968A39E90}"/>
                  </a:ext>
                </a:extLst>
              </p:cNvPr>
              <p:cNvSpPr/>
              <p:nvPr/>
            </p:nvSpPr>
            <p:spPr>
              <a:xfrm rot="16200000">
                <a:off x="4206584" y="3487717"/>
                <a:ext cx="4053541" cy="273343"/>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panose="020B0604020202020204"/>
                    <a:ea typeface="+mn-ea"/>
                    <a:cs typeface="+mn-cs"/>
                  </a:rPr>
                  <a:t>% Change from Baseline in Sum of Diameters of Target Lesions</a:t>
                </a:r>
              </a:p>
            </p:txBody>
          </p:sp>
          <p:sp>
            <p:nvSpPr>
              <p:cNvPr id="31" name="Rectangle 30">
                <a:extLst>
                  <a:ext uri="{FF2B5EF4-FFF2-40B4-BE49-F238E27FC236}">
                    <a16:creationId xmlns:a16="http://schemas.microsoft.com/office/drawing/2014/main" id="{4950E912-7983-4CF0-B936-CD9CCA42AB36}"/>
                  </a:ext>
                </a:extLst>
              </p:cNvPr>
              <p:cNvSpPr/>
              <p:nvPr/>
            </p:nvSpPr>
            <p:spPr>
              <a:xfrm>
                <a:off x="6310525" y="3429000"/>
                <a:ext cx="426945" cy="17653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rial" panose="020B0604020202020204"/>
                    <a:ea typeface="+mn-ea"/>
                    <a:cs typeface="+mn-cs"/>
                  </a:rPr>
                  <a:t>-25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rial" panose="020B0604020202020204"/>
                    <a:ea typeface="+mn-ea"/>
                    <a:cs typeface="+mn-cs"/>
                  </a:rPr>
                  <a:t>-50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rial" panose="020B0604020202020204"/>
                    <a:ea typeface="+mn-ea"/>
                    <a:cs typeface="+mn-cs"/>
                  </a:rPr>
                  <a:t>-75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Arial" panose="020B0604020202020204"/>
                    <a:ea typeface="+mn-ea"/>
                    <a:cs typeface="+mn-cs"/>
                  </a:rPr>
                  <a:t>-100</a:t>
                </a:r>
              </a:p>
            </p:txBody>
          </p:sp>
          <p:grpSp>
            <p:nvGrpSpPr>
              <p:cNvPr id="32" name="Group 31">
                <a:extLst>
                  <a:ext uri="{FF2B5EF4-FFF2-40B4-BE49-F238E27FC236}">
                    <a16:creationId xmlns:a16="http://schemas.microsoft.com/office/drawing/2014/main" id="{6D98C093-4030-4363-960B-33659EEBA0FC}"/>
                  </a:ext>
                </a:extLst>
              </p:cNvPr>
              <p:cNvGrpSpPr/>
              <p:nvPr/>
            </p:nvGrpSpPr>
            <p:grpSpPr>
              <a:xfrm>
                <a:off x="7974067" y="5618775"/>
                <a:ext cx="2647133" cy="248353"/>
                <a:chOff x="6982047" y="5771372"/>
                <a:chExt cx="2647133" cy="248353"/>
              </a:xfrm>
            </p:grpSpPr>
            <p:sp>
              <p:nvSpPr>
                <p:cNvPr id="36" name="Rectangle 35">
                  <a:extLst>
                    <a:ext uri="{FF2B5EF4-FFF2-40B4-BE49-F238E27FC236}">
                      <a16:creationId xmlns:a16="http://schemas.microsoft.com/office/drawing/2014/main" id="{F0924001-F112-4131-BA17-A49E0ADA2906}"/>
                    </a:ext>
                  </a:extLst>
                </p:cNvPr>
                <p:cNvSpPr/>
                <p:nvPr/>
              </p:nvSpPr>
              <p:spPr>
                <a:xfrm>
                  <a:off x="6982047" y="5771372"/>
                  <a:ext cx="2629786" cy="248353"/>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37" name="TextBox 36">
                  <a:extLst>
                    <a:ext uri="{FF2B5EF4-FFF2-40B4-BE49-F238E27FC236}">
                      <a16:creationId xmlns:a16="http://schemas.microsoft.com/office/drawing/2014/main" id="{39BB206A-7CA7-47FB-B655-ECCA63E1773D}"/>
                    </a:ext>
                  </a:extLst>
                </p:cNvPr>
                <p:cNvSpPr txBox="1"/>
                <p:nvPr/>
              </p:nvSpPr>
              <p:spPr>
                <a:xfrm>
                  <a:off x="7025138" y="5774381"/>
                  <a:ext cx="1794767" cy="2154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panose="020B0604020202020204"/>
                      <a:ea typeface="+mn-ea"/>
                      <a:cs typeface="+mn-cs"/>
                    </a:rPr>
                    <a:t>Assessment post-RECIST PD</a:t>
                  </a:r>
                </a:p>
              </p:txBody>
            </p:sp>
            <p:sp>
              <p:nvSpPr>
                <p:cNvPr id="38" name="Flowchart: Decision 37">
                  <a:extLst>
                    <a:ext uri="{FF2B5EF4-FFF2-40B4-BE49-F238E27FC236}">
                      <a16:creationId xmlns:a16="http://schemas.microsoft.com/office/drawing/2014/main" id="{522C1A07-D526-4308-894F-0C2F0BB0015F}"/>
                    </a:ext>
                  </a:extLst>
                </p:cNvPr>
                <p:cNvSpPr/>
                <p:nvPr/>
              </p:nvSpPr>
              <p:spPr>
                <a:xfrm>
                  <a:off x="8635622" y="5791790"/>
                  <a:ext cx="165185" cy="199463"/>
                </a:xfrm>
                <a:prstGeom prst="flowChartDecision">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39" name="TextBox 38">
                  <a:extLst>
                    <a:ext uri="{FF2B5EF4-FFF2-40B4-BE49-F238E27FC236}">
                      <a16:creationId xmlns:a16="http://schemas.microsoft.com/office/drawing/2014/main" id="{63EEAD56-CC49-4537-BB60-14832EDB1007}"/>
                    </a:ext>
                  </a:extLst>
                </p:cNvPr>
                <p:cNvSpPr txBox="1"/>
                <p:nvPr/>
              </p:nvSpPr>
              <p:spPr>
                <a:xfrm>
                  <a:off x="8731797" y="5781724"/>
                  <a:ext cx="89738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panose="020B0604020202020204"/>
                      <a:ea typeface="+mn-ea"/>
                      <a:cs typeface="+mn-cs"/>
                    </a:rPr>
                    <a:t>PD response</a:t>
                  </a:r>
                </a:p>
              </p:txBody>
            </p:sp>
          </p:grpSp>
          <p:sp>
            <p:nvSpPr>
              <p:cNvPr id="33" name="Rectangle 32">
                <a:extLst>
                  <a:ext uri="{FF2B5EF4-FFF2-40B4-BE49-F238E27FC236}">
                    <a16:creationId xmlns:a16="http://schemas.microsoft.com/office/drawing/2014/main" id="{727DB4C1-D170-439D-96B8-D2C4FE4F52EF}"/>
                  </a:ext>
                </a:extLst>
              </p:cNvPr>
              <p:cNvSpPr/>
              <p:nvPr/>
            </p:nvSpPr>
            <p:spPr>
              <a:xfrm>
                <a:off x="7191646" y="5339459"/>
                <a:ext cx="3969838" cy="273343"/>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panose="020B0604020202020204"/>
                    <a:ea typeface="+mn-ea"/>
                    <a:cs typeface="+mn-cs"/>
                  </a:rPr>
                  <a:t>Time (months) from first dose of study drug</a:t>
                </a:r>
              </a:p>
            </p:txBody>
          </p:sp>
          <p:sp>
            <p:nvSpPr>
              <p:cNvPr id="34" name="Rectangle 33">
                <a:extLst>
                  <a:ext uri="{FF2B5EF4-FFF2-40B4-BE49-F238E27FC236}">
                    <a16:creationId xmlns:a16="http://schemas.microsoft.com/office/drawing/2014/main" id="{0826D8EC-247B-4D8B-BBC9-86C37EB1B102}"/>
                  </a:ext>
                </a:extLst>
              </p:cNvPr>
              <p:cNvSpPr/>
              <p:nvPr/>
            </p:nvSpPr>
            <p:spPr>
              <a:xfrm>
                <a:off x="6803484" y="5231216"/>
                <a:ext cx="2547043" cy="12631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panose="020B0604020202020204"/>
                    <a:ea typeface="+mn-ea"/>
                    <a:cs typeface="+mn-cs"/>
                  </a:rPr>
                  <a:t>0.0        2.5        5.0        7.5        10.0        12.5</a:t>
                </a:r>
              </a:p>
            </p:txBody>
          </p:sp>
          <p:sp>
            <p:nvSpPr>
              <p:cNvPr id="35" name="Rectangle 34">
                <a:extLst>
                  <a:ext uri="{FF2B5EF4-FFF2-40B4-BE49-F238E27FC236}">
                    <a16:creationId xmlns:a16="http://schemas.microsoft.com/office/drawing/2014/main" id="{28C0EB1B-3702-4605-A737-4146A858C1F8}"/>
                  </a:ext>
                </a:extLst>
              </p:cNvPr>
              <p:cNvSpPr/>
              <p:nvPr/>
            </p:nvSpPr>
            <p:spPr>
              <a:xfrm>
                <a:off x="9408450" y="5231215"/>
                <a:ext cx="2547043" cy="12631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panose="020B0604020202020204"/>
                    <a:ea typeface="+mn-ea"/>
                    <a:cs typeface="+mn-cs"/>
                  </a:rPr>
                  <a:t>0.0        2.5        5.0        7.5        10.0        12.5</a:t>
                </a:r>
              </a:p>
            </p:txBody>
          </p:sp>
        </p:grpSp>
        <p:sp>
          <p:nvSpPr>
            <p:cNvPr id="48" name="Rectangle 47">
              <a:extLst>
                <a:ext uri="{FF2B5EF4-FFF2-40B4-BE49-F238E27FC236}">
                  <a16:creationId xmlns:a16="http://schemas.microsoft.com/office/drawing/2014/main" id="{D7EABFBA-AB65-48B2-9BC6-C10B357E90A8}"/>
                </a:ext>
              </a:extLst>
            </p:cNvPr>
            <p:cNvSpPr/>
            <p:nvPr/>
          </p:nvSpPr>
          <p:spPr>
            <a:xfrm>
              <a:off x="7958717" y="5363063"/>
              <a:ext cx="165185" cy="183061"/>
            </a:xfrm>
            <a:prstGeom prst="rect">
              <a:avLst/>
            </a:prstGeom>
            <a:solidFill>
              <a:srgbClr val="1E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sp>
        <p:nvSpPr>
          <p:cNvPr id="49" name="TextBox 48">
            <a:extLst>
              <a:ext uri="{FF2B5EF4-FFF2-40B4-BE49-F238E27FC236}">
                <a16:creationId xmlns:a16="http://schemas.microsoft.com/office/drawing/2014/main" id="{25725176-11BF-4F03-B9D7-0E28B25F027D}"/>
              </a:ext>
            </a:extLst>
          </p:cNvPr>
          <p:cNvSpPr txBox="1"/>
          <p:nvPr/>
        </p:nvSpPr>
        <p:spPr>
          <a:xfrm>
            <a:off x="10150733" y="6614160"/>
            <a:ext cx="1842999" cy="243840"/>
          </a:xfrm>
          <a:prstGeom prst="rect">
            <a:avLst/>
          </a:prstGeom>
        </p:spPr>
        <p:txBody>
          <a:bodyPr vert="horz" wrap="non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3173E"/>
                </a:solidFill>
                <a:effectLst/>
                <a:uLnTx/>
                <a:uFillTx/>
                <a:latin typeface="Arial" panose="020B0604020202020204" pitchFamily="34" charset="0"/>
                <a:ea typeface="+mn-ea"/>
                <a:cs typeface="Arial" panose="020B0604020202020204" pitchFamily="34" charset="0"/>
              </a:rPr>
              <a:t>Hamilton E et al. ASCO 2023</a:t>
            </a:r>
          </a:p>
        </p:txBody>
      </p:sp>
      <p:sp>
        <p:nvSpPr>
          <p:cNvPr id="50" name="TextBox 49">
            <a:extLst>
              <a:ext uri="{FF2B5EF4-FFF2-40B4-BE49-F238E27FC236}">
                <a16:creationId xmlns:a16="http://schemas.microsoft.com/office/drawing/2014/main" id="{6CA3DEC6-2DB7-4714-95B2-6DE7130284B9}"/>
              </a:ext>
            </a:extLst>
          </p:cNvPr>
          <p:cNvSpPr txBox="1"/>
          <p:nvPr/>
        </p:nvSpPr>
        <p:spPr>
          <a:xfrm>
            <a:off x="695999" y="5476915"/>
            <a:ext cx="6542243" cy="324207"/>
          </a:xfrm>
          <a:prstGeom prst="rect">
            <a:avLst/>
          </a:prstGeom>
        </p:spPr>
        <p:txBody>
          <a:bodyPr vert="horz" wrap="non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Majority of the patients had tumor shrinkage with HER3-DXd treatment</a:t>
            </a:r>
          </a:p>
        </p:txBody>
      </p:sp>
      <p:sp>
        <p:nvSpPr>
          <p:cNvPr id="6" name="TextBox 5">
            <a:extLst>
              <a:ext uri="{FF2B5EF4-FFF2-40B4-BE49-F238E27FC236}">
                <a16:creationId xmlns:a16="http://schemas.microsoft.com/office/drawing/2014/main" id="{C3FFAA12-D423-4EF7-963D-5D053E219C02}"/>
              </a:ext>
            </a:extLst>
          </p:cNvPr>
          <p:cNvSpPr txBox="1"/>
          <p:nvPr/>
        </p:nvSpPr>
        <p:spPr>
          <a:xfrm>
            <a:off x="4871864" y="6309320"/>
            <a:ext cx="3158008" cy="460511"/>
          </a:xfrm>
          <a:prstGeom prst="rect">
            <a:avLst/>
          </a:prstGeom>
          <a:noFill/>
        </p:spPr>
        <p:txBody>
          <a:bodyPr wrap="square">
            <a:spAutoFit/>
          </a:bodyPr>
          <a:lstStyle/>
          <a:p>
            <a:pPr algn="ctr" defTabSz="914400" eaLnBrk="0" hangingPunct="0">
              <a:lnSpc>
                <a:spcPts val="3340"/>
              </a:lnSpc>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Courtesy of Erika Hamilton, MD</a:t>
            </a:r>
          </a:p>
        </p:txBody>
      </p:sp>
    </p:spTree>
    <p:extLst>
      <p:ext uri="{BB962C8B-B14F-4D97-AF65-F5344CB8AC3E}">
        <p14:creationId xmlns:p14="http://schemas.microsoft.com/office/powerpoint/2010/main" val="37866752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22762"/>
            <a:ext cx="10857750" cy="469506"/>
          </a:xfrm>
        </p:spPr>
        <p:txBody>
          <a:bodyPr>
            <a:normAutofit/>
          </a:bodyPr>
          <a:lstStyle/>
          <a:p>
            <a:pPr algn="ctr"/>
            <a:r>
              <a:rPr lang="en-US" sz="2800" dirty="0" err="1">
                <a:latin typeface="+mn-lt"/>
              </a:rPr>
              <a:t>Datopotamab</a:t>
            </a:r>
            <a:r>
              <a:rPr lang="en-US" sz="2800" dirty="0">
                <a:latin typeface="+mn-lt"/>
              </a:rPr>
              <a:t> deruxtecan (Dato-DXd): Trop-2 directed ADC</a:t>
            </a:r>
          </a:p>
        </p:txBody>
      </p:sp>
      <p:pic>
        <p:nvPicPr>
          <p:cNvPr id="5" name="Picture 4">
            <a:extLst>
              <a:ext uri="{FF2B5EF4-FFF2-40B4-BE49-F238E27FC236}">
                <a16:creationId xmlns:a16="http://schemas.microsoft.com/office/drawing/2014/main" id="{1C25ADBE-8E31-4E9C-9CBE-F29180CB6AC3}"/>
              </a:ext>
            </a:extLst>
          </p:cNvPr>
          <p:cNvPicPr>
            <a:picLocks noChangeAspect="1"/>
          </p:cNvPicPr>
          <p:nvPr/>
        </p:nvPicPr>
        <p:blipFill>
          <a:blip r:embed="rId2"/>
          <a:stretch>
            <a:fillRect/>
          </a:stretch>
        </p:blipFill>
        <p:spPr>
          <a:xfrm>
            <a:off x="345127" y="861426"/>
            <a:ext cx="4363585" cy="3657600"/>
          </a:xfrm>
          <a:prstGeom prst="rect">
            <a:avLst/>
          </a:prstGeom>
        </p:spPr>
      </p:pic>
      <p:pic>
        <p:nvPicPr>
          <p:cNvPr id="3" name="Picture 2">
            <a:extLst>
              <a:ext uri="{FF2B5EF4-FFF2-40B4-BE49-F238E27FC236}">
                <a16:creationId xmlns:a16="http://schemas.microsoft.com/office/drawing/2014/main" id="{D976E2DE-7996-45A8-BC7C-0DD505DB4D3D}"/>
              </a:ext>
            </a:extLst>
          </p:cNvPr>
          <p:cNvPicPr>
            <a:picLocks noChangeAspect="1"/>
          </p:cNvPicPr>
          <p:nvPr/>
        </p:nvPicPr>
        <p:blipFill>
          <a:blip r:embed="rId3"/>
          <a:stretch>
            <a:fillRect/>
          </a:stretch>
        </p:blipFill>
        <p:spPr>
          <a:xfrm>
            <a:off x="545442" y="4671197"/>
            <a:ext cx="3962953" cy="1648055"/>
          </a:xfrm>
          <a:prstGeom prst="rect">
            <a:avLst/>
          </a:prstGeom>
        </p:spPr>
      </p:pic>
      <p:pic>
        <p:nvPicPr>
          <p:cNvPr id="6" name="Picture 5">
            <a:extLst>
              <a:ext uri="{FF2B5EF4-FFF2-40B4-BE49-F238E27FC236}">
                <a16:creationId xmlns:a16="http://schemas.microsoft.com/office/drawing/2014/main" id="{9F1DBF7C-0F7E-4633-B68F-F515E1D98EC2}"/>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t="3099"/>
          <a:stretch/>
        </p:blipFill>
        <p:spPr>
          <a:xfrm>
            <a:off x="5251827" y="1148125"/>
            <a:ext cx="6677957" cy="2086218"/>
          </a:xfrm>
          <a:prstGeom prst="rect">
            <a:avLst/>
          </a:prstGeom>
          <a:ln w="6350">
            <a:solidFill>
              <a:schemeClr val="tx1"/>
            </a:solidFill>
          </a:ln>
        </p:spPr>
      </p:pic>
      <p:sp>
        <p:nvSpPr>
          <p:cNvPr id="7" name="Rectangle 6">
            <a:extLst>
              <a:ext uri="{FF2B5EF4-FFF2-40B4-BE49-F238E27FC236}">
                <a16:creationId xmlns:a16="http://schemas.microsoft.com/office/drawing/2014/main" id="{1368017E-9CB8-4626-83DC-7515F4416C1D}"/>
              </a:ext>
            </a:extLst>
          </p:cNvPr>
          <p:cNvSpPr/>
          <p:nvPr/>
        </p:nvSpPr>
        <p:spPr>
          <a:xfrm>
            <a:off x="9177320" y="6574127"/>
            <a:ext cx="2951449" cy="246221"/>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00000"/>
                </a:solidFill>
                <a:effectLst/>
                <a:uLnTx/>
                <a:uFillTx/>
                <a:latin typeface="Arial" panose="020B0604020202020204"/>
                <a:ea typeface="+mn-ea"/>
                <a:cs typeface="+mn-cs"/>
              </a:rPr>
              <a:t>Meric-Bernstram</a:t>
            </a: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rPr>
              <a:t> F et al.  SABCS 2022; PD13-08</a:t>
            </a:r>
          </a:p>
        </p:txBody>
      </p:sp>
      <p:sp>
        <p:nvSpPr>
          <p:cNvPr id="8" name="TextBox 7">
            <a:extLst>
              <a:ext uri="{FF2B5EF4-FFF2-40B4-BE49-F238E27FC236}">
                <a16:creationId xmlns:a16="http://schemas.microsoft.com/office/drawing/2014/main" id="{D4692D17-74D5-4370-933D-5C3008002B8C}"/>
              </a:ext>
            </a:extLst>
          </p:cNvPr>
          <p:cNvSpPr txBox="1"/>
          <p:nvPr/>
        </p:nvSpPr>
        <p:spPr>
          <a:xfrm>
            <a:off x="1607271" y="1860945"/>
            <a:ext cx="2876612" cy="40011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C00000"/>
                </a:solidFill>
                <a:effectLst/>
                <a:uLnTx/>
                <a:uFillTx/>
                <a:latin typeface="Arial"/>
                <a:ea typeface="+mn-ea"/>
                <a:cs typeface="+mn-cs"/>
              </a:rPr>
              <a:t>N=41</a:t>
            </a:r>
          </a:p>
        </p:txBody>
      </p:sp>
      <p:sp>
        <p:nvSpPr>
          <p:cNvPr id="10" name="TextBox 9">
            <a:extLst>
              <a:ext uri="{FF2B5EF4-FFF2-40B4-BE49-F238E27FC236}">
                <a16:creationId xmlns:a16="http://schemas.microsoft.com/office/drawing/2014/main" id="{CD4A5207-C539-41A8-9786-7CF8CA8FAA69}"/>
              </a:ext>
            </a:extLst>
          </p:cNvPr>
          <p:cNvSpPr txBox="1"/>
          <p:nvPr/>
        </p:nvSpPr>
        <p:spPr>
          <a:xfrm>
            <a:off x="2207019" y="2279907"/>
            <a:ext cx="1708660" cy="40011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3173E">
                    <a:lumMod val="90000"/>
                    <a:lumOff val="10000"/>
                  </a:srgbClr>
                </a:solidFill>
                <a:effectLst/>
                <a:uLnTx/>
                <a:uFillTx/>
                <a:latin typeface="Arial"/>
                <a:ea typeface="+mn-ea"/>
                <a:cs typeface="+mn-cs"/>
              </a:rPr>
              <a:t>ORR = 27%</a:t>
            </a:r>
          </a:p>
        </p:txBody>
      </p:sp>
      <p:pic>
        <p:nvPicPr>
          <p:cNvPr id="11" name="Image 5">
            <a:extLst>
              <a:ext uri="{FF2B5EF4-FFF2-40B4-BE49-F238E27FC236}">
                <a16:creationId xmlns:a16="http://schemas.microsoft.com/office/drawing/2014/main" id="{C88F59AA-F161-4050-93FA-114EFE4EE631}"/>
              </a:ext>
            </a:extLst>
          </p:cNvPr>
          <p:cNvPicPr>
            <a:picLocks noChangeAspect="1"/>
          </p:cNvPicPr>
          <p:nvPr/>
        </p:nvPicPr>
        <p:blipFill>
          <a:blip r:embed="rId6"/>
          <a:stretch>
            <a:fillRect/>
          </a:stretch>
        </p:blipFill>
        <p:spPr>
          <a:xfrm>
            <a:off x="5935870" y="3982478"/>
            <a:ext cx="5691104" cy="1699597"/>
          </a:xfrm>
          <a:prstGeom prst="rect">
            <a:avLst/>
          </a:prstGeom>
          <a:ln w="12700">
            <a:solidFill>
              <a:schemeClr val="tx1"/>
            </a:solidFill>
          </a:ln>
        </p:spPr>
      </p:pic>
      <p:sp>
        <p:nvSpPr>
          <p:cNvPr id="13" name="Rectangle 12">
            <a:extLst>
              <a:ext uri="{FF2B5EF4-FFF2-40B4-BE49-F238E27FC236}">
                <a16:creationId xmlns:a16="http://schemas.microsoft.com/office/drawing/2014/main" id="{BAC67181-6D78-497A-AD14-30517FDD8BDA}"/>
              </a:ext>
            </a:extLst>
          </p:cNvPr>
          <p:cNvSpPr/>
          <p:nvPr/>
        </p:nvSpPr>
        <p:spPr>
          <a:xfrm>
            <a:off x="7192996" y="3241173"/>
            <a:ext cx="3782471" cy="738664"/>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3173E"/>
                </a:solidFill>
                <a:effectLst/>
                <a:uLnTx/>
                <a:uFillTx/>
                <a:latin typeface="Arial" panose="020B0604020202020204"/>
                <a:ea typeface="+mn-ea"/>
                <a:cs typeface="+mn-cs"/>
              </a:rPr>
              <a:t>Patient population (n=41)</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3173E"/>
                </a:solidFill>
                <a:effectLst/>
                <a:uLnTx/>
                <a:uFillTx/>
                <a:latin typeface="Arial" panose="020B0604020202020204"/>
                <a:ea typeface="+mn-ea"/>
                <a:cs typeface="+mn-cs"/>
              </a:rPr>
              <a:t>Median prior chemo for MBC = 2 (1-6) </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3173E"/>
                </a:solidFill>
                <a:effectLst/>
                <a:uLnTx/>
                <a:uFillTx/>
                <a:latin typeface="Arial" panose="020B0604020202020204"/>
                <a:ea typeface="+mn-ea"/>
                <a:cs typeface="+mn-cs"/>
              </a:rPr>
              <a:t>Prior CDK 4/6i = 95%</a:t>
            </a:r>
          </a:p>
        </p:txBody>
      </p:sp>
      <p:sp>
        <p:nvSpPr>
          <p:cNvPr id="15" name="TextBox 14">
            <a:extLst>
              <a:ext uri="{FF2B5EF4-FFF2-40B4-BE49-F238E27FC236}">
                <a16:creationId xmlns:a16="http://schemas.microsoft.com/office/drawing/2014/main" id="{577956D3-6512-4CBE-AACF-506ED84964D1}"/>
              </a:ext>
            </a:extLst>
          </p:cNvPr>
          <p:cNvSpPr txBox="1"/>
          <p:nvPr/>
        </p:nvSpPr>
        <p:spPr>
          <a:xfrm>
            <a:off x="7945514" y="3756797"/>
            <a:ext cx="1464815" cy="216210"/>
          </a:xfrm>
          <a:prstGeom prst="rect">
            <a:avLst/>
          </a:prstGeom>
        </p:spPr>
        <p:txBody>
          <a:bodyPr vert="horz" wrap="non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1200" b="1"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endParaRPr>
          </a:p>
        </p:txBody>
      </p:sp>
      <p:sp>
        <p:nvSpPr>
          <p:cNvPr id="16" name="Rectangle 15">
            <a:extLst>
              <a:ext uri="{FF2B5EF4-FFF2-40B4-BE49-F238E27FC236}">
                <a16:creationId xmlns:a16="http://schemas.microsoft.com/office/drawing/2014/main" id="{BD253395-DBE1-471E-BC32-1FC4403F8B85}"/>
              </a:ext>
            </a:extLst>
          </p:cNvPr>
          <p:cNvSpPr/>
          <p:nvPr/>
        </p:nvSpPr>
        <p:spPr>
          <a:xfrm>
            <a:off x="10369847" y="3973007"/>
            <a:ext cx="1358064" cy="369332"/>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anose="020B0604020202020204"/>
                <a:ea typeface="+mn-ea"/>
                <a:cs typeface="+mn-cs"/>
              </a:rPr>
              <a:t>ORR= 27%</a:t>
            </a:r>
          </a:p>
        </p:txBody>
      </p:sp>
      <p:cxnSp>
        <p:nvCxnSpPr>
          <p:cNvPr id="18" name="Straight Connector 17">
            <a:extLst>
              <a:ext uri="{FF2B5EF4-FFF2-40B4-BE49-F238E27FC236}">
                <a16:creationId xmlns:a16="http://schemas.microsoft.com/office/drawing/2014/main" id="{3AB30D63-F902-4A18-92A0-BF31989259D4}"/>
              </a:ext>
            </a:extLst>
          </p:cNvPr>
          <p:cNvCxnSpPr>
            <a:cxnSpLocks/>
          </p:cNvCxnSpPr>
          <p:nvPr/>
        </p:nvCxnSpPr>
        <p:spPr>
          <a:xfrm flipH="1">
            <a:off x="4938833" y="861426"/>
            <a:ext cx="12386" cy="5457826"/>
          </a:xfrm>
          <a:prstGeom prst="line">
            <a:avLst/>
          </a:prstGeom>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DA6EE3CD-BD60-4424-8F97-DD185BB31B18}"/>
              </a:ext>
            </a:extLst>
          </p:cNvPr>
          <p:cNvSpPr txBox="1"/>
          <p:nvPr/>
        </p:nvSpPr>
        <p:spPr>
          <a:xfrm>
            <a:off x="7474998" y="752554"/>
            <a:ext cx="2059619" cy="270494"/>
          </a:xfrm>
          <a:prstGeom prst="rect">
            <a:avLst/>
          </a:prstGeom>
          <a:solidFill>
            <a:schemeClr val="bg1">
              <a:lumMod val="85000"/>
            </a:schemeClr>
          </a:solidFill>
        </p:spPr>
        <p:txBody>
          <a:bodyPr vert="horz" wrap="non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400" b="1" i="0" u="none" strike="noStrike" kern="1200" cap="none" spc="0" normalizeH="0" baseline="0" noProof="0" dirty="0">
                <a:ln>
                  <a:noFill/>
                </a:ln>
                <a:solidFill>
                  <a:srgbClr val="03173E"/>
                </a:solidFill>
                <a:effectLst/>
                <a:uLnTx/>
                <a:uFillTx/>
                <a:latin typeface="Arial" panose="020B0604020202020204" pitchFamily="34" charset="0"/>
                <a:ea typeface="+mn-ea"/>
                <a:cs typeface="Arial" panose="020B0604020202020204" pitchFamily="34" charset="0"/>
              </a:rPr>
              <a:t>TROPION-PanTumor01</a:t>
            </a:r>
          </a:p>
        </p:txBody>
      </p:sp>
      <p:sp>
        <p:nvSpPr>
          <p:cNvPr id="14" name="Rectangle 13">
            <a:extLst>
              <a:ext uri="{FF2B5EF4-FFF2-40B4-BE49-F238E27FC236}">
                <a16:creationId xmlns:a16="http://schemas.microsoft.com/office/drawing/2014/main" id="{78FA199C-FE5F-4B55-B4D3-7FD41D2110E6}"/>
              </a:ext>
            </a:extLst>
          </p:cNvPr>
          <p:cNvSpPr/>
          <p:nvPr/>
        </p:nvSpPr>
        <p:spPr>
          <a:xfrm>
            <a:off x="5833784" y="5688905"/>
            <a:ext cx="6096000" cy="646331"/>
          </a:xfrm>
          <a:prstGeom prst="rect">
            <a:avLst/>
          </a:prstGeom>
        </p:spPr>
        <p:txBody>
          <a:bodyP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anose="020B0604020202020204"/>
                <a:ea typeface="+mn-ea"/>
                <a:cs typeface="+mn-cs"/>
              </a:rPr>
              <a:t>Median PFS = 8.3 months</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anose="020B0604020202020204"/>
                <a:ea typeface="+mn-ea"/>
                <a:cs typeface="+mn-cs"/>
              </a:rPr>
              <a:t>Median OS = NR</a:t>
            </a:r>
          </a:p>
        </p:txBody>
      </p:sp>
      <p:sp>
        <p:nvSpPr>
          <p:cNvPr id="4" name="TextBox 3">
            <a:extLst>
              <a:ext uri="{FF2B5EF4-FFF2-40B4-BE49-F238E27FC236}">
                <a16:creationId xmlns:a16="http://schemas.microsoft.com/office/drawing/2014/main" id="{FFCA81D5-1878-1092-C812-CA7C207DE13A}"/>
              </a:ext>
            </a:extLst>
          </p:cNvPr>
          <p:cNvSpPr txBox="1"/>
          <p:nvPr/>
        </p:nvSpPr>
        <p:spPr>
          <a:xfrm>
            <a:off x="4871864" y="6309320"/>
            <a:ext cx="3158008" cy="460511"/>
          </a:xfrm>
          <a:prstGeom prst="rect">
            <a:avLst/>
          </a:prstGeom>
          <a:noFill/>
        </p:spPr>
        <p:txBody>
          <a:bodyPr wrap="square">
            <a:spAutoFit/>
          </a:bodyPr>
          <a:lstStyle/>
          <a:p>
            <a:pPr algn="ctr" defTabSz="914400" eaLnBrk="0" hangingPunct="0">
              <a:lnSpc>
                <a:spcPts val="3340"/>
              </a:lnSpc>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Courtesy of Erika Hamilton, MD</a:t>
            </a:r>
          </a:p>
        </p:txBody>
      </p:sp>
    </p:spTree>
    <p:extLst>
      <p:ext uri="{BB962C8B-B14F-4D97-AF65-F5344CB8AC3E}">
        <p14:creationId xmlns:p14="http://schemas.microsoft.com/office/powerpoint/2010/main" val="28574950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8221" y="93854"/>
            <a:ext cx="11014435" cy="553987"/>
          </a:xfrm>
        </p:spPr>
        <p:txBody>
          <a:bodyPr>
            <a:normAutofit fontScale="90000"/>
          </a:bodyPr>
          <a:lstStyle/>
          <a:p>
            <a:r>
              <a:rPr lang="fr-FR" sz="2800" dirty="0">
                <a:solidFill>
                  <a:schemeClr val="accent1">
                    <a:lumMod val="50000"/>
                  </a:schemeClr>
                </a:solidFill>
                <a:latin typeface="Arial" panose="020B0604020202020204" pitchFamily="34" charset="0"/>
                <a:cs typeface="Arial" panose="020B0604020202020204" pitchFamily="34" charset="0"/>
              </a:rPr>
              <a:t>TROPION-Breast01: Phase 3 trial of </a:t>
            </a:r>
            <a:r>
              <a:rPr lang="fr-FR" sz="2800" dirty="0" err="1">
                <a:solidFill>
                  <a:schemeClr val="accent1">
                    <a:lumMod val="50000"/>
                  </a:schemeClr>
                </a:solidFill>
                <a:latin typeface="Arial" panose="020B0604020202020204" pitchFamily="34" charset="0"/>
                <a:cs typeface="Arial" panose="020B0604020202020204" pitchFamily="34" charset="0"/>
              </a:rPr>
              <a:t>Dato-DXd</a:t>
            </a:r>
            <a:r>
              <a:rPr lang="fr-FR" sz="2800" dirty="0">
                <a:solidFill>
                  <a:schemeClr val="accent1">
                    <a:lumMod val="50000"/>
                  </a:schemeClr>
                </a:solidFill>
                <a:latin typeface="Arial" panose="020B0604020202020204" pitchFamily="34" charset="0"/>
                <a:cs typeface="Arial" panose="020B0604020202020204" pitchFamily="34" charset="0"/>
              </a:rPr>
              <a:t> in HR+/HER2- MBC</a:t>
            </a:r>
          </a:p>
        </p:txBody>
      </p:sp>
      <p:pic>
        <p:nvPicPr>
          <p:cNvPr id="3" name="Picture 2">
            <a:extLst>
              <a:ext uri="{FF2B5EF4-FFF2-40B4-BE49-F238E27FC236}">
                <a16:creationId xmlns:a16="http://schemas.microsoft.com/office/drawing/2014/main" id="{7136FEEE-2904-421B-AD7F-1DF6EC4D10A3}"/>
              </a:ext>
            </a:extLst>
          </p:cNvPr>
          <p:cNvPicPr>
            <a:picLocks noChangeAspect="1"/>
          </p:cNvPicPr>
          <p:nvPr/>
        </p:nvPicPr>
        <p:blipFill rotWithShape="1">
          <a:blip r:embed="rId2"/>
          <a:srcRect t="4434"/>
          <a:stretch/>
        </p:blipFill>
        <p:spPr>
          <a:xfrm>
            <a:off x="870351" y="1207817"/>
            <a:ext cx="9159339" cy="2568249"/>
          </a:xfrm>
          <a:prstGeom prst="rect">
            <a:avLst/>
          </a:prstGeom>
        </p:spPr>
      </p:pic>
      <p:sp>
        <p:nvSpPr>
          <p:cNvPr id="6" name="Rectangle 5">
            <a:extLst>
              <a:ext uri="{FF2B5EF4-FFF2-40B4-BE49-F238E27FC236}">
                <a16:creationId xmlns:a16="http://schemas.microsoft.com/office/drawing/2014/main" id="{5217657C-BB30-4D51-BCC6-273F654A02AD}"/>
              </a:ext>
            </a:extLst>
          </p:cNvPr>
          <p:cNvSpPr/>
          <p:nvPr/>
        </p:nvSpPr>
        <p:spPr>
          <a:xfrm>
            <a:off x="10171690" y="838485"/>
            <a:ext cx="168507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NCT05104866</a:t>
            </a:r>
            <a:endParaRPr kumimoji="0" lang="en-US" sz="1800" b="0" i="0" u="none" strike="noStrike" kern="1200" cap="none" spc="0" normalizeH="0" baseline="0" noProof="0" dirty="0">
              <a:ln>
                <a:noFill/>
              </a:ln>
              <a:solidFill>
                <a:srgbClr val="C00000"/>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7C1785A2-2047-49B0-9E62-55CF3B8E14AB}"/>
              </a:ext>
            </a:extLst>
          </p:cNvPr>
          <p:cNvSpPr txBox="1"/>
          <p:nvPr/>
        </p:nvSpPr>
        <p:spPr>
          <a:xfrm>
            <a:off x="3764132" y="4216894"/>
            <a:ext cx="4243526" cy="506027"/>
          </a:xfrm>
          <a:prstGeom prst="rect">
            <a:avLst/>
          </a:prstGeom>
        </p:spPr>
        <p:txBody>
          <a:bodyPr vert="horz" wrap="non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srgbClr val="001641"/>
                </a:solidFill>
                <a:effectLst/>
                <a:highlight>
                  <a:srgbClr val="FFFF00"/>
                </a:highlight>
                <a:uLnTx/>
                <a:uFillTx/>
                <a:latin typeface="Arial" panose="020B0604020202020204" pitchFamily="34" charset="0"/>
                <a:ea typeface="+mn-ea"/>
                <a:cs typeface="Arial" panose="020B0604020202020204" pitchFamily="34" charset="0"/>
              </a:rPr>
              <a:t>Trial has completed accrual</a:t>
            </a:r>
          </a:p>
        </p:txBody>
      </p:sp>
      <p:sp>
        <p:nvSpPr>
          <p:cNvPr id="4" name="TextBox 3">
            <a:extLst>
              <a:ext uri="{FF2B5EF4-FFF2-40B4-BE49-F238E27FC236}">
                <a16:creationId xmlns:a16="http://schemas.microsoft.com/office/drawing/2014/main" id="{BAEA2CCE-79C9-820E-45FA-11DE2A3EC1DC}"/>
              </a:ext>
            </a:extLst>
          </p:cNvPr>
          <p:cNvSpPr txBox="1"/>
          <p:nvPr/>
        </p:nvSpPr>
        <p:spPr>
          <a:xfrm>
            <a:off x="4871864" y="6309320"/>
            <a:ext cx="3158008" cy="460511"/>
          </a:xfrm>
          <a:prstGeom prst="rect">
            <a:avLst/>
          </a:prstGeom>
          <a:noFill/>
        </p:spPr>
        <p:txBody>
          <a:bodyPr wrap="square">
            <a:spAutoFit/>
          </a:bodyPr>
          <a:lstStyle/>
          <a:p>
            <a:pPr algn="ctr" defTabSz="914400" eaLnBrk="0" hangingPunct="0">
              <a:lnSpc>
                <a:spcPts val="3340"/>
              </a:lnSpc>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Courtesy of Erika Hamilton, MD</a:t>
            </a:r>
          </a:p>
        </p:txBody>
      </p:sp>
    </p:spTree>
    <p:extLst>
      <p:ext uri="{BB962C8B-B14F-4D97-AF65-F5344CB8AC3E}">
        <p14:creationId xmlns:p14="http://schemas.microsoft.com/office/powerpoint/2010/main" val="2836025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264" y="386817"/>
            <a:ext cx="11014435" cy="323397"/>
          </a:xfrm>
        </p:spPr>
        <p:txBody>
          <a:bodyPr>
            <a:normAutofit/>
          </a:bodyPr>
          <a:lstStyle/>
          <a:p>
            <a:r>
              <a:rPr lang="fr-FR" sz="2000" dirty="0">
                <a:solidFill>
                  <a:schemeClr val="accent1">
                    <a:lumMod val="50000"/>
                  </a:schemeClr>
                </a:solidFill>
                <a:latin typeface="Arial" panose="020B0604020202020204" pitchFamily="34" charset="0"/>
                <a:cs typeface="Arial" panose="020B0604020202020204" pitchFamily="34" charset="0"/>
              </a:rPr>
              <a:t>Case 1 </a:t>
            </a:r>
            <a:r>
              <a:rPr lang="en-US" sz="2000" dirty="0">
                <a:solidFill>
                  <a:srgbClr val="001641"/>
                </a:solidFill>
                <a:latin typeface="Arial" panose="020B0604020202020204" pitchFamily="34" charset="0"/>
                <a:cs typeface="Arial" panose="020B0604020202020204" pitchFamily="34" charset="0"/>
              </a:rPr>
              <a:t>Patient with ER+/HER2- MBC who received an investigational SERD</a:t>
            </a:r>
            <a:endParaRPr lang="fr-FR" sz="2000" dirty="0">
              <a:solidFill>
                <a:schemeClr val="accent1">
                  <a:lumMod val="50000"/>
                </a:schemeClr>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C1785A2-2047-49B0-9E62-55CF3B8E14AB}"/>
              </a:ext>
            </a:extLst>
          </p:cNvPr>
          <p:cNvSpPr txBox="1"/>
          <p:nvPr/>
        </p:nvSpPr>
        <p:spPr>
          <a:xfrm>
            <a:off x="727968" y="1233997"/>
            <a:ext cx="10644688" cy="2396970"/>
          </a:xfrm>
          <a:prstGeom prst="rect">
            <a:avLst/>
          </a:prstGeom>
        </p:spPr>
        <p:txBody>
          <a:bodyPr vert="horz" wrap="none" lIns="91440" tIns="45720" rIns="91440" bIns="45720" rtlCol="0">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rPr>
              <a:t>Diagnosis of ER+/HER2- BC in 2005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rPr>
              <a:t>Lumpectomy- 2.2 cm IDC, G2, ER 100%, PR 80%, HER-2 IHC 0, 0/2 involved SLN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rPr>
              <a:t>Adjuvant XRT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rPr>
              <a:t>Adjuvant tamoxifen-&gt;letrozole for 2005-2013 (8 years)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rPr>
              <a:t>Relapsed with lung metastases in 2017</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rPr>
              <a:t>Received palbociclib + letrozole 2017-2020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rPr>
              <a:t>Enrolled on SERENA-2 randomized to </a:t>
            </a:r>
            <a:r>
              <a:rPr kumimoji="0" lang="en-US" sz="2000" b="0" i="0" u="none" strike="noStrike" kern="1200" cap="none" spc="0" normalizeH="0" baseline="0" noProof="0" dirty="0" err="1">
                <a:ln>
                  <a:noFill/>
                </a:ln>
                <a:solidFill>
                  <a:srgbClr val="001641"/>
                </a:solidFill>
                <a:effectLst/>
                <a:uLnTx/>
                <a:uFillTx/>
                <a:latin typeface="Arial" panose="020B0604020202020204" pitchFamily="34" charset="0"/>
                <a:ea typeface="+mn-ea"/>
                <a:cs typeface="Arial" panose="020B0604020202020204" pitchFamily="34" charset="0"/>
              </a:rPr>
              <a:t>camizestrant</a:t>
            </a:r>
            <a:r>
              <a:rPr kumimoji="0" lang="en-US" sz="2000" b="0"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rPr>
              <a:t> arm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rPr>
              <a:t>Experienced G1 arthralgia and visual disturbances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rPr>
              <a:t>Remains on therapy</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BABB0EE7-695D-613A-7CFD-FB3A4D069976}"/>
              </a:ext>
            </a:extLst>
          </p:cNvPr>
          <p:cNvSpPr txBox="1"/>
          <p:nvPr/>
        </p:nvSpPr>
        <p:spPr>
          <a:xfrm>
            <a:off x="4871864" y="6309320"/>
            <a:ext cx="3158008" cy="460511"/>
          </a:xfrm>
          <a:prstGeom prst="rect">
            <a:avLst/>
          </a:prstGeom>
          <a:noFill/>
        </p:spPr>
        <p:txBody>
          <a:bodyPr wrap="square">
            <a:spAutoFit/>
          </a:bodyPr>
          <a:lstStyle/>
          <a:p>
            <a:pPr algn="ctr" defTabSz="914400" eaLnBrk="0" hangingPunct="0">
              <a:lnSpc>
                <a:spcPts val="3340"/>
              </a:lnSpc>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Courtesy of Erika Hamilton, MD</a:t>
            </a:r>
          </a:p>
        </p:txBody>
      </p:sp>
    </p:spTree>
    <p:extLst>
      <p:ext uri="{BB962C8B-B14F-4D97-AF65-F5344CB8AC3E}">
        <p14:creationId xmlns:p14="http://schemas.microsoft.com/office/powerpoint/2010/main" val="1952003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264" y="386817"/>
            <a:ext cx="11014435" cy="323397"/>
          </a:xfrm>
        </p:spPr>
        <p:txBody>
          <a:bodyPr>
            <a:normAutofit/>
          </a:bodyPr>
          <a:lstStyle/>
          <a:p>
            <a:r>
              <a:rPr lang="fr-FR" sz="2000" dirty="0">
                <a:solidFill>
                  <a:schemeClr val="accent1">
                    <a:lumMod val="50000"/>
                  </a:schemeClr>
                </a:solidFill>
                <a:latin typeface="Arial" panose="020B0604020202020204" pitchFamily="34" charset="0"/>
                <a:cs typeface="Arial" panose="020B0604020202020204" pitchFamily="34" charset="0"/>
              </a:rPr>
              <a:t>Case 2 </a:t>
            </a:r>
            <a:r>
              <a:rPr lang="en-US" sz="2000" dirty="0">
                <a:solidFill>
                  <a:srgbClr val="001641"/>
                </a:solidFill>
                <a:latin typeface="Arial" panose="020B0604020202020204" pitchFamily="34" charset="0"/>
                <a:cs typeface="Arial" panose="020B0604020202020204" pitchFamily="34" charset="0"/>
              </a:rPr>
              <a:t>Patient with ER+/HER2- MBC who received </a:t>
            </a:r>
            <a:r>
              <a:rPr lang="en-US" sz="2000" dirty="0" err="1">
                <a:solidFill>
                  <a:srgbClr val="001641"/>
                </a:solidFill>
                <a:latin typeface="Arial" panose="020B0604020202020204" pitchFamily="34" charset="0"/>
                <a:cs typeface="Arial" panose="020B0604020202020204" pitchFamily="34" charset="0"/>
              </a:rPr>
              <a:t>capivasertib</a:t>
            </a:r>
            <a:endParaRPr lang="fr-FR" sz="2000" dirty="0">
              <a:solidFill>
                <a:schemeClr val="accent1">
                  <a:lumMod val="50000"/>
                </a:schemeClr>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C1785A2-2047-49B0-9E62-55CF3B8E14AB}"/>
              </a:ext>
            </a:extLst>
          </p:cNvPr>
          <p:cNvSpPr txBox="1"/>
          <p:nvPr/>
        </p:nvSpPr>
        <p:spPr>
          <a:xfrm>
            <a:off x="727968" y="1233996"/>
            <a:ext cx="10644688" cy="2974019"/>
          </a:xfrm>
          <a:prstGeom prst="rect">
            <a:avLst/>
          </a:prstGeom>
        </p:spPr>
        <p:txBody>
          <a:bodyPr vert="horz" wrap="non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rPr>
              <a:t>Diagnosis of ER+/HER2- BC in 2003</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rPr>
              <a:t>	5.5 cm IDC, grade 3, ER/PR 90%, HER-2 IHC 1+</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rPr>
              <a:t>Neoadjuvant chemotherapy AC-&gt;T followed lumpectomy</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rPr>
              <a:t>Bilateral mastectomies 2.2 cm residual IDC, 1+ SLN with 3 mm deposit, 3 additional neg nodes</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rPr>
              <a:t>Adjuvant exemestane/letrozole for 2004-2014 (10 years)</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rPr>
              <a:t>Relapsed with liver metastases in 2018</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rPr>
              <a:t>Received palbociclib + letrozole 2018-2020, needed 1 dose reduction on palbociclib</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rPr>
              <a:t>Progression - appearance of new bone lesions and new lung lesion</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rPr>
              <a:t>Molecular profiling revealed an AKT1 mutation</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rPr>
              <a:t>Patient enrolled on CAPItello-291</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rPr>
              <a:t>	Experienced G2 diarrhea – controlled w/ 3 Imodium daily (2 in am, 1 at lunch) </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rPr>
              <a:t>	G1 hyperglycemia</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0478790D-5366-3C51-1BBC-90AA4ABC67D6}"/>
              </a:ext>
            </a:extLst>
          </p:cNvPr>
          <p:cNvSpPr txBox="1"/>
          <p:nvPr/>
        </p:nvSpPr>
        <p:spPr>
          <a:xfrm>
            <a:off x="4871864" y="6309320"/>
            <a:ext cx="3158008" cy="460511"/>
          </a:xfrm>
          <a:prstGeom prst="rect">
            <a:avLst/>
          </a:prstGeom>
          <a:noFill/>
        </p:spPr>
        <p:txBody>
          <a:bodyPr wrap="square">
            <a:spAutoFit/>
          </a:bodyPr>
          <a:lstStyle/>
          <a:p>
            <a:pPr algn="ctr" defTabSz="914400" eaLnBrk="0" hangingPunct="0">
              <a:lnSpc>
                <a:spcPts val="3340"/>
              </a:lnSpc>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Courtesy of Erika Hamilton, MD</a:t>
            </a:r>
          </a:p>
        </p:txBody>
      </p:sp>
    </p:spTree>
    <p:extLst>
      <p:ext uri="{BB962C8B-B14F-4D97-AF65-F5344CB8AC3E}">
        <p14:creationId xmlns:p14="http://schemas.microsoft.com/office/powerpoint/2010/main" val="3225022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264" y="386817"/>
            <a:ext cx="11014435" cy="323397"/>
          </a:xfrm>
        </p:spPr>
        <p:txBody>
          <a:bodyPr>
            <a:normAutofit/>
          </a:bodyPr>
          <a:lstStyle/>
          <a:p>
            <a:r>
              <a:rPr lang="fr-FR" sz="2000" dirty="0">
                <a:solidFill>
                  <a:schemeClr val="accent1">
                    <a:lumMod val="50000"/>
                  </a:schemeClr>
                </a:solidFill>
                <a:latin typeface="Arial" panose="020B0604020202020204" pitchFamily="34" charset="0"/>
                <a:cs typeface="Arial" panose="020B0604020202020204" pitchFamily="34" charset="0"/>
              </a:rPr>
              <a:t>Case 3 </a:t>
            </a:r>
            <a:r>
              <a:rPr lang="en-US" sz="2000" dirty="0">
                <a:solidFill>
                  <a:srgbClr val="001641"/>
                </a:solidFill>
                <a:latin typeface="Arial" panose="020B0604020202020204" pitchFamily="34" charset="0"/>
                <a:cs typeface="Arial" panose="020B0604020202020204" pitchFamily="34" charset="0"/>
              </a:rPr>
              <a:t>Patient with ER+/HER2- MBC who received </a:t>
            </a:r>
            <a:r>
              <a:rPr lang="en-US" sz="2000" dirty="0" err="1">
                <a:solidFill>
                  <a:srgbClr val="001641"/>
                </a:solidFill>
                <a:latin typeface="Arial" panose="020B0604020202020204" pitchFamily="34" charset="0"/>
                <a:cs typeface="Arial" panose="020B0604020202020204" pitchFamily="34" charset="0"/>
              </a:rPr>
              <a:t>patritumab</a:t>
            </a:r>
            <a:r>
              <a:rPr lang="en-US" sz="2000" dirty="0">
                <a:solidFill>
                  <a:srgbClr val="001641"/>
                </a:solidFill>
                <a:latin typeface="Arial" panose="020B0604020202020204" pitchFamily="34" charset="0"/>
                <a:cs typeface="Arial" panose="020B0604020202020204" pitchFamily="34" charset="0"/>
              </a:rPr>
              <a:t> deruxtecan</a:t>
            </a:r>
            <a:endParaRPr lang="fr-FR" sz="2000" dirty="0">
              <a:solidFill>
                <a:schemeClr val="accent1">
                  <a:lumMod val="50000"/>
                </a:schemeClr>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C1785A2-2047-49B0-9E62-55CF3B8E14AB}"/>
              </a:ext>
            </a:extLst>
          </p:cNvPr>
          <p:cNvSpPr txBox="1"/>
          <p:nvPr/>
        </p:nvSpPr>
        <p:spPr>
          <a:xfrm>
            <a:off x="727968" y="1233996"/>
            <a:ext cx="10203735" cy="4401205"/>
          </a:xfrm>
          <a:prstGeom prst="rect">
            <a:avLst/>
          </a:prstGeom>
        </p:spPr>
        <p:txBody>
          <a:bodyPr vert="horz" wrap="square" lIns="91440" tIns="45720" rIns="91440" bIns="45720"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rPr>
              <a:t>Diagnosis of ER+/HER2- MBC in 2017 </a:t>
            </a:r>
            <a:r>
              <a:rPr kumimoji="0" lang="en-US" sz="2000" b="0" i="0" u="none" strike="noStrike" kern="1200" cap="none" spc="0" normalizeH="0" baseline="0" noProof="0" dirty="0" err="1">
                <a:ln>
                  <a:noFill/>
                </a:ln>
                <a:solidFill>
                  <a:srgbClr val="001641"/>
                </a:solidFill>
                <a:effectLst/>
                <a:uLnTx/>
                <a:uFillTx/>
                <a:latin typeface="Arial" panose="020B0604020202020204" pitchFamily="34" charset="0"/>
                <a:ea typeface="+mn-ea"/>
                <a:cs typeface="Arial" panose="020B0604020202020204" pitchFamily="34" charset="0"/>
              </a:rPr>
              <a:t>denovo</a:t>
            </a:r>
            <a:r>
              <a:rPr kumimoji="0" lang="en-US" sz="2000" b="0"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rPr>
              <a:t> with nodal and bone disease</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rPr>
              <a:t>Received palbociclib + letrozole 2017-2021</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rPr>
              <a:t>Exemestane + everolimus, progression at 4 months w/ new liver mets</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rPr>
              <a:t>Received capecitabine for 11 months w/ 1 dose reduction for hand/foot syndrome</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rPr>
              <a:t>Molecular profiling revealed an PIK3CA mutation</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rPr>
              <a:t>Patient received </a:t>
            </a:r>
            <a:r>
              <a:rPr kumimoji="0" lang="en-US" sz="2000" b="0" i="0" u="none" strike="noStrike" kern="1200" cap="none" spc="0" normalizeH="0" baseline="0" noProof="0" dirty="0" err="1">
                <a:ln>
                  <a:noFill/>
                </a:ln>
                <a:solidFill>
                  <a:srgbClr val="001641"/>
                </a:solidFill>
                <a:effectLst/>
                <a:uLnTx/>
                <a:uFillTx/>
                <a:latin typeface="Arial" panose="020B0604020202020204" pitchFamily="34" charset="0"/>
                <a:ea typeface="+mn-ea"/>
                <a:cs typeface="Arial" panose="020B0604020202020204" pitchFamily="34" charset="0"/>
              </a:rPr>
              <a:t>alpelisib</a:t>
            </a:r>
            <a:r>
              <a:rPr kumimoji="0" lang="en-US" sz="2000" b="0"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rPr>
              <a:t> + fulvestrant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rPr>
              <a:t>Developed G2 hyperglycemia; discontinued </a:t>
            </a:r>
            <a:r>
              <a:rPr kumimoji="0" lang="en-US" sz="2000" b="0" i="0" u="none" strike="noStrike" kern="1200" cap="none" spc="0" normalizeH="0" baseline="0" noProof="0" dirty="0" err="1">
                <a:ln>
                  <a:noFill/>
                </a:ln>
                <a:solidFill>
                  <a:srgbClr val="001641"/>
                </a:solidFill>
                <a:effectLst/>
                <a:uLnTx/>
                <a:uFillTx/>
                <a:latin typeface="Arial" panose="020B0604020202020204" pitchFamily="34" charset="0"/>
                <a:ea typeface="+mn-ea"/>
                <a:cs typeface="Arial" panose="020B0604020202020204" pitchFamily="34" charset="0"/>
              </a:rPr>
              <a:t>alpelisib</a:t>
            </a:r>
            <a:r>
              <a:rPr kumimoji="0" lang="en-US" sz="2000" b="0"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rPr>
              <a:t>, continued fulvestrant until progression x 4 months</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rPr>
              <a:t>Received Sacituzumab govitecan for 4 months</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rPr>
              <a:t>At progression enrolled on clinical trial with patritumab deruxtecan, ongoing at 5 months</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srgbClr val="001641"/>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A852CCCD-3414-BDEC-D89E-345B5BB9C63A}"/>
              </a:ext>
            </a:extLst>
          </p:cNvPr>
          <p:cNvSpPr txBox="1"/>
          <p:nvPr/>
        </p:nvSpPr>
        <p:spPr>
          <a:xfrm>
            <a:off x="4871864" y="6309320"/>
            <a:ext cx="3158008" cy="460511"/>
          </a:xfrm>
          <a:prstGeom prst="rect">
            <a:avLst/>
          </a:prstGeom>
          <a:noFill/>
        </p:spPr>
        <p:txBody>
          <a:bodyPr wrap="square">
            <a:spAutoFit/>
          </a:bodyPr>
          <a:lstStyle/>
          <a:p>
            <a:pPr algn="ctr" defTabSz="914400" eaLnBrk="0" hangingPunct="0">
              <a:lnSpc>
                <a:spcPts val="3340"/>
              </a:lnSpc>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128"/>
                <a:cs typeface="Calibri" panose="020F0502020204030204" pitchFamily="34" charset="0"/>
              </a:rPr>
              <a:t>Courtesy of Erika Hamilton, MD</a:t>
            </a:r>
          </a:p>
        </p:txBody>
      </p:sp>
    </p:spTree>
    <p:extLst>
      <p:ext uri="{BB962C8B-B14F-4D97-AF65-F5344CB8AC3E}">
        <p14:creationId xmlns:p14="http://schemas.microsoft.com/office/powerpoint/2010/main" val="15240170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0D51E6-0D2D-4061-915D-0CF5D9BEBD41}"/>
              </a:ext>
            </a:extLst>
          </p:cNvPr>
          <p:cNvSpPr/>
          <p:nvPr/>
        </p:nvSpPr>
        <p:spPr bwMode="auto">
          <a:xfrm>
            <a:off x="895278" y="4483968"/>
            <a:ext cx="10515600" cy="385192"/>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6516" y="189206"/>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055440" y="1484784"/>
            <a:ext cx="10220043" cy="4680520"/>
          </a:xfrm>
        </p:spPr>
        <p:txBody>
          <a:bodyPr/>
          <a:lstStyle/>
          <a:p>
            <a:pPr marL="98425" indent="0">
              <a:lnSpc>
                <a:spcPct val="100000"/>
              </a:lnSpc>
              <a:spcBef>
                <a:spcPts val="1800"/>
              </a:spcBef>
              <a:spcAft>
                <a:spcPts val="1200"/>
              </a:spcAft>
              <a:buNone/>
            </a:pPr>
            <a:r>
              <a:rPr lang="en-US" sz="2400" dirty="0">
                <a:solidFill>
                  <a:schemeClr val="tx1"/>
                </a:solidFill>
                <a:latin typeface="+mn-lt"/>
              </a:rPr>
              <a:t>INTRODUCTION: </a:t>
            </a:r>
            <a:r>
              <a:rPr lang="en-US" sz="2400" dirty="0" err="1">
                <a:solidFill>
                  <a:schemeClr val="tx1"/>
                </a:solidFill>
                <a:latin typeface="+mn-lt"/>
              </a:rPr>
              <a:t>Biopharmacology</a:t>
            </a:r>
            <a:r>
              <a:rPr lang="en-US" sz="2400" dirty="0">
                <a:solidFill>
                  <a:schemeClr val="tx1"/>
                </a:solidFill>
                <a:latin typeface="+mn-lt"/>
              </a:rPr>
              <a:t> and Endocrinology of Breast Cancer</a:t>
            </a:r>
          </a:p>
          <a:p>
            <a:pPr marL="98425" indent="0">
              <a:lnSpc>
                <a:spcPct val="100000"/>
              </a:lnSpc>
              <a:spcBef>
                <a:spcPts val="1800"/>
              </a:spcBef>
              <a:spcAft>
                <a:spcPts val="1200"/>
              </a:spcAft>
              <a:buNone/>
            </a:pPr>
            <a:r>
              <a:rPr lang="en-US" sz="2400" dirty="0">
                <a:solidFill>
                  <a:schemeClr val="tx1"/>
                </a:solidFill>
                <a:latin typeface="+mn-lt"/>
              </a:rPr>
              <a:t>MODULE 1: Current Strategies for Previously Treated ER-Positive Metastatic Breast Cancer (</a:t>
            </a:r>
            <a:r>
              <a:rPr lang="en-US" sz="2400" dirty="0" err="1">
                <a:solidFill>
                  <a:schemeClr val="tx1"/>
                </a:solidFill>
                <a:latin typeface="+mn-lt"/>
              </a:rPr>
              <a:t>mBC</a:t>
            </a:r>
            <a:r>
              <a:rPr lang="en-US" sz="2400" dirty="0">
                <a:solidFill>
                  <a:schemeClr val="tx1"/>
                </a:solidFill>
                <a:latin typeface="+mn-lt"/>
              </a:rPr>
              <a:t>) — Dr </a:t>
            </a:r>
            <a:r>
              <a:rPr lang="en-US" sz="2400" dirty="0" err="1">
                <a:solidFill>
                  <a:schemeClr val="tx1"/>
                </a:solidFill>
                <a:latin typeface="+mn-lt"/>
              </a:rPr>
              <a:t>Bardia</a:t>
            </a:r>
            <a:endParaRPr lang="en-US" sz="2400" dirty="0">
              <a:solidFill>
                <a:schemeClr val="tx1"/>
              </a:solidFill>
              <a:latin typeface="+mn-lt"/>
            </a:endParaRPr>
          </a:p>
          <a:p>
            <a:pPr marL="98425" indent="0">
              <a:lnSpc>
                <a:spcPct val="100000"/>
              </a:lnSpc>
              <a:spcBef>
                <a:spcPts val="1800"/>
              </a:spcBef>
              <a:spcAft>
                <a:spcPts val="1200"/>
              </a:spcAft>
              <a:buNone/>
            </a:pPr>
            <a:r>
              <a:rPr lang="en-US" sz="2400" dirty="0">
                <a:solidFill>
                  <a:schemeClr val="tx1"/>
                </a:solidFill>
                <a:latin typeface="+mn-lt"/>
              </a:rPr>
              <a:t>MODULE 2: Future Directions in the Management of ER-Positive </a:t>
            </a:r>
            <a:r>
              <a:rPr lang="en-US" sz="2400" dirty="0" err="1">
                <a:solidFill>
                  <a:schemeClr val="tx1"/>
                </a:solidFill>
                <a:latin typeface="+mn-lt"/>
              </a:rPr>
              <a:t>mBC</a:t>
            </a:r>
            <a:r>
              <a:rPr lang="en-US" sz="2400" dirty="0">
                <a:solidFill>
                  <a:schemeClr val="tx1"/>
                </a:solidFill>
                <a:latin typeface="+mn-lt"/>
              </a:rPr>
              <a:t> — </a:t>
            </a:r>
            <a:br>
              <a:rPr lang="en-US" sz="2400" dirty="0">
                <a:solidFill>
                  <a:schemeClr val="tx1"/>
                </a:solidFill>
                <a:latin typeface="+mn-lt"/>
              </a:rPr>
            </a:br>
            <a:r>
              <a:rPr lang="en-US" sz="2400" dirty="0">
                <a:solidFill>
                  <a:schemeClr val="tx1"/>
                </a:solidFill>
                <a:latin typeface="+mn-lt"/>
              </a:rPr>
              <a:t>Dr Hamilton</a:t>
            </a:r>
          </a:p>
          <a:p>
            <a:pPr marL="98425" indent="0">
              <a:lnSpc>
                <a:spcPct val="100000"/>
              </a:lnSpc>
              <a:spcBef>
                <a:spcPts val="1800"/>
              </a:spcBef>
              <a:spcAft>
                <a:spcPts val="1200"/>
              </a:spcAft>
              <a:buNone/>
            </a:pPr>
            <a:r>
              <a:rPr lang="en-US" sz="2400" dirty="0">
                <a:solidFill>
                  <a:schemeClr val="bg1"/>
                </a:solidFill>
                <a:latin typeface="+mn-lt"/>
              </a:rPr>
              <a:t>MODULE 3: Clinical Investigator Survey</a:t>
            </a:r>
          </a:p>
          <a:p>
            <a:pPr marL="98425" indent="0">
              <a:lnSpc>
                <a:spcPct val="100000"/>
              </a:lnSpc>
              <a:spcBef>
                <a:spcPts val="1800"/>
              </a:spcBef>
              <a:spcAft>
                <a:spcPts val="1200"/>
              </a:spcAft>
              <a:buNone/>
            </a:pPr>
            <a:endParaRPr lang="en-US" sz="2400" dirty="0">
              <a:solidFill>
                <a:schemeClr val="bg1"/>
              </a:solidFill>
              <a:latin typeface="+mn-lt"/>
            </a:endParaRPr>
          </a:p>
          <a:p>
            <a:pPr marL="98425" indent="0">
              <a:lnSpc>
                <a:spcPct val="100000"/>
              </a:lnSpc>
              <a:spcBef>
                <a:spcPts val="1800"/>
              </a:spcBef>
              <a:spcAft>
                <a:spcPts val="1200"/>
              </a:spcAft>
              <a:buNone/>
            </a:pPr>
            <a:endParaRPr lang="en-US" sz="2400" dirty="0">
              <a:solidFill>
                <a:schemeClr val="tx1"/>
              </a:solidFill>
              <a:latin typeface="+mn-lt"/>
            </a:endParaRPr>
          </a:p>
        </p:txBody>
      </p:sp>
    </p:spTree>
    <p:extLst>
      <p:ext uri="{BB962C8B-B14F-4D97-AF65-F5344CB8AC3E}">
        <p14:creationId xmlns:p14="http://schemas.microsoft.com/office/powerpoint/2010/main" val="41550739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46533"/>
            <a:ext cx="10358967" cy="1143000"/>
          </a:xfrm>
        </p:spPr>
        <p:txBody>
          <a:bodyPr/>
          <a:lstStyle/>
          <a:p>
            <a:r>
              <a:rPr lang="en-US" sz="3200" dirty="0"/>
              <a:t>Key Data Sets</a:t>
            </a:r>
            <a:endParaRPr lang="en-US" sz="3200" dirty="0">
              <a:solidFill>
                <a:srgbClr val="0432FF"/>
              </a:solidFill>
            </a:endParaRPr>
          </a:p>
        </p:txBody>
      </p:sp>
      <p:sp>
        <p:nvSpPr>
          <p:cNvPr id="5" name="TextBox 4">
            <a:extLst>
              <a:ext uri="{FF2B5EF4-FFF2-40B4-BE49-F238E27FC236}">
                <a16:creationId xmlns:a16="http://schemas.microsoft.com/office/drawing/2014/main" id="{3C7510BE-60BC-BF05-9B00-7936D3CFAB0A}"/>
              </a:ext>
            </a:extLst>
          </p:cNvPr>
          <p:cNvSpPr txBox="1"/>
          <p:nvPr/>
        </p:nvSpPr>
        <p:spPr>
          <a:xfrm>
            <a:off x="839847" y="1052736"/>
            <a:ext cx="9792657" cy="5355312"/>
          </a:xfrm>
          <a:prstGeom prst="rect">
            <a:avLst/>
          </a:prstGeom>
          <a:noFill/>
        </p:spPr>
        <p:txBody>
          <a:bodyPr wrap="square">
            <a:spAutoFit/>
          </a:bodyPr>
          <a:lstStyle/>
          <a:p>
            <a:pPr>
              <a:spcBef>
                <a:spcPts val="600"/>
              </a:spcBef>
              <a:spcAft>
                <a:spcPts val="0"/>
              </a:spcAft>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Aditya </a:t>
            </a:r>
            <a:r>
              <a:rPr kumimoji="0" lang="en-US" sz="2200" b="1" i="0" u="none" strike="noStrike" kern="1200" cap="none" spc="0" normalizeH="0" baseline="0" noProof="0" dirty="0" err="1">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Bardia</a:t>
            </a: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 MD, MPH</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indent="-285750">
              <a:spcBef>
                <a:spcPts val="600"/>
              </a:spcBef>
              <a:spcAft>
                <a:spcPts val="0"/>
              </a:spcAft>
              <a:buFont typeface="Arial" panose="020B0604020202020204" pitchFamily="34" charset="0"/>
              <a:buChar char="•"/>
              <a:defRPr/>
            </a:pP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Kalinsky</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K et al. Randomized phase II trial of endocrine therapy with or without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ribociclib</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after progression on cyclin-dependent kinase 4/6 inhibition in hormone receptor-positive, human epidermal growth factor receptor 2-negative metastatic breast cancer: MAINTAIN trial. </a:t>
            </a: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J Clin Oncol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2023 May 19;[Online ahead of print].</a:t>
            </a:r>
          </a:p>
          <a:p>
            <a:pPr marL="285750" indent="-285750">
              <a:spcBef>
                <a:spcPts val="600"/>
              </a:spcBef>
              <a:spcAft>
                <a:spcPts val="0"/>
              </a:spcAft>
              <a:buFont typeface="Arial" panose="020B0604020202020204" pitchFamily="34" charset="0"/>
              <a:buChar char="•"/>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Mayer EL et al. Palbociclib after CDK4/6i and endocrine therapy (PACE): A randomized phase II study of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fulvestrant</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palbociclib</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and avelumab for endocrine pre-treated ER+/HER2- metastatic breast cancer. SABCS 2022;Abstract GS3-06.</a:t>
            </a:r>
          </a:p>
          <a:p>
            <a:pPr marL="285750" indent="-285750">
              <a:spcBef>
                <a:spcPts val="600"/>
              </a:spcBef>
              <a:spcAft>
                <a:spcPts val="0"/>
              </a:spcAft>
              <a:buFont typeface="Arial" panose="020B0604020202020204" pitchFamily="34" charset="0"/>
              <a:buChar char="•"/>
              <a:defRPr/>
            </a:pP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Bardia</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 et al. Phase I study of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elacestrant</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(RAD1901), a novel selective estrogen receptor degrader, in ER-positive, HER2-negative advanced breast cancer. </a:t>
            </a: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J Clin Oncol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2021 April 20;39(12):1360-70.</a:t>
            </a:r>
          </a:p>
          <a:p>
            <a:pPr marL="285750" indent="-285750">
              <a:spcBef>
                <a:spcPts val="600"/>
              </a:spcBef>
              <a:spcAft>
                <a:spcPts val="0"/>
              </a:spcAft>
              <a:buFont typeface="Arial" panose="020B0604020202020204" pitchFamily="34" charset="0"/>
              <a:buChar char="•"/>
              <a:defRPr/>
            </a:pP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Bidard</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F-C et al.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Elacestrant</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(oral selective estrogen receptor degrader) versus standard endocrine therapy for estrogen receptor-positive, human epidermal growth factor receptor 2-negative advanced breast cancer: Results from the randomized phase III EMERALD trial.</a:t>
            </a: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J Clin Oncol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2022 October 1;40(28):3246-56.</a:t>
            </a:r>
            <a:b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223419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Content Placeholder 40">
            <a:extLst>
              <a:ext uri="{FF2B5EF4-FFF2-40B4-BE49-F238E27FC236}">
                <a16:creationId xmlns:a16="http://schemas.microsoft.com/office/drawing/2014/main" id="{EFA89000-CD10-5709-9AE1-6554C1ABE82D}"/>
              </a:ext>
            </a:extLst>
          </p:cNvPr>
          <p:cNvSpPr>
            <a:spLocks noGrp="1"/>
          </p:cNvSpPr>
          <p:nvPr>
            <p:ph idx="46"/>
          </p:nvPr>
        </p:nvSpPr>
        <p:spPr/>
        <p:txBody>
          <a:bodyPr/>
          <a:lstStyle/>
          <a:p>
            <a:r>
              <a:rPr lang="en-US" dirty="0"/>
              <a:t>Palbociclib</a:t>
            </a:r>
          </a:p>
        </p:txBody>
      </p:sp>
      <p:sp>
        <p:nvSpPr>
          <p:cNvPr id="42" name="Content Placeholder 41">
            <a:extLst>
              <a:ext uri="{FF2B5EF4-FFF2-40B4-BE49-F238E27FC236}">
                <a16:creationId xmlns:a16="http://schemas.microsoft.com/office/drawing/2014/main" id="{C8C1D4B3-91D7-C406-F481-9BD2AB66A082}"/>
              </a:ext>
            </a:extLst>
          </p:cNvPr>
          <p:cNvSpPr>
            <a:spLocks noGrp="1"/>
          </p:cNvSpPr>
          <p:nvPr>
            <p:ph idx="47"/>
          </p:nvPr>
        </p:nvSpPr>
        <p:spPr/>
        <p:txBody>
          <a:bodyPr/>
          <a:lstStyle/>
          <a:p>
            <a:r>
              <a:rPr lang="en-US" dirty="0" err="1"/>
              <a:t>Ribociclib</a:t>
            </a:r>
            <a:endParaRPr lang="en-US" dirty="0"/>
          </a:p>
        </p:txBody>
      </p:sp>
      <p:sp>
        <p:nvSpPr>
          <p:cNvPr id="4" name="Content Placeholder 3">
            <a:extLst>
              <a:ext uri="{FF2B5EF4-FFF2-40B4-BE49-F238E27FC236}">
                <a16:creationId xmlns:a16="http://schemas.microsoft.com/office/drawing/2014/main" id="{0E5E36D4-0DE8-63DD-D157-72DE83558A0A}"/>
              </a:ext>
            </a:extLst>
          </p:cNvPr>
          <p:cNvSpPr>
            <a:spLocks noGrp="1"/>
          </p:cNvSpPr>
          <p:nvPr>
            <p:ph idx="48"/>
          </p:nvPr>
        </p:nvSpPr>
        <p:spPr>
          <a:xfrm>
            <a:off x="2971800" y="2910542"/>
            <a:ext cx="4204320" cy="589156"/>
          </a:xfrm>
        </p:spPr>
        <p:txBody>
          <a:bodyPr/>
          <a:lstStyle/>
          <a:p>
            <a:r>
              <a:rPr lang="en-US" dirty="0"/>
              <a:t>Ribociclib </a:t>
            </a:r>
          </a:p>
        </p:txBody>
      </p:sp>
      <p:sp>
        <p:nvSpPr>
          <p:cNvPr id="43" name="Content Placeholder 42">
            <a:extLst>
              <a:ext uri="{FF2B5EF4-FFF2-40B4-BE49-F238E27FC236}">
                <a16:creationId xmlns:a16="http://schemas.microsoft.com/office/drawing/2014/main" id="{208D80E6-F286-E435-13A2-D4F5F24C4DE2}"/>
              </a:ext>
            </a:extLst>
          </p:cNvPr>
          <p:cNvSpPr>
            <a:spLocks noGrp="1"/>
          </p:cNvSpPr>
          <p:nvPr>
            <p:ph idx="49"/>
          </p:nvPr>
        </p:nvSpPr>
        <p:spPr/>
        <p:txBody>
          <a:bodyPr/>
          <a:lstStyle/>
          <a:p>
            <a:r>
              <a:rPr lang="en-US" dirty="0" err="1"/>
              <a:t>Ribociclib</a:t>
            </a:r>
            <a:endParaRPr lang="en-US" dirty="0"/>
          </a:p>
        </p:txBody>
      </p:sp>
      <p:sp>
        <p:nvSpPr>
          <p:cNvPr id="44" name="Content Placeholder 43">
            <a:extLst>
              <a:ext uri="{FF2B5EF4-FFF2-40B4-BE49-F238E27FC236}">
                <a16:creationId xmlns:a16="http://schemas.microsoft.com/office/drawing/2014/main" id="{936FD62F-86D8-85D9-9ADB-9652C6F371BA}"/>
              </a:ext>
            </a:extLst>
          </p:cNvPr>
          <p:cNvSpPr>
            <a:spLocks noGrp="1"/>
          </p:cNvSpPr>
          <p:nvPr>
            <p:ph idx="50"/>
          </p:nvPr>
        </p:nvSpPr>
        <p:spPr/>
        <p:txBody>
          <a:bodyPr/>
          <a:lstStyle/>
          <a:p>
            <a:endParaRPr lang="en-US" dirty="0"/>
          </a:p>
          <a:p>
            <a:r>
              <a:rPr lang="en-US" dirty="0"/>
              <a:t>Ribociclib</a:t>
            </a:r>
          </a:p>
          <a:p>
            <a:endParaRPr lang="en-US" dirty="0"/>
          </a:p>
        </p:txBody>
      </p:sp>
      <p:sp>
        <p:nvSpPr>
          <p:cNvPr id="28" name="Content Placeholder 27">
            <a:extLst>
              <a:ext uri="{FF2B5EF4-FFF2-40B4-BE49-F238E27FC236}">
                <a16:creationId xmlns:a16="http://schemas.microsoft.com/office/drawing/2014/main" id="{DEFE31DF-6F04-55B6-8352-C506C48AD65F}"/>
              </a:ext>
            </a:extLst>
          </p:cNvPr>
          <p:cNvSpPr>
            <a:spLocks noGrp="1"/>
          </p:cNvSpPr>
          <p:nvPr>
            <p:ph idx="58"/>
          </p:nvPr>
        </p:nvSpPr>
        <p:spPr>
          <a:xfrm>
            <a:off x="2971800" y="1420982"/>
            <a:ext cx="4204320" cy="640080"/>
          </a:xfrm>
        </p:spPr>
        <p:txBody>
          <a:bodyPr/>
          <a:lstStyle/>
          <a:p>
            <a:r>
              <a:rPr lang="en-US" dirty="0"/>
              <a:t>Premenopausal </a:t>
            </a:r>
          </a:p>
        </p:txBody>
      </p:sp>
      <p:sp>
        <p:nvSpPr>
          <p:cNvPr id="45" name="Content Placeholder 44">
            <a:extLst>
              <a:ext uri="{FF2B5EF4-FFF2-40B4-BE49-F238E27FC236}">
                <a16:creationId xmlns:a16="http://schemas.microsoft.com/office/drawing/2014/main" id="{8C1520D0-0B07-1E36-4213-CDAE060B8DF9}"/>
              </a:ext>
            </a:extLst>
          </p:cNvPr>
          <p:cNvSpPr>
            <a:spLocks noGrp="1"/>
          </p:cNvSpPr>
          <p:nvPr>
            <p:ph idx="71"/>
          </p:nvPr>
        </p:nvSpPr>
        <p:spPr/>
        <p:txBody>
          <a:bodyPr/>
          <a:lstStyle/>
          <a:p>
            <a:r>
              <a:rPr lang="en-US" dirty="0"/>
              <a:t>Ribociclib</a:t>
            </a:r>
          </a:p>
        </p:txBody>
      </p:sp>
      <p:sp>
        <p:nvSpPr>
          <p:cNvPr id="8" name="Title 7">
            <a:extLst>
              <a:ext uri="{FF2B5EF4-FFF2-40B4-BE49-F238E27FC236}">
                <a16:creationId xmlns:a16="http://schemas.microsoft.com/office/drawing/2014/main" id="{02F6D467-5D35-18DD-8E54-7816B50F57B2}"/>
              </a:ext>
            </a:extLst>
          </p:cNvPr>
          <p:cNvSpPr>
            <a:spLocks noGrp="1"/>
          </p:cNvSpPr>
          <p:nvPr>
            <p:ph type="title"/>
          </p:nvPr>
        </p:nvSpPr>
        <p:spPr>
          <a:xfrm>
            <a:off x="551384" y="0"/>
            <a:ext cx="11155680" cy="1196752"/>
          </a:xfrm>
        </p:spPr>
        <p:txBody>
          <a:bodyPr/>
          <a:lstStyle/>
          <a:p>
            <a:r>
              <a:rPr lang="en-US" dirty="0"/>
              <a:t>In general, which CDK4/6 inhibitor are you most likely to recommend in combination with endocrine therapy for a patient with ER-positive, HER2-negative (IHC 0) metastatic breast cancer? </a:t>
            </a:r>
          </a:p>
        </p:txBody>
      </p:sp>
      <p:sp>
        <p:nvSpPr>
          <p:cNvPr id="46" name="Content Placeholder 45">
            <a:extLst>
              <a:ext uri="{FF2B5EF4-FFF2-40B4-BE49-F238E27FC236}">
                <a16:creationId xmlns:a16="http://schemas.microsoft.com/office/drawing/2014/main" id="{1B34D412-29FC-C2E6-9CF8-2870514D5AFE}"/>
              </a:ext>
            </a:extLst>
          </p:cNvPr>
          <p:cNvSpPr>
            <a:spLocks noGrp="1"/>
          </p:cNvSpPr>
          <p:nvPr>
            <p:ph idx="73"/>
          </p:nvPr>
        </p:nvSpPr>
        <p:spPr/>
        <p:txBody>
          <a:bodyPr/>
          <a:lstStyle/>
          <a:p>
            <a:r>
              <a:rPr lang="en-US" dirty="0"/>
              <a:t>Palbociclib</a:t>
            </a:r>
          </a:p>
        </p:txBody>
      </p:sp>
      <p:sp>
        <p:nvSpPr>
          <p:cNvPr id="47" name="Content Placeholder 46">
            <a:extLst>
              <a:ext uri="{FF2B5EF4-FFF2-40B4-BE49-F238E27FC236}">
                <a16:creationId xmlns:a16="http://schemas.microsoft.com/office/drawing/2014/main" id="{64AC9E0C-DC5D-6376-7FCE-6C15E4A91A88}"/>
              </a:ext>
            </a:extLst>
          </p:cNvPr>
          <p:cNvSpPr>
            <a:spLocks noGrp="1"/>
          </p:cNvSpPr>
          <p:nvPr>
            <p:ph idx="74"/>
          </p:nvPr>
        </p:nvSpPr>
        <p:spPr/>
        <p:txBody>
          <a:bodyPr/>
          <a:lstStyle/>
          <a:p>
            <a:r>
              <a:rPr lang="en-US" dirty="0" err="1"/>
              <a:t>Ribociclib</a:t>
            </a:r>
            <a:endParaRPr lang="en-US" dirty="0"/>
          </a:p>
        </p:txBody>
      </p:sp>
      <p:sp>
        <p:nvSpPr>
          <p:cNvPr id="48" name="Content Placeholder 47">
            <a:extLst>
              <a:ext uri="{FF2B5EF4-FFF2-40B4-BE49-F238E27FC236}">
                <a16:creationId xmlns:a16="http://schemas.microsoft.com/office/drawing/2014/main" id="{DA7EFBE5-9196-0259-F52A-CBB08248C0AE}"/>
              </a:ext>
            </a:extLst>
          </p:cNvPr>
          <p:cNvSpPr>
            <a:spLocks noGrp="1"/>
          </p:cNvSpPr>
          <p:nvPr>
            <p:ph idx="75"/>
          </p:nvPr>
        </p:nvSpPr>
        <p:spPr/>
        <p:txBody>
          <a:bodyPr/>
          <a:lstStyle/>
          <a:p>
            <a:r>
              <a:rPr lang="en-US" dirty="0"/>
              <a:t>Ribociclib</a:t>
            </a:r>
          </a:p>
        </p:txBody>
      </p:sp>
      <p:sp>
        <p:nvSpPr>
          <p:cNvPr id="49" name="Content Placeholder 48">
            <a:extLst>
              <a:ext uri="{FF2B5EF4-FFF2-40B4-BE49-F238E27FC236}">
                <a16:creationId xmlns:a16="http://schemas.microsoft.com/office/drawing/2014/main" id="{B8D2FB57-6DF9-3A17-2CCB-78235D57219C}"/>
              </a:ext>
            </a:extLst>
          </p:cNvPr>
          <p:cNvSpPr>
            <a:spLocks noGrp="1"/>
          </p:cNvSpPr>
          <p:nvPr>
            <p:ph idx="76"/>
          </p:nvPr>
        </p:nvSpPr>
        <p:spPr/>
        <p:txBody>
          <a:bodyPr/>
          <a:lstStyle/>
          <a:p>
            <a:r>
              <a:rPr lang="en-US" dirty="0" err="1"/>
              <a:t>Ribociclib</a:t>
            </a:r>
            <a:endParaRPr lang="en-US" dirty="0"/>
          </a:p>
        </p:txBody>
      </p:sp>
      <p:sp>
        <p:nvSpPr>
          <p:cNvPr id="50" name="Content Placeholder 49">
            <a:extLst>
              <a:ext uri="{FF2B5EF4-FFF2-40B4-BE49-F238E27FC236}">
                <a16:creationId xmlns:a16="http://schemas.microsoft.com/office/drawing/2014/main" id="{47ABE28C-7020-E5E5-B32C-4774542D01B5}"/>
              </a:ext>
            </a:extLst>
          </p:cNvPr>
          <p:cNvSpPr>
            <a:spLocks noGrp="1"/>
          </p:cNvSpPr>
          <p:nvPr>
            <p:ph idx="77"/>
          </p:nvPr>
        </p:nvSpPr>
        <p:spPr/>
        <p:txBody>
          <a:bodyPr/>
          <a:lstStyle/>
          <a:p>
            <a:endParaRPr lang="en-US" dirty="0"/>
          </a:p>
          <a:p>
            <a:r>
              <a:rPr lang="en-US" dirty="0"/>
              <a:t>Ribociclib</a:t>
            </a:r>
          </a:p>
          <a:p>
            <a:endParaRPr lang="en-US" dirty="0"/>
          </a:p>
        </p:txBody>
      </p:sp>
      <p:sp>
        <p:nvSpPr>
          <p:cNvPr id="35" name="Content Placeholder 34">
            <a:extLst>
              <a:ext uri="{FF2B5EF4-FFF2-40B4-BE49-F238E27FC236}">
                <a16:creationId xmlns:a16="http://schemas.microsoft.com/office/drawing/2014/main" id="{12278BA6-984D-4438-046F-16B6E1B84080}"/>
              </a:ext>
            </a:extLst>
          </p:cNvPr>
          <p:cNvSpPr>
            <a:spLocks noGrp="1"/>
          </p:cNvSpPr>
          <p:nvPr>
            <p:ph idx="78"/>
          </p:nvPr>
        </p:nvSpPr>
        <p:spPr>
          <a:xfrm>
            <a:off x="7299176" y="1420982"/>
            <a:ext cx="4204320" cy="640080"/>
          </a:xfrm>
        </p:spPr>
        <p:txBody>
          <a:bodyPr/>
          <a:lstStyle/>
          <a:p>
            <a:r>
              <a:rPr lang="en-US" dirty="0"/>
              <a:t>Postmenopausal </a:t>
            </a:r>
          </a:p>
        </p:txBody>
      </p:sp>
      <p:sp>
        <p:nvSpPr>
          <p:cNvPr id="51" name="Content Placeholder 50">
            <a:extLst>
              <a:ext uri="{FF2B5EF4-FFF2-40B4-BE49-F238E27FC236}">
                <a16:creationId xmlns:a16="http://schemas.microsoft.com/office/drawing/2014/main" id="{AB647ACF-AD37-B6C3-EEC0-94AB637B24B7}"/>
              </a:ext>
            </a:extLst>
          </p:cNvPr>
          <p:cNvSpPr>
            <a:spLocks noGrp="1"/>
          </p:cNvSpPr>
          <p:nvPr>
            <p:ph idx="79"/>
          </p:nvPr>
        </p:nvSpPr>
        <p:spPr/>
        <p:txBody>
          <a:bodyPr/>
          <a:lstStyle/>
          <a:p>
            <a:r>
              <a:rPr lang="en-US" dirty="0"/>
              <a:t>Ribociclib</a:t>
            </a:r>
          </a:p>
        </p:txBody>
      </p:sp>
    </p:spTree>
    <p:extLst>
      <p:ext uri="{BB962C8B-B14F-4D97-AF65-F5344CB8AC3E}">
        <p14:creationId xmlns:p14="http://schemas.microsoft.com/office/powerpoint/2010/main" val="4295934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749A53C3-0020-B9EA-5316-949B32FF4DBB}"/>
              </a:ext>
            </a:extLst>
          </p:cNvPr>
          <p:cNvSpPr>
            <a:spLocks noGrp="1"/>
          </p:cNvSpPr>
          <p:nvPr>
            <p:ph idx="46"/>
          </p:nvPr>
        </p:nvSpPr>
        <p:spPr/>
        <p:txBody>
          <a:bodyPr/>
          <a:lstStyle/>
          <a:p>
            <a:r>
              <a:rPr lang="en-US" dirty="0"/>
              <a:t>Palbociclib + fulvestrant</a:t>
            </a:r>
          </a:p>
        </p:txBody>
      </p:sp>
      <p:sp>
        <p:nvSpPr>
          <p:cNvPr id="19" name="Content Placeholder 18">
            <a:extLst>
              <a:ext uri="{FF2B5EF4-FFF2-40B4-BE49-F238E27FC236}">
                <a16:creationId xmlns:a16="http://schemas.microsoft.com/office/drawing/2014/main" id="{3A6BB716-A0EF-851C-68EC-5F72DB3A2C3F}"/>
              </a:ext>
            </a:extLst>
          </p:cNvPr>
          <p:cNvSpPr>
            <a:spLocks noGrp="1"/>
          </p:cNvSpPr>
          <p:nvPr>
            <p:ph idx="47"/>
          </p:nvPr>
        </p:nvSpPr>
        <p:spPr/>
        <p:txBody>
          <a:bodyPr/>
          <a:lstStyle/>
          <a:p>
            <a:r>
              <a:rPr lang="en-US" dirty="0" err="1"/>
              <a:t>Ribociclib</a:t>
            </a:r>
            <a:r>
              <a:rPr lang="en-US" dirty="0"/>
              <a:t> + </a:t>
            </a:r>
            <a:r>
              <a:rPr lang="en-US" dirty="0" err="1"/>
              <a:t>fulvestrant</a:t>
            </a:r>
            <a:endParaRPr lang="en-US" dirty="0"/>
          </a:p>
        </p:txBody>
      </p:sp>
      <p:sp>
        <p:nvSpPr>
          <p:cNvPr id="20" name="Content Placeholder 19">
            <a:extLst>
              <a:ext uri="{FF2B5EF4-FFF2-40B4-BE49-F238E27FC236}">
                <a16:creationId xmlns:a16="http://schemas.microsoft.com/office/drawing/2014/main" id="{CA2A161A-8005-8C1D-367F-87AD40DA5D38}"/>
              </a:ext>
            </a:extLst>
          </p:cNvPr>
          <p:cNvSpPr>
            <a:spLocks noGrp="1"/>
          </p:cNvSpPr>
          <p:nvPr>
            <p:ph idx="48"/>
          </p:nvPr>
        </p:nvSpPr>
        <p:spPr/>
        <p:txBody>
          <a:bodyPr/>
          <a:lstStyle/>
          <a:p>
            <a:r>
              <a:rPr lang="en-US" dirty="0"/>
              <a:t>Ribociclib + fulvestrant</a:t>
            </a:r>
          </a:p>
        </p:txBody>
      </p:sp>
      <p:sp>
        <p:nvSpPr>
          <p:cNvPr id="21" name="Content Placeholder 20">
            <a:extLst>
              <a:ext uri="{FF2B5EF4-FFF2-40B4-BE49-F238E27FC236}">
                <a16:creationId xmlns:a16="http://schemas.microsoft.com/office/drawing/2014/main" id="{04C02E09-B621-8169-6446-050979DBEBE2}"/>
              </a:ext>
            </a:extLst>
          </p:cNvPr>
          <p:cNvSpPr>
            <a:spLocks noGrp="1"/>
          </p:cNvSpPr>
          <p:nvPr>
            <p:ph idx="49"/>
          </p:nvPr>
        </p:nvSpPr>
        <p:spPr/>
        <p:txBody>
          <a:bodyPr/>
          <a:lstStyle/>
          <a:p>
            <a:r>
              <a:rPr lang="en-US" dirty="0" err="1"/>
              <a:t>Ribociclib</a:t>
            </a:r>
            <a:r>
              <a:rPr lang="en-US" dirty="0"/>
              <a:t> + </a:t>
            </a:r>
            <a:r>
              <a:rPr lang="en-US" dirty="0" err="1"/>
              <a:t>fulvestrant</a:t>
            </a:r>
            <a:endParaRPr lang="en-US" dirty="0"/>
          </a:p>
        </p:txBody>
      </p:sp>
      <p:sp>
        <p:nvSpPr>
          <p:cNvPr id="22" name="Content Placeholder 21">
            <a:extLst>
              <a:ext uri="{FF2B5EF4-FFF2-40B4-BE49-F238E27FC236}">
                <a16:creationId xmlns:a16="http://schemas.microsoft.com/office/drawing/2014/main" id="{96300212-17E2-FDB3-687D-286F49F99BFE}"/>
              </a:ext>
            </a:extLst>
          </p:cNvPr>
          <p:cNvSpPr>
            <a:spLocks noGrp="1"/>
          </p:cNvSpPr>
          <p:nvPr>
            <p:ph idx="50"/>
          </p:nvPr>
        </p:nvSpPr>
        <p:spPr/>
        <p:txBody>
          <a:bodyPr/>
          <a:lstStyle/>
          <a:p>
            <a:r>
              <a:rPr lang="en-US" dirty="0"/>
              <a:t>Ribociclib + fulvestrant</a:t>
            </a:r>
          </a:p>
        </p:txBody>
      </p:sp>
      <p:sp>
        <p:nvSpPr>
          <p:cNvPr id="23" name="Content Placeholder 22">
            <a:extLst>
              <a:ext uri="{FF2B5EF4-FFF2-40B4-BE49-F238E27FC236}">
                <a16:creationId xmlns:a16="http://schemas.microsoft.com/office/drawing/2014/main" id="{A0733694-B165-B011-B186-669DBD5DD097}"/>
              </a:ext>
            </a:extLst>
          </p:cNvPr>
          <p:cNvSpPr>
            <a:spLocks noGrp="1"/>
          </p:cNvSpPr>
          <p:nvPr>
            <p:ph idx="51"/>
          </p:nvPr>
        </p:nvSpPr>
        <p:spPr/>
        <p:txBody>
          <a:bodyPr/>
          <a:lstStyle/>
          <a:p>
            <a:r>
              <a:rPr lang="en-US" dirty="0"/>
              <a:t>Ribociclib + fulvestrant</a:t>
            </a:r>
          </a:p>
        </p:txBody>
      </p:sp>
      <p:sp>
        <p:nvSpPr>
          <p:cNvPr id="17" name="Title 16">
            <a:extLst>
              <a:ext uri="{FF2B5EF4-FFF2-40B4-BE49-F238E27FC236}">
                <a16:creationId xmlns:a16="http://schemas.microsoft.com/office/drawing/2014/main" id="{26B0737F-EBAB-93C8-54B1-612A927A9894}"/>
              </a:ext>
            </a:extLst>
          </p:cNvPr>
          <p:cNvSpPr>
            <a:spLocks noGrp="1"/>
          </p:cNvSpPr>
          <p:nvPr>
            <p:ph type="title"/>
          </p:nvPr>
        </p:nvSpPr>
        <p:spPr/>
        <p:txBody>
          <a:bodyPr/>
          <a:lstStyle/>
          <a:p>
            <a:r>
              <a:rPr lang="en-US" sz="2200" dirty="0"/>
              <a:t>A 65-year-old woman with ER-positive, HER2-negative (IHC 0), node-negative breast cancer has developed multiple minimally symptomatic bone metastases </a:t>
            </a:r>
            <a:r>
              <a:rPr lang="en-US" sz="2200" u="sng" dirty="0"/>
              <a:t>2 years after starting adjuvant anastrozole</a:t>
            </a:r>
            <a:r>
              <a:rPr lang="en-US" sz="2200" dirty="0"/>
              <a:t>. Which endocrine-based treatment would you most likely recommend?</a:t>
            </a:r>
          </a:p>
        </p:txBody>
      </p:sp>
    </p:spTree>
    <p:extLst>
      <p:ext uri="{BB962C8B-B14F-4D97-AF65-F5344CB8AC3E}">
        <p14:creationId xmlns:p14="http://schemas.microsoft.com/office/powerpoint/2010/main" val="20408287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348C69B3-B9DF-C25E-B913-5EC168D20465}"/>
              </a:ext>
            </a:extLst>
          </p:cNvPr>
          <p:cNvSpPr>
            <a:spLocks noGrp="1"/>
          </p:cNvSpPr>
          <p:nvPr>
            <p:ph idx="51"/>
          </p:nvPr>
        </p:nvSpPr>
        <p:spPr/>
        <p:txBody>
          <a:bodyPr/>
          <a:lstStyle/>
          <a:p>
            <a:r>
              <a:rPr lang="en-US" dirty="0"/>
              <a:t>Elacestrant </a:t>
            </a:r>
          </a:p>
        </p:txBody>
      </p:sp>
      <p:sp>
        <p:nvSpPr>
          <p:cNvPr id="11" name="Content Placeholder 10">
            <a:extLst>
              <a:ext uri="{FF2B5EF4-FFF2-40B4-BE49-F238E27FC236}">
                <a16:creationId xmlns:a16="http://schemas.microsoft.com/office/drawing/2014/main" id="{229B5731-D969-8D74-55D3-D282BDDD854D}"/>
              </a:ext>
            </a:extLst>
          </p:cNvPr>
          <p:cNvSpPr>
            <a:spLocks noGrp="1"/>
          </p:cNvSpPr>
          <p:nvPr>
            <p:ph idx="57"/>
          </p:nvPr>
        </p:nvSpPr>
        <p:spPr/>
        <p:txBody>
          <a:bodyPr/>
          <a:lstStyle/>
          <a:p>
            <a:r>
              <a:rPr lang="en-US" dirty="0"/>
              <a:t>Alpelisib/fulvestrant </a:t>
            </a:r>
          </a:p>
        </p:txBody>
      </p:sp>
      <p:sp>
        <p:nvSpPr>
          <p:cNvPr id="12" name="Content Placeholder 11">
            <a:extLst>
              <a:ext uri="{FF2B5EF4-FFF2-40B4-BE49-F238E27FC236}">
                <a16:creationId xmlns:a16="http://schemas.microsoft.com/office/drawing/2014/main" id="{14917AF9-B312-4ADF-0DE0-9382C6B386E1}"/>
              </a:ext>
            </a:extLst>
          </p:cNvPr>
          <p:cNvSpPr>
            <a:spLocks noGrp="1"/>
          </p:cNvSpPr>
          <p:nvPr>
            <p:ph idx="65"/>
          </p:nvPr>
        </p:nvSpPr>
        <p:spPr/>
        <p:txBody>
          <a:bodyPr/>
          <a:lstStyle/>
          <a:p>
            <a:r>
              <a:rPr lang="en-US" dirty="0"/>
              <a:t>Exemestane/</a:t>
            </a:r>
            <a:br>
              <a:rPr lang="en-US" dirty="0"/>
            </a:br>
            <a:r>
              <a:rPr lang="en-US" dirty="0"/>
              <a:t>everolimus </a:t>
            </a:r>
          </a:p>
        </p:txBody>
      </p:sp>
      <p:sp>
        <p:nvSpPr>
          <p:cNvPr id="13" name="Content Placeholder 12">
            <a:extLst>
              <a:ext uri="{FF2B5EF4-FFF2-40B4-BE49-F238E27FC236}">
                <a16:creationId xmlns:a16="http://schemas.microsoft.com/office/drawing/2014/main" id="{970376D4-3160-9A90-9E26-C68015FFE774}"/>
              </a:ext>
            </a:extLst>
          </p:cNvPr>
          <p:cNvSpPr>
            <a:spLocks noGrp="1"/>
          </p:cNvSpPr>
          <p:nvPr>
            <p:ph idx="71"/>
          </p:nvPr>
        </p:nvSpPr>
        <p:spPr/>
        <p:txBody>
          <a:bodyPr/>
          <a:lstStyle/>
          <a:p>
            <a:r>
              <a:rPr lang="en-US" dirty="0"/>
              <a:t>Elacestrant </a:t>
            </a:r>
          </a:p>
        </p:txBody>
      </p:sp>
      <p:sp>
        <p:nvSpPr>
          <p:cNvPr id="9" name="Title 8">
            <a:extLst>
              <a:ext uri="{FF2B5EF4-FFF2-40B4-BE49-F238E27FC236}">
                <a16:creationId xmlns:a16="http://schemas.microsoft.com/office/drawing/2014/main" id="{36F476BC-BC78-259D-DBB7-FC79C145DE31}"/>
              </a:ext>
            </a:extLst>
          </p:cNvPr>
          <p:cNvSpPr>
            <a:spLocks noGrp="1"/>
          </p:cNvSpPr>
          <p:nvPr>
            <p:ph type="title"/>
          </p:nvPr>
        </p:nvSpPr>
        <p:spPr/>
        <p:txBody>
          <a:bodyPr/>
          <a:lstStyle/>
          <a:p>
            <a:r>
              <a:rPr lang="en-US" sz="1700" dirty="0"/>
              <a:t>A 65-year-old woman with ER-positive, HER2-negative (IHC 0), node-negative breast cancer has developed multiple minimally symptomatic bone metastases </a:t>
            </a:r>
            <a:r>
              <a:rPr lang="en-US" sz="1700" u="sng" dirty="0"/>
              <a:t>2 years after starting adjuvant anastrozole</a:t>
            </a:r>
            <a:r>
              <a:rPr lang="en-US" sz="1700" dirty="0"/>
              <a:t>. She receives a </a:t>
            </a:r>
            <a:r>
              <a:rPr lang="en-US" sz="1700" u="sng" dirty="0"/>
              <a:t>CDK4/6 inhibitor with fulvestrant and initially responds but then experiences disease progression 18 months later</a:t>
            </a:r>
            <a:r>
              <a:rPr lang="en-US" sz="1700" dirty="0"/>
              <a:t>. Regulatory and reimbursement issues aside, what would be your most likely next treatment if biomarker evaluation revealed the following results?</a:t>
            </a:r>
          </a:p>
        </p:txBody>
      </p:sp>
      <p:sp>
        <p:nvSpPr>
          <p:cNvPr id="14" name="Content Placeholder 13">
            <a:extLst>
              <a:ext uri="{FF2B5EF4-FFF2-40B4-BE49-F238E27FC236}">
                <a16:creationId xmlns:a16="http://schemas.microsoft.com/office/drawing/2014/main" id="{92AFF79F-6B66-8EAD-85DC-8E5AF80A6E09}"/>
              </a:ext>
            </a:extLst>
          </p:cNvPr>
          <p:cNvSpPr>
            <a:spLocks noGrp="1"/>
          </p:cNvSpPr>
          <p:nvPr>
            <p:ph idx="72"/>
          </p:nvPr>
        </p:nvSpPr>
        <p:spPr/>
        <p:txBody>
          <a:bodyPr/>
          <a:lstStyle/>
          <a:p>
            <a:r>
              <a:rPr lang="en-US" dirty="0"/>
              <a:t>Elacestrant </a:t>
            </a:r>
          </a:p>
        </p:txBody>
      </p:sp>
      <p:sp>
        <p:nvSpPr>
          <p:cNvPr id="15" name="Content Placeholder 14">
            <a:extLst>
              <a:ext uri="{FF2B5EF4-FFF2-40B4-BE49-F238E27FC236}">
                <a16:creationId xmlns:a16="http://schemas.microsoft.com/office/drawing/2014/main" id="{868E0582-5C97-CDE4-4E89-E75D4BB64BD0}"/>
              </a:ext>
            </a:extLst>
          </p:cNvPr>
          <p:cNvSpPr>
            <a:spLocks noGrp="1"/>
          </p:cNvSpPr>
          <p:nvPr>
            <p:ph idx="73"/>
          </p:nvPr>
        </p:nvSpPr>
        <p:spPr/>
        <p:txBody>
          <a:bodyPr/>
          <a:lstStyle/>
          <a:p>
            <a:r>
              <a:rPr lang="en-US" dirty="0"/>
              <a:t>Capivasertib/</a:t>
            </a:r>
            <a:br>
              <a:rPr lang="en-US" dirty="0"/>
            </a:br>
            <a:r>
              <a:rPr lang="en-US" dirty="0"/>
              <a:t>fulvestrant </a:t>
            </a:r>
          </a:p>
        </p:txBody>
      </p:sp>
      <p:sp>
        <p:nvSpPr>
          <p:cNvPr id="16" name="Content Placeholder 15">
            <a:extLst>
              <a:ext uri="{FF2B5EF4-FFF2-40B4-BE49-F238E27FC236}">
                <a16:creationId xmlns:a16="http://schemas.microsoft.com/office/drawing/2014/main" id="{5F366A6E-E856-2656-E7CC-CAC2AF182236}"/>
              </a:ext>
            </a:extLst>
          </p:cNvPr>
          <p:cNvSpPr>
            <a:spLocks noGrp="1"/>
          </p:cNvSpPr>
          <p:nvPr>
            <p:ph idx="74"/>
          </p:nvPr>
        </p:nvSpPr>
        <p:spPr/>
        <p:txBody>
          <a:bodyPr/>
          <a:lstStyle/>
          <a:p>
            <a:r>
              <a:rPr lang="en-US" dirty="0"/>
              <a:t>Capivasertib/</a:t>
            </a:r>
            <a:br>
              <a:rPr lang="en-US" dirty="0"/>
            </a:br>
            <a:r>
              <a:rPr lang="en-US" dirty="0"/>
              <a:t>fulvestrant </a:t>
            </a:r>
          </a:p>
        </p:txBody>
      </p:sp>
      <p:sp>
        <p:nvSpPr>
          <p:cNvPr id="17" name="Content Placeholder 16">
            <a:extLst>
              <a:ext uri="{FF2B5EF4-FFF2-40B4-BE49-F238E27FC236}">
                <a16:creationId xmlns:a16="http://schemas.microsoft.com/office/drawing/2014/main" id="{CFE0FD21-87BB-C768-2216-72294951582A}"/>
              </a:ext>
            </a:extLst>
          </p:cNvPr>
          <p:cNvSpPr>
            <a:spLocks noGrp="1"/>
          </p:cNvSpPr>
          <p:nvPr>
            <p:ph idx="75"/>
          </p:nvPr>
        </p:nvSpPr>
        <p:spPr/>
        <p:txBody>
          <a:bodyPr/>
          <a:lstStyle/>
          <a:p>
            <a:r>
              <a:rPr lang="en-US" sz="1500" dirty="0"/>
              <a:t>Elacestrant or capivasertib/fulvestrant </a:t>
            </a:r>
          </a:p>
        </p:txBody>
      </p:sp>
      <p:sp>
        <p:nvSpPr>
          <p:cNvPr id="18" name="Content Placeholder 17">
            <a:extLst>
              <a:ext uri="{FF2B5EF4-FFF2-40B4-BE49-F238E27FC236}">
                <a16:creationId xmlns:a16="http://schemas.microsoft.com/office/drawing/2014/main" id="{BC02EAEC-47DB-0712-BEF0-1FF807BA862E}"/>
              </a:ext>
            </a:extLst>
          </p:cNvPr>
          <p:cNvSpPr>
            <a:spLocks noGrp="1"/>
          </p:cNvSpPr>
          <p:nvPr>
            <p:ph idx="76"/>
          </p:nvPr>
        </p:nvSpPr>
        <p:spPr/>
        <p:txBody>
          <a:bodyPr/>
          <a:lstStyle/>
          <a:p>
            <a:r>
              <a:rPr lang="en-US" dirty="0" err="1"/>
              <a:t>Elacestrant</a:t>
            </a:r>
            <a:endParaRPr lang="en-US" dirty="0"/>
          </a:p>
        </p:txBody>
      </p:sp>
      <p:sp>
        <p:nvSpPr>
          <p:cNvPr id="19" name="Content Placeholder 18">
            <a:extLst>
              <a:ext uri="{FF2B5EF4-FFF2-40B4-BE49-F238E27FC236}">
                <a16:creationId xmlns:a16="http://schemas.microsoft.com/office/drawing/2014/main" id="{C2BFC294-8FC8-71AB-09ED-A2679445B7BA}"/>
              </a:ext>
            </a:extLst>
          </p:cNvPr>
          <p:cNvSpPr>
            <a:spLocks noGrp="1"/>
          </p:cNvSpPr>
          <p:nvPr>
            <p:ph idx="77"/>
          </p:nvPr>
        </p:nvSpPr>
        <p:spPr/>
        <p:txBody>
          <a:bodyPr/>
          <a:lstStyle/>
          <a:p>
            <a:r>
              <a:rPr lang="en-US" dirty="0" err="1"/>
              <a:t>Alpelisib</a:t>
            </a:r>
            <a:r>
              <a:rPr lang="en-US" dirty="0"/>
              <a:t>/</a:t>
            </a:r>
            <a:r>
              <a:rPr lang="en-US" dirty="0" err="1"/>
              <a:t>fulvestrant</a:t>
            </a:r>
            <a:r>
              <a:rPr lang="en-US" dirty="0"/>
              <a:t> </a:t>
            </a:r>
          </a:p>
        </p:txBody>
      </p:sp>
      <p:sp>
        <p:nvSpPr>
          <p:cNvPr id="20" name="Content Placeholder 19">
            <a:extLst>
              <a:ext uri="{FF2B5EF4-FFF2-40B4-BE49-F238E27FC236}">
                <a16:creationId xmlns:a16="http://schemas.microsoft.com/office/drawing/2014/main" id="{6F2100BC-425C-3810-241F-8A1849821A06}"/>
              </a:ext>
            </a:extLst>
          </p:cNvPr>
          <p:cNvSpPr>
            <a:spLocks noGrp="1"/>
          </p:cNvSpPr>
          <p:nvPr>
            <p:ph idx="78"/>
          </p:nvPr>
        </p:nvSpPr>
        <p:spPr/>
        <p:txBody>
          <a:bodyPr/>
          <a:lstStyle/>
          <a:p>
            <a:r>
              <a:rPr lang="en-US" dirty="0"/>
              <a:t>Exemestane/</a:t>
            </a:r>
            <a:br>
              <a:rPr lang="en-US" dirty="0"/>
            </a:br>
            <a:r>
              <a:rPr lang="en-US" dirty="0" err="1"/>
              <a:t>everolimus</a:t>
            </a:r>
            <a:r>
              <a:rPr lang="en-US" dirty="0"/>
              <a:t> </a:t>
            </a:r>
          </a:p>
        </p:txBody>
      </p:sp>
      <p:sp>
        <p:nvSpPr>
          <p:cNvPr id="21" name="Content Placeholder 20">
            <a:extLst>
              <a:ext uri="{FF2B5EF4-FFF2-40B4-BE49-F238E27FC236}">
                <a16:creationId xmlns:a16="http://schemas.microsoft.com/office/drawing/2014/main" id="{AF4BB896-1A02-9B44-B129-B89D82E739F3}"/>
              </a:ext>
            </a:extLst>
          </p:cNvPr>
          <p:cNvSpPr>
            <a:spLocks noGrp="1"/>
          </p:cNvSpPr>
          <p:nvPr>
            <p:ph idx="79"/>
          </p:nvPr>
        </p:nvSpPr>
        <p:spPr/>
        <p:txBody>
          <a:bodyPr/>
          <a:lstStyle/>
          <a:p>
            <a:r>
              <a:rPr lang="en-US" dirty="0" err="1"/>
              <a:t>Elacestrant</a:t>
            </a:r>
            <a:endParaRPr lang="en-US" dirty="0"/>
          </a:p>
        </p:txBody>
      </p:sp>
      <p:sp>
        <p:nvSpPr>
          <p:cNvPr id="22" name="Content Placeholder 21">
            <a:extLst>
              <a:ext uri="{FF2B5EF4-FFF2-40B4-BE49-F238E27FC236}">
                <a16:creationId xmlns:a16="http://schemas.microsoft.com/office/drawing/2014/main" id="{4FA759FD-89B2-DDA9-D32A-31A93E054800}"/>
              </a:ext>
            </a:extLst>
          </p:cNvPr>
          <p:cNvSpPr>
            <a:spLocks noGrp="1"/>
          </p:cNvSpPr>
          <p:nvPr>
            <p:ph idx="80"/>
          </p:nvPr>
        </p:nvSpPr>
        <p:spPr/>
        <p:txBody>
          <a:bodyPr/>
          <a:lstStyle/>
          <a:p>
            <a:r>
              <a:rPr lang="en-US" dirty="0"/>
              <a:t>Elacestrant or camizestrant </a:t>
            </a:r>
          </a:p>
        </p:txBody>
      </p:sp>
      <p:sp>
        <p:nvSpPr>
          <p:cNvPr id="23" name="Content Placeholder 22">
            <a:extLst>
              <a:ext uri="{FF2B5EF4-FFF2-40B4-BE49-F238E27FC236}">
                <a16:creationId xmlns:a16="http://schemas.microsoft.com/office/drawing/2014/main" id="{BB361AE5-786B-5F1A-5E2B-CB101E452675}"/>
              </a:ext>
            </a:extLst>
          </p:cNvPr>
          <p:cNvSpPr>
            <a:spLocks noGrp="1"/>
          </p:cNvSpPr>
          <p:nvPr>
            <p:ph idx="81"/>
          </p:nvPr>
        </p:nvSpPr>
        <p:spPr/>
        <p:txBody>
          <a:bodyPr/>
          <a:lstStyle/>
          <a:p>
            <a:r>
              <a:rPr lang="en-US" dirty="0"/>
              <a:t>Alpelisib/fulvestrant </a:t>
            </a:r>
          </a:p>
        </p:txBody>
      </p:sp>
      <p:sp>
        <p:nvSpPr>
          <p:cNvPr id="24" name="Content Placeholder 23">
            <a:extLst>
              <a:ext uri="{FF2B5EF4-FFF2-40B4-BE49-F238E27FC236}">
                <a16:creationId xmlns:a16="http://schemas.microsoft.com/office/drawing/2014/main" id="{32FDE4AF-C727-09C9-93BC-BF4C1595ACD2}"/>
              </a:ext>
            </a:extLst>
          </p:cNvPr>
          <p:cNvSpPr>
            <a:spLocks noGrp="1"/>
          </p:cNvSpPr>
          <p:nvPr>
            <p:ph idx="82"/>
          </p:nvPr>
        </p:nvSpPr>
        <p:spPr/>
        <p:txBody>
          <a:bodyPr/>
          <a:lstStyle/>
          <a:p>
            <a:r>
              <a:rPr lang="en-US" dirty="0"/>
              <a:t>Exemestane/</a:t>
            </a:r>
            <a:br>
              <a:rPr lang="en-US" dirty="0"/>
            </a:br>
            <a:r>
              <a:rPr lang="en-US" dirty="0"/>
              <a:t>everolimus </a:t>
            </a:r>
          </a:p>
        </p:txBody>
      </p:sp>
      <p:sp>
        <p:nvSpPr>
          <p:cNvPr id="25" name="Content Placeholder 24">
            <a:extLst>
              <a:ext uri="{FF2B5EF4-FFF2-40B4-BE49-F238E27FC236}">
                <a16:creationId xmlns:a16="http://schemas.microsoft.com/office/drawing/2014/main" id="{175DCB74-613A-BB93-2A6D-A8771A47FE0B}"/>
              </a:ext>
            </a:extLst>
          </p:cNvPr>
          <p:cNvSpPr>
            <a:spLocks noGrp="1"/>
          </p:cNvSpPr>
          <p:nvPr>
            <p:ph idx="83"/>
          </p:nvPr>
        </p:nvSpPr>
        <p:spPr/>
        <p:txBody>
          <a:bodyPr/>
          <a:lstStyle/>
          <a:p>
            <a:r>
              <a:rPr lang="en-US" dirty="0"/>
              <a:t>Elacestrant or camizestrant </a:t>
            </a:r>
          </a:p>
        </p:txBody>
      </p:sp>
      <p:sp>
        <p:nvSpPr>
          <p:cNvPr id="26" name="Content Placeholder 25">
            <a:extLst>
              <a:ext uri="{FF2B5EF4-FFF2-40B4-BE49-F238E27FC236}">
                <a16:creationId xmlns:a16="http://schemas.microsoft.com/office/drawing/2014/main" id="{44B59671-91E0-B0F1-AAB3-17DBBF969AD8}"/>
              </a:ext>
            </a:extLst>
          </p:cNvPr>
          <p:cNvSpPr>
            <a:spLocks noGrp="1"/>
          </p:cNvSpPr>
          <p:nvPr>
            <p:ph idx="84"/>
          </p:nvPr>
        </p:nvSpPr>
        <p:spPr/>
        <p:txBody>
          <a:bodyPr/>
          <a:lstStyle/>
          <a:p>
            <a:r>
              <a:rPr lang="en-US" dirty="0" err="1"/>
              <a:t>Alpelisib</a:t>
            </a:r>
            <a:r>
              <a:rPr lang="en-US" dirty="0"/>
              <a:t>/</a:t>
            </a:r>
            <a:r>
              <a:rPr lang="en-US" dirty="0" err="1"/>
              <a:t>fulvestrant</a:t>
            </a:r>
            <a:r>
              <a:rPr lang="en-US" dirty="0"/>
              <a:t> </a:t>
            </a:r>
          </a:p>
        </p:txBody>
      </p:sp>
      <p:sp>
        <p:nvSpPr>
          <p:cNvPr id="27" name="Content Placeholder 26">
            <a:extLst>
              <a:ext uri="{FF2B5EF4-FFF2-40B4-BE49-F238E27FC236}">
                <a16:creationId xmlns:a16="http://schemas.microsoft.com/office/drawing/2014/main" id="{43E1648C-CCB5-CE13-D0AB-D563E5177C33}"/>
              </a:ext>
            </a:extLst>
          </p:cNvPr>
          <p:cNvSpPr>
            <a:spLocks noGrp="1"/>
          </p:cNvSpPr>
          <p:nvPr>
            <p:ph idx="85"/>
          </p:nvPr>
        </p:nvSpPr>
        <p:spPr/>
        <p:txBody>
          <a:bodyPr/>
          <a:lstStyle/>
          <a:p>
            <a:r>
              <a:rPr lang="en-US" dirty="0" err="1"/>
              <a:t>Alpelisib</a:t>
            </a:r>
            <a:r>
              <a:rPr lang="en-US" dirty="0"/>
              <a:t>/</a:t>
            </a:r>
            <a:r>
              <a:rPr lang="en-US" dirty="0" err="1"/>
              <a:t>fulvestrant</a:t>
            </a:r>
            <a:r>
              <a:rPr lang="en-US" dirty="0"/>
              <a:t> </a:t>
            </a:r>
          </a:p>
        </p:txBody>
      </p:sp>
      <p:sp>
        <p:nvSpPr>
          <p:cNvPr id="28" name="Content Placeholder 27">
            <a:extLst>
              <a:ext uri="{FF2B5EF4-FFF2-40B4-BE49-F238E27FC236}">
                <a16:creationId xmlns:a16="http://schemas.microsoft.com/office/drawing/2014/main" id="{DAF810BB-5C4A-25C5-A28F-579E1F87EA6F}"/>
              </a:ext>
            </a:extLst>
          </p:cNvPr>
          <p:cNvSpPr>
            <a:spLocks noGrp="1"/>
          </p:cNvSpPr>
          <p:nvPr>
            <p:ph idx="86"/>
          </p:nvPr>
        </p:nvSpPr>
        <p:spPr/>
        <p:txBody>
          <a:bodyPr/>
          <a:lstStyle/>
          <a:p>
            <a:r>
              <a:rPr lang="en-US" dirty="0"/>
              <a:t>Exemestane/</a:t>
            </a:r>
            <a:br>
              <a:rPr lang="en-US" dirty="0"/>
            </a:br>
            <a:r>
              <a:rPr lang="en-US" dirty="0" err="1"/>
              <a:t>everolimus</a:t>
            </a:r>
            <a:r>
              <a:rPr lang="en-US" dirty="0"/>
              <a:t> </a:t>
            </a:r>
          </a:p>
        </p:txBody>
      </p:sp>
      <p:sp>
        <p:nvSpPr>
          <p:cNvPr id="29" name="Content Placeholder 28">
            <a:extLst>
              <a:ext uri="{FF2B5EF4-FFF2-40B4-BE49-F238E27FC236}">
                <a16:creationId xmlns:a16="http://schemas.microsoft.com/office/drawing/2014/main" id="{FAB90B72-3570-5A83-5BE4-CA8B198B33AB}"/>
              </a:ext>
            </a:extLst>
          </p:cNvPr>
          <p:cNvSpPr>
            <a:spLocks noGrp="1"/>
          </p:cNvSpPr>
          <p:nvPr>
            <p:ph idx="87"/>
          </p:nvPr>
        </p:nvSpPr>
        <p:spPr/>
        <p:txBody>
          <a:bodyPr/>
          <a:lstStyle/>
          <a:p>
            <a:r>
              <a:rPr lang="en-US" sz="1700" dirty="0" err="1"/>
              <a:t>Cont</a:t>
            </a:r>
            <a:r>
              <a:rPr lang="en-US" sz="1700" dirty="0"/>
              <a:t> </a:t>
            </a:r>
            <a:r>
              <a:rPr lang="en-US" sz="1700" dirty="0" err="1"/>
              <a:t>fulvestrant</a:t>
            </a:r>
            <a:r>
              <a:rPr lang="en-US" sz="1700" dirty="0"/>
              <a:t>, switch to </a:t>
            </a:r>
            <a:r>
              <a:rPr lang="en-US" sz="1700" dirty="0" err="1"/>
              <a:t>abemaciclib</a:t>
            </a:r>
            <a:endParaRPr lang="en-US" sz="1700" dirty="0"/>
          </a:p>
        </p:txBody>
      </p:sp>
      <p:sp>
        <p:nvSpPr>
          <p:cNvPr id="30" name="Content Placeholder 29">
            <a:extLst>
              <a:ext uri="{FF2B5EF4-FFF2-40B4-BE49-F238E27FC236}">
                <a16:creationId xmlns:a16="http://schemas.microsoft.com/office/drawing/2014/main" id="{EAA272BB-9EE5-07FF-0B0A-6752166232A4}"/>
              </a:ext>
            </a:extLst>
          </p:cNvPr>
          <p:cNvSpPr>
            <a:spLocks noGrp="1"/>
          </p:cNvSpPr>
          <p:nvPr>
            <p:ph idx="88"/>
          </p:nvPr>
        </p:nvSpPr>
        <p:spPr/>
        <p:txBody>
          <a:bodyPr/>
          <a:lstStyle/>
          <a:p>
            <a:r>
              <a:rPr lang="en-US" dirty="0" err="1"/>
              <a:t>Elacestrant</a:t>
            </a:r>
            <a:endParaRPr lang="en-US" dirty="0"/>
          </a:p>
        </p:txBody>
      </p:sp>
      <p:sp>
        <p:nvSpPr>
          <p:cNvPr id="31" name="Content Placeholder 30">
            <a:extLst>
              <a:ext uri="{FF2B5EF4-FFF2-40B4-BE49-F238E27FC236}">
                <a16:creationId xmlns:a16="http://schemas.microsoft.com/office/drawing/2014/main" id="{5D419096-E691-6AC8-B8E6-A2C2E1A0DCEC}"/>
              </a:ext>
            </a:extLst>
          </p:cNvPr>
          <p:cNvSpPr>
            <a:spLocks noGrp="1"/>
          </p:cNvSpPr>
          <p:nvPr>
            <p:ph idx="89"/>
          </p:nvPr>
        </p:nvSpPr>
        <p:spPr/>
        <p:txBody>
          <a:bodyPr/>
          <a:lstStyle/>
          <a:p>
            <a:r>
              <a:rPr lang="en-US" dirty="0" err="1"/>
              <a:t>Alpelisib</a:t>
            </a:r>
            <a:r>
              <a:rPr lang="en-US" dirty="0"/>
              <a:t>/</a:t>
            </a:r>
            <a:br>
              <a:rPr lang="en-US" dirty="0"/>
            </a:br>
            <a:r>
              <a:rPr lang="en-US" dirty="0"/>
              <a:t>exemestane</a:t>
            </a:r>
          </a:p>
        </p:txBody>
      </p:sp>
      <p:sp>
        <p:nvSpPr>
          <p:cNvPr id="32" name="Content Placeholder 31">
            <a:extLst>
              <a:ext uri="{FF2B5EF4-FFF2-40B4-BE49-F238E27FC236}">
                <a16:creationId xmlns:a16="http://schemas.microsoft.com/office/drawing/2014/main" id="{51A79C1B-1883-86A5-F6A9-DD036A3A4773}"/>
              </a:ext>
            </a:extLst>
          </p:cNvPr>
          <p:cNvSpPr>
            <a:spLocks noGrp="1"/>
          </p:cNvSpPr>
          <p:nvPr>
            <p:ph idx="90"/>
          </p:nvPr>
        </p:nvSpPr>
        <p:spPr/>
        <p:txBody>
          <a:bodyPr/>
          <a:lstStyle/>
          <a:p>
            <a:r>
              <a:rPr lang="en-US" dirty="0"/>
              <a:t>Exemestane/</a:t>
            </a:r>
            <a:br>
              <a:rPr lang="en-US" dirty="0"/>
            </a:br>
            <a:r>
              <a:rPr lang="en-US" dirty="0" err="1"/>
              <a:t>everolimus</a:t>
            </a:r>
            <a:endParaRPr lang="en-US" dirty="0"/>
          </a:p>
        </p:txBody>
      </p:sp>
      <p:sp>
        <p:nvSpPr>
          <p:cNvPr id="33" name="Content Placeholder 32">
            <a:extLst>
              <a:ext uri="{FF2B5EF4-FFF2-40B4-BE49-F238E27FC236}">
                <a16:creationId xmlns:a16="http://schemas.microsoft.com/office/drawing/2014/main" id="{1C0CAB23-640B-9B28-CE0C-AA03666E0E55}"/>
              </a:ext>
            </a:extLst>
          </p:cNvPr>
          <p:cNvSpPr>
            <a:spLocks noGrp="1"/>
          </p:cNvSpPr>
          <p:nvPr>
            <p:ph idx="91"/>
          </p:nvPr>
        </p:nvSpPr>
        <p:spPr/>
        <p:txBody>
          <a:bodyPr/>
          <a:lstStyle/>
          <a:p>
            <a:r>
              <a:rPr lang="en-US" dirty="0" err="1"/>
              <a:t>Elacestrant</a:t>
            </a:r>
            <a:endParaRPr lang="en-US" dirty="0"/>
          </a:p>
        </p:txBody>
      </p:sp>
      <p:sp>
        <p:nvSpPr>
          <p:cNvPr id="34" name="Content Placeholder 33">
            <a:extLst>
              <a:ext uri="{FF2B5EF4-FFF2-40B4-BE49-F238E27FC236}">
                <a16:creationId xmlns:a16="http://schemas.microsoft.com/office/drawing/2014/main" id="{75FE2414-F899-DB96-0013-A6F7405741EC}"/>
              </a:ext>
            </a:extLst>
          </p:cNvPr>
          <p:cNvSpPr>
            <a:spLocks noGrp="1"/>
          </p:cNvSpPr>
          <p:nvPr>
            <p:ph idx="92"/>
          </p:nvPr>
        </p:nvSpPr>
        <p:spPr/>
        <p:txBody>
          <a:bodyPr/>
          <a:lstStyle/>
          <a:p>
            <a:r>
              <a:rPr lang="en-US" dirty="0"/>
              <a:t>ESR1-positive, PIK3CA-positive</a:t>
            </a:r>
          </a:p>
        </p:txBody>
      </p:sp>
      <p:sp>
        <p:nvSpPr>
          <p:cNvPr id="35" name="Content Placeholder 34">
            <a:extLst>
              <a:ext uri="{FF2B5EF4-FFF2-40B4-BE49-F238E27FC236}">
                <a16:creationId xmlns:a16="http://schemas.microsoft.com/office/drawing/2014/main" id="{3048C47E-8476-EC72-B187-A07D597D5BA2}"/>
              </a:ext>
            </a:extLst>
          </p:cNvPr>
          <p:cNvSpPr>
            <a:spLocks noGrp="1"/>
          </p:cNvSpPr>
          <p:nvPr>
            <p:ph idx="93"/>
          </p:nvPr>
        </p:nvSpPr>
        <p:spPr/>
        <p:txBody>
          <a:bodyPr/>
          <a:lstStyle/>
          <a:p>
            <a:r>
              <a:rPr lang="en-US" dirty="0"/>
              <a:t>ESR1-positive, PIK3CA-negative</a:t>
            </a:r>
          </a:p>
        </p:txBody>
      </p:sp>
      <p:sp>
        <p:nvSpPr>
          <p:cNvPr id="36" name="Content Placeholder 35">
            <a:extLst>
              <a:ext uri="{FF2B5EF4-FFF2-40B4-BE49-F238E27FC236}">
                <a16:creationId xmlns:a16="http://schemas.microsoft.com/office/drawing/2014/main" id="{2422E4BC-22B4-37B7-F7C3-F4008D915AC0}"/>
              </a:ext>
            </a:extLst>
          </p:cNvPr>
          <p:cNvSpPr>
            <a:spLocks noGrp="1"/>
          </p:cNvSpPr>
          <p:nvPr>
            <p:ph idx="94"/>
          </p:nvPr>
        </p:nvSpPr>
        <p:spPr/>
        <p:txBody>
          <a:bodyPr/>
          <a:lstStyle/>
          <a:p>
            <a:r>
              <a:rPr lang="en-US" dirty="0"/>
              <a:t>ESR1-negative, PIK3CA-negative</a:t>
            </a:r>
          </a:p>
        </p:txBody>
      </p:sp>
      <p:sp>
        <p:nvSpPr>
          <p:cNvPr id="37" name="Content Placeholder 36">
            <a:extLst>
              <a:ext uri="{FF2B5EF4-FFF2-40B4-BE49-F238E27FC236}">
                <a16:creationId xmlns:a16="http://schemas.microsoft.com/office/drawing/2014/main" id="{8C0468A9-0FA8-A112-2725-8E1F0A5DA0D4}"/>
              </a:ext>
            </a:extLst>
          </p:cNvPr>
          <p:cNvSpPr>
            <a:spLocks noGrp="1"/>
          </p:cNvSpPr>
          <p:nvPr>
            <p:ph idx="95"/>
          </p:nvPr>
        </p:nvSpPr>
        <p:spPr/>
        <p:txBody>
          <a:bodyPr/>
          <a:lstStyle/>
          <a:p>
            <a:r>
              <a:rPr lang="en-US" dirty="0"/>
              <a:t>ESR1-negative, PIK3CA-positive</a:t>
            </a:r>
          </a:p>
        </p:txBody>
      </p:sp>
    </p:spTree>
    <p:extLst>
      <p:ext uri="{BB962C8B-B14F-4D97-AF65-F5344CB8AC3E}">
        <p14:creationId xmlns:p14="http://schemas.microsoft.com/office/powerpoint/2010/main" val="42531216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Content Placeholder 30">
            <a:extLst>
              <a:ext uri="{FF2B5EF4-FFF2-40B4-BE49-F238E27FC236}">
                <a16:creationId xmlns:a16="http://schemas.microsoft.com/office/drawing/2014/main" id="{992C0D4C-9F52-FFF7-FA42-05247B3B26F3}"/>
              </a:ext>
            </a:extLst>
          </p:cNvPr>
          <p:cNvSpPr>
            <a:spLocks noGrp="1"/>
          </p:cNvSpPr>
          <p:nvPr>
            <p:ph idx="46"/>
          </p:nvPr>
        </p:nvSpPr>
        <p:spPr/>
        <p:txBody>
          <a:bodyPr/>
          <a:lstStyle/>
          <a:p>
            <a:r>
              <a:rPr lang="en-US" dirty="0"/>
              <a:t>I have</a:t>
            </a:r>
          </a:p>
        </p:txBody>
      </p:sp>
      <p:sp>
        <p:nvSpPr>
          <p:cNvPr id="32" name="Content Placeholder 31">
            <a:extLst>
              <a:ext uri="{FF2B5EF4-FFF2-40B4-BE49-F238E27FC236}">
                <a16:creationId xmlns:a16="http://schemas.microsoft.com/office/drawing/2014/main" id="{E0FC2BD7-2151-5811-2556-C8DED7AAD534}"/>
              </a:ext>
            </a:extLst>
          </p:cNvPr>
          <p:cNvSpPr>
            <a:spLocks noGrp="1"/>
          </p:cNvSpPr>
          <p:nvPr>
            <p:ph idx="47"/>
          </p:nvPr>
        </p:nvSpPr>
        <p:spPr/>
        <p:txBody>
          <a:bodyPr/>
          <a:lstStyle/>
          <a:p>
            <a:r>
              <a:rPr lang="en-US" dirty="0"/>
              <a:t>I have not but would for the right patient</a:t>
            </a:r>
          </a:p>
        </p:txBody>
      </p:sp>
      <p:sp>
        <p:nvSpPr>
          <p:cNvPr id="33" name="Content Placeholder 32">
            <a:extLst>
              <a:ext uri="{FF2B5EF4-FFF2-40B4-BE49-F238E27FC236}">
                <a16:creationId xmlns:a16="http://schemas.microsoft.com/office/drawing/2014/main" id="{25B2DB76-A6FB-507F-8A87-D29B9570D438}"/>
              </a:ext>
            </a:extLst>
          </p:cNvPr>
          <p:cNvSpPr>
            <a:spLocks noGrp="1"/>
          </p:cNvSpPr>
          <p:nvPr>
            <p:ph idx="48"/>
          </p:nvPr>
        </p:nvSpPr>
        <p:spPr/>
        <p:txBody>
          <a:bodyPr/>
          <a:lstStyle/>
          <a:p>
            <a:r>
              <a:rPr lang="en-US" dirty="0"/>
              <a:t>I have not but would for the right patient</a:t>
            </a:r>
          </a:p>
        </p:txBody>
      </p:sp>
      <p:sp>
        <p:nvSpPr>
          <p:cNvPr id="34" name="Content Placeholder 33">
            <a:extLst>
              <a:ext uri="{FF2B5EF4-FFF2-40B4-BE49-F238E27FC236}">
                <a16:creationId xmlns:a16="http://schemas.microsoft.com/office/drawing/2014/main" id="{FC765EE2-1FD5-BA20-524C-4F13065D0E74}"/>
              </a:ext>
            </a:extLst>
          </p:cNvPr>
          <p:cNvSpPr>
            <a:spLocks noGrp="1"/>
          </p:cNvSpPr>
          <p:nvPr>
            <p:ph idx="49"/>
          </p:nvPr>
        </p:nvSpPr>
        <p:spPr/>
        <p:txBody>
          <a:bodyPr/>
          <a:lstStyle/>
          <a:p>
            <a:r>
              <a:rPr lang="en-US" dirty="0"/>
              <a:t>I have</a:t>
            </a:r>
          </a:p>
        </p:txBody>
      </p:sp>
      <p:sp>
        <p:nvSpPr>
          <p:cNvPr id="35" name="Content Placeholder 34">
            <a:extLst>
              <a:ext uri="{FF2B5EF4-FFF2-40B4-BE49-F238E27FC236}">
                <a16:creationId xmlns:a16="http://schemas.microsoft.com/office/drawing/2014/main" id="{28DF4FF3-BCBA-50CE-2CF6-D89CF29AFD90}"/>
              </a:ext>
            </a:extLst>
          </p:cNvPr>
          <p:cNvSpPr>
            <a:spLocks noGrp="1"/>
          </p:cNvSpPr>
          <p:nvPr>
            <p:ph idx="50"/>
          </p:nvPr>
        </p:nvSpPr>
        <p:spPr/>
        <p:txBody>
          <a:bodyPr/>
          <a:lstStyle/>
          <a:p>
            <a:endParaRPr lang="en-US" dirty="0"/>
          </a:p>
          <a:p>
            <a:r>
              <a:rPr lang="en-US" dirty="0"/>
              <a:t>I have not but would for the right patient</a:t>
            </a:r>
          </a:p>
          <a:p>
            <a:endParaRPr lang="en-US" dirty="0"/>
          </a:p>
        </p:txBody>
      </p:sp>
      <p:sp>
        <p:nvSpPr>
          <p:cNvPr id="36" name="Content Placeholder 35">
            <a:extLst>
              <a:ext uri="{FF2B5EF4-FFF2-40B4-BE49-F238E27FC236}">
                <a16:creationId xmlns:a16="http://schemas.microsoft.com/office/drawing/2014/main" id="{DE777824-5FF2-5479-CFD2-77DA46DD6B73}"/>
              </a:ext>
            </a:extLst>
          </p:cNvPr>
          <p:cNvSpPr>
            <a:spLocks noGrp="1"/>
          </p:cNvSpPr>
          <p:nvPr>
            <p:ph idx="51"/>
          </p:nvPr>
        </p:nvSpPr>
        <p:spPr/>
        <p:txBody>
          <a:bodyPr/>
          <a:lstStyle/>
          <a:p>
            <a:r>
              <a:rPr lang="en-US" dirty="0"/>
              <a:t>I have</a:t>
            </a:r>
          </a:p>
        </p:txBody>
      </p:sp>
      <p:sp>
        <p:nvSpPr>
          <p:cNvPr id="6" name="Title 5">
            <a:extLst>
              <a:ext uri="{FF2B5EF4-FFF2-40B4-BE49-F238E27FC236}">
                <a16:creationId xmlns:a16="http://schemas.microsoft.com/office/drawing/2014/main" id="{05465677-EAD7-0B35-392D-7D0F5F613045}"/>
              </a:ext>
            </a:extLst>
          </p:cNvPr>
          <p:cNvSpPr>
            <a:spLocks noGrp="1"/>
          </p:cNvSpPr>
          <p:nvPr>
            <p:ph type="title"/>
          </p:nvPr>
        </p:nvSpPr>
        <p:spPr/>
        <p:txBody>
          <a:bodyPr/>
          <a:lstStyle/>
          <a:p>
            <a:r>
              <a:rPr lang="en-US" dirty="0"/>
              <a:t>Have you administered or would you administer a CDK4/6 inhibitor to a patient with ER-positive, HER2-negative (IHC 0) metastatic breast cancer who has experienced disease progression on a CDK4/6 inhibitor?</a:t>
            </a:r>
          </a:p>
        </p:txBody>
      </p:sp>
    </p:spTree>
    <p:extLst>
      <p:ext uri="{BB962C8B-B14F-4D97-AF65-F5344CB8AC3E}">
        <p14:creationId xmlns:p14="http://schemas.microsoft.com/office/powerpoint/2010/main" val="1960115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B3C9B49C-9696-1CBB-6A7D-BEB951FE9446}"/>
              </a:ext>
            </a:extLst>
          </p:cNvPr>
          <p:cNvSpPr>
            <a:spLocks noGrp="1"/>
          </p:cNvSpPr>
          <p:nvPr>
            <p:ph idx="46"/>
          </p:nvPr>
        </p:nvSpPr>
        <p:spPr/>
        <p:txBody>
          <a:bodyPr/>
          <a:lstStyle/>
          <a:p>
            <a:r>
              <a:rPr lang="en-US" dirty="0"/>
              <a:t>Yes</a:t>
            </a:r>
          </a:p>
        </p:txBody>
      </p:sp>
      <p:sp>
        <p:nvSpPr>
          <p:cNvPr id="11" name="Content Placeholder 10">
            <a:extLst>
              <a:ext uri="{FF2B5EF4-FFF2-40B4-BE49-F238E27FC236}">
                <a16:creationId xmlns:a16="http://schemas.microsoft.com/office/drawing/2014/main" id="{22C04D86-E68F-ACC5-B094-4E5A7806E901}"/>
              </a:ext>
            </a:extLst>
          </p:cNvPr>
          <p:cNvSpPr>
            <a:spLocks noGrp="1"/>
          </p:cNvSpPr>
          <p:nvPr>
            <p:ph idx="47"/>
          </p:nvPr>
        </p:nvSpPr>
        <p:spPr/>
        <p:txBody>
          <a:bodyPr/>
          <a:lstStyle/>
          <a:p>
            <a:r>
              <a:rPr lang="en-US" dirty="0"/>
              <a:t>Yes</a:t>
            </a:r>
          </a:p>
        </p:txBody>
      </p:sp>
      <p:sp>
        <p:nvSpPr>
          <p:cNvPr id="12" name="Content Placeholder 11">
            <a:extLst>
              <a:ext uri="{FF2B5EF4-FFF2-40B4-BE49-F238E27FC236}">
                <a16:creationId xmlns:a16="http://schemas.microsoft.com/office/drawing/2014/main" id="{127215A3-0409-8E7E-C902-D933E265BE37}"/>
              </a:ext>
            </a:extLst>
          </p:cNvPr>
          <p:cNvSpPr>
            <a:spLocks noGrp="1"/>
          </p:cNvSpPr>
          <p:nvPr>
            <p:ph idx="48"/>
          </p:nvPr>
        </p:nvSpPr>
        <p:spPr/>
        <p:txBody>
          <a:bodyPr/>
          <a:lstStyle/>
          <a:p>
            <a:r>
              <a:rPr lang="en-US" dirty="0"/>
              <a:t>Yes</a:t>
            </a:r>
          </a:p>
        </p:txBody>
      </p:sp>
      <p:sp>
        <p:nvSpPr>
          <p:cNvPr id="13" name="Content Placeholder 12">
            <a:extLst>
              <a:ext uri="{FF2B5EF4-FFF2-40B4-BE49-F238E27FC236}">
                <a16:creationId xmlns:a16="http://schemas.microsoft.com/office/drawing/2014/main" id="{26253C52-B0A2-6F30-2E29-AB9EC4935748}"/>
              </a:ext>
            </a:extLst>
          </p:cNvPr>
          <p:cNvSpPr>
            <a:spLocks noGrp="1"/>
          </p:cNvSpPr>
          <p:nvPr>
            <p:ph idx="49"/>
          </p:nvPr>
        </p:nvSpPr>
        <p:spPr/>
        <p:txBody>
          <a:bodyPr/>
          <a:lstStyle/>
          <a:p>
            <a:r>
              <a:rPr lang="en-US" dirty="0"/>
              <a:t>Yes</a:t>
            </a:r>
          </a:p>
        </p:txBody>
      </p:sp>
      <p:sp>
        <p:nvSpPr>
          <p:cNvPr id="14" name="Content Placeholder 13">
            <a:extLst>
              <a:ext uri="{FF2B5EF4-FFF2-40B4-BE49-F238E27FC236}">
                <a16:creationId xmlns:a16="http://schemas.microsoft.com/office/drawing/2014/main" id="{2E335FE2-02DF-BA5B-ADB6-29AFBCC3B024}"/>
              </a:ext>
            </a:extLst>
          </p:cNvPr>
          <p:cNvSpPr>
            <a:spLocks noGrp="1"/>
          </p:cNvSpPr>
          <p:nvPr>
            <p:ph idx="50"/>
          </p:nvPr>
        </p:nvSpPr>
        <p:spPr/>
        <p:txBody>
          <a:bodyPr/>
          <a:lstStyle/>
          <a:p>
            <a:r>
              <a:rPr lang="en-US" dirty="0"/>
              <a:t>Yes</a:t>
            </a:r>
          </a:p>
        </p:txBody>
      </p:sp>
      <p:sp>
        <p:nvSpPr>
          <p:cNvPr id="15" name="Content Placeholder 14">
            <a:extLst>
              <a:ext uri="{FF2B5EF4-FFF2-40B4-BE49-F238E27FC236}">
                <a16:creationId xmlns:a16="http://schemas.microsoft.com/office/drawing/2014/main" id="{C8B4F530-3EEB-565D-E221-F9AB2BE7EE95}"/>
              </a:ext>
            </a:extLst>
          </p:cNvPr>
          <p:cNvSpPr>
            <a:spLocks noGrp="1"/>
          </p:cNvSpPr>
          <p:nvPr>
            <p:ph idx="58"/>
          </p:nvPr>
        </p:nvSpPr>
        <p:spPr/>
        <p:txBody>
          <a:bodyPr/>
          <a:lstStyle/>
          <a:p>
            <a:r>
              <a:rPr lang="en-US" dirty="0"/>
              <a:t>ESR1</a:t>
            </a:r>
          </a:p>
        </p:txBody>
      </p:sp>
      <p:sp>
        <p:nvSpPr>
          <p:cNvPr id="16" name="Content Placeholder 15">
            <a:extLst>
              <a:ext uri="{FF2B5EF4-FFF2-40B4-BE49-F238E27FC236}">
                <a16:creationId xmlns:a16="http://schemas.microsoft.com/office/drawing/2014/main" id="{F8F8F6AD-93B7-2CE3-4701-D73E275E1FF2}"/>
              </a:ext>
            </a:extLst>
          </p:cNvPr>
          <p:cNvSpPr>
            <a:spLocks noGrp="1"/>
          </p:cNvSpPr>
          <p:nvPr>
            <p:ph idx="71"/>
          </p:nvPr>
        </p:nvSpPr>
        <p:spPr/>
        <p:txBody>
          <a:bodyPr/>
          <a:lstStyle/>
          <a:p>
            <a:r>
              <a:rPr lang="en-US" dirty="0"/>
              <a:t>Yes</a:t>
            </a:r>
          </a:p>
        </p:txBody>
      </p:sp>
      <p:sp>
        <p:nvSpPr>
          <p:cNvPr id="9" name="Title 8">
            <a:extLst>
              <a:ext uri="{FF2B5EF4-FFF2-40B4-BE49-F238E27FC236}">
                <a16:creationId xmlns:a16="http://schemas.microsoft.com/office/drawing/2014/main" id="{43751556-3169-B141-239B-2D3928C696D7}"/>
              </a:ext>
            </a:extLst>
          </p:cNvPr>
          <p:cNvSpPr>
            <a:spLocks noGrp="1"/>
          </p:cNvSpPr>
          <p:nvPr>
            <p:ph type="title"/>
          </p:nvPr>
        </p:nvSpPr>
        <p:spPr/>
        <p:txBody>
          <a:bodyPr/>
          <a:lstStyle/>
          <a:p>
            <a:r>
              <a:rPr lang="en-US" dirty="0"/>
              <a:t>Should community-based oncologists routinely be testing for the following biomarkers in their patients with ER-positive metastatic breast cancer? </a:t>
            </a:r>
          </a:p>
        </p:txBody>
      </p:sp>
      <p:sp>
        <p:nvSpPr>
          <p:cNvPr id="17" name="Content Placeholder 16">
            <a:extLst>
              <a:ext uri="{FF2B5EF4-FFF2-40B4-BE49-F238E27FC236}">
                <a16:creationId xmlns:a16="http://schemas.microsoft.com/office/drawing/2014/main" id="{CC718A79-3212-E72C-7195-67CD8DF8F729}"/>
              </a:ext>
            </a:extLst>
          </p:cNvPr>
          <p:cNvSpPr>
            <a:spLocks noGrp="1"/>
          </p:cNvSpPr>
          <p:nvPr>
            <p:ph idx="73"/>
          </p:nvPr>
        </p:nvSpPr>
        <p:spPr/>
        <p:txBody>
          <a:bodyPr/>
          <a:lstStyle/>
          <a:p>
            <a:r>
              <a:rPr lang="en-US" dirty="0"/>
              <a:t>No</a:t>
            </a:r>
          </a:p>
        </p:txBody>
      </p:sp>
      <p:sp>
        <p:nvSpPr>
          <p:cNvPr id="18" name="Content Placeholder 17">
            <a:extLst>
              <a:ext uri="{FF2B5EF4-FFF2-40B4-BE49-F238E27FC236}">
                <a16:creationId xmlns:a16="http://schemas.microsoft.com/office/drawing/2014/main" id="{1347675A-F7E0-E60B-4AEA-072C900FC1F7}"/>
              </a:ext>
            </a:extLst>
          </p:cNvPr>
          <p:cNvSpPr>
            <a:spLocks noGrp="1"/>
          </p:cNvSpPr>
          <p:nvPr>
            <p:ph idx="74"/>
          </p:nvPr>
        </p:nvSpPr>
        <p:spPr/>
        <p:txBody>
          <a:bodyPr/>
          <a:lstStyle/>
          <a:p>
            <a:r>
              <a:rPr lang="en-US" dirty="0"/>
              <a:t>Yes</a:t>
            </a:r>
          </a:p>
        </p:txBody>
      </p:sp>
      <p:sp>
        <p:nvSpPr>
          <p:cNvPr id="19" name="Content Placeholder 18">
            <a:extLst>
              <a:ext uri="{FF2B5EF4-FFF2-40B4-BE49-F238E27FC236}">
                <a16:creationId xmlns:a16="http://schemas.microsoft.com/office/drawing/2014/main" id="{2C0ABCD8-A4C8-F1E9-A12C-68C7F5C00CE2}"/>
              </a:ext>
            </a:extLst>
          </p:cNvPr>
          <p:cNvSpPr>
            <a:spLocks noGrp="1"/>
          </p:cNvSpPr>
          <p:nvPr>
            <p:ph idx="75"/>
          </p:nvPr>
        </p:nvSpPr>
        <p:spPr/>
        <p:txBody>
          <a:bodyPr/>
          <a:lstStyle/>
          <a:p>
            <a:r>
              <a:rPr lang="en-US" dirty="0"/>
              <a:t>Yes</a:t>
            </a:r>
          </a:p>
        </p:txBody>
      </p:sp>
      <p:sp>
        <p:nvSpPr>
          <p:cNvPr id="20" name="Content Placeholder 19">
            <a:extLst>
              <a:ext uri="{FF2B5EF4-FFF2-40B4-BE49-F238E27FC236}">
                <a16:creationId xmlns:a16="http://schemas.microsoft.com/office/drawing/2014/main" id="{78E93307-A5B3-1F59-BB5A-448565DA26CE}"/>
              </a:ext>
            </a:extLst>
          </p:cNvPr>
          <p:cNvSpPr>
            <a:spLocks noGrp="1"/>
          </p:cNvSpPr>
          <p:nvPr>
            <p:ph idx="76"/>
          </p:nvPr>
        </p:nvSpPr>
        <p:spPr/>
        <p:txBody>
          <a:bodyPr/>
          <a:lstStyle/>
          <a:p>
            <a:r>
              <a:rPr lang="en-US" dirty="0"/>
              <a:t>Yes</a:t>
            </a:r>
          </a:p>
        </p:txBody>
      </p:sp>
      <p:sp>
        <p:nvSpPr>
          <p:cNvPr id="21" name="Content Placeholder 20">
            <a:extLst>
              <a:ext uri="{FF2B5EF4-FFF2-40B4-BE49-F238E27FC236}">
                <a16:creationId xmlns:a16="http://schemas.microsoft.com/office/drawing/2014/main" id="{3A2BD92A-6ECB-7EE2-7B8D-38DD18A0C765}"/>
              </a:ext>
            </a:extLst>
          </p:cNvPr>
          <p:cNvSpPr>
            <a:spLocks noGrp="1"/>
          </p:cNvSpPr>
          <p:nvPr>
            <p:ph idx="77"/>
          </p:nvPr>
        </p:nvSpPr>
        <p:spPr/>
        <p:txBody>
          <a:bodyPr/>
          <a:lstStyle/>
          <a:p>
            <a:r>
              <a:rPr lang="en-US" dirty="0"/>
              <a:t>Yes</a:t>
            </a:r>
          </a:p>
        </p:txBody>
      </p:sp>
      <p:sp>
        <p:nvSpPr>
          <p:cNvPr id="22" name="Content Placeholder 21">
            <a:extLst>
              <a:ext uri="{FF2B5EF4-FFF2-40B4-BE49-F238E27FC236}">
                <a16:creationId xmlns:a16="http://schemas.microsoft.com/office/drawing/2014/main" id="{DEF544BB-9CB0-AB65-0B12-8F27786DD1E2}"/>
              </a:ext>
            </a:extLst>
          </p:cNvPr>
          <p:cNvSpPr>
            <a:spLocks noGrp="1"/>
          </p:cNvSpPr>
          <p:nvPr>
            <p:ph idx="78"/>
          </p:nvPr>
        </p:nvSpPr>
        <p:spPr/>
        <p:txBody>
          <a:bodyPr/>
          <a:lstStyle/>
          <a:p>
            <a:r>
              <a:rPr lang="en-US"/>
              <a:t>PIK3CA</a:t>
            </a:r>
          </a:p>
        </p:txBody>
      </p:sp>
      <p:sp>
        <p:nvSpPr>
          <p:cNvPr id="23" name="Content Placeholder 22">
            <a:extLst>
              <a:ext uri="{FF2B5EF4-FFF2-40B4-BE49-F238E27FC236}">
                <a16:creationId xmlns:a16="http://schemas.microsoft.com/office/drawing/2014/main" id="{95767981-E948-9E82-FA9B-C5C464FE2E52}"/>
              </a:ext>
            </a:extLst>
          </p:cNvPr>
          <p:cNvSpPr>
            <a:spLocks noGrp="1"/>
          </p:cNvSpPr>
          <p:nvPr>
            <p:ph idx="79"/>
          </p:nvPr>
        </p:nvSpPr>
        <p:spPr/>
        <p:txBody>
          <a:bodyPr/>
          <a:lstStyle/>
          <a:p>
            <a:r>
              <a:rPr lang="en-US" dirty="0"/>
              <a:t>Yes</a:t>
            </a:r>
          </a:p>
        </p:txBody>
      </p:sp>
    </p:spTree>
    <p:extLst>
      <p:ext uri="{BB962C8B-B14F-4D97-AF65-F5344CB8AC3E}">
        <p14:creationId xmlns:p14="http://schemas.microsoft.com/office/powerpoint/2010/main" val="7330139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6FD84F44-CE0B-CFF1-58DB-ED061DD4EA4B}"/>
              </a:ext>
            </a:extLst>
          </p:cNvPr>
          <p:cNvSpPr>
            <a:spLocks noGrp="1"/>
          </p:cNvSpPr>
          <p:nvPr>
            <p:ph idx="46"/>
          </p:nvPr>
        </p:nvSpPr>
        <p:spPr/>
        <p:txBody>
          <a:bodyPr/>
          <a:lstStyle/>
          <a:p>
            <a:r>
              <a:rPr lang="en-US" dirty="0"/>
              <a:t>I have</a:t>
            </a:r>
          </a:p>
        </p:txBody>
      </p:sp>
      <p:sp>
        <p:nvSpPr>
          <p:cNvPr id="18" name="Content Placeholder 17">
            <a:extLst>
              <a:ext uri="{FF2B5EF4-FFF2-40B4-BE49-F238E27FC236}">
                <a16:creationId xmlns:a16="http://schemas.microsoft.com/office/drawing/2014/main" id="{B342F305-A28F-ACCC-4787-312FAA6B2A75}"/>
              </a:ext>
            </a:extLst>
          </p:cNvPr>
          <p:cNvSpPr>
            <a:spLocks noGrp="1"/>
          </p:cNvSpPr>
          <p:nvPr>
            <p:ph idx="47"/>
          </p:nvPr>
        </p:nvSpPr>
        <p:spPr/>
        <p:txBody>
          <a:bodyPr/>
          <a:lstStyle/>
          <a:p>
            <a:r>
              <a:rPr lang="en-US" dirty="0"/>
              <a:t>I have not but would for the right patient</a:t>
            </a:r>
          </a:p>
        </p:txBody>
      </p:sp>
      <p:sp>
        <p:nvSpPr>
          <p:cNvPr id="19" name="Content Placeholder 18">
            <a:extLst>
              <a:ext uri="{FF2B5EF4-FFF2-40B4-BE49-F238E27FC236}">
                <a16:creationId xmlns:a16="http://schemas.microsoft.com/office/drawing/2014/main" id="{43A831D9-2306-BF41-18DB-359FDB763B94}"/>
              </a:ext>
            </a:extLst>
          </p:cNvPr>
          <p:cNvSpPr>
            <a:spLocks noGrp="1"/>
          </p:cNvSpPr>
          <p:nvPr>
            <p:ph idx="48"/>
          </p:nvPr>
        </p:nvSpPr>
        <p:spPr/>
        <p:txBody>
          <a:bodyPr/>
          <a:lstStyle/>
          <a:p>
            <a:r>
              <a:rPr lang="en-US" dirty="0"/>
              <a:t>I have not but would for the right patient</a:t>
            </a:r>
          </a:p>
        </p:txBody>
      </p:sp>
      <p:sp>
        <p:nvSpPr>
          <p:cNvPr id="20" name="Content Placeholder 19">
            <a:extLst>
              <a:ext uri="{FF2B5EF4-FFF2-40B4-BE49-F238E27FC236}">
                <a16:creationId xmlns:a16="http://schemas.microsoft.com/office/drawing/2014/main" id="{D2442450-82DD-FA43-09AF-43CE8B77CFDB}"/>
              </a:ext>
            </a:extLst>
          </p:cNvPr>
          <p:cNvSpPr>
            <a:spLocks noGrp="1"/>
          </p:cNvSpPr>
          <p:nvPr>
            <p:ph idx="49"/>
          </p:nvPr>
        </p:nvSpPr>
        <p:spPr/>
        <p:txBody>
          <a:bodyPr/>
          <a:lstStyle/>
          <a:p>
            <a:endParaRPr lang="en-US" dirty="0"/>
          </a:p>
          <a:p>
            <a:r>
              <a:rPr lang="en-US" dirty="0"/>
              <a:t>I have not but would for the right patient</a:t>
            </a:r>
          </a:p>
          <a:p>
            <a:endParaRPr lang="en-US" dirty="0"/>
          </a:p>
        </p:txBody>
      </p:sp>
      <p:sp>
        <p:nvSpPr>
          <p:cNvPr id="21" name="Content Placeholder 20">
            <a:extLst>
              <a:ext uri="{FF2B5EF4-FFF2-40B4-BE49-F238E27FC236}">
                <a16:creationId xmlns:a16="http://schemas.microsoft.com/office/drawing/2014/main" id="{BC3B034F-ED73-9244-ED09-941B67C5CE44}"/>
              </a:ext>
            </a:extLst>
          </p:cNvPr>
          <p:cNvSpPr>
            <a:spLocks noGrp="1"/>
          </p:cNvSpPr>
          <p:nvPr>
            <p:ph idx="50"/>
          </p:nvPr>
        </p:nvSpPr>
        <p:spPr/>
        <p:txBody>
          <a:bodyPr/>
          <a:lstStyle/>
          <a:p>
            <a:r>
              <a:rPr lang="en-US" dirty="0"/>
              <a:t>I have not and would not</a:t>
            </a:r>
          </a:p>
        </p:txBody>
      </p:sp>
      <p:sp>
        <p:nvSpPr>
          <p:cNvPr id="22" name="Content Placeholder 21">
            <a:extLst>
              <a:ext uri="{FF2B5EF4-FFF2-40B4-BE49-F238E27FC236}">
                <a16:creationId xmlns:a16="http://schemas.microsoft.com/office/drawing/2014/main" id="{F319EB74-0943-4D7E-DB0D-D8283A50AEF9}"/>
              </a:ext>
            </a:extLst>
          </p:cNvPr>
          <p:cNvSpPr>
            <a:spLocks noGrp="1"/>
          </p:cNvSpPr>
          <p:nvPr>
            <p:ph idx="51"/>
          </p:nvPr>
        </p:nvSpPr>
        <p:spPr/>
        <p:txBody>
          <a:bodyPr/>
          <a:lstStyle/>
          <a:p>
            <a:r>
              <a:rPr lang="en-US" dirty="0"/>
              <a:t>I have not and would not</a:t>
            </a:r>
          </a:p>
        </p:txBody>
      </p:sp>
      <p:sp>
        <p:nvSpPr>
          <p:cNvPr id="9" name="Title 8">
            <a:extLst>
              <a:ext uri="{FF2B5EF4-FFF2-40B4-BE49-F238E27FC236}">
                <a16:creationId xmlns:a16="http://schemas.microsoft.com/office/drawing/2014/main" id="{B41BF1DD-DD7F-BBE8-882E-8D4ED9447EC9}"/>
              </a:ext>
            </a:extLst>
          </p:cNvPr>
          <p:cNvSpPr>
            <a:spLocks noGrp="1"/>
          </p:cNvSpPr>
          <p:nvPr>
            <p:ph type="title"/>
          </p:nvPr>
        </p:nvSpPr>
        <p:spPr/>
        <p:txBody>
          <a:bodyPr/>
          <a:lstStyle/>
          <a:p>
            <a:r>
              <a:rPr lang="en-US" dirty="0"/>
              <a:t>Have you administered or would you administer trastuzumab </a:t>
            </a:r>
            <a:r>
              <a:rPr lang="en-US" dirty="0" err="1"/>
              <a:t>deruxtecan</a:t>
            </a:r>
            <a:r>
              <a:rPr lang="en-US" dirty="0"/>
              <a:t> to a patient with ER-positive, HER2-negative (IHC 0) metastatic breast cancer?</a:t>
            </a:r>
          </a:p>
        </p:txBody>
      </p:sp>
    </p:spTree>
    <p:extLst>
      <p:ext uri="{BB962C8B-B14F-4D97-AF65-F5344CB8AC3E}">
        <p14:creationId xmlns:p14="http://schemas.microsoft.com/office/powerpoint/2010/main" val="38533488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F959CD-4BA3-D4C6-3C57-6BDFF6FC51A5}"/>
              </a:ext>
            </a:extLst>
          </p:cNvPr>
          <p:cNvSpPr>
            <a:spLocks noGrp="1"/>
          </p:cNvSpPr>
          <p:nvPr>
            <p:ph idx="46"/>
          </p:nvPr>
        </p:nvSpPr>
        <p:spPr/>
        <p:txBody>
          <a:bodyPr/>
          <a:lstStyle/>
          <a:p>
            <a:r>
              <a:rPr lang="en-US" dirty="0"/>
              <a:t>Yes</a:t>
            </a:r>
          </a:p>
        </p:txBody>
      </p:sp>
      <p:sp>
        <p:nvSpPr>
          <p:cNvPr id="3" name="Content Placeholder 2">
            <a:extLst>
              <a:ext uri="{FF2B5EF4-FFF2-40B4-BE49-F238E27FC236}">
                <a16:creationId xmlns:a16="http://schemas.microsoft.com/office/drawing/2014/main" id="{78DCB8A9-89B1-9757-B6DD-84CF00832580}"/>
              </a:ext>
            </a:extLst>
          </p:cNvPr>
          <p:cNvSpPr>
            <a:spLocks noGrp="1"/>
          </p:cNvSpPr>
          <p:nvPr>
            <p:ph idx="47"/>
          </p:nvPr>
        </p:nvSpPr>
        <p:spPr/>
        <p:txBody>
          <a:bodyPr/>
          <a:lstStyle/>
          <a:p>
            <a:r>
              <a:rPr lang="en-US" dirty="0"/>
              <a:t>Yes</a:t>
            </a:r>
          </a:p>
        </p:txBody>
      </p:sp>
      <p:sp>
        <p:nvSpPr>
          <p:cNvPr id="4" name="Content Placeholder 3">
            <a:extLst>
              <a:ext uri="{FF2B5EF4-FFF2-40B4-BE49-F238E27FC236}">
                <a16:creationId xmlns:a16="http://schemas.microsoft.com/office/drawing/2014/main" id="{30AD0561-B3F8-470A-D4E3-2164057F8FDA}"/>
              </a:ext>
            </a:extLst>
          </p:cNvPr>
          <p:cNvSpPr>
            <a:spLocks noGrp="1"/>
          </p:cNvSpPr>
          <p:nvPr>
            <p:ph idx="48"/>
          </p:nvPr>
        </p:nvSpPr>
        <p:spPr/>
        <p:txBody>
          <a:bodyPr/>
          <a:lstStyle/>
          <a:p>
            <a:r>
              <a:rPr lang="en-US" dirty="0"/>
              <a:t>Yes</a:t>
            </a:r>
          </a:p>
        </p:txBody>
      </p:sp>
      <p:sp>
        <p:nvSpPr>
          <p:cNvPr id="5" name="Content Placeholder 4">
            <a:extLst>
              <a:ext uri="{FF2B5EF4-FFF2-40B4-BE49-F238E27FC236}">
                <a16:creationId xmlns:a16="http://schemas.microsoft.com/office/drawing/2014/main" id="{34CD82DE-40BF-06A7-FEEE-2AF95A00492E}"/>
              </a:ext>
            </a:extLst>
          </p:cNvPr>
          <p:cNvSpPr>
            <a:spLocks noGrp="1"/>
          </p:cNvSpPr>
          <p:nvPr>
            <p:ph idx="49"/>
          </p:nvPr>
        </p:nvSpPr>
        <p:spPr/>
        <p:txBody>
          <a:bodyPr/>
          <a:lstStyle/>
          <a:p>
            <a:r>
              <a:rPr lang="en-US" dirty="0"/>
              <a:t>Yes</a:t>
            </a:r>
          </a:p>
        </p:txBody>
      </p:sp>
      <p:sp>
        <p:nvSpPr>
          <p:cNvPr id="6" name="Content Placeholder 5">
            <a:extLst>
              <a:ext uri="{FF2B5EF4-FFF2-40B4-BE49-F238E27FC236}">
                <a16:creationId xmlns:a16="http://schemas.microsoft.com/office/drawing/2014/main" id="{8E4E67E2-F784-34E7-2F6D-78286413044A}"/>
              </a:ext>
            </a:extLst>
          </p:cNvPr>
          <p:cNvSpPr>
            <a:spLocks noGrp="1"/>
          </p:cNvSpPr>
          <p:nvPr>
            <p:ph idx="50"/>
          </p:nvPr>
        </p:nvSpPr>
        <p:spPr/>
        <p:txBody>
          <a:bodyPr/>
          <a:lstStyle/>
          <a:p>
            <a:r>
              <a:rPr lang="en-US" dirty="0"/>
              <a:t>Yes</a:t>
            </a:r>
          </a:p>
        </p:txBody>
      </p:sp>
      <p:sp>
        <p:nvSpPr>
          <p:cNvPr id="7" name="Content Placeholder 6">
            <a:extLst>
              <a:ext uri="{FF2B5EF4-FFF2-40B4-BE49-F238E27FC236}">
                <a16:creationId xmlns:a16="http://schemas.microsoft.com/office/drawing/2014/main" id="{12A6FFF7-E6C7-8680-4138-B1B9CBCE4F61}"/>
              </a:ext>
            </a:extLst>
          </p:cNvPr>
          <p:cNvSpPr>
            <a:spLocks noGrp="1"/>
          </p:cNvSpPr>
          <p:nvPr>
            <p:ph idx="51"/>
          </p:nvPr>
        </p:nvSpPr>
        <p:spPr/>
        <p:txBody>
          <a:bodyPr/>
          <a:lstStyle/>
          <a:p>
            <a:r>
              <a:rPr lang="en-US" dirty="0"/>
              <a:t>No</a:t>
            </a:r>
          </a:p>
        </p:txBody>
      </p:sp>
      <p:sp>
        <p:nvSpPr>
          <p:cNvPr id="8" name="Title 7">
            <a:extLst>
              <a:ext uri="{FF2B5EF4-FFF2-40B4-BE49-F238E27FC236}">
                <a16:creationId xmlns:a16="http://schemas.microsoft.com/office/drawing/2014/main" id="{BA83F5B8-47CE-3E4E-BE21-06B3B0EC845E}"/>
              </a:ext>
            </a:extLst>
          </p:cNvPr>
          <p:cNvSpPr>
            <a:spLocks noGrp="1"/>
          </p:cNvSpPr>
          <p:nvPr>
            <p:ph type="title"/>
          </p:nvPr>
        </p:nvSpPr>
        <p:spPr/>
        <p:txBody>
          <a:bodyPr/>
          <a:lstStyle/>
          <a:p>
            <a:r>
              <a:rPr lang="en-US" dirty="0"/>
              <a:t>Regulatory and reimbursement issues aside, would you offer trastuzumab </a:t>
            </a:r>
            <a:r>
              <a:rPr lang="en-US" dirty="0" err="1"/>
              <a:t>deruxtecan</a:t>
            </a:r>
            <a:r>
              <a:rPr lang="en-US" dirty="0"/>
              <a:t> to a patient with HER2-negative (IHC 0) metastatic breast cancer and a HER2 mutation? </a:t>
            </a:r>
          </a:p>
        </p:txBody>
      </p:sp>
    </p:spTree>
    <p:extLst>
      <p:ext uri="{BB962C8B-B14F-4D97-AF65-F5344CB8AC3E}">
        <p14:creationId xmlns:p14="http://schemas.microsoft.com/office/powerpoint/2010/main" val="17514902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E47DE207-4917-0082-142F-A5A668F1736B}"/>
              </a:ext>
            </a:extLst>
          </p:cNvPr>
          <p:cNvSpPr>
            <a:spLocks noGrp="1"/>
          </p:cNvSpPr>
          <p:nvPr>
            <p:ph idx="51"/>
          </p:nvPr>
        </p:nvSpPr>
        <p:spPr/>
        <p:txBody>
          <a:bodyPr/>
          <a:lstStyle/>
          <a:p>
            <a:r>
              <a:rPr lang="en-US" dirty="0"/>
              <a:t>Alpelisib/</a:t>
            </a:r>
            <a:br>
              <a:rPr lang="en-US" dirty="0"/>
            </a:br>
            <a:r>
              <a:rPr lang="en-US" dirty="0"/>
              <a:t>fulvestrant </a:t>
            </a:r>
          </a:p>
        </p:txBody>
      </p:sp>
      <p:sp>
        <p:nvSpPr>
          <p:cNvPr id="11" name="Content Placeholder 10">
            <a:extLst>
              <a:ext uri="{FF2B5EF4-FFF2-40B4-BE49-F238E27FC236}">
                <a16:creationId xmlns:a16="http://schemas.microsoft.com/office/drawing/2014/main" id="{7335717D-AB5E-6315-F0B7-6EA73824C3EC}"/>
              </a:ext>
            </a:extLst>
          </p:cNvPr>
          <p:cNvSpPr>
            <a:spLocks noGrp="1"/>
          </p:cNvSpPr>
          <p:nvPr>
            <p:ph idx="57"/>
          </p:nvPr>
        </p:nvSpPr>
        <p:spPr/>
        <p:txBody>
          <a:bodyPr/>
          <a:lstStyle/>
          <a:p>
            <a:r>
              <a:rPr lang="en-US" dirty="0"/>
              <a:t>Alpelisib/</a:t>
            </a:r>
            <a:br>
              <a:rPr lang="en-US" dirty="0"/>
            </a:br>
            <a:r>
              <a:rPr lang="en-US" dirty="0"/>
              <a:t>fulvestrant </a:t>
            </a:r>
          </a:p>
        </p:txBody>
      </p:sp>
      <p:sp>
        <p:nvSpPr>
          <p:cNvPr id="12" name="Content Placeholder 11">
            <a:extLst>
              <a:ext uri="{FF2B5EF4-FFF2-40B4-BE49-F238E27FC236}">
                <a16:creationId xmlns:a16="http://schemas.microsoft.com/office/drawing/2014/main" id="{185CF116-7B71-A1E7-C3ED-DE595FCD1694}"/>
              </a:ext>
            </a:extLst>
          </p:cNvPr>
          <p:cNvSpPr>
            <a:spLocks noGrp="1"/>
          </p:cNvSpPr>
          <p:nvPr>
            <p:ph idx="65"/>
          </p:nvPr>
        </p:nvSpPr>
        <p:spPr/>
        <p:txBody>
          <a:bodyPr/>
          <a:lstStyle/>
          <a:p>
            <a:r>
              <a:rPr lang="en-US" dirty="0"/>
              <a:t>Exemestane/</a:t>
            </a:r>
            <a:br>
              <a:rPr lang="en-US" dirty="0"/>
            </a:br>
            <a:r>
              <a:rPr lang="en-US" dirty="0"/>
              <a:t>everolimus </a:t>
            </a:r>
          </a:p>
        </p:txBody>
      </p:sp>
      <p:sp>
        <p:nvSpPr>
          <p:cNvPr id="13" name="Content Placeholder 12">
            <a:extLst>
              <a:ext uri="{FF2B5EF4-FFF2-40B4-BE49-F238E27FC236}">
                <a16:creationId xmlns:a16="http://schemas.microsoft.com/office/drawing/2014/main" id="{91E1E9CC-BE90-A9E5-10F2-A7BBD15331AB}"/>
              </a:ext>
            </a:extLst>
          </p:cNvPr>
          <p:cNvSpPr>
            <a:spLocks noGrp="1"/>
          </p:cNvSpPr>
          <p:nvPr>
            <p:ph idx="71"/>
          </p:nvPr>
        </p:nvSpPr>
        <p:spPr/>
        <p:txBody>
          <a:bodyPr/>
          <a:lstStyle/>
          <a:p>
            <a:r>
              <a:rPr lang="en-US" dirty="0"/>
              <a:t>Elacestrant </a:t>
            </a:r>
          </a:p>
        </p:txBody>
      </p:sp>
      <p:sp>
        <p:nvSpPr>
          <p:cNvPr id="9" name="Title 8">
            <a:extLst>
              <a:ext uri="{FF2B5EF4-FFF2-40B4-BE49-F238E27FC236}">
                <a16:creationId xmlns:a16="http://schemas.microsoft.com/office/drawing/2014/main" id="{5F05BA98-1D21-01B0-2AB2-9B1E3F09F613}"/>
              </a:ext>
            </a:extLst>
          </p:cNvPr>
          <p:cNvSpPr>
            <a:spLocks noGrp="1"/>
          </p:cNvSpPr>
          <p:nvPr>
            <p:ph type="title"/>
          </p:nvPr>
        </p:nvSpPr>
        <p:spPr/>
        <p:txBody>
          <a:bodyPr/>
          <a:lstStyle/>
          <a:p>
            <a:r>
              <a:rPr lang="en-US" sz="2000" dirty="0"/>
              <a:t>A 65-year-old woman with </a:t>
            </a:r>
            <a:r>
              <a:rPr lang="en-US" sz="2000" u="sng" dirty="0"/>
              <a:t>ER-positive, HER2-negative (IHC 0)</a:t>
            </a:r>
            <a:r>
              <a:rPr lang="en-US" sz="2000" dirty="0"/>
              <a:t> breast cancer experienced </a:t>
            </a:r>
            <a:r>
              <a:rPr lang="en-US" sz="2000" u="sng" dirty="0"/>
              <a:t>disease progression on various endocrine-based therapies and most recently on capecitabine/ paclitaxel</a:t>
            </a:r>
            <a:r>
              <a:rPr lang="en-US" sz="2000" dirty="0"/>
              <a:t>. PS 1, </a:t>
            </a:r>
            <a:br>
              <a:rPr lang="en-US" sz="2000" dirty="0"/>
            </a:br>
            <a:r>
              <a:rPr lang="en-US" sz="2000" dirty="0"/>
              <a:t>no organ dysfunction. Regulatory and reimbursement issues aside what would be your most likely next treatment if biomarker evaluation revealed the following results?</a:t>
            </a:r>
          </a:p>
        </p:txBody>
      </p:sp>
      <p:sp>
        <p:nvSpPr>
          <p:cNvPr id="14" name="Content Placeholder 13">
            <a:extLst>
              <a:ext uri="{FF2B5EF4-FFF2-40B4-BE49-F238E27FC236}">
                <a16:creationId xmlns:a16="http://schemas.microsoft.com/office/drawing/2014/main" id="{A3957F74-17DC-F4EA-B0C6-D6EB8911EC83}"/>
              </a:ext>
            </a:extLst>
          </p:cNvPr>
          <p:cNvSpPr>
            <a:spLocks noGrp="1"/>
          </p:cNvSpPr>
          <p:nvPr>
            <p:ph idx="72"/>
          </p:nvPr>
        </p:nvSpPr>
        <p:spPr/>
        <p:txBody>
          <a:bodyPr/>
          <a:lstStyle/>
          <a:p>
            <a:r>
              <a:rPr lang="en-US" dirty="0"/>
              <a:t>Sacituzumab </a:t>
            </a:r>
            <a:r>
              <a:rPr lang="en-US" dirty="0" err="1"/>
              <a:t>govitecan</a:t>
            </a:r>
            <a:endParaRPr lang="en-US" dirty="0"/>
          </a:p>
        </p:txBody>
      </p:sp>
      <p:sp>
        <p:nvSpPr>
          <p:cNvPr id="15" name="Content Placeholder 14">
            <a:extLst>
              <a:ext uri="{FF2B5EF4-FFF2-40B4-BE49-F238E27FC236}">
                <a16:creationId xmlns:a16="http://schemas.microsoft.com/office/drawing/2014/main" id="{9AAF0E30-B28C-A27D-0B06-0F31EC3EFE58}"/>
              </a:ext>
            </a:extLst>
          </p:cNvPr>
          <p:cNvSpPr>
            <a:spLocks noGrp="1"/>
          </p:cNvSpPr>
          <p:nvPr>
            <p:ph idx="73"/>
          </p:nvPr>
        </p:nvSpPr>
        <p:spPr/>
        <p:txBody>
          <a:bodyPr/>
          <a:lstStyle/>
          <a:p>
            <a:r>
              <a:rPr lang="en-US" dirty="0"/>
              <a:t>Sacituzumab </a:t>
            </a:r>
            <a:r>
              <a:rPr lang="en-US" dirty="0" err="1"/>
              <a:t>govitecan</a:t>
            </a:r>
            <a:endParaRPr lang="en-US" dirty="0"/>
          </a:p>
        </p:txBody>
      </p:sp>
      <p:sp>
        <p:nvSpPr>
          <p:cNvPr id="16" name="Content Placeholder 15">
            <a:extLst>
              <a:ext uri="{FF2B5EF4-FFF2-40B4-BE49-F238E27FC236}">
                <a16:creationId xmlns:a16="http://schemas.microsoft.com/office/drawing/2014/main" id="{A6A9DD06-7555-76B6-26FB-EF0BCA42FE31}"/>
              </a:ext>
            </a:extLst>
          </p:cNvPr>
          <p:cNvSpPr>
            <a:spLocks noGrp="1"/>
          </p:cNvSpPr>
          <p:nvPr>
            <p:ph idx="74"/>
          </p:nvPr>
        </p:nvSpPr>
        <p:spPr/>
        <p:txBody>
          <a:bodyPr/>
          <a:lstStyle/>
          <a:p>
            <a:r>
              <a:rPr lang="en-US" dirty="0"/>
              <a:t>Sacituzumab </a:t>
            </a:r>
            <a:r>
              <a:rPr lang="en-US" dirty="0" err="1"/>
              <a:t>govitecan</a:t>
            </a:r>
            <a:endParaRPr lang="en-US" dirty="0"/>
          </a:p>
        </p:txBody>
      </p:sp>
      <p:sp>
        <p:nvSpPr>
          <p:cNvPr id="17" name="Content Placeholder 16">
            <a:extLst>
              <a:ext uri="{FF2B5EF4-FFF2-40B4-BE49-F238E27FC236}">
                <a16:creationId xmlns:a16="http://schemas.microsoft.com/office/drawing/2014/main" id="{5615FC11-D58A-6DCD-5BD9-F764D2A39D4C}"/>
              </a:ext>
            </a:extLst>
          </p:cNvPr>
          <p:cNvSpPr>
            <a:spLocks noGrp="1"/>
          </p:cNvSpPr>
          <p:nvPr>
            <p:ph idx="75"/>
          </p:nvPr>
        </p:nvSpPr>
        <p:spPr/>
        <p:txBody>
          <a:bodyPr/>
          <a:lstStyle/>
          <a:p>
            <a:r>
              <a:rPr lang="en-US" dirty="0"/>
              <a:t>Sacituzumab </a:t>
            </a:r>
            <a:r>
              <a:rPr lang="en-US" dirty="0" err="1"/>
              <a:t>govitecan</a:t>
            </a:r>
            <a:endParaRPr lang="en-US" dirty="0"/>
          </a:p>
        </p:txBody>
      </p:sp>
      <p:sp>
        <p:nvSpPr>
          <p:cNvPr id="18" name="Content Placeholder 17">
            <a:extLst>
              <a:ext uri="{FF2B5EF4-FFF2-40B4-BE49-F238E27FC236}">
                <a16:creationId xmlns:a16="http://schemas.microsoft.com/office/drawing/2014/main" id="{22C2CEFE-6020-0D7E-555E-20EB40B357B6}"/>
              </a:ext>
            </a:extLst>
          </p:cNvPr>
          <p:cNvSpPr>
            <a:spLocks noGrp="1"/>
          </p:cNvSpPr>
          <p:nvPr>
            <p:ph idx="76"/>
          </p:nvPr>
        </p:nvSpPr>
        <p:spPr/>
        <p:txBody>
          <a:bodyPr/>
          <a:lstStyle/>
          <a:p>
            <a:r>
              <a:rPr lang="en-US" dirty="0"/>
              <a:t>Sacituzumab </a:t>
            </a:r>
            <a:r>
              <a:rPr lang="en-US" dirty="0" err="1"/>
              <a:t>govitecan</a:t>
            </a:r>
            <a:endParaRPr lang="en-US" dirty="0"/>
          </a:p>
        </p:txBody>
      </p:sp>
      <p:sp>
        <p:nvSpPr>
          <p:cNvPr id="19" name="Content Placeholder 18">
            <a:extLst>
              <a:ext uri="{FF2B5EF4-FFF2-40B4-BE49-F238E27FC236}">
                <a16:creationId xmlns:a16="http://schemas.microsoft.com/office/drawing/2014/main" id="{AF1DE478-A2B1-87FA-3418-0A248BF80D07}"/>
              </a:ext>
            </a:extLst>
          </p:cNvPr>
          <p:cNvSpPr>
            <a:spLocks noGrp="1"/>
          </p:cNvSpPr>
          <p:nvPr>
            <p:ph idx="77"/>
          </p:nvPr>
        </p:nvSpPr>
        <p:spPr/>
        <p:txBody>
          <a:bodyPr/>
          <a:lstStyle/>
          <a:p>
            <a:r>
              <a:rPr lang="en-US" dirty="0"/>
              <a:t>Sacituzumab </a:t>
            </a:r>
            <a:r>
              <a:rPr lang="en-US" dirty="0" err="1"/>
              <a:t>govitecan</a:t>
            </a:r>
            <a:endParaRPr lang="en-US" dirty="0"/>
          </a:p>
        </p:txBody>
      </p:sp>
      <p:sp>
        <p:nvSpPr>
          <p:cNvPr id="20" name="Content Placeholder 19">
            <a:extLst>
              <a:ext uri="{FF2B5EF4-FFF2-40B4-BE49-F238E27FC236}">
                <a16:creationId xmlns:a16="http://schemas.microsoft.com/office/drawing/2014/main" id="{E3948E3D-91DD-F926-9F4D-B970C503920D}"/>
              </a:ext>
            </a:extLst>
          </p:cNvPr>
          <p:cNvSpPr>
            <a:spLocks noGrp="1"/>
          </p:cNvSpPr>
          <p:nvPr>
            <p:ph idx="78"/>
          </p:nvPr>
        </p:nvSpPr>
        <p:spPr/>
        <p:txBody>
          <a:bodyPr/>
          <a:lstStyle/>
          <a:p>
            <a:r>
              <a:rPr lang="en-US" dirty="0"/>
              <a:t>Sacituzumab </a:t>
            </a:r>
            <a:r>
              <a:rPr lang="en-US" dirty="0" err="1"/>
              <a:t>govitecan</a:t>
            </a:r>
            <a:endParaRPr lang="en-US" dirty="0"/>
          </a:p>
        </p:txBody>
      </p:sp>
      <p:sp>
        <p:nvSpPr>
          <p:cNvPr id="21" name="Content Placeholder 20">
            <a:extLst>
              <a:ext uri="{FF2B5EF4-FFF2-40B4-BE49-F238E27FC236}">
                <a16:creationId xmlns:a16="http://schemas.microsoft.com/office/drawing/2014/main" id="{5FAD9590-B07D-57B4-F7C2-3936E2404952}"/>
              </a:ext>
            </a:extLst>
          </p:cNvPr>
          <p:cNvSpPr>
            <a:spLocks noGrp="1"/>
          </p:cNvSpPr>
          <p:nvPr>
            <p:ph idx="79"/>
          </p:nvPr>
        </p:nvSpPr>
        <p:spPr/>
        <p:txBody>
          <a:bodyPr/>
          <a:lstStyle/>
          <a:p>
            <a:r>
              <a:rPr lang="en-US" dirty="0"/>
              <a:t>Sacituzumab </a:t>
            </a:r>
            <a:r>
              <a:rPr lang="en-US" dirty="0" err="1"/>
              <a:t>govitecan</a:t>
            </a:r>
            <a:endParaRPr lang="en-US" dirty="0"/>
          </a:p>
        </p:txBody>
      </p:sp>
      <p:sp>
        <p:nvSpPr>
          <p:cNvPr id="22" name="Content Placeholder 21">
            <a:extLst>
              <a:ext uri="{FF2B5EF4-FFF2-40B4-BE49-F238E27FC236}">
                <a16:creationId xmlns:a16="http://schemas.microsoft.com/office/drawing/2014/main" id="{CE8271EA-38C2-65ED-1117-CE82ECE1D090}"/>
              </a:ext>
            </a:extLst>
          </p:cNvPr>
          <p:cNvSpPr>
            <a:spLocks noGrp="1"/>
          </p:cNvSpPr>
          <p:nvPr>
            <p:ph idx="80"/>
          </p:nvPr>
        </p:nvSpPr>
        <p:spPr/>
        <p:txBody>
          <a:bodyPr/>
          <a:lstStyle/>
          <a:p>
            <a:r>
              <a:rPr lang="en-US" dirty="0"/>
              <a:t>Sacituzumab </a:t>
            </a:r>
            <a:r>
              <a:rPr lang="en-US" dirty="0" err="1"/>
              <a:t>govitecan</a:t>
            </a:r>
            <a:endParaRPr lang="en-US" dirty="0"/>
          </a:p>
        </p:txBody>
      </p:sp>
      <p:sp>
        <p:nvSpPr>
          <p:cNvPr id="23" name="Content Placeholder 22">
            <a:extLst>
              <a:ext uri="{FF2B5EF4-FFF2-40B4-BE49-F238E27FC236}">
                <a16:creationId xmlns:a16="http://schemas.microsoft.com/office/drawing/2014/main" id="{01AD0FC4-71E1-1152-6491-806CE586FFE8}"/>
              </a:ext>
            </a:extLst>
          </p:cNvPr>
          <p:cNvSpPr>
            <a:spLocks noGrp="1"/>
          </p:cNvSpPr>
          <p:nvPr>
            <p:ph idx="81"/>
          </p:nvPr>
        </p:nvSpPr>
        <p:spPr/>
        <p:txBody>
          <a:bodyPr/>
          <a:lstStyle/>
          <a:p>
            <a:r>
              <a:rPr lang="en-US" dirty="0"/>
              <a:t>Sacituzumab </a:t>
            </a:r>
            <a:r>
              <a:rPr lang="en-US" dirty="0" err="1"/>
              <a:t>govitecan</a:t>
            </a:r>
            <a:endParaRPr lang="en-US" dirty="0"/>
          </a:p>
        </p:txBody>
      </p:sp>
      <p:sp>
        <p:nvSpPr>
          <p:cNvPr id="24" name="Content Placeholder 23">
            <a:extLst>
              <a:ext uri="{FF2B5EF4-FFF2-40B4-BE49-F238E27FC236}">
                <a16:creationId xmlns:a16="http://schemas.microsoft.com/office/drawing/2014/main" id="{F10A8E42-908F-D5B0-0493-43F8CA95C78B}"/>
              </a:ext>
            </a:extLst>
          </p:cNvPr>
          <p:cNvSpPr>
            <a:spLocks noGrp="1"/>
          </p:cNvSpPr>
          <p:nvPr>
            <p:ph idx="82"/>
          </p:nvPr>
        </p:nvSpPr>
        <p:spPr/>
        <p:txBody>
          <a:bodyPr/>
          <a:lstStyle/>
          <a:p>
            <a:r>
              <a:rPr lang="en-US" dirty="0"/>
              <a:t>Sacituzumab </a:t>
            </a:r>
            <a:r>
              <a:rPr lang="en-US" dirty="0" err="1"/>
              <a:t>govitecan</a:t>
            </a:r>
            <a:endParaRPr lang="en-US" dirty="0"/>
          </a:p>
        </p:txBody>
      </p:sp>
      <p:sp>
        <p:nvSpPr>
          <p:cNvPr id="25" name="Content Placeholder 24">
            <a:extLst>
              <a:ext uri="{FF2B5EF4-FFF2-40B4-BE49-F238E27FC236}">
                <a16:creationId xmlns:a16="http://schemas.microsoft.com/office/drawing/2014/main" id="{285C82CF-B422-2711-23F2-666420747A1D}"/>
              </a:ext>
            </a:extLst>
          </p:cNvPr>
          <p:cNvSpPr>
            <a:spLocks noGrp="1"/>
          </p:cNvSpPr>
          <p:nvPr>
            <p:ph idx="83"/>
          </p:nvPr>
        </p:nvSpPr>
        <p:spPr/>
        <p:txBody>
          <a:bodyPr/>
          <a:lstStyle/>
          <a:p>
            <a:r>
              <a:rPr lang="en-US" dirty="0"/>
              <a:t>Sacituzumab </a:t>
            </a:r>
            <a:r>
              <a:rPr lang="en-US" dirty="0" err="1"/>
              <a:t>govitecan</a:t>
            </a:r>
            <a:endParaRPr lang="en-US" dirty="0"/>
          </a:p>
        </p:txBody>
      </p:sp>
      <p:sp>
        <p:nvSpPr>
          <p:cNvPr id="26" name="Content Placeholder 25">
            <a:extLst>
              <a:ext uri="{FF2B5EF4-FFF2-40B4-BE49-F238E27FC236}">
                <a16:creationId xmlns:a16="http://schemas.microsoft.com/office/drawing/2014/main" id="{1E12FDC6-B531-C898-38B7-D9EBF174113E}"/>
              </a:ext>
            </a:extLst>
          </p:cNvPr>
          <p:cNvSpPr>
            <a:spLocks noGrp="1"/>
          </p:cNvSpPr>
          <p:nvPr>
            <p:ph idx="84"/>
          </p:nvPr>
        </p:nvSpPr>
        <p:spPr/>
        <p:txBody>
          <a:bodyPr/>
          <a:lstStyle/>
          <a:p>
            <a:endParaRPr lang="en-US" dirty="0"/>
          </a:p>
          <a:p>
            <a:r>
              <a:rPr lang="en-US" dirty="0" err="1"/>
              <a:t>Alpelisib</a:t>
            </a:r>
            <a:r>
              <a:rPr lang="en-US" dirty="0"/>
              <a:t>/</a:t>
            </a:r>
            <a:br>
              <a:rPr lang="en-US" dirty="0"/>
            </a:br>
            <a:r>
              <a:rPr lang="en-US" dirty="0"/>
              <a:t>fulvestrant </a:t>
            </a:r>
          </a:p>
          <a:p>
            <a:endParaRPr lang="en-US" dirty="0"/>
          </a:p>
        </p:txBody>
      </p:sp>
      <p:sp>
        <p:nvSpPr>
          <p:cNvPr id="27" name="Content Placeholder 26">
            <a:extLst>
              <a:ext uri="{FF2B5EF4-FFF2-40B4-BE49-F238E27FC236}">
                <a16:creationId xmlns:a16="http://schemas.microsoft.com/office/drawing/2014/main" id="{BC8DEA30-841D-5379-2B99-A0BB7DC93A7B}"/>
              </a:ext>
            </a:extLst>
          </p:cNvPr>
          <p:cNvSpPr>
            <a:spLocks noGrp="1"/>
          </p:cNvSpPr>
          <p:nvPr>
            <p:ph idx="85"/>
          </p:nvPr>
        </p:nvSpPr>
        <p:spPr/>
        <p:txBody>
          <a:bodyPr/>
          <a:lstStyle/>
          <a:p>
            <a:endParaRPr lang="en-US" dirty="0"/>
          </a:p>
          <a:p>
            <a:r>
              <a:rPr lang="en-US" dirty="0" err="1"/>
              <a:t>Alpelisib</a:t>
            </a:r>
            <a:r>
              <a:rPr lang="en-US" dirty="0"/>
              <a:t>/</a:t>
            </a:r>
            <a:br>
              <a:rPr lang="en-US" dirty="0"/>
            </a:br>
            <a:r>
              <a:rPr lang="en-US" dirty="0"/>
              <a:t>fulvestrant </a:t>
            </a:r>
          </a:p>
          <a:p>
            <a:endParaRPr lang="en-US" dirty="0"/>
          </a:p>
        </p:txBody>
      </p:sp>
      <p:sp>
        <p:nvSpPr>
          <p:cNvPr id="28" name="Content Placeholder 27">
            <a:extLst>
              <a:ext uri="{FF2B5EF4-FFF2-40B4-BE49-F238E27FC236}">
                <a16:creationId xmlns:a16="http://schemas.microsoft.com/office/drawing/2014/main" id="{0D18B1EC-A21A-98E9-6389-DD019062D128}"/>
              </a:ext>
            </a:extLst>
          </p:cNvPr>
          <p:cNvSpPr>
            <a:spLocks noGrp="1"/>
          </p:cNvSpPr>
          <p:nvPr>
            <p:ph idx="86"/>
          </p:nvPr>
        </p:nvSpPr>
        <p:spPr/>
        <p:txBody>
          <a:bodyPr/>
          <a:lstStyle/>
          <a:p>
            <a:endParaRPr lang="en-US" dirty="0"/>
          </a:p>
          <a:p>
            <a:r>
              <a:rPr lang="en-US" dirty="0"/>
              <a:t>Sacituzumab </a:t>
            </a:r>
            <a:r>
              <a:rPr lang="en-US" dirty="0" err="1"/>
              <a:t>govitecan</a:t>
            </a:r>
            <a:endParaRPr lang="en-US" dirty="0"/>
          </a:p>
          <a:p>
            <a:endParaRPr lang="en-US" dirty="0"/>
          </a:p>
        </p:txBody>
      </p:sp>
      <p:sp>
        <p:nvSpPr>
          <p:cNvPr id="29" name="Content Placeholder 28">
            <a:extLst>
              <a:ext uri="{FF2B5EF4-FFF2-40B4-BE49-F238E27FC236}">
                <a16:creationId xmlns:a16="http://schemas.microsoft.com/office/drawing/2014/main" id="{C32AB9D9-B534-E72E-FD74-5C7D172CE596}"/>
              </a:ext>
            </a:extLst>
          </p:cNvPr>
          <p:cNvSpPr>
            <a:spLocks noGrp="1"/>
          </p:cNvSpPr>
          <p:nvPr>
            <p:ph idx="87"/>
          </p:nvPr>
        </p:nvSpPr>
        <p:spPr/>
        <p:txBody>
          <a:bodyPr/>
          <a:lstStyle/>
          <a:p>
            <a:endParaRPr lang="en-US" dirty="0"/>
          </a:p>
          <a:p>
            <a:r>
              <a:rPr lang="en-US" dirty="0"/>
              <a:t>Sacituzumab </a:t>
            </a:r>
            <a:r>
              <a:rPr lang="en-US" dirty="0" err="1"/>
              <a:t>govitecan</a:t>
            </a:r>
            <a:endParaRPr lang="en-US" dirty="0"/>
          </a:p>
          <a:p>
            <a:endParaRPr lang="en-US" dirty="0"/>
          </a:p>
        </p:txBody>
      </p:sp>
      <p:sp>
        <p:nvSpPr>
          <p:cNvPr id="30" name="Content Placeholder 29">
            <a:extLst>
              <a:ext uri="{FF2B5EF4-FFF2-40B4-BE49-F238E27FC236}">
                <a16:creationId xmlns:a16="http://schemas.microsoft.com/office/drawing/2014/main" id="{7AC80505-E5B4-CD0A-C297-684A4E443221}"/>
              </a:ext>
            </a:extLst>
          </p:cNvPr>
          <p:cNvSpPr>
            <a:spLocks noGrp="1"/>
          </p:cNvSpPr>
          <p:nvPr>
            <p:ph idx="88"/>
          </p:nvPr>
        </p:nvSpPr>
        <p:spPr/>
        <p:txBody>
          <a:bodyPr/>
          <a:lstStyle/>
          <a:p>
            <a:endParaRPr lang="en-US" dirty="0"/>
          </a:p>
          <a:p>
            <a:r>
              <a:rPr lang="en-US" dirty="0"/>
              <a:t>Sacituzumab </a:t>
            </a:r>
            <a:r>
              <a:rPr lang="en-US" dirty="0" err="1"/>
              <a:t>govitecan</a:t>
            </a:r>
            <a:endParaRPr lang="en-US" dirty="0"/>
          </a:p>
          <a:p>
            <a:endParaRPr lang="en-US" dirty="0"/>
          </a:p>
        </p:txBody>
      </p:sp>
      <p:sp>
        <p:nvSpPr>
          <p:cNvPr id="31" name="Content Placeholder 30">
            <a:extLst>
              <a:ext uri="{FF2B5EF4-FFF2-40B4-BE49-F238E27FC236}">
                <a16:creationId xmlns:a16="http://schemas.microsoft.com/office/drawing/2014/main" id="{BE4404CC-C296-C8A0-C4E8-02E4E223AEB5}"/>
              </a:ext>
            </a:extLst>
          </p:cNvPr>
          <p:cNvSpPr>
            <a:spLocks noGrp="1"/>
          </p:cNvSpPr>
          <p:nvPr>
            <p:ph idx="89"/>
          </p:nvPr>
        </p:nvSpPr>
        <p:spPr/>
        <p:txBody>
          <a:bodyPr/>
          <a:lstStyle/>
          <a:p>
            <a:r>
              <a:rPr lang="en-US" dirty="0"/>
              <a:t>Sacituzumab </a:t>
            </a:r>
            <a:r>
              <a:rPr lang="en-US" dirty="0" err="1"/>
              <a:t>govitecan</a:t>
            </a:r>
            <a:endParaRPr lang="en-US" dirty="0"/>
          </a:p>
        </p:txBody>
      </p:sp>
      <p:sp>
        <p:nvSpPr>
          <p:cNvPr id="32" name="Content Placeholder 31">
            <a:extLst>
              <a:ext uri="{FF2B5EF4-FFF2-40B4-BE49-F238E27FC236}">
                <a16:creationId xmlns:a16="http://schemas.microsoft.com/office/drawing/2014/main" id="{5BF124B9-088E-E91F-8E8C-0F5FA182C943}"/>
              </a:ext>
            </a:extLst>
          </p:cNvPr>
          <p:cNvSpPr>
            <a:spLocks noGrp="1"/>
          </p:cNvSpPr>
          <p:nvPr>
            <p:ph idx="90"/>
          </p:nvPr>
        </p:nvSpPr>
        <p:spPr/>
        <p:txBody>
          <a:bodyPr/>
          <a:lstStyle/>
          <a:p>
            <a:r>
              <a:rPr lang="en-US" dirty="0"/>
              <a:t>Sacituzumab </a:t>
            </a:r>
            <a:r>
              <a:rPr lang="en-US" dirty="0" err="1"/>
              <a:t>govitecan</a:t>
            </a:r>
            <a:endParaRPr lang="en-US" dirty="0"/>
          </a:p>
        </p:txBody>
      </p:sp>
      <p:sp>
        <p:nvSpPr>
          <p:cNvPr id="33" name="Content Placeholder 32">
            <a:extLst>
              <a:ext uri="{FF2B5EF4-FFF2-40B4-BE49-F238E27FC236}">
                <a16:creationId xmlns:a16="http://schemas.microsoft.com/office/drawing/2014/main" id="{EA8DCB5F-CD58-86C0-6DDA-000F61CF3C88}"/>
              </a:ext>
            </a:extLst>
          </p:cNvPr>
          <p:cNvSpPr>
            <a:spLocks noGrp="1"/>
          </p:cNvSpPr>
          <p:nvPr>
            <p:ph idx="91"/>
          </p:nvPr>
        </p:nvSpPr>
        <p:spPr/>
        <p:txBody>
          <a:bodyPr/>
          <a:lstStyle/>
          <a:p>
            <a:r>
              <a:rPr lang="en-US" dirty="0"/>
              <a:t>Sacituzumab </a:t>
            </a:r>
            <a:r>
              <a:rPr lang="en-US" dirty="0" err="1"/>
              <a:t>govitecan</a:t>
            </a:r>
            <a:endParaRPr lang="en-US" dirty="0"/>
          </a:p>
        </p:txBody>
      </p:sp>
      <p:sp>
        <p:nvSpPr>
          <p:cNvPr id="34" name="Content Placeholder 33">
            <a:extLst>
              <a:ext uri="{FF2B5EF4-FFF2-40B4-BE49-F238E27FC236}">
                <a16:creationId xmlns:a16="http://schemas.microsoft.com/office/drawing/2014/main" id="{A71CC7B4-823B-5B5F-2E34-D6E687B4F53F}"/>
              </a:ext>
            </a:extLst>
          </p:cNvPr>
          <p:cNvSpPr>
            <a:spLocks noGrp="1"/>
          </p:cNvSpPr>
          <p:nvPr>
            <p:ph idx="92"/>
          </p:nvPr>
        </p:nvSpPr>
        <p:spPr/>
        <p:txBody>
          <a:bodyPr/>
          <a:lstStyle/>
          <a:p>
            <a:r>
              <a:rPr lang="en-US" dirty="0"/>
              <a:t>ESR1-positive, PIK3CA-positive</a:t>
            </a:r>
          </a:p>
        </p:txBody>
      </p:sp>
      <p:sp>
        <p:nvSpPr>
          <p:cNvPr id="35" name="Content Placeholder 34">
            <a:extLst>
              <a:ext uri="{FF2B5EF4-FFF2-40B4-BE49-F238E27FC236}">
                <a16:creationId xmlns:a16="http://schemas.microsoft.com/office/drawing/2014/main" id="{255BD46D-DB56-C5C0-D184-D04091E501C0}"/>
              </a:ext>
            </a:extLst>
          </p:cNvPr>
          <p:cNvSpPr>
            <a:spLocks noGrp="1"/>
          </p:cNvSpPr>
          <p:nvPr>
            <p:ph idx="93"/>
          </p:nvPr>
        </p:nvSpPr>
        <p:spPr/>
        <p:txBody>
          <a:bodyPr/>
          <a:lstStyle/>
          <a:p>
            <a:r>
              <a:rPr lang="en-US" dirty="0"/>
              <a:t>ESR1-positive, PIK3CA-negative</a:t>
            </a:r>
          </a:p>
        </p:txBody>
      </p:sp>
      <p:sp>
        <p:nvSpPr>
          <p:cNvPr id="36" name="Content Placeholder 35">
            <a:extLst>
              <a:ext uri="{FF2B5EF4-FFF2-40B4-BE49-F238E27FC236}">
                <a16:creationId xmlns:a16="http://schemas.microsoft.com/office/drawing/2014/main" id="{7670C371-C867-07B4-B1A9-C4408C090444}"/>
              </a:ext>
            </a:extLst>
          </p:cNvPr>
          <p:cNvSpPr>
            <a:spLocks noGrp="1"/>
          </p:cNvSpPr>
          <p:nvPr>
            <p:ph idx="94"/>
          </p:nvPr>
        </p:nvSpPr>
        <p:spPr/>
        <p:txBody>
          <a:bodyPr/>
          <a:lstStyle/>
          <a:p>
            <a:r>
              <a:rPr lang="en-US" dirty="0"/>
              <a:t>ESR1-negative, PIK3CA-negative</a:t>
            </a:r>
          </a:p>
        </p:txBody>
      </p:sp>
      <p:sp>
        <p:nvSpPr>
          <p:cNvPr id="37" name="Content Placeholder 36">
            <a:extLst>
              <a:ext uri="{FF2B5EF4-FFF2-40B4-BE49-F238E27FC236}">
                <a16:creationId xmlns:a16="http://schemas.microsoft.com/office/drawing/2014/main" id="{926C0750-B7C6-A1B2-9438-90526E092242}"/>
              </a:ext>
            </a:extLst>
          </p:cNvPr>
          <p:cNvSpPr>
            <a:spLocks noGrp="1"/>
          </p:cNvSpPr>
          <p:nvPr>
            <p:ph idx="95"/>
          </p:nvPr>
        </p:nvSpPr>
        <p:spPr/>
        <p:txBody>
          <a:bodyPr/>
          <a:lstStyle/>
          <a:p>
            <a:r>
              <a:rPr lang="en-US" dirty="0"/>
              <a:t>ESR1-negative, PIK3CA-positive</a:t>
            </a:r>
          </a:p>
        </p:txBody>
      </p:sp>
    </p:spTree>
    <p:extLst>
      <p:ext uri="{BB962C8B-B14F-4D97-AF65-F5344CB8AC3E}">
        <p14:creationId xmlns:p14="http://schemas.microsoft.com/office/powerpoint/2010/main" val="1354586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ontent Placeholder 31">
            <a:extLst>
              <a:ext uri="{FF2B5EF4-FFF2-40B4-BE49-F238E27FC236}">
                <a16:creationId xmlns:a16="http://schemas.microsoft.com/office/drawing/2014/main" id="{2FB2E195-9198-7067-6E89-543BAE578CA6}"/>
              </a:ext>
            </a:extLst>
          </p:cNvPr>
          <p:cNvSpPr>
            <a:spLocks noGrp="1"/>
          </p:cNvSpPr>
          <p:nvPr>
            <p:ph idx="46"/>
          </p:nvPr>
        </p:nvSpPr>
        <p:spPr/>
        <p:txBody>
          <a:bodyPr/>
          <a:lstStyle/>
          <a:p>
            <a:r>
              <a:rPr lang="en-US" dirty="0"/>
              <a:t>After 1 line of chemotherapy </a:t>
            </a:r>
          </a:p>
        </p:txBody>
      </p:sp>
      <p:sp>
        <p:nvSpPr>
          <p:cNvPr id="33" name="Content Placeholder 32">
            <a:extLst>
              <a:ext uri="{FF2B5EF4-FFF2-40B4-BE49-F238E27FC236}">
                <a16:creationId xmlns:a16="http://schemas.microsoft.com/office/drawing/2014/main" id="{0CB5FCDE-0EAB-613E-2C9F-F292EB24CFD9}"/>
              </a:ext>
            </a:extLst>
          </p:cNvPr>
          <p:cNvSpPr>
            <a:spLocks noGrp="1"/>
          </p:cNvSpPr>
          <p:nvPr>
            <p:ph idx="47"/>
          </p:nvPr>
        </p:nvSpPr>
        <p:spPr/>
        <p:txBody>
          <a:bodyPr/>
          <a:lstStyle/>
          <a:p>
            <a:r>
              <a:rPr lang="en-US" dirty="0"/>
              <a:t>After 1 line of chemotherapy </a:t>
            </a:r>
          </a:p>
        </p:txBody>
      </p:sp>
      <p:sp>
        <p:nvSpPr>
          <p:cNvPr id="34" name="Content Placeholder 33">
            <a:extLst>
              <a:ext uri="{FF2B5EF4-FFF2-40B4-BE49-F238E27FC236}">
                <a16:creationId xmlns:a16="http://schemas.microsoft.com/office/drawing/2014/main" id="{4A433CD4-A95F-519C-2230-F614E22B14F1}"/>
              </a:ext>
            </a:extLst>
          </p:cNvPr>
          <p:cNvSpPr>
            <a:spLocks noGrp="1"/>
          </p:cNvSpPr>
          <p:nvPr>
            <p:ph idx="48"/>
          </p:nvPr>
        </p:nvSpPr>
        <p:spPr/>
        <p:txBody>
          <a:bodyPr/>
          <a:lstStyle/>
          <a:p>
            <a:r>
              <a:rPr lang="en-US" dirty="0"/>
              <a:t>After 1 line of chemotherapy </a:t>
            </a:r>
          </a:p>
        </p:txBody>
      </p:sp>
      <p:sp>
        <p:nvSpPr>
          <p:cNvPr id="35" name="Content Placeholder 34">
            <a:extLst>
              <a:ext uri="{FF2B5EF4-FFF2-40B4-BE49-F238E27FC236}">
                <a16:creationId xmlns:a16="http://schemas.microsoft.com/office/drawing/2014/main" id="{FA7CEE0E-9145-D505-DD88-80DD92F7213B}"/>
              </a:ext>
            </a:extLst>
          </p:cNvPr>
          <p:cNvSpPr>
            <a:spLocks noGrp="1"/>
          </p:cNvSpPr>
          <p:nvPr>
            <p:ph idx="49"/>
          </p:nvPr>
        </p:nvSpPr>
        <p:spPr/>
        <p:txBody>
          <a:bodyPr/>
          <a:lstStyle/>
          <a:p>
            <a:endParaRPr lang="en-US" dirty="0"/>
          </a:p>
          <a:p>
            <a:r>
              <a:rPr lang="en-US" dirty="0"/>
              <a:t>After 1 line of chemotherapy </a:t>
            </a:r>
          </a:p>
          <a:p>
            <a:endParaRPr lang="en-US" dirty="0"/>
          </a:p>
        </p:txBody>
      </p:sp>
      <p:sp>
        <p:nvSpPr>
          <p:cNvPr id="36" name="Content Placeholder 35">
            <a:extLst>
              <a:ext uri="{FF2B5EF4-FFF2-40B4-BE49-F238E27FC236}">
                <a16:creationId xmlns:a16="http://schemas.microsoft.com/office/drawing/2014/main" id="{252E1356-14A2-FBE2-AA69-433B8F4DC991}"/>
              </a:ext>
            </a:extLst>
          </p:cNvPr>
          <p:cNvSpPr>
            <a:spLocks noGrp="1"/>
          </p:cNvSpPr>
          <p:nvPr>
            <p:ph idx="50"/>
          </p:nvPr>
        </p:nvSpPr>
        <p:spPr/>
        <p:txBody>
          <a:bodyPr/>
          <a:lstStyle/>
          <a:p>
            <a:r>
              <a:rPr lang="en-US" dirty="0"/>
              <a:t>After 1 line of chemotherapy</a:t>
            </a:r>
          </a:p>
        </p:txBody>
      </p:sp>
      <p:sp>
        <p:nvSpPr>
          <p:cNvPr id="37" name="Content Placeholder 36">
            <a:extLst>
              <a:ext uri="{FF2B5EF4-FFF2-40B4-BE49-F238E27FC236}">
                <a16:creationId xmlns:a16="http://schemas.microsoft.com/office/drawing/2014/main" id="{ADFEB03F-5BC0-3693-DC1D-F2E6ABFA55B2}"/>
              </a:ext>
            </a:extLst>
          </p:cNvPr>
          <p:cNvSpPr>
            <a:spLocks noGrp="1"/>
          </p:cNvSpPr>
          <p:nvPr>
            <p:ph idx="58"/>
          </p:nvPr>
        </p:nvSpPr>
        <p:spPr/>
        <p:txBody>
          <a:bodyPr/>
          <a:lstStyle/>
          <a:p>
            <a:r>
              <a:rPr lang="en-US" dirty="0"/>
              <a:t>ER-positive, HER2-negative </a:t>
            </a:r>
          </a:p>
        </p:txBody>
      </p:sp>
      <p:sp>
        <p:nvSpPr>
          <p:cNvPr id="38" name="Content Placeholder 37">
            <a:extLst>
              <a:ext uri="{FF2B5EF4-FFF2-40B4-BE49-F238E27FC236}">
                <a16:creationId xmlns:a16="http://schemas.microsoft.com/office/drawing/2014/main" id="{765B0675-6624-2C24-248D-2F672902FBD4}"/>
              </a:ext>
            </a:extLst>
          </p:cNvPr>
          <p:cNvSpPr>
            <a:spLocks noGrp="1"/>
          </p:cNvSpPr>
          <p:nvPr>
            <p:ph idx="71"/>
          </p:nvPr>
        </p:nvSpPr>
        <p:spPr/>
        <p:txBody>
          <a:bodyPr/>
          <a:lstStyle/>
          <a:p>
            <a:r>
              <a:rPr lang="en-US" sz="2200" dirty="0"/>
              <a:t>After 2 lines of endocrine therapy </a:t>
            </a:r>
          </a:p>
        </p:txBody>
      </p:sp>
      <p:sp>
        <p:nvSpPr>
          <p:cNvPr id="31" name="Title 30">
            <a:extLst>
              <a:ext uri="{FF2B5EF4-FFF2-40B4-BE49-F238E27FC236}">
                <a16:creationId xmlns:a16="http://schemas.microsoft.com/office/drawing/2014/main" id="{4B39DAED-5B9B-92F1-4388-ACD1FAFA3027}"/>
              </a:ext>
            </a:extLst>
          </p:cNvPr>
          <p:cNvSpPr>
            <a:spLocks noGrp="1"/>
          </p:cNvSpPr>
          <p:nvPr>
            <p:ph type="title"/>
          </p:nvPr>
        </p:nvSpPr>
        <p:spPr/>
        <p:txBody>
          <a:bodyPr/>
          <a:lstStyle/>
          <a:p>
            <a:r>
              <a:rPr lang="en-US" dirty="0"/>
              <a:t>For a patient with metastatic breast cancer, regulatory and reimbursement issues aside, at what point would you like to use </a:t>
            </a:r>
            <a:r>
              <a:rPr lang="en-US" dirty="0" err="1"/>
              <a:t>sacituzumab</a:t>
            </a:r>
            <a:r>
              <a:rPr lang="en-US" dirty="0"/>
              <a:t> </a:t>
            </a:r>
            <a:r>
              <a:rPr lang="en-US" dirty="0" err="1"/>
              <a:t>govitecan</a:t>
            </a:r>
            <a:r>
              <a:rPr lang="en-US" dirty="0"/>
              <a:t>?</a:t>
            </a:r>
          </a:p>
        </p:txBody>
      </p:sp>
      <p:sp>
        <p:nvSpPr>
          <p:cNvPr id="39" name="Content Placeholder 38">
            <a:extLst>
              <a:ext uri="{FF2B5EF4-FFF2-40B4-BE49-F238E27FC236}">
                <a16:creationId xmlns:a16="http://schemas.microsoft.com/office/drawing/2014/main" id="{1B46FDA0-8D8D-10F2-0347-7E5BD925C810}"/>
              </a:ext>
            </a:extLst>
          </p:cNvPr>
          <p:cNvSpPr>
            <a:spLocks noGrp="1"/>
          </p:cNvSpPr>
          <p:nvPr>
            <p:ph idx="73"/>
          </p:nvPr>
        </p:nvSpPr>
        <p:spPr/>
        <p:txBody>
          <a:bodyPr/>
          <a:lstStyle/>
          <a:p>
            <a:r>
              <a:rPr lang="en-US" dirty="0"/>
              <a:t>After 1 line of chemotherapy </a:t>
            </a:r>
          </a:p>
        </p:txBody>
      </p:sp>
      <p:sp>
        <p:nvSpPr>
          <p:cNvPr id="40" name="Content Placeholder 39">
            <a:extLst>
              <a:ext uri="{FF2B5EF4-FFF2-40B4-BE49-F238E27FC236}">
                <a16:creationId xmlns:a16="http://schemas.microsoft.com/office/drawing/2014/main" id="{9FCA54B8-F114-0C12-79B6-5A9EFD8E79E0}"/>
              </a:ext>
            </a:extLst>
          </p:cNvPr>
          <p:cNvSpPr>
            <a:spLocks noGrp="1"/>
          </p:cNvSpPr>
          <p:nvPr>
            <p:ph idx="74"/>
          </p:nvPr>
        </p:nvSpPr>
        <p:spPr/>
        <p:txBody>
          <a:bodyPr/>
          <a:lstStyle/>
          <a:p>
            <a:r>
              <a:rPr lang="en-US" dirty="0"/>
              <a:t>After 1 line of chemotherapy </a:t>
            </a:r>
          </a:p>
        </p:txBody>
      </p:sp>
      <p:sp>
        <p:nvSpPr>
          <p:cNvPr id="41" name="Content Placeholder 40">
            <a:extLst>
              <a:ext uri="{FF2B5EF4-FFF2-40B4-BE49-F238E27FC236}">
                <a16:creationId xmlns:a16="http://schemas.microsoft.com/office/drawing/2014/main" id="{BF8D09C7-9945-1956-B239-3136718E7287}"/>
              </a:ext>
            </a:extLst>
          </p:cNvPr>
          <p:cNvSpPr>
            <a:spLocks noGrp="1"/>
          </p:cNvSpPr>
          <p:nvPr>
            <p:ph idx="75"/>
          </p:nvPr>
        </p:nvSpPr>
        <p:spPr/>
        <p:txBody>
          <a:bodyPr/>
          <a:lstStyle/>
          <a:p>
            <a:r>
              <a:rPr lang="en-US" dirty="0"/>
              <a:t>After 1 line of chemotherapy </a:t>
            </a:r>
          </a:p>
        </p:txBody>
      </p:sp>
      <p:sp>
        <p:nvSpPr>
          <p:cNvPr id="42" name="Content Placeholder 41">
            <a:extLst>
              <a:ext uri="{FF2B5EF4-FFF2-40B4-BE49-F238E27FC236}">
                <a16:creationId xmlns:a16="http://schemas.microsoft.com/office/drawing/2014/main" id="{04B7D17E-7DE4-3439-87A6-526FEF42D62F}"/>
              </a:ext>
            </a:extLst>
          </p:cNvPr>
          <p:cNvSpPr>
            <a:spLocks noGrp="1"/>
          </p:cNvSpPr>
          <p:nvPr>
            <p:ph idx="76"/>
          </p:nvPr>
        </p:nvSpPr>
        <p:spPr/>
        <p:txBody>
          <a:bodyPr/>
          <a:lstStyle/>
          <a:p>
            <a:endParaRPr lang="en-US" dirty="0"/>
          </a:p>
          <a:p>
            <a:r>
              <a:rPr lang="en-US" dirty="0"/>
              <a:t>After 1 line of chemotherapy </a:t>
            </a:r>
          </a:p>
          <a:p>
            <a:endParaRPr lang="en-US" dirty="0"/>
          </a:p>
        </p:txBody>
      </p:sp>
      <p:sp>
        <p:nvSpPr>
          <p:cNvPr id="43" name="Content Placeholder 42">
            <a:extLst>
              <a:ext uri="{FF2B5EF4-FFF2-40B4-BE49-F238E27FC236}">
                <a16:creationId xmlns:a16="http://schemas.microsoft.com/office/drawing/2014/main" id="{0D6BFD00-1209-D846-B280-067CDADCC71C}"/>
              </a:ext>
            </a:extLst>
          </p:cNvPr>
          <p:cNvSpPr>
            <a:spLocks noGrp="1"/>
          </p:cNvSpPr>
          <p:nvPr>
            <p:ph idx="77"/>
          </p:nvPr>
        </p:nvSpPr>
        <p:spPr/>
        <p:txBody>
          <a:bodyPr/>
          <a:lstStyle/>
          <a:p>
            <a:r>
              <a:rPr lang="en-US" dirty="0"/>
              <a:t>After 1 line of chemotherapy</a:t>
            </a:r>
          </a:p>
        </p:txBody>
      </p:sp>
      <p:sp>
        <p:nvSpPr>
          <p:cNvPr id="44" name="Content Placeholder 43">
            <a:extLst>
              <a:ext uri="{FF2B5EF4-FFF2-40B4-BE49-F238E27FC236}">
                <a16:creationId xmlns:a16="http://schemas.microsoft.com/office/drawing/2014/main" id="{EB56436D-5C60-E015-EFC0-2772FC766637}"/>
              </a:ext>
            </a:extLst>
          </p:cNvPr>
          <p:cNvSpPr>
            <a:spLocks noGrp="1"/>
          </p:cNvSpPr>
          <p:nvPr>
            <p:ph idx="78"/>
          </p:nvPr>
        </p:nvSpPr>
        <p:spPr/>
        <p:txBody>
          <a:bodyPr/>
          <a:lstStyle/>
          <a:p>
            <a:r>
              <a:rPr lang="en-US" dirty="0"/>
              <a:t>ER-negative, HER2-negative </a:t>
            </a:r>
          </a:p>
        </p:txBody>
      </p:sp>
      <p:sp>
        <p:nvSpPr>
          <p:cNvPr id="45" name="Content Placeholder 44">
            <a:extLst>
              <a:ext uri="{FF2B5EF4-FFF2-40B4-BE49-F238E27FC236}">
                <a16:creationId xmlns:a16="http://schemas.microsoft.com/office/drawing/2014/main" id="{D6D1409C-3F74-FD22-1A00-A65FEA70E97E}"/>
              </a:ext>
            </a:extLst>
          </p:cNvPr>
          <p:cNvSpPr>
            <a:spLocks noGrp="1"/>
          </p:cNvSpPr>
          <p:nvPr>
            <p:ph idx="79"/>
          </p:nvPr>
        </p:nvSpPr>
        <p:spPr/>
        <p:txBody>
          <a:bodyPr/>
          <a:lstStyle/>
          <a:p>
            <a:r>
              <a:rPr lang="en-US" dirty="0"/>
              <a:t>After 1 line of chemotherapy </a:t>
            </a:r>
          </a:p>
        </p:txBody>
      </p:sp>
    </p:spTree>
    <p:extLst>
      <p:ext uri="{BB962C8B-B14F-4D97-AF65-F5344CB8AC3E}">
        <p14:creationId xmlns:p14="http://schemas.microsoft.com/office/powerpoint/2010/main" val="9716193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ABC93BA6-87D6-F744-9DDC-662384B17D19}"/>
              </a:ext>
            </a:extLst>
          </p:cNvPr>
          <p:cNvSpPr>
            <a:spLocks noGrp="1"/>
          </p:cNvSpPr>
          <p:nvPr>
            <p:ph idx="46"/>
          </p:nvPr>
        </p:nvSpPr>
        <p:spPr/>
        <p:txBody>
          <a:bodyPr/>
          <a:lstStyle/>
          <a:p>
            <a:r>
              <a:rPr lang="en-US" dirty="0"/>
              <a:t>ESR1 mutation-positive</a:t>
            </a:r>
          </a:p>
        </p:txBody>
      </p:sp>
      <p:sp>
        <p:nvSpPr>
          <p:cNvPr id="19" name="Content Placeholder 18">
            <a:extLst>
              <a:ext uri="{FF2B5EF4-FFF2-40B4-BE49-F238E27FC236}">
                <a16:creationId xmlns:a16="http://schemas.microsoft.com/office/drawing/2014/main" id="{96ED4B20-0C49-E121-470B-A1AAC0DA445E}"/>
              </a:ext>
            </a:extLst>
          </p:cNvPr>
          <p:cNvSpPr>
            <a:spLocks noGrp="1"/>
          </p:cNvSpPr>
          <p:nvPr>
            <p:ph idx="47"/>
          </p:nvPr>
        </p:nvSpPr>
        <p:spPr/>
        <p:txBody>
          <a:bodyPr/>
          <a:lstStyle/>
          <a:p>
            <a:r>
              <a:rPr lang="en-US" dirty="0"/>
              <a:t>First line as study in 1</a:t>
            </a:r>
            <a:r>
              <a:rPr lang="en-US" baseline="30000" dirty="0"/>
              <a:t>st</a:t>
            </a:r>
            <a:r>
              <a:rPr lang="en-US" dirty="0"/>
              <a:t>-line setting (SERENA-4/6)</a:t>
            </a:r>
          </a:p>
        </p:txBody>
      </p:sp>
      <p:sp>
        <p:nvSpPr>
          <p:cNvPr id="20" name="Content Placeholder 19">
            <a:extLst>
              <a:ext uri="{FF2B5EF4-FFF2-40B4-BE49-F238E27FC236}">
                <a16:creationId xmlns:a16="http://schemas.microsoft.com/office/drawing/2014/main" id="{04B60940-8B4B-5396-12DB-08A5277D91E3}"/>
              </a:ext>
            </a:extLst>
          </p:cNvPr>
          <p:cNvSpPr>
            <a:spLocks noGrp="1"/>
          </p:cNvSpPr>
          <p:nvPr>
            <p:ph idx="48"/>
          </p:nvPr>
        </p:nvSpPr>
        <p:spPr/>
        <p:txBody>
          <a:bodyPr/>
          <a:lstStyle/>
          <a:p>
            <a:r>
              <a:rPr lang="en-US" dirty="0"/>
              <a:t>Chemo-naïve (both ESR1m and </a:t>
            </a:r>
            <a:r>
              <a:rPr lang="en-US" dirty="0" err="1"/>
              <a:t>wt</a:t>
            </a:r>
            <a:r>
              <a:rPr lang="en-US" dirty="0"/>
              <a:t>) w/ prior benefit from CDK4/6i </a:t>
            </a:r>
          </a:p>
        </p:txBody>
      </p:sp>
      <p:sp>
        <p:nvSpPr>
          <p:cNvPr id="21" name="Content Placeholder 20">
            <a:extLst>
              <a:ext uri="{FF2B5EF4-FFF2-40B4-BE49-F238E27FC236}">
                <a16:creationId xmlns:a16="http://schemas.microsoft.com/office/drawing/2014/main" id="{45D6EF26-947C-0506-F656-5BABBD512BD4}"/>
              </a:ext>
            </a:extLst>
          </p:cNvPr>
          <p:cNvSpPr>
            <a:spLocks noGrp="1"/>
          </p:cNvSpPr>
          <p:nvPr>
            <p:ph idx="49"/>
          </p:nvPr>
        </p:nvSpPr>
        <p:spPr/>
        <p:txBody>
          <a:bodyPr/>
          <a:lstStyle/>
          <a:p>
            <a:r>
              <a:rPr lang="en-US" dirty="0"/>
              <a:t>ESR1 mutation-positive</a:t>
            </a:r>
          </a:p>
        </p:txBody>
      </p:sp>
      <p:sp>
        <p:nvSpPr>
          <p:cNvPr id="22" name="Content Placeholder 21">
            <a:extLst>
              <a:ext uri="{FF2B5EF4-FFF2-40B4-BE49-F238E27FC236}">
                <a16:creationId xmlns:a16="http://schemas.microsoft.com/office/drawing/2014/main" id="{E2C47C47-06F2-4934-260F-F14D5258FEC0}"/>
              </a:ext>
            </a:extLst>
          </p:cNvPr>
          <p:cNvSpPr>
            <a:spLocks noGrp="1"/>
          </p:cNvSpPr>
          <p:nvPr>
            <p:ph idx="50"/>
          </p:nvPr>
        </p:nvSpPr>
        <p:spPr/>
        <p:txBody>
          <a:bodyPr/>
          <a:lstStyle/>
          <a:p>
            <a:r>
              <a:rPr lang="en-US" dirty="0"/>
              <a:t>Depends on ESR1 approval</a:t>
            </a:r>
          </a:p>
        </p:txBody>
      </p:sp>
      <p:sp>
        <p:nvSpPr>
          <p:cNvPr id="23" name="Content Placeholder 22">
            <a:extLst>
              <a:ext uri="{FF2B5EF4-FFF2-40B4-BE49-F238E27FC236}">
                <a16:creationId xmlns:a16="http://schemas.microsoft.com/office/drawing/2014/main" id="{79068619-1E55-03DF-7621-C622037180C1}"/>
              </a:ext>
            </a:extLst>
          </p:cNvPr>
          <p:cNvSpPr>
            <a:spLocks noGrp="1"/>
          </p:cNvSpPr>
          <p:nvPr>
            <p:ph idx="51"/>
          </p:nvPr>
        </p:nvSpPr>
        <p:spPr/>
        <p:txBody>
          <a:bodyPr/>
          <a:lstStyle/>
          <a:p>
            <a:r>
              <a:rPr lang="en-US" dirty="0"/>
              <a:t>ESR1 mutation-positive</a:t>
            </a:r>
          </a:p>
        </p:txBody>
      </p:sp>
      <p:sp>
        <p:nvSpPr>
          <p:cNvPr id="17" name="Title 16">
            <a:extLst>
              <a:ext uri="{FF2B5EF4-FFF2-40B4-BE49-F238E27FC236}">
                <a16:creationId xmlns:a16="http://schemas.microsoft.com/office/drawing/2014/main" id="{FB72E28E-9581-8322-6106-8DC4585E32E1}"/>
              </a:ext>
            </a:extLst>
          </p:cNvPr>
          <p:cNvSpPr>
            <a:spLocks noGrp="1"/>
          </p:cNvSpPr>
          <p:nvPr>
            <p:ph type="title"/>
          </p:nvPr>
        </p:nvSpPr>
        <p:spPr/>
        <p:txBody>
          <a:bodyPr/>
          <a:lstStyle/>
          <a:p>
            <a:r>
              <a:rPr lang="en-US" dirty="0"/>
              <a:t>If </a:t>
            </a:r>
            <a:r>
              <a:rPr lang="en-US" u="sng" dirty="0"/>
              <a:t>camizestrant</a:t>
            </a:r>
            <a:r>
              <a:rPr lang="en-US" dirty="0"/>
              <a:t> were to become available, for which patients with ER-positive, HER2-negative metastatic breast cancer would you prioritize its use?</a:t>
            </a:r>
          </a:p>
        </p:txBody>
      </p:sp>
      <p:sp>
        <p:nvSpPr>
          <p:cNvPr id="2" name="TextBox 1">
            <a:extLst>
              <a:ext uri="{FF2B5EF4-FFF2-40B4-BE49-F238E27FC236}">
                <a16:creationId xmlns:a16="http://schemas.microsoft.com/office/drawing/2014/main" id="{59922C12-3662-E7D1-05A0-4FC4C921562D}"/>
              </a:ext>
            </a:extLst>
          </p:cNvPr>
          <p:cNvSpPr txBox="1"/>
          <p:nvPr/>
        </p:nvSpPr>
        <p:spPr>
          <a:xfrm>
            <a:off x="527050" y="6237312"/>
            <a:ext cx="8161238" cy="369332"/>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Wt</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wild type; CDK4/6i = CDK4/6 inhibitor</a:t>
            </a:r>
          </a:p>
        </p:txBody>
      </p:sp>
    </p:spTree>
    <p:extLst>
      <p:ext uri="{BB962C8B-B14F-4D97-AF65-F5344CB8AC3E}">
        <p14:creationId xmlns:p14="http://schemas.microsoft.com/office/powerpoint/2010/main" val="202787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46533"/>
            <a:ext cx="10358967" cy="1143000"/>
          </a:xfrm>
        </p:spPr>
        <p:txBody>
          <a:bodyPr/>
          <a:lstStyle/>
          <a:p>
            <a:r>
              <a:rPr lang="en-US" sz="3200" dirty="0"/>
              <a:t>Key Data Sets</a:t>
            </a:r>
            <a:endParaRPr lang="en-US" sz="3200" dirty="0">
              <a:solidFill>
                <a:srgbClr val="0432FF"/>
              </a:solidFill>
            </a:endParaRPr>
          </a:p>
        </p:txBody>
      </p:sp>
      <p:sp>
        <p:nvSpPr>
          <p:cNvPr id="5" name="TextBox 4">
            <a:extLst>
              <a:ext uri="{FF2B5EF4-FFF2-40B4-BE49-F238E27FC236}">
                <a16:creationId xmlns:a16="http://schemas.microsoft.com/office/drawing/2014/main" id="{3C7510BE-60BC-BF05-9B00-7936D3CFAB0A}"/>
              </a:ext>
            </a:extLst>
          </p:cNvPr>
          <p:cNvSpPr txBox="1"/>
          <p:nvPr/>
        </p:nvSpPr>
        <p:spPr>
          <a:xfrm>
            <a:off x="839847" y="1052736"/>
            <a:ext cx="9792657" cy="4431983"/>
          </a:xfrm>
          <a:prstGeom prst="rect">
            <a:avLst/>
          </a:prstGeom>
          <a:noFill/>
        </p:spPr>
        <p:txBody>
          <a:bodyPr wrap="square">
            <a:spAutoFit/>
          </a:bodyPr>
          <a:lstStyle/>
          <a:p>
            <a:pPr>
              <a:spcBef>
                <a:spcPts val="600"/>
              </a:spcBef>
              <a:spcAft>
                <a:spcPts val="0"/>
              </a:spcAft>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Aditya </a:t>
            </a:r>
            <a:r>
              <a:rPr kumimoji="0" lang="en-US" sz="2200" b="1" i="0" u="none" strike="noStrike" kern="1200" cap="none" spc="0" normalizeH="0" baseline="0" noProof="0" dirty="0" err="1">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Bardia</a:t>
            </a: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 MD, MPH (continued)</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indent="-285750">
              <a:spcBef>
                <a:spcPts val="600"/>
              </a:spcBef>
              <a:spcAft>
                <a:spcPts val="0"/>
              </a:spcAft>
              <a:buFont typeface="Arial" panose="020B0604020202020204" pitchFamily="34" charset="0"/>
              <a:buChar char="•"/>
              <a:defRPr/>
            </a:pP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Bardia</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 et al. EMERALD phase 3 trial of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elacestrant</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versus standard of care endocrine therapy in patients with ER+/HER2- metastatic breast cancer: Updated results by duration of prior CDK4/6i in metastatic setting. SABCS 2022;Abstract GS3-01.</a:t>
            </a:r>
          </a:p>
          <a:p>
            <a:pPr marL="285750" indent="-285750">
              <a:spcBef>
                <a:spcPts val="600"/>
              </a:spcBef>
              <a:spcAft>
                <a:spcPts val="0"/>
              </a:spcAft>
              <a:buFont typeface="Arial" panose="020B0604020202020204" pitchFamily="34" charset="0"/>
              <a:buChar char="•"/>
              <a:defRPr/>
            </a:pP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Kalinsky</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K et al. Sacituzumab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govitecan</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in previously treated hormone receptor-positive/HER2-negative metastatic breast cancer: Final results from a phase I/II, single-arm, basket trial. </a:t>
            </a: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Ann Oncol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2020 December;31(12):1709-18.</a:t>
            </a:r>
          </a:p>
          <a:p>
            <a:pPr marL="285750" indent="-285750">
              <a:spcBef>
                <a:spcPts val="600"/>
              </a:spcBef>
              <a:spcAft>
                <a:spcPts val="0"/>
              </a:spcAft>
              <a:buFont typeface="Arial" panose="020B0604020202020204" pitchFamily="34" charset="0"/>
              <a:buChar char="•"/>
              <a:defRPr/>
            </a:pP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Rugo</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H et al. Sacituzumab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govitecan</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in hormone receptor-positive/human epidermal growth factor receptor 2-negative metastatic breast cancer. </a:t>
            </a: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J Clin Oncol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2022 October 10;40(29):3365-76.</a:t>
            </a:r>
          </a:p>
          <a:p>
            <a:pPr marL="285750" indent="-285750">
              <a:spcBef>
                <a:spcPts val="600"/>
              </a:spcBef>
              <a:spcAft>
                <a:spcPts val="0"/>
              </a:spcAft>
              <a:buFont typeface="Arial" panose="020B0604020202020204" pitchFamily="34" charset="0"/>
              <a:buChar char="•"/>
              <a:defRPr/>
            </a:pP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Rugo</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HS et al. Overall survival (OS) results from the phase 3 TROPiCS-02 study of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sacituzumab</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govitecan</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(SG) vs treatment of physician’s choice (TPC) in patients (pts) with HR+/HER2- metastatic breast cancer (MBC). ESMO 2022;Abstract LBA76.</a:t>
            </a:r>
          </a:p>
        </p:txBody>
      </p:sp>
    </p:spTree>
    <p:custDataLst>
      <p:tags r:id="rId1"/>
    </p:custDataLst>
    <p:extLst>
      <p:ext uri="{BB962C8B-B14F-4D97-AF65-F5344CB8AC3E}">
        <p14:creationId xmlns:p14="http://schemas.microsoft.com/office/powerpoint/2010/main" val="3273044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176EB4-E13E-3D2B-0449-457BC6908A74}"/>
              </a:ext>
            </a:extLst>
          </p:cNvPr>
          <p:cNvSpPr>
            <a:spLocks noGrp="1"/>
          </p:cNvSpPr>
          <p:nvPr>
            <p:ph idx="46"/>
          </p:nvPr>
        </p:nvSpPr>
        <p:spPr/>
        <p:txBody>
          <a:bodyPr/>
          <a:lstStyle/>
          <a:p>
            <a:r>
              <a:rPr lang="en-US" dirty="0"/>
              <a:t>Prior CDK4/6i therapy </a:t>
            </a:r>
          </a:p>
        </p:txBody>
      </p:sp>
      <p:sp>
        <p:nvSpPr>
          <p:cNvPr id="3" name="Content Placeholder 2">
            <a:extLst>
              <a:ext uri="{FF2B5EF4-FFF2-40B4-BE49-F238E27FC236}">
                <a16:creationId xmlns:a16="http://schemas.microsoft.com/office/drawing/2014/main" id="{91F8C178-DB79-E9CD-77FB-D9D1BDCB13FB}"/>
              </a:ext>
            </a:extLst>
          </p:cNvPr>
          <p:cNvSpPr>
            <a:spLocks noGrp="1"/>
          </p:cNvSpPr>
          <p:nvPr>
            <p:ph idx="47"/>
          </p:nvPr>
        </p:nvSpPr>
        <p:spPr/>
        <p:txBody>
          <a:bodyPr/>
          <a:lstStyle/>
          <a:p>
            <a:r>
              <a:rPr lang="en-US" dirty="0"/>
              <a:t>Second-line HR+/HER2- </a:t>
            </a:r>
            <a:r>
              <a:rPr lang="en-US" dirty="0" err="1"/>
              <a:t>mBC</a:t>
            </a:r>
            <a:r>
              <a:rPr lang="en-US" dirty="0"/>
              <a:t>, particularly with </a:t>
            </a:r>
            <a:br>
              <a:rPr lang="en-US" dirty="0"/>
            </a:br>
            <a:r>
              <a:rPr lang="en-US" dirty="0"/>
              <a:t>PI3K/AKT pathway alteration</a:t>
            </a:r>
          </a:p>
        </p:txBody>
      </p:sp>
      <p:sp>
        <p:nvSpPr>
          <p:cNvPr id="4" name="Content Placeholder 3">
            <a:extLst>
              <a:ext uri="{FF2B5EF4-FFF2-40B4-BE49-F238E27FC236}">
                <a16:creationId xmlns:a16="http://schemas.microsoft.com/office/drawing/2014/main" id="{4A4C0AEA-03D4-CC8F-0622-5462EAC16907}"/>
              </a:ext>
            </a:extLst>
          </p:cNvPr>
          <p:cNvSpPr>
            <a:spLocks noGrp="1"/>
          </p:cNvSpPr>
          <p:nvPr>
            <p:ph idx="48"/>
          </p:nvPr>
        </p:nvSpPr>
        <p:spPr/>
        <p:txBody>
          <a:bodyPr/>
          <a:lstStyle/>
          <a:p>
            <a:r>
              <a:rPr lang="en-US" dirty="0" err="1"/>
              <a:t>Fulvestrant</a:t>
            </a:r>
            <a:r>
              <a:rPr lang="en-US" dirty="0"/>
              <a:t>-naïve with prior benefit from CDK4/6i </a:t>
            </a:r>
          </a:p>
        </p:txBody>
      </p:sp>
      <p:sp>
        <p:nvSpPr>
          <p:cNvPr id="5" name="Content Placeholder 4">
            <a:extLst>
              <a:ext uri="{FF2B5EF4-FFF2-40B4-BE49-F238E27FC236}">
                <a16:creationId xmlns:a16="http://schemas.microsoft.com/office/drawing/2014/main" id="{C4551F7E-32A6-1353-9762-54AA2C11B9A2}"/>
              </a:ext>
            </a:extLst>
          </p:cNvPr>
          <p:cNvSpPr>
            <a:spLocks noGrp="1"/>
          </p:cNvSpPr>
          <p:nvPr>
            <p:ph idx="49"/>
          </p:nvPr>
        </p:nvSpPr>
        <p:spPr/>
        <p:txBody>
          <a:bodyPr/>
          <a:lstStyle/>
          <a:p>
            <a:r>
              <a:rPr lang="en-US" b="1" dirty="0">
                <a:effectLst/>
                <a:latin typeface="+mn-lt"/>
                <a:ea typeface="Calibri" panose="020F0502020204030204" pitchFamily="34" charset="0"/>
              </a:rPr>
              <a:t>Disease progression on first-line endocrine therapy, </a:t>
            </a:r>
            <a:br>
              <a:rPr lang="en-US" b="1" dirty="0">
                <a:effectLst/>
                <a:latin typeface="+mn-lt"/>
                <a:ea typeface="Calibri" panose="020F0502020204030204" pitchFamily="34" charset="0"/>
              </a:rPr>
            </a:br>
            <a:r>
              <a:rPr lang="en-US" b="1" dirty="0">
                <a:effectLst/>
                <a:latin typeface="+mn-lt"/>
                <a:ea typeface="Calibri" panose="020F0502020204030204" pitchFamily="34" charset="0"/>
              </a:rPr>
              <a:t>no ESR1 mutation</a:t>
            </a:r>
            <a:endParaRPr lang="en-US" dirty="0">
              <a:latin typeface="+mn-lt"/>
            </a:endParaRPr>
          </a:p>
        </p:txBody>
      </p:sp>
      <p:sp>
        <p:nvSpPr>
          <p:cNvPr id="6" name="Content Placeholder 5">
            <a:extLst>
              <a:ext uri="{FF2B5EF4-FFF2-40B4-BE49-F238E27FC236}">
                <a16:creationId xmlns:a16="http://schemas.microsoft.com/office/drawing/2014/main" id="{E8A872F1-809B-8117-3781-B2580851D652}"/>
              </a:ext>
            </a:extLst>
          </p:cNvPr>
          <p:cNvSpPr>
            <a:spLocks noGrp="1"/>
          </p:cNvSpPr>
          <p:nvPr>
            <p:ph idx="50"/>
          </p:nvPr>
        </p:nvSpPr>
        <p:spPr/>
        <p:txBody>
          <a:bodyPr/>
          <a:lstStyle/>
          <a:p>
            <a:r>
              <a:rPr lang="en-US" dirty="0"/>
              <a:t>After progression on CDK4/6i assuming ESR1 </a:t>
            </a:r>
            <a:r>
              <a:rPr lang="en-US" dirty="0" err="1"/>
              <a:t>wt</a:t>
            </a:r>
            <a:endParaRPr lang="en-US" dirty="0"/>
          </a:p>
        </p:txBody>
      </p:sp>
      <p:sp>
        <p:nvSpPr>
          <p:cNvPr id="7" name="Content Placeholder 6">
            <a:extLst>
              <a:ext uri="{FF2B5EF4-FFF2-40B4-BE49-F238E27FC236}">
                <a16:creationId xmlns:a16="http://schemas.microsoft.com/office/drawing/2014/main" id="{D8533E8C-C25D-6438-DBB5-27BF07F20E06}"/>
              </a:ext>
            </a:extLst>
          </p:cNvPr>
          <p:cNvSpPr>
            <a:spLocks noGrp="1"/>
          </p:cNvSpPr>
          <p:nvPr>
            <p:ph idx="51"/>
          </p:nvPr>
        </p:nvSpPr>
        <p:spPr/>
        <p:txBody>
          <a:bodyPr/>
          <a:lstStyle/>
          <a:p>
            <a:r>
              <a:rPr lang="en-US" dirty="0"/>
              <a:t>PI3K mutation, access as defined in FAKTION</a:t>
            </a:r>
          </a:p>
        </p:txBody>
      </p:sp>
      <p:sp>
        <p:nvSpPr>
          <p:cNvPr id="8" name="Title 7">
            <a:extLst>
              <a:ext uri="{FF2B5EF4-FFF2-40B4-BE49-F238E27FC236}">
                <a16:creationId xmlns:a16="http://schemas.microsoft.com/office/drawing/2014/main" id="{65358570-203E-1312-A204-5D9436440C9E}"/>
              </a:ext>
            </a:extLst>
          </p:cNvPr>
          <p:cNvSpPr>
            <a:spLocks noGrp="1"/>
          </p:cNvSpPr>
          <p:nvPr>
            <p:ph type="title"/>
          </p:nvPr>
        </p:nvSpPr>
        <p:spPr/>
        <p:txBody>
          <a:bodyPr/>
          <a:lstStyle/>
          <a:p>
            <a:r>
              <a:rPr lang="en-US" dirty="0"/>
              <a:t>If </a:t>
            </a:r>
            <a:r>
              <a:rPr lang="en-US" u="sng" dirty="0"/>
              <a:t>capivasertib</a:t>
            </a:r>
            <a:r>
              <a:rPr lang="en-US" dirty="0"/>
              <a:t> were to become available, for which patients with ER-positive, HER2-negative metastatic breast cancer would you prioritize its use?</a:t>
            </a:r>
          </a:p>
        </p:txBody>
      </p:sp>
      <p:sp>
        <p:nvSpPr>
          <p:cNvPr id="9" name="TextBox 8">
            <a:extLst>
              <a:ext uri="{FF2B5EF4-FFF2-40B4-BE49-F238E27FC236}">
                <a16:creationId xmlns:a16="http://schemas.microsoft.com/office/drawing/2014/main" id="{B99ACED8-97F1-9070-745C-6D1E032375AA}"/>
              </a:ext>
            </a:extLst>
          </p:cNvPr>
          <p:cNvSpPr txBox="1"/>
          <p:nvPr/>
        </p:nvSpPr>
        <p:spPr>
          <a:xfrm>
            <a:off x="527050" y="6237312"/>
            <a:ext cx="816123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CDK4/6i = CDK4/6 inhibitor;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wt</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wild type</a:t>
            </a:r>
          </a:p>
        </p:txBody>
      </p:sp>
    </p:spTree>
    <p:extLst>
      <p:ext uri="{BB962C8B-B14F-4D97-AF65-F5344CB8AC3E}">
        <p14:creationId xmlns:p14="http://schemas.microsoft.com/office/powerpoint/2010/main" val="2888565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85775EC-1D0F-34A7-CA95-D0A99F2BECDE}"/>
              </a:ext>
            </a:extLst>
          </p:cNvPr>
          <p:cNvSpPr>
            <a:spLocks noGrp="1"/>
          </p:cNvSpPr>
          <p:nvPr>
            <p:ph idx="46"/>
          </p:nvPr>
        </p:nvSpPr>
        <p:spPr/>
        <p:txBody>
          <a:bodyPr/>
          <a:lstStyle/>
          <a:p>
            <a:r>
              <a:rPr lang="en-US" dirty="0"/>
              <a:t>Need more data </a:t>
            </a:r>
          </a:p>
        </p:txBody>
      </p:sp>
      <p:sp>
        <p:nvSpPr>
          <p:cNvPr id="10" name="Content Placeholder 9">
            <a:extLst>
              <a:ext uri="{FF2B5EF4-FFF2-40B4-BE49-F238E27FC236}">
                <a16:creationId xmlns:a16="http://schemas.microsoft.com/office/drawing/2014/main" id="{8D77A2F6-A6F3-5CE0-3373-13FFDFB6BDBE}"/>
              </a:ext>
            </a:extLst>
          </p:cNvPr>
          <p:cNvSpPr>
            <a:spLocks noGrp="1"/>
          </p:cNvSpPr>
          <p:nvPr>
            <p:ph idx="47"/>
          </p:nvPr>
        </p:nvSpPr>
        <p:spPr/>
        <p:txBody>
          <a:bodyPr/>
          <a:lstStyle/>
          <a:p>
            <a:pPr>
              <a:lnSpc>
                <a:spcPts val="2180"/>
              </a:lnSpc>
            </a:pPr>
            <a:r>
              <a:rPr lang="en-US" sz="2000" dirty="0"/>
              <a:t>HR+/HER2- </a:t>
            </a:r>
            <a:r>
              <a:rPr lang="en-US" sz="2000" dirty="0" err="1"/>
              <a:t>mBC</a:t>
            </a:r>
            <a:r>
              <a:rPr lang="en-US" sz="2000" dirty="0"/>
              <a:t>, after 1 prior line </a:t>
            </a:r>
            <a:br>
              <a:rPr lang="en-US" sz="2000" dirty="0"/>
            </a:br>
            <a:r>
              <a:rPr lang="en-US" sz="2000" dirty="0"/>
              <a:t>of chemotherapy</a:t>
            </a:r>
          </a:p>
        </p:txBody>
      </p:sp>
      <p:sp>
        <p:nvSpPr>
          <p:cNvPr id="11" name="Content Placeholder 10">
            <a:extLst>
              <a:ext uri="{FF2B5EF4-FFF2-40B4-BE49-F238E27FC236}">
                <a16:creationId xmlns:a16="http://schemas.microsoft.com/office/drawing/2014/main" id="{6E23BAA3-0934-6E6B-DBCB-9FE399804AEE}"/>
              </a:ext>
            </a:extLst>
          </p:cNvPr>
          <p:cNvSpPr>
            <a:spLocks noGrp="1"/>
          </p:cNvSpPr>
          <p:nvPr>
            <p:ph idx="48"/>
          </p:nvPr>
        </p:nvSpPr>
        <p:spPr/>
        <p:txBody>
          <a:bodyPr/>
          <a:lstStyle/>
          <a:p>
            <a:r>
              <a:rPr lang="en-US" dirty="0"/>
              <a:t>Endocrine-resistant disease </a:t>
            </a:r>
          </a:p>
        </p:txBody>
      </p:sp>
      <p:sp>
        <p:nvSpPr>
          <p:cNvPr id="12" name="Content Placeholder 11">
            <a:extLst>
              <a:ext uri="{FF2B5EF4-FFF2-40B4-BE49-F238E27FC236}">
                <a16:creationId xmlns:a16="http://schemas.microsoft.com/office/drawing/2014/main" id="{D9B81D9E-6018-AF52-DAA0-41BEC3A52554}"/>
              </a:ext>
            </a:extLst>
          </p:cNvPr>
          <p:cNvSpPr>
            <a:spLocks noGrp="1"/>
          </p:cNvSpPr>
          <p:nvPr>
            <p:ph idx="49"/>
          </p:nvPr>
        </p:nvSpPr>
        <p:spPr/>
        <p:txBody>
          <a:bodyPr/>
          <a:lstStyle/>
          <a:p>
            <a:pPr>
              <a:lnSpc>
                <a:spcPts val="2180"/>
              </a:lnSpc>
            </a:pPr>
            <a:r>
              <a:rPr lang="en-US" sz="2200" b="1" dirty="0">
                <a:effectLst/>
                <a:latin typeface="+mn-lt"/>
                <a:ea typeface="Calibri" panose="020F0502020204030204" pitchFamily="34" charset="0"/>
              </a:rPr>
              <a:t>After T-DXd and </a:t>
            </a:r>
            <a:br>
              <a:rPr lang="en-US" sz="2200" b="1" dirty="0">
                <a:effectLst/>
                <a:latin typeface="+mn-lt"/>
                <a:ea typeface="Calibri" panose="020F0502020204030204" pitchFamily="34" charset="0"/>
              </a:rPr>
            </a:br>
            <a:r>
              <a:rPr lang="en-US" sz="2200" b="1" dirty="0" err="1">
                <a:effectLst/>
                <a:latin typeface="+mn-lt"/>
                <a:ea typeface="Calibri" panose="020F0502020204030204" pitchFamily="34" charset="0"/>
              </a:rPr>
              <a:t>sacituzumab</a:t>
            </a:r>
            <a:r>
              <a:rPr lang="en-US" sz="2200" b="1" dirty="0">
                <a:effectLst/>
                <a:latin typeface="+mn-lt"/>
                <a:ea typeface="Calibri" panose="020F0502020204030204" pitchFamily="34" charset="0"/>
              </a:rPr>
              <a:t> </a:t>
            </a:r>
            <a:r>
              <a:rPr lang="en-US" sz="2200" b="1" dirty="0" err="1">
                <a:effectLst/>
                <a:latin typeface="+mn-lt"/>
                <a:ea typeface="Calibri" panose="020F0502020204030204" pitchFamily="34" charset="0"/>
              </a:rPr>
              <a:t>govitecan</a:t>
            </a:r>
            <a:endParaRPr lang="en-US" sz="2200" dirty="0">
              <a:latin typeface="+mn-lt"/>
            </a:endParaRPr>
          </a:p>
        </p:txBody>
      </p:sp>
      <p:sp>
        <p:nvSpPr>
          <p:cNvPr id="13" name="Content Placeholder 12">
            <a:extLst>
              <a:ext uri="{FF2B5EF4-FFF2-40B4-BE49-F238E27FC236}">
                <a16:creationId xmlns:a16="http://schemas.microsoft.com/office/drawing/2014/main" id="{A8644E9D-EB8A-EE62-7EB7-FF24DEA7FEAB}"/>
              </a:ext>
            </a:extLst>
          </p:cNvPr>
          <p:cNvSpPr>
            <a:spLocks noGrp="1"/>
          </p:cNvSpPr>
          <p:nvPr>
            <p:ph idx="50"/>
          </p:nvPr>
        </p:nvSpPr>
        <p:spPr/>
        <p:txBody>
          <a:bodyPr/>
          <a:lstStyle/>
          <a:p>
            <a:r>
              <a:rPr lang="en-US" dirty="0"/>
              <a:t>After currently approved ADCs</a:t>
            </a:r>
          </a:p>
        </p:txBody>
      </p:sp>
      <p:sp>
        <p:nvSpPr>
          <p:cNvPr id="14" name="Content Placeholder 13">
            <a:extLst>
              <a:ext uri="{FF2B5EF4-FFF2-40B4-BE49-F238E27FC236}">
                <a16:creationId xmlns:a16="http://schemas.microsoft.com/office/drawing/2014/main" id="{1B84C949-4FC6-E248-54EF-39FCE7686B9D}"/>
              </a:ext>
            </a:extLst>
          </p:cNvPr>
          <p:cNvSpPr>
            <a:spLocks noGrp="1"/>
          </p:cNvSpPr>
          <p:nvPr>
            <p:ph idx="58"/>
          </p:nvPr>
        </p:nvSpPr>
        <p:spPr/>
        <p:txBody>
          <a:bodyPr/>
          <a:lstStyle/>
          <a:p>
            <a:r>
              <a:rPr lang="en-US" dirty="0"/>
              <a:t>HER2-negative </a:t>
            </a:r>
          </a:p>
        </p:txBody>
      </p:sp>
      <p:sp>
        <p:nvSpPr>
          <p:cNvPr id="15" name="Content Placeholder 14">
            <a:extLst>
              <a:ext uri="{FF2B5EF4-FFF2-40B4-BE49-F238E27FC236}">
                <a16:creationId xmlns:a16="http://schemas.microsoft.com/office/drawing/2014/main" id="{43C6F345-3781-AA1A-118D-16FA9463FA9A}"/>
              </a:ext>
            </a:extLst>
          </p:cNvPr>
          <p:cNvSpPr>
            <a:spLocks noGrp="1"/>
          </p:cNvSpPr>
          <p:nvPr>
            <p:ph idx="71"/>
          </p:nvPr>
        </p:nvSpPr>
        <p:spPr/>
        <p:txBody>
          <a:bodyPr/>
          <a:lstStyle/>
          <a:p>
            <a:r>
              <a:rPr lang="en-US" dirty="0"/>
              <a:t>After PD on 2 lines of therapy </a:t>
            </a:r>
          </a:p>
        </p:txBody>
      </p:sp>
      <p:sp>
        <p:nvSpPr>
          <p:cNvPr id="8" name="Title 7">
            <a:extLst>
              <a:ext uri="{FF2B5EF4-FFF2-40B4-BE49-F238E27FC236}">
                <a16:creationId xmlns:a16="http://schemas.microsoft.com/office/drawing/2014/main" id="{E8D8BBBF-0137-EC6B-0471-E89798BEEDBF}"/>
              </a:ext>
            </a:extLst>
          </p:cNvPr>
          <p:cNvSpPr>
            <a:spLocks noGrp="1"/>
          </p:cNvSpPr>
          <p:nvPr>
            <p:ph type="title"/>
          </p:nvPr>
        </p:nvSpPr>
        <p:spPr/>
        <p:txBody>
          <a:bodyPr/>
          <a:lstStyle/>
          <a:p>
            <a:r>
              <a:rPr lang="en-US" dirty="0"/>
              <a:t>If </a:t>
            </a:r>
            <a:r>
              <a:rPr lang="en-US" u="sng" dirty="0" err="1"/>
              <a:t>datopotamab</a:t>
            </a:r>
            <a:r>
              <a:rPr lang="en-US" u="sng" dirty="0"/>
              <a:t> </a:t>
            </a:r>
            <a:r>
              <a:rPr lang="en-US" u="sng" dirty="0" err="1"/>
              <a:t>deruxtecan</a:t>
            </a:r>
            <a:r>
              <a:rPr lang="en-US" dirty="0"/>
              <a:t> were to become available, for which patients with </a:t>
            </a:r>
            <a:br>
              <a:rPr lang="en-US" dirty="0"/>
            </a:br>
            <a:r>
              <a:rPr lang="en-US" dirty="0"/>
              <a:t>ER-positive metastatic breast cancer would you prioritize its use?</a:t>
            </a:r>
          </a:p>
        </p:txBody>
      </p:sp>
      <p:sp>
        <p:nvSpPr>
          <p:cNvPr id="16" name="Content Placeholder 15">
            <a:extLst>
              <a:ext uri="{FF2B5EF4-FFF2-40B4-BE49-F238E27FC236}">
                <a16:creationId xmlns:a16="http://schemas.microsoft.com/office/drawing/2014/main" id="{86B22006-EBFD-C64F-C83D-2AC3F9853097}"/>
              </a:ext>
            </a:extLst>
          </p:cNvPr>
          <p:cNvSpPr>
            <a:spLocks noGrp="1"/>
          </p:cNvSpPr>
          <p:nvPr>
            <p:ph idx="73"/>
          </p:nvPr>
        </p:nvSpPr>
        <p:spPr/>
        <p:txBody>
          <a:bodyPr/>
          <a:lstStyle/>
          <a:p>
            <a:r>
              <a:rPr lang="en-US" dirty="0"/>
              <a:t>Need more data </a:t>
            </a:r>
          </a:p>
        </p:txBody>
      </p:sp>
      <p:sp>
        <p:nvSpPr>
          <p:cNvPr id="17" name="Content Placeholder 16">
            <a:extLst>
              <a:ext uri="{FF2B5EF4-FFF2-40B4-BE49-F238E27FC236}">
                <a16:creationId xmlns:a16="http://schemas.microsoft.com/office/drawing/2014/main" id="{22512DED-266A-D2CF-39D7-476CEE5C77C0}"/>
              </a:ext>
            </a:extLst>
          </p:cNvPr>
          <p:cNvSpPr>
            <a:spLocks noGrp="1"/>
          </p:cNvSpPr>
          <p:nvPr>
            <p:ph idx="74"/>
          </p:nvPr>
        </p:nvSpPr>
        <p:spPr/>
        <p:txBody>
          <a:bodyPr/>
          <a:lstStyle/>
          <a:p>
            <a:pPr>
              <a:lnSpc>
                <a:spcPts val="2180"/>
              </a:lnSpc>
            </a:pPr>
            <a:r>
              <a:rPr lang="en-US" sz="1600" dirty="0"/>
              <a:t> Unlikely in HER2+ setting w/o data. For HER2 low, after 1 prior line of chemotherapy</a:t>
            </a:r>
          </a:p>
        </p:txBody>
      </p:sp>
      <p:sp>
        <p:nvSpPr>
          <p:cNvPr id="18" name="Content Placeholder 17">
            <a:extLst>
              <a:ext uri="{FF2B5EF4-FFF2-40B4-BE49-F238E27FC236}">
                <a16:creationId xmlns:a16="http://schemas.microsoft.com/office/drawing/2014/main" id="{4B0B7994-5EEF-F207-0AE3-4B4D99067F4B}"/>
              </a:ext>
            </a:extLst>
          </p:cNvPr>
          <p:cNvSpPr>
            <a:spLocks noGrp="1"/>
          </p:cNvSpPr>
          <p:nvPr>
            <p:ph idx="75"/>
          </p:nvPr>
        </p:nvSpPr>
        <p:spPr/>
        <p:txBody>
          <a:bodyPr/>
          <a:lstStyle/>
          <a:p>
            <a:r>
              <a:rPr lang="en-US" dirty="0"/>
              <a:t>No evidence currently </a:t>
            </a:r>
          </a:p>
        </p:txBody>
      </p:sp>
      <p:sp>
        <p:nvSpPr>
          <p:cNvPr id="19" name="Content Placeholder 18">
            <a:extLst>
              <a:ext uri="{FF2B5EF4-FFF2-40B4-BE49-F238E27FC236}">
                <a16:creationId xmlns:a16="http://schemas.microsoft.com/office/drawing/2014/main" id="{7CD4CB1C-1155-BCE5-1445-35C52A83BA71}"/>
              </a:ext>
            </a:extLst>
          </p:cNvPr>
          <p:cNvSpPr>
            <a:spLocks noGrp="1"/>
          </p:cNvSpPr>
          <p:nvPr>
            <p:ph idx="76"/>
          </p:nvPr>
        </p:nvSpPr>
        <p:spPr/>
        <p:txBody>
          <a:bodyPr/>
          <a:lstStyle/>
          <a:p>
            <a:pPr>
              <a:lnSpc>
                <a:spcPts val="2180"/>
              </a:lnSpc>
            </a:pPr>
            <a:r>
              <a:rPr lang="en-US" sz="2200" b="1" dirty="0">
                <a:effectLst/>
                <a:latin typeface="+mn-lt"/>
                <a:ea typeface="Calibri" panose="020F0502020204030204" pitchFamily="34" charset="0"/>
              </a:rPr>
              <a:t> I </a:t>
            </a:r>
            <a:r>
              <a:rPr lang="en-US" sz="2200" dirty="0">
                <a:effectLst/>
                <a:latin typeface="+mn-lt"/>
              </a:rPr>
              <a:t>would prioritize it for </a:t>
            </a:r>
            <a:br>
              <a:rPr lang="en-US" sz="2200" dirty="0">
                <a:latin typeface="+mn-lt"/>
              </a:rPr>
            </a:br>
            <a:r>
              <a:rPr lang="en-US" sz="2200" dirty="0">
                <a:effectLst/>
                <a:latin typeface="+mn-lt"/>
              </a:rPr>
              <a:t>later lines of therapy </a:t>
            </a:r>
            <a:endParaRPr lang="en-US" sz="2200" dirty="0">
              <a:latin typeface="+mn-lt"/>
            </a:endParaRPr>
          </a:p>
        </p:txBody>
      </p:sp>
      <p:sp>
        <p:nvSpPr>
          <p:cNvPr id="20" name="Content Placeholder 19">
            <a:extLst>
              <a:ext uri="{FF2B5EF4-FFF2-40B4-BE49-F238E27FC236}">
                <a16:creationId xmlns:a16="http://schemas.microsoft.com/office/drawing/2014/main" id="{9DC3526B-06D0-692E-73AA-3C6AEB0104F2}"/>
              </a:ext>
            </a:extLst>
          </p:cNvPr>
          <p:cNvSpPr>
            <a:spLocks noGrp="1"/>
          </p:cNvSpPr>
          <p:nvPr>
            <p:ph idx="77"/>
          </p:nvPr>
        </p:nvSpPr>
        <p:spPr/>
        <p:txBody>
          <a:bodyPr/>
          <a:lstStyle/>
          <a:p>
            <a:r>
              <a:rPr lang="en-US" dirty="0"/>
              <a:t>After currently approved ADCs</a:t>
            </a:r>
          </a:p>
        </p:txBody>
      </p:sp>
      <p:sp>
        <p:nvSpPr>
          <p:cNvPr id="21" name="Content Placeholder 20">
            <a:extLst>
              <a:ext uri="{FF2B5EF4-FFF2-40B4-BE49-F238E27FC236}">
                <a16:creationId xmlns:a16="http://schemas.microsoft.com/office/drawing/2014/main" id="{EDBF5B31-1B29-C998-28E0-7EE5A3FDBD4E}"/>
              </a:ext>
            </a:extLst>
          </p:cNvPr>
          <p:cNvSpPr>
            <a:spLocks noGrp="1"/>
          </p:cNvSpPr>
          <p:nvPr>
            <p:ph idx="78"/>
          </p:nvPr>
        </p:nvSpPr>
        <p:spPr/>
        <p:txBody>
          <a:bodyPr/>
          <a:lstStyle/>
          <a:p>
            <a:r>
              <a:rPr lang="en-US" dirty="0"/>
              <a:t>HER2-positive </a:t>
            </a:r>
          </a:p>
        </p:txBody>
      </p:sp>
      <p:sp>
        <p:nvSpPr>
          <p:cNvPr id="22" name="Content Placeholder 21">
            <a:extLst>
              <a:ext uri="{FF2B5EF4-FFF2-40B4-BE49-F238E27FC236}">
                <a16:creationId xmlns:a16="http://schemas.microsoft.com/office/drawing/2014/main" id="{7ADBB282-B417-F040-272F-18D12C93325F}"/>
              </a:ext>
            </a:extLst>
          </p:cNvPr>
          <p:cNvSpPr>
            <a:spLocks noGrp="1"/>
          </p:cNvSpPr>
          <p:nvPr>
            <p:ph idx="79"/>
          </p:nvPr>
        </p:nvSpPr>
        <p:spPr/>
        <p:txBody>
          <a:bodyPr/>
          <a:lstStyle/>
          <a:p>
            <a:pPr>
              <a:lnSpc>
                <a:spcPts val="2300"/>
              </a:lnSpc>
            </a:pPr>
            <a:r>
              <a:rPr lang="en-US" sz="2200" dirty="0"/>
              <a:t>After PD on 2 or 3 lines</a:t>
            </a:r>
            <a:br>
              <a:rPr lang="en-US" sz="2200" dirty="0"/>
            </a:br>
            <a:r>
              <a:rPr lang="en-US" sz="2200" dirty="0"/>
              <a:t> of therapy </a:t>
            </a:r>
          </a:p>
        </p:txBody>
      </p:sp>
      <p:sp>
        <p:nvSpPr>
          <p:cNvPr id="2" name="TextBox 1">
            <a:extLst>
              <a:ext uri="{FF2B5EF4-FFF2-40B4-BE49-F238E27FC236}">
                <a16:creationId xmlns:a16="http://schemas.microsoft.com/office/drawing/2014/main" id="{46B94D7F-0CF8-4F48-F10F-612CB1C95E3B}"/>
              </a:ext>
            </a:extLst>
          </p:cNvPr>
          <p:cNvSpPr txBox="1"/>
          <p:nvPr/>
        </p:nvSpPr>
        <p:spPr>
          <a:xfrm>
            <a:off x="527050" y="6444044"/>
            <a:ext cx="816123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ADC = antibody-drug conjugate; PD = progressive disease</a:t>
            </a:r>
          </a:p>
        </p:txBody>
      </p:sp>
    </p:spTree>
    <p:extLst>
      <p:ext uri="{BB962C8B-B14F-4D97-AF65-F5344CB8AC3E}">
        <p14:creationId xmlns:p14="http://schemas.microsoft.com/office/powerpoint/2010/main" val="6342221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85775EC-1D0F-34A7-CA95-D0A99F2BECDE}"/>
              </a:ext>
            </a:extLst>
          </p:cNvPr>
          <p:cNvSpPr>
            <a:spLocks noGrp="1"/>
          </p:cNvSpPr>
          <p:nvPr>
            <p:ph idx="46"/>
          </p:nvPr>
        </p:nvSpPr>
        <p:spPr>
          <a:xfrm>
            <a:off x="2971800" y="3616220"/>
            <a:ext cx="4204320" cy="589156"/>
          </a:xfrm>
        </p:spPr>
        <p:txBody>
          <a:bodyPr/>
          <a:lstStyle/>
          <a:p>
            <a:r>
              <a:rPr lang="en-US" dirty="0"/>
              <a:t>Need more data </a:t>
            </a:r>
          </a:p>
        </p:txBody>
      </p:sp>
      <p:sp>
        <p:nvSpPr>
          <p:cNvPr id="26" name="Content Placeholder 25">
            <a:extLst>
              <a:ext uri="{FF2B5EF4-FFF2-40B4-BE49-F238E27FC236}">
                <a16:creationId xmlns:a16="http://schemas.microsoft.com/office/drawing/2014/main" id="{D2A50A26-A9E8-D60D-C7B3-B6B83C3F3A21}"/>
              </a:ext>
            </a:extLst>
          </p:cNvPr>
          <p:cNvSpPr>
            <a:spLocks noGrp="1"/>
          </p:cNvSpPr>
          <p:nvPr>
            <p:ph idx="47"/>
          </p:nvPr>
        </p:nvSpPr>
        <p:spPr/>
        <p:txBody>
          <a:bodyPr/>
          <a:lstStyle/>
          <a:p>
            <a:pPr>
              <a:lnSpc>
                <a:spcPts val="2140"/>
              </a:lnSpc>
            </a:pPr>
            <a:r>
              <a:rPr lang="en-US" sz="2200" dirty="0">
                <a:latin typeface="Calibri" panose="020F0502020204030204" pitchFamily="34" charset="0"/>
                <a:cs typeface="Calibri" panose="020F0502020204030204" pitchFamily="34" charset="0"/>
              </a:rPr>
              <a:t> Tough to know without </a:t>
            </a:r>
            <a:br>
              <a:rPr lang="en-US" sz="2200" dirty="0">
                <a:latin typeface="Calibri" panose="020F0502020204030204" pitchFamily="34" charset="0"/>
                <a:cs typeface="Calibri" panose="020F0502020204030204" pitchFamily="34" charset="0"/>
              </a:rPr>
            </a:br>
            <a:r>
              <a:rPr lang="en-US" sz="2200" dirty="0">
                <a:latin typeface="Calibri" panose="020F0502020204030204" pitchFamily="34" charset="0"/>
                <a:cs typeface="Calibri" panose="020F0502020204030204" pitchFamily="34" charset="0"/>
              </a:rPr>
              <a:t>pivotal Phase III trial </a:t>
            </a:r>
          </a:p>
        </p:txBody>
      </p:sp>
      <p:sp>
        <p:nvSpPr>
          <p:cNvPr id="11" name="Content Placeholder 10">
            <a:extLst>
              <a:ext uri="{FF2B5EF4-FFF2-40B4-BE49-F238E27FC236}">
                <a16:creationId xmlns:a16="http://schemas.microsoft.com/office/drawing/2014/main" id="{6E23BAA3-0934-6E6B-DBCB-9FE399804AEE}"/>
              </a:ext>
            </a:extLst>
          </p:cNvPr>
          <p:cNvSpPr>
            <a:spLocks noGrp="1"/>
          </p:cNvSpPr>
          <p:nvPr>
            <p:ph idx="48"/>
          </p:nvPr>
        </p:nvSpPr>
        <p:spPr>
          <a:xfrm>
            <a:off x="2971800" y="2910542"/>
            <a:ext cx="4204320" cy="589156"/>
          </a:xfrm>
        </p:spPr>
        <p:txBody>
          <a:bodyPr/>
          <a:lstStyle/>
          <a:p>
            <a:r>
              <a:rPr lang="en-US" dirty="0"/>
              <a:t>Endocrine-resistant disease </a:t>
            </a:r>
          </a:p>
        </p:txBody>
      </p:sp>
      <p:sp>
        <p:nvSpPr>
          <p:cNvPr id="27" name="Content Placeholder 26">
            <a:extLst>
              <a:ext uri="{FF2B5EF4-FFF2-40B4-BE49-F238E27FC236}">
                <a16:creationId xmlns:a16="http://schemas.microsoft.com/office/drawing/2014/main" id="{AD16DB43-4A73-1A1E-EFB5-356920E08870}"/>
              </a:ext>
            </a:extLst>
          </p:cNvPr>
          <p:cNvSpPr>
            <a:spLocks noGrp="1"/>
          </p:cNvSpPr>
          <p:nvPr>
            <p:ph idx="49"/>
          </p:nvPr>
        </p:nvSpPr>
        <p:spPr/>
        <p:txBody>
          <a:bodyPr/>
          <a:lstStyle/>
          <a:p>
            <a:pPr>
              <a:lnSpc>
                <a:spcPts val="2140"/>
              </a:lnSpc>
            </a:pPr>
            <a:endParaRPr lang="en-US" sz="2200" b="1" dirty="0">
              <a:effectLst/>
              <a:latin typeface="Calibri" panose="020F0502020204030204" pitchFamily="34" charset="0"/>
              <a:ea typeface="Calibri" panose="020F0502020204030204" pitchFamily="34" charset="0"/>
              <a:cs typeface="Calibri" panose="020F0502020204030204" pitchFamily="34" charset="0"/>
            </a:endParaRPr>
          </a:p>
          <a:p>
            <a:pPr>
              <a:lnSpc>
                <a:spcPts val="2140"/>
              </a:lnSpc>
            </a:pPr>
            <a:endParaRPr lang="en-US" sz="2200" b="1" dirty="0">
              <a:effectLst/>
              <a:latin typeface="Calibri" panose="020F0502020204030204" pitchFamily="34" charset="0"/>
              <a:ea typeface="Calibri" panose="020F0502020204030204" pitchFamily="34" charset="0"/>
              <a:cs typeface="Calibri" panose="020F0502020204030204" pitchFamily="34" charset="0"/>
            </a:endParaRPr>
          </a:p>
          <a:p>
            <a:pPr>
              <a:lnSpc>
                <a:spcPts val="2140"/>
              </a:lnSpc>
            </a:pPr>
            <a:r>
              <a:rPr lang="en-US" sz="2200" b="1" dirty="0">
                <a:effectLst/>
                <a:latin typeface="Calibri" panose="020F0502020204030204" pitchFamily="34" charset="0"/>
                <a:ea typeface="Calibri" panose="020F0502020204030204" pitchFamily="34" charset="0"/>
                <a:cs typeface="Calibri" panose="020F0502020204030204" pitchFamily="34" charset="0"/>
              </a:rPr>
              <a:t>After T-DXd and </a:t>
            </a:r>
            <a:br>
              <a:rPr lang="en-US" sz="2200" b="1" dirty="0">
                <a:effectLst/>
                <a:latin typeface="Calibri" panose="020F0502020204030204" pitchFamily="34" charset="0"/>
                <a:ea typeface="Calibri" panose="020F0502020204030204" pitchFamily="34" charset="0"/>
                <a:cs typeface="Calibri" panose="020F0502020204030204" pitchFamily="34" charset="0"/>
              </a:rPr>
            </a:br>
            <a:r>
              <a:rPr lang="en-US" sz="2200" b="1" dirty="0" err="1">
                <a:effectLst/>
                <a:latin typeface="Calibri" panose="020F0502020204030204" pitchFamily="34" charset="0"/>
                <a:ea typeface="Calibri" panose="020F0502020204030204" pitchFamily="34" charset="0"/>
                <a:cs typeface="Calibri" panose="020F0502020204030204" pitchFamily="34" charset="0"/>
              </a:rPr>
              <a:t>sacituzumab</a:t>
            </a:r>
            <a:r>
              <a:rPr lang="en-US" sz="2200" b="1" dirty="0">
                <a:effectLst/>
                <a:latin typeface="Calibri" panose="020F0502020204030204" pitchFamily="34" charset="0"/>
                <a:ea typeface="Calibri" panose="020F0502020204030204" pitchFamily="34" charset="0"/>
                <a:cs typeface="Calibri" panose="020F0502020204030204" pitchFamily="34" charset="0"/>
              </a:rPr>
              <a:t> </a:t>
            </a:r>
            <a:r>
              <a:rPr lang="en-US" sz="2200" b="1" dirty="0" err="1">
                <a:effectLst/>
                <a:latin typeface="Calibri" panose="020F0502020204030204" pitchFamily="34" charset="0"/>
                <a:ea typeface="Calibri" panose="020F0502020204030204" pitchFamily="34" charset="0"/>
                <a:cs typeface="Calibri" panose="020F0502020204030204" pitchFamily="34" charset="0"/>
              </a:rPr>
              <a:t>govitecan</a:t>
            </a:r>
            <a:endParaRPr lang="en-US" sz="2200" dirty="0">
              <a:latin typeface="Calibri" panose="020F0502020204030204" pitchFamily="34" charset="0"/>
              <a:cs typeface="Calibri" panose="020F0502020204030204" pitchFamily="34" charset="0"/>
            </a:endParaRPr>
          </a:p>
          <a:p>
            <a:pPr>
              <a:lnSpc>
                <a:spcPts val="2140"/>
              </a:lnSpc>
            </a:pPr>
            <a:endParaRPr lang="en-US" sz="2200" dirty="0">
              <a:latin typeface="Calibri" panose="020F0502020204030204" pitchFamily="34" charset="0"/>
              <a:cs typeface="Calibri" panose="020F0502020204030204" pitchFamily="34" charset="0"/>
            </a:endParaRPr>
          </a:p>
          <a:p>
            <a:pPr>
              <a:lnSpc>
                <a:spcPts val="2140"/>
              </a:lnSpc>
            </a:pPr>
            <a:endParaRPr lang="en-US" sz="2200" dirty="0">
              <a:latin typeface="Calibri" panose="020F0502020204030204" pitchFamily="34" charset="0"/>
              <a:cs typeface="Calibri" panose="020F0502020204030204" pitchFamily="34" charset="0"/>
            </a:endParaRPr>
          </a:p>
        </p:txBody>
      </p:sp>
      <p:sp>
        <p:nvSpPr>
          <p:cNvPr id="28" name="Content Placeholder 27">
            <a:extLst>
              <a:ext uri="{FF2B5EF4-FFF2-40B4-BE49-F238E27FC236}">
                <a16:creationId xmlns:a16="http://schemas.microsoft.com/office/drawing/2014/main" id="{EB33B500-DA6F-C8A5-21B5-D7ECFBB8036D}"/>
              </a:ext>
            </a:extLst>
          </p:cNvPr>
          <p:cNvSpPr>
            <a:spLocks noGrp="1"/>
          </p:cNvSpPr>
          <p:nvPr>
            <p:ph idx="50"/>
          </p:nvPr>
        </p:nvSpPr>
        <p:spPr/>
        <p:txBody>
          <a:bodyPr/>
          <a:lstStyle/>
          <a:p>
            <a:r>
              <a:rPr lang="en-US" dirty="0"/>
              <a:t>Depends on the Phase III data</a:t>
            </a:r>
          </a:p>
        </p:txBody>
      </p:sp>
      <p:sp>
        <p:nvSpPr>
          <p:cNvPr id="14" name="Content Placeholder 13">
            <a:extLst>
              <a:ext uri="{FF2B5EF4-FFF2-40B4-BE49-F238E27FC236}">
                <a16:creationId xmlns:a16="http://schemas.microsoft.com/office/drawing/2014/main" id="{1B84C949-4FC6-E248-54EF-39FCE7686B9D}"/>
              </a:ext>
            </a:extLst>
          </p:cNvPr>
          <p:cNvSpPr>
            <a:spLocks noGrp="1"/>
          </p:cNvSpPr>
          <p:nvPr>
            <p:ph idx="58"/>
          </p:nvPr>
        </p:nvSpPr>
        <p:spPr>
          <a:xfrm>
            <a:off x="2971800" y="1420982"/>
            <a:ext cx="4204320" cy="640080"/>
          </a:xfrm>
        </p:spPr>
        <p:txBody>
          <a:bodyPr/>
          <a:lstStyle/>
          <a:p>
            <a:r>
              <a:rPr lang="en-US" dirty="0"/>
              <a:t>HER2-negative </a:t>
            </a:r>
          </a:p>
        </p:txBody>
      </p:sp>
      <p:sp>
        <p:nvSpPr>
          <p:cNvPr id="15" name="Content Placeholder 14">
            <a:extLst>
              <a:ext uri="{FF2B5EF4-FFF2-40B4-BE49-F238E27FC236}">
                <a16:creationId xmlns:a16="http://schemas.microsoft.com/office/drawing/2014/main" id="{43C6F345-3781-AA1A-118D-16FA9463FA9A}"/>
              </a:ext>
            </a:extLst>
          </p:cNvPr>
          <p:cNvSpPr>
            <a:spLocks noGrp="1"/>
          </p:cNvSpPr>
          <p:nvPr>
            <p:ph idx="71"/>
          </p:nvPr>
        </p:nvSpPr>
        <p:spPr>
          <a:xfrm>
            <a:off x="2971800" y="5720164"/>
            <a:ext cx="4204320" cy="589156"/>
          </a:xfrm>
        </p:spPr>
        <p:txBody>
          <a:bodyPr/>
          <a:lstStyle/>
          <a:p>
            <a:r>
              <a:rPr lang="en-US" dirty="0"/>
              <a:t>HER3-positive disease </a:t>
            </a:r>
          </a:p>
        </p:txBody>
      </p:sp>
      <p:sp>
        <p:nvSpPr>
          <p:cNvPr id="8" name="Title 7">
            <a:extLst>
              <a:ext uri="{FF2B5EF4-FFF2-40B4-BE49-F238E27FC236}">
                <a16:creationId xmlns:a16="http://schemas.microsoft.com/office/drawing/2014/main" id="{E8D8BBBF-0137-EC6B-0471-E89798BEEDBF}"/>
              </a:ext>
            </a:extLst>
          </p:cNvPr>
          <p:cNvSpPr>
            <a:spLocks noGrp="1"/>
          </p:cNvSpPr>
          <p:nvPr>
            <p:ph type="title"/>
          </p:nvPr>
        </p:nvSpPr>
        <p:spPr>
          <a:xfrm>
            <a:off x="551384" y="0"/>
            <a:ext cx="11155680" cy="1196752"/>
          </a:xfrm>
        </p:spPr>
        <p:txBody>
          <a:bodyPr/>
          <a:lstStyle/>
          <a:p>
            <a:r>
              <a:rPr lang="en-US" dirty="0"/>
              <a:t>If </a:t>
            </a:r>
            <a:r>
              <a:rPr lang="en-US" u="sng" dirty="0" err="1"/>
              <a:t>patritumab</a:t>
            </a:r>
            <a:r>
              <a:rPr lang="en-US" u="sng" dirty="0"/>
              <a:t> </a:t>
            </a:r>
            <a:r>
              <a:rPr lang="en-US" u="sng" dirty="0" err="1"/>
              <a:t>deruxtecan</a:t>
            </a:r>
            <a:r>
              <a:rPr lang="en-US" dirty="0"/>
              <a:t> were to become available, for which patients with </a:t>
            </a:r>
            <a:br>
              <a:rPr lang="en-US" dirty="0"/>
            </a:br>
            <a:r>
              <a:rPr lang="en-US" dirty="0"/>
              <a:t>ER-positive metastatic breast cancer would you prioritize its use?</a:t>
            </a:r>
          </a:p>
        </p:txBody>
      </p:sp>
      <p:sp>
        <p:nvSpPr>
          <p:cNvPr id="16" name="Content Placeholder 15">
            <a:extLst>
              <a:ext uri="{FF2B5EF4-FFF2-40B4-BE49-F238E27FC236}">
                <a16:creationId xmlns:a16="http://schemas.microsoft.com/office/drawing/2014/main" id="{86B22006-EBFD-C64F-C83D-2AC3F9853097}"/>
              </a:ext>
            </a:extLst>
          </p:cNvPr>
          <p:cNvSpPr>
            <a:spLocks noGrp="1"/>
          </p:cNvSpPr>
          <p:nvPr>
            <p:ph idx="73"/>
          </p:nvPr>
        </p:nvSpPr>
        <p:spPr>
          <a:xfrm>
            <a:off x="7299176" y="3616220"/>
            <a:ext cx="4204320" cy="589156"/>
          </a:xfrm>
        </p:spPr>
        <p:txBody>
          <a:bodyPr/>
          <a:lstStyle/>
          <a:p>
            <a:r>
              <a:rPr lang="en-US" dirty="0"/>
              <a:t>Need more data </a:t>
            </a:r>
          </a:p>
        </p:txBody>
      </p:sp>
      <p:sp>
        <p:nvSpPr>
          <p:cNvPr id="29" name="Content Placeholder 28">
            <a:extLst>
              <a:ext uri="{FF2B5EF4-FFF2-40B4-BE49-F238E27FC236}">
                <a16:creationId xmlns:a16="http://schemas.microsoft.com/office/drawing/2014/main" id="{53D1B4FA-E807-C57A-14F9-13A09E398F98}"/>
              </a:ext>
            </a:extLst>
          </p:cNvPr>
          <p:cNvSpPr>
            <a:spLocks noGrp="1"/>
          </p:cNvSpPr>
          <p:nvPr>
            <p:ph idx="74"/>
          </p:nvPr>
        </p:nvSpPr>
        <p:spPr/>
        <p:txBody>
          <a:bodyPr/>
          <a:lstStyle/>
          <a:p>
            <a:pPr>
              <a:lnSpc>
                <a:spcPts val="2140"/>
              </a:lnSpc>
            </a:pPr>
            <a:r>
              <a:rPr lang="en-US" sz="2200" dirty="0">
                <a:latin typeface="Calibri" panose="020F0502020204030204" pitchFamily="34" charset="0"/>
                <a:cs typeface="Calibri" panose="020F0502020204030204" pitchFamily="34" charset="0"/>
              </a:rPr>
              <a:t> Tough to know without </a:t>
            </a:r>
            <a:br>
              <a:rPr lang="en-US" sz="2200" dirty="0">
                <a:latin typeface="Calibri" panose="020F0502020204030204" pitchFamily="34" charset="0"/>
                <a:cs typeface="Calibri" panose="020F0502020204030204" pitchFamily="34" charset="0"/>
              </a:rPr>
            </a:br>
            <a:r>
              <a:rPr lang="en-US" sz="2200" dirty="0">
                <a:latin typeface="Calibri" panose="020F0502020204030204" pitchFamily="34" charset="0"/>
                <a:cs typeface="Calibri" panose="020F0502020204030204" pitchFamily="34" charset="0"/>
              </a:rPr>
              <a:t>pivotal Phase III trial </a:t>
            </a:r>
          </a:p>
        </p:txBody>
      </p:sp>
      <p:sp>
        <p:nvSpPr>
          <p:cNvPr id="18" name="Content Placeholder 17">
            <a:extLst>
              <a:ext uri="{FF2B5EF4-FFF2-40B4-BE49-F238E27FC236}">
                <a16:creationId xmlns:a16="http://schemas.microsoft.com/office/drawing/2014/main" id="{4B0B7994-5EEF-F207-0AE3-4B4D99067F4B}"/>
              </a:ext>
            </a:extLst>
          </p:cNvPr>
          <p:cNvSpPr>
            <a:spLocks noGrp="1"/>
          </p:cNvSpPr>
          <p:nvPr>
            <p:ph idx="75"/>
          </p:nvPr>
        </p:nvSpPr>
        <p:spPr>
          <a:xfrm>
            <a:off x="7299176" y="2910542"/>
            <a:ext cx="4204320" cy="589156"/>
          </a:xfrm>
        </p:spPr>
        <p:txBody>
          <a:bodyPr/>
          <a:lstStyle/>
          <a:p>
            <a:pPr>
              <a:lnSpc>
                <a:spcPts val="2140"/>
              </a:lnSpc>
            </a:pPr>
            <a:r>
              <a:rPr lang="en-US" sz="2200" dirty="0">
                <a:latin typeface="Calibri" panose="020F0502020204030204" pitchFamily="34" charset="0"/>
                <a:cs typeface="Calibri" panose="020F0502020204030204" pitchFamily="34" charset="0"/>
              </a:rPr>
              <a:t>After THP and T-</a:t>
            </a:r>
            <a:r>
              <a:rPr lang="en-US" sz="2200" dirty="0" err="1">
                <a:latin typeface="Calibri" panose="020F0502020204030204" pitchFamily="34" charset="0"/>
                <a:cs typeface="Calibri" panose="020F0502020204030204" pitchFamily="34" charset="0"/>
              </a:rPr>
              <a:t>DXd</a:t>
            </a:r>
            <a:r>
              <a:rPr lang="en-US" sz="2200" dirty="0">
                <a:latin typeface="Calibri" panose="020F0502020204030204" pitchFamily="34" charset="0"/>
                <a:cs typeface="Calibri" panose="020F0502020204030204" pitchFamily="34" charset="0"/>
              </a:rPr>
              <a:t>, </a:t>
            </a:r>
            <a:br>
              <a:rPr lang="en-US" sz="2200" dirty="0">
                <a:latin typeface="Calibri" panose="020F0502020204030204" pitchFamily="34" charset="0"/>
                <a:cs typeface="Calibri" panose="020F0502020204030204" pitchFamily="34" charset="0"/>
              </a:rPr>
            </a:br>
            <a:r>
              <a:rPr lang="en-US" sz="2200" dirty="0">
                <a:latin typeface="Calibri" panose="020F0502020204030204" pitchFamily="34" charset="0"/>
                <a:cs typeface="Calibri" panose="020F0502020204030204" pitchFamily="34" charset="0"/>
              </a:rPr>
              <a:t>likely concurrently </a:t>
            </a:r>
          </a:p>
        </p:txBody>
      </p:sp>
      <p:sp>
        <p:nvSpPr>
          <p:cNvPr id="30" name="Content Placeholder 29">
            <a:extLst>
              <a:ext uri="{FF2B5EF4-FFF2-40B4-BE49-F238E27FC236}">
                <a16:creationId xmlns:a16="http://schemas.microsoft.com/office/drawing/2014/main" id="{7369E51A-D350-048A-CE80-6D33DD1B777E}"/>
              </a:ext>
            </a:extLst>
          </p:cNvPr>
          <p:cNvSpPr>
            <a:spLocks noGrp="1"/>
          </p:cNvSpPr>
          <p:nvPr>
            <p:ph idx="76"/>
          </p:nvPr>
        </p:nvSpPr>
        <p:spPr/>
        <p:txBody>
          <a:bodyPr/>
          <a:lstStyle/>
          <a:p>
            <a:pPr>
              <a:lnSpc>
                <a:spcPts val="2140"/>
              </a:lnSpc>
            </a:pPr>
            <a:r>
              <a:rPr lang="en-US" sz="2200" dirty="0">
                <a:latin typeface="Calibri" panose="020F0502020204030204" pitchFamily="34" charset="0"/>
                <a:cs typeface="Calibri" panose="020F0502020204030204" pitchFamily="34" charset="0"/>
              </a:rPr>
              <a:t>After all standard HER2-based therapies</a:t>
            </a:r>
          </a:p>
        </p:txBody>
      </p:sp>
      <p:sp>
        <p:nvSpPr>
          <p:cNvPr id="31" name="Content Placeholder 30">
            <a:extLst>
              <a:ext uri="{FF2B5EF4-FFF2-40B4-BE49-F238E27FC236}">
                <a16:creationId xmlns:a16="http://schemas.microsoft.com/office/drawing/2014/main" id="{10F8AA6A-7069-14C9-C24E-9F70E8D0BD8C}"/>
              </a:ext>
            </a:extLst>
          </p:cNvPr>
          <p:cNvSpPr>
            <a:spLocks noGrp="1"/>
          </p:cNvSpPr>
          <p:nvPr>
            <p:ph idx="77"/>
          </p:nvPr>
        </p:nvSpPr>
        <p:spPr/>
        <p:txBody>
          <a:bodyPr/>
          <a:lstStyle/>
          <a:p>
            <a:r>
              <a:rPr lang="en-US" dirty="0"/>
              <a:t>Too early to tell</a:t>
            </a:r>
          </a:p>
        </p:txBody>
      </p:sp>
      <p:sp>
        <p:nvSpPr>
          <p:cNvPr id="21" name="Content Placeholder 20">
            <a:extLst>
              <a:ext uri="{FF2B5EF4-FFF2-40B4-BE49-F238E27FC236}">
                <a16:creationId xmlns:a16="http://schemas.microsoft.com/office/drawing/2014/main" id="{EDBF5B31-1B29-C998-28E0-7EE5A3FDBD4E}"/>
              </a:ext>
            </a:extLst>
          </p:cNvPr>
          <p:cNvSpPr>
            <a:spLocks noGrp="1"/>
          </p:cNvSpPr>
          <p:nvPr>
            <p:ph idx="78"/>
          </p:nvPr>
        </p:nvSpPr>
        <p:spPr>
          <a:xfrm>
            <a:off x="7299176" y="1420982"/>
            <a:ext cx="4204320" cy="640080"/>
          </a:xfrm>
        </p:spPr>
        <p:txBody>
          <a:bodyPr/>
          <a:lstStyle/>
          <a:p>
            <a:r>
              <a:rPr lang="en-US" dirty="0"/>
              <a:t>HER2-positive </a:t>
            </a:r>
          </a:p>
        </p:txBody>
      </p:sp>
      <p:sp>
        <p:nvSpPr>
          <p:cNvPr id="22" name="Content Placeholder 21">
            <a:extLst>
              <a:ext uri="{FF2B5EF4-FFF2-40B4-BE49-F238E27FC236}">
                <a16:creationId xmlns:a16="http://schemas.microsoft.com/office/drawing/2014/main" id="{7ADBB282-B417-F040-272F-18D12C93325F}"/>
              </a:ext>
            </a:extLst>
          </p:cNvPr>
          <p:cNvSpPr>
            <a:spLocks noGrp="1"/>
          </p:cNvSpPr>
          <p:nvPr>
            <p:ph idx="79"/>
          </p:nvPr>
        </p:nvSpPr>
        <p:spPr>
          <a:xfrm>
            <a:off x="7299176" y="5720164"/>
            <a:ext cx="4204320" cy="589156"/>
          </a:xfrm>
        </p:spPr>
        <p:txBody>
          <a:bodyPr/>
          <a:lstStyle/>
          <a:p>
            <a:r>
              <a:rPr lang="en-US" dirty="0"/>
              <a:t>HER3-positive disease </a:t>
            </a:r>
          </a:p>
        </p:txBody>
      </p:sp>
      <p:sp>
        <p:nvSpPr>
          <p:cNvPr id="32" name="TextBox 31">
            <a:extLst>
              <a:ext uri="{FF2B5EF4-FFF2-40B4-BE49-F238E27FC236}">
                <a16:creationId xmlns:a16="http://schemas.microsoft.com/office/drawing/2014/main" id="{776FDCF6-2BCD-4D4A-E44A-99777F48F721}"/>
              </a:ext>
            </a:extLst>
          </p:cNvPr>
          <p:cNvSpPr txBox="1"/>
          <p:nvPr/>
        </p:nvSpPr>
        <p:spPr>
          <a:xfrm>
            <a:off x="527050" y="6453336"/>
            <a:ext cx="1032147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THP = docetaxel/trastuzumab/pertuzumab; 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DXd</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trastuzumab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deruxtecan</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6156092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54A01166-9197-C7E7-A35E-F12004F50ED9}"/>
              </a:ext>
            </a:extLst>
          </p:cNvPr>
          <p:cNvSpPr>
            <a:spLocks noGrp="1"/>
          </p:cNvSpPr>
          <p:nvPr>
            <p:ph idx="51"/>
          </p:nvPr>
        </p:nvSpPr>
        <p:spPr/>
        <p:txBody>
          <a:bodyPr/>
          <a:lstStyle/>
          <a:p>
            <a:r>
              <a:rPr lang="en-US" sz="2000" dirty="0"/>
              <a:t>Alpelisib/</a:t>
            </a:r>
            <a:br>
              <a:rPr lang="en-US" sz="2000" dirty="0"/>
            </a:br>
            <a:r>
              <a:rPr lang="en-US" sz="2000" dirty="0"/>
              <a:t>fulvestrant </a:t>
            </a:r>
          </a:p>
        </p:txBody>
      </p:sp>
      <p:sp>
        <p:nvSpPr>
          <p:cNvPr id="18" name="Content Placeholder 17">
            <a:extLst>
              <a:ext uri="{FF2B5EF4-FFF2-40B4-BE49-F238E27FC236}">
                <a16:creationId xmlns:a16="http://schemas.microsoft.com/office/drawing/2014/main" id="{348FFE43-0B10-DC43-6B73-A9A51E7AD76C}"/>
              </a:ext>
            </a:extLst>
          </p:cNvPr>
          <p:cNvSpPr>
            <a:spLocks noGrp="1"/>
          </p:cNvSpPr>
          <p:nvPr>
            <p:ph idx="57"/>
          </p:nvPr>
        </p:nvSpPr>
        <p:spPr/>
        <p:txBody>
          <a:bodyPr/>
          <a:lstStyle/>
          <a:p>
            <a:r>
              <a:rPr lang="en-US" sz="2000" dirty="0"/>
              <a:t>Alpelisib/</a:t>
            </a:r>
            <a:br>
              <a:rPr lang="en-US" sz="2000" dirty="0"/>
            </a:br>
            <a:r>
              <a:rPr lang="en-US" sz="2000" dirty="0"/>
              <a:t>fulvestrant </a:t>
            </a:r>
          </a:p>
        </p:txBody>
      </p:sp>
      <p:sp>
        <p:nvSpPr>
          <p:cNvPr id="19" name="Content Placeholder 18">
            <a:extLst>
              <a:ext uri="{FF2B5EF4-FFF2-40B4-BE49-F238E27FC236}">
                <a16:creationId xmlns:a16="http://schemas.microsoft.com/office/drawing/2014/main" id="{F6C45BB7-E4FF-4C3A-96F3-EF4404194843}"/>
              </a:ext>
            </a:extLst>
          </p:cNvPr>
          <p:cNvSpPr>
            <a:spLocks noGrp="1"/>
          </p:cNvSpPr>
          <p:nvPr>
            <p:ph idx="65"/>
          </p:nvPr>
        </p:nvSpPr>
        <p:spPr/>
        <p:txBody>
          <a:bodyPr/>
          <a:lstStyle/>
          <a:p>
            <a:r>
              <a:rPr lang="en-US" sz="2000" dirty="0"/>
              <a:t>Exemestane/</a:t>
            </a:r>
            <a:br>
              <a:rPr lang="en-US" sz="2000" dirty="0"/>
            </a:br>
            <a:r>
              <a:rPr lang="en-US" sz="2000" dirty="0"/>
              <a:t>everolimus </a:t>
            </a:r>
          </a:p>
        </p:txBody>
      </p:sp>
      <p:sp>
        <p:nvSpPr>
          <p:cNvPr id="20" name="Content Placeholder 19">
            <a:extLst>
              <a:ext uri="{FF2B5EF4-FFF2-40B4-BE49-F238E27FC236}">
                <a16:creationId xmlns:a16="http://schemas.microsoft.com/office/drawing/2014/main" id="{52D9BB71-82C5-CF13-8833-3C5580365CC8}"/>
              </a:ext>
            </a:extLst>
          </p:cNvPr>
          <p:cNvSpPr>
            <a:spLocks noGrp="1"/>
          </p:cNvSpPr>
          <p:nvPr>
            <p:ph idx="71"/>
          </p:nvPr>
        </p:nvSpPr>
        <p:spPr/>
        <p:txBody>
          <a:bodyPr/>
          <a:lstStyle/>
          <a:p>
            <a:r>
              <a:rPr lang="en-US" sz="2000" dirty="0"/>
              <a:t>Elacestrant </a:t>
            </a:r>
          </a:p>
        </p:txBody>
      </p:sp>
      <p:sp>
        <p:nvSpPr>
          <p:cNvPr id="9" name="Title 8">
            <a:extLst>
              <a:ext uri="{FF2B5EF4-FFF2-40B4-BE49-F238E27FC236}">
                <a16:creationId xmlns:a16="http://schemas.microsoft.com/office/drawing/2014/main" id="{DCC833C2-B274-BE1D-322F-6D5BC964A190}"/>
              </a:ext>
            </a:extLst>
          </p:cNvPr>
          <p:cNvSpPr>
            <a:spLocks noGrp="1"/>
          </p:cNvSpPr>
          <p:nvPr>
            <p:ph type="title"/>
          </p:nvPr>
        </p:nvSpPr>
        <p:spPr/>
        <p:txBody>
          <a:bodyPr/>
          <a:lstStyle/>
          <a:p>
            <a:r>
              <a:rPr lang="en-US" sz="2000" dirty="0"/>
              <a:t>A 65-year-old woman with </a:t>
            </a:r>
            <a:r>
              <a:rPr lang="en-US" sz="2000" u="sng" dirty="0"/>
              <a:t>ER-positive, HER2-low (IHC 1)</a:t>
            </a:r>
            <a:r>
              <a:rPr lang="en-US" sz="2000" dirty="0"/>
              <a:t> breast cancer experienced </a:t>
            </a:r>
            <a:r>
              <a:rPr lang="en-US" sz="2000" u="sng" dirty="0"/>
              <a:t>disease progression on various endocrine-based therapies and most recently on capecitabine/paclitaxel</a:t>
            </a:r>
            <a:r>
              <a:rPr lang="en-US" sz="2000" dirty="0"/>
              <a:t>. PS 1, no organ dysfunction. Regulatory and reimbursement issues aside, what would be your most likely next treatment if biomarker evaluation revealed the following results?</a:t>
            </a:r>
          </a:p>
        </p:txBody>
      </p:sp>
      <p:sp>
        <p:nvSpPr>
          <p:cNvPr id="21" name="Content Placeholder 20">
            <a:extLst>
              <a:ext uri="{FF2B5EF4-FFF2-40B4-BE49-F238E27FC236}">
                <a16:creationId xmlns:a16="http://schemas.microsoft.com/office/drawing/2014/main" id="{8682A2F2-E35B-3291-FD30-D2993867E067}"/>
              </a:ext>
            </a:extLst>
          </p:cNvPr>
          <p:cNvSpPr>
            <a:spLocks noGrp="1"/>
          </p:cNvSpPr>
          <p:nvPr>
            <p:ph idx="72"/>
          </p:nvPr>
        </p:nvSpPr>
        <p:spPr/>
        <p:txBody>
          <a:bodyPr/>
          <a:lstStyle/>
          <a:p>
            <a:r>
              <a:rPr lang="en-US" sz="2000" dirty="0" err="1"/>
              <a:t>Elacestrant</a:t>
            </a:r>
            <a:r>
              <a:rPr lang="en-US" sz="2000" dirty="0"/>
              <a:t> or </a:t>
            </a:r>
            <a:br>
              <a:rPr lang="en-US" sz="2000" dirty="0"/>
            </a:br>
            <a:r>
              <a:rPr lang="en-US" sz="2000" dirty="0"/>
              <a:t>T-</a:t>
            </a:r>
            <a:r>
              <a:rPr lang="en-US" sz="2000" dirty="0" err="1"/>
              <a:t>DXd</a:t>
            </a:r>
            <a:r>
              <a:rPr lang="en-US" sz="2000" dirty="0"/>
              <a:t>* </a:t>
            </a:r>
          </a:p>
        </p:txBody>
      </p:sp>
      <p:sp>
        <p:nvSpPr>
          <p:cNvPr id="22" name="Content Placeholder 21">
            <a:extLst>
              <a:ext uri="{FF2B5EF4-FFF2-40B4-BE49-F238E27FC236}">
                <a16:creationId xmlns:a16="http://schemas.microsoft.com/office/drawing/2014/main" id="{AC27F888-4694-AD42-7646-752195E700AF}"/>
              </a:ext>
            </a:extLst>
          </p:cNvPr>
          <p:cNvSpPr>
            <a:spLocks noGrp="1"/>
          </p:cNvSpPr>
          <p:nvPr>
            <p:ph idx="73"/>
          </p:nvPr>
        </p:nvSpPr>
        <p:spPr/>
        <p:txBody>
          <a:bodyPr/>
          <a:lstStyle/>
          <a:p>
            <a:r>
              <a:rPr lang="en-US" sz="2000" dirty="0"/>
              <a:t>T-</a:t>
            </a:r>
            <a:r>
              <a:rPr lang="en-US" sz="2000" dirty="0" err="1"/>
              <a:t>DXd</a:t>
            </a:r>
            <a:r>
              <a:rPr lang="en-US" sz="2000" dirty="0"/>
              <a:t> </a:t>
            </a:r>
          </a:p>
        </p:txBody>
      </p:sp>
      <p:sp>
        <p:nvSpPr>
          <p:cNvPr id="23" name="Content Placeholder 22">
            <a:extLst>
              <a:ext uri="{FF2B5EF4-FFF2-40B4-BE49-F238E27FC236}">
                <a16:creationId xmlns:a16="http://schemas.microsoft.com/office/drawing/2014/main" id="{6B06BA63-98FA-327F-CBBC-D08F01037EC0}"/>
              </a:ext>
            </a:extLst>
          </p:cNvPr>
          <p:cNvSpPr>
            <a:spLocks noGrp="1"/>
          </p:cNvSpPr>
          <p:nvPr>
            <p:ph idx="74"/>
          </p:nvPr>
        </p:nvSpPr>
        <p:spPr/>
        <p:txBody>
          <a:bodyPr/>
          <a:lstStyle/>
          <a:p>
            <a:r>
              <a:rPr lang="en-US" sz="2000" dirty="0"/>
              <a:t>T-</a:t>
            </a:r>
            <a:r>
              <a:rPr lang="en-US" sz="2000" dirty="0" err="1"/>
              <a:t>DXd</a:t>
            </a:r>
            <a:r>
              <a:rPr lang="en-US" sz="2000" dirty="0"/>
              <a:t> </a:t>
            </a:r>
          </a:p>
        </p:txBody>
      </p:sp>
      <p:sp>
        <p:nvSpPr>
          <p:cNvPr id="24" name="Content Placeholder 23">
            <a:extLst>
              <a:ext uri="{FF2B5EF4-FFF2-40B4-BE49-F238E27FC236}">
                <a16:creationId xmlns:a16="http://schemas.microsoft.com/office/drawing/2014/main" id="{063A9156-399B-AC49-290E-DBC774FC7C06}"/>
              </a:ext>
            </a:extLst>
          </p:cNvPr>
          <p:cNvSpPr>
            <a:spLocks noGrp="1"/>
          </p:cNvSpPr>
          <p:nvPr>
            <p:ph idx="75"/>
          </p:nvPr>
        </p:nvSpPr>
        <p:spPr/>
        <p:txBody>
          <a:bodyPr/>
          <a:lstStyle/>
          <a:p>
            <a:r>
              <a:rPr lang="en-US" sz="2000" dirty="0"/>
              <a:t>Elacestrant or </a:t>
            </a:r>
            <a:br>
              <a:rPr lang="en-US" sz="2000" dirty="0"/>
            </a:br>
            <a:r>
              <a:rPr lang="en-US" sz="2000" dirty="0"/>
              <a:t>T-</a:t>
            </a:r>
            <a:r>
              <a:rPr lang="en-US" sz="2000" dirty="0" err="1"/>
              <a:t>DXd</a:t>
            </a:r>
            <a:r>
              <a:rPr lang="en-US" sz="2000" dirty="0"/>
              <a:t>* </a:t>
            </a:r>
          </a:p>
        </p:txBody>
      </p:sp>
      <p:sp>
        <p:nvSpPr>
          <p:cNvPr id="25" name="Content Placeholder 24">
            <a:extLst>
              <a:ext uri="{FF2B5EF4-FFF2-40B4-BE49-F238E27FC236}">
                <a16:creationId xmlns:a16="http://schemas.microsoft.com/office/drawing/2014/main" id="{0AC345D7-8C64-1459-5A45-2B97998FC038}"/>
              </a:ext>
            </a:extLst>
          </p:cNvPr>
          <p:cNvSpPr>
            <a:spLocks noGrp="1"/>
          </p:cNvSpPr>
          <p:nvPr>
            <p:ph idx="76"/>
          </p:nvPr>
        </p:nvSpPr>
        <p:spPr/>
        <p:txBody>
          <a:bodyPr/>
          <a:lstStyle/>
          <a:p>
            <a:r>
              <a:rPr lang="en-US" sz="2000" dirty="0"/>
              <a:t>T-</a:t>
            </a:r>
            <a:r>
              <a:rPr lang="en-US" sz="2000" dirty="0" err="1"/>
              <a:t>DXd</a:t>
            </a:r>
            <a:r>
              <a:rPr lang="en-US" sz="2000" dirty="0"/>
              <a:t> </a:t>
            </a:r>
          </a:p>
        </p:txBody>
      </p:sp>
      <p:sp>
        <p:nvSpPr>
          <p:cNvPr id="26" name="Content Placeholder 25">
            <a:extLst>
              <a:ext uri="{FF2B5EF4-FFF2-40B4-BE49-F238E27FC236}">
                <a16:creationId xmlns:a16="http://schemas.microsoft.com/office/drawing/2014/main" id="{DEFB62DA-C38F-E2F7-DDCA-C5335CA668FC}"/>
              </a:ext>
            </a:extLst>
          </p:cNvPr>
          <p:cNvSpPr>
            <a:spLocks noGrp="1"/>
          </p:cNvSpPr>
          <p:nvPr>
            <p:ph idx="77"/>
          </p:nvPr>
        </p:nvSpPr>
        <p:spPr/>
        <p:txBody>
          <a:bodyPr/>
          <a:lstStyle/>
          <a:p>
            <a:r>
              <a:rPr lang="en-US" sz="2000" dirty="0"/>
              <a:t>T-</a:t>
            </a:r>
            <a:r>
              <a:rPr lang="en-US" sz="2000" dirty="0" err="1"/>
              <a:t>DXd</a:t>
            </a:r>
            <a:r>
              <a:rPr lang="en-US" sz="2000" dirty="0"/>
              <a:t> </a:t>
            </a:r>
          </a:p>
        </p:txBody>
      </p:sp>
      <p:sp>
        <p:nvSpPr>
          <p:cNvPr id="27" name="Content Placeholder 26">
            <a:extLst>
              <a:ext uri="{FF2B5EF4-FFF2-40B4-BE49-F238E27FC236}">
                <a16:creationId xmlns:a16="http://schemas.microsoft.com/office/drawing/2014/main" id="{14910851-5430-8801-0F8D-0513F958217F}"/>
              </a:ext>
            </a:extLst>
          </p:cNvPr>
          <p:cNvSpPr>
            <a:spLocks noGrp="1"/>
          </p:cNvSpPr>
          <p:nvPr>
            <p:ph idx="78"/>
          </p:nvPr>
        </p:nvSpPr>
        <p:spPr/>
        <p:txBody>
          <a:bodyPr/>
          <a:lstStyle/>
          <a:p>
            <a:r>
              <a:rPr lang="en-US" sz="2000" dirty="0"/>
              <a:t>T-</a:t>
            </a:r>
            <a:r>
              <a:rPr lang="en-US" sz="2000" dirty="0" err="1"/>
              <a:t>DXd</a:t>
            </a:r>
            <a:r>
              <a:rPr lang="en-US" sz="2000" dirty="0"/>
              <a:t> </a:t>
            </a:r>
          </a:p>
        </p:txBody>
      </p:sp>
      <p:sp>
        <p:nvSpPr>
          <p:cNvPr id="28" name="Content Placeholder 27">
            <a:extLst>
              <a:ext uri="{FF2B5EF4-FFF2-40B4-BE49-F238E27FC236}">
                <a16:creationId xmlns:a16="http://schemas.microsoft.com/office/drawing/2014/main" id="{E3929515-CC1E-F30B-1E2C-439233F25A56}"/>
              </a:ext>
            </a:extLst>
          </p:cNvPr>
          <p:cNvSpPr>
            <a:spLocks noGrp="1"/>
          </p:cNvSpPr>
          <p:nvPr>
            <p:ph idx="79"/>
          </p:nvPr>
        </p:nvSpPr>
        <p:spPr/>
        <p:txBody>
          <a:bodyPr/>
          <a:lstStyle/>
          <a:p>
            <a:r>
              <a:rPr lang="en-US" sz="2000" dirty="0"/>
              <a:t>T-</a:t>
            </a:r>
            <a:r>
              <a:rPr lang="en-US" sz="2000" dirty="0" err="1"/>
              <a:t>DXd</a:t>
            </a:r>
            <a:r>
              <a:rPr lang="en-US" sz="2000" dirty="0"/>
              <a:t> </a:t>
            </a:r>
          </a:p>
        </p:txBody>
      </p:sp>
      <p:sp>
        <p:nvSpPr>
          <p:cNvPr id="29" name="Content Placeholder 28">
            <a:extLst>
              <a:ext uri="{FF2B5EF4-FFF2-40B4-BE49-F238E27FC236}">
                <a16:creationId xmlns:a16="http://schemas.microsoft.com/office/drawing/2014/main" id="{B34B95AA-DA45-CECA-2336-626F1AA0AB71}"/>
              </a:ext>
            </a:extLst>
          </p:cNvPr>
          <p:cNvSpPr>
            <a:spLocks noGrp="1"/>
          </p:cNvSpPr>
          <p:nvPr>
            <p:ph idx="80"/>
          </p:nvPr>
        </p:nvSpPr>
        <p:spPr/>
        <p:txBody>
          <a:bodyPr/>
          <a:lstStyle/>
          <a:p>
            <a:r>
              <a:rPr lang="en-US" sz="2000" dirty="0"/>
              <a:t>T-</a:t>
            </a:r>
            <a:r>
              <a:rPr lang="en-US" sz="2000" dirty="0" err="1"/>
              <a:t>DXd</a:t>
            </a:r>
            <a:r>
              <a:rPr lang="en-US" sz="2000" dirty="0"/>
              <a:t> </a:t>
            </a:r>
          </a:p>
        </p:txBody>
      </p:sp>
      <p:sp>
        <p:nvSpPr>
          <p:cNvPr id="30" name="Content Placeholder 29">
            <a:extLst>
              <a:ext uri="{FF2B5EF4-FFF2-40B4-BE49-F238E27FC236}">
                <a16:creationId xmlns:a16="http://schemas.microsoft.com/office/drawing/2014/main" id="{F999EDEE-D58D-6694-0E75-FA55BF0D34C3}"/>
              </a:ext>
            </a:extLst>
          </p:cNvPr>
          <p:cNvSpPr>
            <a:spLocks noGrp="1"/>
          </p:cNvSpPr>
          <p:nvPr>
            <p:ph idx="81"/>
          </p:nvPr>
        </p:nvSpPr>
        <p:spPr/>
        <p:txBody>
          <a:bodyPr/>
          <a:lstStyle/>
          <a:p>
            <a:r>
              <a:rPr lang="en-US" sz="2000" dirty="0"/>
              <a:t>T-</a:t>
            </a:r>
            <a:r>
              <a:rPr lang="en-US" sz="2000" dirty="0" err="1"/>
              <a:t>DXd</a:t>
            </a:r>
            <a:r>
              <a:rPr lang="en-US" sz="2000" dirty="0"/>
              <a:t> </a:t>
            </a:r>
          </a:p>
        </p:txBody>
      </p:sp>
      <p:sp>
        <p:nvSpPr>
          <p:cNvPr id="31" name="Content Placeholder 30">
            <a:extLst>
              <a:ext uri="{FF2B5EF4-FFF2-40B4-BE49-F238E27FC236}">
                <a16:creationId xmlns:a16="http://schemas.microsoft.com/office/drawing/2014/main" id="{2403F331-10EF-5B6E-E416-B20A4F280E20}"/>
              </a:ext>
            </a:extLst>
          </p:cNvPr>
          <p:cNvSpPr>
            <a:spLocks noGrp="1"/>
          </p:cNvSpPr>
          <p:nvPr>
            <p:ph idx="82"/>
          </p:nvPr>
        </p:nvSpPr>
        <p:spPr/>
        <p:txBody>
          <a:bodyPr/>
          <a:lstStyle/>
          <a:p>
            <a:r>
              <a:rPr lang="en-US" sz="2000" dirty="0"/>
              <a:t>T-</a:t>
            </a:r>
            <a:r>
              <a:rPr lang="en-US" sz="2000" dirty="0" err="1"/>
              <a:t>DXd</a:t>
            </a:r>
            <a:r>
              <a:rPr lang="en-US" sz="2000" dirty="0"/>
              <a:t> </a:t>
            </a:r>
          </a:p>
        </p:txBody>
      </p:sp>
      <p:sp>
        <p:nvSpPr>
          <p:cNvPr id="32" name="Content Placeholder 31">
            <a:extLst>
              <a:ext uri="{FF2B5EF4-FFF2-40B4-BE49-F238E27FC236}">
                <a16:creationId xmlns:a16="http://schemas.microsoft.com/office/drawing/2014/main" id="{4273224D-AC77-BBE9-0481-50CEC3897F94}"/>
              </a:ext>
            </a:extLst>
          </p:cNvPr>
          <p:cNvSpPr>
            <a:spLocks noGrp="1"/>
          </p:cNvSpPr>
          <p:nvPr>
            <p:ph idx="83"/>
          </p:nvPr>
        </p:nvSpPr>
        <p:spPr/>
        <p:txBody>
          <a:bodyPr/>
          <a:lstStyle/>
          <a:p>
            <a:r>
              <a:rPr lang="en-US" sz="2000" dirty="0"/>
              <a:t>T-</a:t>
            </a:r>
            <a:r>
              <a:rPr lang="en-US" sz="2000" dirty="0" err="1"/>
              <a:t>DXd</a:t>
            </a:r>
            <a:r>
              <a:rPr lang="en-US" sz="2000" dirty="0"/>
              <a:t> </a:t>
            </a:r>
          </a:p>
        </p:txBody>
      </p:sp>
      <p:sp>
        <p:nvSpPr>
          <p:cNvPr id="33" name="Content Placeholder 32">
            <a:extLst>
              <a:ext uri="{FF2B5EF4-FFF2-40B4-BE49-F238E27FC236}">
                <a16:creationId xmlns:a16="http://schemas.microsoft.com/office/drawing/2014/main" id="{A6825C6F-9A94-0529-EEC2-76E440FBB65C}"/>
              </a:ext>
            </a:extLst>
          </p:cNvPr>
          <p:cNvSpPr>
            <a:spLocks noGrp="1"/>
          </p:cNvSpPr>
          <p:nvPr>
            <p:ph idx="84"/>
          </p:nvPr>
        </p:nvSpPr>
        <p:spPr/>
        <p:txBody>
          <a:bodyPr/>
          <a:lstStyle/>
          <a:p>
            <a:r>
              <a:rPr lang="en-US" sz="2000" dirty="0"/>
              <a:t>T-DXd</a:t>
            </a:r>
          </a:p>
        </p:txBody>
      </p:sp>
      <p:sp>
        <p:nvSpPr>
          <p:cNvPr id="34" name="Content Placeholder 33">
            <a:extLst>
              <a:ext uri="{FF2B5EF4-FFF2-40B4-BE49-F238E27FC236}">
                <a16:creationId xmlns:a16="http://schemas.microsoft.com/office/drawing/2014/main" id="{88204CBA-D97D-C8DE-BC38-F3DA2DD84AFC}"/>
              </a:ext>
            </a:extLst>
          </p:cNvPr>
          <p:cNvSpPr>
            <a:spLocks noGrp="1"/>
          </p:cNvSpPr>
          <p:nvPr>
            <p:ph idx="85"/>
          </p:nvPr>
        </p:nvSpPr>
        <p:spPr/>
        <p:txBody>
          <a:bodyPr/>
          <a:lstStyle/>
          <a:p>
            <a:r>
              <a:rPr lang="en-US" sz="2000" dirty="0"/>
              <a:t>T-DXd</a:t>
            </a:r>
          </a:p>
        </p:txBody>
      </p:sp>
      <p:sp>
        <p:nvSpPr>
          <p:cNvPr id="35" name="Content Placeholder 34">
            <a:extLst>
              <a:ext uri="{FF2B5EF4-FFF2-40B4-BE49-F238E27FC236}">
                <a16:creationId xmlns:a16="http://schemas.microsoft.com/office/drawing/2014/main" id="{9159B1CB-4A03-9BAD-AD89-5710F473B332}"/>
              </a:ext>
            </a:extLst>
          </p:cNvPr>
          <p:cNvSpPr>
            <a:spLocks noGrp="1"/>
          </p:cNvSpPr>
          <p:nvPr>
            <p:ph idx="86"/>
          </p:nvPr>
        </p:nvSpPr>
        <p:spPr/>
        <p:txBody>
          <a:bodyPr/>
          <a:lstStyle/>
          <a:p>
            <a:r>
              <a:rPr lang="en-US" sz="2000" dirty="0"/>
              <a:t>T-DXd</a:t>
            </a:r>
          </a:p>
        </p:txBody>
      </p:sp>
      <p:sp>
        <p:nvSpPr>
          <p:cNvPr id="36" name="Content Placeholder 35">
            <a:extLst>
              <a:ext uri="{FF2B5EF4-FFF2-40B4-BE49-F238E27FC236}">
                <a16:creationId xmlns:a16="http://schemas.microsoft.com/office/drawing/2014/main" id="{B729502D-848E-0E96-BD9E-50B3EF9BC475}"/>
              </a:ext>
            </a:extLst>
          </p:cNvPr>
          <p:cNvSpPr>
            <a:spLocks noGrp="1"/>
          </p:cNvSpPr>
          <p:nvPr>
            <p:ph idx="87"/>
          </p:nvPr>
        </p:nvSpPr>
        <p:spPr/>
        <p:txBody>
          <a:bodyPr/>
          <a:lstStyle/>
          <a:p>
            <a:r>
              <a:rPr lang="en-US" sz="2000" dirty="0"/>
              <a:t>T-DXd</a:t>
            </a:r>
          </a:p>
        </p:txBody>
      </p:sp>
      <p:sp>
        <p:nvSpPr>
          <p:cNvPr id="37" name="Content Placeholder 36">
            <a:extLst>
              <a:ext uri="{FF2B5EF4-FFF2-40B4-BE49-F238E27FC236}">
                <a16:creationId xmlns:a16="http://schemas.microsoft.com/office/drawing/2014/main" id="{5F707B50-29E2-7F52-C595-01AA83AFBE5F}"/>
              </a:ext>
            </a:extLst>
          </p:cNvPr>
          <p:cNvSpPr>
            <a:spLocks noGrp="1"/>
          </p:cNvSpPr>
          <p:nvPr>
            <p:ph idx="88"/>
          </p:nvPr>
        </p:nvSpPr>
        <p:spPr/>
        <p:txBody>
          <a:bodyPr/>
          <a:lstStyle/>
          <a:p>
            <a:r>
              <a:rPr lang="en-US" sz="2000" dirty="0"/>
              <a:t>T-DXd</a:t>
            </a:r>
          </a:p>
        </p:txBody>
      </p:sp>
      <p:sp>
        <p:nvSpPr>
          <p:cNvPr id="38" name="Content Placeholder 37">
            <a:extLst>
              <a:ext uri="{FF2B5EF4-FFF2-40B4-BE49-F238E27FC236}">
                <a16:creationId xmlns:a16="http://schemas.microsoft.com/office/drawing/2014/main" id="{5F33121B-B2CC-9E9D-9459-84B4B580EA78}"/>
              </a:ext>
            </a:extLst>
          </p:cNvPr>
          <p:cNvSpPr>
            <a:spLocks noGrp="1"/>
          </p:cNvSpPr>
          <p:nvPr>
            <p:ph idx="89"/>
          </p:nvPr>
        </p:nvSpPr>
        <p:spPr/>
        <p:txBody>
          <a:bodyPr/>
          <a:lstStyle/>
          <a:p>
            <a:r>
              <a:rPr lang="en-US" sz="2000" dirty="0"/>
              <a:t>T-DXd</a:t>
            </a:r>
          </a:p>
        </p:txBody>
      </p:sp>
      <p:sp>
        <p:nvSpPr>
          <p:cNvPr id="39" name="Content Placeholder 38">
            <a:extLst>
              <a:ext uri="{FF2B5EF4-FFF2-40B4-BE49-F238E27FC236}">
                <a16:creationId xmlns:a16="http://schemas.microsoft.com/office/drawing/2014/main" id="{8B60E9B1-54CF-6715-6099-BA1BD0FF33E2}"/>
              </a:ext>
            </a:extLst>
          </p:cNvPr>
          <p:cNvSpPr>
            <a:spLocks noGrp="1"/>
          </p:cNvSpPr>
          <p:nvPr>
            <p:ph idx="90"/>
          </p:nvPr>
        </p:nvSpPr>
        <p:spPr/>
        <p:txBody>
          <a:bodyPr/>
          <a:lstStyle/>
          <a:p>
            <a:r>
              <a:rPr lang="en-US" sz="2000" dirty="0"/>
              <a:t>T-DXd</a:t>
            </a:r>
          </a:p>
        </p:txBody>
      </p:sp>
      <p:sp>
        <p:nvSpPr>
          <p:cNvPr id="40" name="Content Placeholder 39">
            <a:extLst>
              <a:ext uri="{FF2B5EF4-FFF2-40B4-BE49-F238E27FC236}">
                <a16:creationId xmlns:a16="http://schemas.microsoft.com/office/drawing/2014/main" id="{0D1AF95A-ECFE-304C-E3E5-78E89E949F0B}"/>
              </a:ext>
            </a:extLst>
          </p:cNvPr>
          <p:cNvSpPr>
            <a:spLocks noGrp="1"/>
          </p:cNvSpPr>
          <p:nvPr>
            <p:ph idx="91"/>
          </p:nvPr>
        </p:nvSpPr>
        <p:spPr/>
        <p:txBody>
          <a:bodyPr/>
          <a:lstStyle/>
          <a:p>
            <a:r>
              <a:rPr lang="en-US" sz="2000" dirty="0"/>
              <a:t>T-DXd</a:t>
            </a:r>
          </a:p>
        </p:txBody>
      </p:sp>
      <p:sp>
        <p:nvSpPr>
          <p:cNvPr id="41" name="Content Placeholder 40">
            <a:extLst>
              <a:ext uri="{FF2B5EF4-FFF2-40B4-BE49-F238E27FC236}">
                <a16:creationId xmlns:a16="http://schemas.microsoft.com/office/drawing/2014/main" id="{76877128-5EB2-AF98-4772-E3C7A03DB792}"/>
              </a:ext>
            </a:extLst>
          </p:cNvPr>
          <p:cNvSpPr>
            <a:spLocks noGrp="1"/>
          </p:cNvSpPr>
          <p:nvPr>
            <p:ph idx="92"/>
          </p:nvPr>
        </p:nvSpPr>
        <p:spPr/>
        <p:txBody>
          <a:bodyPr/>
          <a:lstStyle/>
          <a:p>
            <a:r>
              <a:rPr lang="en-US" dirty="0"/>
              <a:t>ESR1-positive, PIK3CA-positive</a:t>
            </a:r>
          </a:p>
        </p:txBody>
      </p:sp>
      <p:sp>
        <p:nvSpPr>
          <p:cNvPr id="42" name="Content Placeholder 41">
            <a:extLst>
              <a:ext uri="{FF2B5EF4-FFF2-40B4-BE49-F238E27FC236}">
                <a16:creationId xmlns:a16="http://schemas.microsoft.com/office/drawing/2014/main" id="{D978FD80-F3DB-9C8C-B577-E57432BD21AC}"/>
              </a:ext>
            </a:extLst>
          </p:cNvPr>
          <p:cNvSpPr>
            <a:spLocks noGrp="1"/>
          </p:cNvSpPr>
          <p:nvPr>
            <p:ph idx="93"/>
          </p:nvPr>
        </p:nvSpPr>
        <p:spPr/>
        <p:txBody>
          <a:bodyPr/>
          <a:lstStyle/>
          <a:p>
            <a:r>
              <a:rPr lang="en-US" dirty="0"/>
              <a:t>ESR1-positive, PIK3CA-negative</a:t>
            </a:r>
          </a:p>
        </p:txBody>
      </p:sp>
      <p:sp>
        <p:nvSpPr>
          <p:cNvPr id="43" name="Content Placeholder 42">
            <a:extLst>
              <a:ext uri="{FF2B5EF4-FFF2-40B4-BE49-F238E27FC236}">
                <a16:creationId xmlns:a16="http://schemas.microsoft.com/office/drawing/2014/main" id="{2AA508F4-5274-7B4C-F3B1-6E64DBBF049D}"/>
              </a:ext>
            </a:extLst>
          </p:cNvPr>
          <p:cNvSpPr>
            <a:spLocks noGrp="1"/>
          </p:cNvSpPr>
          <p:nvPr>
            <p:ph idx="94"/>
          </p:nvPr>
        </p:nvSpPr>
        <p:spPr/>
        <p:txBody>
          <a:bodyPr/>
          <a:lstStyle/>
          <a:p>
            <a:r>
              <a:rPr lang="en-US" dirty="0"/>
              <a:t>ESR1-negative, PIK3CA-negative</a:t>
            </a:r>
          </a:p>
        </p:txBody>
      </p:sp>
      <p:sp>
        <p:nvSpPr>
          <p:cNvPr id="44" name="Content Placeholder 43">
            <a:extLst>
              <a:ext uri="{FF2B5EF4-FFF2-40B4-BE49-F238E27FC236}">
                <a16:creationId xmlns:a16="http://schemas.microsoft.com/office/drawing/2014/main" id="{86026854-B3B1-427A-3867-D0B19DCF6640}"/>
              </a:ext>
            </a:extLst>
          </p:cNvPr>
          <p:cNvSpPr>
            <a:spLocks noGrp="1"/>
          </p:cNvSpPr>
          <p:nvPr>
            <p:ph idx="95"/>
          </p:nvPr>
        </p:nvSpPr>
        <p:spPr/>
        <p:txBody>
          <a:bodyPr/>
          <a:lstStyle/>
          <a:p>
            <a:r>
              <a:rPr lang="en-US" dirty="0"/>
              <a:t>ESR1-negative, PIK3CA-positive</a:t>
            </a:r>
          </a:p>
        </p:txBody>
      </p:sp>
      <p:sp>
        <p:nvSpPr>
          <p:cNvPr id="45" name="TextBox 44">
            <a:extLst>
              <a:ext uri="{FF2B5EF4-FFF2-40B4-BE49-F238E27FC236}">
                <a16:creationId xmlns:a16="http://schemas.microsoft.com/office/drawing/2014/main" id="{17AE6885-1A15-D70B-8237-308CFCE8BC85}"/>
              </a:ext>
            </a:extLst>
          </p:cNvPr>
          <p:cNvSpPr txBox="1"/>
          <p:nvPr/>
        </p:nvSpPr>
        <p:spPr>
          <a:xfrm>
            <a:off x="527050" y="6453336"/>
            <a:ext cx="7009110"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DXd</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trastuzumab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deruxtecan</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500" b="0" i="0" u="none" strike="noStrike" kern="1200" cap="none" spc="0" normalizeH="0" baseline="3000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If not visceral disease,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elacestrant</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867660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Content Placeholder 30">
            <a:extLst>
              <a:ext uri="{FF2B5EF4-FFF2-40B4-BE49-F238E27FC236}">
                <a16:creationId xmlns:a16="http://schemas.microsoft.com/office/drawing/2014/main" id="{CEC57272-AD9A-6C65-EF5B-9C2EB2AA19FA}"/>
              </a:ext>
            </a:extLst>
          </p:cNvPr>
          <p:cNvSpPr>
            <a:spLocks noGrp="1"/>
          </p:cNvSpPr>
          <p:nvPr>
            <p:ph idx="46"/>
          </p:nvPr>
        </p:nvSpPr>
        <p:spPr/>
        <p:txBody>
          <a:bodyPr/>
          <a:lstStyle/>
          <a:p>
            <a:r>
              <a:rPr lang="en-US" dirty="0"/>
              <a:t>After 1 line of chemotherapy </a:t>
            </a:r>
          </a:p>
        </p:txBody>
      </p:sp>
      <p:sp>
        <p:nvSpPr>
          <p:cNvPr id="32" name="Content Placeholder 31">
            <a:extLst>
              <a:ext uri="{FF2B5EF4-FFF2-40B4-BE49-F238E27FC236}">
                <a16:creationId xmlns:a16="http://schemas.microsoft.com/office/drawing/2014/main" id="{2A46019C-DF33-F31F-7DCE-7001E9FA612F}"/>
              </a:ext>
            </a:extLst>
          </p:cNvPr>
          <p:cNvSpPr>
            <a:spLocks noGrp="1"/>
          </p:cNvSpPr>
          <p:nvPr>
            <p:ph idx="47"/>
          </p:nvPr>
        </p:nvSpPr>
        <p:spPr/>
        <p:txBody>
          <a:bodyPr/>
          <a:lstStyle/>
          <a:p>
            <a:r>
              <a:rPr lang="en-US" dirty="0"/>
              <a:t>After 1 line of chemotherapy </a:t>
            </a:r>
          </a:p>
        </p:txBody>
      </p:sp>
      <p:sp>
        <p:nvSpPr>
          <p:cNvPr id="33" name="Content Placeholder 32">
            <a:extLst>
              <a:ext uri="{FF2B5EF4-FFF2-40B4-BE49-F238E27FC236}">
                <a16:creationId xmlns:a16="http://schemas.microsoft.com/office/drawing/2014/main" id="{FDC37384-59CE-FEE1-961F-17F6E9245321}"/>
              </a:ext>
            </a:extLst>
          </p:cNvPr>
          <p:cNvSpPr>
            <a:spLocks noGrp="1"/>
          </p:cNvSpPr>
          <p:nvPr>
            <p:ph idx="48"/>
          </p:nvPr>
        </p:nvSpPr>
        <p:spPr/>
        <p:txBody>
          <a:bodyPr/>
          <a:lstStyle/>
          <a:p>
            <a:r>
              <a:rPr lang="en-US" dirty="0"/>
              <a:t>After 1 line of chemotherapy </a:t>
            </a:r>
          </a:p>
        </p:txBody>
      </p:sp>
      <p:sp>
        <p:nvSpPr>
          <p:cNvPr id="34" name="Content Placeholder 33">
            <a:extLst>
              <a:ext uri="{FF2B5EF4-FFF2-40B4-BE49-F238E27FC236}">
                <a16:creationId xmlns:a16="http://schemas.microsoft.com/office/drawing/2014/main" id="{4DE65155-7C78-0F47-D802-103FCFD63F27}"/>
              </a:ext>
            </a:extLst>
          </p:cNvPr>
          <p:cNvSpPr>
            <a:spLocks noGrp="1"/>
          </p:cNvSpPr>
          <p:nvPr>
            <p:ph idx="49"/>
          </p:nvPr>
        </p:nvSpPr>
        <p:spPr/>
        <p:txBody>
          <a:bodyPr/>
          <a:lstStyle/>
          <a:p>
            <a:endParaRPr lang="en-US" dirty="0"/>
          </a:p>
          <a:p>
            <a:r>
              <a:rPr lang="en-US" dirty="0"/>
              <a:t>After 1 line of chemotherapy </a:t>
            </a:r>
          </a:p>
          <a:p>
            <a:endParaRPr lang="en-US" dirty="0"/>
          </a:p>
        </p:txBody>
      </p:sp>
      <p:sp>
        <p:nvSpPr>
          <p:cNvPr id="35" name="Content Placeholder 34">
            <a:extLst>
              <a:ext uri="{FF2B5EF4-FFF2-40B4-BE49-F238E27FC236}">
                <a16:creationId xmlns:a16="http://schemas.microsoft.com/office/drawing/2014/main" id="{AC2E7068-80B5-5DDD-C984-E84BDFAF500A}"/>
              </a:ext>
            </a:extLst>
          </p:cNvPr>
          <p:cNvSpPr>
            <a:spLocks noGrp="1"/>
          </p:cNvSpPr>
          <p:nvPr>
            <p:ph idx="50"/>
          </p:nvPr>
        </p:nvSpPr>
        <p:spPr/>
        <p:txBody>
          <a:bodyPr/>
          <a:lstStyle/>
          <a:p>
            <a:r>
              <a:rPr lang="en-US" dirty="0"/>
              <a:t>After 1 line of chemotherapy</a:t>
            </a:r>
          </a:p>
        </p:txBody>
      </p:sp>
      <p:sp>
        <p:nvSpPr>
          <p:cNvPr id="36" name="Content Placeholder 35">
            <a:extLst>
              <a:ext uri="{FF2B5EF4-FFF2-40B4-BE49-F238E27FC236}">
                <a16:creationId xmlns:a16="http://schemas.microsoft.com/office/drawing/2014/main" id="{5D4227FF-D3D2-3BFE-94BB-0B7997E4BC50}"/>
              </a:ext>
            </a:extLst>
          </p:cNvPr>
          <p:cNvSpPr>
            <a:spLocks noGrp="1"/>
          </p:cNvSpPr>
          <p:nvPr>
            <p:ph idx="58"/>
          </p:nvPr>
        </p:nvSpPr>
        <p:spPr/>
        <p:txBody>
          <a:bodyPr/>
          <a:lstStyle/>
          <a:p>
            <a:r>
              <a:rPr lang="en-US" dirty="0"/>
              <a:t>ER-positive, HER2-low (IHC 1) </a:t>
            </a:r>
          </a:p>
        </p:txBody>
      </p:sp>
      <p:sp>
        <p:nvSpPr>
          <p:cNvPr id="37" name="Content Placeholder 36">
            <a:extLst>
              <a:ext uri="{FF2B5EF4-FFF2-40B4-BE49-F238E27FC236}">
                <a16:creationId xmlns:a16="http://schemas.microsoft.com/office/drawing/2014/main" id="{824DD9E1-81D1-BEB5-AE91-19D090526873}"/>
              </a:ext>
            </a:extLst>
          </p:cNvPr>
          <p:cNvSpPr>
            <a:spLocks noGrp="1"/>
          </p:cNvSpPr>
          <p:nvPr>
            <p:ph idx="71"/>
          </p:nvPr>
        </p:nvSpPr>
        <p:spPr/>
        <p:txBody>
          <a:bodyPr/>
          <a:lstStyle/>
          <a:p>
            <a:pPr>
              <a:lnSpc>
                <a:spcPts val="2300"/>
              </a:lnSpc>
            </a:pPr>
            <a:r>
              <a:rPr lang="en-US" sz="2200" dirty="0"/>
              <a:t>After 2 lines of endocrine therapy </a:t>
            </a:r>
          </a:p>
        </p:txBody>
      </p:sp>
      <p:sp>
        <p:nvSpPr>
          <p:cNvPr id="6" name="Title 5">
            <a:extLst>
              <a:ext uri="{FF2B5EF4-FFF2-40B4-BE49-F238E27FC236}">
                <a16:creationId xmlns:a16="http://schemas.microsoft.com/office/drawing/2014/main" id="{A5AC11EA-E21E-F0F7-68B9-F95943241165}"/>
              </a:ext>
            </a:extLst>
          </p:cNvPr>
          <p:cNvSpPr>
            <a:spLocks noGrp="1"/>
          </p:cNvSpPr>
          <p:nvPr>
            <p:ph type="title"/>
          </p:nvPr>
        </p:nvSpPr>
        <p:spPr/>
        <p:txBody>
          <a:bodyPr/>
          <a:lstStyle/>
          <a:p>
            <a:r>
              <a:rPr lang="en-US" dirty="0"/>
              <a:t>For a patient with metastatic breast cancer, regulatory and reimbursement issues aside, at what point would you like to use </a:t>
            </a:r>
            <a:r>
              <a:rPr lang="en-US" u="sng" dirty="0"/>
              <a:t>trastuzumab </a:t>
            </a:r>
            <a:r>
              <a:rPr lang="en-US" u="sng" dirty="0" err="1"/>
              <a:t>deruxtecan</a:t>
            </a:r>
            <a:r>
              <a:rPr lang="en-US" dirty="0"/>
              <a:t>?</a:t>
            </a:r>
          </a:p>
        </p:txBody>
      </p:sp>
      <p:sp>
        <p:nvSpPr>
          <p:cNvPr id="38" name="Content Placeholder 37">
            <a:extLst>
              <a:ext uri="{FF2B5EF4-FFF2-40B4-BE49-F238E27FC236}">
                <a16:creationId xmlns:a16="http://schemas.microsoft.com/office/drawing/2014/main" id="{7FDA3F30-A645-3079-59CB-EB050AE6A867}"/>
              </a:ext>
            </a:extLst>
          </p:cNvPr>
          <p:cNvSpPr>
            <a:spLocks noGrp="1"/>
          </p:cNvSpPr>
          <p:nvPr>
            <p:ph idx="73"/>
          </p:nvPr>
        </p:nvSpPr>
        <p:spPr/>
        <p:txBody>
          <a:bodyPr/>
          <a:lstStyle/>
          <a:p>
            <a:r>
              <a:rPr lang="en-US" dirty="0"/>
              <a:t>After 1 line of chemotherapy </a:t>
            </a:r>
          </a:p>
        </p:txBody>
      </p:sp>
      <p:sp>
        <p:nvSpPr>
          <p:cNvPr id="39" name="Content Placeholder 38">
            <a:extLst>
              <a:ext uri="{FF2B5EF4-FFF2-40B4-BE49-F238E27FC236}">
                <a16:creationId xmlns:a16="http://schemas.microsoft.com/office/drawing/2014/main" id="{394C440B-F10B-4B1E-2974-0A1C420106EA}"/>
              </a:ext>
            </a:extLst>
          </p:cNvPr>
          <p:cNvSpPr>
            <a:spLocks noGrp="1"/>
          </p:cNvSpPr>
          <p:nvPr>
            <p:ph idx="74"/>
          </p:nvPr>
        </p:nvSpPr>
        <p:spPr/>
        <p:txBody>
          <a:bodyPr/>
          <a:lstStyle/>
          <a:p>
            <a:pPr>
              <a:lnSpc>
                <a:spcPts val="2280"/>
              </a:lnSpc>
            </a:pPr>
            <a:r>
              <a:rPr lang="en-US" sz="2200" dirty="0"/>
              <a:t>After 2 lines of chemotherapy </a:t>
            </a:r>
            <a:br>
              <a:rPr lang="en-US" sz="2200" dirty="0"/>
            </a:br>
            <a:r>
              <a:rPr lang="en-US" sz="2200" dirty="0"/>
              <a:t>(after SG)</a:t>
            </a:r>
          </a:p>
        </p:txBody>
      </p:sp>
      <p:sp>
        <p:nvSpPr>
          <p:cNvPr id="40" name="Content Placeholder 39">
            <a:extLst>
              <a:ext uri="{FF2B5EF4-FFF2-40B4-BE49-F238E27FC236}">
                <a16:creationId xmlns:a16="http://schemas.microsoft.com/office/drawing/2014/main" id="{1E5C60CE-0258-1E19-9A27-79D1AC168F9D}"/>
              </a:ext>
            </a:extLst>
          </p:cNvPr>
          <p:cNvSpPr>
            <a:spLocks noGrp="1"/>
          </p:cNvSpPr>
          <p:nvPr>
            <p:ph idx="75"/>
          </p:nvPr>
        </p:nvSpPr>
        <p:spPr/>
        <p:txBody>
          <a:bodyPr/>
          <a:lstStyle/>
          <a:p>
            <a:r>
              <a:rPr lang="en-US" dirty="0"/>
              <a:t>After 1 line of chemotherapy </a:t>
            </a:r>
          </a:p>
        </p:txBody>
      </p:sp>
      <p:sp>
        <p:nvSpPr>
          <p:cNvPr id="41" name="Content Placeholder 40">
            <a:extLst>
              <a:ext uri="{FF2B5EF4-FFF2-40B4-BE49-F238E27FC236}">
                <a16:creationId xmlns:a16="http://schemas.microsoft.com/office/drawing/2014/main" id="{7A13435A-300C-88BA-2AB3-B26AD6466F9E}"/>
              </a:ext>
            </a:extLst>
          </p:cNvPr>
          <p:cNvSpPr>
            <a:spLocks noGrp="1"/>
          </p:cNvSpPr>
          <p:nvPr>
            <p:ph idx="76"/>
          </p:nvPr>
        </p:nvSpPr>
        <p:spPr/>
        <p:txBody>
          <a:bodyPr/>
          <a:lstStyle/>
          <a:p>
            <a:endParaRPr lang="en-US" dirty="0"/>
          </a:p>
          <a:p>
            <a:r>
              <a:rPr lang="en-US" dirty="0"/>
              <a:t>After 2 lines of chemotherapy </a:t>
            </a:r>
          </a:p>
          <a:p>
            <a:endParaRPr lang="en-US" dirty="0"/>
          </a:p>
        </p:txBody>
      </p:sp>
      <p:sp>
        <p:nvSpPr>
          <p:cNvPr id="42" name="Content Placeholder 41">
            <a:extLst>
              <a:ext uri="{FF2B5EF4-FFF2-40B4-BE49-F238E27FC236}">
                <a16:creationId xmlns:a16="http://schemas.microsoft.com/office/drawing/2014/main" id="{9ACF392F-08DC-7BB0-85DC-453E90765E38}"/>
              </a:ext>
            </a:extLst>
          </p:cNvPr>
          <p:cNvSpPr>
            <a:spLocks noGrp="1"/>
          </p:cNvSpPr>
          <p:nvPr>
            <p:ph idx="77"/>
          </p:nvPr>
        </p:nvSpPr>
        <p:spPr/>
        <p:txBody>
          <a:bodyPr/>
          <a:lstStyle/>
          <a:p>
            <a:r>
              <a:rPr lang="en-US" dirty="0"/>
              <a:t>After 2 lines of chemotherapy</a:t>
            </a:r>
          </a:p>
        </p:txBody>
      </p:sp>
      <p:sp>
        <p:nvSpPr>
          <p:cNvPr id="43" name="Content Placeholder 42">
            <a:extLst>
              <a:ext uri="{FF2B5EF4-FFF2-40B4-BE49-F238E27FC236}">
                <a16:creationId xmlns:a16="http://schemas.microsoft.com/office/drawing/2014/main" id="{8AB4485E-C96E-989F-B031-CE9CACBEAB87}"/>
              </a:ext>
            </a:extLst>
          </p:cNvPr>
          <p:cNvSpPr>
            <a:spLocks noGrp="1"/>
          </p:cNvSpPr>
          <p:nvPr>
            <p:ph idx="78"/>
          </p:nvPr>
        </p:nvSpPr>
        <p:spPr/>
        <p:txBody>
          <a:bodyPr/>
          <a:lstStyle/>
          <a:p>
            <a:r>
              <a:rPr lang="en-US" dirty="0"/>
              <a:t>ER-negative, HER2-low (IHC 1) </a:t>
            </a:r>
          </a:p>
        </p:txBody>
      </p:sp>
      <p:sp>
        <p:nvSpPr>
          <p:cNvPr id="44" name="Content Placeholder 43">
            <a:extLst>
              <a:ext uri="{FF2B5EF4-FFF2-40B4-BE49-F238E27FC236}">
                <a16:creationId xmlns:a16="http://schemas.microsoft.com/office/drawing/2014/main" id="{59F2622C-EB28-2874-D81E-CE8B22630CFF}"/>
              </a:ext>
            </a:extLst>
          </p:cNvPr>
          <p:cNvSpPr>
            <a:spLocks noGrp="1"/>
          </p:cNvSpPr>
          <p:nvPr>
            <p:ph idx="79"/>
          </p:nvPr>
        </p:nvSpPr>
        <p:spPr/>
        <p:txBody>
          <a:bodyPr/>
          <a:lstStyle/>
          <a:p>
            <a:r>
              <a:rPr lang="en-US" dirty="0"/>
              <a:t>After 2 lines of chemotherapy </a:t>
            </a:r>
          </a:p>
        </p:txBody>
      </p:sp>
      <p:sp>
        <p:nvSpPr>
          <p:cNvPr id="3" name="TextBox 2">
            <a:extLst>
              <a:ext uri="{FF2B5EF4-FFF2-40B4-BE49-F238E27FC236}">
                <a16:creationId xmlns:a16="http://schemas.microsoft.com/office/drawing/2014/main" id="{79F307DB-F5AA-4F66-7E72-A3531E82AE40}"/>
              </a:ext>
            </a:extLst>
          </p:cNvPr>
          <p:cNvSpPr txBox="1"/>
          <p:nvPr/>
        </p:nvSpPr>
        <p:spPr>
          <a:xfrm>
            <a:off x="551384" y="6425844"/>
            <a:ext cx="6096000"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SG =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sacituzumab</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govitecan</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p>
        </p:txBody>
      </p:sp>
    </p:spTree>
    <p:extLst>
      <p:ext uri="{BB962C8B-B14F-4D97-AF65-F5344CB8AC3E}">
        <p14:creationId xmlns:p14="http://schemas.microsoft.com/office/powerpoint/2010/main" val="1818133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7B58E83B-DDC1-AA80-8AB8-EC54A548F579}"/>
              </a:ext>
            </a:extLst>
          </p:cNvPr>
          <p:cNvSpPr>
            <a:spLocks noGrp="1"/>
          </p:cNvSpPr>
          <p:nvPr>
            <p:ph idx="46"/>
          </p:nvPr>
        </p:nvSpPr>
        <p:spPr/>
        <p:txBody>
          <a:bodyPr/>
          <a:lstStyle/>
          <a:p>
            <a:r>
              <a:rPr lang="en-US" dirty="0"/>
              <a:t>Yes, if Grade 1 </a:t>
            </a:r>
          </a:p>
        </p:txBody>
      </p:sp>
      <p:sp>
        <p:nvSpPr>
          <p:cNvPr id="18" name="Content Placeholder 17">
            <a:extLst>
              <a:ext uri="{FF2B5EF4-FFF2-40B4-BE49-F238E27FC236}">
                <a16:creationId xmlns:a16="http://schemas.microsoft.com/office/drawing/2014/main" id="{0552274A-27F3-37E1-E1B0-4B9A8B95E796}"/>
              </a:ext>
            </a:extLst>
          </p:cNvPr>
          <p:cNvSpPr>
            <a:spLocks noGrp="1"/>
          </p:cNvSpPr>
          <p:nvPr>
            <p:ph idx="47"/>
          </p:nvPr>
        </p:nvSpPr>
        <p:spPr/>
        <p:txBody>
          <a:bodyPr/>
          <a:lstStyle/>
          <a:p>
            <a:r>
              <a:rPr lang="en-US" dirty="0"/>
              <a:t>No</a:t>
            </a:r>
          </a:p>
        </p:txBody>
      </p:sp>
      <p:sp>
        <p:nvSpPr>
          <p:cNvPr id="19" name="Content Placeholder 18">
            <a:extLst>
              <a:ext uri="{FF2B5EF4-FFF2-40B4-BE49-F238E27FC236}">
                <a16:creationId xmlns:a16="http://schemas.microsoft.com/office/drawing/2014/main" id="{E4F4027F-0C39-F4B5-7CBD-4CB6AE519ABD}"/>
              </a:ext>
            </a:extLst>
          </p:cNvPr>
          <p:cNvSpPr>
            <a:spLocks noGrp="1"/>
          </p:cNvSpPr>
          <p:nvPr>
            <p:ph idx="48"/>
          </p:nvPr>
        </p:nvSpPr>
        <p:spPr/>
        <p:txBody>
          <a:bodyPr/>
          <a:lstStyle/>
          <a:p>
            <a:r>
              <a:rPr lang="en-US" dirty="0"/>
              <a:t>Yes, if Grade 1 </a:t>
            </a:r>
          </a:p>
        </p:txBody>
      </p:sp>
      <p:sp>
        <p:nvSpPr>
          <p:cNvPr id="20" name="Content Placeholder 19">
            <a:extLst>
              <a:ext uri="{FF2B5EF4-FFF2-40B4-BE49-F238E27FC236}">
                <a16:creationId xmlns:a16="http://schemas.microsoft.com/office/drawing/2014/main" id="{8D3E82D1-D2AB-D787-FA8A-1D176AACDEE4}"/>
              </a:ext>
            </a:extLst>
          </p:cNvPr>
          <p:cNvSpPr>
            <a:spLocks noGrp="1"/>
          </p:cNvSpPr>
          <p:nvPr>
            <p:ph idx="49"/>
          </p:nvPr>
        </p:nvSpPr>
        <p:spPr/>
        <p:txBody>
          <a:bodyPr/>
          <a:lstStyle/>
          <a:p>
            <a:endParaRPr lang="en-US" dirty="0"/>
          </a:p>
          <a:p>
            <a:r>
              <a:rPr lang="en-US" dirty="0"/>
              <a:t>Yes, if Grade 1 </a:t>
            </a:r>
          </a:p>
          <a:p>
            <a:endParaRPr lang="en-US" dirty="0"/>
          </a:p>
        </p:txBody>
      </p:sp>
      <p:sp>
        <p:nvSpPr>
          <p:cNvPr id="21" name="Content Placeholder 20">
            <a:extLst>
              <a:ext uri="{FF2B5EF4-FFF2-40B4-BE49-F238E27FC236}">
                <a16:creationId xmlns:a16="http://schemas.microsoft.com/office/drawing/2014/main" id="{58D331D6-9E0E-B443-1F36-F4D22647B1FA}"/>
              </a:ext>
            </a:extLst>
          </p:cNvPr>
          <p:cNvSpPr>
            <a:spLocks noGrp="1"/>
          </p:cNvSpPr>
          <p:nvPr>
            <p:ph idx="50"/>
          </p:nvPr>
        </p:nvSpPr>
        <p:spPr/>
        <p:txBody>
          <a:bodyPr/>
          <a:lstStyle/>
          <a:p>
            <a:r>
              <a:rPr lang="en-US" dirty="0"/>
              <a:t>Yes, if Grade 1</a:t>
            </a:r>
          </a:p>
        </p:txBody>
      </p:sp>
      <p:sp>
        <p:nvSpPr>
          <p:cNvPr id="22" name="Content Placeholder 21">
            <a:extLst>
              <a:ext uri="{FF2B5EF4-FFF2-40B4-BE49-F238E27FC236}">
                <a16:creationId xmlns:a16="http://schemas.microsoft.com/office/drawing/2014/main" id="{B0BED30D-26D6-19C8-BE41-06645954CB1B}"/>
              </a:ext>
            </a:extLst>
          </p:cNvPr>
          <p:cNvSpPr>
            <a:spLocks noGrp="1"/>
          </p:cNvSpPr>
          <p:nvPr>
            <p:ph idx="51"/>
          </p:nvPr>
        </p:nvSpPr>
        <p:spPr/>
        <p:txBody>
          <a:bodyPr/>
          <a:lstStyle/>
          <a:p>
            <a:r>
              <a:rPr lang="en-US" dirty="0"/>
              <a:t>Yes, if Grade 1 </a:t>
            </a:r>
          </a:p>
        </p:txBody>
      </p:sp>
      <p:sp>
        <p:nvSpPr>
          <p:cNvPr id="9" name="Title 8">
            <a:extLst>
              <a:ext uri="{FF2B5EF4-FFF2-40B4-BE49-F238E27FC236}">
                <a16:creationId xmlns:a16="http://schemas.microsoft.com/office/drawing/2014/main" id="{9FA8E0A7-BC81-CE89-E882-C627166944B6}"/>
              </a:ext>
            </a:extLst>
          </p:cNvPr>
          <p:cNvSpPr>
            <a:spLocks noGrp="1"/>
          </p:cNvSpPr>
          <p:nvPr>
            <p:ph type="title"/>
          </p:nvPr>
        </p:nvSpPr>
        <p:spPr/>
        <p:txBody>
          <a:bodyPr/>
          <a:lstStyle/>
          <a:p>
            <a:r>
              <a:rPr lang="en-US" dirty="0"/>
              <a:t>Would you recommend rechallenge with trastuzumab </a:t>
            </a:r>
            <a:r>
              <a:rPr lang="en-US" dirty="0" err="1"/>
              <a:t>deruxtecan</a:t>
            </a:r>
            <a:r>
              <a:rPr lang="en-US" dirty="0"/>
              <a:t> for a patient who previously developed pneumonitis on that treatment and has since recovered?</a:t>
            </a:r>
          </a:p>
        </p:txBody>
      </p:sp>
    </p:spTree>
    <p:extLst>
      <p:ext uri="{BB962C8B-B14F-4D97-AF65-F5344CB8AC3E}">
        <p14:creationId xmlns:p14="http://schemas.microsoft.com/office/powerpoint/2010/main" val="48411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3E2E7FF1-7F9B-E929-7DA1-3F92C9ED5884}"/>
              </a:ext>
            </a:extLst>
          </p:cNvPr>
          <p:cNvSpPr>
            <a:spLocks noGrp="1"/>
          </p:cNvSpPr>
          <p:nvPr>
            <p:ph idx="46"/>
          </p:nvPr>
        </p:nvSpPr>
        <p:spPr/>
        <p:txBody>
          <a:bodyPr/>
          <a:lstStyle/>
          <a:p>
            <a:r>
              <a:rPr lang="en-US" dirty="0"/>
              <a:t>75% </a:t>
            </a:r>
          </a:p>
        </p:txBody>
      </p:sp>
      <p:sp>
        <p:nvSpPr>
          <p:cNvPr id="10" name="Content Placeholder 9">
            <a:extLst>
              <a:ext uri="{FF2B5EF4-FFF2-40B4-BE49-F238E27FC236}">
                <a16:creationId xmlns:a16="http://schemas.microsoft.com/office/drawing/2014/main" id="{BA09F28C-541E-8C56-F476-6DD060FBBF94}"/>
              </a:ext>
            </a:extLst>
          </p:cNvPr>
          <p:cNvSpPr>
            <a:spLocks noGrp="1"/>
          </p:cNvSpPr>
          <p:nvPr>
            <p:ph idx="47"/>
          </p:nvPr>
        </p:nvSpPr>
        <p:spPr/>
        <p:txBody>
          <a:bodyPr/>
          <a:lstStyle/>
          <a:p>
            <a:r>
              <a:rPr lang="en-US" dirty="0"/>
              <a:t>5%</a:t>
            </a:r>
          </a:p>
        </p:txBody>
      </p:sp>
      <p:sp>
        <p:nvSpPr>
          <p:cNvPr id="11" name="Content Placeholder 10">
            <a:extLst>
              <a:ext uri="{FF2B5EF4-FFF2-40B4-BE49-F238E27FC236}">
                <a16:creationId xmlns:a16="http://schemas.microsoft.com/office/drawing/2014/main" id="{44F67302-3806-9AE8-ACE5-BEA5DFBC2488}"/>
              </a:ext>
            </a:extLst>
          </p:cNvPr>
          <p:cNvSpPr>
            <a:spLocks noGrp="1"/>
          </p:cNvSpPr>
          <p:nvPr>
            <p:ph idx="48"/>
          </p:nvPr>
        </p:nvSpPr>
        <p:spPr/>
        <p:txBody>
          <a:bodyPr/>
          <a:lstStyle/>
          <a:p>
            <a:r>
              <a:rPr lang="en-US" dirty="0"/>
              <a:t>5% </a:t>
            </a:r>
          </a:p>
        </p:txBody>
      </p:sp>
      <p:sp>
        <p:nvSpPr>
          <p:cNvPr id="12" name="Content Placeholder 11">
            <a:extLst>
              <a:ext uri="{FF2B5EF4-FFF2-40B4-BE49-F238E27FC236}">
                <a16:creationId xmlns:a16="http://schemas.microsoft.com/office/drawing/2014/main" id="{F1649A38-0470-212E-5AA2-CFE21B1AC49C}"/>
              </a:ext>
            </a:extLst>
          </p:cNvPr>
          <p:cNvSpPr>
            <a:spLocks noGrp="1"/>
          </p:cNvSpPr>
          <p:nvPr>
            <p:ph idx="49"/>
          </p:nvPr>
        </p:nvSpPr>
        <p:spPr/>
        <p:txBody>
          <a:bodyPr/>
          <a:lstStyle/>
          <a:p>
            <a:r>
              <a:rPr lang="en-US" dirty="0"/>
              <a:t>20%</a:t>
            </a:r>
          </a:p>
        </p:txBody>
      </p:sp>
      <p:sp>
        <p:nvSpPr>
          <p:cNvPr id="13" name="Content Placeholder 12">
            <a:extLst>
              <a:ext uri="{FF2B5EF4-FFF2-40B4-BE49-F238E27FC236}">
                <a16:creationId xmlns:a16="http://schemas.microsoft.com/office/drawing/2014/main" id="{5917D9BF-57F9-FC6C-26B7-451EF3BA3854}"/>
              </a:ext>
            </a:extLst>
          </p:cNvPr>
          <p:cNvSpPr>
            <a:spLocks noGrp="1"/>
          </p:cNvSpPr>
          <p:nvPr>
            <p:ph idx="50"/>
          </p:nvPr>
        </p:nvSpPr>
        <p:spPr/>
        <p:txBody>
          <a:bodyPr/>
          <a:lstStyle/>
          <a:p>
            <a:r>
              <a:rPr lang="en-US" dirty="0"/>
              <a:t>5%</a:t>
            </a:r>
          </a:p>
        </p:txBody>
      </p:sp>
      <p:sp>
        <p:nvSpPr>
          <p:cNvPr id="14" name="Content Placeholder 13">
            <a:extLst>
              <a:ext uri="{FF2B5EF4-FFF2-40B4-BE49-F238E27FC236}">
                <a16:creationId xmlns:a16="http://schemas.microsoft.com/office/drawing/2014/main" id="{3FA5F2C2-4FB5-7816-7161-F710EE2D14DB}"/>
              </a:ext>
            </a:extLst>
          </p:cNvPr>
          <p:cNvSpPr>
            <a:spLocks noGrp="1"/>
          </p:cNvSpPr>
          <p:nvPr>
            <p:ph idx="58"/>
          </p:nvPr>
        </p:nvSpPr>
        <p:spPr/>
        <p:txBody>
          <a:bodyPr/>
          <a:lstStyle/>
          <a:p>
            <a:r>
              <a:rPr lang="en-US" dirty="0"/>
              <a:t>Chance of dose hold </a:t>
            </a:r>
          </a:p>
        </p:txBody>
      </p:sp>
      <p:sp>
        <p:nvSpPr>
          <p:cNvPr id="15" name="Content Placeholder 14">
            <a:extLst>
              <a:ext uri="{FF2B5EF4-FFF2-40B4-BE49-F238E27FC236}">
                <a16:creationId xmlns:a16="http://schemas.microsoft.com/office/drawing/2014/main" id="{0C83BE99-5339-D9A3-6A66-1328B787BF80}"/>
              </a:ext>
            </a:extLst>
          </p:cNvPr>
          <p:cNvSpPr>
            <a:spLocks noGrp="1"/>
          </p:cNvSpPr>
          <p:nvPr>
            <p:ph idx="71"/>
          </p:nvPr>
        </p:nvSpPr>
        <p:spPr/>
        <p:txBody>
          <a:bodyPr/>
          <a:lstStyle/>
          <a:p>
            <a:r>
              <a:rPr lang="en-US" dirty="0"/>
              <a:t>&lt;5% </a:t>
            </a:r>
          </a:p>
        </p:txBody>
      </p:sp>
      <p:sp>
        <p:nvSpPr>
          <p:cNvPr id="8" name="Title 7">
            <a:extLst>
              <a:ext uri="{FF2B5EF4-FFF2-40B4-BE49-F238E27FC236}">
                <a16:creationId xmlns:a16="http://schemas.microsoft.com/office/drawing/2014/main" id="{ABD42202-5C10-A2EE-3571-04A13720956D}"/>
              </a:ext>
            </a:extLst>
          </p:cNvPr>
          <p:cNvSpPr>
            <a:spLocks noGrp="1"/>
          </p:cNvSpPr>
          <p:nvPr>
            <p:ph type="title"/>
          </p:nvPr>
        </p:nvSpPr>
        <p:spPr/>
        <p:txBody>
          <a:bodyPr/>
          <a:lstStyle/>
          <a:p>
            <a:r>
              <a:rPr lang="en-US" sz="2200" dirty="0"/>
              <a:t>Based on your personal clinical experience and knowledge of available data, please estimate the chance that a patient will experience toxicity requiring a dose hold during treatment with </a:t>
            </a:r>
            <a:r>
              <a:rPr lang="en-US" sz="2200" u="sng" dirty="0" err="1"/>
              <a:t>elacestrant</a:t>
            </a:r>
            <a:r>
              <a:rPr lang="en-US" sz="2200" dirty="0"/>
              <a:t>. What is the primary toxicity that leads to withholding dosing?</a:t>
            </a:r>
          </a:p>
        </p:txBody>
      </p:sp>
      <p:sp>
        <p:nvSpPr>
          <p:cNvPr id="16" name="Content Placeholder 15">
            <a:extLst>
              <a:ext uri="{FF2B5EF4-FFF2-40B4-BE49-F238E27FC236}">
                <a16:creationId xmlns:a16="http://schemas.microsoft.com/office/drawing/2014/main" id="{4AFFC878-5200-5850-0015-E803C5659720}"/>
              </a:ext>
            </a:extLst>
          </p:cNvPr>
          <p:cNvSpPr>
            <a:spLocks noGrp="1"/>
          </p:cNvSpPr>
          <p:nvPr>
            <p:ph idx="73"/>
          </p:nvPr>
        </p:nvSpPr>
        <p:spPr/>
        <p:txBody>
          <a:bodyPr/>
          <a:lstStyle/>
          <a:p>
            <a:r>
              <a:rPr lang="en-US" dirty="0"/>
              <a:t>GI</a:t>
            </a:r>
          </a:p>
        </p:txBody>
      </p:sp>
      <p:sp>
        <p:nvSpPr>
          <p:cNvPr id="17" name="Content Placeholder 16">
            <a:extLst>
              <a:ext uri="{FF2B5EF4-FFF2-40B4-BE49-F238E27FC236}">
                <a16:creationId xmlns:a16="http://schemas.microsoft.com/office/drawing/2014/main" id="{CCCED6B5-B210-0952-B9D3-C63F9C8F9B24}"/>
              </a:ext>
            </a:extLst>
          </p:cNvPr>
          <p:cNvSpPr>
            <a:spLocks noGrp="1"/>
          </p:cNvSpPr>
          <p:nvPr>
            <p:ph idx="74"/>
          </p:nvPr>
        </p:nvSpPr>
        <p:spPr/>
        <p:txBody>
          <a:bodyPr/>
          <a:lstStyle/>
          <a:p>
            <a:r>
              <a:rPr lang="en-US" dirty="0"/>
              <a:t>Nausea</a:t>
            </a:r>
          </a:p>
        </p:txBody>
      </p:sp>
      <p:sp>
        <p:nvSpPr>
          <p:cNvPr id="18" name="Content Placeholder 17">
            <a:extLst>
              <a:ext uri="{FF2B5EF4-FFF2-40B4-BE49-F238E27FC236}">
                <a16:creationId xmlns:a16="http://schemas.microsoft.com/office/drawing/2014/main" id="{5372F024-6FFA-3468-C467-0561A8CDAE4B}"/>
              </a:ext>
            </a:extLst>
          </p:cNvPr>
          <p:cNvSpPr>
            <a:spLocks noGrp="1"/>
          </p:cNvSpPr>
          <p:nvPr>
            <p:ph idx="75"/>
          </p:nvPr>
        </p:nvSpPr>
        <p:spPr/>
        <p:txBody>
          <a:bodyPr/>
          <a:lstStyle/>
          <a:p>
            <a:r>
              <a:rPr lang="en-US" dirty="0"/>
              <a:t>Fatigue </a:t>
            </a:r>
          </a:p>
        </p:txBody>
      </p:sp>
      <p:sp>
        <p:nvSpPr>
          <p:cNvPr id="19" name="Content Placeholder 18">
            <a:extLst>
              <a:ext uri="{FF2B5EF4-FFF2-40B4-BE49-F238E27FC236}">
                <a16:creationId xmlns:a16="http://schemas.microsoft.com/office/drawing/2014/main" id="{2D6FE1B3-BD12-C0A6-DA9C-860CEFCE252F}"/>
              </a:ext>
            </a:extLst>
          </p:cNvPr>
          <p:cNvSpPr>
            <a:spLocks noGrp="1"/>
          </p:cNvSpPr>
          <p:nvPr>
            <p:ph idx="76"/>
          </p:nvPr>
        </p:nvSpPr>
        <p:spPr/>
        <p:txBody>
          <a:bodyPr/>
          <a:lstStyle/>
          <a:p>
            <a:r>
              <a:rPr lang="en-US" dirty="0"/>
              <a:t>GI</a:t>
            </a:r>
          </a:p>
        </p:txBody>
      </p:sp>
      <p:sp>
        <p:nvSpPr>
          <p:cNvPr id="20" name="Content Placeholder 19">
            <a:extLst>
              <a:ext uri="{FF2B5EF4-FFF2-40B4-BE49-F238E27FC236}">
                <a16:creationId xmlns:a16="http://schemas.microsoft.com/office/drawing/2014/main" id="{6D4C860B-422D-8F50-2DD7-FD2EFE115E52}"/>
              </a:ext>
            </a:extLst>
          </p:cNvPr>
          <p:cNvSpPr>
            <a:spLocks noGrp="1"/>
          </p:cNvSpPr>
          <p:nvPr>
            <p:ph idx="77"/>
          </p:nvPr>
        </p:nvSpPr>
        <p:spPr/>
        <p:txBody>
          <a:bodyPr/>
          <a:lstStyle/>
          <a:p>
            <a:r>
              <a:rPr lang="en-US" dirty="0"/>
              <a:t>Nausea</a:t>
            </a:r>
          </a:p>
        </p:txBody>
      </p:sp>
      <p:sp>
        <p:nvSpPr>
          <p:cNvPr id="21" name="Content Placeholder 20">
            <a:extLst>
              <a:ext uri="{FF2B5EF4-FFF2-40B4-BE49-F238E27FC236}">
                <a16:creationId xmlns:a16="http://schemas.microsoft.com/office/drawing/2014/main" id="{20DBF1BE-759B-4162-4641-9BBE7DB7A03F}"/>
              </a:ext>
            </a:extLst>
          </p:cNvPr>
          <p:cNvSpPr>
            <a:spLocks noGrp="1"/>
          </p:cNvSpPr>
          <p:nvPr>
            <p:ph idx="78"/>
          </p:nvPr>
        </p:nvSpPr>
        <p:spPr/>
        <p:txBody>
          <a:bodyPr/>
          <a:lstStyle/>
          <a:p>
            <a:r>
              <a:rPr lang="en-US" dirty="0"/>
              <a:t>Primary toxicity </a:t>
            </a:r>
          </a:p>
        </p:txBody>
      </p:sp>
      <p:sp>
        <p:nvSpPr>
          <p:cNvPr id="22" name="Content Placeholder 21">
            <a:extLst>
              <a:ext uri="{FF2B5EF4-FFF2-40B4-BE49-F238E27FC236}">
                <a16:creationId xmlns:a16="http://schemas.microsoft.com/office/drawing/2014/main" id="{572E7098-A3F2-7BCC-64E7-F7886B8B1809}"/>
              </a:ext>
            </a:extLst>
          </p:cNvPr>
          <p:cNvSpPr>
            <a:spLocks noGrp="1"/>
          </p:cNvSpPr>
          <p:nvPr>
            <p:ph idx="79"/>
          </p:nvPr>
        </p:nvSpPr>
        <p:spPr/>
        <p:txBody>
          <a:bodyPr/>
          <a:lstStyle/>
          <a:p>
            <a:r>
              <a:rPr lang="en-US" dirty="0"/>
              <a:t>GI</a:t>
            </a:r>
          </a:p>
        </p:txBody>
      </p:sp>
    </p:spTree>
    <p:extLst>
      <p:ext uri="{BB962C8B-B14F-4D97-AF65-F5344CB8AC3E}">
        <p14:creationId xmlns:p14="http://schemas.microsoft.com/office/powerpoint/2010/main" val="2424856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3E2E7FF1-7F9B-E929-7DA1-3F92C9ED5884}"/>
              </a:ext>
            </a:extLst>
          </p:cNvPr>
          <p:cNvSpPr>
            <a:spLocks noGrp="1"/>
          </p:cNvSpPr>
          <p:nvPr>
            <p:ph idx="46"/>
          </p:nvPr>
        </p:nvSpPr>
        <p:spPr/>
        <p:txBody>
          <a:bodyPr/>
          <a:lstStyle/>
          <a:p>
            <a:r>
              <a:rPr lang="en-US" dirty="0"/>
              <a:t>75% </a:t>
            </a:r>
          </a:p>
        </p:txBody>
      </p:sp>
      <p:sp>
        <p:nvSpPr>
          <p:cNvPr id="10" name="Content Placeholder 9">
            <a:extLst>
              <a:ext uri="{FF2B5EF4-FFF2-40B4-BE49-F238E27FC236}">
                <a16:creationId xmlns:a16="http://schemas.microsoft.com/office/drawing/2014/main" id="{BA09F28C-541E-8C56-F476-6DD060FBBF94}"/>
              </a:ext>
            </a:extLst>
          </p:cNvPr>
          <p:cNvSpPr>
            <a:spLocks noGrp="1"/>
          </p:cNvSpPr>
          <p:nvPr>
            <p:ph idx="47"/>
          </p:nvPr>
        </p:nvSpPr>
        <p:spPr/>
        <p:txBody>
          <a:bodyPr/>
          <a:lstStyle/>
          <a:p>
            <a:r>
              <a:rPr lang="en-US" dirty="0"/>
              <a:t>10%</a:t>
            </a:r>
          </a:p>
        </p:txBody>
      </p:sp>
      <p:sp>
        <p:nvSpPr>
          <p:cNvPr id="11" name="Content Placeholder 10">
            <a:extLst>
              <a:ext uri="{FF2B5EF4-FFF2-40B4-BE49-F238E27FC236}">
                <a16:creationId xmlns:a16="http://schemas.microsoft.com/office/drawing/2014/main" id="{44F67302-3806-9AE8-ACE5-BEA5DFBC2488}"/>
              </a:ext>
            </a:extLst>
          </p:cNvPr>
          <p:cNvSpPr>
            <a:spLocks noGrp="1"/>
          </p:cNvSpPr>
          <p:nvPr>
            <p:ph idx="48"/>
          </p:nvPr>
        </p:nvSpPr>
        <p:spPr/>
        <p:txBody>
          <a:bodyPr/>
          <a:lstStyle/>
          <a:p>
            <a:r>
              <a:rPr lang="en-US" dirty="0"/>
              <a:t>5% </a:t>
            </a:r>
          </a:p>
        </p:txBody>
      </p:sp>
      <p:sp>
        <p:nvSpPr>
          <p:cNvPr id="12" name="Content Placeholder 11">
            <a:extLst>
              <a:ext uri="{FF2B5EF4-FFF2-40B4-BE49-F238E27FC236}">
                <a16:creationId xmlns:a16="http://schemas.microsoft.com/office/drawing/2014/main" id="{F1649A38-0470-212E-5AA2-CFE21B1AC49C}"/>
              </a:ext>
            </a:extLst>
          </p:cNvPr>
          <p:cNvSpPr>
            <a:spLocks noGrp="1"/>
          </p:cNvSpPr>
          <p:nvPr>
            <p:ph idx="49"/>
          </p:nvPr>
        </p:nvSpPr>
        <p:spPr/>
        <p:txBody>
          <a:bodyPr/>
          <a:lstStyle/>
          <a:p>
            <a:r>
              <a:rPr lang="en-US" dirty="0"/>
              <a:t>20%</a:t>
            </a:r>
          </a:p>
        </p:txBody>
      </p:sp>
      <p:sp>
        <p:nvSpPr>
          <p:cNvPr id="13" name="Content Placeholder 12">
            <a:extLst>
              <a:ext uri="{FF2B5EF4-FFF2-40B4-BE49-F238E27FC236}">
                <a16:creationId xmlns:a16="http://schemas.microsoft.com/office/drawing/2014/main" id="{5917D9BF-57F9-FC6C-26B7-451EF3BA3854}"/>
              </a:ext>
            </a:extLst>
          </p:cNvPr>
          <p:cNvSpPr>
            <a:spLocks noGrp="1"/>
          </p:cNvSpPr>
          <p:nvPr>
            <p:ph idx="50"/>
          </p:nvPr>
        </p:nvSpPr>
        <p:spPr/>
        <p:txBody>
          <a:bodyPr/>
          <a:lstStyle/>
          <a:p>
            <a:r>
              <a:rPr lang="en-US" dirty="0"/>
              <a:t>10%</a:t>
            </a:r>
          </a:p>
        </p:txBody>
      </p:sp>
      <p:sp>
        <p:nvSpPr>
          <p:cNvPr id="14" name="Content Placeholder 13">
            <a:extLst>
              <a:ext uri="{FF2B5EF4-FFF2-40B4-BE49-F238E27FC236}">
                <a16:creationId xmlns:a16="http://schemas.microsoft.com/office/drawing/2014/main" id="{3FA5F2C2-4FB5-7816-7161-F710EE2D14DB}"/>
              </a:ext>
            </a:extLst>
          </p:cNvPr>
          <p:cNvSpPr>
            <a:spLocks noGrp="1"/>
          </p:cNvSpPr>
          <p:nvPr>
            <p:ph idx="58"/>
          </p:nvPr>
        </p:nvSpPr>
        <p:spPr/>
        <p:txBody>
          <a:bodyPr/>
          <a:lstStyle/>
          <a:p>
            <a:r>
              <a:rPr lang="en-US" dirty="0"/>
              <a:t>Chance of dose hold </a:t>
            </a:r>
          </a:p>
        </p:txBody>
      </p:sp>
      <p:sp>
        <p:nvSpPr>
          <p:cNvPr id="15" name="Content Placeholder 14">
            <a:extLst>
              <a:ext uri="{FF2B5EF4-FFF2-40B4-BE49-F238E27FC236}">
                <a16:creationId xmlns:a16="http://schemas.microsoft.com/office/drawing/2014/main" id="{0C83BE99-5339-D9A3-6A66-1328B787BF80}"/>
              </a:ext>
            </a:extLst>
          </p:cNvPr>
          <p:cNvSpPr>
            <a:spLocks noGrp="1"/>
          </p:cNvSpPr>
          <p:nvPr>
            <p:ph idx="71"/>
          </p:nvPr>
        </p:nvSpPr>
        <p:spPr/>
        <p:txBody>
          <a:bodyPr/>
          <a:lstStyle/>
          <a:p>
            <a:r>
              <a:rPr lang="en-US" dirty="0"/>
              <a:t>&lt;5% </a:t>
            </a:r>
          </a:p>
        </p:txBody>
      </p:sp>
      <p:sp>
        <p:nvSpPr>
          <p:cNvPr id="8" name="Title 7">
            <a:extLst>
              <a:ext uri="{FF2B5EF4-FFF2-40B4-BE49-F238E27FC236}">
                <a16:creationId xmlns:a16="http://schemas.microsoft.com/office/drawing/2014/main" id="{ABD42202-5C10-A2EE-3571-04A13720956D}"/>
              </a:ext>
            </a:extLst>
          </p:cNvPr>
          <p:cNvSpPr>
            <a:spLocks noGrp="1"/>
          </p:cNvSpPr>
          <p:nvPr>
            <p:ph type="title"/>
          </p:nvPr>
        </p:nvSpPr>
        <p:spPr/>
        <p:txBody>
          <a:bodyPr/>
          <a:lstStyle/>
          <a:p>
            <a:r>
              <a:rPr lang="en-US" sz="2200" dirty="0"/>
              <a:t>Based on your personal clinical experience and knowledge of available data, please estimate the chance that a patient will experience toxicity requiring a dose hold during treatment with </a:t>
            </a:r>
            <a:r>
              <a:rPr lang="en-US" sz="2200" u="sng" dirty="0"/>
              <a:t>camizestrant</a:t>
            </a:r>
            <a:r>
              <a:rPr lang="en-US" sz="2200" dirty="0"/>
              <a:t>. What is the primary toxicity that leads to withholding dosing?</a:t>
            </a:r>
          </a:p>
        </p:txBody>
      </p:sp>
      <p:sp>
        <p:nvSpPr>
          <p:cNvPr id="16" name="Content Placeholder 15">
            <a:extLst>
              <a:ext uri="{FF2B5EF4-FFF2-40B4-BE49-F238E27FC236}">
                <a16:creationId xmlns:a16="http://schemas.microsoft.com/office/drawing/2014/main" id="{4AFFC878-5200-5850-0015-E803C5659720}"/>
              </a:ext>
            </a:extLst>
          </p:cNvPr>
          <p:cNvSpPr>
            <a:spLocks noGrp="1"/>
          </p:cNvSpPr>
          <p:nvPr>
            <p:ph idx="73"/>
          </p:nvPr>
        </p:nvSpPr>
        <p:spPr/>
        <p:txBody>
          <a:bodyPr/>
          <a:lstStyle/>
          <a:p>
            <a:r>
              <a:rPr lang="en-US" dirty="0"/>
              <a:t>GI</a:t>
            </a:r>
          </a:p>
        </p:txBody>
      </p:sp>
      <p:sp>
        <p:nvSpPr>
          <p:cNvPr id="17" name="Content Placeholder 16">
            <a:extLst>
              <a:ext uri="{FF2B5EF4-FFF2-40B4-BE49-F238E27FC236}">
                <a16:creationId xmlns:a16="http://schemas.microsoft.com/office/drawing/2014/main" id="{CCCED6B5-B210-0952-B9D3-C63F9C8F9B24}"/>
              </a:ext>
            </a:extLst>
          </p:cNvPr>
          <p:cNvSpPr>
            <a:spLocks noGrp="1"/>
          </p:cNvSpPr>
          <p:nvPr>
            <p:ph idx="74"/>
          </p:nvPr>
        </p:nvSpPr>
        <p:spPr/>
        <p:txBody>
          <a:bodyPr/>
          <a:lstStyle/>
          <a:p>
            <a:r>
              <a:rPr lang="en-US" dirty="0"/>
              <a:t>Visual toxicity</a:t>
            </a:r>
          </a:p>
        </p:txBody>
      </p:sp>
      <p:sp>
        <p:nvSpPr>
          <p:cNvPr id="18" name="Content Placeholder 17">
            <a:extLst>
              <a:ext uri="{FF2B5EF4-FFF2-40B4-BE49-F238E27FC236}">
                <a16:creationId xmlns:a16="http://schemas.microsoft.com/office/drawing/2014/main" id="{5372F024-6FFA-3468-C467-0561A8CDAE4B}"/>
              </a:ext>
            </a:extLst>
          </p:cNvPr>
          <p:cNvSpPr>
            <a:spLocks noGrp="1"/>
          </p:cNvSpPr>
          <p:nvPr>
            <p:ph idx="75"/>
          </p:nvPr>
        </p:nvSpPr>
        <p:spPr/>
        <p:txBody>
          <a:bodyPr/>
          <a:lstStyle/>
          <a:p>
            <a:r>
              <a:rPr lang="en-US" dirty="0"/>
              <a:t>Fatigue </a:t>
            </a:r>
          </a:p>
        </p:txBody>
      </p:sp>
      <p:sp>
        <p:nvSpPr>
          <p:cNvPr id="19" name="Content Placeholder 18">
            <a:extLst>
              <a:ext uri="{FF2B5EF4-FFF2-40B4-BE49-F238E27FC236}">
                <a16:creationId xmlns:a16="http://schemas.microsoft.com/office/drawing/2014/main" id="{2D6FE1B3-BD12-C0A6-DA9C-860CEFCE252F}"/>
              </a:ext>
            </a:extLst>
          </p:cNvPr>
          <p:cNvSpPr>
            <a:spLocks noGrp="1"/>
          </p:cNvSpPr>
          <p:nvPr>
            <p:ph idx="76"/>
          </p:nvPr>
        </p:nvSpPr>
        <p:spPr/>
        <p:txBody>
          <a:bodyPr/>
          <a:lstStyle/>
          <a:p>
            <a:r>
              <a:rPr lang="en-US" dirty="0"/>
              <a:t>Fatigue</a:t>
            </a:r>
          </a:p>
        </p:txBody>
      </p:sp>
      <p:sp>
        <p:nvSpPr>
          <p:cNvPr id="20" name="Content Placeholder 19">
            <a:extLst>
              <a:ext uri="{FF2B5EF4-FFF2-40B4-BE49-F238E27FC236}">
                <a16:creationId xmlns:a16="http://schemas.microsoft.com/office/drawing/2014/main" id="{6D4C860B-422D-8F50-2DD7-FD2EFE115E52}"/>
              </a:ext>
            </a:extLst>
          </p:cNvPr>
          <p:cNvSpPr>
            <a:spLocks noGrp="1"/>
          </p:cNvSpPr>
          <p:nvPr>
            <p:ph idx="77"/>
          </p:nvPr>
        </p:nvSpPr>
        <p:spPr/>
        <p:txBody>
          <a:bodyPr/>
          <a:lstStyle/>
          <a:p>
            <a:r>
              <a:rPr lang="en-US" dirty="0"/>
              <a:t>Nausea</a:t>
            </a:r>
          </a:p>
        </p:txBody>
      </p:sp>
      <p:sp>
        <p:nvSpPr>
          <p:cNvPr id="21" name="Content Placeholder 20">
            <a:extLst>
              <a:ext uri="{FF2B5EF4-FFF2-40B4-BE49-F238E27FC236}">
                <a16:creationId xmlns:a16="http://schemas.microsoft.com/office/drawing/2014/main" id="{20DBF1BE-759B-4162-4641-9BBE7DB7A03F}"/>
              </a:ext>
            </a:extLst>
          </p:cNvPr>
          <p:cNvSpPr>
            <a:spLocks noGrp="1"/>
          </p:cNvSpPr>
          <p:nvPr>
            <p:ph idx="78"/>
          </p:nvPr>
        </p:nvSpPr>
        <p:spPr/>
        <p:txBody>
          <a:bodyPr/>
          <a:lstStyle/>
          <a:p>
            <a:r>
              <a:rPr lang="en-US" dirty="0"/>
              <a:t>Primary toxicity </a:t>
            </a:r>
          </a:p>
        </p:txBody>
      </p:sp>
      <p:sp>
        <p:nvSpPr>
          <p:cNvPr id="22" name="Content Placeholder 21">
            <a:extLst>
              <a:ext uri="{FF2B5EF4-FFF2-40B4-BE49-F238E27FC236}">
                <a16:creationId xmlns:a16="http://schemas.microsoft.com/office/drawing/2014/main" id="{572E7098-A3F2-7BCC-64E7-F7886B8B1809}"/>
              </a:ext>
            </a:extLst>
          </p:cNvPr>
          <p:cNvSpPr>
            <a:spLocks noGrp="1"/>
          </p:cNvSpPr>
          <p:nvPr>
            <p:ph idx="79"/>
          </p:nvPr>
        </p:nvSpPr>
        <p:spPr/>
        <p:txBody>
          <a:bodyPr/>
          <a:lstStyle/>
          <a:p>
            <a:r>
              <a:rPr lang="en-US" dirty="0"/>
              <a:t>Vision issues </a:t>
            </a:r>
          </a:p>
        </p:txBody>
      </p:sp>
    </p:spTree>
    <p:extLst>
      <p:ext uri="{BB962C8B-B14F-4D97-AF65-F5344CB8AC3E}">
        <p14:creationId xmlns:p14="http://schemas.microsoft.com/office/powerpoint/2010/main" val="1005135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3E2E7FF1-7F9B-E929-7DA1-3F92C9ED5884}"/>
              </a:ext>
            </a:extLst>
          </p:cNvPr>
          <p:cNvSpPr>
            <a:spLocks noGrp="1"/>
          </p:cNvSpPr>
          <p:nvPr>
            <p:ph idx="46"/>
          </p:nvPr>
        </p:nvSpPr>
        <p:spPr/>
        <p:txBody>
          <a:bodyPr/>
          <a:lstStyle/>
          <a:p>
            <a:r>
              <a:rPr lang="en-US" dirty="0"/>
              <a:t>Not sure </a:t>
            </a:r>
          </a:p>
        </p:txBody>
      </p:sp>
      <p:sp>
        <p:nvSpPr>
          <p:cNvPr id="10" name="Content Placeholder 9">
            <a:extLst>
              <a:ext uri="{FF2B5EF4-FFF2-40B4-BE49-F238E27FC236}">
                <a16:creationId xmlns:a16="http://schemas.microsoft.com/office/drawing/2014/main" id="{BA09F28C-541E-8C56-F476-6DD060FBBF94}"/>
              </a:ext>
            </a:extLst>
          </p:cNvPr>
          <p:cNvSpPr>
            <a:spLocks noGrp="1"/>
          </p:cNvSpPr>
          <p:nvPr>
            <p:ph idx="47"/>
          </p:nvPr>
        </p:nvSpPr>
        <p:spPr/>
        <p:txBody>
          <a:bodyPr/>
          <a:lstStyle/>
          <a:p>
            <a:r>
              <a:rPr lang="en-US" dirty="0"/>
              <a:t>5%</a:t>
            </a:r>
          </a:p>
        </p:txBody>
      </p:sp>
      <p:sp>
        <p:nvSpPr>
          <p:cNvPr id="11" name="Content Placeholder 10">
            <a:extLst>
              <a:ext uri="{FF2B5EF4-FFF2-40B4-BE49-F238E27FC236}">
                <a16:creationId xmlns:a16="http://schemas.microsoft.com/office/drawing/2014/main" id="{44F67302-3806-9AE8-ACE5-BEA5DFBC2488}"/>
              </a:ext>
            </a:extLst>
          </p:cNvPr>
          <p:cNvSpPr>
            <a:spLocks noGrp="1"/>
          </p:cNvSpPr>
          <p:nvPr>
            <p:ph idx="48"/>
          </p:nvPr>
        </p:nvSpPr>
        <p:spPr/>
        <p:txBody>
          <a:bodyPr/>
          <a:lstStyle/>
          <a:p>
            <a:r>
              <a:rPr lang="en-US" dirty="0"/>
              <a:t>5% to 10% </a:t>
            </a:r>
          </a:p>
        </p:txBody>
      </p:sp>
      <p:sp>
        <p:nvSpPr>
          <p:cNvPr id="12" name="Content Placeholder 11">
            <a:extLst>
              <a:ext uri="{FF2B5EF4-FFF2-40B4-BE49-F238E27FC236}">
                <a16:creationId xmlns:a16="http://schemas.microsoft.com/office/drawing/2014/main" id="{F1649A38-0470-212E-5AA2-CFE21B1AC49C}"/>
              </a:ext>
            </a:extLst>
          </p:cNvPr>
          <p:cNvSpPr>
            <a:spLocks noGrp="1"/>
          </p:cNvSpPr>
          <p:nvPr>
            <p:ph idx="49"/>
          </p:nvPr>
        </p:nvSpPr>
        <p:spPr/>
        <p:txBody>
          <a:bodyPr/>
          <a:lstStyle/>
          <a:p>
            <a:r>
              <a:rPr lang="en-US" dirty="0"/>
              <a:t>20%</a:t>
            </a:r>
          </a:p>
        </p:txBody>
      </p:sp>
      <p:sp>
        <p:nvSpPr>
          <p:cNvPr id="13" name="Content Placeholder 12">
            <a:extLst>
              <a:ext uri="{FF2B5EF4-FFF2-40B4-BE49-F238E27FC236}">
                <a16:creationId xmlns:a16="http://schemas.microsoft.com/office/drawing/2014/main" id="{5917D9BF-57F9-FC6C-26B7-451EF3BA3854}"/>
              </a:ext>
            </a:extLst>
          </p:cNvPr>
          <p:cNvSpPr>
            <a:spLocks noGrp="1"/>
          </p:cNvSpPr>
          <p:nvPr>
            <p:ph idx="50"/>
          </p:nvPr>
        </p:nvSpPr>
        <p:spPr/>
        <p:txBody>
          <a:bodyPr/>
          <a:lstStyle/>
          <a:p>
            <a:r>
              <a:rPr lang="en-US" dirty="0"/>
              <a:t>20%</a:t>
            </a:r>
          </a:p>
        </p:txBody>
      </p:sp>
      <p:sp>
        <p:nvSpPr>
          <p:cNvPr id="14" name="Content Placeholder 13">
            <a:extLst>
              <a:ext uri="{FF2B5EF4-FFF2-40B4-BE49-F238E27FC236}">
                <a16:creationId xmlns:a16="http://schemas.microsoft.com/office/drawing/2014/main" id="{3FA5F2C2-4FB5-7816-7161-F710EE2D14DB}"/>
              </a:ext>
            </a:extLst>
          </p:cNvPr>
          <p:cNvSpPr>
            <a:spLocks noGrp="1"/>
          </p:cNvSpPr>
          <p:nvPr>
            <p:ph idx="58"/>
          </p:nvPr>
        </p:nvSpPr>
        <p:spPr/>
        <p:txBody>
          <a:bodyPr/>
          <a:lstStyle/>
          <a:p>
            <a:r>
              <a:rPr lang="en-US" dirty="0"/>
              <a:t>Chance of dose hold </a:t>
            </a:r>
          </a:p>
        </p:txBody>
      </p:sp>
      <p:sp>
        <p:nvSpPr>
          <p:cNvPr id="15" name="Content Placeholder 14">
            <a:extLst>
              <a:ext uri="{FF2B5EF4-FFF2-40B4-BE49-F238E27FC236}">
                <a16:creationId xmlns:a16="http://schemas.microsoft.com/office/drawing/2014/main" id="{0C83BE99-5339-D9A3-6A66-1328B787BF80}"/>
              </a:ext>
            </a:extLst>
          </p:cNvPr>
          <p:cNvSpPr>
            <a:spLocks noGrp="1"/>
          </p:cNvSpPr>
          <p:nvPr>
            <p:ph idx="71"/>
          </p:nvPr>
        </p:nvSpPr>
        <p:spPr/>
        <p:txBody>
          <a:bodyPr/>
          <a:lstStyle/>
          <a:p>
            <a:r>
              <a:rPr lang="en-US" dirty="0"/>
              <a:t>&lt;5% </a:t>
            </a:r>
          </a:p>
        </p:txBody>
      </p:sp>
      <p:sp>
        <p:nvSpPr>
          <p:cNvPr id="8" name="Title 7">
            <a:extLst>
              <a:ext uri="{FF2B5EF4-FFF2-40B4-BE49-F238E27FC236}">
                <a16:creationId xmlns:a16="http://schemas.microsoft.com/office/drawing/2014/main" id="{ABD42202-5C10-A2EE-3571-04A13720956D}"/>
              </a:ext>
            </a:extLst>
          </p:cNvPr>
          <p:cNvSpPr>
            <a:spLocks noGrp="1"/>
          </p:cNvSpPr>
          <p:nvPr>
            <p:ph type="title"/>
          </p:nvPr>
        </p:nvSpPr>
        <p:spPr/>
        <p:txBody>
          <a:bodyPr/>
          <a:lstStyle/>
          <a:p>
            <a:r>
              <a:rPr lang="en-US" sz="2200" dirty="0"/>
              <a:t>Based on your personal clinical experience and knowledge of available data, please estimate the chance that a patient will experience toxicity requiring a dose hold during treatment with </a:t>
            </a:r>
            <a:r>
              <a:rPr lang="en-US" sz="2200" u="sng" dirty="0" err="1"/>
              <a:t>giredestrant</a:t>
            </a:r>
            <a:r>
              <a:rPr lang="en-US" sz="2200" dirty="0"/>
              <a:t> held. What is the primary toxicity that leads to withholding dosing?</a:t>
            </a:r>
          </a:p>
        </p:txBody>
      </p:sp>
      <p:sp>
        <p:nvSpPr>
          <p:cNvPr id="16" name="Content Placeholder 15">
            <a:extLst>
              <a:ext uri="{FF2B5EF4-FFF2-40B4-BE49-F238E27FC236}">
                <a16:creationId xmlns:a16="http://schemas.microsoft.com/office/drawing/2014/main" id="{4AFFC878-5200-5850-0015-E803C5659720}"/>
              </a:ext>
            </a:extLst>
          </p:cNvPr>
          <p:cNvSpPr>
            <a:spLocks noGrp="1"/>
          </p:cNvSpPr>
          <p:nvPr>
            <p:ph idx="73"/>
          </p:nvPr>
        </p:nvSpPr>
        <p:spPr/>
        <p:txBody>
          <a:bodyPr/>
          <a:lstStyle/>
          <a:p>
            <a:r>
              <a:rPr lang="en-US" dirty="0"/>
              <a:t>Not sure </a:t>
            </a:r>
          </a:p>
        </p:txBody>
      </p:sp>
      <p:sp>
        <p:nvSpPr>
          <p:cNvPr id="17" name="Content Placeholder 16">
            <a:extLst>
              <a:ext uri="{FF2B5EF4-FFF2-40B4-BE49-F238E27FC236}">
                <a16:creationId xmlns:a16="http://schemas.microsoft.com/office/drawing/2014/main" id="{CCCED6B5-B210-0952-B9D3-C63F9C8F9B24}"/>
              </a:ext>
            </a:extLst>
          </p:cNvPr>
          <p:cNvSpPr>
            <a:spLocks noGrp="1"/>
          </p:cNvSpPr>
          <p:nvPr>
            <p:ph idx="74"/>
          </p:nvPr>
        </p:nvSpPr>
        <p:spPr/>
        <p:txBody>
          <a:bodyPr/>
          <a:lstStyle/>
          <a:p>
            <a:r>
              <a:rPr lang="en-US" dirty="0"/>
              <a:t>Bradycardia</a:t>
            </a:r>
          </a:p>
        </p:txBody>
      </p:sp>
      <p:sp>
        <p:nvSpPr>
          <p:cNvPr id="18" name="Content Placeholder 17">
            <a:extLst>
              <a:ext uri="{FF2B5EF4-FFF2-40B4-BE49-F238E27FC236}">
                <a16:creationId xmlns:a16="http://schemas.microsoft.com/office/drawing/2014/main" id="{5372F024-6FFA-3468-C467-0561A8CDAE4B}"/>
              </a:ext>
            </a:extLst>
          </p:cNvPr>
          <p:cNvSpPr>
            <a:spLocks noGrp="1"/>
          </p:cNvSpPr>
          <p:nvPr>
            <p:ph idx="75"/>
          </p:nvPr>
        </p:nvSpPr>
        <p:spPr/>
        <p:txBody>
          <a:bodyPr/>
          <a:lstStyle/>
          <a:p>
            <a:r>
              <a:rPr lang="en-US" dirty="0"/>
              <a:t>GI</a:t>
            </a:r>
          </a:p>
        </p:txBody>
      </p:sp>
      <p:sp>
        <p:nvSpPr>
          <p:cNvPr id="19" name="Content Placeholder 18">
            <a:extLst>
              <a:ext uri="{FF2B5EF4-FFF2-40B4-BE49-F238E27FC236}">
                <a16:creationId xmlns:a16="http://schemas.microsoft.com/office/drawing/2014/main" id="{2D6FE1B3-BD12-C0A6-DA9C-860CEFCE252F}"/>
              </a:ext>
            </a:extLst>
          </p:cNvPr>
          <p:cNvSpPr>
            <a:spLocks noGrp="1"/>
          </p:cNvSpPr>
          <p:nvPr>
            <p:ph idx="76"/>
          </p:nvPr>
        </p:nvSpPr>
        <p:spPr/>
        <p:txBody>
          <a:bodyPr/>
          <a:lstStyle/>
          <a:p>
            <a:r>
              <a:rPr lang="en-US" dirty="0"/>
              <a:t>GI</a:t>
            </a:r>
          </a:p>
        </p:txBody>
      </p:sp>
      <p:sp>
        <p:nvSpPr>
          <p:cNvPr id="20" name="Content Placeholder 19">
            <a:extLst>
              <a:ext uri="{FF2B5EF4-FFF2-40B4-BE49-F238E27FC236}">
                <a16:creationId xmlns:a16="http://schemas.microsoft.com/office/drawing/2014/main" id="{6D4C860B-422D-8F50-2DD7-FD2EFE115E52}"/>
              </a:ext>
            </a:extLst>
          </p:cNvPr>
          <p:cNvSpPr>
            <a:spLocks noGrp="1"/>
          </p:cNvSpPr>
          <p:nvPr>
            <p:ph idx="77"/>
          </p:nvPr>
        </p:nvSpPr>
        <p:spPr/>
        <p:txBody>
          <a:bodyPr/>
          <a:lstStyle/>
          <a:p>
            <a:r>
              <a:rPr lang="en-US" dirty="0"/>
              <a:t>Nausea</a:t>
            </a:r>
          </a:p>
        </p:txBody>
      </p:sp>
      <p:sp>
        <p:nvSpPr>
          <p:cNvPr id="21" name="Content Placeholder 20">
            <a:extLst>
              <a:ext uri="{FF2B5EF4-FFF2-40B4-BE49-F238E27FC236}">
                <a16:creationId xmlns:a16="http://schemas.microsoft.com/office/drawing/2014/main" id="{20DBF1BE-759B-4162-4641-9BBE7DB7A03F}"/>
              </a:ext>
            </a:extLst>
          </p:cNvPr>
          <p:cNvSpPr>
            <a:spLocks noGrp="1"/>
          </p:cNvSpPr>
          <p:nvPr>
            <p:ph idx="78"/>
          </p:nvPr>
        </p:nvSpPr>
        <p:spPr/>
        <p:txBody>
          <a:bodyPr/>
          <a:lstStyle/>
          <a:p>
            <a:r>
              <a:rPr lang="en-US" dirty="0"/>
              <a:t>Primary toxicity </a:t>
            </a:r>
          </a:p>
        </p:txBody>
      </p:sp>
      <p:sp>
        <p:nvSpPr>
          <p:cNvPr id="22" name="Content Placeholder 21">
            <a:extLst>
              <a:ext uri="{FF2B5EF4-FFF2-40B4-BE49-F238E27FC236}">
                <a16:creationId xmlns:a16="http://schemas.microsoft.com/office/drawing/2014/main" id="{572E7098-A3F2-7BCC-64E7-F7886B8B1809}"/>
              </a:ext>
            </a:extLst>
          </p:cNvPr>
          <p:cNvSpPr>
            <a:spLocks noGrp="1"/>
          </p:cNvSpPr>
          <p:nvPr>
            <p:ph idx="79"/>
          </p:nvPr>
        </p:nvSpPr>
        <p:spPr/>
        <p:txBody>
          <a:bodyPr/>
          <a:lstStyle/>
          <a:p>
            <a:r>
              <a:rPr lang="en-US" dirty="0"/>
              <a:t>Hepatotoxicity </a:t>
            </a:r>
          </a:p>
        </p:txBody>
      </p:sp>
    </p:spTree>
    <p:extLst>
      <p:ext uri="{BB962C8B-B14F-4D97-AF65-F5344CB8AC3E}">
        <p14:creationId xmlns:p14="http://schemas.microsoft.com/office/powerpoint/2010/main" val="24275937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3E2E7FF1-7F9B-E929-7DA1-3F92C9ED5884}"/>
              </a:ext>
            </a:extLst>
          </p:cNvPr>
          <p:cNvSpPr>
            <a:spLocks noGrp="1"/>
          </p:cNvSpPr>
          <p:nvPr>
            <p:ph idx="46"/>
          </p:nvPr>
        </p:nvSpPr>
        <p:spPr/>
        <p:txBody>
          <a:bodyPr/>
          <a:lstStyle/>
          <a:p>
            <a:r>
              <a:rPr lang="en-US" dirty="0"/>
              <a:t>75%</a:t>
            </a:r>
          </a:p>
        </p:txBody>
      </p:sp>
      <p:sp>
        <p:nvSpPr>
          <p:cNvPr id="10" name="Content Placeholder 9">
            <a:extLst>
              <a:ext uri="{FF2B5EF4-FFF2-40B4-BE49-F238E27FC236}">
                <a16:creationId xmlns:a16="http://schemas.microsoft.com/office/drawing/2014/main" id="{BA09F28C-541E-8C56-F476-6DD060FBBF94}"/>
              </a:ext>
            </a:extLst>
          </p:cNvPr>
          <p:cNvSpPr>
            <a:spLocks noGrp="1"/>
          </p:cNvSpPr>
          <p:nvPr>
            <p:ph idx="47"/>
          </p:nvPr>
        </p:nvSpPr>
        <p:spPr/>
        <p:txBody>
          <a:bodyPr/>
          <a:lstStyle/>
          <a:p>
            <a:r>
              <a:rPr lang="en-US" dirty="0"/>
              <a:t>10%</a:t>
            </a:r>
          </a:p>
        </p:txBody>
      </p:sp>
      <p:sp>
        <p:nvSpPr>
          <p:cNvPr id="11" name="Content Placeholder 10">
            <a:extLst>
              <a:ext uri="{FF2B5EF4-FFF2-40B4-BE49-F238E27FC236}">
                <a16:creationId xmlns:a16="http://schemas.microsoft.com/office/drawing/2014/main" id="{44F67302-3806-9AE8-ACE5-BEA5DFBC2488}"/>
              </a:ext>
            </a:extLst>
          </p:cNvPr>
          <p:cNvSpPr>
            <a:spLocks noGrp="1"/>
          </p:cNvSpPr>
          <p:nvPr>
            <p:ph idx="48"/>
          </p:nvPr>
        </p:nvSpPr>
        <p:spPr/>
        <p:txBody>
          <a:bodyPr/>
          <a:lstStyle/>
          <a:p>
            <a:r>
              <a:rPr lang="en-US" dirty="0"/>
              <a:t>5%</a:t>
            </a:r>
          </a:p>
        </p:txBody>
      </p:sp>
      <p:sp>
        <p:nvSpPr>
          <p:cNvPr id="12" name="Content Placeholder 11">
            <a:extLst>
              <a:ext uri="{FF2B5EF4-FFF2-40B4-BE49-F238E27FC236}">
                <a16:creationId xmlns:a16="http://schemas.microsoft.com/office/drawing/2014/main" id="{F1649A38-0470-212E-5AA2-CFE21B1AC49C}"/>
              </a:ext>
            </a:extLst>
          </p:cNvPr>
          <p:cNvSpPr>
            <a:spLocks noGrp="1"/>
          </p:cNvSpPr>
          <p:nvPr>
            <p:ph idx="49"/>
          </p:nvPr>
        </p:nvSpPr>
        <p:spPr/>
        <p:txBody>
          <a:bodyPr/>
          <a:lstStyle/>
          <a:p>
            <a:r>
              <a:rPr lang="en-US" dirty="0"/>
              <a:t>20%</a:t>
            </a:r>
          </a:p>
        </p:txBody>
      </p:sp>
      <p:sp>
        <p:nvSpPr>
          <p:cNvPr id="13" name="Content Placeholder 12">
            <a:extLst>
              <a:ext uri="{FF2B5EF4-FFF2-40B4-BE49-F238E27FC236}">
                <a16:creationId xmlns:a16="http://schemas.microsoft.com/office/drawing/2014/main" id="{5917D9BF-57F9-FC6C-26B7-451EF3BA3854}"/>
              </a:ext>
            </a:extLst>
          </p:cNvPr>
          <p:cNvSpPr>
            <a:spLocks noGrp="1"/>
          </p:cNvSpPr>
          <p:nvPr>
            <p:ph idx="50"/>
          </p:nvPr>
        </p:nvSpPr>
        <p:spPr/>
        <p:txBody>
          <a:bodyPr/>
          <a:lstStyle/>
          <a:p>
            <a:r>
              <a:rPr lang="en-US" dirty="0"/>
              <a:t>10%</a:t>
            </a:r>
          </a:p>
        </p:txBody>
      </p:sp>
      <p:sp>
        <p:nvSpPr>
          <p:cNvPr id="14" name="Content Placeholder 13">
            <a:extLst>
              <a:ext uri="{FF2B5EF4-FFF2-40B4-BE49-F238E27FC236}">
                <a16:creationId xmlns:a16="http://schemas.microsoft.com/office/drawing/2014/main" id="{3FA5F2C2-4FB5-7816-7161-F710EE2D14DB}"/>
              </a:ext>
            </a:extLst>
          </p:cNvPr>
          <p:cNvSpPr>
            <a:spLocks noGrp="1"/>
          </p:cNvSpPr>
          <p:nvPr>
            <p:ph idx="58"/>
          </p:nvPr>
        </p:nvSpPr>
        <p:spPr/>
        <p:txBody>
          <a:bodyPr/>
          <a:lstStyle/>
          <a:p>
            <a:r>
              <a:rPr lang="en-US" dirty="0"/>
              <a:t>Chance of dose hold </a:t>
            </a:r>
          </a:p>
        </p:txBody>
      </p:sp>
      <p:sp>
        <p:nvSpPr>
          <p:cNvPr id="15" name="Content Placeholder 14">
            <a:extLst>
              <a:ext uri="{FF2B5EF4-FFF2-40B4-BE49-F238E27FC236}">
                <a16:creationId xmlns:a16="http://schemas.microsoft.com/office/drawing/2014/main" id="{0C83BE99-5339-D9A3-6A66-1328B787BF80}"/>
              </a:ext>
            </a:extLst>
          </p:cNvPr>
          <p:cNvSpPr>
            <a:spLocks noGrp="1"/>
          </p:cNvSpPr>
          <p:nvPr>
            <p:ph idx="71"/>
          </p:nvPr>
        </p:nvSpPr>
        <p:spPr/>
        <p:txBody>
          <a:bodyPr/>
          <a:lstStyle/>
          <a:p>
            <a:r>
              <a:rPr lang="en-US" dirty="0"/>
              <a:t>&lt;5% </a:t>
            </a:r>
          </a:p>
        </p:txBody>
      </p:sp>
      <p:sp>
        <p:nvSpPr>
          <p:cNvPr id="8" name="Title 7">
            <a:extLst>
              <a:ext uri="{FF2B5EF4-FFF2-40B4-BE49-F238E27FC236}">
                <a16:creationId xmlns:a16="http://schemas.microsoft.com/office/drawing/2014/main" id="{ABD42202-5C10-A2EE-3571-04A13720956D}"/>
              </a:ext>
            </a:extLst>
          </p:cNvPr>
          <p:cNvSpPr>
            <a:spLocks noGrp="1"/>
          </p:cNvSpPr>
          <p:nvPr>
            <p:ph type="title"/>
          </p:nvPr>
        </p:nvSpPr>
        <p:spPr/>
        <p:txBody>
          <a:bodyPr/>
          <a:lstStyle/>
          <a:p>
            <a:r>
              <a:rPr lang="en-US" sz="2200" dirty="0"/>
              <a:t>Based on your personal clinical experience and knowledge of available data, please estimate the chance that a patient will experience toxicity requiring a dose hold during treatment with </a:t>
            </a:r>
            <a:r>
              <a:rPr lang="en-US" sz="2200" u="sng" dirty="0" err="1"/>
              <a:t>imlunestrant</a:t>
            </a:r>
            <a:r>
              <a:rPr lang="en-US" sz="2200" dirty="0"/>
              <a:t>. What is the primary toxicity that leads to withholding dosing?</a:t>
            </a:r>
          </a:p>
        </p:txBody>
      </p:sp>
      <p:sp>
        <p:nvSpPr>
          <p:cNvPr id="16" name="Content Placeholder 15">
            <a:extLst>
              <a:ext uri="{FF2B5EF4-FFF2-40B4-BE49-F238E27FC236}">
                <a16:creationId xmlns:a16="http://schemas.microsoft.com/office/drawing/2014/main" id="{4AFFC878-5200-5850-0015-E803C5659720}"/>
              </a:ext>
            </a:extLst>
          </p:cNvPr>
          <p:cNvSpPr>
            <a:spLocks noGrp="1"/>
          </p:cNvSpPr>
          <p:nvPr>
            <p:ph idx="73"/>
          </p:nvPr>
        </p:nvSpPr>
        <p:spPr/>
        <p:txBody>
          <a:bodyPr/>
          <a:lstStyle/>
          <a:p>
            <a:r>
              <a:rPr lang="en-US" dirty="0"/>
              <a:t>GI</a:t>
            </a:r>
          </a:p>
        </p:txBody>
      </p:sp>
      <p:sp>
        <p:nvSpPr>
          <p:cNvPr id="17" name="Content Placeholder 16">
            <a:extLst>
              <a:ext uri="{FF2B5EF4-FFF2-40B4-BE49-F238E27FC236}">
                <a16:creationId xmlns:a16="http://schemas.microsoft.com/office/drawing/2014/main" id="{CCCED6B5-B210-0952-B9D3-C63F9C8F9B24}"/>
              </a:ext>
            </a:extLst>
          </p:cNvPr>
          <p:cNvSpPr>
            <a:spLocks noGrp="1"/>
          </p:cNvSpPr>
          <p:nvPr>
            <p:ph idx="74"/>
          </p:nvPr>
        </p:nvSpPr>
        <p:spPr/>
        <p:txBody>
          <a:bodyPr/>
          <a:lstStyle/>
          <a:p>
            <a:r>
              <a:rPr lang="en-US" dirty="0"/>
              <a:t>Diarrhea </a:t>
            </a:r>
          </a:p>
        </p:txBody>
      </p:sp>
      <p:sp>
        <p:nvSpPr>
          <p:cNvPr id="18" name="Content Placeholder 17">
            <a:extLst>
              <a:ext uri="{FF2B5EF4-FFF2-40B4-BE49-F238E27FC236}">
                <a16:creationId xmlns:a16="http://schemas.microsoft.com/office/drawing/2014/main" id="{5372F024-6FFA-3468-C467-0561A8CDAE4B}"/>
              </a:ext>
            </a:extLst>
          </p:cNvPr>
          <p:cNvSpPr>
            <a:spLocks noGrp="1"/>
          </p:cNvSpPr>
          <p:nvPr>
            <p:ph idx="75"/>
          </p:nvPr>
        </p:nvSpPr>
        <p:spPr/>
        <p:txBody>
          <a:bodyPr/>
          <a:lstStyle/>
          <a:p>
            <a:r>
              <a:rPr lang="en-US" dirty="0"/>
              <a:t>Fatigue</a:t>
            </a:r>
          </a:p>
        </p:txBody>
      </p:sp>
      <p:sp>
        <p:nvSpPr>
          <p:cNvPr id="19" name="Content Placeholder 18">
            <a:extLst>
              <a:ext uri="{FF2B5EF4-FFF2-40B4-BE49-F238E27FC236}">
                <a16:creationId xmlns:a16="http://schemas.microsoft.com/office/drawing/2014/main" id="{2D6FE1B3-BD12-C0A6-DA9C-860CEFCE252F}"/>
              </a:ext>
            </a:extLst>
          </p:cNvPr>
          <p:cNvSpPr>
            <a:spLocks noGrp="1"/>
          </p:cNvSpPr>
          <p:nvPr>
            <p:ph idx="76"/>
          </p:nvPr>
        </p:nvSpPr>
        <p:spPr/>
        <p:txBody>
          <a:bodyPr/>
          <a:lstStyle/>
          <a:p>
            <a:r>
              <a:rPr lang="en-US" dirty="0"/>
              <a:t>GI</a:t>
            </a:r>
          </a:p>
        </p:txBody>
      </p:sp>
      <p:sp>
        <p:nvSpPr>
          <p:cNvPr id="20" name="Content Placeholder 19">
            <a:extLst>
              <a:ext uri="{FF2B5EF4-FFF2-40B4-BE49-F238E27FC236}">
                <a16:creationId xmlns:a16="http://schemas.microsoft.com/office/drawing/2014/main" id="{6D4C860B-422D-8F50-2DD7-FD2EFE115E52}"/>
              </a:ext>
            </a:extLst>
          </p:cNvPr>
          <p:cNvSpPr>
            <a:spLocks noGrp="1"/>
          </p:cNvSpPr>
          <p:nvPr>
            <p:ph idx="77"/>
          </p:nvPr>
        </p:nvSpPr>
        <p:spPr/>
        <p:txBody>
          <a:bodyPr/>
          <a:lstStyle/>
          <a:p>
            <a:r>
              <a:rPr lang="en-US" dirty="0"/>
              <a:t>Nausea</a:t>
            </a:r>
          </a:p>
        </p:txBody>
      </p:sp>
      <p:sp>
        <p:nvSpPr>
          <p:cNvPr id="21" name="Content Placeholder 20">
            <a:extLst>
              <a:ext uri="{FF2B5EF4-FFF2-40B4-BE49-F238E27FC236}">
                <a16:creationId xmlns:a16="http://schemas.microsoft.com/office/drawing/2014/main" id="{20DBF1BE-759B-4162-4641-9BBE7DB7A03F}"/>
              </a:ext>
            </a:extLst>
          </p:cNvPr>
          <p:cNvSpPr>
            <a:spLocks noGrp="1"/>
          </p:cNvSpPr>
          <p:nvPr>
            <p:ph idx="78"/>
          </p:nvPr>
        </p:nvSpPr>
        <p:spPr/>
        <p:txBody>
          <a:bodyPr/>
          <a:lstStyle/>
          <a:p>
            <a:r>
              <a:rPr lang="en-US" dirty="0"/>
              <a:t>Primary toxicity </a:t>
            </a:r>
          </a:p>
        </p:txBody>
      </p:sp>
      <p:sp>
        <p:nvSpPr>
          <p:cNvPr id="22" name="Content Placeholder 21">
            <a:extLst>
              <a:ext uri="{FF2B5EF4-FFF2-40B4-BE49-F238E27FC236}">
                <a16:creationId xmlns:a16="http://schemas.microsoft.com/office/drawing/2014/main" id="{572E7098-A3F2-7BCC-64E7-F7886B8B1809}"/>
              </a:ext>
            </a:extLst>
          </p:cNvPr>
          <p:cNvSpPr>
            <a:spLocks noGrp="1"/>
          </p:cNvSpPr>
          <p:nvPr>
            <p:ph idx="79"/>
          </p:nvPr>
        </p:nvSpPr>
        <p:spPr/>
        <p:txBody>
          <a:bodyPr/>
          <a:lstStyle/>
          <a:p>
            <a:r>
              <a:rPr lang="en-US" dirty="0"/>
              <a:t>GI</a:t>
            </a:r>
          </a:p>
        </p:txBody>
      </p:sp>
    </p:spTree>
    <p:extLst>
      <p:ext uri="{BB962C8B-B14F-4D97-AF65-F5344CB8AC3E}">
        <p14:creationId xmlns:p14="http://schemas.microsoft.com/office/powerpoint/2010/main" val="8161212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100"/>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KPI_HAS_CHART" val="false"/>
</p:tagLst>
</file>

<file path=ppt/tags/tag5.xml><?xml version="1.0" encoding="utf-8"?>
<p:tagLst xmlns:a="http://schemas.openxmlformats.org/drawingml/2006/main" xmlns:r="http://schemas.openxmlformats.org/officeDocument/2006/relationships" xmlns:p="http://schemas.openxmlformats.org/presentationml/2006/main">
  <p:tag name="KPI_HAS_CHART" val="false"/>
</p:tagLst>
</file>

<file path=ppt/tags/tag6.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Microsoft YaHei"/>
        <a:cs typeface="Microsoft YaHei"/>
      </a:majorFont>
      <a:minorFont>
        <a:latin typeface="Arial"/>
        <a:ea typeface="Microsoft YaHei"/>
        <a:cs typeface="Microsoft YaHe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over Slides">
  <a:themeElements>
    <a:clrScheme name="Custom 4">
      <a:dk1>
        <a:srgbClr val="58595B"/>
      </a:dk1>
      <a:lt1>
        <a:sysClr val="window" lastClr="FFFFFF"/>
      </a:lt1>
      <a:dk2>
        <a:srgbClr val="03173E"/>
      </a:dk2>
      <a:lt2>
        <a:srgbClr val="D9D9D6"/>
      </a:lt2>
      <a:accent1>
        <a:srgbClr val="03173E"/>
      </a:accent1>
      <a:accent2>
        <a:srgbClr val="ED8B00"/>
      </a:accent2>
      <a:accent3>
        <a:srgbClr val="58595B"/>
      </a:accent3>
      <a:accent4>
        <a:srgbClr val="BBBCBC"/>
      </a:accent4>
      <a:accent5>
        <a:srgbClr val="0087CA"/>
      </a:accent5>
      <a:accent6>
        <a:srgbClr val="63B1BA"/>
      </a:accent6>
      <a:hlink>
        <a:srgbClr val="00558C"/>
      </a:hlink>
      <a:folHlink>
        <a:srgbClr val="0055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Autofit/>
      </a:bodyPr>
      <a:lstStyle>
        <a:defPPr marL="0" indent="0" algn="l">
          <a:spcBef>
            <a:spcPts val="0"/>
          </a:spcBef>
          <a:buFont typeface="Arial"/>
          <a:buNone/>
          <a:defRPr sz="2400" b="1" dirty="0" smtClean="0">
            <a:solidFill>
              <a:srgbClr val="00164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HCA Healthcare Theme" id="{FDD82C39-F45F-41D3-A6DF-5DD711C2460A}" vid="{7EE04C3A-D4AC-4A84-A49E-2384C75E9FF8}"/>
    </a:ext>
  </a:extLst>
</a:theme>
</file>

<file path=ppt/theme/theme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20" ma:contentTypeDescription="Create a new document." ma:contentTypeScope="" ma:versionID="42313d248ba35013c6f23fcedd0391f9">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9822f659af8aa18c39dc480cf07ae518"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element ref="ns1: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FEE0D78-30CD-47D2-88FF-99EF95C04C31}"/>
</file>

<file path=customXml/itemProps2.xml><?xml version="1.0" encoding="utf-8"?>
<ds:datastoreItem xmlns:ds="http://schemas.openxmlformats.org/officeDocument/2006/customXml" ds:itemID="{3509DA1F-5A5D-4DC5-9148-C7E6F0134CE3}"/>
</file>

<file path=docProps/app.xml><?xml version="1.0" encoding="utf-8"?>
<Properties xmlns="http://schemas.openxmlformats.org/officeDocument/2006/extended-properties" xmlns:vt="http://schemas.openxmlformats.org/officeDocument/2006/docPropsVTypes">
  <Template/>
  <TotalTime>73938</TotalTime>
  <Words>10068</Words>
  <Application>Microsoft Macintosh PowerPoint</Application>
  <PresentationFormat>Widescreen</PresentationFormat>
  <Paragraphs>1846</Paragraphs>
  <Slides>110</Slides>
  <Notes>35</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110</vt:i4>
      </vt:variant>
    </vt:vector>
  </HeadingPairs>
  <TitlesOfParts>
    <vt:vector size="126" baseType="lpstr">
      <vt:lpstr>Malgun Gothic</vt:lpstr>
      <vt:lpstr>Arial</vt:lpstr>
      <vt:lpstr>Arial Narrow</vt:lpstr>
      <vt:lpstr>ArialNarrow-Bold</vt:lpstr>
      <vt:lpstr>Calibri</vt:lpstr>
      <vt:lpstr>Comic Sans MS</vt:lpstr>
      <vt:lpstr>Courier New</vt:lpstr>
      <vt:lpstr>Noto Sans Symbols</vt:lpstr>
      <vt:lpstr>Symbol</vt:lpstr>
      <vt:lpstr>Times</vt:lpstr>
      <vt:lpstr>Times New Roman</vt:lpstr>
      <vt:lpstr>Wingdings</vt:lpstr>
      <vt:lpstr>1_Default Design</vt:lpstr>
      <vt:lpstr>Office Theme</vt:lpstr>
      <vt:lpstr>Cover Slides</vt:lpstr>
      <vt:lpstr>4_Default Design</vt:lpstr>
      <vt:lpstr>Inside the Issue: Current and Future Management  of ER-Positive Metastatic Breast Cancer After  Disease Progression on a CDK4/6 Inhibitor</vt:lpstr>
      <vt:lpstr>Faculty</vt:lpstr>
      <vt:lpstr>Survey Participants</vt:lpstr>
      <vt:lpstr>Commercial Support</vt:lpstr>
      <vt:lpstr>Dr Bardia — Disclosures</vt:lpstr>
      <vt:lpstr>Dr Hamilton — Disclosures</vt:lpstr>
      <vt:lpstr>PowerPoint Presentation</vt:lpstr>
      <vt:lpstr>Key Data Sets</vt:lpstr>
      <vt:lpstr>Key Data Sets</vt:lpstr>
      <vt:lpstr>Key Data Sets</vt:lpstr>
      <vt:lpstr>Key Data Sets</vt:lpstr>
      <vt:lpstr>Key Data Sets</vt:lpstr>
      <vt:lpstr>Key Data Sets</vt:lpstr>
      <vt:lpstr>Agenda</vt:lpstr>
      <vt:lpstr>Agenda</vt:lpstr>
      <vt:lpstr>PowerPoint Presentation</vt:lpstr>
      <vt:lpstr>PowerPoint Presentation</vt:lpstr>
      <vt:lpstr>PowerPoint Presentation</vt:lpstr>
      <vt:lpstr>SERM/SERD landscape in breast cancer</vt:lpstr>
      <vt:lpstr>Agenda</vt:lpstr>
      <vt:lpstr>Current Strategies for Previously Treated ER-Positive Metastatic Breast Cancer          　 </vt:lpstr>
      <vt:lpstr>Patient Story: Endocrine Therapy for HR+ Cancer  </vt:lpstr>
      <vt:lpstr>  CDK 4/6i after CDK 4/6i</vt:lpstr>
      <vt:lpstr>Patient Story: Endocrine Therapy for HR+ Cancer  </vt:lpstr>
      <vt:lpstr>Elacestrant Clinical Activity: CBR at 24 Weeks 42.6%</vt:lpstr>
      <vt:lpstr>Phase 3 EMERALD: Study Design </vt:lpstr>
      <vt:lpstr>EMERALD: PFS Rate at 6 and 12 Months—  All Patients and mESR1 Group</vt:lpstr>
      <vt:lpstr>PowerPoint Presentation</vt:lpstr>
      <vt:lpstr>Oral SERD in ER+ MBC: Current Development Status</vt:lpstr>
      <vt:lpstr>Patient Story: Endocrine Therapy for HR+ Cancer  </vt:lpstr>
      <vt:lpstr>Case: 55F with HR+ MBC</vt:lpstr>
      <vt:lpstr>Trop2 ADC for HR+ MBC:  Sacituzumab Govitecan</vt:lpstr>
      <vt:lpstr>PowerPoint Presentation</vt:lpstr>
      <vt:lpstr>PowerPoint Presentation</vt:lpstr>
      <vt:lpstr>Sacituzumab Govitecan vs TPC: Efficacy by HER2 status (TROPiCS-02)</vt:lpstr>
      <vt:lpstr>Case: 55F with HR+ MBC</vt:lpstr>
      <vt:lpstr>HER2-Low Breast Cancer:  Current Definition  </vt:lpstr>
      <vt:lpstr>PowerPoint Presentation</vt:lpstr>
      <vt:lpstr>Slide 5</vt:lpstr>
      <vt:lpstr>Slide 10</vt:lpstr>
      <vt:lpstr>PowerPoint Presentation</vt:lpstr>
      <vt:lpstr>Agenda</vt:lpstr>
      <vt:lpstr>Future Directions in the Management of ER-Positive mBC</vt:lpstr>
      <vt:lpstr>Oral SERDs</vt:lpstr>
      <vt:lpstr>SERD: Selective estrogen receptor degrader</vt:lpstr>
      <vt:lpstr>Comparison of oral SERDs in development</vt:lpstr>
      <vt:lpstr>SERENA-2: Study design and patient population</vt:lpstr>
      <vt:lpstr>SERENA-2: Progression-free survival</vt:lpstr>
      <vt:lpstr>Adverse events with oral SERDs</vt:lpstr>
      <vt:lpstr>SERENA-4: Camizestrant + palbociclib as 1L therapy for HR+/HER2- MBC</vt:lpstr>
      <vt:lpstr>EMBER-3: 1-2L trial for HR+/HER2- MBC with Imlunestrant</vt:lpstr>
      <vt:lpstr>SERENA-6: Early switch strategy to oral SERD in   ESR1-mutant ER+/HER2- MBC</vt:lpstr>
      <vt:lpstr>Other ER targeting agents</vt:lpstr>
      <vt:lpstr>ARV-471: Proteolysis targeting chimera (PROTAC™)</vt:lpstr>
      <vt:lpstr>ARV-471: Phase 2 (VERITAC) cohort expansion </vt:lpstr>
      <vt:lpstr>Complete ER antagonist (CERAN): MOA</vt:lpstr>
      <vt:lpstr>OP-1250 monotherapy and palbociclib combination </vt:lpstr>
      <vt:lpstr>Akt inhibition</vt:lpstr>
      <vt:lpstr>PI3K/AKT/mTOR pathway</vt:lpstr>
      <vt:lpstr>PowerPoint Presentation</vt:lpstr>
      <vt:lpstr>CAPItello-291: Phase 3 trial with an Akt inhibitor</vt:lpstr>
      <vt:lpstr>CAPItello-291: Progression-Free Survival in the Overall Population</vt:lpstr>
      <vt:lpstr>CAPItello-291: Progression-Free Survival for Patients with AKT Pathway-Altered Tumors</vt:lpstr>
      <vt:lpstr>CAPItello-291: Overall Survival in the Overall Population</vt:lpstr>
      <vt:lpstr>CAPItello-291: Overall Survival for Patients with AKT Pathway-Altered Tumors</vt:lpstr>
      <vt:lpstr>CAPItello-291: Subgroup Analysis </vt:lpstr>
      <vt:lpstr>CAPItello-291: Most Frequent Adverse Events in the Overall Population (Safety Population)</vt:lpstr>
      <vt:lpstr>Novel ADCs</vt:lpstr>
      <vt:lpstr>Patritumab deruxtecan (HER3-DXd)</vt:lpstr>
      <vt:lpstr>Patritumab deruxtecan: Activity in HER3-expressing MBC</vt:lpstr>
      <vt:lpstr>ICARUS-Breast01: Phase 2 trial of HER3-DXd in HR+/HER2- MBC</vt:lpstr>
      <vt:lpstr>Phase 2 trial of HER3-DXd in HER2- MBC</vt:lpstr>
      <vt:lpstr>Tumor shrinkage with HER3-DXd</vt:lpstr>
      <vt:lpstr>Datopotamab deruxtecan (Dato-DXd): Trop-2 directed ADC</vt:lpstr>
      <vt:lpstr>TROPION-Breast01: Phase 3 trial of Dato-DXd in HR+/HER2- MBC</vt:lpstr>
      <vt:lpstr>Case 1 Patient with ER+/HER2- MBC who received an investigational SERD</vt:lpstr>
      <vt:lpstr>Case 2 Patient with ER+/HER2- MBC who received capivasertib</vt:lpstr>
      <vt:lpstr>Case 3 Patient with ER+/HER2- MBC who received patritumab deruxtecan</vt:lpstr>
      <vt:lpstr>Agenda</vt:lpstr>
      <vt:lpstr>In general, which CDK4/6 inhibitor are you most likely to recommend in combination with endocrine therapy for a patient with ER-positive, HER2-negative (IHC 0) metastatic breast cancer? </vt:lpstr>
      <vt:lpstr>A 65-year-old woman with ER-positive, HER2-negative (IHC 0), node-negative breast cancer has developed multiple minimally symptomatic bone metastases 2 years after starting adjuvant anastrozole. Which endocrine-based treatment would you most likely recommend?</vt:lpstr>
      <vt:lpstr>A 65-year-old woman with ER-positive, HER2-negative (IHC 0), node-negative breast cancer has developed multiple minimally symptomatic bone metastases 2 years after starting adjuvant anastrozole. She receives a CDK4/6 inhibitor with fulvestrant and initially responds but then experiences disease progression 18 months later. Regulatory and reimbursement issues aside, what would be your most likely next treatment if biomarker evaluation revealed the following results?</vt:lpstr>
      <vt:lpstr>Have you administered or would you administer a CDK4/6 inhibitor to a patient with ER-positive, HER2-negative (IHC 0) metastatic breast cancer who has experienced disease progression on a CDK4/6 inhibitor?</vt:lpstr>
      <vt:lpstr>Should community-based oncologists routinely be testing for the following biomarkers in their patients with ER-positive metastatic breast cancer? </vt:lpstr>
      <vt:lpstr>Have you administered or would you administer trastuzumab deruxtecan to a patient with ER-positive, HER2-negative (IHC 0) metastatic breast cancer?</vt:lpstr>
      <vt:lpstr>Regulatory and reimbursement issues aside, would you offer trastuzumab deruxtecan to a patient with HER2-negative (IHC 0) metastatic breast cancer and a HER2 mutation? </vt:lpstr>
      <vt:lpstr>A 65-year-old woman with ER-positive, HER2-negative (IHC 0) breast cancer experienced disease progression on various endocrine-based therapies and most recently on capecitabine/ paclitaxel. PS 1,  no organ dysfunction. Regulatory and reimbursement issues aside what would be your most likely next treatment if biomarker evaluation revealed the following results?</vt:lpstr>
      <vt:lpstr>For a patient with metastatic breast cancer, regulatory and reimbursement issues aside, at what point would you like to use sacituzumab govitecan?</vt:lpstr>
      <vt:lpstr>If camizestrant were to become available, for which patients with ER-positive, HER2-negative metastatic breast cancer would you prioritize its use?</vt:lpstr>
      <vt:lpstr>If capivasertib were to become available, for which patients with ER-positive, HER2-negative metastatic breast cancer would you prioritize its use?</vt:lpstr>
      <vt:lpstr>If datopotamab deruxtecan were to become available, for which patients with  ER-positive metastatic breast cancer would you prioritize its use?</vt:lpstr>
      <vt:lpstr>If patritumab deruxtecan were to become available, for which patients with  ER-positive metastatic breast cancer would you prioritize its use?</vt:lpstr>
      <vt:lpstr>A 65-year-old woman with ER-positive, HER2-low (IHC 1) breast cancer experienced disease progression on various endocrine-based therapies and most recently on capecitabine/paclitaxel. PS 1, no organ dysfunction. Regulatory and reimbursement issues aside, what would be your most likely next treatment if biomarker evaluation revealed the following results?</vt:lpstr>
      <vt:lpstr>For a patient with metastatic breast cancer, regulatory and reimbursement issues aside, at what point would you like to use trastuzumab deruxtecan?</vt:lpstr>
      <vt:lpstr>Would you recommend rechallenge with trastuzumab deruxtecan for a patient who previously developed pneumonitis on that treatment and has since recovered?</vt:lpstr>
      <vt:lpstr>Based on your personal clinical experience and knowledge of available data, please estimate the chance that a patient will experience toxicity requiring a dose hold during treatment with elacestrant. What is the primary toxicity that leads to withholding dosing?</vt:lpstr>
      <vt:lpstr>Based on your personal clinical experience and knowledge of available data, please estimate the chance that a patient will experience toxicity requiring a dose hold during treatment with camizestrant. What is the primary toxicity that leads to withholding dosing?</vt:lpstr>
      <vt:lpstr>Based on your personal clinical experience and knowledge of available data, please estimate the chance that a patient will experience toxicity requiring a dose hold during treatment with giredestrant held. What is the primary toxicity that leads to withholding dosing?</vt:lpstr>
      <vt:lpstr>Based on your personal clinical experience and knowledge of available data, please estimate the chance that a patient will experience toxicity requiring a dose hold during treatment with imlunestrant. What is the primary toxicity that leads to withholding dosing?</vt:lpstr>
      <vt:lpstr>Based on your personal clinical experience and knowledge of available data, please estimate the chance that a patient will experience toxicity requiring a dose hold during treatment with capivasertib. What is the primary toxicity that leads to withholding dosing?</vt:lpstr>
      <vt:lpstr>Based on your personal clinical experience and knowledge of available data, please estimate the chance that a patient will experience toxicity requiring a dose hold during treatment with alpelisib. What is the primary toxicity that leads to withholding dosing?</vt:lpstr>
      <vt:lpstr>Based on your personal clinical experience and knowledge of available data, please estimate the chance that a patient will experience toxicity requiring a dose hold during treatment with trastuzumab deruxtecan. What is the primary toxicity that leads to withholding dosing?</vt:lpstr>
      <vt:lpstr>Based on your personal clinical experience and knowledge of available data, please estimate the chance that a patient will experience toxicity requiring a dose hold during treatment with sacituzumab govitecan. What is the primary toxicity that leads to withholding dosing?</vt:lpstr>
      <vt:lpstr>Based on your personal clinical experience and knowledge of available data, please estimate the chance that a patient will experience toxicity requiring a dose hold during treatment with datopotamab deruxtecan. What is the primary toxicity that leads to withholding dosing?</vt:lpstr>
      <vt:lpstr>Based on your personal clinical experience and knowledge of available data, please estimate the chance that a patient will experience toxicity requiring a dose hold during treatment with patritumab deruxtecan. What is the primary toxicity that leads to withholding dosing?</vt:lpstr>
      <vt:lpstr>Based on your personal clinical experience and knowledge of available data, please estimate the chance that a patient will experience toxicity requiring a dose hold during treatment with olaparib. What is the primary toxicity that leads to withholding dosing?</vt:lpstr>
      <vt:lpstr>Based on your personal clinical experience and knowledge of available data, please estimate the chance that a patient will experience toxicity requiring a dose hold during treatment with palbociclib. What is the primary toxicity that leads to withholding dosing?</vt:lpstr>
      <vt:lpstr>Based on your personal clinical experience and knowledge of available data, please estimate the chance that a patient will experience toxicity requiring a dose hold during treatment with abemaciclib. What is the primary toxicity that leads to withholding dosing?</vt:lpstr>
      <vt:lpstr>Based on your personal clinical experience and knowledge of available data, please estimate the chance that a patient will experience toxicity requiring a dose hold during treatment with ribociclib. What is the primary toxicity that leads to withholding dosing?</vt:lpstr>
      <vt:lpstr>Based on your personal clinical experience and knowledge of available data, should olaparib be offered to patients with ER-positive, HER2-negative breast cancer and either a somatic or germline BRCA mutation in the following situations?</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To Practice</dc:title>
  <dc:subject/>
  <dc:creator>Research To Practice</dc:creator>
  <cp:keywords/>
  <dc:description/>
  <cp:lastModifiedBy>Silvana Izquierdo</cp:lastModifiedBy>
  <cp:revision>6481</cp:revision>
  <cp:lastPrinted>2020-10-06T15:56:26Z</cp:lastPrinted>
  <dcterms:created xsi:type="dcterms:W3CDTF">2013-03-19T19:50:02Z</dcterms:created>
  <dcterms:modified xsi:type="dcterms:W3CDTF">2023-07-21T11:51:55Z</dcterms:modified>
  <cp:category/>
</cp:coreProperties>
</file>