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3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28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media/image32.jpg" ContentType="image/jpg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media/image36.jpg" ContentType="image/jpg"/>
  <Override PartName="/ppt/media/image35.jpg" ContentType="image/jpg"/>
  <Override PartName="/ppt/media/image34.jpg" ContentType="image/jpg"/>
  <Override PartName="/ppt/media/image33.jpg" ContentType="image/jpg"/>
  <Override PartName="/ppt/theme/theme10.xml" ContentType="application/vnd.openxmlformats-officedocument.theme+xml"/>
  <Override PartName="/ppt/theme/theme9.xml" ContentType="application/vnd.openxmlformats-officedocument.theme+xml"/>
  <Override PartName="/ppt/theme/theme8.xml" ContentType="application/vnd.openxmlformats-officedocument.theme+xml"/>
  <Override PartName="/ppt/theme/theme7.xml" ContentType="application/vnd.openxmlformats-officedocument.theme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  <p:sldMasterId id="2147483727" r:id="rId3"/>
    <p:sldMasterId id="2147483741" r:id="rId4"/>
    <p:sldMasterId id="2147483753" r:id="rId5"/>
    <p:sldMasterId id="2147483759" r:id="rId6"/>
    <p:sldMasterId id="2147483765" r:id="rId7"/>
    <p:sldMasterId id="2147483771" r:id="rId8"/>
    <p:sldMasterId id="2147483777" r:id="rId9"/>
  </p:sldMasterIdLst>
  <p:notesMasterIdLst>
    <p:notesMasterId r:id="rId49"/>
  </p:notesMasterIdLst>
  <p:sldIdLst>
    <p:sldId id="924" r:id="rId10"/>
    <p:sldId id="2134803880" r:id="rId11"/>
    <p:sldId id="272" r:id="rId12"/>
    <p:sldId id="259" r:id="rId13"/>
    <p:sldId id="261" r:id="rId14"/>
    <p:sldId id="263" r:id="rId15"/>
    <p:sldId id="2134803904" r:id="rId16"/>
    <p:sldId id="2134803885" r:id="rId17"/>
    <p:sldId id="2134803881" r:id="rId18"/>
    <p:sldId id="2134803882" r:id="rId19"/>
    <p:sldId id="2134803883" r:id="rId20"/>
    <p:sldId id="311" r:id="rId21"/>
    <p:sldId id="314" r:id="rId22"/>
    <p:sldId id="258" r:id="rId23"/>
    <p:sldId id="260" r:id="rId24"/>
    <p:sldId id="2134803905" r:id="rId25"/>
    <p:sldId id="2134803886" r:id="rId26"/>
    <p:sldId id="262" r:id="rId27"/>
    <p:sldId id="2134803884" r:id="rId28"/>
    <p:sldId id="2126986806" r:id="rId29"/>
    <p:sldId id="2126986808" r:id="rId30"/>
    <p:sldId id="264" r:id="rId31"/>
    <p:sldId id="265" r:id="rId32"/>
    <p:sldId id="2134803900" r:id="rId33"/>
    <p:sldId id="2134803901" r:id="rId34"/>
    <p:sldId id="2134803902" r:id="rId35"/>
    <p:sldId id="2134803898" r:id="rId36"/>
    <p:sldId id="2126986810" r:id="rId37"/>
    <p:sldId id="2126986812" r:id="rId38"/>
    <p:sldId id="7118" r:id="rId39"/>
    <p:sldId id="2134803891" r:id="rId40"/>
    <p:sldId id="2134803894" r:id="rId41"/>
    <p:sldId id="2134803888" r:id="rId42"/>
    <p:sldId id="2134803889" r:id="rId43"/>
    <p:sldId id="2134803890" r:id="rId44"/>
    <p:sldId id="2134803899" r:id="rId45"/>
    <p:sldId id="1041" r:id="rId46"/>
    <p:sldId id="2134803852" r:id="rId47"/>
    <p:sldId id="2134803903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18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33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63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presProps" Target="presProps.xml"/><Relationship Id="rId55" Type="http://schemas.openxmlformats.org/officeDocument/2006/relationships/customXml" Target="../customXml/item2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customXml" Target="../customXml/item3.xml"/><Relationship Id="rId8" Type="http://schemas.openxmlformats.org/officeDocument/2006/relationships/slideMaster" Target="slideMasters/slideMaster8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klempners\Dropbox\Lectures%20and%20Conferences\Gastric%20Symp%2011-2018\GEA%20Targe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1A1-D645-B680-D34A04499924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41A1-D645-B680-D34A04499924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41A1-D645-B680-D34A04499924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1A1-D645-B680-D34A04499924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41A1-D645-B680-D34A04499924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41A1-D645-B680-D34A04499924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41A1-D645-B680-D34A04499924}"/>
              </c:ext>
            </c:extLst>
          </c:dPt>
          <c:dLbls>
            <c:dLbl>
              <c:idx val="4"/>
              <c:tx>
                <c:rich>
                  <a:bodyPr/>
                  <a:lstStyle/>
                  <a:p>
                    <a:fld id="{0498FBB8-E939-4158-94AE-3F255DC28A13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, </a:t>
                    </a:r>
                    <a:fld id="{6AFDAD25-FFB1-4D37-9300-C9E3CABA3191}" type="VALUE">
                      <a:rPr lang="en-US" baseline="0" smtClean="0"/>
                      <a:pPr/>
                      <a:t>[VALUE]</a:t>
                    </a:fld>
                    <a:endParaRPr lang="en-US" baseline="0"/>
                  </a:p>
                  <a:p>
                    <a:r>
                      <a:rPr lang="en-US" baseline="0"/>
                      <a:t>FGFR2+ 30%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41A1-D645-B680-D34A04499924}"/>
                </c:ext>
              </c:extLst>
            </c:dLbl>
            <c:dLbl>
              <c:idx val="6"/>
              <c:layout>
                <c:manualLayout>
                  <c:x val="4.5060658578856154E-2"/>
                  <c:y val="-4.11522633744856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41A1-D645-B680-D34A0449992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Sheet1!$B$3:$B$9</c:f>
              <c:strCache>
                <c:ptCount val="7"/>
                <c:pt idx="0">
                  <c:v>PD-L1+</c:v>
                </c:pt>
                <c:pt idx="1">
                  <c:v>MSI-high</c:v>
                </c:pt>
                <c:pt idx="2">
                  <c:v>Her2 Amp</c:v>
                </c:pt>
                <c:pt idx="3">
                  <c:v>EGFR Amp</c:v>
                </c:pt>
                <c:pt idx="4">
                  <c:v>CLDN18.2+</c:v>
                </c:pt>
                <c:pt idx="5">
                  <c:v>MET Amp</c:v>
                </c:pt>
                <c:pt idx="6">
                  <c:v>FGFR2 Amp</c:v>
                </c:pt>
              </c:strCache>
            </c:strRef>
          </c:cat>
          <c:val>
            <c:numRef>
              <c:f>Sheet1!$C$3:$C$9</c:f>
              <c:numCache>
                <c:formatCode>0%</c:formatCode>
                <c:ptCount val="7"/>
                <c:pt idx="0">
                  <c:v>0.4</c:v>
                </c:pt>
                <c:pt idx="1">
                  <c:v>0.04</c:v>
                </c:pt>
                <c:pt idx="2">
                  <c:v>0.15</c:v>
                </c:pt>
                <c:pt idx="3">
                  <c:v>0.05</c:v>
                </c:pt>
                <c:pt idx="4">
                  <c:v>0.35</c:v>
                </c:pt>
                <c:pt idx="5">
                  <c:v>0.05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1A1-D645-B680-D34A04499924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 b="1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7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93F127-4D70-46BB-871E-1480557626E8}" type="datetimeFigureOut">
              <a:rPr lang="en-US" smtClean="0"/>
              <a:t>1/14/22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E7AA2D-FCA4-42B3-83BE-3161C90AD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271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BA94F1-9006-4A2A-A7B1-ADAB4E81B57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44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BA94F1-9006-4A2A-A7B1-ADAB4E81B57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12185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BA94F1-9006-4A2A-A7B1-ADAB4E81B57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9895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BA94F1-9006-4A2A-A7B1-ADAB4E81B57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59034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BA94F1-9006-4A2A-A7B1-ADAB4E81B57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62518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681BFD-58A3-9E4F-8DDD-E209EB0E3E63}" type="slidenum">
              <a:rPr kumimoji="1" lang="ja-JP" altLang="en-US" smtClean="0"/>
              <a:t>38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02127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BA94F1-9006-4A2A-A7B1-ADAB4E81B57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334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DAB92-5E21-4996-BA82-CA831E1B5F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BD0007-AFB2-42A5-8A6F-81545E4C86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C8304D-FD32-4E34-800D-5185687697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6361-D899-4ED1-8321-32903578F782}" type="datetimeFigureOut">
              <a:rPr lang="en-US" smtClean="0"/>
              <a:t>1/14/22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3E1611-DC6A-49A9-91D4-90D9BA48E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B0ABAC-3BAC-4606-B569-6A50AE355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6F30-E85E-4489-8BEA-A07ADD571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73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4809E-3BBF-427F-A14B-745020184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C10BDF-7C39-47AF-9971-379D34D93C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E17913-6D40-4DD2-ADB0-DF39CF554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6361-D899-4ED1-8321-32903578F782}" type="datetimeFigureOut">
              <a:rPr lang="en-US" smtClean="0"/>
              <a:t>1/14/22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6E43B0-318C-4DE2-9023-D93192EE6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305002-2857-465C-86AA-D91033E38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6F30-E85E-4489-8BEA-A07ADD571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564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891114-E051-41DF-A546-7BFFD62F65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ABE6E4-BEF3-404F-8C78-50AC6C77E5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DE2144-6F82-48BA-8001-33F96DA47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6361-D899-4ED1-8321-32903578F782}" type="datetimeFigureOut">
              <a:rPr lang="en-US" smtClean="0"/>
              <a:t>1/14/22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88D89A-D342-429B-A269-A24FC25DC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7538F-8226-4877-9231-EE58D6B1D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6F30-E85E-4489-8BEA-A07ADD571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07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3060" y="365125"/>
            <a:ext cx="9144000" cy="1023036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lnSpc>
                <a:spcPts val="3600"/>
              </a:lnSpc>
              <a:defRPr sz="2700" b="1" i="0" cap="none" baseline="0">
                <a:solidFill>
                  <a:srgbClr val="0072CE"/>
                </a:solidFill>
                <a:latin typeface="Arial" panose="020B0604020202020204" pitchFamily="34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Optional Slide / Title of Slide Starts in Here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5B608C-53F9-5046-971C-612F71CD91C2}"/>
              </a:ext>
            </a:extLst>
          </p:cNvPr>
          <p:cNvSpPr/>
          <p:nvPr userDrawn="1"/>
        </p:nvSpPr>
        <p:spPr>
          <a:xfrm flipV="1">
            <a:off x="466245" y="1388643"/>
            <a:ext cx="10058400" cy="0"/>
          </a:xfrm>
          <a:prstGeom prst="rect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E8E044-67DD-2348-90C6-5162D16978C0}"/>
              </a:ext>
            </a:extLst>
          </p:cNvPr>
          <p:cNvSpPr/>
          <p:nvPr userDrawn="1"/>
        </p:nvSpPr>
        <p:spPr>
          <a:xfrm>
            <a:off x="466245" y="1407852"/>
            <a:ext cx="10058400" cy="18288"/>
          </a:xfrm>
          <a:prstGeom prst="rect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25579B2D-67E4-F745-83CF-55E4FF75D5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245" y="1809750"/>
            <a:ext cx="10058401" cy="4119563"/>
          </a:xfrm>
          <a:prstGeom prst="rect">
            <a:avLst/>
          </a:prstGeom>
        </p:spPr>
        <p:txBody>
          <a:bodyPr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Wingdings" charset="2"/>
              <a:buChar char="§"/>
              <a:tabLst/>
              <a:defRPr sz="1800" b="0" i="0" baseline="0">
                <a:solidFill>
                  <a:srgbClr val="373A3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914400" indent="-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Courier New" panose="02070309020205020404" pitchFamily="49" charset="0"/>
              <a:buChar char="o"/>
              <a:defRPr sz="1500">
                <a:solidFill>
                  <a:srgbClr val="373A3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490472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baseline="0">
                <a:solidFill>
                  <a:srgbClr val="373A36"/>
                </a:solidFill>
                <a:latin typeface="Arial" panose="020B0604020202020204" pitchFamily="34" charset="0"/>
              </a:defRPr>
            </a:lvl3pPr>
          </a:lstStyle>
          <a:p>
            <a:pPr lvl="0"/>
            <a:r>
              <a:rPr lang="en-US" dirty="0"/>
              <a:t>Text starts here. Maybe a section title or introduction. Press TAB for the next sublevel, to insert a bigger paragraph or further description of your topic. A second TAB will show another sublevel for smaller notes. To go back a hierarchy level (or decrease an indent), select the paragraph or line of text, and press SHIFT+TAB.</a:t>
            </a:r>
          </a:p>
          <a:p>
            <a:pPr lvl="1"/>
            <a:r>
              <a:rPr lang="en-US" dirty="0"/>
              <a:t>Body copy or paragraph</a:t>
            </a:r>
          </a:p>
          <a:p>
            <a:pPr lvl="2"/>
            <a:r>
              <a:rPr lang="en-US" dirty="0"/>
              <a:t>Notations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77133B-C13B-FD44-A347-BAAA2F88032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fld id="{CC1E0B74-01B7-8146-9630-9DFAA21E7BC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3516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533161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27644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24567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643730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72786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89269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5626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9001B9-30FE-483D-BBF7-8EC7E8249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5A4827-9B62-4F69-96A2-B34781C3F8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75F5F-D790-48A9-B9BF-C521D4872C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6361-D899-4ED1-8321-32903578F782}" type="datetimeFigureOut">
              <a:rPr lang="en-US" smtClean="0"/>
              <a:t>1/14/22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830AC8-1303-432C-8764-C41D2213C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E932C1-F9F3-465D-A07A-6900588D6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6F30-E85E-4489-8BEA-A07ADD571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0543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54770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114167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1464"/>
            <a:ext cx="2743200" cy="61293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1464"/>
            <a:ext cx="8026400" cy="61293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22046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1463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0"/>
            <a:ext cx="10972800" cy="4800600"/>
          </a:xfrm>
        </p:spPr>
        <p:txBody>
          <a:bodyPr/>
          <a:lstStyle/>
          <a:p>
            <a:pPr lvl="0"/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6756967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1464"/>
            <a:ext cx="10972800" cy="6129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177359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1463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6197600" y="1600200"/>
            <a:ext cx="5384800" cy="4800600"/>
          </a:xfrm>
        </p:spPr>
        <p:txBody>
          <a:bodyPr/>
          <a:lstStyle/>
          <a:p>
            <a:pPr lvl="0"/>
            <a:r>
              <a:rPr lang="en-US" noProof="0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607202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1463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10972800" cy="23241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4076700"/>
            <a:ext cx="10972800" cy="23241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65087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1463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54931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 userDrawn="1"/>
        </p:nvSpPr>
        <p:spPr bwMode="hidden">
          <a:xfrm>
            <a:off x="0" y="1"/>
            <a:ext cx="12192000" cy="45719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784330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828800" y="6210300"/>
            <a:ext cx="8331200" cy="4572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825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721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Confidential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Slide </a:t>
            </a:r>
            <a:fld id="{44CAC06D-E468-43AA-8697-C0ABA70C95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364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9053C-B6A4-487E-B35C-FB22F87DD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E5EB98-3787-47E8-9BFC-5A86734B07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101963-2A52-42BE-AE8E-455983719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6361-D899-4ED1-8321-32903578F782}" type="datetimeFigureOut">
              <a:rPr lang="en-US" smtClean="0"/>
              <a:t>1/14/22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A593A8-CC95-4AC3-9D2F-F111CF2EE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DF424E-563E-4D67-8F95-FAC6A6FA0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6F30-E85E-4489-8BEA-A07ADD571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2209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371601"/>
            <a:ext cx="104648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505200"/>
            <a:ext cx="85344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E74FD-6840-3F4A-9262-4AAC1281B361}" type="datetime1">
              <a:rPr kumimoji="1" lang="ja-JP" altLang="en-US" smtClean="0"/>
              <a:t>2022/1/14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914400" y="3398520"/>
            <a:ext cx="104648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04429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E46EB-F9E8-AE43-8EEF-1DD179056925}" type="datetime1">
              <a:rPr kumimoji="1" lang="ja-JP" altLang="en-US" smtClean="0"/>
              <a:t>2022/1/14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52355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2362201"/>
            <a:ext cx="103632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626865"/>
            <a:ext cx="103632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EBC40-3FE4-9144-A455-7D47BA619202}" type="datetime1">
              <a:rPr kumimoji="1" lang="ja-JP" altLang="en-US" smtClean="0"/>
              <a:t>2022/1/14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160000" y="18288"/>
            <a:ext cx="1422400" cy="329184"/>
          </a:xfrm>
          <a:prstGeom prst="rect">
            <a:avLst/>
          </a:prstGeom>
        </p:spPr>
        <p:txBody>
          <a:bodyPr/>
          <a:lstStyle/>
          <a:p>
            <a:fld id="{0D2394F6-F60F-FC4D-A7B9-F1DF0F8F050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975360" y="4599432"/>
            <a:ext cx="104648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54775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73352"/>
            <a:ext cx="53848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73352"/>
            <a:ext cx="53848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06A2D-7211-B34E-9873-6901B5684B18}" type="datetime1">
              <a:rPr kumimoji="1" lang="ja-JP" altLang="en-US" smtClean="0"/>
              <a:t>2022/1/14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160000" y="18288"/>
            <a:ext cx="1422400" cy="329184"/>
          </a:xfrm>
          <a:prstGeom prst="rect">
            <a:avLst/>
          </a:prstGeom>
        </p:spPr>
        <p:txBody>
          <a:bodyPr/>
          <a:lstStyle/>
          <a:p>
            <a:fld id="{0D2394F6-F60F-FC4D-A7B9-F1DF0F8F05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95700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76400"/>
            <a:ext cx="524256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38400"/>
            <a:ext cx="524256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39840" y="1676400"/>
            <a:ext cx="524256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9840" y="2438400"/>
            <a:ext cx="524256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0CFBF-4175-964A-A8B5-2F254059A4F7}" type="datetime1">
              <a:rPr kumimoji="1" lang="ja-JP" altLang="en-US" smtClean="0"/>
              <a:t>2022/1/14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160000" y="18288"/>
            <a:ext cx="1422400" cy="329184"/>
          </a:xfrm>
          <a:prstGeom prst="rect">
            <a:avLst/>
          </a:prstGeom>
        </p:spPr>
        <p:txBody>
          <a:bodyPr/>
          <a:lstStyle/>
          <a:p>
            <a:fld id="{0D2394F6-F60F-FC4D-A7B9-F1DF0F8F050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3741949" y="4045691"/>
            <a:ext cx="4709160" cy="1059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54065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CD93-8C92-8040-8B2C-38B8ECF0D9E0}" type="datetime1">
              <a:rPr kumimoji="1" lang="ja-JP" altLang="en-US" smtClean="0"/>
              <a:t>2022/1/14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160000" y="18288"/>
            <a:ext cx="1422400" cy="329184"/>
          </a:xfrm>
          <a:prstGeom prst="rect">
            <a:avLst/>
          </a:prstGeom>
        </p:spPr>
        <p:txBody>
          <a:bodyPr/>
          <a:lstStyle/>
          <a:p>
            <a:fld id="{0D2394F6-F60F-FC4D-A7B9-F1DF0F8F05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48595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883E-EC4A-2447-B351-F12DD98995CB}" type="datetime1">
              <a:rPr kumimoji="1" lang="ja-JP" altLang="en-US" smtClean="0"/>
              <a:t>2022/1/14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160000" y="18288"/>
            <a:ext cx="1422400" cy="329184"/>
          </a:xfrm>
          <a:prstGeom prst="rect">
            <a:avLst/>
          </a:prstGeom>
        </p:spPr>
        <p:txBody>
          <a:bodyPr/>
          <a:lstStyle/>
          <a:p>
            <a:fld id="{0D2394F6-F60F-FC4D-A7B9-F1DF0F8F05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423932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92080"/>
            <a:ext cx="2852928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00" y="792080"/>
            <a:ext cx="7620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2130553"/>
            <a:ext cx="2852928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76E9D-B787-7E45-B905-6B33B8B69CC3}" type="datetime1">
              <a:rPr kumimoji="1" lang="ja-JP" altLang="en-US" smtClean="0"/>
              <a:t>2022/1/14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160000" y="18288"/>
            <a:ext cx="1422400" cy="329184"/>
          </a:xfrm>
          <a:prstGeom prst="rect">
            <a:avLst/>
          </a:prstGeom>
        </p:spPr>
        <p:txBody>
          <a:bodyPr/>
          <a:lstStyle/>
          <a:p>
            <a:fld id="{0D2394F6-F60F-FC4D-A7B9-F1DF0F8F050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912152" y="3579942"/>
            <a:ext cx="5577840" cy="211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95142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92480"/>
            <a:ext cx="2856907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11480" y="838201"/>
            <a:ext cx="787252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133600"/>
            <a:ext cx="2852928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5792-00DF-E640-BC72-8EB7775CBAED}" type="datetime1">
              <a:rPr kumimoji="1" lang="ja-JP" altLang="en-US" smtClean="0"/>
              <a:t>2022/1/14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160000" y="18288"/>
            <a:ext cx="1422400" cy="329184"/>
          </a:xfrm>
          <a:prstGeom prst="rect">
            <a:avLst/>
          </a:prstGeom>
        </p:spPr>
        <p:txBody>
          <a:bodyPr/>
          <a:lstStyle/>
          <a:p>
            <a:fld id="{0D2394F6-F60F-FC4D-A7B9-F1DF0F8F05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35658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B7184-854C-9B4C-910E-EE5BE23F6397}" type="datetime1">
              <a:rPr kumimoji="1" lang="ja-JP" altLang="en-US" smtClean="0"/>
              <a:t>2022/1/14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160000" y="18288"/>
            <a:ext cx="1422400" cy="329184"/>
          </a:xfrm>
          <a:prstGeom prst="rect">
            <a:avLst/>
          </a:prstGeom>
        </p:spPr>
        <p:txBody>
          <a:bodyPr/>
          <a:lstStyle/>
          <a:p>
            <a:fld id="{0D2394F6-F60F-FC4D-A7B9-F1DF0F8F05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1459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48D02-8D1C-4362-8B90-149FE7578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00426-414E-4B44-8522-E02CC2CA8E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38CDD3-5141-4F04-A623-74C187026F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3CE074-02B1-4209-B306-0ACF02EBA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6361-D899-4ED1-8321-32903578F782}" type="datetimeFigureOut">
              <a:rPr lang="en-US" smtClean="0"/>
              <a:t>1/14/22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AD54F6-8147-4C85-AA38-FB57729F1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BD11F4-D986-4FA8-B465-C7DB710EA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6F30-E85E-4489-8BEA-A07ADD571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64628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609600"/>
            <a:ext cx="2743200" cy="5867400"/>
          </a:xfrm>
        </p:spPr>
        <p:txBody>
          <a:bodyPr vert="eaVert" anchor="b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8026400" cy="58674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E948-741A-1649-A085-A7ED08694115}" type="datetime1">
              <a:rPr kumimoji="1" lang="ja-JP" altLang="en-US" smtClean="0"/>
              <a:t>2022/1/14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160000" y="18288"/>
            <a:ext cx="1422400" cy="329184"/>
          </a:xfrm>
          <a:prstGeom prst="rect">
            <a:avLst/>
          </a:prstGeom>
        </p:spPr>
        <p:txBody>
          <a:bodyPr/>
          <a:lstStyle/>
          <a:p>
            <a:fld id="{0D2394F6-F60F-FC4D-A7B9-F1DF0F8F05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73866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28638" indent="0" algn="ctr">
              <a:buNone/>
              <a:defRPr/>
            </a:lvl2pPr>
            <a:lvl3pPr marL="857277" indent="0" algn="ctr">
              <a:buNone/>
              <a:defRPr/>
            </a:lvl3pPr>
            <a:lvl4pPr marL="1285915" indent="0" algn="ctr">
              <a:buNone/>
              <a:defRPr/>
            </a:lvl4pPr>
            <a:lvl5pPr marL="1714553" indent="0" algn="ctr">
              <a:buNone/>
              <a:defRPr/>
            </a:lvl5pPr>
            <a:lvl6pPr marL="2143192" indent="0" algn="ctr">
              <a:buNone/>
              <a:defRPr/>
            </a:lvl6pPr>
            <a:lvl7pPr marL="2571830" indent="0" algn="ctr">
              <a:buNone/>
              <a:defRPr/>
            </a:lvl7pPr>
            <a:lvl8pPr marL="3000469" indent="0" algn="ctr">
              <a:buNone/>
              <a:defRPr/>
            </a:lvl8pPr>
            <a:lvl9pPr marL="3429107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6597781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5842363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375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1875"/>
            </a:lvl1pPr>
            <a:lvl2pPr marL="428638" indent="0">
              <a:buNone/>
              <a:defRPr sz="1688"/>
            </a:lvl2pPr>
            <a:lvl3pPr marL="857277" indent="0">
              <a:buNone/>
              <a:defRPr sz="1500"/>
            </a:lvl3pPr>
            <a:lvl4pPr marL="1285915" indent="0">
              <a:buNone/>
              <a:defRPr sz="1313"/>
            </a:lvl4pPr>
            <a:lvl5pPr marL="1714553" indent="0">
              <a:buNone/>
              <a:defRPr sz="1313"/>
            </a:lvl5pPr>
            <a:lvl6pPr marL="2143192" indent="0">
              <a:buNone/>
              <a:defRPr sz="1313"/>
            </a:lvl6pPr>
            <a:lvl7pPr marL="2571830" indent="0">
              <a:buNone/>
              <a:defRPr sz="1313"/>
            </a:lvl7pPr>
            <a:lvl8pPr marL="3000469" indent="0">
              <a:buNone/>
              <a:defRPr sz="1313"/>
            </a:lvl8pPr>
            <a:lvl9pPr marL="3429107" indent="0">
              <a:buNone/>
              <a:defRPr sz="1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9686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5351" y="1906589"/>
            <a:ext cx="5101167" cy="4316412"/>
          </a:xfrm>
        </p:spPr>
        <p:txBody>
          <a:bodyPr/>
          <a:lstStyle>
            <a:lvl1pPr>
              <a:defRPr sz="2625"/>
            </a:lvl1pPr>
            <a:lvl2pPr>
              <a:defRPr sz="2250"/>
            </a:lvl2pPr>
            <a:lvl3pPr>
              <a:defRPr sz="187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9719" y="1906589"/>
            <a:ext cx="5103283" cy="4316412"/>
          </a:xfrm>
        </p:spPr>
        <p:txBody>
          <a:bodyPr/>
          <a:lstStyle>
            <a:lvl1pPr>
              <a:defRPr sz="2625"/>
            </a:lvl1pPr>
            <a:lvl2pPr>
              <a:defRPr sz="2250"/>
            </a:lvl2pPr>
            <a:lvl3pPr>
              <a:defRPr sz="187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93865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2"/>
          </a:xfrm>
        </p:spPr>
        <p:txBody>
          <a:bodyPr anchor="b"/>
          <a:lstStyle>
            <a:lvl1pPr marL="0" indent="0">
              <a:buNone/>
              <a:defRPr sz="2250" b="1"/>
            </a:lvl1pPr>
            <a:lvl2pPr marL="428638" indent="0">
              <a:buNone/>
              <a:defRPr sz="1875" b="1"/>
            </a:lvl2pPr>
            <a:lvl3pPr marL="857277" indent="0">
              <a:buNone/>
              <a:defRPr sz="1688" b="1"/>
            </a:lvl3pPr>
            <a:lvl4pPr marL="1285915" indent="0">
              <a:buNone/>
              <a:defRPr sz="1500" b="1"/>
            </a:lvl4pPr>
            <a:lvl5pPr marL="1714553" indent="0">
              <a:buNone/>
              <a:defRPr sz="1500" b="1"/>
            </a:lvl5pPr>
            <a:lvl6pPr marL="2143192" indent="0">
              <a:buNone/>
              <a:defRPr sz="1500" b="1"/>
            </a:lvl6pPr>
            <a:lvl7pPr marL="2571830" indent="0">
              <a:buNone/>
              <a:defRPr sz="1500" b="1"/>
            </a:lvl7pPr>
            <a:lvl8pPr marL="3000469" indent="0">
              <a:buNone/>
              <a:defRPr sz="1500" b="1"/>
            </a:lvl8pPr>
            <a:lvl9pPr marL="3429107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6"/>
            <a:ext cx="5386917" cy="3951288"/>
          </a:xfrm>
        </p:spPr>
        <p:txBody>
          <a:bodyPr/>
          <a:lstStyle>
            <a:lvl1pPr>
              <a:defRPr sz="2250"/>
            </a:lvl1pPr>
            <a:lvl2pPr>
              <a:defRPr sz="1875"/>
            </a:lvl2pPr>
            <a:lvl3pPr>
              <a:defRPr sz="1688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1" y="1535114"/>
            <a:ext cx="5389033" cy="639762"/>
          </a:xfrm>
        </p:spPr>
        <p:txBody>
          <a:bodyPr anchor="b"/>
          <a:lstStyle>
            <a:lvl1pPr marL="0" indent="0">
              <a:buNone/>
              <a:defRPr sz="2250" b="1"/>
            </a:lvl1pPr>
            <a:lvl2pPr marL="428638" indent="0">
              <a:buNone/>
              <a:defRPr sz="1875" b="1"/>
            </a:lvl2pPr>
            <a:lvl3pPr marL="857277" indent="0">
              <a:buNone/>
              <a:defRPr sz="1688" b="1"/>
            </a:lvl3pPr>
            <a:lvl4pPr marL="1285915" indent="0">
              <a:buNone/>
              <a:defRPr sz="1500" b="1"/>
            </a:lvl4pPr>
            <a:lvl5pPr marL="1714553" indent="0">
              <a:buNone/>
              <a:defRPr sz="1500" b="1"/>
            </a:lvl5pPr>
            <a:lvl6pPr marL="2143192" indent="0">
              <a:buNone/>
              <a:defRPr sz="1500" b="1"/>
            </a:lvl6pPr>
            <a:lvl7pPr marL="2571830" indent="0">
              <a:buNone/>
              <a:defRPr sz="1500" b="1"/>
            </a:lvl7pPr>
            <a:lvl8pPr marL="3000469" indent="0">
              <a:buNone/>
              <a:defRPr sz="1500" b="1"/>
            </a:lvl8pPr>
            <a:lvl9pPr marL="3429107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1" y="2174876"/>
            <a:ext cx="5389033" cy="3951288"/>
          </a:xfrm>
        </p:spPr>
        <p:txBody>
          <a:bodyPr/>
          <a:lstStyle>
            <a:lvl1pPr>
              <a:defRPr sz="2250"/>
            </a:lvl1pPr>
            <a:lvl2pPr>
              <a:defRPr sz="1875"/>
            </a:lvl2pPr>
            <a:lvl3pPr>
              <a:defRPr sz="1688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647502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107851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18408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187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1"/>
            <a:ext cx="6815667" cy="5853113"/>
          </a:xfrm>
        </p:spPr>
        <p:txBody>
          <a:bodyPr/>
          <a:lstStyle>
            <a:lvl1pPr>
              <a:defRPr sz="3000"/>
            </a:lvl1pPr>
            <a:lvl2pPr>
              <a:defRPr sz="2625"/>
            </a:lvl2pPr>
            <a:lvl3pPr>
              <a:defRPr sz="225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1"/>
            <a:ext cx="4011084" cy="4691063"/>
          </a:xfrm>
        </p:spPr>
        <p:txBody>
          <a:bodyPr/>
          <a:lstStyle>
            <a:lvl1pPr marL="0" indent="0">
              <a:buNone/>
              <a:defRPr sz="1313"/>
            </a:lvl1pPr>
            <a:lvl2pPr marL="428638" indent="0">
              <a:buNone/>
              <a:defRPr sz="1125"/>
            </a:lvl2pPr>
            <a:lvl3pPr marL="857277" indent="0">
              <a:buNone/>
              <a:defRPr sz="938"/>
            </a:lvl3pPr>
            <a:lvl4pPr marL="1285915" indent="0">
              <a:buNone/>
              <a:defRPr sz="844"/>
            </a:lvl4pPr>
            <a:lvl5pPr marL="1714553" indent="0">
              <a:buNone/>
              <a:defRPr sz="844"/>
            </a:lvl5pPr>
            <a:lvl6pPr marL="2143192" indent="0">
              <a:buNone/>
              <a:defRPr sz="844"/>
            </a:lvl6pPr>
            <a:lvl7pPr marL="2571830" indent="0">
              <a:buNone/>
              <a:defRPr sz="844"/>
            </a:lvl7pPr>
            <a:lvl8pPr marL="3000469" indent="0">
              <a:buNone/>
              <a:defRPr sz="844"/>
            </a:lvl8pPr>
            <a:lvl9pPr marL="3429107" indent="0">
              <a:buNone/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345540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9" y="4800601"/>
            <a:ext cx="7315200" cy="566738"/>
          </a:xfrm>
        </p:spPr>
        <p:txBody>
          <a:bodyPr anchor="b"/>
          <a:lstStyle>
            <a:lvl1pPr algn="l">
              <a:defRPr sz="187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3000"/>
            </a:lvl1pPr>
            <a:lvl2pPr marL="428638" indent="0">
              <a:buNone/>
              <a:defRPr sz="2625"/>
            </a:lvl2pPr>
            <a:lvl3pPr marL="857277" indent="0">
              <a:buNone/>
              <a:defRPr sz="2250"/>
            </a:lvl3pPr>
            <a:lvl4pPr marL="1285915" indent="0">
              <a:buNone/>
              <a:defRPr sz="1875"/>
            </a:lvl4pPr>
            <a:lvl5pPr marL="1714553" indent="0">
              <a:buNone/>
              <a:defRPr sz="1875"/>
            </a:lvl5pPr>
            <a:lvl6pPr marL="2143192" indent="0">
              <a:buNone/>
              <a:defRPr sz="1875"/>
            </a:lvl6pPr>
            <a:lvl7pPr marL="2571830" indent="0">
              <a:buNone/>
              <a:defRPr sz="1875"/>
            </a:lvl7pPr>
            <a:lvl8pPr marL="3000469" indent="0">
              <a:buNone/>
              <a:defRPr sz="1875"/>
            </a:lvl8pPr>
            <a:lvl9pPr marL="3429107" indent="0">
              <a:buNone/>
              <a:defRPr sz="187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9" y="5367339"/>
            <a:ext cx="7315200" cy="804862"/>
          </a:xfrm>
        </p:spPr>
        <p:txBody>
          <a:bodyPr/>
          <a:lstStyle>
            <a:lvl1pPr marL="0" indent="0">
              <a:buNone/>
              <a:defRPr sz="1313"/>
            </a:lvl1pPr>
            <a:lvl2pPr marL="428638" indent="0">
              <a:buNone/>
              <a:defRPr sz="1125"/>
            </a:lvl2pPr>
            <a:lvl3pPr marL="857277" indent="0">
              <a:buNone/>
              <a:defRPr sz="938"/>
            </a:lvl3pPr>
            <a:lvl4pPr marL="1285915" indent="0">
              <a:buNone/>
              <a:defRPr sz="844"/>
            </a:lvl4pPr>
            <a:lvl5pPr marL="1714553" indent="0">
              <a:buNone/>
              <a:defRPr sz="844"/>
            </a:lvl5pPr>
            <a:lvl6pPr marL="2143192" indent="0">
              <a:buNone/>
              <a:defRPr sz="844"/>
            </a:lvl6pPr>
            <a:lvl7pPr marL="2571830" indent="0">
              <a:buNone/>
              <a:defRPr sz="844"/>
            </a:lvl7pPr>
            <a:lvl8pPr marL="3000469" indent="0">
              <a:buNone/>
              <a:defRPr sz="844"/>
            </a:lvl8pPr>
            <a:lvl9pPr marL="3429107" indent="0">
              <a:buNone/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71004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51B7F-A937-4454-B8D1-7428A28F6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7A7C7-181D-4EB2-B415-5606969B7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6538C9-775C-449E-9DED-DA3ED67AED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3A0012-B69D-4ECA-9672-64C4293108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F0EEBC-8BE7-49A5-9819-DECA305939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BAB545-F0BA-4518-A382-19E70F825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6361-D899-4ED1-8321-32903578F782}" type="datetimeFigureOut">
              <a:rPr lang="en-US" smtClean="0"/>
              <a:t>1/14/22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A67FF11-302B-4C50-A77E-77DEFF6AB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ECB234-2A35-449D-831F-A4B9B8310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6F30-E85E-4489-8BEA-A07ADD571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48409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636938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01621" y="569915"/>
            <a:ext cx="2601383" cy="56530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5351" y="569915"/>
            <a:ext cx="7603067" cy="56530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674587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1"/>
            <a:ext cx="10363200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1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7023547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54336" y="322004"/>
            <a:ext cx="10083325" cy="615553"/>
          </a:xfrm>
        </p:spPr>
        <p:txBody>
          <a:bodyPr lIns="0" tIns="0" rIns="0" bIns="0"/>
          <a:lstStyle>
            <a:lvl1pPr>
              <a:defRPr sz="4000" b="1" i="0">
                <a:solidFill>
                  <a:srgbClr val="04416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20226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54336" y="322004"/>
            <a:ext cx="10083325" cy="615553"/>
          </a:xfrm>
        </p:spPr>
        <p:txBody>
          <a:bodyPr lIns="0" tIns="0" rIns="0" bIns="0"/>
          <a:lstStyle>
            <a:lvl1pPr>
              <a:defRPr sz="4000" b="1" i="0">
                <a:solidFill>
                  <a:srgbClr val="04416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7401523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54336" y="322004"/>
            <a:ext cx="10083325" cy="615553"/>
          </a:xfrm>
        </p:spPr>
        <p:txBody>
          <a:bodyPr lIns="0" tIns="0" rIns="0" bIns="0"/>
          <a:lstStyle>
            <a:lvl1pPr>
              <a:defRPr sz="4000" b="1" i="0">
                <a:solidFill>
                  <a:srgbClr val="04416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84536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4252076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1"/>
            <a:ext cx="103632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1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13"/>
              <a:t>Content</a:t>
            </a:r>
            <a:r>
              <a:rPr lang="en-US" spc="-47"/>
              <a:t> </a:t>
            </a:r>
            <a:r>
              <a:rPr lang="en-US" spc="-93"/>
              <a:t>of</a:t>
            </a:r>
            <a:r>
              <a:rPr lang="en-US" spc="-53"/>
              <a:t> </a:t>
            </a:r>
            <a:r>
              <a:rPr lang="en-US" spc="-87"/>
              <a:t>this</a:t>
            </a:r>
            <a:r>
              <a:rPr lang="en-US" spc="-67"/>
              <a:t> </a:t>
            </a:r>
            <a:r>
              <a:rPr lang="en-US" spc="-107"/>
              <a:t>presentation</a:t>
            </a:r>
            <a:r>
              <a:rPr lang="en-US" spc="-20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copyright</a:t>
            </a:r>
            <a:r>
              <a:rPr lang="en-US" spc="-13"/>
              <a:t> </a:t>
            </a:r>
            <a:r>
              <a:rPr lang="en-US" spc="-127"/>
              <a:t>and</a:t>
            </a:r>
            <a:r>
              <a:rPr lang="en-US" spc="-40"/>
              <a:t> </a:t>
            </a:r>
            <a:r>
              <a:rPr lang="en-US" spc="-93"/>
              <a:t>responsibility</a:t>
            </a:r>
            <a:r>
              <a:rPr lang="en-US" spc="-33"/>
              <a:t> </a:t>
            </a:r>
            <a:r>
              <a:rPr lang="en-US" spc="-93"/>
              <a:t>of</a:t>
            </a:r>
            <a:r>
              <a:rPr lang="en-US" spc="-80"/>
              <a:t> </a:t>
            </a:r>
            <a:r>
              <a:rPr lang="en-US" spc="-107"/>
              <a:t>the</a:t>
            </a:r>
            <a:r>
              <a:rPr lang="en-US" spc="-53"/>
              <a:t> </a:t>
            </a:r>
            <a:r>
              <a:rPr lang="en-US" spc="-100"/>
              <a:t>author.</a:t>
            </a:r>
            <a:r>
              <a:rPr lang="en-US" spc="-20"/>
              <a:t> </a:t>
            </a:r>
            <a:r>
              <a:rPr lang="en-US" spc="-113"/>
              <a:t>Permission</a:t>
            </a:r>
            <a:r>
              <a:rPr lang="en-US" spc="-47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required</a:t>
            </a:r>
            <a:r>
              <a:rPr lang="en-US" spc="-13"/>
              <a:t> </a:t>
            </a:r>
            <a:r>
              <a:rPr lang="en-US" spc="-87"/>
              <a:t>for</a:t>
            </a:r>
            <a:r>
              <a:rPr lang="en-US" spc="-60"/>
              <a:t> </a:t>
            </a:r>
            <a:r>
              <a:rPr lang="en-US" spc="-100"/>
              <a:t>re-use.</a:t>
            </a:r>
            <a:endParaRPr lang="en-US" spc="-10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20"/>
              <a:t>Pre</a:t>
            </a:r>
            <a:r>
              <a:rPr lang="en-US" spc="-133"/>
              <a:t>s</a:t>
            </a:r>
            <a:r>
              <a:rPr lang="en-US" spc="-127"/>
              <a:t>en</a:t>
            </a:r>
            <a:r>
              <a:rPr lang="en-US" spc="-107"/>
              <a:t>te</a:t>
            </a:r>
            <a:r>
              <a:rPr lang="en-US" spc="-133"/>
              <a:t>d</a:t>
            </a:r>
            <a:r>
              <a:rPr lang="en-US" spc="-47"/>
              <a:t> </a:t>
            </a:r>
            <a:r>
              <a:rPr lang="en-US" spc="-133"/>
              <a:t>b</a:t>
            </a:r>
            <a:r>
              <a:rPr lang="en-US" spc="-127"/>
              <a:t>y</a:t>
            </a:r>
            <a:r>
              <a:rPr lang="en-US" spc="-87"/>
              <a:t> </a:t>
            </a:r>
            <a:r>
              <a:rPr lang="en-US" spc="-133"/>
              <a:t>L</a:t>
            </a:r>
            <a:r>
              <a:rPr lang="en-US" spc="-100"/>
              <a:t>in</a:t>
            </a:r>
            <a:r>
              <a:rPr lang="en-US" spc="-93"/>
              <a:t> </a:t>
            </a:r>
            <a:r>
              <a:rPr lang="en-US" spc="-133"/>
              <a:t>Shen</a:t>
            </a:r>
            <a:endParaRPr lang="en-US" spc="-133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609873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53824" y="395223"/>
            <a:ext cx="3684353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A4314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13"/>
              <a:t>Content</a:t>
            </a:r>
            <a:r>
              <a:rPr lang="en-US" spc="-47"/>
              <a:t> </a:t>
            </a:r>
            <a:r>
              <a:rPr lang="en-US" spc="-93"/>
              <a:t>of</a:t>
            </a:r>
            <a:r>
              <a:rPr lang="en-US" spc="-53"/>
              <a:t> </a:t>
            </a:r>
            <a:r>
              <a:rPr lang="en-US" spc="-87"/>
              <a:t>this</a:t>
            </a:r>
            <a:r>
              <a:rPr lang="en-US" spc="-67"/>
              <a:t> </a:t>
            </a:r>
            <a:r>
              <a:rPr lang="en-US" spc="-107"/>
              <a:t>presentation</a:t>
            </a:r>
            <a:r>
              <a:rPr lang="en-US" spc="-20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copyright</a:t>
            </a:r>
            <a:r>
              <a:rPr lang="en-US" spc="-13"/>
              <a:t> </a:t>
            </a:r>
            <a:r>
              <a:rPr lang="en-US" spc="-127"/>
              <a:t>and</a:t>
            </a:r>
            <a:r>
              <a:rPr lang="en-US" spc="-40"/>
              <a:t> </a:t>
            </a:r>
            <a:r>
              <a:rPr lang="en-US" spc="-93"/>
              <a:t>responsibility</a:t>
            </a:r>
            <a:r>
              <a:rPr lang="en-US" spc="-33"/>
              <a:t> </a:t>
            </a:r>
            <a:r>
              <a:rPr lang="en-US" spc="-93"/>
              <a:t>of</a:t>
            </a:r>
            <a:r>
              <a:rPr lang="en-US" spc="-80"/>
              <a:t> </a:t>
            </a:r>
            <a:r>
              <a:rPr lang="en-US" spc="-107"/>
              <a:t>the</a:t>
            </a:r>
            <a:r>
              <a:rPr lang="en-US" spc="-53"/>
              <a:t> </a:t>
            </a:r>
            <a:r>
              <a:rPr lang="en-US" spc="-100"/>
              <a:t>author.</a:t>
            </a:r>
            <a:r>
              <a:rPr lang="en-US" spc="-20"/>
              <a:t> </a:t>
            </a:r>
            <a:r>
              <a:rPr lang="en-US" spc="-113"/>
              <a:t>Permission</a:t>
            </a:r>
            <a:r>
              <a:rPr lang="en-US" spc="-47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required</a:t>
            </a:r>
            <a:r>
              <a:rPr lang="en-US" spc="-13"/>
              <a:t> </a:t>
            </a:r>
            <a:r>
              <a:rPr lang="en-US" spc="-87"/>
              <a:t>for</a:t>
            </a:r>
            <a:r>
              <a:rPr lang="en-US" spc="-60"/>
              <a:t> </a:t>
            </a:r>
            <a:r>
              <a:rPr lang="en-US" spc="-100"/>
              <a:t>re-use.</a:t>
            </a:r>
            <a:endParaRPr lang="en-US" spc="-10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20"/>
              <a:t>Pre</a:t>
            </a:r>
            <a:r>
              <a:rPr lang="en-US" spc="-133"/>
              <a:t>s</a:t>
            </a:r>
            <a:r>
              <a:rPr lang="en-US" spc="-127"/>
              <a:t>en</a:t>
            </a:r>
            <a:r>
              <a:rPr lang="en-US" spc="-107"/>
              <a:t>te</a:t>
            </a:r>
            <a:r>
              <a:rPr lang="en-US" spc="-133"/>
              <a:t>d</a:t>
            </a:r>
            <a:r>
              <a:rPr lang="en-US" spc="-47"/>
              <a:t> </a:t>
            </a:r>
            <a:r>
              <a:rPr lang="en-US" spc="-133"/>
              <a:t>b</a:t>
            </a:r>
            <a:r>
              <a:rPr lang="en-US" spc="-127"/>
              <a:t>y</a:t>
            </a:r>
            <a:r>
              <a:rPr lang="en-US" spc="-87"/>
              <a:t> </a:t>
            </a:r>
            <a:r>
              <a:rPr lang="en-US" spc="-133"/>
              <a:t>L</a:t>
            </a:r>
            <a:r>
              <a:rPr lang="en-US" spc="-100"/>
              <a:t>in</a:t>
            </a:r>
            <a:r>
              <a:rPr lang="en-US" spc="-93"/>
              <a:t> </a:t>
            </a:r>
            <a:r>
              <a:rPr lang="en-US" spc="-133"/>
              <a:t>Shen</a:t>
            </a:r>
            <a:endParaRPr lang="en-US" spc="-133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47819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53824" y="395223"/>
            <a:ext cx="3684353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A4314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13"/>
              <a:t>Content</a:t>
            </a:r>
            <a:r>
              <a:rPr lang="en-US" spc="-47"/>
              <a:t> </a:t>
            </a:r>
            <a:r>
              <a:rPr lang="en-US" spc="-93"/>
              <a:t>of</a:t>
            </a:r>
            <a:r>
              <a:rPr lang="en-US" spc="-53"/>
              <a:t> </a:t>
            </a:r>
            <a:r>
              <a:rPr lang="en-US" spc="-87"/>
              <a:t>this</a:t>
            </a:r>
            <a:r>
              <a:rPr lang="en-US" spc="-67"/>
              <a:t> </a:t>
            </a:r>
            <a:r>
              <a:rPr lang="en-US" spc="-107"/>
              <a:t>presentation</a:t>
            </a:r>
            <a:r>
              <a:rPr lang="en-US" spc="-20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copyright</a:t>
            </a:r>
            <a:r>
              <a:rPr lang="en-US" spc="-13"/>
              <a:t> </a:t>
            </a:r>
            <a:r>
              <a:rPr lang="en-US" spc="-127"/>
              <a:t>and</a:t>
            </a:r>
            <a:r>
              <a:rPr lang="en-US" spc="-40"/>
              <a:t> </a:t>
            </a:r>
            <a:r>
              <a:rPr lang="en-US" spc="-93"/>
              <a:t>responsibility</a:t>
            </a:r>
            <a:r>
              <a:rPr lang="en-US" spc="-33"/>
              <a:t> </a:t>
            </a:r>
            <a:r>
              <a:rPr lang="en-US" spc="-93"/>
              <a:t>of</a:t>
            </a:r>
            <a:r>
              <a:rPr lang="en-US" spc="-80"/>
              <a:t> </a:t>
            </a:r>
            <a:r>
              <a:rPr lang="en-US" spc="-107"/>
              <a:t>the</a:t>
            </a:r>
            <a:r>
              <a:rPr lang="en-US" spc="-53"/>
              <a:t> </a:t>
            </a:r>
            <a:r>
              <a:rPr lang="en-US" spc="-100"/>
              <a:t>author.</a:t>
            </a:r>
            <a:r>
              <a:rPr lang="en-US" spc="-20"/>
              <a:t> </a:t>
            </a:r>
            <a:r>
              <a:rPr lang="en-US" spc="-113"/>
              <a:t>Permission</a:t>
            </a:r>
            <a:r>
              <a:rPr lang="en-US" spc="-47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required</a:t>
            </a:r>
            <a:r>
              <a:rPr lang="en-US" spc="-13"/>
              <a:t> </a:t>
            </a:r>
            <a:r>
              <a:rPr lang="en-US" spc="-87"/>
              <a:t>for</a:t>
            </a:r>
            <a:r>
              <a:rPr lang="en-US" spc="-60"/>
              <a:t> </a:t>
            </a:r>
            <a:r>
              <a:rPr lang="en-US" spc="-100"/>
              <a:t>re-use.</a:t>
            </a:r>
            <a:endParaRPr lang="en-US" spc="-100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20"/>
              <a:t>Pre</a:t>
            </a:r>
            <a:r>
              <a:rPr lang="en-US" spc="-133"/>
              <a:t>s</a:t>
            </a:r>
            <a:r>
              <a:rPr lang="en-US" spc="-127"/>
              <a:t>en</a:t>
            </a:r>
            <a:r>
              <a:rPr lang="en-US" spc="-107"/>
              <a:t>te</a:t>
            </a:r>
            <a:r>
              <a:rPr lang="en-US" spc="-133"/>
              <a:t>d</a:t>
            </a:r>
            <a:r>
              <a:rPr lang="en-US" spc="-47"/>
              <a:t> </a:t>
            </a:r>
            <a:r>
              <a:rPr lang="en-US" spc="-133"/>
              <a:t>b</a:t>
            </a:r>
            <a:r>
              <a:rPr lang="en-US" spc="-127"/>
              <a:t>y</a:t>
            </a:r>
            <a:r>
              <a:rPr lang="en-US" spc="-87"/>
              <a:t> </a:t>
            </a:r>
            <a:r>
              <a:rPr lang="en-US" spc="-133"/>
              <a:t>L</a:t>
            </a:r>
            <a:r>
              <a:rPr lang="en-US" spc="-100"/>
              <a:t>in</a:t>
            </a:r>
            <a:r>
              <a:rPr lang="en-US" spc="-93"/>
              <a:t> </a:t>
            </a:r>
            <a:r>
              <a:rPr lang="en-US" spc="-133"/>
              <a:t>Shen</a:t>
            </a:r>
            <a:endParaRPr lang="en-US" spc="-133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97251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DE823D-1D88-49A8-83D0-CD3BD4A69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1D67E7-FB33-468E-BE3B-D6FB61BF9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6361-D899-4ED1-8321-32903578F782}" type="datetimeFigureOut">
              <a:rPr lang="en-US" smtClean="0"/>
              <a:t>1/14/22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500B4F-C49D-45C4-B92F-84619C2CB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EAE82F-AFAA-47AD-82A3-14A51E1E2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6F30-E85E-4489-8BEA-A07ADD571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01118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53824" y="395223"/>
            <a:ext cx="3684353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A4314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13"/>
              <a:t>Content</a:t>
            </a:r>
            <a:r>
              <a:rPr lang="en-US" spc="-47"/>
              <a:t> </a:t>
            </a:r>
            <a:r>
              <a:rPr lang="en-US" spc="-93"/>
              <a:t>of</a:t>
            </a:r>
            <a:r>
              <a:rPr lang="en-US" spc="-53"/>
              <a:t> </a:t>
            </a:r>
            <a:r>
              <a:rPr lang="en-US" spc="-87"/>
              <a:t>this</a:t>
            </a:r>
            <a:r>
              <a:rPr lang="en-US" spc="-67"/>
              <a:t> </a:t>
            </a:r>
            <a:r>
              <a:rPr lang="en-US" spc="-107"/>
              <a:t>presentation</a:t>
            </a:r>
            <a:r>
              <a:rPr lang="en-US" spc="-20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copyright</a:t>
            </a:r>
            <a:r>
              <a:rPr lang="en-US" spc="-13"/>
              <a:t> </a:t>
            </a:r>
            <a:r>
              <a:rPr lang="en-US" spc="-127"/>
              <a:t>and</a:t>
            </a:r>
            <a:r>
              <a:rPr lang="en-US" spc="-40"/>
              <a:t> </a:t>
            </a:r>
            <a:r>
              <a:rPr lang="en-US" spc="-93"/>
              <a:t>responsibility</a:t>
            </a:r>
            <a:r>
              <a:rPr lang="en-US" spc="-33"/>
              <a:t> </a:t>
            </a:r>
            <a:r>
              <a:rPr lang="en-US" spc="-93"/>
              <a:t>of</a:t>
            </a:r>
            <a:r>
              <a:rPr lang="en-US" spc="-80"/>
              <a:t> </a:t>
            </a:r>
            <a:r>
              <a:rPr lang="en-US" spc="-107"/>
              <a:t>the</a:t>
            </a:r>
            <a:r>
              <a:rPr lang="en-US" spc="-53"/>
              <a:t> </a:t>
            </a:r>
            <a:r>
              <a:rPr lang="en-US" spc="-100"/>
              <a:t>author.</a:t>
            </a:r>
            <a:r>
              <a:rPr lang="en-US" spc="-20"/>
              <a:t> </a:t>
            </a:r>
            <a:r>
              <a:rPr lang="en-US" spc="-113"/>
              <a:t>Permission</a:t>
            </a:r>
            <a:r>
              <a:rPr lang="en-US" spc="-47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required</a:t>
            </a:r>
            <a:r>
              <a:rPr lang="en-US" spc="-13"/>
              <a:t> </a:t>
            </a:r>
            <a:r>
              <a:rPr lang="en-US" spc="-87"/>
              <a:t>for</a:t>
            </a:r>
            <a:r>
              <a:rPr lang="en-US" spc="-60"/>
              <a:t> </a:t>
            </a:r>
            <a:r>
              <a:rPr lang="en-US" spc="-100"/>
              <a:t>re-use.</a:t>
            </a:r>
            <a:endParaRPr lang="en-US" spc="-100"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20"/>
              <a:t>Pre</a:t>
            </a:r>
            <a:r>
              <a:rPr lang="en-US" spc="-133"/>
              <a:t>s</a:t>
            </a:r>
            <a:r>
              <a:rPr lang="en-US" spc="-127"/>
              <a:t>en</a:t>
            </a:r>
            <a:r>
              <a:rPr lang="en-US" spc="-107"/>
              <a:t>te</a:t>
            </a:r>
            <a:r>
              <a:rPr lang="en-US" spc="-133"/>
              <a:t>d</a:t>
            </a:r>
            <a:r>
              <a:rPr lang="en-US" spc="-47"/>
              <a:t> </a:t>
            </a:r>
            <a:r>
              <a:rPr lang="en-US" spc="-133"/>
              <a:t>b</a:t>
            </a:r>
            <a:r>
              <a:rPr lang="en-US" spc="-127"/>
              <a:t>y</a:t>
            </a:r>
            <a:r>
              <a:rPr lang="en-US" spc="-87"/>
              <a:t> </a:t>
            </a:r>
            <a:r>
              <a:rPr lang="en-US" spc="-133"/>
              <a:t>L</a:t>
            </a:r>
            <a:r>
              <a:rPr lang="en-US" spc="-100"/>
              <a:t>in</a:t>
            </a:r>
            <a:r>
              <a:rPr lang="en-US" spc="-93"/>
              <a:t> </a:t>
            </a:r>
            <a:r>
              <a:rPr lang="en-US" spc="-133"/>
              <a:t>Shen</a:t>
            </a:r>
            <a:endParaRPr lang="en-US" spc="-133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3191423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13"/>
              <a:t>Content</a:t>
            </a:r>
            <a:r>
              <a:rPr lang="en-US" spc="-47"/>
              <a:t> </a:t>
            </a:r>
            <a:r>
              <a:rPr lang="en-US" spc="-93"/>
              <a:t>of</a:t>
            </a:r>
            <a:r>
              <a:rPr lang="en-US" spc="-53"/>
              <a:t> </a:t>
            </a:r>
            <a:r>
              <a:rPr lang="en-US" spc="-87"/>
              <a:t>this</a:t>
            </a:r>
            <a:r>
              <a:rPr lang="en-US" spc="-67"/>
              <a:t> </a:t>
            </a:r>
            <a:r>
              <a:rPr lang="en-US" spc="-107"/>
              <a:t>presentation</a:t>
            </a:r>
            <a:r>
              <a:rPr lang="en-US" spc="-20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copyright</a:t>
            </a:r>
            <a:r>
              <a:rPr lang="en-US" spc="-13"/>
              <a:t> </a:t>
            </a:r>
            <a:r>
              <a:rPr lang="en-US" spc="-127"/>
              <a:t>and</a:t>
            </a:r>
            <a:r>
              <a:rPr lang="en-US" spc="-40"/>
              <a:t> </a:t>
            </a:r>
            <a:r>
              <a:rPr lang="en-US" spc="-93"/>
              <a:t>responsibility</a:t>
            </a:r>
            <a:r>
              <a:rPr lang="en-US" spc="-33"/>
              <a:t> </a:t>
            </a:r>
            <a:r>
              <a:rPr lang="en-US" spc="-93"/>
              <a:t>of</a:t>
            </a:r>
            <a:r>
              <a:rPr lang="en-US" spc="-80"/>
              <a:t> </a:t>
            </a:r>
            <a:r>
              <a:rPr lang="en-US" spc="-107"/>
              <a:t>the</a:t>
            </a:r>
            <a:r>
              <a:rPr lang="en-US" spc="-53"/>
              <a:t> </a:t>
            </a:r>
            <a:r>
              <a:rPr lang="en-US" spc="-100"/>
              <a:t>author.</a:t>
            </a:r>
            <a:r>
              <a:rPr lang="en-US" spc="-20"/>
              <a:t> </a:t>
            </a:r>
            <a:r>
              <a:rPr lang="en-US" spc="-113"/>
              <a:t>Permission</a:t>
            </a:r>
            <a:r>
              <a:rPr lang="en-US" spc="-47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required</a:t>
            </a:r>
            <a:r>
              <a:rPr lang="en-US" spc="-13"/>
              <a:t> </a:t>
            </a:r>
            <a:r>
              <a:rPr lang="en-US" spc="-87"/>
              <a:t>for</a:t>
            </a:r>
            <a:r>
              <a:rPr lang="en-US" spc="-60"/>
              <a:t> </a:t>
            </a:r>
            <a:r>
              <a:rPr lang="en-US" spc="-100"/>
              <a:t>re-use.</a:t>
            </a:r>
            <a:endParaRPr lang="en-US" spc="-100"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20"/>
              <a:t>Pre</a:t>
            </a:r>
            <a:r>
              <a:rPr lang="en-US" spc="-133"/>
              <a:t>s</a:t>
            </a:r>
            <a:r>
              <a:rPr lang="en-US" spc="-127"/>
              <a:t>en</a:t>
            </a:r>
            <a:r>
              <a:rPr lang="en-US" spc="-107"/>
              <a:t>te</a:t>
            </a:r>
            <a:r>
              <a:rPr lang="en-US" spc="-133"/>
              <a:t>d</a:t>
            </a:r>
            <a:r>
              <a:rPr lang="en-US" spc="-47"/>
              <a:t> </a:t>
            </a:r>
            <a:r>
              <a:rPr lang="en-US" spc="-133"/>
              <a:t>b</a:t>
            </a:r>
            <a:r>
              <a:rPr lang="en-US" spc="-127"/>
              <a:t>y</a:t>
            </a:r>
            <a:r>
              <a:rPr lang="en-US" spc="-87"/>
              <a:t> </a:t>
            </a:r>
            <a:r>
              <a:rPr lang="en-US" spc="-133"/>
              <a:t>L</a:t>
            </a:r>
            <a:r>
              <a:rPr lang="en-US" spc="-100"/>
              <a:t>in</a:t>
            </a:r>
            <a:r>
              <a:rPr lang="en-US" spc="-93"/>
              <a:t> </a:t>
            </a:r>
            <a:r>
              <a:rPr lang="en-US" spc="-133"/>
              <a:t>Shen</a:t>
            </a:r>
            <a:endParaRPr lang="en-US" spc="-133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590166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1"/>
            <a:ext cx="10363200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1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2071877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4944" y="551688"/>
            <a:ext cx="7039187" cy="533544"/>
          </a:xfrm>
        </p:spPr>
        <p:txBody>
          <a:bodyPr lIns="0" tIns="0" rIns="0" bIns="0"/>
          <a:lstStyle>
            <a:lvl1pPr>
              <a:defRPr sz="3467" b="1" i="0">
                <a:solidFill>
                  <a:srgbClr val="1E315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8735052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4944" y="551688"/>
            <a:ext cx="7039187" cy="533544"/>
          </a:xfrm>
        </p:spPr>
        <p:txBody>
          <a:bodyPr lIns="0" tIns="0" rIns="0" bIns="0"/>
          <a:lstStyle>
            <a:lvl1pPr>
              <a:defRPr sz="3467" b="1" i="0">
                <a:solidFill>
                  <a:srgbClr val="1E315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6470589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4944" y="551688"/>
            <a:ext cx="7039187" cy="533544"/>
          </a:xfrm>
        </p:spPr>
        <p:txBody>
          <a:bodyPr lIns="0" tIns="0" rIns="0" bIns="0"/>
          <a:lstStyle>
            <a:lvl1pPr>
              <a:defRPr sz="3467" b="1" i="0">
                <a:solidFill>
                  <a:srgbClr val="1E315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5306683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05904" y="1"/>
            <a:ext cx="5086096" cy="6585287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3824" y="607771"/>
            <a:ext cx="2479040" cy="53624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422897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4944" y="417224"/>
            <a:ext cx="11022109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1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33"/>
              <a:t>F</a:t>
            </a:r>
            <a:r>
              <a:rPr lang="en-US" spc="-100"/>
              <a:t>lo</a:t>
            </a:r>
            <a:r>
              <a:rPr lang="en-US" spc="-73"/>
              <a:t>ri</a:t>
            </a:r>
            <a:r>
              <a:rPr lang="en-US" spc="-133"/>
              <a:t>an</a:t>
            </a:r>
            <a:r>
              <a:rPr lang="en-US" spc="-93"/>
              <a:t> </a:t>
            </a:r>
            <a:r>
              <a:rPr lang="en-US" spc="-133"/>
              <a:t>Lo</a:t>
            </a:r>
            <a:r>
              <a:rPr lang="en-US" spc="-87"/>
              <a:t>r</a:t>
            </a:r>
            <a:r>
              <a:rPr lang="en-US" spc="-127"/>
              <a:t>d</a:t>
            </a:r>
            <a:r>
              <a:rPr lang="en-US" spc="-60"/>
              <a:t>i</a:t>
            </a:r>
            <a:r>
              <a:rPr lang="en-US" spc="-127"/>
              <a:t>c</a:t>
            </a:r>
            <a:r>
              <a:rPr lang="en-US" spc="-93"/>
              <a:t>k,</a:t>
            </a:r>
            <a:r>
              <a:rPr lang="en-US" spc="-100"/>
              <a:t> </a:t>
            </a:r>
            <a:r>
              <a:rPr lang="en-US" spc="-187"/>
              <a:t>M</a:t>
            </a:r>
            <a:r>
              <a:rPr lang="en-US" spc="-167"/>
              <a:t>D</a:t>
            </a:r>
            <a:r>
              <a:rPr lang="en-US" spc="-60"/>
              <a:t>, </a:t>
            </a:r>
            <a:r>
              <a:rPr lang="en-US" spc="-152"/>
              <a:t>P</a:t>
            </a:r>
            <a:r>
              <a:rPr lang="en-US" spc="-133"/>
              <a:t>h</a:t>
            </a:r>
            <a:r>
              <a:rPr lang="en-US" spc="-160"/>
              <a:t>D</a:t>
            </a:r>
            <a:endParaRPr lang="en-US" spc="-16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1812634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4944" y="375265"/>
            <a:ext cx="11022109" cy="574453"/>
          </a:xfrm>
        </p:spPr>
        <p:txBody>
          <a:bodyPr lIns="0" tIns="0" rIns="0" bIns="0"/>
          <a:lstStyle>
            <a:lvl1pPr>
              <a:defRPr sz="3733" b="1" i="0">
                <a:solidFill>
                  <a:srgbClr val="001D5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33"/>
              <a:t>F</a:t>
            </a:r>
            <a:r>
              <a:rPr lang="en-US" spc="-100"/>
              <a:t>lo</a:t>
            </a:r>
            <a:r>
              <a:rPr lang="en-US" spc="-73"/>
              <a:t>ri</a:t>
            </a:r>
            <a:r>
              <a:rPr lang="en-US" spc="-133"/>
              <a:t>an</a:t>
            </a:r>
            <a:r>
              <a:rPr lang="en-US" spc="-93"/>
              <a:t> </a:t>
            </a:r>
            <a:r>
              <a:rPr lang="en-US" spc="-133"/>
              <a:t>Lo</a:t>
            </a:r>
            <a:r>
              <a:rPr lang="en-US" spc="-87"/>
              <a:t>r</a:t>
            </a:r>
            <a:r>
              <a:rPr lang="en-US" spc="-127"/>
              <a:t>d</a:t>
            </a:r>
            <a:r>
              <a:rPr lang="en-US" spc="-60"/>
              <a:t>i</a:t>
            </a:r>
            <a:r>
              <a:rPr lang="en-US" spc="-127"/>
              <a:t>c</a:t>
            </a:r>
            <a:r>
              <a:rPr lang="en-US" spc="-93"/>
              <a:t>k,</a:t>
            </a:r>
            <a:r>
              <a:rPr lang="en-US" spc="-100"/>
              <a:t> </a:t>
            </a:r>
            <a:r>
              <a:rPr lang="en-US" spc="-187"/>
              <a:t>M</a:t>
            </a:r>
            <a:r>
              <a:rPr lang="en-US" spc="-167"/>
              <a:t>D</a:t>
            </a:r>
            <a:r>
              <a:rPr lang="en-US" spc="-60"/>
              <a:t>, </a:t>
            </a:r>
            <a:r>
              <a:rPr lang="en-US" spc="-152"/>
              <a:t>P</a:t>
            </a:r>
            <a:r>
              <a:rPr lang="en-US" spc="-133"/>
              <a:t>h</a:t>
            </a:r>
            <a:r>
              <a:rPr lang="en-US" spc="-160"/>
              <a:t>D</a:t>
            </a:r>
            <a:endParaRPr lang="en-US" spc="-16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6315078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4944" y="375265"/>
            <a:ext cx="11022109" cy="574453"/>
          </a:xfrm>
        </p:spPr>
        <p:txBody>
          <a:bodyPr lIns="0" tIns="0" rIns="0" bIns="0"/>
          <a:lstStyle>
            <a:lvl1pPr>
              <a:defRPr sz="3733" b="1" i="0">
                <a:solidFill>
                  <a:srgbClr val="001D5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33"/>
              <a:t>F</a:t>
            </a:r>
            <a:r>
              <a:rPr lang="en-US" spc="-100"/>
              <a:t>lo</a:t>
            </a:r>
            <a:r>
              <a:rPr lang="en-US" spc="-73"/>
              <a:t>ri</a:t>
            </a:r>
            <a:r>
              <a:rPr lang="en-US" spc="-133"/>
              <a:t>an</a:t>
            </a:r>
            <a:r>
              <a:rPr lang="en-US" spc="-93"/>
              <a:t> </a:t>
            </a:r>
            <a:r>
              <a:rPr lang="en-US" spc="-133"/>
              <a:t>Lo</a:t>
            </a:r>
            <a:r>
              <a:rPr lang="en-US" spc="-87"/>
              <a:t>r</a:t>
            </a:r>
            <a:r>
              <a:rPr lang="en-US" spc="-127"/>
              <a:t>d</a:t>
            </a:r>
            <a:r>
              <a:rPr lang="en-US" spc="-60"/>
              <a:t>i</a:t>
            </a:r>
            <a:r>
              <a:rPr lang="en-US" spc="-127"/>
              <a:t>c</a:t>
            </a:r>
            <a:r>
              <a:rPr lang="en-US" spc="-93"/>
              <a:t>k,</a:t>
            </a:r>
            <a:r>
              <a:rPr lang="en-US" spc="-100"/>
              <a:t> </a:t>
            </a:r>
            <a:r>
              <a:rPr lang="en-US" spc="-187"/>
              <a:t>M</a:t>
            </a:r>
            <a:r>
              <a:rPr lang="en-US" spc="-167"/>
              <a:t>D</a:t>
            </a:r>
            <a:r>
              <a:rPr lang="en-US" spc="-60"/>
              <a:t>, </a:t>
            </a:r>
            <a:r>
              <a:rPr lang="en-US" spc="-152"/>
              <a:t>P</a:t>
            </a:r>
            <a:r>
              <a:rPr lang="en-US" spc="-133"/>
              <a:t>h</a:t>
            </a:r>
            <a:r>
              <a:rPr lang="en-US" spc="-160"/>
              <a:t>D</a:t>
            </a:r>
            <a:endParaRPr lang="en-US" spc="-160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56625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752134-E90E-4A46-B3DC-F47121916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6361-D899-4ED1-8321-32903578F782}" type="datetimeFigureOut">
              <a:rPr lang="en-US" smtClean="0"/>
              <a:t>1/14/22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4D0D6F-94C5-4F9D-AC9C-E03FA6F00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DD511-0DFD-4CDC-809C-4E3059D3D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6F30-E85E-4489-8BEA-A07ADD571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46936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4944" y="375265"/>
            <a:ext cx="11022109" cy="574453"/>
          </a:xfrm>
        </p:spPr>
        <p:txBody>
          <a:bodyPr lIns="0" tIns="0" rIns="0" bIns="0"/>
          <a:lstStyle>
            <a:lvl1pPr>
              <a:defRPr sz="3733" b="1" i="0">
                <a:solidFill>
                  <a:srgbClr val="001D5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33"/>
              <a:t>F</a:t>
            </a:r>
            <a:r>
              <a:rPr lang="en-US" spc="-100"/>
              <a:t>lo</a:t>
            </a:r>
            <a:r>
              <a:rPr lang="en-US" spc="-73"/>
              <a:t>ri</a:t>
            </a:r>
            <a:r>
              <a:rPr lang="en-US" spc="-133"/>
              <a:t>an</a:t>
            </a:r>
            <a:r>
              <a:rPr lang="en-US" spc="-93"/>
              <a:t> </a:t>
            </a:r>
            <a:r>
              <a:rPr lang="en-US" spc="-133"/>
              <a:t>Lo</a:t>
            </a:r>
            <a:r>
              <a:rPr lang="en-US" spc="-87"/>
              <a:t>r</a:t>
            </a:r>
            <a:r>
              <a:rPr lang="en-US" spc="-127"/>
              <a:t>d</a:t>
            </a:r>
            <a:r>
              <a:rPr lang="en-US" spc="-60"/>
              <a:t>i</a:t>
            </a:r>
            <a:r>
              <a:rPr lang="en-US" spc="-127"/>
              <a:t>c</a:t>
            </a:r>
            <a:r>
              <a:rPr lang="en-US" spc="-93"/>
              <a:t>k,</a:t>
            </a:r>
            <a:r>
              <a:rPr lang="en-US" spc="-100"/>
              <a:t> </a:t>
            </a:r>
            <a:r>
              <a:rPr lang="en-US" spc="-187"/>
              <a:t>M</a:t>
            </a:r>
            <a:r>
              <a:rPr lang="en-US" spc="-167"/>
              <a:t>D</a:t>
            </a:r>
            <a:r>
              <a:rPr lang="en-US" spc="-60"/>
              <a:t>, </a:t>
            </a:r>
            <a:r>
              <a:rPr lang="en-US" spc="-152"/>
              <a:t>P</a:t>
            </a:r>
            <a:r>
              <a:rPr lang="en-US" spc="-133"/>
              <a:t>h</a:t>
            </a:r>
            <a:r>
              <a:rPr lang="en-US" spc="-160"/>
              <a:t>D</a:t>
            </a:r>
            <a:endParaRPr lang="en-US" spc="-160"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634480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33"/>
              <a:t>F</a:t>
            </a:r>
            <a:r>
              <a:rPr lang="en-US" spc="-100"/>
              <a:t>lo</a:t>
            </a:r>
            <a:r>
              <a:rPr lang="en-US" spc="-73"/>
              <a:t>ri</a:t>
            </a:r>
            <a:r>
              <a:rPr lang="en-US" spc="-133"/>
              <a:t>an</a:t>
            </a:r>
            <a:r>
              <a:rPr lang="en-US" spc="-93"/>
              <a:t> </a:t>
            </a:r>
            <a:r>
              <a:rPr lang="en-US" spc="-133"/>
              <a:t>Lo</a:t>
            </a:r>
            <a:r>
              <a:rPr lang="en-US" spc="-87"/>
              <a:t>r</a:t>
            </a:r>
            <a:r>
              <a:rPr lang="en-US" spc="-127"/>
              <a:t>d</a:t>
            </a:r>
            <a:r>
              <a:rPr lang="en-US" spc="-60"/>
              <a:t>i</a:t>
            </a:r>
            <a:r>
              <a:rPr lang="en-US" spc="-127"/>
              <a:t>c</a:t>
            </a:r>
            <a:r>
              <a:rPr lang="en-US" spc="-93"/>
              <a:t>k,</a:t>
            </a:r>
            <a:r>
              <a:rPr lang="en-US" spc="-100"/>
              <a:t> </a:t>
            </a:r>
            <a:r>
              <a:rPr lang="en-US" spc="-187"/>
              <a:t>M</a:t>
            </a:r>
            <a:r>
              <a:rPr lang="en-US" spc="-167"/>
              <a:t>D</a:t>
            </a:r>
            <a:r>
              <a:rPr lang="en-US" spc="-60"/>
              <a:t>, </a:t>
            </a:r>
            <a:r>
              <a:rPr lang="en-US" spc="-152"/>
              <a:t>P</a:t>
            </a:r>
            <a:r>
              <a:rPr lang="en-US" spc="-133"/>
              <a:t>h</a:t>
            </a:r>
            <a:r>
              <a:rPr lang="en-US" spc="-160"/>
              <a:t>D</a:t>
            </a:r>
            <a:endParaRPr lang="en-US" spc="-160"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6833780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1"/>
            <a:ext cx="103632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1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13"/>
              <a:t>Content</a:t>
            </a:r>
            <a:r>
              <a:rPr lang="en-US" spc="-47"/>
              <a:t> </a:t>
            </a:r>
            <a:r>
              <a:rPr lang="en-US" spc="-93"/>
              <a:t>of</a:t>
            </a:r>
            <a:r>
              <a:rPr lang="en-US" spc="-53"/>
              <a:t> </a:t>
            </a:r>
            <a:r>
              <a:rPr lang="en-US" spc="-87"/>
              <a:t>this</a:t>
            </a:r>
            <a:r>
              <a:rPr lang="en-US" spc="-67"/>
              <a:t> </a:t>
            </a:r>
            <a:r>
              <a:rPr lang="en-US" spc="-107"/>
              <a:t>presentation</a:t>
            </a:r>
            <a:r>
              <a:rPr lang="en-US" spc="-20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copyright</a:t>
            </a:r>
            <a:r>
              <a:rPr lang="en-US" spc="-13"/>
              <a:t> </a:t>
            </a:r>
            <a:r>
              <a:rPr lang="en-US" spc="-127"/>
              <a:t>and</a:t>
            </a:r>
            <a:r>
              <a:rPr lang="en-US" spc="-40"/>
              <a:t> </a:t>
            </a:r>
            <a:r>
              <a:rPr lang="en-US" spc="-93"/>
              <a:t>responsibility</a:t>
            </a:r>
            <a:r>
              <a:rPr lang="en-US" spc="-33"/>
              <a:t> </a:t>
            </a:r>
            <a:r>
              <a:rPr lang="en-US" spc="-93"/>
              <a:t>of</a:t>
            </a:r>
            <a:r>
              <a:rPr lang="en-US" spc="-80"/>
              <a:t> </a:t>
            </a:r>
            <a:r>
              <a:rPr lang="en-US" spc="-107"/>
              <a:t>the</a:t>
            </a:r>
            <a:r>
              <a:rPr lang="en-US" spc="-53"/>
              <a:t> </a:t>
            </a:r>
            <a:r>
              <a:rPr lang="en-US" spc="-100"/>
              <a:t>author.</a:t>
            </a:r>
            <a:r>
              <a:rPr lang="en-US" spc="-20"/>
              <a:t> </a:t>
            </a:r>
            <a:r>
              <a:rPr lang="en-US" spc="-113"/>
              <a:t>Permission</a:t>
            </a:r>
            <a:r>
              <a:rPr lang="en-US" spc="-47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required</a:t>
            </a:r>
            <a:r>
              <a:rPr lang="en-US" spc="-13"/>
              <a:t> </a:t>
            </a:r>
            <a:r>
              <a:rPr lang="en-US" spc="-87"/>
              <a:t>for</a:t>
            </a:r>
            <a:r>
              <a:rPr lang="en-US" spc="-60"/>
              <a:t> </a:t>
            </a:r>
            <a:r>
              <a:rPr lang="en-US" spc="-100"/>
              <a:t>re-use.</a:t>
            </a:r>
            <a:endParaRPr lang="en-US" spc="-10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20"/>
              <a:t>Pre</a:t>
            </a:r>
            <a:r>
              <a:rPr lang="en-US" spc="-133"/>
              <a:t>s</a:t>
            </a:r>
            <a:r>
              <a:rPr lang="en-US" spc="-127"/>
              <a:t>en</a:t>
            </a:r>
            <a:r>
              <a:rPr lang="en-US" spc="-107"/>
              <a:t>te</a:t>
            </a:r>
            <a:r>
              <a:rPr lang="en-US" spc="-133"/>
              <a:t>d</a:t>
            </a:r>
            <a:r>
              <a:rPr lang="en-US" spc="-47"/>
              <a:t> </a:t>
            </a:r>
            <a:r>
              <a:rPr lang="en-US" spc="-133"/>
              <a:t>b</a:t>
            </a:r>
            <a:r>
              <a:rPr lang="en-US" spc="-127"/>
              <a:t>y</a:t>
            </a:r>
            <a:r>
              <a:rPr lang="en-US" spc="-80"/>
              <a:t> </a:t>
            </a:r>
            <a:r>
              <a:rPr lang="en-US" spc="-120"/>
              <a:t>J</a:t>
            </a:r>
            <a:r>
              <a:rPr lang="en-US" spc="-67"/>
              <a:t>i</a:t>
            </a:r>
            <a:r>
              <a:rPr lang="en-US" spc="-127"/>
              <a:t>an</a:t>
            </a:r>
            <a:r>
              <a:rPr lang="en-US" spc="-187"/>
              <a:t>m</a:t>
            </a:r>
            <a:r>
              <a:rPr lang="en-US" spc="-100"/>
              <a:t>in</a:t>
            </a:r>
            <a:r>
              <a:rPr lang="en-US" spc="-133"/>
              <a:t>g</a:t>
            </a:r>
            <a:r>
              <a:rPr lang="en-US" spc="-87"/>
              <a:t> </a:t>
            </a:r>
            <a:r>
              <a:rPr lang="en-US" spc="-147"/>
              <a:t>Xu</a:t>
            </a:r>
            <a:endParaRPr lang="en-US" spc="-147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1135717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76920" y="200152"/>
            <a:ext cx="5238157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A4314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13"/>
              <a:t>Content</a:t>
            </a:r>
            <a:r>
              <a:rPr lang="en-US" spc="-47"/>
              <a:t> </a:t>
            </a:r>
            <a:r>
              <a:rPr lang="en-US" spc="-93"/>
              <a:t>of</a:t>
            </a:r>
            <a:r>
              <a:rPr lang="en-US" spc="-53"/>
              <a:t> </a:t>
            </a:r>
            <a:r>
              <a:rPr lang="en-US" spc="-87"/>
              <a:t>this</a:t>
            </a:r>
            <a:r>
              <a:rPr lang="en-US" spc="-67"/>
              <a:t> </a:t>
            </a:r>
            <a:r>
              <a:rPr lang="en-US" spc="-107"/>
              <a:t>presentation</a:t>
            </a:r>
            <a:r>
              <a:rPr lang="en-US" spc="-20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copyright</a:t>
            </a:r>
            <a:r>
              <a:rPr lang="en-US" spc="-13"/>
              <a:t> </a:t>
            </a:r>
            <a:r>
              <a:rPr lang="en-US" spc="-127"/>
              <a:t>and</a:t>
            </a:r>
            <a:r>
              <a:rPr lang="en-US" spc="-40"/>
              <a:t> </a:t>
            </a:r>
            <a:r>
              <a:rPr lang="en-US" spc="-93"/>
              <a:t>responsibility</a:t>
            </a:r>
            <a:r>
              <a:rPr lang="en-US" spc="-33"/>
              <a:t> </a:t>
            </a:r>
            <a:r>
              <a:rPr lang="en-US" spc="-93"/>
              <a:t>of</a:t>
            </a:r>
            <a:r>
              <a:rPr lang="en-US" spc="-80"/>
              <a:t> </a:t>
            </a:r>
            <a:r>
              <a:rPr lang="en-US" spc="-107"/>
              <a:t>the</a:t>
            </a:r>
            <a:r>
              <a:rPr lang="en-US" spc="-53"/>
              <a:t> </a:t>
            </a:r>
            <a:r>
              <a:rPr lang="en-US" spc="-100"/>
              <a:t>author.</a:t>
            </a:r>
            <a:r>
              <a:rPr lang="en-US" spc="-20"/>
              <a:t> </a:t>
            </a:r>
            <a:r>
              <a:rPr lang="en-US" spc="-113"/>
              <a:t>Permission</a:t>
            </a:r>
            <a:r>
              <a:rPr lang="en-US" spc="-47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required</a:t>
            </a:r>
            <a:r>
              <a:rPr lang="en-US" spc="-13"/>
              <a:t> </a:t>
            </a:r>
            <a:r>
              <a:rPr lang="en-US" spc="-87"/>
              <a:t>for</a:t>
            </a:r>
            <a:r>
              <a:rPr lang="en-US" spc="-60"/>
              <a:t> </a:t>
            </a:r>
            <a:r>
              <a:rPr lang="en-US" spc="-100"/>
              <a:t>re-use.</a:t>
            </a:r>
            <a:endParaRPr lang="en-US" spc="-10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20"/>
              <a:t>Pre</a:t>
            </a:r>
            <a:r>
              <a:rPr lang="en-US" spc="-133"/>
              <a:t>s</a:t>
            </a:r>
            <a:r>
              <a:rPr lang="en-US" spc="-127"/>
              <a:t>en</a:t>
            </a:r>
            <a:r>
              <a:rPr lang="en-US" spc="-107"/>
              <a:t>te</a:t>
            </a:r>
            <a:r>
              <a:rPr lang="en-US" spc="-133"/>
              <a:t>d</a:t>
            </a:r>
            <a:r>
              <a:rPr lang="en-US" spc="-47"/>
              <a:t> </a:t>
            </a:r>
            <a:r>
              <a:rPr lang="en-US" spc="-133"/>
              <a:t>b</a:t>
            </a:r>
            <a:r>
              <a:rPr lang="en-US" spc="-127"/>
              <a:t>y</a:t>
            </a:r>
            <a:r>
              <a:rPr lang="en-US" spc="-80"/>
              <a:t> </a:t>
            </a:r>
            <a:r>
              <a:rPr lang="en-US" spc="-120"/>
              <a:t>J</a:t>
            </a:r>
            <a:r>
              <a:rPr lang="en-US" spc="-67"/>
              <a:t>i</a:t>
            </a:r>
            <a:r>
              <a:rPr lang="en-US" spc="-127"/>
              <a:t>an</a:t>
            </a:r>
            <a:r>
              <a:rPr lang="en-US" spc="-187"/>
              <a:t>m</a:t>
            </a:r>
            <a:r>
              <a:rPr lang="en-US" spc="-100"/>
              <a:t>in</a:t>
            </a:r>
            <a:r>
              <a:rPr lang="en-US" spc="-133"/>
              <a:t>g</a:t>
            </a:r>
            <a:r>
              <a:rPr lang="en-US" spc="-87"/>
              <a:t> </a:t>
            </a:r>
            <a:r>
              <a:rPr lang="en-US" spc="-147"/>
              <a:t>Xu</a:t>
            </a:r>
            <a:endParaRPr lang="en-US" spc="-147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3530362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76920" y="200152"/>
            <a:ext cx="5238157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A4314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13"/>
              <a:t>Content</a:t>
            </a:r>
            <a:r>
              <a:rPr lang="en-US" spc="-47"/>
              <a:t> </a:t>
            </a:r>
            <a:r>
              <a:rPr lang="en-US" spc="-93"/>
              <a:t>of</a:t>
            </a:r>
            <a:r>
              <a:rPr lang="en-US" spc="-53"/>
              <a:t> </a:t>
            </a:r>
            <a:r>
              <a:rPr lang="en-US" spc="-87"/>
              <a:t>this</a:t>
            </a:r>
            <a:r>
              <a:rPr lang="en-US" spc="-67"/>
              <a:t> </a:t>
            </a:r>
            <a:r>
              <a:rPr lang="en-US" spc="-107"/>
              <a:t>presentation</a:t>
            </a:r>
            <a:r>
              <a:rPr lang="en-US" spc="-20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copyright</a:t>
            </a:r>
            <a:r>
              <a:rPr lang="en-US" spc="-13"/>
              <a:t> </a:t>
            </a:r>
            <a:r>
              <a:rPr lang="en-US" spc="-127"/>
              <a:t>and</a:t>
            </a:r>
            <a:r>
              <a:rPr lang="en-US" spc="-40"/>
              <a:t> </a:t>
            </a:r>
            <a:r>
              <a:rPr lang="en-US" spc="-93"/>
              <a:t>responsibility</a:t>
            </a:r>
            <a:r>
              <a:rPr lang="en-US" spc="-33"/>
              <a:t> </a:t>
            </a:r>
            <a:r>
              <a:rPr lang="en-US" spc="-93"/>
              <a:t>of</a:t>
            </a:r>
            <a:r>
              <a:rPr lang="en-US" spc="-80"/>
              <a:t> </a:t>
            </a:r>
            <a:r>
              <a:rPr lang="en-US" spc="-107"/>
              <a:t>the</a:t>
            </a:r>
            <a:r>
              <a:rPr lang="en-US" spc="-53"/>
              <a:t> </a:t>
            </a:r>
            <a:r>
              <a:rPr lang="en-US" spc="-100"/>
              <a:t>author.</a:t>
            </a:r>
            <a:r>
              <a:rPr lang="en-US" spc="-20"/>
              <a:t> </a:t>
            </a:r>
            <a:r>
              <a:rPr lang="en-US" spc="-113"/>
              <a:t>Permission</a:t>
            </a:r>
            <a:r>
              <a:rPr lang="en-US" spc="-47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required</a:t>
            </a:r>
            <a:r>
              <a:rPr lang="en-US" spc="-13"/>
              <a:t> </a:t>
            </a:r>
            <a:r>
              <a:rPr lang="en-US" spc="-87"/>
              <a:t>for</a:t>
            </a:r>
            <a:r>
              <a:rPr lang="en-US" spc="-60"/>
              <a:t> </a:t>
            </a:r>
            <a:r>
              <a:rPr lang="en-US" spc="-100"/>
              <a:t>re-use.</a:t>
            </a:r>
            <a:endParaRPr lang="en-US" spc="-100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20"/>
              <a:t>Pre</a:t>
            </a:r>
            <a:r>
              <a:rPr lang="en-US" spc="-133"/>
              <a:t>s</a:t>
            </a:r>
            <a:r>
              <a:rPr lang="en-US" spc="-127"/>
              <a:t>en</a:t>
            </a:r>
            <a:r>
              <a:rPr lang="en-US" spc="-107"/>
              <a:t>te</a:t>
            </a:r>
            <a:r>
              <a:rPr lang="en-US" spc="-133"/>
              <a:t>d</a:t>
            </a:r>
            <a:r>
              <a:rPr lang="en-US" spc="-47"/>
              <a:t> </a:t>
            </a:r>
            <a:r>
              <a:rPr lang="en-US" spc="-133"/>
              <a:t>b</a:t>
            </a:r>
            <a:r>
              <a:rPr lang="en-US" spc="-127"/>
              <a:t>y</a:t>
            </a:r>
            <a:r>
              <a:rPr lang="en-US" spc="-80"/>
              <a:t> </a:t>
            </a:r>
            <a:r>
              <a:rPr lang="en-US" spc="-120"/>
              <a:t>J</a:t>
            </a:r>
            <a:r>
              <a:rPr lang="en-US" spc="-67"/>
              <a:t>i</a:t>
            </a:r>
            <a:r>
              <a:rPr lang="en-US" spc="-127"/>
              <a:t>an</a:t>
            </a:r>
            <a:r>
              <a:rPr lang="en-US" spc="-187"/>
              <a:t>m</a:t>
            </a:r>
            <a:r>
              <a:rPr lang="en-US" spc="-100"/>
              <a:t>in</a:t>
            </a:r>
            <a:r>
              <a:rPr lang="en-US" spc="-133"/>
              <a:t>g</a:t>
            </a:r>
            <a:r>
              <a:rPr lang="en-US" spc="-87"/>
              <a:t> </a:t>
            </a:r>
            <a:r>
              <a:rPr lang="en-US" spc="-147"/>
              <a:t>Xu</a:t>
            </a:r>
            <a:endParaRPr lang="en-US" spc="-147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5614430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76920" y="200152"/>
            <a:ext cx="5238157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A4314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13"/>
              <a:t>Content</a:t>
            </a:r>
            <a:r>
              <a:rPr lang="en-US" spc="-47"/>
              <a:t> </a:t>
            </a:r>
            <a:r>
              <a:rPr lang="en-US" spc="-93"/>
              <a:t>of</a:t>
            </a:r>
            <a:r>
              <a:rPr lang="en-US" spc="-53"/>
              <a:t> </a:t>
            </a:r>
            <a:r>
              <a:rPr lang="en-US" spc="-87"/>
              <a:t>this</a:t>
            </a:r>
            <a:r>
              <a:rPr lang="en-US" spc="-67"/>
              <a:t> </a:t>
            </a:r>
            <a:r>
              <a:rPr lang="en-US" spc="-107"/>
              <a:t>presentation</a:t>
            </a:r>
            <a:r>
              <a:rPr lang="en-US" spc="-20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copyright</a:t>
            </a:r>
            <a:r>
              <a:rPr lang="en-US" spc="-13"/>
              <a:t> </a:t>
            </a:r>
            <a:r>
              <a:rPr lang="en-US" spc="-127"/>
              <a:t>and</a:t>
            </a:r>
            <a:r>
              <a:rPr lang="en-US" spc="-40"/>
              <a:t> </a:t>
            </a:r>
            <a:r>
              <a:rPr lang="en-US" spc="-93"/>
              <a:t>responsibility</a:t>
            </a:r>
            <a:r>
              <a:rPr lang="en-US" spc="-33"/>
              <a:t> </a:t>
            </a:r>
            <a:r>
              <a:rPr lang="en-US" spc="-93"/>
              <a:t>of</a:t>
            </a:r>
            <a:r>
              <a:rPr lang="en-US" spc="-80"/>
              <a:t> </a:t>
            </a:r>
            <a:r>
              <a:rPr lang="en-US" spc="-107"/>
              <a:t>the</a:t>
            </a:r>
            <a:r>
              <a:rPr lang="en-US" spc="-53"/>
              <a:t> </a:t>
            </a:r>
            <a:r>
              <a:rPr lang="en-US" spc="-100"/>
              <a:t>author.</a:t>
            </a:r>
            <a:r>
              <a:rPr lang="en-US" spc="-20"/>
              <a:t> </a:t>
            </a:r>
            <a:r>
              <a:rPr lang="en-US" spc="-113"/>
              <a:t>Permission</a:t>
            </a:r>
            <a:r>
              <a:rPr lang="en-US" spc="-47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required</a:t>
            </a:r>
            <a:r>
              <a:rPr lang="en-US" spc="-13"/>
              <a:t> </a:t>
            </a:r>
            <a:r>
              <a:rPr lang="en-US" spc="-87"/>
              <a:t>for</a:t>
            </a:r>
            <a:r>
              <a:rPr lang="en-US" spc="-60"/>
              <a:t> </a:t>
            </a:r>
            <a:r>
              <a:rPr lang="en-US" spc="-100"/>
              <a:t>re-use.</a:t>
            </a:r>
            <a:endParaRPr lang="en-US" spc="-100"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20"/>
              <a:t>Pre</a:t>
            </a:r>
            <a:r>
              <a:rPr lang="en-US" spc="-133"/>
              <a:t>s</a:t>
            </a:r>
            <a:r>
              <a:rPr lang="en-US" spc="-127"/>
              <a:t>en</a:t>
            </a:r>
            <a:r>
              <a:rPr lang="en-US" spc="-107"/>
              <a:t>te</a:t>
            </a:r>
            <a:r>
              <a:rPr lang="en-US" spc="-133"/>
              <a:t>d</a:t>
            </a:r>
            <a:r>
              <a:rPr lang="en-US" spc="-47"/>
              <a:t> </a:t>
            </a:r>
            <a:r>
              <a:rPr lang="en-US" spc="-133"/>
              <a:t>b</a:t>
            </a:r>
            <a:r>
              <a:rPr lang="en-US" spc="-127"/>
              <a:t>y</a:t>
            </a:r>
            <a:r>
              <a:rPr lang="en-US" spc="-80"/>
              <a:t> </a:t>
            </a:r>
            <a:r>
              <a:rPr lang="en-US" spc="-120"/>
              <a:t>J</a:t>
            </a:r>
            <a:r>
              <a:rPr lang="en-US" spc="-67"/>
              <a:t>i</a:t>
            </a:r>
            <a:r>
              <a:rPr lang="en-US" spc="-127"/>
              <a:t>an</a:t>
            </a:r>
            <a:r>
              <a:rPr lang="en-US" spc="-187"/>
              <a:t>m</a:t>
            </a:r>
            <a:r>
              <a:rPr lang="en-US" spc="-100"/>
              <a:t>in</a:t>
            </a:r>
            <a:r>
              <a:rPr lang="en-US" spc="-133"/>
              <a:t>g</a:t>
            </a:r>
            <a:r>
              <a:rPr lang="en-US" spc="-87"/>
              <a:t> </a:t>
            </a:r>
            <a:r>
              <a:rPr lang="en-US" spc="-147"/>
              <a:t>Xu</a:t>
            </a:r>
            <a:endParaRPr lang="en-US" spc="-147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7776511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13"/>
              <a:t>Content</a:t>
            </a:r>
            <a:r>
              <a:rPr lang="en-US" spc="-47"/>
              <a:t> </a:t>
            </a:r>
            <a:r>
              <a:rPr lang="en-US" spc="-93"/>
              <a:t>of</a:t>
            </a:r>
            <a:r>
              <a:rPr lang="en-US" spc="-53"/>
              <a:t> </a:t>
            </a:r>
            <a:r>
              <a:rPr lang="en-US" spc="-87"/>
              <a:t>this</a:t>
            </a:r>
            <a:r>
              <a:rPr lang="en-US" spc="-67"/>
              <a:t> </a:t>
            </a:r>
            <a:r>
              <a:rPr lang="en-US" spc="-107"/>
              <a:t>presentation</a:t>
            </a:r>
            <a:r>
              <a:rPr lang="en-US" spc="-20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copyright</a:t>
            </a:r>
            <a:r>
              <a:rPr lang="en-US" spc="-13"/>
              <a:t> </a:t>
            </a:r>
            <a:r>
              <a:rPr lang="en-US" spc="-127"/>
              <a:t>and</a:t>
            </a:r>
            <a:r>
              <a:rPr lang="en-US" spc="-40"/>
              <a:t> </a:t>
            </a:r>
            <a:r>
              <a:rPr lang="en-US" spc="-93"/>
              <a:t>responsibility</a:t>
            </a:r>
            <a:r>
              <a:rPr lang="en-US" spc="-33"/>
              <a:t> </a:t>
            </a:r>
            <a:r>
              <a:rPr lang="en-US" spc="-93"/>
              <a:t>of</a:t>
            </a:r>
            <a:r>
              <a:rPr lang="en-US" spc="-80"/>
              <a:t> </a:t>
            </a:r>
            <a:r>
              <a:rPr lang="en-US" spc="-107"/>
              <a:t>the</a:t>
            </a:r>
            <a:r>
              <a:rPr lang="en-US" spc="-53"/>
              <a:t> </a:t>
            </a:r>
            <a:r>
              <a:rPr lang="en-US" spc="-100"/>
              <a:t>author.</a:t>
            </a:r>
            <a:r>
              <a:rPr lang="en-US" spc="-20"/>
              <a:t> </a:t>
            </a:r>
            <a:r>
              <a:rPr lang="en-US" spc="-113"/>
              <a:t>Permission</a:t>
            </a:r>
            <a:r>
              <a:rPr lang="en-US" spc="-47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required</a:t>
            </a:r>
            <a:r>
              <a:rPr lang="en-US" spc="-13"/>
              <a:t> </a:t>
            </a:r>
            <a:r>
              <a:rPr lang="en-US" spc="-87"/>
              <a:t>for</a:t>
            </a:r>
            <a:r>
              <a:rPr lang="en-US" spc="-60"/>
              <a:t> </a:t>
            </a:r>
            <a:r>
              <a:rPr lang="en-US" spc="-100"/>
              <a:t>re-use.</a:t>
            </a:r>
            <a:endParaRPr lang="en-US" spc="-100"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20"/>
              <a:t>Pre</a:t>
            </a:r>
            <a:r>
              <a:rPr lang="en-US" spc="-133"/>
              <a:t>s</a:t>
            </a:r>
            <a:r>
              <a:rPr lang="en-US" spc="-127"/>
              <a:t>en</a:t>
            </a:r>
            <a:r>
              <a:rPr lang="en-US" spc="-107"/>
              <a:t>te</a:t>
            </a:r>
            <a:r>
              <a:rPr lang="en-US" spc="-133"/>
              <a:t>d</a:t>
            </a:r>
            <a:r>
              <a:rPr lang="en-US" spc="-47"/>
              <a:t> </a:t>
            </a:r>
            <a:r>
              <a:rPr lang="en-US" spc="-133"/>
              <a:t>b</a:t>
            </a:r>
            <a:r>
              <a:rPr lang="en-US" spc="-127"/>
              <a:t>y</a:t>
            </a:r>
            <a:r>
              <a:rPr lang="en-US" spc="-80"/>
              <a:t> </a:t>
            </a:r>
            <a:r>
              <a:rPr lang="en-US" spc="-120"/>
              <a:t>J</a:t>
            </a:r>
            <a:r>
              <a:rPr lang="en-US" spc="-67"/>
              <a:t>i</a:t>
            </a:r>
            <a:r>
              <a:rPr lang="en-US" spc="-127"/>
              <a:t>an</a:t>
            </a:r>
            <a:r>
              <a:rPr lang="en-US" spc="-187"/>
              <a:t>m</a:t>
            </a:r>
            <a:r>
              <a:rPr lang="en-US" spc="-100"/>
              <a:t>in</a:t>
            </a:r>
            <a:r>
              <a:rPr lang="en-US" spc="-133"/>
              <a:t>g</a:t>
            </a:r>
            <a:r>
              <a:rPr lang="en-US" spc="-87"/>
              <a:t> </a:t>
            </a:r>
            <a:r>
              <a:rPr lang="en-US" spc="-147"/>
              <a:t>Xu</a:t>
            </a:r>
            <a:endParaRPr lang="en-US" spc="-147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95296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E74FC3-9BD5-49DB-8C53-822647C1C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BC1FC0-4E54-4BC2-A8AB-2314B45355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26321B-B938-4F37-B7EB-25D8E90B91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5365C5-95A3-4213-BAC2-D79F6503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6361-D899-4ED1-8321-32903578F782}" type="datetimeFigureOut">
              <a:rPr lang="en-US" smtClean="0"/>
              <a:t>1/14/22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19DCC2-7DE4-497F-9008-0895A9E85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29B5B0-B38C-40AA-9437-3CAB606B0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6F30-E85E-4489-8BEA-A07ADD571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634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8F81F-0FA2-4F93-A721-D70F4ACDB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24C796-6253-43A2-9732-CC84345D67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E87744-B810-4B62-81DA-C4E4D95E94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EC8C3F-D713-441E-A793-3E81C5C60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A6361-D899-4ED1-8321-32903578F782}" type="datetimeFigureOut">
              <a:rPr lang="en-US" smtClean="0"/>
              <a:t>1/14/22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55F146-BC28-4F49-A712-D2E5516B9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732A39-7B16-4D78-A5D7-3AE13E0AD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6F30-E85E-4489-8BEA-A07ADD571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838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6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5.xml"/><Relationship Id="rId9" Type="http://schemas.openxmlformats.org/officeDocument/2006/relationships/image" Target="../media/image5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B8B652-945E-4E46-B8E9-3C5991C1D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DE59C4-6650-45FA-9EBE-3B7BDA2FF7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334187-A381-43B3-9F05-107864C6AC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A6361-D899-4ED1-8321-32903578F782}" type="datetimeFigureOut">
              <a:rPr lang="en-US" smtClean="0"/>
              <a:t>1/14/22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77D4D0-D6A3-49AA-BC48-AFA715B9C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A0A63-0871-42ED-A761-CF8579F83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06F30-E85E-4489-8BEA-A07ADD571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494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4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30356"/>
            </a:gs>
            <a:gs pos="100000">
              <a:srgbClr val="0606B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1463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ja-JP"/>
              <a:t>Click to edit Master title style</a:t>
            </a:r>
            <a:endParaRPr lang="en-GB" altLang="ja-JP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/>
              <a:t>Click to edit Master text styles</a:t>
            </a:r>
          </a:p>
          <a:p>
            <a:pPr lvl="1"/>
            <a:r>
              <a:rPr lang="en-US" altLang="ja-JP"/>
              <a:t>Second level</a:t>
            </a:r>
          </a:p>
          <a:p>
            <a:pPr lvl="2"/>
            <a:r>
              <a:rPr lang="en-US" altLang="ja-JP"/>
              <a:t>Third level</a:t>
            </a:r>
          </a:p>
          <a:p>
            <a:pPr lvl="3"/>
            <a:r>
              <a:rPr lang="en-US" altLang="ja-JP"/>
              <a:t>Fourth level</a:t>
            </a:r>
          </a:p>
          <a:p>
            <a:pPr lvl="4"/>
            <a:r>
              <a:rPr lang="en-US" altLang="ja-JP"/>
              <a:t>Fifth level</a:t>
            </a:r>
            <a:endParaRPr lang="en-GB" altLang="ja-JP"/>
          </a:p>
        </p:txBody>
      </p:sp>
      <p:sp>
        <p:nvSpPr>
          <p:cNvPr id="1028" name="Line 4"/>
          <p:cNvSpPr>
            <a:spLocks noChangeShapeType="1"/>
          </p:cNvSpPr>
          <p:nvPr/>
        </p:nvSpPr>
        <p:spPr bwMode="auto">
          <a:xfrm>
            <a:off x="609600" y="1447800"/>
            <a:ext cx="10972800" cy="0"/>
          </a:xfrm>
          <a:prstGeom prst="line">
            <a:avLst/>
          </a:prstGeom>
          <a:noFill/>
          <a:ln w="25400">
            <a:solidFill>
              <a:srgbClr val="EBE114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spcBef>
                <a:spcPct val="20000"/>
              </a:spcBef>
              <a:buClr>
                <a:schemeClr val="bg1"/>
              </a:buClr>
              <a:buSzPct val="100000"/>
              <a:defRPr/>
            </a:pPr>
            <a:endParaRPr lang="en-US" sz="1800">
              <a:latin typeface="Arial" pitchFamily="34" charset="0"/>
              <a:ea typeface="ＭＳ Ｐゴシック" pitchFamily="-111" charset="-128"/>
            </a:endParaRPr>
          </a:p>
        </p:txBody>
      </p:sp>
      <p:grpSp>
        <p:nvGrpSpPr>
          <p:cNvPr id="1029" name="Group 15"/>
          <p:cNvGrpSpPr>
            <a:grpSpLocks/>
          </p:cNvGrpSpPr>
          <p:nvPr userDrawn="1"/>
        </p:nvGrpSpPr>
        <p:grpSpPr bwMode="auto">
          <a:xfrm>
            <a:off x="91018" y="6223001"/>
            <a:ext cx="10458449" cy="339725"/>
            <a:chOff x="43" y="3920"/>
            <a:chExt cx="4941" cy="214"/>
          </a:xfrm>
        </p:grpSpPr>
        <p:sp>
          <p:nvSpPr>
            <p:cNvPr id="6" name="Rectangle 12"/>
            <p:cNvSpPr>
              <a:spLocks noChangeArrowheads="1"/>
            </p:cNvSpPr>
            <p:nvPr userDrawn="1"/>
          </p:nvSpPr>
          <p:spPr bwMode="auto">
            <a:xfrm>
              <a:off x="43" y="3946"/>
              <a:ext cx="4831" cy="16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/>
            </a:p>
          </p:txBody>
        </p:sp>
        <p:sp>
          <p:nvSpPr>
            <p:cNvPr id="7" name="Oval 13"/>
            <p:cNvSpPr>
              <a:spLocks noChangeArrowheads="1"/>
            </p:cNvSpPr>
            <p:nvPr userDrawn="1"/>
          </p:nvSpPr>
          <p:spPr bwMode="white">
            <a:xfrm>
              <a:off x="4840" y="3920"/>
              <a:ext cx="144" cy="21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/>
            </a:p>
          </p:txBody>
        </p:sp>
      </p:grpSp>
      <p:sp>
        <p:nvSpPr>
          <p:cNvPr id="8" name="Rectangle 10"/>
          <p:cNvSpPr>
            <a:spLocks noChangeArrowheads="1"/>
          </p:cNvSpPr>
          <p:nvPr userDrawn="1"/>
        </p:nvSpPr>
        <p:spPr bwMode="hidden">
          <a:xfrm>
            <a:off x="0" y="0"/>
            <a:ext cx="12192000" cy="5867400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32426720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</p:sldLayoutIdLst>
  <p:txStyles>
    <p:titleStyle>
      <a:lvl1pPr algn="ctr" rtl="0" fontAlgn="base">
        <a:spcBef>
          <a:spcPct val="0"/>
        </a:spcBef>
        <a:spcAft>
          <a:spcPct val="0"/>
        </a:spcAft>
        <a:defRPr sz="3200" b="1">
          <a:solidFill>
            <a:srgbClr val="EBE114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 b="1">
          <a:solidFill>
            <a:srgbClr val="EBE114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200" b="1">
          <a:solidFill>
            <a:srgbClr val="EBE114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200" b="1">
          <a:solidFill>
            <a:srgbClr val="EBE114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200" b="1">
          <a:solidFill>
            <a:srgbClr val="EBE114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EBE114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EBE114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EBE114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EBE114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EBE114"/>
        </a:buClr>
        <a:buSzPct val="90000"/>
        <a:buFont typeface="Wingdings" pitchFamily="2" charset="2"/>
        <a:buChar char="l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4131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400" b="1">
          <a:solidFill>
            <a:schemeClr val="tx1"/>
          </a:solidFill>
          <a:latin typeface="+mn-lt"/>
        </a:defRPr>
      </a:lvl2pPr>
      <a:lvl3pPr marL="1036638" indent="-349250" algn="l" rtl="0" fontAlgn="base">
        <a:spcBef>
          <a:spcPct val="20000"/>
        </a:spcBef>
        <a:spcAft>
          <a:spcPct val="0"/>
        </a:spcAft>
        <a:buClr>
          <a:srgbClr val="EBE114"/>
        </a:buClr>
        <a:buSzPct val="100000"/>
        <a:buChar char="•"/>
        <a:defRPr sz="2400" b="1">
          <a:solidFill>
            <a:schemeClr val="tx1"/>
          </a:solidFill>
          <a:latin typeface="+mn-lt"/>
        </a:defRPr>
      </a:lvl3pPr>
      <a:lvl4pPr marL="1393825" indent="-355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400" b="1">
          <a:solidFill>
            <a:schemeClr val="tx1"/>
          </a:solidFill>
          <a:latin typeface="+mn-lt"/>
        </a:defRPr>
      </a:lvl4pPr>
      <a:lvl5pPr marL="1981200" indent="-585788" algn="r" rtl="0" fontAlgn="base">
        <a:spcBef>
          <a:spcPct val="20000"/>
        </a:spcBef>
        <a:spcAft>
          <a:spcPct val="0"/>
        </a:spcAft>
        <a:buChar char="»"/>
        <a:defRPr sz="1200" b="1">
          <a:solidFill>
            <a:schemeClr val="tx1"/>
          </a:solidFill>
          <a:latin typeface="+mn-lt"/>
        </a:defRPr>
      </a:lvl5pPr>
      <a:lvl6pPr marL="2438400" indent="-585788" algn="r" rtl="0" eaLnBrk="1" fontAlgn="base" hangingPunct="1">
        <a:spcBef>
          <a:spcPct val="20000"/>
        </a:spcBef>
        <a:spcAft>
          <a:spcPct val="0"/>
        </a:spcAft>
        <a:defRPr sz="1200" b="1">
          <a:solidFill>
            <a:schemeClr val="tx1"/>
          </a:solidFill>
          <a:latin typeface="+mn-lt"/>
        </a:defRPr>
      </a:lvl6pPr>
      <a:lvl7pPr marL="2895600" indent="-585788" algn="r" rtl="0" eaLnBrk="1" fontAlgn="base" hangingPunct="1">
        <a:spcBef>
          <a:spcPct val="20000"/>
        </a:spcBef>
        <a:spcAft>
          <a:spcPct val="0"/>
        </a:spcAft>
        <a:defRPr sz="1200" b="1">
          <a:solidFill>
            <a:schemeClr val="tx1"/>
          </a:solidFill>
          <a:latin typeface="+mn-lt"/>
        </a:defRPr>
      </a:lvl7pPr>
      <a:lvl8pPr marL="3352800" indent="-585788" algn="r" rtl="0" eaLnBrk="1" fontAlgn="base" hangingPunct="1">
        <a:spcBef>
          <a:spcPct val="20000"/>
        </a:spcBef>
        <a:spcAft>
          <a:spcPct val="0"/>
        </a:spcAft>
        <a:defRPr sz="1200" b="1">
          <a:solidFill>
            <a:schemeClr val="tx1"/>
          </a:solidFill>
          <a:latin typeface="+mn-lt"/>
        </a:defRPr>
      </a:lvl8pPr>
      <a:lvl9pPr marL="3810000" indent="-585788" algn="r" rtl="0" eaLnBrk="1" fontAlgn="base" hangingPunct="1">
        <a:spcBef>
          <a:spcPct val="20000"/>
        </a:spcBef>
        <a:spcAft>
          <a:spcPct val="0"/>
        </a:spcAft>
        <a:defRPr sz="12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12192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425958"/>
            <a:ext cx="109728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2106"/>
            <a:ext cx="10972800" cy="4944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18288"/>
            <a:ext cx="3860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C870AD03-C570-9643-8BC8-30917653C2D6}" type="datetime1">
              <a:rPr kumimoji="1" lang="ja-JP" altLang="en-US" smtClean="0"/>
              <a:t>2022/1/14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0" y="18288"/>
            <a:ext cx="54864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2970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kumimoji="1" sz="4000" kern="1200" spc="-100" baseline="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kumimoji="1"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5352" y="569913"/>
            <a:ext cx="10407649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5352" y="1906589"/>
            <a:ext cx="10407649" cy="431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643229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ctr" defTabSz="428638" rtl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+mj-lt"/>
          <a:ea typeface="+mj-ea"/>
          <a:cs typeface="+mj-cs"/>
        </a:defRPr>
      </a:lvl1pPr>
      <a:lvl2pPr marL="404825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2pPr>
      <a:lvl3pPr marL="607238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3pPr>
      <a:lvl4pPr marL="809650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4pPr>
      <a:lvl5pPr marL="1012063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5pPr>
      <a:lvl6pPr marL="1440701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6pPr>
      <a:lvl7pPr marL="1869340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7pPr>
      <a:lvl8pPr marL="2297977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8pPr>
      <a:lvl9pPr marL="2726616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9pPr>
    </p:titleStyle>
    <p:bodyStyle>
      <a:lvl1pPr marL="403337" indent="-303619" algn="l" defTabSz="428638" rtl="0" fontAlgn="base" hangingPunct="0">
        <a:lnSpc>
          <a:spcPct val="112000"/>
        </a:lnSpc>
        <a:spcBef>
          <a:spcPct val="0"/>
        </a:spcBef>
        <a:spcAft>
          <a:spcPts val="1336"/>
        </a:spcAft>
        <a:buClr>
          <a:srgbClr val="000000"/>
        </a:buClr>
        <a:buSzPct val="45000"/>
        <a:buFont typeface="StarSymbol" charset="0"/>
        <a:buChar char="●"/>
        <a:defRPr sz="3000">
          <a:solidFill>
            <a:srgbClr val="000000"/>
          </a:solidFill>
          <a:latin typeface="+mn-lt"/>
          <a:ea typeface="+mn-ea"/>
          <a:cs typeface="+mn-cs"/>
        </a:defRPr>
      </a:lvl1pPr>
      <a:lvl2pPr marL="808162" indent="-267899" algn="l" defTabSz="428638" rtl="0" fontAlgn="base" hangingPunct="0">
        <a:lnSpc>
          <a:spcPct val="112000"/>
        </a:lnSpc>
        <a:spcBef>
          <a:spcPct val="0"/>
        </a:spcBef>
        <a:spcAft>
          <a:spcPts val="1067"/>
        </a:spcAft>
        <a:buClr>
          <a:srgbClr val="000000"/>
        </a:buClr>
        <a:buSzPct val="75000"/>
        <a:buFont typeface="StarSymbol" charset="0"/>
        <a:buChar char="–"/>
        <a:defRPr sz="2625">
          <a:solidFill>
            <a:srgbClr val="000000"/>
          </a:solidFill>
          <a:latin typeface="+mn-lt"/>
          <a:ea typeface="+mn-ea"/>
          <a:cs typeface="+mn-cs"/>
        </a:defRPr>
      </a:lvl2pPr>
      <a:lvl3pPr marL="1212987" indent="-202412" algn="l" defTabSz="428638" rtl="0" fontAlgn="base" hangingPunct="0">
        <a:lnSpc>
          <a:spcPct val="112000"/>
        </a:lnSpc>
        <a:spcBef>
          <a:spcPct val="0"/>
        </a:spcBef>
        <a:spcAft>
          <a:spcPts val="797"/>
        </a:spcAft>
        <a:buClr>
          <a:srgbClr val="000000"/>
        </a:buClr>
        <a:buSzPct val="45000"/>
        <a:buFont typeface="StarSymbol" charset="0"/>
        <a:buChar char="●"/>
        <a:defRPr sz="2250">
          <a:solidFill>
            <a:srgbClr val="000000"/>
          </a:solidFill>
          <a:latin typeface="+mn-lt"/>
          <a:ea typeface="+mn-ea"/>
          <a:cs typeface="+mn-cs"/>
        </a:defRPr>
      </a:lvl3pPr>
      <a:lvl4pPr marL="1617812" indent="-200924" algn="l" defTabSz="428638" rtl="0" fontAlgn="base" hangingPunct="0">
        <a:lnSpc>
          <a:spcPct val="112000"/>
        </a:lnSpc>
        <a:spcBef>
          <a:spcPct val="0"/>
        </a:spcBef>
        <a:spcAft>
          <a:spcPts val="539"/>
        </a:spcAft>
        <a:buClr>
          <a:srgbClr val="000000"/>
        </a:buClr>
        <a:buSzPct val="75000"/>
        <a:buFont typeface="StarSymbol" charset="0"/>
        <a:buChar char="–"/>
        <a:defRPr sz="1875">
          <a:solidFill>
            <a:srgbClr val="000000"/>
          </a:solidFill>
          <a:latin typeface="+mn-lt"/>
          <a:ea typeface="+mn-ea"/>
          <a:cs typeface="+mn-cs"/>
        </a:defRPr>
      </a:lvl4pPr>
      <a:lvl5pPr marL="2022638" indent="-202412" algn="l" defTabSz="428638" rtl="0" fontAlgn="base" hangingPunct="0">
        <a:lnSpc>
          <a:spcPct val="112000"/>
        </a:lnSpc>
        <a:spcBef>
          <a:spcPct val="0"/>
        </a:spcBef>
        <a:spcAft>
          <a:spcPts val="270"/>
        </a:spcAft>
        <a:buClr>
          <a:srgbClr val="000000"/>
        </a:buClr>
        <a:buSzPct val="45000"/>
        <a:buFont typeface="StarSymbol" charset="0"/>
        <a:buChar char="●"/>
        <a:defRPr sz="1875">
          <a:solidFill>
            <a:srgbClr val="000000"/>
          </a:solidFill>
          <a:latin typeface="+mn-lt"/>
          <a:ea typeface="+mn-ea"/>
          <a:cs typeface="+mn-cs"/>
        </a:defRPr>
      </a:lvl5pPr>
      <a:lvl6pPr marL="2451276" indent="-202412" algn="l" defTabSz="428638" rtl="0" fontAlgn="base" hangingPunct="0">
        <a:lnSpc>
          <a:spcPct val="112000"/>
        </a:lnSpc>
        <a:spcBef>
          <a:spcPct val="0"/>
        </a:spcBef>
        <a:spcAft>
          <a:spcPts val="270"/>
        </a:spcAft>
        <a:buClr>
          <a:srgbClr val="000000"/>
        </a:buClr>
        <a:buSzPct val="45000"/>
        <a:buFont typeface="StarSymbol" charset="0"/>
        <a:buChar char="●"/>
        <a:defRPr sz="1875">
          <a:solidFill>
            <a:srgbClr val="000000"/>
          </a:solidFill>
          <a:latin typeface="+mn-lt"/>
          <a:ea typeface="+mn-ea"/>
          <a:cs typeface="+mn-cs"/>
        </a:defRPr>
      </a:lvl6pPr>
      <a:lvl7pPr marL="2879914" indent="-202412" algn="l" defTabSz="428638" rtl="0" fontAlgn="base" hangingPunct="0">
        <a:lnSpc>
          <a:spcPct val="112000"/>
        </a:lnSpc>
        <a:spcBef>
          <a:spcPct val="0"/>
        </a:spcBef>
        <a:spcAft>
          <a:spcPts val="270"/>
        </a:spcAft>
        <a:buClr>
          <a:srgbClr val="000000"/>
        </a:buClr>
        <a:buSzPct val="45000"/>
        <a:buFont typeface="StarSymbol" charset="0"/>
        <a:buChar char="●"/>
        <a:defRPr sz="1875">
          <a:solidFill>
            <a:srgbClr val="000000"/>
          </a:solidFill>
          <a:latin typeface="+mn-lt"/>
          <a:ea typeface="+mn-ea"/>
          <a:cs typeface="+mn-cs"/>
        </a:defRPr>
      </a:lvl7pPr>
      <a:lvl8pPr marL="3308552" indent="-202412" algn="l" defTabSz="428638" rtl="0" fontAlgn="base" hangingPunct="0">
        <a:lnSpc>
          <a:spcPct val="112000"/>
        </a:lnSpc>
        <a:spcBef>
          <a:spcPct val="0"/>
        </a:spcBef>
        <a:spcAft>
          <a:spcPts val="270"/>
        </a:spcAft>
        <a:buClr>
          <a:srgbClr val="000000"/>
        </a:buClr>
        <a:buSzPct val="45000"/>
        <a:buFont typeface="StarSymbol" charset="0"/>
        <a:buChar char="●"/>
        <a:defRPr sz="1875">
          <a:solidFill>
            <a:srgbClr val="000000"/>
          </a:solidFill>
          <a:latin typeface="+mn-lt"/>
          <a:ea typeface="+mn-ea"/>
          <a:cs typeface="+mn-cs"/>
        </a:defRPr>
      </a:lvl8pPr>
      <a:lvl9pPr marL="3737191" indent="-202412" algn="l" defTabSz="428638" rtl="0" fontAlgn="base" hangingPunct="0">
        <a:lnSpc>
          <a:spcPct val="112000"/>
        </a:lnSpc>
        <a:spcBef>
          <a:spcPct val="0"/>
        </a:spcBef>
        <a:spcAft>
          <a:spcPts val="270"/>
        </a:spcAft>
        <a:buClr>
          <a:srgbClr val="000000"/>
        </a:buClr>
        <a:buSzPct val="45000"/>
        <a:buFont typeface="StarSymbol" charset="0"/>
        <a:buChar char="●"/>
        <a:defRPr sz="1875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1pPr>
      <a:lvl2pPr marL="428638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2pPr>
      <a:lvl3pPr marL="857277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3pPr>
      <a:lvl4pPr marL="1285915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4pPr>
      <a:lvl5pPr marL="1714553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5pPr>
      <a:lvl6pPr marL="2143192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6pPr>
      <a:lvl7pPr marL="2571830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7pPr>
      <a:lvl8pPr marL="3000469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8pPr>
      <a:lvl9pPr marL="3429107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23824" y="6109749"/>
            <a:ext cx="1544320" cy="33121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54336" y="322004"/>
            <a:ext cx="10083325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04416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96211" y="1291167"/>
            <a:ext cx="862753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87264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609585">
        <a:defRPr>
          <a:latin typeface="+mn-lt"/>
          <a:ea typeface="+mn-ea"/>
          <a:cs typeface="+mn-cs"/>
        </a:defRPr>
      </a:lvl2pPr>
      <a:lvl3pPr marL="1219170">
        <a:defRPr>
          <a:latin typeface="+mn-lt"/>
          <a:ea typeface="+mn-ea"/>
          <a:cs typeface="+mn-cs"/>
        </a:defRPr>
      </a:lvl3pPr>
      <a:lvl4pPr marL="1828754">
        <a:defRPr>
          <a:latin typeface="+mn-lt"/>
          <a:ea typeface="+mn-ea"/>
          <a:cs typeface="+mn-cs"/>
        </a:defRPr>
      </a:lvl4pPr>
      <a:lvl5pPr marL="2438339">
        <a:defRPr>
          <a:latin typeface="+mn-lt"/>
          <a:ea typeface="+mn-ea"/>
          <a:cs typeface="+mn-cs"/>
        </a:defRPr>
      </a:lvl5pPr>
      <a:lvl6pPr marL="3047924">
        <a:defRPr>
          <a:latin typeface="+mn-lt"/>
          <a:ea typeface="+mn-ea"/>
          <a:cs typeface="+mn-cs"/>
        </a:defRPr>
      </a:lvl6pPr>
      <a:lvl7pPr marL="3657509">
        <a:defRPr>
          <a:latin typeface="+mn-lt"/>
          <a:ea typeface="+mn-ea"/>
          <a:cs typeface="+mn-cs"/>
        </a:defRPr>
      </a:lvl7pPr>
      <a:lvl8pPr marL="4267093">
        <a:defRPr>
          <a:latin typeface="+mn-lt"/>
          <a:ea typeface="+mn-ea"/>
          <a:cs typeface="+mn-cs"/>
        </a:defRPr>
      </a:lvl8pPr>
      <a:lvl9pPr marL="487667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609585">
        <a:defRPr>
          <a:latin typeface="+mn-lt"/>
          <a:ea typeface="+mn-ea"/>
          <a:cs typeface="+mn-cs"/>
        </a:defRPr>
      </a:lvl2pPr>
      <a:lvl3pPr marL="1219170">
        <a:defRPr>
          <a:latin typeface="+mn-lt"/>
          <a:ea typeface="+mn-ea"/>
          <a:cs typeface="+mn-cs"/>
        </a:defRPr>
      </a:lvl3pPr>
      <a:lvl4pPr marL="1828754">
        <a:defRPr>
          <a:latin typeface="+mn-lt"/>
          <a:ea typeface="+mn-ea"/>
          <a:cs typeface="+mn-cs"/>
        </a:defRPr>
      </a:lvl4pPr>
      <a:lvl5pPr marL="2438339">
        <a:defRPr>
          <a:latin typeface="+mn-lt"/>
          <a:ea typeface="+mn-ea"/>
          <a:cs typeface="+mn-cs"/>
        </a:defRPr>
      </a:lvl5pPr>
      <a:lvl6pPr marL="3047924">
        <a:defRPr>
          <a:latin typeface="+mn-lt"/>
          <a:ea typeface="+mn-ea"/>
          <a:cs typeface="+mn-cs"/>
        </a:defRPr>
      </a:lvl6pPr>
      <a:lvl7pPr marL="3657509">
        <a:defRPr>
          <a:latin typeface="+mn-lt"/>
          <a:ea typeface="+mn-ea"/>
          <a:cs typeface="+mn-cs"/>
        </a:defRPr>
      </a:lvl7pPr>
      <a:lvl8pPr marL="4267093">
        <a:defRPr>
          <a:latin typeface="+mn-lt"/>
          <a:ea typeface="+mn-ea"/>
          <a:cs typeface="+mn-cs"/>
        </a:defRPr>
      </a:lvl8pPr>
      <a:lvl9pPr marL="4876678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23824" y="6109765"/>
            <a:ext cx="1544320" cy="33167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53824" y="395223"/>
            <a:ext cx="368435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A4314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76741" y="2320713"/>
            <a:ext cx="1043851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843353" y="6262421"/>
            <a:ext cx="587756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13"/>
              <a:t>Content</a:t>
            </a:r>
            <a:r>
              <a:rPr lang="en-US" spc="-47"/>
              <a:t> </a:t>
            </a:r>
            <a:r>
              <a:rPr lang="en-US" spc="-93"/>
              <a:t>of</a:t>
            </a:r>
            <a:r>
              <a:rPr lang="en-US" spc="-53"/>
              <a:t> </a:t>
            </a:r>
            <a:r>
              <a:rPr lang="en-US" spc="-87"/>
              <a:t>this</a:t>
            </a:r>
            <a:r>
              <a:rPr lang="en-US" spc="-67"/>
              <a:t> </a:t>
            </a:r>
            <a:r>
              <a:rPr lang="en-US" spc="-107"/>
              <a:t>presentation</a:t>
            </a:r>
            <a:r>
              <a:rPr lang="en-US" spc="-20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copyright</a:t>
            </a:r>
            <a:r>
              <a:rPr lang="en-US" spc="-13"/>
              <a:t> </a:t>
            </a:r>
            <a:r>
              <a:rPr lang="en-US" spc="-127"/>
              <a:t>and</a:t>
            </a:r>
            <a:r>
              <a:rPr lang="en-US" spc="-40"/>
              <a:t> </a:t>
            </a:r>
            <a:r>
              <a:rPr lang="en-US" spc="-93"/>
              <a:t>responsibility</a:t>
            </a:r>
            <a:r>
              <a:rPr lang="en-US" spc="-33"/>
              <a:t> </a:t>
            </a:r>
            <a:r>
              <a:rPr lang="en-US" spc="-93"/>
              <a:t>of</a:t>
            </a:r>
            <a:r>
              <a:rPr lang="en-US" spc="-80"/>
              <a:t> </a:t>
            </a:r>
            <a:r>
              <a:rPr lang="en-US" spc="-107"/>
              <a:t>the</a:t>
            </a:r>
            <a:r>
              <a:rPr lang="en-US" spc="-53"/>
              <a:t> </a:t>
            </a:r>
            <a:r>
              <a:rPr lang="en-US" spc="-100"/>
              <a:t>author.</a:t>
            </a:r>
            <a:r>
              <a:rPr lang="en-US" spc="-20"/>
              <a:t> </a:t>
            </a:r>
            <a:r>
              <a:rPr lang="en-US" spc="-113"/>
              <a:t>Permission</a:t>
            </a:r>
            <a:r>
              <a:rPr lang="en-US" spc="-47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required</a:t>
            </a:r>
            <a:r>
              <a:rPr lang="en-US" spc="-13"/>
              <a:t> </a:t>
            </a:r>
            <a:r>
              <a:rPr lang="en-US" spc="-87"/>
              <a:t>for</a:t>
            </a:r>
            <a:r>
              <a:rPr lang="en-US" spc="-60"/>
              <a:t> </a:t>
            </a:r>
            <a:r>
              <a:rPr lang="en-US" spc="-100"/>
              <a:t>re-use.</a:t>
            </a:r>
            <a:endParaRPr lang="en-US" spc="-10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810764" y="6260796"/>
            <a:ext cx="137837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20"/>
              <a:t>Pre</a:t>
            </a:r>
            <a:r>
              <a:rPr lang="en-US" spc="-133"/>
              <a:t>s</a:t>
            </a:r>
            <a:r>
              <a:rPr lang="en-US" spc="-127"/>
              <a:t>en</a:t>
            </a:r>
            <a:r>
              <a:rPr lang="en-US" spc="-107"/>
              <a:t>te</a:t>
            </a:r>
            <a:r>
              <a:rPr lang="en-US" spc="-133"/>
              <a:t>d</a:t>
            </a:r>
            <a:r>
              <a:rPr lang="en-US" spc="-47"/>
              <a:t> </a:t>
            </a:r>
            <a:r>
              <a:rPr lang="en-US" spc="-133"/>
              <a:t>b</a:t>
            </a:r>
            <a:r>
              <a:rPr lang="en-US" spc="-127"/>
              <a:t>y</a:t>
            </a:r>
            <a:r>
              <a:rPr lang="en-US" spc="-87"/>
              <a:t> </a:t>
            </a:r>
            <a:r>
              <a:rPr lang="en-US" spc="-133"/>
              <a:t>L</a:t>
            </a:r>
            <a:r>
              <a:rPr lang="en-US" spc="-100"/>
              <a:t>in</a:t>
            </a:r>
            <a:r>
              <a:rPr lang="en-US" spc="-93"/>
              <a:t> </a:t>
            </a:r>
            <a:r>
              <a:rPr lang="en-US" spc="-133"/>
              <a:t>Shen</a:t>
            </a:r>
            <a:endParaRPr lang="en-US" spc="-133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4532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609585">
        <a:defRPr>
          <a:latin typeface="+mn-lt"/>
          <a:ea typeface="+mn-ea"/>
          <a:cs typeface="+mn-cs"/>
        </a:defRPr>
      </a:lvl2pPr>
      <a:lvl3pPr marL="1219170">
        <a:defRPr>
          <a:latin typeface="+mn-lt"/>
          <a:ea typeface="+mn-ea"/>
          <a:cs typeface="+mn-cs"/>
        </a:defRPr>
      </a:lvl3pPr>
      <a:lvl4pPr marL="1828754">
        <a:defRPr>
          <a:latin typeface="+mn-lt"/>
          <a:ea typeface="+mn-ea"/>
          <a:cs typeface="+mn-cs"/>
        </a:defRPr>
      </a:lvl4pPr>
      <a:lvl5pPr marL="2438339">
        <a:defRPr>
          <a:latin typeface="+mn-lt"/>
          <a:ea typeface="+mn-ea"/>
          <a:cs typeface="+mn-cs"/>
        </a:defRPr>
      </a:lvl5pPr>
      <a:lvl6pPr marL="3047924">
        <a:defRPr>
          <a:latin typeface="+mn-lt"/>
          <a:ea typeface="+mn-ea"/>
          <a:cs typeface="+mn-cs"/>
        </a:defRPr>
      </a:lvl6pPr>
      <a:lvl7pPr marL="3657509">
        <a:defRPr>
          <a:latin typeface="+mn-lt"/>
          <a:ea typeface="+mn-ea"/>
          <a:cs typeface="+mn-cs"/>
        </a:defRPr>
      </a:lvl7pPr>
      <a:lvl8pPr marL="4267093">
        <a:defRPr>
          <a:latin typeface="+mn-lt"/>
          <a:ea typeface="+mn-ea"/>
          <a:cs typeface="+mn-cs"/>
        </a:defRPr>
      </a:lvl8pPr>
      <a:lvl9pPr marL="487667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609585">
        <a:defRPr>
          <a:latin typeface="+mn-lt"/>
          <a:ea typeface="+mn-ea"/>
          <a:cs typeface="+mn-cs"/>
        </a:defRPr>
      </a:lvl2pPr>
      <a:lvl3pPr marL="1219170">
        <a:defRPr>
          <a:latin typeface="+mn-lt"/>
          <a:ea typeface="+mn-ea"/>
          <a:cs typeface="+mn-cs"/>
        </a:defRPr>
      </a:lvl3pPr>
      <a:lvl4pPr marL="1828754">
        <a:defRPr>
          <a:latin typeface="+mn-lt"/>
          <a:ea typeface="+mn-ea"/>
          <a:cs typeface="+mn-cs"/>
        </a:defRPr>
      </a:lvl4pPr>
      <a:lvl5pPr marL="2438339">
        <a:defRPr>
          <a:latin typeface="+mn-lt"/>
          <a:ea typeface="+mn-ea"/>
          <a:cs typeface="+mn-cs"/>
        </a:defRPr>
      </a:lvl5pPr>
      <a:lvl6pPr marL="3047924">
        <a:defRPr>
          <a:latin typeface="+mn-lt"/>
          <a:ea typeface="+mn-ea"/>
          <a:cs typeface="+mn-cs"/>
        </a:defRPr>
      </a:lvl6pPr>
      <a:lvl7pPr marL="3657509">
        <a:defRPr>
          <a:latin typeface="+mn-lt"/>
          <a:ea typeface="+mn-ea"/>
          <a:cs typeface="+mn-cs"/>
        </a:defRPr>
      </a:lvl7pPr>
      <a:lvl8pPr marL="4267093">
        <a:defRPr>
          <a:latin typeface="+mn-lt"/>
          <a:ea typeface="+mn-ea"/>
          <a:cs typeface="+mn-cs"/>
        </a:defRPr>
      </a:lvl8pPr>
      <a:lvl9pPr marL="4876678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79551" y="6341398"/>
            <a:ext cx="1544320" cy="331215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938000" y="0"/>
            <a:ext cx="254000" cy="6502400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8884" y="57250"/>
            <a:ext cx="776035" cy="47484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4944" y="551688"/>
            <a:ext cx="7039187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rgbClr val="1E315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605870" y="1285357"/>
            <a:ext cx="663024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35938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609585">
        <a:defRPr>
          <a:latin typeface="+mn-lt"/>
          <a:ea typeface="+mn-ea"/>
          <a:cs typeface="+mn-cs"/>
        </a:defRPr>
      </a:lvl2pPr>
      <a:lvl3pPr marL="1219170">
        <a:defRPr>
          <a:latin typeface="+mn-lt"/>
          <a:ea typeface="+mn-ea"/>
          <a:cs typeface="+mn-cs"/>
        </a:defRPr>
      </a:lvl3pPr>
      <a:lvl4pPr marL="1828754">
        <a:defRPr>
          <a:latin typeface="+mn-lt"/>
          <a:ea typeface="+mn-ea"/>
          <a:cs typeface="+mn-cs"/>
        </a:defRPr>
      </a:lvl4pPr>
      <a:lvl5pPr marL="2438339">
        <a:defRPr>
          <a:latin typeface="+mn-lt"/>
          <a:ea typeface="+mn-ea"/>
          <a:cs typeface="+mn-cs"/>
        </a:defRPr>
      </a:lvl5pPr>
      <a:lvl6pPr marL="3047924">
        <a:defRPr>
          <a:latin typeface="+mn-lt"/>
          <a:ea typeface="+mn-ea"/>
          <a:cs typeface="+mn-cs"/>
        </a:defRPr>
      </a:lvl6pPr>
      <a:lvl7pPr marL="3657509">
        <a:defRPr>
          <a:latin typeface="+mn-lt"/>
          <a:ea typeface="+mn-ea"/>
          <a:cs typeface="+mn-cs"/>
        </a:defRPr>
      </a:lvl7pPr>
      <a:lvl8pPr marL="4267093">
        <a:defRPr>
          <a:latin typeface="+mn-lt"/>
          <a:ea typeface="+mn-ea"/>
          <a:cs typeface="+mn-cs"/>
        </a:defRPr>
      </a:lvl8pPr>
      <a:lvl9pPr marL="487667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609585">
        <a:defRPr>
          <a:latin typeface="+mn-lt"/>
          <a:ea typeface="+mn-ea"/>
          <a:cs typeface="+mn-cs"/>
        </a:defRPr>
      </a:lvl2pPr>
      <a:lvl3pPr marL="1219170">
        <a:defRPr>
          <a:latin typeface="+mn-lt"/>
          <a:ea typeface="+mn-ea"/>
          <a:cs typeface="+mn-cs"/>
        </a:defRPr>
      </a:lvl3pPr>
      <a:lvl4pPr marL="1828754">
        <a:defRPr>
          <a:latin typeface="+mn-lt"/>
          <a:ea typeface="+mn-ea"/>
          <a:cs typeface="+mn-cs"/>
        </a:defRPr>
      </a:lvl4pPr>
      <a:lvl5pPr marL="2438339">
        <a:defRPr>
          <a:latin typeface="+mn-lt"/>
          <a:ea typeface="+mn-ea"/>
          <a:cs typeface="+mn-cs"/>
        </a:defRPr>
      </a:lvl5pPr>
      <a:lvl6pPr marL="3047924">
        <a:defRPr>
          <a:latin typeface="+mn-lt"/>
          <a:ea typeface="+mn-ea"/>
          <a:cs typeface="+mn-cs"/>
        </a:defRPr>
      </a:lvl6pPr>
      <a:lvl7pPr marL="3657509">
        <a:defRPr>
          <a:latin typeface="+mn-lt"/>
          <a:ea typeface="+mn-ea"/>
          <a:cs typeface="+mn-cs"/>
        </a:defRPr>
      </a:lvl7pPr>
      <a:lvl8pPr marL="4267093">
        <a:defRPr>
          <a:latin typeface="+mn-lt"/>
          <a:ea typeface="+mn-ea"/>
          <a:cs typeface="+mn-cs"/>
        </a:defRPr>
      </a:lvl8pPr>
      <a:lvl9pPr marL="4876678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23824" y="6109749"/>
            <a:ext cx="1544320" cy="33121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4944" y="375265"/>
            <a:ext cx="11022109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001D5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94783" y="1745149"/>
            <a:ext cx="110109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810764" y="6260796"/>
            <a:ext cx="151384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33"/>
              <a:t>F</a:t>
            </a:r>
            <a:r>
              <a:rPr lang="en-US" spc="-100"/>
              <a:t>lo</a:t>
            </a:r>
            <a:r>
              <a:rPr lang="en-US" spc="-73"/>
              <a:t>ri</a:t>
            </a:r>
            <a:r>
              <a:rPr lang="en-US" spc="-133"/>
              <a:t>an</a:t>
            </a:r>
            <a:r>
              <a:rPr lang="en-US" spc="-93"/>
              <a:t> </a:t>
            </a:r>
            <a:r>
              <a:rPr lang="en-US" spc="-133"/>
              <a:t>Lo</a:t>
            </a:r>
            <a:r>
              <a:rPr lang="en-US" spc="-87"/>
              <a:t>r</a:t>
            </a:r>
            <a:r>
              <a:rPr lang="en-US" spc="-127"/>
              <a:t>d</a:t>
            </a:r>
            <a:r>
              <a:rPr lang="en-US" spc="-60"/>
              <a:t>i</a:t>
            </a:r>
            <a:r>
              <a:rPr lang="en-US" spc="-127"/>
              <a:t>c</a:t>
            </a:r>
            <a:r>
              <a:rPr lang="en-US" spc="-93"/>
              <a:t>k,</a:t>
            </a:r>
            <a:r>
              <a:rPr lang="en-US" spc="-100"/>
              <a:t> </a:t>
            </a:r>
            <a:r>
              <a:rPr lang="en-US" spc="-187"/>
              <a:t>M</a:t>
            </a:r>
            <a:r>
              <a:rPr lang="en-US" spc="-167"/>
              <a:t>D</a:t>
            </a:r>
            <a:r>
              <a:rPr lang="en-US" spc="-60"/>
              <a:t>, </a:t>
            </a:r>
            <a:r>
              <a:rPr lang="en-US" spc="-152"/>
              <a:t>P</a:t>
            </a:r>
            <a:r>
              <a:rPr lang="en-US" spc="-133"/>
              <a:t>h</a:t>
            </a:r>
            <a:r>
              <a:rPr lang="en-US" spc="-160"/>
              <a:t>D</a:t>
            </a:r>
            <a:endParaRPr lang="en-US" spc="-16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73168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609585">
        <a:defRPr>
          <a:latin typeface="+mn-lt"/>
          <a:ea typeface="+mn-ea"/>
          <a:cs typeface="+mn-cs"/>
        </a:defRPr>
      </a:lvl2pPr>
      <a:lvl3pPr marL="1219170">
        <a:defRPr>
          <a:latin typeface="+mn-lt"/>
          <a:ea typeface="+mn-ea"/>
          <a:cs typeface="+mn-cs"/>
        </a:defRPr>
      </a:lvl3pPr>
      <a:lvl4pPr marL="1828754">
        <a:defRPr>
          <a:latin typeface="+mn-lt"/>
          <a:ea typeface="+mn-ea"/>
          <a:cs typeface="+mn-cs"/>
        </a:defRPr>
      </a:lvl4pPr>
      <a:lvl5pPr marL="2438339">
        <a:defRPr>
          <a:latin typeface="+mn-lt"/>
          <a:ea typeface="+mn-ea"/>
          <a:cs typeface="+mn-cs"/>
        </a:defRPr>
      </a:lvl5pPr>
      <a:lvl6pPr marL="3047924">
        <a:defRPr>
          <a:latin typeface="+mn-lt"/>
          <a:ea typeface="+mn-ea"/>
          <a:cs typeface="+mn-cs"/>
        </a:defRPr>
      </a:lvl6pPr>
      <a:lvl7pPr marL="3657509">
        <a:defRPr>
          <a:latin typeface="+mn-lt"/>
          <a:ea typeface="+mn-ea"/>
          <a:cs typeface="+mn-cs"/>
        </a:defRPr>
      </a:lvl7pPr>
      <a:lvl8pPr marL="4267093">
        <a:defRPr>
          <a:latin typeface="+mn-lt"/>
          <a:ea typeface="+mn-ea"/>
          <a:cs typeface="+mn-cs"/>
        </a:defRPr>
      </a:lvl8pPr>
      <a:lvl9pPr marL="487667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609585">
        <a:defRPr>
          <a:latin typeface="+mn-lt"/>
          <a:ea typeface="+mn-ea"/>
          <a:cs typeface="+mn-cs"/>
        </a:defRPr>
      </a:lvl2pPr>
      <a:lvl3pPr marL="1219170">
        <a:defRPr>
          <a:latin typeface="+mn-lt"/>
          <a:ea typeface="+mn-ea"/>
          <a:cs typeface="+mn-cs"/>
        </a:defRPr>
      </a:lvl3pPr>
      <a:lvl4pPr marL="1828754">
        <a:defRPr>
          <a:latin typeface="+mn-lt"/>
          <a:ea typeface="+mn-ea"/>
          <a:cs typeface="+mn-cs"/>
        </a:defRPr>
      </a:lvl4pPr>
      <a:lvl5pPr marL="2438339">
        <a:defRPr>
          <a:latin typeface="+mn-lt"/>
          <a:ea typeface="+mn-ea"/>
          <a:cs typeface="+mn-cs"/>
        </a:defRPr>
      </a:lvl5pPr>
      <a:lvl6pPr marL="3047924">
        <a:defRPr>
          <a:latin typeface="+mn-lt"/>
          <a:ea typeface="+mn-ea"/>
          <a:cs typeface="+mn-cs"/>
        </a:defRPr>
      </a:lvl6pPr>
      <a:lvl7pPr marL="3657509">
        <a:defRPr>
          <a:latin typeface="+mn-lt"/>
          <a:ea typeface="+mn-ea"/>
          <a:cs typeface="+mn-cs"/>
        </a:defRPr>
      </a:lvl7pPr>
      <a:lvl8pPr marL="4267093">
        <a:defRPr>
          <a:latin typeface="+mn-lt"/>
          <a:ea typeface="+mn-ea"/>
          <a:cs typeface="+mn-cs"/>
        </a:defRPr>
      </a:lvl8pPr>
      <a:lvl9pPr marL="4876678">
        <a:defRPr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23824" y="6109749"/>
            <a:ext cx="1544320" cy="33121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76920" y="200152"/>
            <a:ext cx="5238157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A4314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28582" y="1090844"/>
            <a:ext cx="1001437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843353" y="6262421"/>
            <a:ext cx="587756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13"/>
              <a:t>Content</a:t>
            </a:r>
            <a:r>
              <a:rPr lang="en-US" spc="-47"/>
              <a:t> </a:t>
            </a:r>
            <a:r>
              <a:rPr lang="en-US" spc="-93"/>
              <a:t>of</a:t>
            </a:r>
            <a:r>
              <a:rPr lang="en-US" spc="-53"/>
              <a:t> </a:t>
            </a:r>
            <a:r>
              <a:rPr lang="en-US" spc="-87"/>
              <a:t>this</a:t>
            </a:r>
            <a:r>
              <a:rPr lang="en-US" spc="-67"/>
              <a:t> </a:t>
            </a:r>
            <a:r>
              <a:rPr lang="en-US" spc="-107"/>
              <a:t>presentation</a:t>
            </a:r>
            <a:r>
              <a:rPr lang="en-US" spc="-20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copyright</a:t>
            </a:r>
            <a:r>
              <a:rPr lang="en-US" spc="-13"/>
              <a:t> </a:t>
            </a:r>
            <a:r>
              <a:rPr lang="en-US" spc="-127"/>
              <a:t>and</a:t>
            </a:r>
            <a:r>
              <a:rPr lang="en-US" spc="-40"/>
              <a:t> </a:t>
            </a:r>
            <a:r>
              <a:rPr lang="en-US" spc="-93"/>
              <a:t>responsibility</a:t>
            </a:r>
            <a:r>
              <a:rPr lang="en-US" spc="-33"/>
              <a:t> </a:t>
            </a:r>
            <a:r>
              <a:rPr lang="en-US" spc="-93"/>
              <a:t>of</a:t>
            </a:r>
            <a:r>
              <a:rPr lang="en-US" spc="-80"/>
              <a:t> </a:t>
            </a:r>
            <a:r>
              <a:rPr lang="en-US" spc="-107"/>
              <a:t>the</a:t>
            </a:r>
            <a:r>
              <a:rPr lang="en-US" spc="-53"/>
              <a:t> </a:t>
            </a:r>
            <a:r>
              <a:rPr lang="en-US" spc="-100"/>
              <a:t>author.</a:t>
            </a:r>
            <a:r>
              <a:rPr lang="en-US" spc="-20"/>
              <a:t> </a:t>
            </a:r>
            <a:r>
              <a:rPr lang="en-US" spc="-113"/>
              <a:t>Permission</a:t>
            </a:r>
            <a:r>
              <a:rPr lang="en-US" spc="-47"/>
              <a:t> </a:t>
            </a:r>
            <a:r>
              <a:rPr lang="en-US" spc="-80"/>
              <a:t>is</a:t>
            </a:r>
            <a:r>
              <a:rPr lang="en-US" spc="-67"/>
              <a:t> </a:t>
            </a:r>
            <a:r>
              <a:rPr lang="en-US" spc="-107"/>
              <a:t>required</a:t>
            </a:r>
            <a:r>
              <a:rPr lang="en-US" spc="-13"/>
              <a:t> </a:t>
            </a:r>
            <a:r>
              <a:rPr lang="en-US" spc="-87"/>
              <a:t>for</a:t>
            </a:r>
            <a:r>
              <a:rPr lang="en-US" spc="-60"/>
              <a:t> </a:t>
            </a:r>
            <a:r>
              <a:rPr lang="en-US" spc="-100"/>
              <a:t>re-use.</a:t>
            </a:r>
            <a:endParaRPr lang="en-US" spc="-10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810764" y="6260796"/>
            <a:ext cx="1594272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D1A769"/>
                </a:solidFill>
                <a:latin typeface="Arial"/>
                <a:cs typeface="Arial"/>
              </a:defRPr>
            </a:lvl1pPr>
          </a:lstStyle>
          <a:p>
            <a:pPr marL="16933">
              <a:spcBef>
                <a:spcPts val="53"/>
              </a:spcBef>
            </a:pPr>
            <a:r>
              <a:rPr lang="en-US" spc="-120"/>
              <a:t>Pre</a:t>
            </a:r>
            <a:r>
              <a:rPr lang="en-US" spc="-133"/>
              <a:t>s</a:t>
            </a:r>
            <a:r>
              <a:rPr lang="en-US" spc="-127"/>
              <a:t>en</a:t>
            </a:r>
            <a:r>
              <a:rPr lang="en-US" spc="-107"/>
              <a:t>te</a:t>
            </a:r>
            <a:r>
              <a:rPr lang="en-US" spc="-133"/>
              <a:t>d</a:t>
            </a:r>
            <a:r>
              <a:rPr lang="en-US" spc="-47"/>
              <a:t> </a:t>
            </a:r>
            <a:r>
              <a:rPr lang="en-US" spc="-133"/>
              <a:t>b</a:t>
            </a:r>
            <a:r>
              <a:rPr lang="en-US" spc="-127"/>
              <a:t>y</a:t>
            </a:r>
            <a:r>
              <a:rPr lang="en-US" spc="-80"/>
              <a:t> </a:t>
            </a:r>
            <a:r>
              <a:rPr lang="en-US" spc="-120"/>
              <a:t>J</a:t>
            </a:r>
            <a:r>
              <a:rPr lang="en-US" spc="-67"/>
              <a:t>i</a:t>
            </a:r>
            <a:r>
              <a:rPr lang="en-US" spc="-127"/>
              <a:t>an</a:t>
            </a:r>
            <a:r>
              <a:rPr lang="en-US" spc="-187"/>
              <a:t>m</a:t>
            </a:r>
            <a:r>
              <a:rPr lang="en-US" spc="-100"/>
              <a:t>in</a:t>
            </a:r>
            <a:r>
              <a:rPr lang="en-US" spc="-133"/>
              <a:t>g</a:t>
            </a:r>
            <a:r>
              <a:rPr lang="en-US" spc="-87"/>
              <a:t> </a:t>
            </a:r>
            <a:r>
              <a:rPr lang="en-US" spc="-147"/>
              <a:t>Xu</a:t>
            </a:r>
            <a:endParaRPr lang="en-US" spc="-147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2011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609585">
        <a:defRPr>
          <a:latin typeface="+mn-lt"/>
          <a:ea typeface="+mn-ea"/>
          <a:cs typeface="+mn-cs"/>
        </a:defRPr>
      </a:lvl2pPr>
      <a:lvl3pPr marL="1219170">
        <a:defRPr>
          <a:latin typeface="+mn-lt"/>
          <a:ea typeface="+mn-ea"/>
          <a:cs typeface="+mn-cs"/>
        </a:defRPr>
      </a:lvl3pPr>
      <a:lvl4pPr marL="1828754">
        <a:defRPr>
          <a:latin typeface="+mn-lt"/>
          <a:ea typeface="+mn-ea"/>
          <a:cs typeface="+mn-cs"/>
        </a:defRPr>
      </a:lvl4pPr>
      <a:lvl5pPr marL="2438339">
        <a:defRPr>
          <a:latin typeface="+mn-lt"/>
          <a:ea typeface="+mn-ea"/>
          <a:cs typeface="+mn-cs"/>
        </a:defRPr>
      </a:lvl5pPr>
      <a:lvl6pPr marL="3047924">
        <a:defRPr>
          <a:latin typeface="+mn-lt"/>
          <a:ea typeface="+mn-ea"/>
          <a:cs typeface="+mn-cs"/>
        </a:defRPr>
      </a:lvl6pPr>
      <a:lvl7pPr marL="3657509">
        <a:defRPr>
          <a:latin typeface="+mn-lt"/>
          <a:ea typeface="+mn-ea"/>
          <a:cs typeface="+mn-cs"/>
        </a:defRPr>
      </a:lvl7pPr>
      <a:lvl8pPr marL="4267093">
        <a:defRPr>
          <a:latin typeface="+mn-lt"/>
          <a:ea typeface="+mn-ea"/>
          <a:cs typeface="+mn-cs"/>
        </a:defRPr>
      </a:lvl8pPr>
      <a:lvl9pPr marL="487667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609585">
        <a:defRPr>
          <a:latin typeface="+mn-lt"/>
          <a:ea typeface="+mn-ea"/>
          <a:cs typeface="+mn-cs"/>
        </a:defRPr>
      </a:lvl2pPr>
      <a:lvl3pPr marL="1219170">
        <a:defRPr>
          <a:latin typeface="+mn-lt"/>
          <a:ea typeface="+mn-ea"/>
          <a:cs typeface="+mn-cs"/>
        </a:defRPr>
      </a:lvl3pPr>
      <a:lvl4pPr marL="1828754">
        <a:defRPr>
          <a:latin typeface="+mn-lt"/>
          <a:ea typeface="+mn-ea"/>
          <a:cs typeface="+mn-cs"/>
        </a:defRPr>
      </a:lvl4pPr>
      <a:lvl5pPr marL="2438339">
        <a:defRPr>
          <a:latin typeface="+mn-lt"/>
          <a:ea typeface="+mn-ea"/>
          <a:cs typeface="+mn-cs"/>
        </a:defRPr>
      </a:lvl5pPr>
      <a:lvl6pPr marL="3047924">
        <a:defRPr>
          <a:latin typeface="+mn-lt"/>
          <a:ea typeface="+mn-ea"/>
          <a:cs typeface="+mn-cs"/>
        </a:defRPr>
      </a:lvl6pPr>
      <a:lvl7pPr marL="3657509">
        <a:defRPr>
          <a:latin typeface="+mn-lt"/>
          <a:ea typeface="+mn-ea"/>
          <a:cs typeface="+mn-cs"/>
        </a:defRPr>
      </a:lvl7pPr>
      <a:lvl8pPr marL="4267093">
        <a:defRPr>
          <a:latin typeface="+mn-lt"/>
          <a:ea typeface="+mn-ea"/>
          <a:cs typeface="+mn-cs"/>
        </a:defRPr>
      </a:lvl8pPr>
      <a:lvl9pPr marL="4876678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0194" y="953137"/>
            <a:ext cx="9805852" cy="1470025"/>
          </a:xfrm>
        </p:spPr>
        <p:txBody>
          <a:bodyPr>
            <a:normAutofit/>
          </a:bodyPr>
          <a:lstStyle/>
          <a:p>
            <a:r>
              <a:rPr lang="en-US" dirty="0"/>
              <a:t>2021 Year In Review: Gastro-Esophageal Cancers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3448594"/>
            <a:ext cx="6400800" cy="2423160"/>
          </a:xfrm>
        </p:spPr>
        <p:txBody>
          <a:bodyPr/>
          <a:lstStyle/>
          <a:p>
            <a:r>
              <a:rPr lang="en-US" dirty="0"/>
              <a:t>Zev A. Wainberg</a:t>
            </a:r>
          </a:p>
          <a:p>
            <a:pPr>
              <a:spcBef>
                <a:spcPct val="0"/>
              </a:spcBef>
            </a:pPr>
            <a:r>
              <a:rPr lang="en-US" dirty="0"/>
              <a:t>Professor of Medicine and Surgery</a:t>
            </a:r>
          </a:p>
          <a:p>
            <a:pPr>
              <a:spcBef>
                <a:spcPct val="0"/>
              </a:spcBef>
            </a:pPr>
            <a:r>
              <a:rPr lang="en-US" dirty="0"/>
              <a:t>UCLA School of Medicine</a:t>
            </a:r>
          </a:p>
          <a:p>
            <a:pPr>
              <a:spcBef>
                <a:spcPct val="0"/>
              </a:spcBef>
            </a:pPr>
            <a:r>
              <a:rPr lang="en-US" dirty="0"/>
              <a:t>Los Angeles, California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452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060" y="2571751"/>
            <a:ext cx="7317878" cy="322957"/>
          </a:xfrm>
        </p:spPr>
        <p:txBody>
          <a:bodyPr/>
          <a:lstStyle/>
          <a:p>
            <a:r>
              <a:rPr lang="en-US" sz="656" b="1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Overall survival: NIVO + chemo vs chemo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2" y="0"/>
            <a:ext cx="11413764" cy="642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959616" y="6500812"/>
            <a:ext cx="11447746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defTabSz="214335" eaLnBrk="0"/>
            <a:r>
              <a:rPr lang="en-US" sz="1125" dirty="0">
                <a:latin typeface="Arial" charset="0"/>
                <a:ea typeface="+mn-ea"/>
                <a:cs typeface="Lucida Sans Unicode"/>
              </a:rPr>
              <a:t>Chau I et al Proc. ASCO 2021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27FF50-E0CA-B149-AF7A-DB29E53CED8F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060" y="2571751"/>
            <a:ext cx="7317878" cy="322957"/>
          </a:xfrm>
        </p:spPr>
        <p:txBody>
          <a:bodyPr/>
          <a:lstStyle/>
          <a:p>
            <a:r>
              <a:rPr lang="en-US" sz="656" b="1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Overall survival: NIVO + IPI vs chemo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2" y="0"/>
            <a:ext cx="11413764" cy="642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5A43D48-17FA-4F55-8C39-03BC0B075A71}"/>
              </a:ext>
            </a:extLst>
          </p:cNvPr>
          <p:cNvSpPr txBox="1">
            <a:spLocks/>
          </p:cNvSpPr>
          <p:nvPr/>
        </p:nvSpPr>
        <p:spPr bwMode="auto">
          <a:xfrm>
            <a:off x="171051" y="6420242"/>
            <a:ext cx="11447746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defTabSz="214335" eaLnBrk="0"/>
            <a:r>
              <a:rPr lang="en-US" sz="1125" dirty="0">
                <a:latin typeface="Arial" charset="0"/>
                <a:ea typeface="+mn-ea"/>
                <a:cs typeface="Lucida Sans Unicode"/>
              </a:rPr>
              <a:t>Chau I et al Proc. ASCO 2021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22FA6F-1E2A-8B43-8833-B5EE55115DA6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39199-35F0-4B42-9432-8E3C65196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060" y="365125"/>
            <a:ext cx="9882374" cy="1023036"/>
          </a:xfrm>
        </p:spPr>
        <p:txBody>
          <a:bodyPr>
            <a:normAutofit/>
          </a:bodyPr>
          <a:lstStyle/>
          <a:p>
            <a:r>
              <a:rPr lang="en-US" dirty="0"/>
              <a:t>First-Line Metastatic Esophageal Cancer – KEYNOTE 590</a:t>
            </a: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F60858DD-4E07-46B8-A18E-C64B11BF44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8713" y="6523836"/>
            <a:ext cx="3799786" cy="29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296" tIns="41148" rIns="82296" bIns="41148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kern="0" dirty="0">
                <a:latin typeface="Arial" pitchFamily="34" charset="0"/>
              </a:rPr>
              <a:t>Kato K, et al. ESMO 2020. Abstract LBA8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130909-3C8F-400F-9B2A-34FE9A9C78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029" y="1505044"/>
            <a:ext cx="10593936" cy="46321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57E3209-3928-EA44-A7CF-C24402D4636F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89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39199-35F0-4B42-9432-8E3C65196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KEYNOTE 590 – Overall Survival in SCC Patients</a:t>
            </a: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F60858DD-4E07-46B8-A18E-C64B11BF44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8713" y="6523836"/>
            <a:ext cx="3799786" cy="29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296" tIns="41148" rIns="82296" bIns="41148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kern="0" dirty="0">
                <a:latin typeface="Arial" pitchFamily="34" charset="0"/>
              </a:rPr>
              <a:t>Sun et al, Lancet 2021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A44770-D3C9-4A66-9388-0926B3D4BA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41" y="1617403"/>
            <a:ext cx="11321685" cy="46407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FE512D-CD53-4D66-BEAA-83D4E3AD74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2725" y="471884"/>
            <a:ext cx="6438899" cy="49313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4D8AA9A-9C5E-AA4D-8228-8830DE00E8C7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05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053" y="4510023"/>
            <a:ext cx="10971953" cy="1439326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246374" marR="177796" indent="-230288" defTabSz="1219170">
              <a:spcBef>
                <a:spcPts val="127"/>
              </a:spcBef>
              <a:buSzPct val="70000"/>
              <a:buFont typeface="Wingdings"/>
              <a:buChar char=""/>
              <a:tabLst>
                <a:tab pos="247220" algn="l"/>
              </a:tabLst>
            </a:pP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ORIENT-15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is</a:t>
            </a:r>
            <a:r>
              <a:rPr sz="1333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a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multicenter,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randomized</a:t>
            </a:r>
            <a:r>
              <a:rPr sz="1333" spc="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double-blind,</a:t>
            </a:r>
            <a:r>
              <a:rPr sz="1333" spc="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phase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trial</a:t>
            </a:r>
            <a:r>
              <a:rPr sz="1333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to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evaluate</a:t>
            </a:r>
            <a:r>
              <a:rPr sz="1333" spc="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the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efficacy</a:t>
            </a:r>
            <a:r>
              <a:rPr sz="1333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and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safety</a:t>
            </a:r>
            <a:r>
              <a:rPr sz="1333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of</a:t>
            </a:r>
            <a:r>
              <a:rPr sz="1333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Sinti+Chemo</a:t>
            </a:r>
            <a:r>
              <a:rPr sz="1333" spc="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vs.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Chemo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as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the</a:t>
            </a:r>
            <a:r>
              <a:rPr sz="1333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first- </a:t>
            </a:r>
            <a:r>
              <a:rPr sz="1333" spc="-3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line</a:t>
            </a:r>
            <a:r>
              <a:rPr sz="1333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treatment</a:t>
            </a:r>
            <a:r>
              <a:rPr sz="1333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of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advanced</a:t>
            </a:r>
            <a:r>
              <a:rPr sz="1333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or metastatic</a:t>
            </a:r>
            <a:r>
              <a:rPr sz="1333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ESCC</a:t>
            </a:r>
            <a:endParaRPr sz="1333" dirty="0">
              <a:solidFill>
                <a:prstClr val="black"/>
              </a:solidFill>
              <a:latin typeface="Arial"/>
              <a:cs typeface="Arial"/>
            </a:endParaRPr>
          </a:p>
          <a:p>
            <a:pPr marL="246374" indent="-230288" defTabSz="1219170">
              <a:spcBef>
                <a:spcPts val="540"/>
              </a:spcBef>
              <a:buSzPct val="70000"/>
              <a:buFont typeface="Wingdings"/>
              <a:buChar char=""/>
              <a:tabLst>
                <a:tab pos="247220" algn="l"/>
              </a:tabLst>
            </a:pP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The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OS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in</a:t>
            </a:r>
            <a:r>
              <a:rPr sz="1333" spc="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the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 overall</a:t>
            </a:r>
            <a:r>
              <a:rPr sz="1333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population</a:t>
            </a:r>
            <a:r>
              <a:rPr sz="1333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is</a:t>
            </a:r>
            <a:r>
              <a:rPr sz="1333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evaluated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with</a:t>
            </a:r>
            <a:r>
              <a:rPr sz="1333" spc="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an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α</a:t>
            </a:r>
            <a:r>
              <a:rPr sz="1333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of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0.0125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(one-sided),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and</a:t>
            </a:r>
            <a:r>
              <a:rPr sz="1333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OS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 in</a:t>
            </a:r>
            <a:r>
              <a:rPr sz="1333" spc="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the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PD-L1</a:t>
            </a:r>
            <a:r>
              <a:rPr sz="1333" spc="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CPS</a:t>
            </a:r>
            <a:r>
              <a:rPr sz="1333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≥10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subgroup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 is</a:t>
            </a:r>
            <a:r>
              <a:rPr sz="1333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also</a:t>
            </a:r>
            <a:r>
              <a:rPr sz="1333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evaluated</a:t>
            </a:r>
            <a:r>
              <a:rPr sz="1333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with</a:t>
            </a:r>
            <a:r>
              <a:rPr sz="1333" spc="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an</a:t>
            </a:r>
            <a:endParaRPr sz="1333" dirty="0">
              <a:solidFill>
                <a:prstClr val="black"/>
              </a:solidFill>
              <a:latin typeface="Arial"/>
              <a:cs typeface="Arial"/>
            </a:endParaRPr>
          </a:p>
          <a:p>
            <a:pPr marL="246374" defTabSz="1219170">
              <a:spcBef>
                <a:spcPts val="7"/>
              </a:spcBef>
            </a:pP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α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of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0.0125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(one-sided)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to</a:t>
            </a:r>
            <a:r>
              <a:rPr sz="1333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strictly</a:t>
            </a:r>
            <a:r>
              <a:rPr sz="1333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control the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overall</a:t>
            </a:r>
            <a:r>
              <a:rPr sz="1333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type</a:t>
            </a:r>
            <a:r>
              <a:rPr sz="1333" spc="4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I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error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for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the</a:t>
            </a:r>
            <a:r>
              <a:rPr sz="1333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hypothesis</a:t>
            </a:r>
            <a:r>
              <a:rPr sz="1333" spc="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test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of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OS</a:t>
            </a:r>
            <a:r>
              <a:rPr sz="1333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in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the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two</a:t>
            </a:r>
            <a:r>
              <a:rPr sz="1333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population.</a:t>
            </a:r>
            <a:endParaRPr sz="1333" dirty="0">
              <a:solidFill>
                <a:prstClr val="black"/>
              </a:solidFill>
              <a:latin typeface="Arial"/>
              <a:cs typeface="Arial"/>
            </a:endParaRPr>
          </a:p>
          <a:p>
            <a:pPr marL="246374" indent="-230288" defTabSz="1219170">
              <a:spcBef>
                <a:spcPts val="527"/>
              </a:spcBef>
              <a:buSzPct val="70000"/>
              <a:buFont typeface="Wingdings"/>
              <a:buChar char=""/>
              <a:tabLst>
                <a:tab pos="247220" algn="l"/>
              </a:tabLst>
            </a:pP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This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is</a:t>
            </a:r>
            <a:r>
              <a:rPr sz="1333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the</a:t>
            </a:r>
            <a:r>
              <a:rPr sz="1333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interim</a:t>
            </a:r>
            <a:r>
              <a:rPr sz="1333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analysis</a:t>
            </a:r>
            <a:r>
              <a:rPr sz="1333" spc="4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with</a:t>
            </a:r>
            <a:r>
              <a:rPr sz="1333" spc="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data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cut-off</a:t>
            </a:r>
            <a:r>
              <a:rPr sz="1333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date on</a:t>
            </a:r>
            <a:r>
              <a:rPr sz="1333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April</a:t>
            </a:r>
            <a:r>
              <a:rPr sz="1333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9,</a:t>
            </a:r>
            <a:r>
              <a:rPr sz="1333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2021.</a:t>
            </a:r>
            <a:endParaRPr sz="1333" dirty="0">
              <a:solidFill>
                <a:prstClr val="black"/>
              </a:solidFill>
              <a:latin typeface="Arial"/>
              <a:cs typeface="Arial"/>
            </a:endParaRPr>
          </a:p>
          <a:p>
            <a:pPr marL="246374" indent="-230288" defTabSz="1219170">
              <a:spcBef>
                <a:spcPts val="545"/>
              </a:spcBef>
              <a:buSzPct val="70000"/>
              <a:buFont typeface="Wingdings"/>
              <a:buChar char=""/>
              <a:tabLst>
                <a:tab pos="247220" algn="l"/>
              </a:tabLst>
            </a:pP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Median</a:t>
            </a:r>
            <a:r>
              <a:rPr sz="1333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follow-up</a:t>
            </a:r>
            <a:r>
              <a:rPr sz="1333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for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OS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was</a:t>
            </a:r>
            <a:r>
              <a:rPr sz="1333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16.0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months</a:t>
            </a:r>
            <a:r>
              <a:rPr sz="1333" dirty="0">
                <a:solidFill>
                  <a:prstClr val="black"/>
                </a:solidFill>
                <a:latin typeface="MS Gothic"/>
                <a:cs typeface="MS Gothic"/>
              </a:rPr>
              <a:t>（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IQR</a:t>
            </a:r>
            <a:r>
              <a:rPr sz="1333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12.3-19.4</a:t>
            </a:r>
            <a:r>
              <a:rPr sz="1333" spc="-7" dirty="0">
                <a:solidFill>
                  <a:prstClr val="black"/>
                </a:solidFill>
                <a:latin typeface="MS Gothic"/>
                <a:cs typeface="MS Gothic"/>
              </a:rPr>
              <a:t>）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in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the</a:t>
            </a:r>
            <a:r>
              <a:rPr sz="1333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Sinti+Chemo</a:t>
            </a:r>
            <a:r>
              <a:rPr sz="1333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group</a:t>
            </a:r>
            <a:r>
              <a:rPr sz="1333" spc="3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and 16.9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months</a:t>
            </a:r>
            <a:r>
              <a:rPr sz="1333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(IQR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11.8-20.2)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in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the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Chemo</a:t>
            </a:r>
            <a:r>
              <a:rPr sz="1333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group.</a:t>
            </a:r>
            <a:endParaRPr sz="1333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273213" y="300837"/>
            <a:ext cx="5870787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pc="-20" dirty="0"/>
              <a:t>ORIENT-15</a:t>
            </a:r>
            <a:r>
              <a:rPr spc="-7" dirty="0"/>
              <a:t> </a:t>
            </a:r>
            <a:r>
              <a:rPr dirty="0"/>
              <a:t>Study</a:t>
            </a:r>
            <a:r>
              <a:rPr spc="-20" dirty="0"/>
              <a:t> </a:t>
            </a:r>
            <a:r>
              <a:rPr spc="-7" dirty="0"/>
              <a:t>design </a:t>
            </a:r>
            <a:r>
              <a:rPr spc="-13" dirty="0"/>
              <a:t>(NCT03748134)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1473" y="800607"/>
            <a:ext cx="10899647" cy="3584448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dt" sz="half" idx="6"/>
          </p:nvPr>
        </p:nvSpPr>
        <p:spPr>
          <a:xfrm>
            <a:off x="3747686" y="8347728"/>
            <a:ext cx="1837831" cy="191505"/>
          </a:xfrm>
          <a:prstGeom prst="rect">
            <a:avLst/>
          </a:prstGeom>
        </p:spPr>
        <p:txBody>
          <a:bodyPr vert="horz" wrap="square" lIns="0" tIns="6773" rIns="0" bIns="0" rtlCol="0">
            <a:spAutoFit/>
          </a:bodyPr>
          <a:lstStyle/>
          <a:p>
            <a:pPr marL="16933" defTabSz="1219170">
              <a:spcBef>
                <a:spcPts val="53"/>
              </a:spcBef>
            </a:pPr>
            <a:r>
              <a:rPr spc="-120" dirty="0"/>
              <a:t>Pre</a:t>
            </a:r>
            <a:r>
              <a:rPr spc="-133" dirty="0"/>
              <a:t>s</a:t>
            </a:r>
            <a:r>
              <a:rPr spc="-127" dirty="0"/>
              <a:t>en</a:t>
            </a:r>
            <a:r>
              <a:rPr spc="-107" dirty="0"/>
              <a:t>te</a:t>
            </a:r>
            <a:r>
              <a:rPr spc="-133" dirty="0"/>
              <a:t>d</a:t>
            </a:r>
            <a:r>
              <a:rPr spc="-47" dirty="0"/>
              <a:t> </a:t>
            </a:r>
            <a:r>
              <a:rPr spc="-133" dirty="0"/>
              <a:t>b</a:t>
            </a:r>
            <a:r>
              <a:rPr spc="-127" dirty="0"/>
              <a:t>y</a:t>
            </a:r>
            <a:r>
              <a:rPr spc="-87" dirty="0"/>
              <a:t> </a:t>
            </a:r>
            <a:r>
              <a:rPr spc="-133" dirty="0"/>
              <a:t>L</a:t>
            </a:r>
            <a:r>
              <a:rPr spc="-100" dirty="0"/>
              <a:t>in</a:t>
            </a:r>
            <a:r>
              <a:rPr spc="-93" dirty="0"/>
              <a:t> </a:t>
            </a:r>
            <a:r>
              <a:rPr spc="-133" dirty="0"/>
              <a:t>Shen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7791137" y="8349895"/>
            <a:ext cx="7836747" cy="191505"/>
          </a:xfrm>
          <a:prstGeom prst="rect">
            <a:avLst/>
          </a:prstGeom>
        </p:spPr>
        <p:txBody>
          <a:bodyPr vert="horz" wrap="square" lIns="0" tIns="6773" rIns="0" bIns="0" rtlCol="0">
            <a:spAutoFit/>
          </a:bodyPr>
          <a:lstStyle/>
          <a:p>
            <a:pPr marL="16933" defTabSz="1219170">
              <a:spcBef>
                <a:spcPts val="53"/>
              </a:spcBef>
            </a:pPr>
            <a:r>
              <a:rPr spc="-113" dirty="0"/>
              <a:t>Content</a:t>
            </a:r>
            <a:r>
              <a:rPr spc="-47" dirty="0"/>
              <a:t> </a:t>
            </a:r>
            <a:r>
              <a:rPr spc="-93" dirty="0"/>
              <a:t>of</a:t>
            </a:r>
            <a:r>
              <a:rPr spc="-53" dirty="0"/>
              <a:t> </a:t>
            </a:r>
            <a:r>
              <a:rPr spc="-87" dirty="0"/>
              <a:t>this</a:t>
            </a:r>
            <a:r>
              <a:rPr spc="-67" dirty="0"/>
              <a:t> </a:t>
            </a:r>
            <a:r>
              <a:rPr spc="-107" dirty="0"/>
              <a:t>presentation</a:t>
            </a:r>
            <a:r>
              <a:rPr spc="-20" dirty="0"/>
              <a:t> </a:t>
            </a:r>
            <a:r>
              <a:rPr spc="-80" dirty="0"/>
              <a:t>is</a:t>
            </a:r>
            <a:r>
              <a:rPr spc="-67" dirty="0"/>
              <a:t> </a:t>
            </a:r>
            <a:r>
              <a:rPr spc="-107" dirty="0"/>
              <a:t>copyright</a:t>
            </a:r>
            <a:r>
              <a:rPr spc="-13" dirty="0"/>
              <a:t> </a:t>
            </a:r>
            <a:r>
              <a:rPr spc="-127" dirty="0"/>
              <a:t>and</a:t>
            </a:r>
            <a:r>
              <a:rPr spc="-40" dirty="0"/>
              <a:t> </a:t>
            </a:r>
            <a:r>
              <a:rPr spc="-93" dirty="0"/>
              <a:t>responsibility</a:t>
            </a:r>
            <a:r>
              <a:rPr spc="-33" dirty="0"/>
              <a:t> </a:t>
            </a:r>
            <a:r>
              <a:rPr spc="-93" dirty="0"/>
              <a:t>of</a:t>
            </a:r>
            <a:r>
              <a:rPr spc="-80" dirty="0"/>
              <a:t> </a:t>
            </a:r>
            <a:r>
              <a:rPr spc="-107" dirty="0"/>
              <a:t>the</a:t>
            </a:r>
            <a:r>
              <a:rPr spc="-53" dirty="0"/>
              <a:t> </a:t>
            </a:r>
            <a:r>
              <a:rPr spc="-100" dirty="0"/>
              <a:t>author.</a:t>
            </a:r>
            <a:r>
              <a:rPr spc="-20" dirty="0"/>
              <a:t> </a:t>
            </a:r>
            <a:r>
              <a:rPr spc="-113" dirty="0"/>
              <a:t>Permission</a:t>
            </a:r>
            <a:r>
              <a:rPr spc="-47" dirty="0"/>
              <a:t> </a:t>
            </a:r>
            <a:r>
              <a:rPr spc="-80" dirty="0"/>
              <a:t>is</a:t>
            </a:r>
            <a:r>
              <a:rPr spc="-67" dirty="0"/>
              <a:t> </a:t>
            </a:r>
            <a:r>
              <a:rPr spc="-107" dirty="0"/>
              <a:t>required</a:t>
            </a:r>
            <a:r>
              <a:rPr spc="-13" dirty="0"/>
              <a:t> </a:t>
            </a:r>
            <a:r>
              <a:rPr spc="-87" dirty="0"/>
              <a:t>for</a:t>
            </a:r>
            <a:r>
              <a:rPr spc="-60" dirty="0"/>
              <a:t> </a:t>
            </a:r>
            <a:r>
              <a:rPr spc="-100" dirty="0"/>
              <a:t>re-use.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2CFC1A-4E78-C749-97CF-6C9AAF818FE7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99754" y="338260"/>
            <a:ext cx="2292773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pc="-13" dirty="0"/>
              <a:t>Overall</a:t>
            </a:r>
            <a:r>
              <a:rPr spc="-7" dirty="0"/>
              <a:t> </a:t>
            </a:r>
            <a:r>
              <a:rPr spc="-20" dirty="0"/>
              <a:t>survival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785691" y="820588"/>
            <a:ext cx="1312333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defTabSz="1219170">
              <a:spcBef>
                <a:spcPts val="140"/>
              </a:spcBef>
            </a:pPr>
            <a:r>
              <a:rPr sz="1867" b="1" spc="-20" dirty="0">
                <a:solidFill>
                  <a:prstClr val="black"/>
                </a:solidFill>
                <a:latin typeface="Arial"/>
                <a:cs typeface="Arial"/>
              </a:rPr>
              <a:t>All</a:t>
            </a:r>
            <a:r>
              <a:rPr sz="1867" b="1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867" b="1" spc="-7" dirty="0">
                <a:solidFill>
                  <a:prstClr val="black"/>
                </a:solidFill>
                <a:latin typeface="Arial"/>
                <a:cs typeface="Arial"/>
              </a:rPr>
              <a:t>patients</a:t>
            </a:r>
            <a:endParaRPr sz="1867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12586" y="818217"/>
            <a:ext cx="1733973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defTabSz="1219170">
              <a:spcBef>
                <a:spcPts val="140"/>
              </a:spcBef>
            </a:pPr>
            <a:r>
              <a:rPr sz="1867" b="1" spc="-7" dirty="0">
                <a:solidFill>
                  <a:prstClr val="black"/>
                </a:solidFill>
                <a:latin typeface="Arial"/>
                <a:cs typeface="Arial"/>
              </a:rPr>
              <a:t>PD-L1</a:t>
            </a:r>
            <a:r>
              <a:rPr sz="1867" b="1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867" b="1" spc="-7" dirty="0">
                <a:solidFill>
                  <a:prstClr val="black"/>
                </a:solidFill>
                <a:latin typeface="Arial"/>
                <a:cs typeface="Arial"/>
              </a:rPr>
              <a:t>CPS</a:t>
            </a:r>
            <a:r>
              <a:rPr sz="1867" b="1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867" b="1" dirty="0">
                <a:solidFill>
                  <a:prstClr val="black"/>
                </a:solidFill>
                <a:latin typeface="Arial"/>
                <a:cs typeface="Arial"/>
              </a:rPr>
              <a:t>≥10</a:t>
            </a:r>
            <a:endParaRPr sz="1867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04782" y="5754353"/>
            <a:ext cx="9200727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321725" indent="-305639" defTabSz="1219170">
              <a:spcBef>
                <a:spcPts val="127"/>
              </a:spcBef>
              <a:buSzPct val="160000"/>
              <a:buFontTx/>
              <a:buChar char="•"/>
              <a:tabLst>
                <a:tab pos="321725" algn="l"/>
                <a:tab pos="322572" algn="l"/>
              </a:tabLst>
            </a:pP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Superior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OS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benefit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 with</a:t>
            </a:r>
            <a:r>
              <a:rPr sz="1333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Sinti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+</a:t>
            </a:r>
            <a:r>
              <a:rPr sz="1333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Chemo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versus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Chemo</a:t>
            </a:r>
            <a:r>
              <a:rPr sz="1333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in</a:t>
            </a:r>
            <a:r>
              <a:rPr sz="1333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the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patients</a:t>
            </a:r>
            <a:r>
              <a:rPr sz="1333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with</a:t>
            </a:r>
            <a:r>
              <a:rPr sz="1333" spc="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PD-L1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CPS≥10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and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all</a:t>
            </a:r>
            <a:r>
              <a:rPr sz="1333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randomized patients.</a:t>
            </a:r>
            <a:endParaRPr sz="1333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0368" y="1416339"/>
            <a:ext cx="11712448" cy="4000924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dt" sz="half" idx="6"/>
          </p:nvPr>
        </p:nvSpPr>
        <p:spPr>
          <a:xfrm>
            <a:off x="3747686" y="8347728"/>
            <a:ext cx="1837831" cy="191505"/>
          </a:xfrm>
          <a:prstGeom prst="rect">
            <a:avLst/>
          </a:prstGeom>
        </p:spPr>
        <p:txBody>
          <a:bodyPr vert="horz" wrap="square" lIns="0" tIns="6773" rIns="0" bIns="0" rtlCol="0">
            <a:spAutoFit/>
          </a:bodyPr>
          <a:lstStyle/>
          <a:p>
            <a:pPr marL="16933" defTabSz="1219170">
              <a:spcBef>
                <a:spcPts val="53"/>
              </a:spcBef>
            </a:pPr>
            <a:r>
              <a:rPr spc="-120" dirty="0"/>
              <a:t>Pre</a:t>
            </a:r>
            <a:r>
              <a:rPr spc="-133" dirty="0"/>
              <a:t>s</a:t>
            </a:r>
            <a:r>
              <a:rPr spc="-127" dirty="0"/>
              <a:t>en</a:t>
            </a:r>
            <a:r>
              <a:rPr spc="-107" dirty="0"/>
              <a:t>te</a:t>
            </a:r>
            <a:r>
              <a:rPr spc="-133" dirty="0"/>
              <a:t>d</a:t>
            </a:r>
            <a:r>
              <a:rPr spc="-47" dirty="0"/>
              <a:t> </a:t>
            </a:r>
            <a:r>
              <a:rPr spc="-133" dirty="0"/>
              <a:t>b</a:t>
            </a:r>
            <a:r>
              <a:rPr spc="-127" dirty="0"/>
              <a:t>y</a:t>
            </a:r>
            <a:r>
              <a:rPr spc="-87" dirty="0"/>
              <a:t> </a:t>
            </a:r>
            <a:r>
              <a:rPr spc="-133" dirty="0"/>
              <a:t>L</a:t>
            </a:r>
            <a:r>
              <a:rPr spc="-100" dirty="0"/>
              <a:t>in</a:t>
            </a:r>
            <a:r>
              <a:rPr spc="-93" dirty="0"/>
              <a:t> </a:t>
            </a:r>
            <a:r>
              <a:rPr spc="-133" dirty="0"/>
              <a:t>Shen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7791137" y="8349895"/>
            <a:ext cx="7836747" cy="191505"/>
          </a:xfrm>
          <a:prstGeom prst="rect">
            <a:avLst/>
          </a:prstGeom>
        </p:spPr>
        <p:txBody>
          <a:bodyPr vert="horz" wrap="square" lIns="0" tIns="6773" rIns="0" bIns="0" rtlCol="0">
            <a:spAutoFit/>
          </a:bodyPr>
          <a:lstStyle/>
          <a:p>
            <a:pPr marL="16933" defTabSz="1219170">
              <a:spcBef>
                <a:spcPts val="53"/>
              </a:spcBef>
            </a:pPr>
            <a:r>
              <a:rPr spc="-113" dirty="0"/>
              <a:t>Content</a:t>
            </a:r>
            <a:r>
              <a:rPr spc="-47" dirty="0"/>
              <a:t> </a:t>
            </a:r>
            <a:r>
              <a:rPr spc="-93" dirty="0"/>
              <a:t>of</a:t>
            </a:r>
            <a:r>
              <a:rPr spc="-53" dirty="0"/>
              <a:t> </a:t>
            </a:r>
            <a:r>
              <a:rPr spc="-87" dirty="0"/>
              <a:t>this</a:t>
            </a:r>
            <a:r>
              <a:rPr spc="-67" dirty="0"/>
              <a:t> </a:t>
            </a:r>
            <a:r>
              <a:rPr spc="-107" dirty="0"/>
              <a:t>presentation</a:t>
            </a:r>
            <a:r>
              <a:rPr spc="-20" dirty="0"/>
              <a:t> </a:t>
            </a:r>
            <a:r>
              <a:rPr spc="-80" dirty="0"/>
              <a:t>is</a:t>
            </a:r>
            <a:r>
              <a:rPr spc="-67" dirty="0"/>
              <a:t> </a:t>
            </a:r>
            <a:r>
              <a:rPr spc="-107" dirty="0"/>
              <a:t>copyright</a:t>
            </a:r>
            <a:r>
              <a:rPr spc="-13" dirty="0"/>
              <a:t> </a:t>
            </a:r>
            <a:r>
              <a:rPr spc="-127" dirty="0"/>
              <a:t>and</a:t>
            </a:r>
            <a:r>
              <a:rPr spc="-40" dirty="0"/>
              <a:t> </a:t>
            </a:r>
            <a:r>
              <a:rPr spc="-93" dirty="0"/>
              <a:t>responsibility</a:t>
            </a:r>
            <a:r>
              <a:rPr spc="-33" dirty="0"/>
              <a:t> </a:t>
            </a:r>
            <a:r>
              <a:rPr spc="-93" dirty="0"/>
              <a:t>of</a:t>
            </a:r>
            <a:r>
              <a:rPr spc="-80" dirty="0"/>
              <a:t> </a:t>
            </a:r>
            <a:r>
              <a:rPr spc="-107" dirty="0"/>
              <a:t>the</a:t>
            </a:r>
            <a:r>
              <a:rPr spc="-53" dirty="0"/>
              <a:t> </a:t>
            </a:r>
            <a:r>
              <a:rPr spc="-100" dirty="0"/>
              <a:t>author.</a:t>
            </a:r>
            <a:r>
              <a:rPr spc="-20" dirty="0"/>
              <a:t> </a:t>
            </a:r>
            <a:r>
              <a:rPr spc="-113" dirty="0"/>
              <a:t>Permission</a:t>
            </a:r>
            <a:r>
              <a:rPr spc="-47" dirty="0"/>
              <a:t> </a:t>
            </a:r>
            <a:r>
              <a:rPr spc="-80" dirty="0"/>
              <a:t>is</a:t>
            </a:r>
            <a:r>
              <a:rPr spc="-67" dirty="0"/>
              <a:t> </a:t>
            </a:r>
            <a:r>
              <a:rPr spc="-107" dirty="0"/>
              <a:t>required</a:t>
            </a:r>
            <a:r>
              <a:rPr spc="-13" dirty="0"/>
              <a:t> </a:t>
            </a:r>
            <a:r>
              <a:rPr spc="-87" dirty="0"/>
              <a:t>for</a:t>
            </a:r>
            <a:r>
              <a:rPr spc="-60" dirty="0"/>
              <a:t> </a:t>
            </a:r>
            <a:r>
              <a:rPr spc="-100" dirty="0"/>
              <a:t>re-use.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8C4C03-9C08-4D48-B972-3CC58501BE46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52105" y="242823"/>
            <a:ext cx="5317067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>
              <a:spcBef>
                <a:spcPts val="133"/>
              </a:spcBef>
            </a:pPr>
            <a:r>
              <a:rPr sz="2400" b="1" dirty="0">
                <a:solidFill>
                  <a:srgbClr val="A43141"/>
                </a:solidFill>
                <a:latin typeface="Arial"/>
                <a:cs typeface="Arial"/>
              </a:rPr>
              <a:t>OS</a:t>
            </a:r>
            <a:r>
              <a:rPr sz="2400" b="1" spc="-27" dirty="0">
                <a:solidFill>
                  <a:srgbClr val="A43141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A43141"/>
                </a:solidFill>
                <a:latin typeface="Arial"/>
                <a:cs typeface="Arial"/>
              </a:rPr>
              <a:t>Subgroup</a:t>
            </a:r>
            <a:r>
              <a:rPr sz="2400" b="1" spc="-47" dirty="0">
                <a:solidFill>
                  <a:srgbClr val="A43141"/>
                </a:solidFill>
                <a:latin typeface="Arial"/>
                <a:cs typeface="Arial"/>
              </a:rPr>
              <a:t> </a:t>
            </a:r>
            <a:r>
              <a:rPr sz="2400" b="1" spc="-7" dirty="0">
                <a:solidFill>
                  <a:srgbClr val="A43141"/>
                </a:solidFill>
                <a:latin typeface="Arial"/>
                <a:cs typeface="Arial"/>
              </a:rPr>
              <a:t>analysis</a:t>
            </a:r>
            <a:r>
              <a:rPr sz="2400" b="1" spc="7" dirty="0">
                <a:solidFill>
                  <a:srgbClr val="A43141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A43141"/>
                </a:solidFill>
                <a:latin typeface="Arial"/>
                <a:cs typeface="Arial"/>
              </a:rPr>
              <a:t>in</a:t>
            </a:r>
            <a:r>
              <a:rPr sz="2400" b="1" spc="-27" dirty="0">
                <a:solidFill>
                  <a:srgbClr val="A43141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A43141"/>
                </a:solidFill>
                <a:latin typeface="Arial"/>
                <a:cs typeface="Arial"/>
              </a:rPr>
              <a:t>all</a:t>
            </a:r>
            <a:r>
              <a:rPr sz="2400" b="1" spc="-33" dirty="0">
                <a:solidFill>
                  <a:srgbClr val="A43141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A43141"/>
                </a:solidFill>
                <a:latin typeface="Arial"/>
                <a:cs typeface="Arial"/>
              </a:rPr>
              <a:t>patients</a:t>
            </a:r>
            <a:endParaRPr sz="240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04976" y="798586"/>
            <a:ext cx="9657997" cy="516325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dt" sz="half" idx="6"/>
          </p:nvPr>
        </p:nvSpPr>
        <p:spPr>
          <a:xfrm>
            <a:off x="3747686" y="8347728"/>
            <a:ext cx="1837831" cy="191505"/>
          </a:xfrm>
          <a:prstGeom prst="rect">
            <a:avLst/>
          </a:prstGeom>
        </p:spPr>
        <p:txBody>
          <a:bodyPr vert="horz" wrap="square" lIns="0" tIns="6773" rIns="0" bIns="0" rtlCol="0">
            <a:spAutoFit/>
          </a:bodyPr>
          <a:lstStyle/>
          <a:p>
            <a:pPr marL="16933" defTabSz="1219170">
              <a:spcBef>
                <a:spcPts val="53"/>
              </a:spcBef>
            </a:pPr>
            <a:r>
              <a:rPr spc="-120" dirty="0"/>
              <a:t>Pre</a:t>
            </a:r>
            <a:r>
              <a:rPr spc="-133" dirty="0"/>
              <a:t>s</a:t>
            </a:r>
            <a:r>
              <a:rPr spc="-127" dirty="0"/>
              <a:t>en</a:t>
            </a:r>
            <a:r>
              <a:rPr spc="-107" dirty="0"/>
              <a:t>te</a:t>
            </a:r>
            <a:r>
              <a:rPr spc="-133" dirty="0"/>
              <a:t>d</a:t>
            </a:r>
            <a:r>
              <a:rPr spc="-47" dirty="0"/>
              <a:t> </a:t>
            </a:r>
            <a:r>
              <a:rPr spc="-133" dirty="0"/>
              <a:t>b</a:t>
            </a:r>
            <a:r>
              <a:rPr spc="-127" dirty="0"/>
              <a:t>y</a:t>
            </a:r>
            <a:r>
              <a:rPr spc="-87" dirty="0"/>
              <a:t> </a:t>
            </a:r>
            <a:r>
              <a:rPr spc="-133" dirty="0"/>
              <a:t>L</a:t>
            </a:r>
            <a:r>
              <a:rPr spc="-100" dirty="0"/>
              <a:t>in</a:t>
            </a:r>
            <a:r>
              <a:rPr spc="-93" dirty="0"/>
              <a:t> </a:t>
            </a:r>
            <a:r>
              <a:rPr spc="-133" dirty="0"/>
              <a:t>Shen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7791137" y="8349895"/>
            <a:ext cx="7836747" cy="191505"/>
          </a:xfrm>
          <a:prstGeom prst="rect">
            <a:avLst/>
          </a:prstGeom>
        </p:spPr>
        <p:txBody>
          <a:bodyPr vert="horz" wrap="square" lIns="0" tIns="6773" rIns="0" bIns="0" rtlCol="0">
            <a:spAutoFit/>
          </a:bodyPr>
          <a:lstStyle/>
          <a:p>
            <a:pPr marL="16933" defTabSz="1219170">
              <a:spcBef>
                <a:spcPts val="53"/>
              </a:spcBef>
            </a:pPr>
            <a:r>
              <a:rPr spc="-113" dirty="0"/>
              <a:t>Content</a:t>
            </a:r>
            <a:r>
              <a:rPr spc="-47" dirty="0"/>
              <a:t> </a:t>
            </a:r>
            <a:r>
              <a:rPr spc="-93" dirty="0"/>
              <a:t>of</a:t>
            </a:r>
            <a:r>
              <a:rPr spc="-53" dirty="0"/>
              <a:t> </a:t>
            </a:r>
            <a:r>
              <a:rPr spc="-87" dirty="0"/>
              <a:t>this</a:t>
            </a:r>
            <a:r>
              <a:rPr spc="-67" dirty="0"/>
              <a:t> </a:t>
            </a:r>
            <a:r>
              <a:rPr spc="-107" dirty="0"/>
              <a:t>presentation</a:t>
            </a:r>
            <a:r>
              <a:rPr spc="-20" dirty="0"/>
              <a:t> </a:t>
            </a:r>
            <a:r>
              <a:rPr spc="-80" dirty="0"/>
              <a:t>is</a:t>
            </a:r>
            <a:r>
              <a:rPr spc="-67" dirty="0"/>
              <a:t> </a:t>
            </a:r>
            <a:r>
              <a:rPr spc="-107" dirty="0"/>
              <a:t>copyright</a:t>
            </a:r>
            <a:r>
              <a:rPr spc="-13" dirty="0"/>
              <a:t> </a:t>
            </a:r>
            <a:r>
              <a:rPr spc="-127" dirty="0"/>
              <a:t>and</a:t>
            </a:r>
            <a:r>
              <a:rPr spc="-40" dirty="0"/>
              <a:t> </a:t>
            </a:r>
            <a:r>
              <a:rPr spc="-93" dirty="0"/>
              <a:t>responsibility</a:t>
            </a:r>
            <a:r>
              <a:rPr spc="-33" dirty="0"/>
              <a:t> </a:t>
            </a:r>
            <a:r>
              <a:rPr spc="-93" dirty="0"/>
              <a:t>of</a:t>
            </a:r>
            <a:r>
              <a:rPr spc="-80" dirty="0"/>
              <a:t> </a:t>
            </a:r>
            <a:r>
              <a:rPr spc="-107" dirty="0"/>
              <a:t>the</a:t>
            </a:r>
            <a:r>
              <a:rPr spc="-53" dirty="0"/>
              <a:t> </a:t>
            </a:r>
            <a:r>
              <a:rPr spc="-100" dirty="0"/>
              <a:t>author.</a:t>
            </a:r>
            <a:r>
              <a:rPr spc="-20" dirty="0"/>
              <a:t> </a:t>
            </a:r>
            <a:r>
              <a:rPr spc="-113" dirty="0"/>
              <a:t>Permission</a:t>
            </a:r>
            <a:r>
              <a:rPr spc="-47" dirty="0"/>
              <a:t> </a:t>
            </a:r>
            <a:r>
              <a:rPr spc="-80" dirty="0"/>
              <a:t>is</a:t>
            </a:r>
            <a:r>
              <a:rPr spc="-67" dirty="0"/>
              <a:t> </a:t>
            </a:r>
            <a:r>
              <a:rPr spc="-107" dirty="0"/>
              <a:t>required</a:t>
            </a:r>
            <a:r>
              <a:rPr spc="-13" dirty="0"/>
              <a:t> </a:t>
            </a:r>
            <a:r>
              <a:rPr spc="-87" dirty="0"/>
              <a:t>for</a:t>
            </a:r>
            <a:r>
              <a:rPr spc="-60" dirty="0"/>
              <a:t> </a:t>
            </a:r>
            <a:r>
              <a:rPr spc="-100" dirty="0"/>
              <a:t>re-use.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5910D4-E7D4-BD48-98C1-59030115E349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0807" y="242452"/>
            <a:ext cx="6650092" cy="601874"/>
          </a:xfrm>
          <a:prstGeom prst="rect">
            <a:avLst/>
          </a:prstGeom>
        </p:spPr>
        <p:txBody>
          <a:bodyPr vert="horz" wrap="square" lIns="0" tIns="16933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6933" algn="l">
              <a:lnSpc>
                <a:spcPct val="100000"/>
              </a:lnSpc>
              <a:spcBef>
                <a:spcPts val="133"/>
              </a:spcBef>
            </a:pPr>
            <a:r>
              <a:rPr sz="3800" dirty="0">
                <a:latin typeface="Arial" panose="020B0604020202020204" pitchFamily="34" charset="0"/>
                <a:cs typeface="Arial" panose="020B0604020202020204" pitchFamily="34" charset="0"/>
              </a:rPr>
              <a:t>JUPITER-0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6: </a:t>
            </a:r>
            <a:r>
              <a:rPr sz="3800" dirty="0">
                <a:latin typeface="Arial" panose="020B0604020202020204" pitchFamily="34" charset="0"/>
                <a:cs typeface="Arial" panose="020B0604020202020204" pitchFamily="34" charset="0"/>
              </a:rPr>
              <a:t>Study Design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16940" y="5222375"/>
            <a:ext cx="11382587" cy="755036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4262860">
              <a:spcBef>
                <a:spcPts val="127"/>
              </a:spcBef>
            </a:pPr>
            <a:r>
              <a:rPr sz="900" spc="9" baseline="24691" dirty="0">
                <a:solidFill>
                  <a:srgbClr val="04416B"/>
                </a:solidFill>
                <a:latin typeface="Arial"/>
                <a:cs typeface="Arial"/>
              </a:rPr>
              <a:t>a</a:t>
            </a:r>
            <a:r>
              <a:rPr sz="900" spc="169" baseline="24691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srgbClr val="04416B"/>
                </a:solidFill>
                <a:latin typeface="Arial"/>
                <a:cs typeface="Arial"/>
              </a:rPr>
              <a:t>Until</a:t>
            </a:r>
            <a:r>
              <a:rPr sz="9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srgbClr val="04416B"/>
                </a:solidFill>
                <a:latin typeface="Arial"/>
                <a:cs typeface="Arial"/>
              </a:rPr>
              <a:t>progressive</a:t>
            </a:r>
            <a:r>
              <a:rPr sz="933" spc="6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spc="-13" dirty="0">
                <a:solidFill>
                  <a:srgbClr val="04416B"/>
                </a:solidFill>
                <a:latin typeface="Arial"/>
                <a:cs typeface="Arial"/>
              </a:rPr>
              <a:t>disease,</a:t>
            </a:r>
            <a:r>
              <a:rPr sz="933" spc="2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spc="-13" dirty="0">
                <a:solidFill>
                  <a:srgbClr val="04416B"/>
                </a:solidFill>
                <a:latin typeface="Arial"/>
                <a:cs typeface="Arial"/>
              </a:rPr>
              <a:t>intolerable</a:t>
            </a:r>
            <a:r>
              <a:rPr sz="933" spc="2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spc="-13" dirty="0">
                <a:solidFill>
                  <a:srgbClr val="04416B"/>
                </a:solidFill>
                <a:latin typeface="Arial"/>
                <a:cs typeface="Arial"/>
              </a:rPr>
              <a:t>toxicity,</a:t>
            </a:r>
            <a:r>
              <a:rPr sz="933" spc="10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spc="-13" dirty="0">
                <a:solidFill>
                  <a:srgbClr val="04416B"/>
                </a:solidFill>
                <a:latin typeface="Arial"/>
                <a:cs typeface="Arial"/>
              </a:rPr>
              <a:t>withdrawal</a:t>
            </a:r>
            <a:r>
              <a:rPr sz="933" spc="4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srgbClr val="04416B"/>
                </a:solidFill>
                <a:latin typeface="Arial"/>
                <a:cs typeface="Arial"/>
              </a:rPr>
              <a:t>of</a:t>
            </a:r>
            <a:r>
              <a:rPr sz="933" spc="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spc="-13" dirty="0">
                <a:solidFill>
                  <a:srgbClr val="04416B"/>
                </a:solidFill>
                <a:latin typeface="Arial"/>
                <a:cs typeface="Arial"/>
              </a:rPr>
              <a:t>consent</a:t>
            </a:r>
            <a:r>
              <a:rPr sz="933" spc="4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srgbClr val="04416B"/>
                </a:solidFill>
                <a:latin typeface="Arial"/>
                <a:cs typeface="Arial"/>
              </a:rPr>
              <a:t>or</a:t>
            </a:r>
            <a:r>
              <a:rPr sz="933" spc="2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srgbClr val="04416B"/>
                </a:solidFill>
                <a:latin typeface="Arial"/>
                <a:cs typeface="Arial"/>
              </a:rPr>
              <a:t>investigator’s</a:t>
            </a:r>
            <a:r>
              <a:rPr sz="933" spc="5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srgbClr val="04416B"/>
                </a:solidFill>
                <a:latin typeface="Arial"/>
                <a:cs typeface="Arial"/>
              </a:rPr>
              <a:t>judgement</a:t>
            </a:r>
            <a:r>
              <a:rPr sz="933" spc="2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srgbClr val="04416B"/>
                </a:solidFill>
                <a:latin typeface="Arial"/>
                <a:cs typeface="Arial"/>
              </a:rPr>
              <a:t>or</a:t>
            </a:r>
            <a:r>
              <a:rPr sz="933" spc="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srgbClr val="04416B"/>
                </a:solidFill>
                <a:latin typeface="Arial"/>
                <a:cs typeface="Arial"/>
              </a:rPr>
              <a:t>a</a:t>
            </a:r>
            <a:r>
              <a:rPr sz="933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srgbClr val="04416B"/>
                </a:solidFill>
                <a:latin typeface="Arial"/>
                <a:cs typeface="Arial"/>
              </a:rPr>
              <a:t>maximum</a:t>
            </a:r>
            <a:r>
              <a:rPr sz="933" spc="4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srgbClr val="04416B"/>
                </a:solidFill>
                <a:latin typeface="Arial"/>
                <a:cs typeface="Arial"/>
              </a:rPr>
              <a:t>treatment</a:t>
            </a:r>
            <a:r>
              <a:rPr sz="933" spc="6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srgbClr val="04416B"/>
                </a:solidFill>
                <a:latin typeface="Arial"/>
                <a:cs typeface="Arial"/>
              </a:rPr>
              <a:t>of</a:t>
            </a:r>
            <a:r>
              <a:rPr sz="933" spc="6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srgbClr val="04416B"/>
                </a:solidFill>
                <a:latin typeface="Arial"/>
                <a:cs typeface="Arial"/>
              </a:rPr>
              <a:t>2</a:t>
            </a:r>
            <a:r>
              <a:rPr sz="933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spc="-13" dirty="0">
                <a:solidFill>
                  <a:srgbClr val="04416B"/>
                </a:solidFill>
                <a:latin typeface="Arial"/>
                <a:cs typeface="Arial"/>
              </a:rPr>
              <a:t>years.</a:t>
            </a:r>
            <a:endParaRPr sz="933">
              <a:latin typeface="Arial"/>
              <a:cs typeface="Arial"/>
            </a:endParaRPr>
          </a:p>
          <a:p>
            <a:pPr marL="50799" marR="40639">
              <a:spcBef>
                <a:spcPts val="800"/>
              </a:spcBef>
            </a:pP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Abbreviation:</a:t>
            </a:r>
            <a:r>
              <a:rPr sz="1067" spc="4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srgbClr val="04416B"/>
                </a:solidFill>
                <a:latin typeface="Arial"/>
                <a:cs typeface="Arial"/>
              </a:rPr>
              <a:t>RECIST,</a:t>
            </a:r>
            <a:r>
              <a:rPr sz="1067" spc="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Response</a:t>
            </a:r>
            <a:r>
              <a:rPr sz="1067" spc="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Evaluation</a:t>
            </a:r>
            <a:r>
              <a:rPr sz="1067" spc="4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Criteria</a:t>
            </a:r>
            <a:r>
              <a:rPr sz="1067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srgbClr val="04416B"/>
                </a:solidFill>
                <a:latin typeface="Arial"/>
                <a:cs typeface="Arial"/>
              </a:rPr>
              <a:t>in</a:t>
            </a:r>
            <a:r>
              <a:rPr sz="1067" spc="2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srgbClr val="04416B"/>
                </a:solidFill>
                <a:latin typeface="Arial"/>
                <a:cs typeface="Arial"/>
              </a:rPr>
              <a:t>Solid</a:t>
            </a:r>
            <a:r>
              <a:rPr sz="1067" spc="2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srgbClr val="04416B"/>
                </a:solidFill>
                <a:latin typeface="Arial"/>
                <a:cs typeface="Arial"/>
              </a:rPr>
              <a:t>Tumors;</a:t>
            </a:r>
            <a:r>
              <a:rPr sz="1067" spc="-2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srgbClr val="04416B"/>
                </a:solidFill>
                <a:latin typeface="Arial"/>
                <a:cs typeface="Arial"/>
              </a:rPr>
              <a:t>ECOG</a:t>
            </a:r>
            <a:r>
              <a:rPr sz="1067" spc="2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srgbClr val="04416B"/>
                </a:solidFill>
                <a:latin typeface="Arial"/>
                <a:cs typeface="Arial"/>
              </a:rPr>
              <a:t>PS,</a:t>
            </a:r>
            <a:r>
              <a:rPr sz="1067" spc="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Eastern</a:t>
            </a:r>
            <a:r>
              <a:rPr sz="1067" spc="2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Cooperative</a:t>
            </a:r>
            <a:r>
              <a:rPr sz="1067" spc="6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srgbClr val="04416B"/>
                </a:solidFill>
                <a:latin typeface="Arial"/>
                <a:cs typeface="Arial"/>
              </a:rPr>
              <a:t>Oncology</a:t>
            </a:r>
            <a:r>
              <a:rPr sz="1067" spc="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Group</a:t>
            </a:r>
            <a:r>
              <a:rPr sz="1067" spc="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performance</a:t>
            </a:r>
            <a:r>
              <a:rPr sz="1067" spc="2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srgbClr val="04416B"/>
                </a:solidFill>
                <a:latin typeface="Arial"/>
                <a:cs typeface="Arial"/>
              </a:rPr>
              <a:t>status</a:t>
            </a:r>
            <a:r>
              <a:rPr sz="1067" spc="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score;</a:t>
            </a:r>
            <a:r>
              <a:rPr sz="1067" spc="8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srgbClr val="04416B"/>
                </a:solidFill>
                <a:latin typeface="Arial"/>
                <a:cs typeface="Arial"/>
              </a:rPr>
              <a:t>BICR,</a:t>
            </a:r>
            <a:r>
              <a:rPr sz="1067" spc="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blind</a:t>
            </a:r>
            <a:r>
              <a:rPr sz="1067" spc="4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independent</a:t>
            </a:r>
            <a:r>
              <a:rPr sz="1067" spc="7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central</a:t>
            </a:r>
            <a:r>
              <a:rPr sz="1067" spc="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review</a:t>
            </a:r>
            <a:r>
              <a:rPr sz="1067" spc="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srgbClr val="04416B"/>
                </a:solidFill>
                <a:latin typeface="Arial"/>
                <a:cs typeface="Arial"/>
              </a:rPr>
              <a:t>; </a:t>
            </a:r>
            <a:r>
              <a:rPr sz="1067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srgbClr val="04416B"/>
                </a:solidFill>
                <a:latin typeface="Arial"/>
                <a:cs typeface="Arial"/>
              </a:rPr>
              <a:t>IV,</a:t>
            </a:r>
            <a:r>
              <a:rPr sz="1067" spc="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intravenously;</a:t>
            </a:r>
            <a:r>
              <a:rPr sz="1067" spc="6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srgbClr val="04416B"/>
                </a:solidFill>
                <a:latin typeface="Arial"/>
                <a:cs typeface="Arial"/>
              </a:rPr>
              <a:t>PFS,</a:t>
            </a:r>
            <a:r>
              <a:rPr sz="1067" spc="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progression-free</a:t>
            </a:r>
            <a:r>
              <a:rPr sz="1067" spc="5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survival;</a:t>
            </a:r>
            <a:r>
              <a:rPr sz="1067" spc="6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srgbClr val="04416B"/>
                </a:solidFill>
                <a:latin typeface="Arial"/>
                <a:cs typeface="Arial"/>
              </a:rPr>
              <a:t>OS,</a:t>
            </a:r>
            <a:r>
              <a:rPr sz="1067" spc="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overall</a:t>
            </a:r>
            <a:r>
              <a:rPr sz="1067" spc="6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survival;</a:t>
            </a:r>
            <a:r>
              <a:rPr sz="1067" spc="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ORR,</a:t>
            </a:r>
            <a:r>
              <a:rPr sz="1067" spc="5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srgbClr val="04416B"/>
                </a:solidFill>
                <a:latin typeface="Arial"/>
                <a:cs typeface="Arial"/>
              </a:rPr>
              <a:t>objective</a:t>
            </a:r>
            <a:r>
              <a:rPr sz="1067" spc="4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response</a:t>
            </a:r>
            <a:r>
              <a:rPr sz="1067" spc="5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rate;</a:t>
            </a:r>
            <a:r>
              <a:rPr sz="1067" spc="4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DCR,</a:t>
            </a:r>
            <a:r>
              <a:rPr sz="1067" spc="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srgbClr val="04416B"/>
                </a:solidFill>
                <a:latin typeface="Arial"/>
                <a:cs typeface="Arial"/>
              </a:rPr>
              <a:t>disease</a:t>
            </a:r>
            <a:r>
              <a:rPr sz="1067" spc="4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control</a:t>
            </a:r>
            <a:r>
              <a:rPr sz="1067" spc="4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7" dirty="0">
                <a:solidFill>
                  <a:srgbClr val="04416B"/>
                </a:solidFill>
                <a:latin typeface="Arial"/>
                <a:cs typeface="Arial"/>
              </a:rPr>
              <a:t>rate;</a:t>
            </a:r>
            <a:r>
              <a:rPr sz="1067" spc="5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DoR,</a:t>
            </a:r>
            <a:r>
              <a:rPr sz="1067" spc="4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duration</a:t>
            </a:r>
            <a:r>
              <a:rPr sz="1067" spc="7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of</a:t>
            </a:r>
            <a:r>
              <a:rPr sz="1067" spc="4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response;</a:t>
            </a:r>
            <a:r>
              <a:rPr sz="1067" spc="7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HRQoL,</a:t>
            </a:r>
            <a:r>
              <a:rPr sz="1067" spc="4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health-related</a:t>
            </a:r>
            <a:r>
              <a:rPr sz="1067" spc="8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srgbClr val="04416B"/>
                </a:solidFill>
                <a:latin typeface="Arial"/>
                <a:cs typeface="Arial"/>
              </a:rPr>
              <a:t>quality </a:t>
            </a:r>
            <a:r>
              <a:rPr sz="1067" dirty="0">
                <a:solidFill>
                  <a:srgbClr val="04416B"/>
                </a:solidFill>
                <a:latin typeface="Arial"/>
                <a:cs typeface="Arial"/>
              </a:rPr>
              <a:t> of life.</a:t>
            </a:r>
            <a:endParaRPr sz="1067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7520" y="3935985"/>
            <a:ext cx="2932853" cy="1042357"/>
          </a:xfrm>
          <a:prstGeom prst="rect">
            <a:avLst/>
          </a:prstGeom>
          <a:ln w="9525">
            <a:solidFill>
              <a:srgbClr val="04416B"/>
            </a:solidFill>
          </a:ln>
        </p:spPr>
        <p:txBody>
          <a:bodyPr vert="horz" wrap="square" lIns="0" tIns="56725" rIns="0" bIns="0" rtlCol="0">
            <a:spAutoFit/>
          </a:bodyPr>
          <a:lstStyle/>
          <a:p>
            <a:pPr marL="616358">
              <a:spcBef>
                <a:spcPts val="445"/>
              </a:spcBef>
            </a:pPr>
            <a:r>
              <a:rPr sz="1467" u="sng" spc="-7" dirty="0">
                <a:solidFill>
                  <a:srgbClr val="04416B"/>
                </a:solidFill>
                <a:uFill>
                  <a:solidFill>
                    <a:srgbClr val="04416B"/>
                  </a:solidFill>
                </a:uFill>
                <a:latin typeface="Arial"/>
                <a:cs typeface="Arial"/>
              </a:rPr>
              <a:t>Stratification</a:t>
            </a:r>
            <a:r>
              <a:rPr sz="1467" u="sng" spc="-67" dirty="0">
                <a:solidFill>
                  <a:srgbClr val="04416B"/>
                </a:solidFill>
                <a:uFill>
                  <a:solidFill>
                    <a:srgbClr val="04416B"/>
                  </a:solidFill>
                </a:uFill>
                <a:latin typeface="Arial"/>
                <a:cs typeface="Arial"/>
              </a:rPr>
              <a:t> </a:t>
            </a:r>
            <a:r>
              <a:rPr sz="1467" u="sng" dirty="0">
                <a:solidFill>
                  <a:srgbClr val="04416B"/>
                </a:solidFill>
                <a:uFill>
                  <a:solidFill>
                    <a:srgbClr val="04416B"/>
                  </a:solidFill>
                </a:uFill>
                <a:latin typeface="Arial"/>
                <a:cs typeface="Arial"/>
              </a:rPr>
              <a:t>Factors</a:t>
            </a:r>
            <a:endParaRPr sz="1467">
              <a:latin typeface="Arial"/>
              <a:cs typeface="Arial"/>
            </a:endParaRPr>
          </a:p>
          <a:p>
            <a:pPr marL="364058" indent="-114297">
              <a:spcBef>
                <a:spcPts val="1200"/>
              </a:spcBef>
              <a:buClr>
                <a:srgbClr val="000000"/>
              </a:buClr>
              <a:buChar char="•"/>
              <a:tabLst>
                <a:tab pos="364904" algn="l"/>
              </a:tabLst>
            </a:pPr>
            <a:r>
              <a:rPr sz="1467" spc="-7" dirty="0">
                <a:solidFill>
                  <a:srgbClr val="04416B"/>
                </a:solidFill>
                <a:latin typeface="Arial"/>
                <a:cs typeface="Arial"/>
              </a:rPr>
              <a:t>Prior</a:t>
            </a:r>
            <a:r>
              <a:rPr sz="1467" spc="-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spc="-7" dirty="0">
                <a:solidFill>
                  <a:srgbClr val="04416B"/>
                </a:solidFill>
                <a:latin typeface="Arial"/>
                <a:cs typeface="Arial"/>
              </a:rPr>
              <a:t>Radiation</a:t>
            </a:r>
            <a:r>
              <a:rPr sz="1467" spc="-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spc="-7" dirty="0">
                <a:solidFill>
                  <a:srgbClr val="04416B"/>
                </a:solidFill>
                <a:latin typeface="Arial"/>
                <a:cs typeface="Arial"/>
              </a:rPr>
              <a:t>(yes</a:t>
            </a:r>
            <a:r>
              <a:rPr sz="1467" spc="-2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spc="-7" dirty="0">
                <a:solidFill>
                  <a:srgbClr val="04416B"/>
                </a:solidFill>
                <a:latin typeface="Arial"/>
                <a:cs typeface="Arial"/>
              </a:rPr>
              <a:t>vs</a:t>
            </a:r>
            <a:r>
              <a:rPr sz="1467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spc="-7" dirty="0">
                <a:solidFill>
                  <a:srgbClr val="04416B"/>
                </a:solidFill>
                <a:latin typeface="Arial"/>
                <a:cs typeface="Arial"/>
              </a:rPr>
              <a:t>no)</a:t>
            </a:r>
            <a:endParaRPr sz="1467">
              <a:latin typeface="Arial"/>
              <a:cs typeface="Arial"/>
            </a:endParaRPr>
          </a:p>
          <a:p>
            <a:pPr marL="364058" indent="-114297">
              <a:spcBef>
                <a:spcPts val="1200"/>
              </a:spcBef>
              <a:buClr>
                <a:srgbClr val="000000"/>
              </a:buClr>
              <a:buChar char="•"/>
              <a:tabLst>
                <a:tab pos="364904" algn="l"/>
              </a:tabLst>
            </a:pPr>
            <a:r>
              <a:rPr sz="1467" spc="-7" dirty="0">
                <a:solidFill>
                  <a:srgbClr val="04416B"/>
                </a:solidFill>
                <a:latin typeface="Arial"/>
                <a:cs typeface="Arial"/>
              </a:rPr>
              <a:t>ECOG</a:t>
            </a:r>
            <a:r>
              <a:rPr sz="1467" spc="-4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dirty="0">
                <a:solidFill>
                  <a:srgbClr val="04416B"/>
                </a:solidFill>
                <a:latin typeface="Arial"/>
                <a:cs typeface="Arial"/>
              </a:rPr>
              <a:t>PS</a:t>
            </a:r>
            <a:r>
              <a:rPr sz="1467" spc="-2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dirty="0">
                <a:solidFill>
                  <a:srgbClr val="04416B"/>
                </a:solidFill>
                <a:latin typeface="Arial"/>
                <a:cs typeface="Arial"/>
              </a:rPr>
              <a:t>0</a:t>
            </a:r>
            <a:r>
              <a:rPr sz="1467" spc="-2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spc="-13" dirty="0">
                <a:solidFill>
                  <a:srgbClr val="04416B"/>
                </a:solidFill>
                <a:latin typeface="Arial"/>
                <a:cs typeface="Arial"/>
              </a:rPr>
              <a:t>vs</a:t>
            </a:r>
            <a:r>
              <a:rPr sz="1467" spc="-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dirty="0">
                <a:solidFill>
                  <a:srgbClr val="04416B"/>
                </a:solidFill>
                <a:latin typeface="Arial"/>
                <a:cs typeface="Arial"/>
              </a:rPr>
              <a:t>1</a:t>
            </a:r>
            <a:endParaRPr sz="1467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7520" y="1022096"/>
            <a:ext cx="2932853" cy="2703026"/>
          </a:xfrm>
          <a:prstGeom prst="rect">
            <a:avLst/>
          </a:prstGeom>
          <a:ln w="9525">
            <a:solidFill>
              <a:srgbClr val="04416B"/>
            </a:solidFill>
          </a:ln>
        </p:spPr>
        <p:txBody>
          <a:bodyPr vert="horz" wrap="square" lIns="0" tIns="55033" rIns="0" bIns="0" rtlCol="0">
            <a:spAutoFit/>
          </a:bodyPr>
          <a:lstStyle/>
          <a:p>
            <a:pPr marL="587572">
              <a:spcBef>
                <a:spcPts val="433"/>
              </a:spcBef>
            </a:pPr>
            <a:r>
              <a:rPr sz="1467" u="sng" dirty="0">
                <a:solidFill>
                  <a:srgbClr val="04416B"/>
                </a:solidFill>
                <a:uFill>
                  <a:solidFill>
                    <a:srgbClr val="04416B"/>
                  </a:solidFill>
                </a:uFill>
                <a:latin typeface="Arial"/>
                <a:cs typeface="Arial"/>
              </a:rPr>
              <a:t>Key</a:t>
            </a:r>
            <a:r>
              <a:rPr sz="1467" u="sng" spc="-53" dirty="0">
                <a:solidFill>
                  <a:srgbClr val="04416B"/>
                </a:solidFill>
                <a:uFill>
                  <a:solidFill>
                    <a:srgbClr val="04416B"/>
                  </a:solidFill>
                </a:uFill>
                <a:latin typeface="Arial"/>
                <a:cs typeface="Arial"/>
              </a:rPr>
              <a:t> </a:t>
            </a:r>
            <a:r>
              <a:rPr sz="1467" u="sng" spc="-7" dirty="0">
                <a:solidFill>
                  <a:srgbClr val="04416B"/>
                </a:solidFill>
                <a:uFill>
                  <a:solidFill>
                    <a:srgbClr val="04416B"/>
                  </a:solidFill>
                </a:uFill>
                <a:latin typeface="Arial"/>
                <a:cs typeface="Arial"/>
              </a:rPr>
              <a:t>Eligibility</a:t>
            </a:r>
            <a:r>
              <a:rPr sz="1467" u="sng" spc="13" dirty="0">
                <a:solidFill>
                  <a:srgbClr val="04416B"/>
                </a:solidFill>
                <a:uFill>
                  <a:solidFill>
                    <a:srgbClr val="04416B"/>
                  </a:solidFill>
                </a:uFill>
                <a:latin typeface="Arial"/>
                <a:cs typeface="Arial"/>
              </a:rPr>
              <a:t> </a:t>
            </a:r>
            <a:r>
              <a:rPr sz="1467" u="sng" dirty="0">
                <a:solidFill>
                  <a:srgbClr val="04416B"/>
                </a:solidFill>
                <a:uFill>
                  <a:solidFill>
                    <a:srgbClr val="04416B"/>
                  </a:solidFill>
                </a:uFill>
                <a:latin typeface="Arial"/>
                <a:cs typeface="Arial"/>
              </a:rPr>
              <a:t>Criteria</a:t>
            </a:r>
            <a:endParaRPr sz="1467">
              <a:latin typeface="Arial"/>
              <a:cs typeface="Arial"/>
            </a:endParaRPr>
          </a:p>
          <a:p>
            <a:pPr marL="236214" marR="322572" indent="-114297">
              <a:spcBef>
                <a:spcPts val="1207"/>
              </a:spcBef>
              <a:buClr>
                <a:srgbClr val="000000"/>
              </a:buClr>
              <a:buChar char="•"/>
              <a:tabLst>
                <a:tab pos="237061" algn="l"/>
              </a:tabLst>
            </a:pPr>
            <a:r>
              <a:rPr sz="1467" spc="-7" dirty="0">
                <a:solidFill>
                  <a:srgbClr val="04416B"/>
                </a:solidFill>
                <a:latin typeface="Arial"/>
                <a:cs typeface="Arial"/>
              </a:rPr>
              <a:t>Histologically </a:t>
            </a:r>
            <a:r>
              <a:rPr sz="1467" dirty="0">
                <a:solidFill>
                  <a:srgbClr val="04416B"/>
                </a:solidFill>
                <a:latin typeface="Arial"/>
                <a:cs typeface="Arial"/>
              </a:rPr>
              <a:t>or </a:t>
            </a:r>
            <a:r>
              <a:rPr sz="1467" spc="-7" dirty="0">
                <a:solidFill>
                  <a:srgbClr val="04416B"/>
                </a:solidFill>
                <a:latin typeface="Arial"/>
                <a:cs typeface="Arial"/>
              </a:rPr>
              <a:t>cytologically </a:t>
            </a:r>
            <a:r>
              <a:rPr sz="1467" spc="-39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dirty="0">
                <a:solidFill>
                  <a:srgbClr val="04416B"/>
                </a:solidFill>
                <a:latin typeface="Arial"/>
                <a:cs typeface="Arial"/>
              </a:rPr>
              <a:t>confirmed </a:t>
            </a:r>
            <a:r>
              <a:rPr sz="1467" spc="-7" dirty="0">
                <a:solidFill>
                  <a:srgbClr val="04416B"/>
                </a:solidFill>
                <a:latin typeface="Arial"/>
                <a:cs typeface="Arial"/>
              </a:rPr>
              <a:t>advanced </a:t>
            </a:r>
            <a:r>
              <a:rPr sz="1467" dirty="0">
                <a:solidFill>
                  <a:srgbClr val="04416B"/>
                </a:solidFill>
                <a:latin typeface="Arial"/>
                <a:cs typeface="Arial"/>
              </a:rPr>
              <a:t>or </a:t>
            </a:r>
            <a:r>
              <a:rPr sz="1467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dirty="0">
                <a:solidFill>
                  <a:srgbClr val="04416B"/>
                </a:solidFill>
                <a:latin typeface="Arial"/>
                <a:cs typeface="Arial"/>
              </a:rPr>
              <a:t>metastatic</a:t>
            </a:r>
            <a:r>
              <a:rPr sz="1467" spc="-4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spc="-7" dirty="0">
                <a:solidFill>
                  <a:srgbClr val="04416B"/>
                </a:solidFill>
                <a:latin typeface="Arial"/>
                <a:cs typeface="Arial"/>
              </a:rPr>
              <a:t>ESCC</a:t>
            </a:r>
            <a:endParaRPr sz="1467">
              <a:latin typeface="Arial"/>
              <a:cs typeface="Arial"/>
            </a:endParaRPr>
          </a:p>
          <a:p>
            <a:pPr marL="236214" marR="154089" indent="-114297">
              <a:spcBef>
                <a:spcPts val="1200"/>
              </a:spcBef>
              <a:buClr>
                <a:srgbClr val="000000"/>
              </a:buClr>
              <a:buChar char="•"/>
              <a:tabLst>
                <a:tab pos="237061" algn="l"/>
              </a:tabLst>
            </a:pPr>
            <a:r>
              <a:rPr sz="1467" spc="-7" dirty="0">
                <a:solidFill>
                  <a:srgbClr val="04416B"/>
                </a:solidFill>
                <a:latin typeface="Arial"/>
                <a:cs typeface="Arial"/>
              </a:rPr>
              <a:t>Treatment-naïve</a:t>
            </a:r>
            <a:r>
              <a:rPr sz="1467" spc="-6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spc="7" dirty="0">
                <a:solidFill>
                  <a:srgbClr val="04416B"/>
                </a:solidFill>
                <a:latin typeface="Arial"/>
                <a:cs typeface="Arial"/>
              </a:rPr>
              <a:t>for</a:t>
            </a:r>
            <a:r>
              <a:rPr sz="1467" spc="-8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dirty="0">
                <a:solidFill>
                  <a:srgbClr val="04416B"/>
                </a:solidFill>
                <a:latin typeface="Arial"/>
                <a:cs typeface="Arial"/>
              </a:rPr>
              <a:t>metastatic </a:t>
            </a:r>
            <a:r>
              <a:rPr sz="1467" spc="-38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spc="-7" dirty="0">
                <a:solidFill>
                  <a:srgbClr val="04416B"/>
                </a:solidFill>
                <a:latin typeface="Arial"/>
                <a:cs typeface="Arial"/>
              </a:rPr>
              <a:t>disease</a:t>
            </a:r>
            <a:endParaRPr sz="1467">
              <a:latin typeface="Arial"/>
              <a:cs typeface="Arial"/>
            </a:endParaRPr>
          </a:p>
          <a:p>
            <a:pPr marL="236214" indent="-115144">
              <a:spcBef>
                <a:spcPts val="1200"/>
              </a:spcBef>
              <a:buClr>
                <a:srgbClr val="000000"/>
              </a:buClr>
              <a:buChar char="•"/>
              <a:tabLst>
                <a:tab pos="237061" algn="l"/>
              </a:tabLst>
            </a:pPr>
            <a:r>
              <a:rPr sz="1467" spc="-7" dirty="0">
                <a:solidFill>
                  <a:srgbClr val="04416B"/>
                </a:solidFill>
                <a:latin typeface="Arial"/>
                <a:cs typeface="Arial"/>
              </a:rPr>
              <a:t>ECOG</a:t>
            </a:r>
            <a:r>
              <a:rPr sz="1467" spc="-4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dirty="0">
                <a:solidFill>
                  <a:srgbClr val="04416B"/>
                </a:solidFill>
                <a:latin typeface="Arial"/>
                <a:cs typeface="Arial"/>
              </a:rPr>
              <a:t>PS</a:t>
            </a:r>
            <a:r>
              <a:rPr sz="1467" spc="-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dirty="0">
                <a:solidFill>
                  <a:srgbClr val="04416B"/>
                </a:solidFill>
                <a:latin typeface="Arial"/>
                <a:cs typeface="Arial"/>
              </a:rPr>
              <a:t>of</a:t>
            </a:r>
            <a:r>
              <a:rPr sz="1467" spc="-4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dirty="0">
                <a:solidFill>
                  <a:srgbClr val="04416B"/>
                </a:solidFill>
                <a:latin typeface="Arial"/>
                <a:cs typeface="Arial"/>
              </a:rPr>
              <a:t>0</a:t>
            </a:r>
            <a:r>
              <a:rPr sz="1467" spc="-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dirty="0">
                <a:solidFill>
                  <a:srgbClr val="04416B"/>
                </a:solidFill>
                <a:latin typeface="Arial"/>
                <a:cs typeface="Arial"/>
              </a:rPr>
              <a:t>or</a:t>
            </a:r>
            <a:r>
              <a:rPr sz="1467" spc="-4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dirty="0">
                <a:solidFill>
                  <a:srgbClr val="04416B"/>
                </a:solidFill>
                <a:latin typeface="Arial"/>
                <a:cs typeface="Arial"/>
              </a:rPr>
              <a:t>1</a:t>
            </a:r>
            <a:endParaRPr sz="1467">
              <a:latin typeface="Arial"/>
              <a:cs typeface="Arial"/>
            </a:endParaRPr>
          </a:p>
          <a:p>
            <a:pPr marL="236214" marR="695943" indent="-114297">
              <a:spcBef>
                <a:spcPts val="1200"/>
              </a:spcBef>
              <a:buClr>
                <a:srgbClr val="000000"/>
              </a:buClr>
              <a:buChar char="•"/>
              <a:tabLst>
                <a:tab pos="237061" algn="l"/>
              </a:tabLst>
            </a:pPr>
            <a:r>
              <a:rPr sz="1467" spc="-7" dirty="0">
                <a:solidFill>
                  <a:srgbClr val="04416B"/>
                </a:solidFill>
                <a:latin typeface="Arial"/>
                <a:cs typeface="Arial"/>
              </a:rPr>
              <a:t>Measurable</a:t>
            </a:r>
            <a:r>
              <a:rPr sz="1467" spc="-4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dirty="0">
                <a:solidFill>
                  <a:srgbClr val="04416B"/>
                </a:solidFill>
                <a:latin typeface="Arial"/>
                <a:cs typeface="Arial"/>
              </a:rPr>
              <a:t>disease</a:t>
            </a:r>
            <a:r>
              <a:rPr sz="1467" spc="-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dirty="0">
                <a:solidFill>
                  <a:srgbClr val="04416B"/>
                </a:solidFill>
                <a:latin typeface="Arial"/>
                <a:cs typeface="Arial"/>
              </a:rPr>
              <a:t>per </a:t>
            </a:r>
            <a:r>
              <a:rPr sz="1467" spc="-38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spc="-7" dirty="0">
                <a:solidFill>
                  <a:srgbClr val="04416B"/>
                </a:solidFill>
                <a:latin typeface="Arial"/>
                <a:cs typeface="Arial"/>
              </a:rPr>
              <a:t>RECIST v1.1</a:t>
            </a:r>
            <a:endParaRPr sz="1467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363213" y="1143842"/>
            <a:ext cx="4542367" cy="1897380"/>
            <a:chOff x="3272409" y="857881"/>
            <a:chExt cx="3406775" cy="1423035"/>
          </a:xfrm>
        </p:grpSpPr>
        <p:sp>
          <p:nvSpPr>
            <p:cNvPr id="7" name="object 7"/>
            <p:cNvSpPr/>
            <p:nvPr/>
          </p:nvSpPr>
          <p:spPr>
            <a:xfrm>
              <a:off x="3300984" y="1289304"/>
              <a:ext cx="0" cy="963294"/>
            </a:xfrm>
            <a:custGeom>
              <a:avLst/>
              <a:gdLst/>
              <a:ahLst/>
              <a:cxnLst/>
              <a:rect l="l" t="t" r="r" b="b"/>
              <a:pathLst>
                <a:path h="963294">
                  <a:moveTo>
                    <a:pt x="0" y="0"/>
                  </a:moveTo>
                  <a:lnTo>
                    <a:pt x="0" y="962914"/>
                  </a:lnTo>
                </a:path>
              </a:pathLst>
            </a:custGeom>
            <a:ln w="57150">
              <a:solidFill>
                <a:srgbClr val="04416B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62148" y="857881"/>
              <a:ext cx="3016798" cy="924672"/>
            </a:xfrm>
            <a:prstGeom prst="rect">
              <a:avLst/>
            </a:prstGeom>
          </p:spPr>
        </p:pic>
      </p:grp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651503" y="2236723"/>
            <a:ext cx="299720" cy="228600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5276765" y="1328251"/>
            <a:ext cx="3279140" cy="818173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R="36406" algn="ctr">
              <a:spcBef>
                <a:spcPts val="140"/>
              </a:spcBef>
            </a:pP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Toripalimab</a:t>
            </a:r>
            <a:r>
              <a:rPr sz="1400" spc="-6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240 mg</a:t>
            </a:r>
            <a:r>
              <a:rPr sz="1400" spc="-2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+</a:t>
            </a:r>
            <a:r>
              <a:rPr sz="1400" spc="-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Chemotherapy</a:t>
            </a:r>
            <a:endParaRPr sz="1400">
              <a:latin typeface="Arial"/>
              <a:cs typeface="Arial"/>
            </a:endParaRPr>
          </a:p>
          <a:p>
            <a:pPr marL="49952" marR="40639" algn="ctr">
              <a:spcBef>
                <a:spcPts val="1187"/>
              </a:spcBef>
            </a:pPr>
            <a:r>
              <a:rPr sz="1400" dirty="0">
                <a:solidFill>
                  <a:srgbClr val="04416B"/>
                </a:solidFill>
                <a:latin typeface="Microsoft YaHei"/>
                <a:cs typeface="Microsoft YaHei"/>
              </a:rPr>
              <a:t>（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Paclitaxel</a:t>
            </a:r>
            <a:r>
              <a:rPr sz="1400" spc="-5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175 mg/m</a:t>
            </a:r>
            <a:r>
              <a:rPr sz="1400" baseline="23809" dirty="0">
                <a:solidFill>
                  <a:srgbClr val="04416B"/>
                </a:solidFill>
                <a:latin typeface="Arial"/>
                <a:cs typeface="Arial"/>
              </a:rPr>
              <a:t>2</a:t>
            </a:r>
            <a:r>
              <a:rPr sz="1400" spc="129" baseline="23809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and Cisplatin</a:t>
            </a:r>
            <a:r>
              <a:rPr sz="1400" spc="-2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75 </a:t>
            </a:r>
            <a:r>
              <a:rPr sz="1400" spc="-37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mg/m</a:t>
            </a:r>
            <a:r>
              <a:rPr sz="1400" baseline="23809" dirty="0">
                <a:solidFill>
                  <a:srgbClr val="04416B"/>
                </a:solidFill>
                <a:latin typeface="Arial"/>
                <a:cs typeface="Arial"/>
              </a:rPr>
              <a:t>2</a:t>
            </a:r>
            <a:r>
              <a:rPr sz="1400" spc="119" baseline="23809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Q3W</a:t>
            </a:r>
            <a:r>
              <a:rPr sz="1400" spc="-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for</a:t>
            </a:r>
            <a:r>
              <a:rPr sz="1400" spc="-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up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 to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6</a:t>
            </a:r>
            <a:r>
              <a:rPr sz="1400" spc="-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cycles</a:t>
            </a:r>
            <a:r>
              <a:rPr sz="1400" dirty="0">
                <a:solidFill>
                  <a:srgbClr val="04416B"/>
                </a:solidFill>
                <a:latin typeface="Microsoft YaHei"/>
                <a:cs typeface="Microsoft YaHei"/>
              </a:rPr>
              <a:t>）</a:t>
            </a:r>
            <a:endParaRPr sz="1400">
              <a:latin typeface="Microsoft YaHei"/>
              <a:cs typeface="Microsoft YaHe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013539" y="2046563"/>
            <a:ext cx="782320" cy="619760"/>
            <a:chOff x="3010154" y="1534922"/>
            <a:chExt cx="586740" cy="464820"/>
          </a:xfrm>
        </p:grpSpPr>
        <p:sp>
          <p:nvSpPr>
            <p:cNvPr id="12" name="object 12"/>
            <p:cNvSpPr/>
            <p:nvPr/>
          </p:nvSpPr>
          <p:spPr>
            <a:xfrm>
              <a:off x="3022854" y="1547622"/>
              <a:ext cx="561340" cy="439420"/>
            </a:xfrm>
            <a:custGeom>
              <a:avLst/>
              <a:gdLst/>
              <a:ahLst/>
              <a:cxnLst/>
              <a:rect l="l" t="t" r="r" b="b"/>
              <a:pathLst>
                <a:path w="561339" h="439419">
                  <a:moveTo>
                    <a:pt x="341375" y="0"/>
                  </a:moveTo>
                  <a:lnTo>
                    <a:pt x="219456" y="0"/>
                  </a:lnTo>
                  <a:lnTo>
                    <a:pt x="175240" y="4460"/>
                  </a:lnTo>
                  <a:lnTo>
                    <a:pt x="134052" y="17252"/>
                  </a:lnTo>
                  <a:lnTo>
                    <a:pt x="96775" y="37491"/>
                  </a:lnTo>
                  <a:lnTo>
                    <a:pt x="64293" y="64293"/>
                  </a:lnTo>
                  <a:lnTo>
                    <a:pt x="37491" y="96775"/>
                  </a:lnTo>
                  <a:lnTo>
                    <a:pt x="17252" y="134052"/>
                  </a:lnTo>
                  <a:lnTo>
                    <a:pt x="4460" y="175240"/>
                  </a:lnTo>
                  <a:lnTo>
                    <a:pt x="0" y="219455"/>
                  </a:lnTo>
                  <a:lnTo>
                    <a:pt x="4460" y="263671"/>
                  </a:lnTo>
                  <a:lnTo>
                    <a:pt x="17252" y="304859"/>
                  </a:lnTo>
                  <a:lnTo>
                    <a:pt x="37491" y="342136"/>
                  </a:lnTo>
                  <a:lnTo>
                    <a:pt x="64293" y="374618"/>
                  </a:lnTo>
                  <a:lnTo>
                    <a:pt x="96775" y="401420"/>
                  </a:lnTo>
                  <a:lnTo>
                    <a:pt x="134052" y="421659"/>
                  </a:lnTo>
                  <a:lnTo>
                    <a:pt x="175240" y="434451"/>
                  </a:lnTo>
                  <a:lnTo>
                    <a:pt x="219456" y="438911"/>
                  </a:lnTo>
                  <a:lnTo>
                    <a:pt x="341375" y="438911"/>
                  </a:lnTo>
                  <a:lnTo>
                    <a:pt x="385591" y="434451"/>
                  </a:lnTo>
                  <a:lnTo>
                    <a:pt x="426779" y="421659"/>
                  </a:lnTo>
                  <a:lnTo>
                    <a:pt x="464056" y="401420"/>
                  </a:lnTo>
                  <a:lnTo>
                    <a:pt x="496538" y="374618"/>
                  </a:lnTo>
                  <a:lnTo>
                    <a:pt x="523340" y="342136"/>
                  </a:lnTo>
                  <a:lnTo>
                    <a:pt x="543579" y="304859"/>
                  </a:lnTo>
                  <a:lnTo>
                    <a:pt x="556371" y="263671"/>
                  </a:lnTo>
                  <a:lnTo>
                    <a:pt x="560832" y="219455"/>
                  </a:lnTo>
                  <a:lnTo>
                    <a:pt x="556371" y="175240"/>
                  </a:lnTo>
                  <a:lnTo>
                    <a:pt x="543579" y="134052"/>
                  </a:lnTo>
                  <a:lnTo>
                    <a:pt x="523340" y="96775"/>
                  </a:lnTo>
                  <a:lnTo>
                    <a:pt x="496538" y="64293"/>
                  </a:lnTo>
                  <a:lnTo>
                    <a:pt x="464056" y="37491"/>
                  </a:lnTo>
                  <a:lnTo>
                    <a:pt x="426779" y="17252"/>
                  </a:lnTo>
                  <a:lnTo>
                    <a:pt x="385591" y="4460"/>
                  </a:lnTo>
                  <a:lnTo>
                    <a:pt x="341375" y="0"/>
                  </a:lnTo>
                  <a:close/>
                </a:path>
              </a:pathLst>
            </a:custGeom>
            <a:solidFill>
              <a:srgbClr val="58AADE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3" name="object 13"/>
            <p:cNvSpPr/>
            <p:nvPr/>
          </p:nvSpPr>
          <p:spPr>
            <a:xfrm>
              <a:off x="3022854" y="1547622"/>
              <a:ext cx="561340" cy="439420"/>
            </a:xfrm>
            <a:custGeom>
              <a:avLst/>
              <a:gdLst/>
              <a:ahLst/>
              <a:cxnLst/>
              <a:rect l="l" t="t" r="r" b="b"/>
              <a:pathLst>
                <a:path w="561339" h="439419">
                  <a:moveTo>
                    <a:pt x="0" y="219455"/>
                  </a:moveTo>
                  <a:lnTo>
                    <a:pt x="4460" y="175240"/>
                  </a:lnTo>
                  <a:lnTo>
                    <a:pt x="17252" y="134052"/>
                  </a:lnTo>
                  <a:lnTo>
                    <a:pt x="37491" y="96775"/>
                  </a:lnTo>
                  <a:lnTo>
                    <a:pt x="64293" y="64293"/>
                  </a:lnTo>
                  <a:lnTo>
                    <a:pt x="96775" y="37491"/>
                  </a:lnTo>
                  <a:lnTo>
                    <a:pt x="134052" y="17252"/>
                  </a:lnTo>
                  <a:lnTo>
                    <a:pt x="175240" y="4460"/>
                  </a:lnTo>
                  <a:lnTo>
                    <a:pt x="219456" y="0"/>
                  </a:lnTo>
                  <a:lnTo>
                    <a:pt x="341375" y="0"/>
                  </a:lnTo>
                  <a:lnTo>
                    <a:pt x="385591" y="4460"/>
                  </a:lnTo>
                  <a:lnTo>
                    <a:pt x="426779" y="17252"/>
                  </a:lnTo>
                  <a:lnTo>
                    <a:pt x="464056" y="37491"/>
                  </a:lnTo>
                  <a:lnTo>
                    <a:pt x="496538" y="64293"/>
                  </a:lnTo>
                  <a:lnTo>
                    <a:pt x="523340" y="96775"/>
                  </a:lnTo>
                  <a:lnTo>
                    <a:pt x="543579" y="134052"/>
                  </a:lnTo>
                  <a:lnTo>
                    <a:pt x="556371" y="175240"/>
                  </a:lnTo>
                  <a:lnTo>
                    <a:pt x="560832" y="219455"/>
                  </a:lnTo>
                  <a:lnTo>
                    <a:pt x="556371" y="263671"/>
                  </a:lnTo>
                  <a:lnTo>
                    <a:pt x="543579" y="304859"/>
                  </a:lnTo>
                  <a:lnTo>
                    <a:pt x="523340" y="342136"/>
                  </a:lnTo>
                  <a:lnTo>
                    <a:pt x="496538" y="374618"/>
                  </a:lnTo>
                  <a:lnTo>
                    <a:pt x="464056" y="401420"/>
                  </a:lnTo>
                  <a:lnTo>
                    <a:pt x="426779" y="421659"/>
                  </a:lnTo>
                  <a:lnTo>
                    <a:pt x="385591" y="434451"/>
                  </a:lnTo>
                  <a:lnTo>
                    <a:pt x="341375" y="438911"/>
                  </a:lnTo>
                  <a:lnTo>
                    <a:pt x="219456" y="438911"/>
                  </a:lnTo>
                  <a:lnTo>
                    <a:pt x="175240" y="434451"/>
                  </a:lnTo>
                  <a:lnTo>
                    <a:pt x="134052" y="421659"/>
                  </a:lnTo>
                  <a:lnTo>
                    <a:pt x="96775" y="401420"/>
                  </a:lnTo>
                  <a:lnTo>
                    <a:pt x="64293" y="374618"/>
                  </a:lnTo>
                  <a:lnTo>
                    <a:pt x="37491" y="342136"/>
                  </a:lnTo>
                  <a:lnTo>
                    <a:pt x="17252" y="304859"/>
                  </a:lnTo>
                  <a:lnTo>
                    <a:pt x="4460" y="263671"/>
                  </a:lnTo>
                  <a:lnTo>
                    <a:pt x="0" y="219455"/>
                  </a:lnTo>
                  <a:close/>
                </a:path>
              </a:pathLst>
            </a:custGeom>
            <a:ln w="25400">
              <a:solidFill>
                <a:srgbClr val="04416B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4208780" y="2054555"/>
            <a:ext cx="391160" cy="50479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6773" indent="103291">
              <a:lnSpc>
                <a:spcPct val="125000"/>
              </a:lnSpc>
              <a:spcBef>
                <a:spcPts val="133"/>
              </a:spcBef>
            </a:pPr>
            <a:r>
              <a:rPr sz="1333" b="1" spc="-7" dirty="0">
                <a:solidFill>
                  <a:srgbClr val="04416B"/>
                </a:solidFill>
                <a:latin typeface="Arial"/>
                <a:cs typeface="Arial"/>
              </a:rPr>
              <a:t>R </a:t>
            </a:r>
            <a:r>
              <a:rPr sz="1333" b="1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333" b="1" spc="-7" dirty="0">
                <a:solidFill>
                  <a:srgbClr val="04416B"/>
                </a:solidFill>
                <a:latin typeface="Arial"/>
                <a:cs typeface="Arial"/>
              </a:rPr>
              <a:t>(1:1)</a:t>
            </a:r>
            <a:endParaRPr sz="1333">
              <a:latin typeface="Arial"/>
              <a:cs typeface="Arial"/>
            </a:endParaRPr>
          </a:p>
        </p:txBody>
      </p:sp>
      <p:pic>
        <p:nvPicPr>
          <p:cNvPr id="15" name="object 1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64607" y="2369295"/>
            <a:ext cx="4052824" cy="1287288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5227997" y="2571089"/>
            <a:ext cx="3328247" cy="818173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2540" algn="ctr">
              <a:spcBef>
                <a:spcPts val="140"/>
              </a:spcBef>
            </a:pPr>
            <a:r>
              <a:rPr sz="1400" spc="7" dirty="0">
                <a:solidFill>
                  <a:srgbClr val="04416B"/>
                </a:solidFill>
                <a:latin typeface="Arial"/>
                <a:cs typeface="Arial"/>
              </a:rPr>
              <a:t>Placebo</a:t>
            </a:r>
            <a:r>
              <a:rPr sz="1400" spc="-5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+</a:t>
            </a:r>
            <a:r>
              <a:rPr sz="1400" spc="-4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Chemotherapy</a:t>
            </a:r>
            <a:endParaRPr sz="1400">
              <a:latin typeface="Arial"/>
              <a:cs typeface="Arial"/>
            </a:endParaRPr>
          </a:p>
          <a:p>
            <a:pPr marL="50799" marR="40639" algn="ctr">
              <a:spcBef>
                <a:spcPts val="1187"/>
              </a:spcBef>
            </a:pPr>
            <a:r>
              <a:rPr sz="1400" spc="7" dirty="0">
                <a:solidFill>
                  <a:srgbClr val="04416B"/>
                </a:solidFill>
                <a:latin typeface="Microsoft YaHei"/>
                <a:cs typeface="Microsoft YaHei"/>
              </a:rPr>
              <a:t>（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Paclitaxel 175 mg/m</a:t>
            </a:r>
            <a:r>
              <a:rPr sz="1400" baseline="23809" dirty="0">
                <a:solidFill>
                  <a:srgbClr val="04416B"/>
                </a:solidFill>
                <a:latin typeface="Arial"/>
                <a:cs typeface="Arial"/>
              </a:rPr>
              <a:t>2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and Cisplatin 75 </a:t>
            </a:r>
            <a:r>
              <a:rPr sz="1400" spc="-37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mg/m</a:t>
            </a:r>
            <a:r>
              <a:rPr sz="1400" baseline="23809" dirty="0">
                <a:solidFill>
                  <a:srgbClr val="04416B"/>
                </a:solidFill>
                <a:latin typeface="Arial"/>
                <a:cs typeface="Arial"/>
              </a:rPr>
              <a:t>2</a:t>
            </a:r>
            <a:r>
              <a:rPr sz="1400" spc="119" baseline="23809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Q3W</a:t>
            </a:r>
            <a:r>
              <a:rPr sz="1400" spc="-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for</a:t>
            </a:r>
            <a:r>
              <a:rPr sz="1400" spc="-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up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 to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6</a:t>
            </a:r>
            <a:r>
              <a:rPr sz="1400" spc="-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cycles</a:t>
            </a:r>
            <a:r>
              <a:rPr sz="1400" dirty="0">
                <a:solidFill>
                  <a:srgbClr val="04416B"/>
                </a:solidFill>
                <a:latin typeface="Microsoft YaHei"/>
                <a:cs typeface="Microsoft YaHei"/>
              </a:rPr>
              <a:t>）</a:t>
            </a:r>
            <a:endParaRPr sz="1400">
              <a:latin typeface="Microsoft YaHei"/>
              <a:cs typeface="Microsoft YaHe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395215" y="1143868"/>
            <a:ext cx="7615767" cy="1976120"/>
            <a:chOff x="3296411" y="857901"/>
            <a:chExt cx="5711825" cy="1482090"/>
          </a:xfrm>
        </p:grpSpPr>
        <p:sp>
          <p:nvSpPr>
            <p:cNvPr id="18" name="object 18"/>
            <p:cNvSpPr/>
            <p:nvPr/>
          </p:nvSpPr>
          <p:spPr>
            <a:xfrm>
              <a:off x="3296412" y="1208150"/>
              <a:ext cx="476884" cy="1131570"/>
            </a:xfrm>
            <a:custGeom>
              <a:avLst/>
              <a:gdLst/>
              <a:ahLst/>
              <a:cxnLst/>
              <a:rect l="l" t="t" r="r" b="b"/>
              <a:pathLst>
                <a:path w="476885" h="1131570">
                  <a:moveTo>
                    <a:pt x="462788" y="85725"/>
                  </a:moveTo>
                  <a:lnTo>
                    <a:pt x="405638" y="57150"/>
                  </a:lnTo>
                  <a:lnTo>
                    <a:pt x="291338" y="0"/>
                  </a:lnTo>
                  <a:lnTo>
                    <a:pt x="291338" y="57150"/>
                  </a:lnTo>
                  <a:lnTo>
                    <a:pt x="0" y="57150"/>
                  </a:lnTo>
                  <a:lnTo>
                    <a:pt x="0" y="114300"/>
                  </a:lnTo>
                  <a:lnTo>
                    <a:pt x="291338" y="114300"/>
                  </a:lnTo>
                  <a:lnTo>
                    <a:pt x="291338" y="171450"/>
                  </a:lnTo>
                  <a:lnTo>
                    <a:pt x="405638" y="114300"/>
                  </a:lnTo>
                  <a:lnTo>
                    <a:pt x="462788" y="85725"/>
                  </a:lnTo>
                  <a:close/>
                </a:path>
                <a:path w="476885" h="1131570">
                  <a:moveTo>
                    <a:pt x="476504" y="1045845"/>
                  </a:moveTo>
                  <a:lnTo>
                    <a:pt x="419354" y="1017270"/>
                  </a:lnTo>
                  <a:lnTo>
                    <a:pt x="305054" y="960120"/>
                  </a:lnTo>
                  <a:lnTo>
                    <a:pt x="305054" y="1017270"/>
                  </a:lnTo>
                  <a:lnTo>
                    <a:pt x="13716" y="1017270"/>
                  </a:lnTo>
                  <a:lnTo>
                    <a:pt x="13716" y="1074420"/>
                  </a:lnTo>
                  <a:lnTo>
                    <a:pt x="305054" y="1074420"/>
                  </a:lnTo>
                  <a:lnTo>
                    <a:pt x="305054" y="1131570"/>
                  </a:lnTo>
                  <a:lnTo>
                    <a:pt x="419354" y="1074420"/>
                  </a:lnTo>
                  <a:lnTo>
                    <a:pt x="476504" y="1045845"/>
                  </a:lnTo>
                  <a:close/>
                </a:path>
              </a:pathLst>
            </a:custGeom>
            <a:solidFill>
              <a:srgbClr val="04416B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68062" y="857901"/>
              <a:ext cx="2239571" cy="926038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9468274" y="1433576"/>
            <a:ext cx="2107353" cy="602729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algn="ctr">
              <a:spcBef>
                <a:spcPts val="140"/>
              </a:spcBef>
            </a:pP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Toripalimab</a:t>
            </a:r>
            <a:r>
              <a:rPr sz="1400" spc="-6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Maintenance</a:t>
            </a:r>
            <a:endParaRPr sz="1400">
              <a:latin typeface="Arial"/>
              <a:cs typeface="Arial"/>
            </a:endParaRPr>
          </a:p>
          <a:p>
            <a:pPr marL="847" algn="ctr">
              <a:spcBef>
                <a:spcPts val="1200"/>
              </a:spcBef>
            </a:pP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240mg,</a:t>
            </a:r>
            <a:r>
              <a:rPr sz="1400" spc="-8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spc="7" dirty="0">
                <a:solidFill>
                  <a:srgbClr val="04416B"/>
                </a:solidFill>
                <a:latin typeface="Arial"/>
                <a:cs typeface="Arial"/>
              </a:rPr>
              <a:t>Q3W</a:t>
            </a:r>
            <a:r>
              <a:rPr sz="1400" spc="9" baseline="23809" dirty="0">
                <a:solidFill>
                  <a:srgbClr val="04416B"/>
                </a:solidFill>
                <a:latin typeface="Arial"/>
                <a:cs typeface="Arial"/>
              </a:rPr>
              <a:t>a</a:t>
            </a:r>
            <a:endParaRPr sz="1400" baseline="23809">
              <a:latin typeface="Arial"/>
              <a:cs typeface="Arial"/>
            </a:endParaRPr>
          </a:p>
        </p:txBody>
      </p:sp>
      <p:pic>
        <p:nvPicPr>
          <p:cNvPr id="21" name="object 2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011920" y="2371327"/>
            <a:ext cx="3016504" cy="1273064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9610512" y="2605227"/>
            <a:ext cx="1820333" cy="61598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696789" marR="40639" indent="-646837">
              <a:lnSpc>
                <a:spcPct val="147600"/>
              </a:lnSpc>
              <a:spcBef>
                <a:spcPts val="133"/>
              </a:spcBef>
            </a:pP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Placebo</a:t>
            </a:r>
            <a:r>
              <a:rPr sz="1400" spc="-8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Maintenance </a:t>
            </a:r>
            <a:r>
              <a:rPr sz="1400" spc="-36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spc="7" dirty="0">
                <a:solidFill>
                  <a:srgbClr val="04416B"/>
                </a:solidFill>
                <a:latin typeface="Arial"/>
                <a:cs typeface="Arial"/>
              </a:rPr>
              <a:t>Q3W</a:t>
            </a:r>
            <a:r>
              <a:rPr sz="1400" spc="9" baseline="23809" dirty="0">
                <a:solidFill>
                  <a:srgbClr val="04416B"/>
                </a:solidFill>
                <a:latin typeface="Arial"/>
                <a:cs typeface="Arial"/>
              </a:rPr>
              <a:t>a</a:t>
            </a:r>
            <a:endParaRPr sz="1400" baseline="23809">
              <a:latin typeface="Arial"/>
              <a:cs typeface="Arial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4848353" y="1771396"/>
            <a:ext cx="7180580" cy="3410712"/>
            <a:chOff x="3636264" y="1328547"/>
            <a:chExt cx="5385435" cy="2559050"/>
          </a:xfrm>
        </p:grpSpPr>
        <p:pic>
          <p:nvPicPr>
            <p:cNvPr id="24" name="object 2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97396" y="1328547"/>
              <a:ext cx="224789" cy="17145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11112" y="2288666"/>
              <a:ext cx="224790" cy="17145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36264" y="2732532"/>
              <a:ext cx="5385053" cy="1154442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5244253" y="3975947"/>
            <a:ext cx="6395720" cy="809004"/>
          </a:xfrm>
          <a:prstGeom prst="rect">
            <a:avLst/>
          </a:prstGeom>
          <a:effectLst/>
        </p:spPr>
        <p:txBody>
          <a:bodyPr vert="horz" wrap="square" lIns="0" tIns="17780" rIns="0" bIns="0" rtlCol="0">
            <a:spAutoFit/>
          </a:bodyPr>
          <a:lstStyle/>
          <a:p>
            <a:pPr marL="195575" indent="-179489">
              <a:spcBef>
                <a:spcPts val="140"/>
              </a:spcBef>
              <a:buClr>
                <a:srgbClr val="000000"/>
              </a:buClr>
              <a:buChar char="•"/>
              <a:tabLst>
                <a:tab pos="196422" algn="l"/>
              </a:tabLst>
            </a:pP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Co-Primary</a:t>
            </a:r>
            <a:r>
              <a:rPr sz="1400" spc="-4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endpoints</a:t>
            </a:r>
            <a:r>
              <a:rPr sz="1400" dirty="0">
                <a:solidFill>
                  <a:srgbClr val="04416B"/>
                </a:solidFill>
                <a:latin typeface="Microsoft YaHei"/>
                <a:cs typeface="Microsoft YaHei"/>
              </a:rPr>
              <a:t>：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PFS</a:t>
            </a:r>
            <a:r>
              <a:rPr sz="1400" spc="-5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by BICR</a:t>
            </a:r>
            <a:r>
              <a:rPr sz="1400" spc="-2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per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RECIST</a:t>
            </a:r>
            <a:r>
              <a:rPr sz="1400" spc="-5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v1.1</a:t>
            </a:r>
            <a:r>
              <a:rPr sz="1400" spc="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and</a:t>
            </a:r>
            <a:r>
              <a:rPr sz="1400" spc="-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OS</a:t>
            </a:r>
            <a:endParaRPr sz="1400" dirty="0">
              <a:latin typeface="Arial"/>
              <a:cs typeface="Arial"/>
            </a:endParaRPr>
          </a:p>
          <a:p>
            <a:pPr marL="195575" marR="6773" indent="-179489">
              <a:lnSpc>
                <a:spcPct val="101000"/>
              </a:lnSpc>
              <a:spcBef>
                <a:spcPts val="1180"/>
              </a:spcBef>
              <a:buClr>
                <a:srgbClr val="000000"/>
              </a:buClr>
              <a:buChar char="•"/>
              <a:tabLst>
                <a:tab pos="196422" algn="l"/>
              </a:tabLst>
            </a:pP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Secondary endpoints</a:t>
            </a:r>
            <a:r>
              <a:rPr sz="1400" dirty="0">
                <a:solidFill>
                  <a:srgbClr val="04416B"/>
                </a:solidFill>
                <a:latin typeface="Microsoft YaHei"/>
                <a:cs typeface="Microsoft YaHei"/>
              </a:rPr>
              <a:t>：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PFS by 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the Investigator,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ORR , DoR , DCR, and 1-year </a:t>
            </a:r>
            <a:r>
              <a:rPr sz="1400" spc="-37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and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 2-year</a:t>
            </a:r>
            <a:r>
              <a:rPr sz="1400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PFS</a:t>
            </a:r>
            <a:r>
              <a:rPr sz="1400" spc="-4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&amp;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 OS</a:t>
            </a:r>
            <a:r>
              <a:rPr sz="1400" spc="-2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rates,</a:t>
            </a:r>
            <a:r>
              <a:rPr sz="1400" spc="-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safety,</a:t>
            </a:r>
            <a:r>
              <a:rPr sz="1400" spc="-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and</a:t>
            </a:r>
            <a:r>
              <a:rPr sz="1400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HRQoL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810765" y="6269909"/>
            <a:ext cx="1885527" cy="172762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16933">
              <a:spcBef>
                <a:spcPts val="67"/>
              </a:spcBef>
            </a:pPr>
            <a:r>
              <a:rPr sz="1067" b="1" spc="-127" dirty="0">
                <a:solidFill>
                  <a:srgbClr val="D1A769"/>
                </a:solidFill>
                <a:latin typeface="Arial"/>
                <a:cs typeface="Arial"/>
              </a:rPr>
              <a:t>P</a:t>
            </a:r>
            <a:r>
              <a:rPr sz="1067" b="1" spc="-80" dirty="0">
                <a:solidFill>
                  <a:srgbClr val="D1A769"/>
                </a:solidFill>
                <a:latin typeface="Arial"/>
                <a:cs typeface="Arial"/>
              </a:rPr>
              <a:t>r</a:t>
            </a:r>
            <a:r>
              <a:rPr sz="1067" b="1" spc="-107" dirty="0">
                <a:solidFill>
                  <a:srgbClr val="D1A769"/>
                </a:solidFill>
                <a:latin typeface="Arial"/>
                <a:cs typeface="Arial"/>
              </a:rPr>
              <a:t>ese</a:t>
            </a:r>
            <a:r>
              <a:rPr sz="1067" b="1" spc="-133" dirty="0">
                <a:solidFill>
                  <a:srgbClr val="D1A769"/>
                </a:solidFill>
                <a:latin typeface="Arial"/>
                <a:cs typeface="Arial"/>
              </a:rPr>
              <a:t>n</a:t>
            </a:r>
            <a:r>
              <a:rPr sz="1067" b="1" spc="-73" dirty="0">
                <a:solidFill>
                  <a:srgbClr val="D1A769"/>
                </a:solidFill>
                <a:latin typeface="Arial"/>
                <a:cs typeface="Arial"/>
              </a:rPr>
              <a:t>t</a:t>
            </a:r>
            <a:r>
              <a:rPr sz="1067" b="1" spc="-120" dirty="0">
                <a:solidFill>
                  <a:srgbClr val="D1A769"/>
                </a:solidFill>
                <a:latin typeface="Arial"/>
                <a:cs typeface="Arial"/>
              </a:rPr>
              <a:t>ed</a:t>
            </a:r>
            <a:r>
              <a:rPr sz="1067" b="1" spc="-67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067" b="1" spc="-120" dirty="0">
                <a:solidFill>
                  <a:srgbClr val="D1A769"/>
                </a:solidFill>
                <a:latin typeface="Arial"/>
                <a:cs typeface="Arial"/>
              </a:rPr>
              <a:t>b</a:t>
            </a:r>
            <a:r>
              <a:rPr sz="1067" b="1" spc="-107" dirty="0">
                <a:solidFill>
                  <a:srgbClr val="D1A769"/>
                </a:solidFill>
                <a:latin typeface="Arial"/>
                <a:cs typeface="Arial"/>
              </a:rPr>
              <a:t>y</a:t>
            </a:r>
            <a:r>
              <a:rPr sz="1067" b="1" spc="-100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067" b="1" spc="-120" dirty="0">
                <a:solidFill>
                  <a:srgbClr val="D1A769"/>
                </a:solidFill>
                <a:latin typeface="Arial"/>
                <a:cs typeface="Arial"/>
              </a:rPr>
              <a:t>F</a:t>
            </a:r>
            <a:r>
              <a:rPr sz="1067" b="1" spc="-107" dirty="0">
                <a:solidFill>
                  <a:srgbClr val="D1A769"/>
                </a:solidFill>
                <a:latin typeface="Arial"/>
                <a:cs typeface="Arial"/>
              </a:rPr>
              <a:t>e</a:t>
            </a:r>
            <a:r>
              <a:rPr sz="1067" b="1" spc="-120" dirty="0">
                <a:solidFill>
                  <a:srgbClr val="D1A769"/>
                </a:solidFill>
                <a:latin typeface="Arial"/>
                <a:cs typeface="Arial"/>
              </a:rPr>
              <a:t>ng</a:t>
            </a:r>
            <a:r>
              <a:rPr sz="1067" b="1" spc="-87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067" b="1" spc="-180" dirty="0">
                <a:solidFill>
                  <a:srgbClr val="D1A769"/>
                </a:solidFill>
                <a:latin typeface="Arial"/>
                <a:cs typeface="Arial"/>
              </a:rPr>
              <a:t>W</a:t>
            </a:r>
            <a:r>
              <a:rPr sz="1067" b="1" spc="-100" dirty="0">
                <a:solidFill>
                  <a:srgbClr val="D1A769"/>
                </a:solidFill>
                <a:latin typeface="Arial"/>
                <a:cs typeface="Arial"/>
              </a:rPr>
              <a:t>a</a:t>
            </a:r>
            <a:r>
              <a:rPr sz="1067" b="1" spc="-120" dirty="0">
                <a:solidFill>
                  <a:srgbClr val="D1A769"/>
                </a:solidFill>
                <a:latin typeface="Arial"/>
                <a:cs typeface="Arial"/>
              </a:rPr>
              <a:t>ng</a:t>
            </a:r>
            <a:r>
              <a:rPr sz="1067" b="1" spc="-53" dirty="0">
                <a:solidFill>
                  <a:srgbClr val="D1A769"/>
                </a:solidFill>
                <a:latin typeface="Arial"/>
                <a:cs typeface="Arial"/>
              </a:rPr>
              <a:t>,</a:t>
            </a:r>
            <a:r>
              <a:rPr sz="1067" b="1" spc="-80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067" b="1" spc="-160" dirty="0">
                <a:solidFill>
                  <a:srgbClr val="D1A769"/>
                </a:solidFill>
                <a:latin typeface="Arial"/>
                <a:cs typeface="Arial"/>
              </a:rPr>
              <a:t>M</a:t>
            </a:r>
            <a:r>
              <a:rPr sz="1067" b="1" spc="-140" dirty="0">
                <a:solidFill>
                  <a:srgbClr val="D1A769"/>
                </a:solidFill>
                <a:latin typeface="Arial"/>
                <a:cs typeface="Arial"/>
              </a:rPr>
              <a:t>D</a:t>
            </a:r>
            <a:r>
              <a:rPr sz="1067" b="1" spc="-53" dirty="0">
                <a:solidFill>
                  <a:srgbClr val="D1A769"/>
                </a:solidFill>
                <a:latin typeface="Arial"/>
                <a:cs typeface="Arial"/>
              </a:rPr>
              <a:t>,</a:t>
            </a:r>
            <a:r>
              <a:rPr sz="1067" b="1" spc="-33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067" b="1" spc="-127" dirty="0">
                <a:solidFill>
                  <a:srgbClr val="D1A769"/>
                </a:solidFill>
                <a:latin typeface="Arial"/>
                <a:cs typeface="Arial"/>
              </a:rPr>
              <a:t>PhD</a:t>
            </a:r>
            <a:endParaRPr sz="1067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843353" y="6262422"/>
            <a:ext cx="5877560" cy="191505"/>
          </a:xfrm>
          <a:prstGeom prst="rect">
            <a:avLst/>
          </a:prstGeom>
        </p:spPr>
        <p:txBody>
          <a:bodyPr vert="horz" wrap="square" lIns="0" tIns="6773" rIns="0" bIns="0" rtlCol="0">
            <a:spAutoFit/>
          </a:bodyPr>
          <a:lstStyle/>
          <a:p>
            <a:pPr marL="16933">
              <a:spcBef>
                <a:spcPts val="53"/>
              </a:spcBef>
            </a:pPr>
            <a:r>
              <a:rPr sz="1200" spc="-113" dirty="0">
                <a:solidFill>
                  <a:srgbClr val="D1A769"/>
                </a:solidFill>
                <a:latin typeface="Arial"/>
                <a:cs typeface="Arial"/>
              </a:rPr>
              <a:t>Content</a:t>
            </a:r>
            <a:r>
              <a:rPr sz="1200" spc="-47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93" dirty="0">
                <a:solidFill>
                  <a:srgbClr val="D1A769"/>
                </a:solidFill>
                <a:latin typeface="Arial"/>
                <a:cs typeface="Arial"/>
              </a:rPr>
              <a:t>of</a:t>
            </a:r>
            <a:r>
              <a:rPr sz="1200" spc="-53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87" dirty="0">
                <a:solidFill>
                  <a:srgbClr val="D1A769"/>
                </a:solidFill>
                <a:latin typeface="Arial"/>
                <a:cs typeface="Arial"/>
              </a:rPr>
              <a:t>this</a:t>
            </a:r>
            <a:r>
              <a:rPr sz="1200" spc="-67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107" dirty="0">
                <a:solidFill>
                  <a:srgbClr val="D1A769"/>
                </a:solidFill>
                <a:latin typeface="Arial"/>
                <a:cs typeface="Arial"/>
              </a:rPr>
              <a:t>presentation</a:t>
            </a:r>
            <a:r>
              <a:rPr sz="1200" spc="-20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80" dirty="0">
                <a:solidFill>
                  <a:srgbClr val="D1A769"/>
                </a:solidFill>
                <a:latin typeface="Arial"/>
                <a:cs typeface="Arial"/>
              </a:rPr>
              <a:t>is</a:t>
            </a:r>
            <a:r>
              <a:rPr sz="1200" spc="-67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107" dirty="0">
                <a:solidFill>
                  <a:srgbClr val="D1A769"/>
                </a:solidFill>
                <a:latin typeface="Arial"/>
                <a:cs typeface="Arial"/>
              </a:rPr>
              <a:t>copyright</a:t>
            </a:r>
            <a:r>
              <a:rPr sz="1200" spc="-13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127" dirty="0">
                <a:solidFill>
                  <a:srgbClr val="D1A769"/>
                </a:solidFill>
                <a:latin typeface="Arial"/>
                <a:cs typeface="Arial"/>
              </a:rPr>
              <a:t>and</a:t>
            </a:r>
            <a:r>
              <a:rPr sz="1200" spc="-40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93" dirty="0">
                <a:solidFill>
                  <a:srgbClr val="D1A769"/>
                </a:solidFill>
                <a:latin typeface="Arial"/>
                <a:cs typeface="Arial"/>
              </a:rPr>
              <a:t>responsibility</a:t>
            </a:r>
            <a:r>
              <a:rPr sz="1200" spc="-33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93" dirty="0">
                <a:solidFill>
                  <a:srgbClr val="D1A769"/>
                </a:solidFill>
                <a:latin typeface="Arial"/>
                <a:cs typeface="Arial"/>
              </a:rPr>
              <a:t>of</a:t>
            </a:r>
            <a:r>
              <a:rPr sz="1200" spc="-80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107" dirty="0">
                <a:solidFill>
                  <a:srgbClr val="D1A769"/>
                </a:solidFill>
                <a:latin typeface="Arial"/>
                <a:cs typeface="Arial"/>
              </a:rPr>
              <a:t>the</a:t>
            </a:r>
            <a:r>
              <a:rPr sz="1200" spc="-53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100" dirty="0">
                <a:solidFill>
                  <a:srgbClr val="D1A769"/>
                </a:solidFill>
                <a:latin typeface="Arial"/>
                <a:cs typeface="Arial"/>
              </a:rPr>
              <a:t>author.</a:t>
            </a:r>
            <a:r>
              <a:rPr sz="1200" spc="-20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113" dirty="0">
                <a:solidFill>
                  <a:srgbClr val="D1A769"/>
                </a:solidFill>
                <a:latin typeface="Arial"/>
                <a:cs typeface="Arial"/>
              </a:rPr>
              <a:t>Permission</a:t>
            </a:r>
            <a:r>
              <a:rPr sz="1200" spc="-47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80" dirty="0">
                <a:solidFill>
                  <a:srgbClr val="D1A769"/>
                </a:solidFill>
                <a:latin typeface="Arial"/>
                <a:cs typeface="Arial"/>
              </a:rPr>
              <a:t>is</a:t>
            </a:r>
            <a:r>
              <a:rPr sz="1200" spc="-67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107" dirty="0">
                <a:solidFill>
                  <a:srgbClr val="D1A769"/>
                </a:solidFill>
                <a:latin typeface="Arial"/>
                <a:cs typeface="Arial"/>
              </a:rPr>
              <a:t>required</a:t>
            </a:r>
            <a:r>
              <a:rPr sz="1200" spc="-13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87" dirty="0">
                <a:solidFill>
                  <a:srgbClr val="D1A769"/>
                </a:solidFill>
                <a:latin typeface="Arial"/>
                <a:cs typeface="Arial"/>
              </a:rPr>
              <a:t>for</a:t>
            </a:r>
            <a:r>
              <a:rPr sz="1200" spc="-60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100" dirty="0">
                <a:solidFill>
                  <a:srgbClr val="D1A769"/>
                </a:solidFill>
                <a:latin typeface="Arial"/>
                <a:cs typeface="Arial"/>
              </a:rPr>
              <a:t>re-use.</a:t>
            </a:r>
            <a:endParaRPr sz="1200">
              <a:latin typeface="Arial"/>
              <a:cs typeface="Arial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4072A22-0327-8748-8EEB-4B22ED7E51F1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43353" y="6252599"/>
            <a:ext cx="5877560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>
              <a:spcBef>
                <a:spcPts val="133"/>
              </a:spcBef>
            </a:pPr>
            <a:r>
              <a:rPr sz="1200" dirty="0">
                <a:solidFill>
                  <a:srgbClr val="D1A769"/>
                </a:solidFill>
                <a:latin typeface="Arial"/>
                <a:cs typeface="Arial"/>
              </a:rPr>
              <a:t>Content of this presentation is copyright and responsibility of the author. Permission is required for re-use.</a:t>
            </a:r>
            <a:endParaRPr sz="12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13942" y="1625091"/>
            <a:ext cx="5066453" cy="3361267"/>
          </a:xfrm>
          <a:custGeom>
            <a:avLst/>
            <a:gdLst/>
            <a:ahLst/>
            <a:cxnLst/>
            <a:rect l="l" t="t" r="r" b="b"/>
            <a:pathLst>
              <a:path w="3799840" h="2520950">
                <a:moveTo>
                  <a:pt x="3799331" y="0"/>
                </a:moveTo>
                <a:lnTo>
                  <a:pt x="0" y="0"/>
                </a:lnTo>
                <a:lnTo>
                  <a:pt x="0" y="2520696"/>
                </a:lnTo>
                <a:lnTo>
                  <a:pt x="3799331" y="2520696"/>
                </a:lnTo>
                <a:lnTo>
                  <a:pt x="3799331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810764" y="6133930"/>
            <a:ext cx="2869945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>
              <a:spcBef>
                <a:spcPts val="133"/>
              </a:spcBef>
            </a:pPr>
            <a:r>
              <a:rPr sz="1200" b="1" dirty="0">
                <a:solidFill>
                  <a:srgbClr val="D1A769"/>
                </a:solidFill>
                <a:latin typeface="Arial"/>
                <a:cs typeface="Arial"/>
              </a:rPr>
              <a:t>Presented by Feng Wang, MD, PhD</a:t>
            </a:r>
            <a:endParaRPr sz="12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65818" y="141189"/>
            <a:ext cx="4014320" cy="63265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dirty="0"/>
              <a:t>Overall Survival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77507" y="2633595"/>
            <a:ext cx="451534" cy="14351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75351" marR="6773" indent="-59265" defTabSz="1219170"/>
            <a:r>
              <a:rPr sz="1467" b="1" dirty="0">
                <a:solidFill>
                  <a:srgbClr val="04416B"/>
                </a:solidFill>
                <a:latin typeface="Arial"/>
                <a:cs typeface="Arial"/>
              </a:rPr>
              <a:t>O</a:t>
            </a:r>
            <a:r>
              <a:rPr sz="1467" b="1" spc="-20" dirty="0">
                <a:solidFill>
                  <a:srgbClr val="04416B"/>
                </a:solidFill>
                <a:latin typeface="Arial"/>
                <a:cs typeface="Arial"/>
              </a:rPr>
              <a:t>v</a:t>
            </a:r>
            <a:r>
              <a:rPr sz="1467" b="1" dirty="0">
                <a:solidFill>
                  <a:srgbClr val="04416B"/>
                </a:solidFill>
                <a:latin typeface="Arial"/>
                <a:cs typeface="Arial"/>
              </a:rPr>
              <a:t>erall</a:t>
            </a:r>
            <a:r>
              <a:rPr sz="1467" b="1" spc="-5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b="1" spc="-7" dirty="0">
                <a:solidFill>
                  <a:srgbClr val="04416B"/>
                </a:solidFill>
                <a:latin typeface="Arial"/>
                <a:cs typeface="Arial"/>
              </a:rPr>
              <a:t>S</a:t>
            </a:r>
            <a:r>
              <a:rPr sz="1467" b="1" dirty="0">
                <a:solidFill>
                  <a:srgbClr val="04416B"/>
                </a:solidFill>
                <a:latin typeface="Arial"/>
                <a:cs typeface="Arial"/>
              </a:rPr>
              <a:t>ur</a:t>
            </a:r>
            <a:r>
              <a:rPr sz="1467" b="1" spc="-20" dirty="0">
                <a:solidFill>
                  <a:srgbClr val="04416B"/>
                </a:solidFill>
                <a:latin typeface="Arial"/>
                <a:cs typeface="Arial"/>
              </a:rPr>
              <a:t>v</a:t>
            </a:r>
            <a:r>
              <a:rPr sz="1467" b="1" dirty="0">
                <a:solidFill>
                  <a:srgbClr val="04416B"/>
                </a:solidFill>
                <a:latin typeface="Arial"/>
                <a:cs typeface="Arial"/>
              </a:rPr>
              <a:t>i</a:t>
            </a:r>
            <a:r>
              <a:rPr sz="1467" b="1" spc="-20" dirty="0">
                <a:solidFill>
                  <a:srgbClr val="04416B"/>
                </a:solidFill>
                <a:latin typeface="Arial"/>
                <a:cs typeface="Arial"/>
              </a:rPr>
              <a:t>v</a:t>
            </a:r>
            <a:r>
              <a:rPr sz="1467" b="1" dirty="0">
                <a:solidFill>
                  <a:srgbClr val="04416B"/>
                </a:solidFill>
                <a:latin typeface="Arial"/>
                <a:cs typeface="Arial"/>
              </a:rPr>
              <a:t>al  (%</a:t>
            </a:r>
            <a:r>
              <a:rPr sz="1467" b="1" spc="-7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b="1" dirty="0">
                <a:solidFill>
                  <a:srgbClr val="04416B"/>
                </a:solidFill>
                <a:latin typeface="Arial"/>
                <a:cs typeface="Arial"/>
              </a:rPr>
              <a:t>of</a:t>
            </a:r>
            <a:r>
              <a:rPr sz="1467" b="1" spc="-4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b="1" dirty="0">
                <a:solidFill>
                  <a:srgbClr val="04416B"/>
                </a:solidFill>
                <a:latin typeface="Arial"/>
                <a:cs typeface="Arial"/>
              </a:rPr>
              <a:t>patients)</a:t>
            </a:r>
            <a:endParaRPr sz="1467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934622" y="2529839"/>
            <a:ext cx="457200" cy="303374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>
              <a:spcBef>
                <a:spcPts val="127"/>
              </a:spcBef>
            </a:pPr>
            <a:r>
              <a:rPr sz="933" b="1" spc="-13" dirty="0">
                <a:solidFill>
                  <a:srgbClr val="04416B"/>
                </a:solidFill>
                <a:latin typeface="Arial"/>
                <a:cs typeface="Arial"/>
              </a:rPr>
              <a:t>70/257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  <a:p>
            <a:pPr marL="16933" defTabSz="1219170"/>
            <a:r>
              <a:rPr sz="933" spc="-13" dirty="0">
                <a:solidFill>
                  <a:srgbClr val="04416B"/>
                </a:solidFill>
                <a:latin typeface="Arial"/>
                <a:cs typeface="Arial"/>
              </a:rPr>
              <a:t>103/257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072881" y="2529839"/>
            <a:ext cx="905087" cy="303374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8626" defTabSz="1219170">
              <a:spcBef>
                <a:spcPts val="127"/>
              </a:spcBef>
            </a:pPr>
            <a:r>
              <a:rPr sz="933" b="1" spc="-7" dirty="0">
                <a:solidFill>
                  <a:srgbClr val="04416B"/>
                </a:solidFill>
                <a:latin typeface="Arial"/>
                <a:cs typeface="Arial"/>
              </a:rPr>
              <a:t>17.0</a:t>
            </a:r>
            <a:r>
              <a:rPr sz="933" b="1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13" dirty="0">
                <a:solidFill>
                  <a:srgbClr val="04416B"/>
                </a:solidFill>
                <a:latin typeface="Arial"/>
                <a:cs typeface="Arial"/>
              </a:rPr>
              <a:t>(14.0,</a:t>
            </a:r>
            <a:r>
              <a:rPr sz="933" b="1" spc="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7" dirty="0">
                <a:solidFill>
                  <a:srgbClr val="04416B"/>
                </a:solidFill>
                <a:latin typeface="Arial"/>
                <a:cs typeface="Arial"/>
              </a:rPr>
              <a:t>NE)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  <a:p>
            <a:pPr marL="16933" defTabSz="1219170"/>
            <a:r>
              <a:rPr sz="933" spc="-7" dirty="0">
                <a:solidFill>
                  <a:srgbClr val="04416B"/>
                </a:solidFill>
                <a:latin typeface="Arial"/>
                <a:cs typeface="Arial"/>
              </a:rPr>
              <a:t>11.0 </a:t>
            </a:r>
            <a:r>
              <a:rPr sz="933" spc="-13" dirty="0">
                <a:solidFill>
                  <a:srgbClr val="04416B"/>
                </a:solidFill>
                <a:latin typeface="Arial"/>
                <a:cs typeface="Arial"/>
              </a:rPr>
              <a:t>(10.4,</a:t>
            </a:r>
            <a:r>
              <a:rPr sz="933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srgbClr val="04416B"/>
                </a:solidFill>
                <a:latin typeface="Arial"/>
                <a:cs typeface="Arial"/>
              </a:rPr>
              <a:t>12.6)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253475" y="2529839"/>
            <a:ext cx="906780" cy="303374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8626" defTabSz="1219170">
              <a:spcBef>
                <a:spcPts val="127"/>
              </a:spcBef>
            </a:pPr>
            <a:r>
              <a:rPr sz="933" b="1" spc="-7" dirty="0">
                <a:solidFill>
                  <a:srgbClr val="04416B"/>
                </a:solidFill>
                <a:latin typeface="Arial"/>
                <a:cs typeface="Arial"/>
              </a:rPr>
              <a:t>66.0</a:t>
            </a:r>
            <a:r>
              <a:rPr sz="933" b="1" spc="-2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13" dirty="0">
                <a:solidFill>
                  <a:srgbClr val="04416B"/>
                </a:solidFill>
                <a:latin typeface="Arial"/>
                <a:cs typeface="Arial"/>
              </a:rPr>
              <a:t>(57.5,</a:t>
            </a:r>
            <a:r>
              <a:rPr sz="933" b="1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7" dirty="0">
                <a:solidFill>
                  <a:srgbClr val="04416B"/>
                </a:solidFill>
                <a:latin typeface="Arial"/>
                <a:cs typeface="Arial"/>
              </a:rPr>
              <a:t>73.2)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  <a:p>
            <a:pPr marL="16933" defTabSz="1219170"/>
            <a:r>
              <a:rPr sz="933" spc="-7" dirty="0">
                <a:solidFill>
                  <a:srgbClr val="04416B"/>
                </a:solidFill>
                <a:latin typeface="Arial"/>
                <a:cs typeface="Arial"/>
              </a:rPr>
              <a:t>43.7</a:t>
            </a:r>
            <a:r>
              <a:rPr sz="933" spc="-2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spc="-13" dirty="0">
                <a:solidFill>
                  <a:srgbClr val="04416B"/>
                </a:solidFill>
                <a:latin typeface="Arial"/>
                <a:cs typeface="Arial"/>
              </a:rPr>
              <a:t>(34.4,</a:t>
            </a:r>
            <a:r>
              <a:rPr sz="933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srgbClr val="04416B"/>
                </a:solidFill>
                <a:latin typeface="Arial"/>
                <a:cs typeface="Arial"/>
              </a:rPr>
              <a:t>52.6)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534142" y="2529839"/>
            <a:ext cx="837353" cy="303374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53339" defTabSz="1219170">
              <a:spcBef>
                <a:spcPts val="127"/>
              </a:spcBef>
            </a:pPr>
            <a:r>
              <a:rPr sz="933" b="1" spc="-7" dirty="0">
                <a:solidFill>
                  <a:srgbClr val="04416B"/>
                </a:solidFill>
                <a:latin typeface="Arial"/>
                <a:cs typeface="Arial"/>
              </a:rPr>
              <a:t>NE</a:t>
            </a:r>
            <a:r>
              <a:rPr sz="933" b="1" spc="-4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7" dirty="0">
                <a:solidFill>
                  <a:srgbClr val="04416B"/>
                </a:solidFill>
                <a:latin typeface="Arial"/>
                <a:cs typeface="Arial"/>
              </a:rPr>
              <a:t>(NE,</a:t>
            </a:r>
            <a:r>
              <a:rPr sz="933" b="1" spc="-2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7" dirty="0">
                <a:solidFill>
                  <a:srgbClr val="04416B"/>
                </a:solidFill>
                <a:latin typeface="Arial"/>
                <a:cs typeface="Arial"/>
              </a:rPr>
              <a:t>NE)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  <a:p>
            <a:pPr marL="16933" defTabSz="1219170"/>
            <a:r>
              <a:rPr sz="933" spc="-7" dirty="0">
                <a:solidFill>
                  <a:srgbClr val="04416B"/>
                </a:solidFill>
                <a:latin typeface="Arial"/>
                <a:cs typeface="Arial"/>
              </a:rPr>
              <a:t>17.5</a:t>
            </a:r>
            <a:r>
              <a:rPr sz="933" spc="-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srgbClr val="04416B"/>
                </a:solidFill>
                <a:latin typeface="Arial"/>
                <a:cs typeface="Arial"/>
              </a:rPr>
              <a:t>(8.7, 28.9)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084996" y="2529839"/>
            <a:ext cx="1243753" cy="303374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marR="6773" defTabSz="1219170">
              <a:spcBef>
                <a:spcPts val="127"/>
              </a:spcBef>
            </a:pPr>
            <a:r>
              <a:rPr sz="933" b="1" spc="-13" dirty="0">
                <a:solidFill>
                  <a:srgbClr val="FFFFFF"/>
                </a:solidFill>
                <a:latin typeface="Arial"/>
                <a:cs typeface="Arial"/>
              </a:rPr>
              <a:t>Toripalimab</a:t>
            </a:r>
            <a:r>
              <a:rPr sz="933" b="1" spc="2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33" b="1" spc="-7" dirty="0">
                <a:solidFill>
                  <a:srgbClr val="FFFFFF"/>
                </a:solidFill>
                <a:latin typeface="Arial"/>
                <a:cs typeface="Arial"/>
              </a:rPr>
              <a:t>+</a:t>
            </a:r>
            <a:r>
              <a:rPr sz="933" b="1" spc="-1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33" b="1" spc="-7" dirty="0">
                <a:solidFill>
                  <a:srgbClr val="FFFFFF"/>
                </a:solidFill>
                <a:latin typeface="Arial"/>
                <a:cs typeface="Arial"/>
              </a:rPr>
              <a:t>Chemo </a:t>
            </a:r>
            <a:r>
              <a:rPr sz="933" b="1" spc="-2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33" b="1" spc="-13" dirty="0">
                <a:solidFill>
                  <a:srgbClr val="FFFFFF"/>
                </a:solidFill>
                <a:latin typeface="Arial"/>
                <a:cs typeface="Arial"/>
              </a:rPr>
              <a:t>Placebo</a:t>
            </a:r>
            <a:r>
              <a:rPr sz="933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33" b="1" spc="-7" dirty="0">
                <a:solidFill>
                  <a:srgbClr val="FFFFFF"/>
                </a:solidFill>
                <a:latin typeface="Arial"/>
                <a:cs typeface="Arial"/>
              </a:rPr>
              <a:t>+</a:t>
            </a:r>
            <a:r>
              <a:rPr sz="933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33" b="1" spc="-7" dirty="0">
                <a:solidFill>
                  <a:srgbClr val="FFFFFF"/>
                </a:solidFill>
                <a:latin typeface="Arial"/>
                <a:cs typeface="Arial"/>
              </a:rPr>
              <a:t>Chemo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541601" y="1707725"/>
            <a:ext cx="1143847" cy="303374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58323" marR="6773" indent="-142236" defTabSz="1219170">
              <a:spcBef>
                <a:spcPts val="127"/>
              </a:spcBef>
            </a:pPr>
            <a:r>
              <a:rPr sz="933" b="1" spc="-7" dirty="0">
                <a:solidFill>
                  <a:srgbClr val="04416B"/>
                </a:solidFill>
                <a:latin typeface="Arial"/>
                <a:cs typeface="Arial"/>
              </a:rPr>
              <a:t>No.</a:t>
            </a:r>
            <a:r>
              <a:rPr sz="933" b="1" spc="-13" dirty="0">
                <a:solidFill>
                  <a:srgbClr val="04416B"/>
                </a:solidFill>
                <a:latin typeface="Arial"/>
                <a:cs typeface="Arial"/>
              </a:rPr>
              <a:t> of</a:t>
            </a:r>
            <a:r>
              <a:rPr sz="933" b="1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13" dirty="0">
                <a:solidFill>
                  <a:srgbClr val="04416B"/>
                </a:solidFill>
                <a:latin typeface="Arial"/>
                <a:cs typeface="Arial"/>
              </a:rPr>
              <a:t>Deaths/</a:t>
            </a:r>
            <a:r>
              <a:rPr sz="933" b="1" spc="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13" dirty="0">
                <a:solidFill>
                  <a:srgbClr val="04416B"/>
                </a:solidFill>
                <a:latin typeface="Arial"/>
                <a:cs typeface="Arial"/>
              </a:rPr>
              <a:t>Total </a:t>
            </a:r>
            <a:r>
              <a:rPr sz="933" b="1" spc="-2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7" dirty="0">
                <a:solidFill>
                  <a:srgbClr val="04416B"/>
                </a:solidFill>
                <a:latin typeface="Arial"/>
                <a:cs typeface="Arial"/>
              </a:rPr>
              <a:t>No. </a:t>
            </a:r>
            <a:r>
              <a:rPr sz="933" b="1" spc="-13" dirty="0">
                <a:solidFill>
                  <a:srgbClr val="04416B"/>
                </a:solidFill>
                <a:latin typeface="Arial"/>
                <a:cs typeface="Arial"/>
              </a:rPr>
              <a:t>of</a:t>
            </a:r>
            <a:r>
              <a:rPr sz="933" b="1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13" dirty="0">
                <a:solidFill>
                  <a:srgbClr val="04416B"/>
                </a:solidFill>
                <a:latin typeface="Arial"/>
                <a:cs typeface="Arial"/>
              </a:rPr>
              <a:t>Patients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771298" y="1707725"/>
            <a:ext cx="1366520" cy="446939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marR="6773" algn="ctr" defTabSz="1219170">
              <a:spcBef>
                <a:spcPts val="127"/>
              </a:spcBef>
            </a:pPr>
            <a:r>
              <a:rPr sz="933" b="1" spc="-7" dirty="0">
                <a:solidFill>
                  <a:srgbClr val="04416B"/>
                </a:solidFill>
                <a:latin typeface="Arial"/>
                <a:cs typeface="Arial"/>
              </a:rPr>
              <a:t>Median </a:t>
            </a:r>
            <a:r>
              <a:rPr sz="933" b="1" spc="-13" dirty="0">
                <a:solidFill>
                  <a:srgbClr val="04416B"/>
                </a:solidFill>
                <a:latin typeface="Arial"/>
                <a:cs typeface="Arial"/>
              </a:rPr>
              <a:t>Overall</a:t>
            </a:r>
            <a:r>
              <a:rPr sz="933" b="1" spc="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13" dirty="0">
                <a:solidFill>
                  <a:srgbClr val="04416B"/>
                </a:solidFill>
                <a:latin typeface="Arial"/>
                <a:cs typeface="Arial"/>
              </a:rPr>
              <a:t>Survival </a:t>
            </a:r>
            <a:r>
              <a:rPr sz="933" b="1" spc="-24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13" dirty="0">
                <a:solidFill>
                  <a:srgbClr val="04416B"/>
                </a:solidFill>
                <a:latin typeface="Arial"/>
                <a:cs typeface="Arial"/>
              </a:rPr>
              <a:t>(95%</a:t>
            </a:r>
            <a:r>
              <a:rPr sz="933" b="1" spc="2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7" dirty="0">
                <a:solidFill>
                  <a:srgbClr val="04416B"/>
                </a:solidFill>
                <a:latin typeface="Arial"/>
                <a:cs typeface="Arial"/>
              </a:rPr>
              <a:t>CI)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  <a:p>
            <a:pPr algn="ctr" defTabSz="1219170"/>
            <a:r>
              <a:rPr sz="933" i="1" spc="-33" dirty="0">
                <a:solidFill>
                  <a:srgbClr val="04416B"/>
                </a:solidFill>
                <a:latin typeface="Arial"/>
                <a:cs typeface="Arial"/>
              </a:rPr>
              <a:t>mo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228752" y="1695874"/>
            <a:ext cx="1190413" cy="446939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086" marR="6773" algn="ctr" defTabSz="1219170">
              <a:spcBef>
                <a:spcPts val="127"/>
              </a:spcBef>
            </a:pPr>
            <a:r>
              <a:rPr sz="933" b="1" spc="-13" dirty="0">
                <a:solidFill>
                  <a:srgbClr val="04416B"/>
                </a:solidFill>
                <a:latin typeface="Arial"/>
                <a:cs typeface="Arial"/>
              </a:rPr>
              <a:t>1-Yr</a:t>
            </a:r>
            <a:r>
              <a:rPr sz="933" b="1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13" dirty="0">
                <a:solidFill>
                  <a:srgbClr val="04416B"/>
                </a:solidFill>
                <a:latin typeface="Arial"/>
                <a:cs typeface="Arial"/>
              </a:rPr>
              <a:t>Overall</a:t>
            </a:r>
            <a:r>
              <a:rPr sz="933" b="1" spc="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13" dirty="0">
                <a:solidFill>
                  <a:srgbClr val="04416B"/>
                </a:solidFill>
                <a:latin typeface="Arial"/>
                <a:cs typeface="Arial"/>
              </a:rPr>
              <a:t>Survival </a:t>
            </a:r>
            <a:r>
              <a:rPr sz="933" b="1" spc="-24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7" dirty="0">
                <a:solidFill>
                  <a:srgbClr val="04416B"/>
                </a:solidFill>
                <a:latin typeface="Arial"/>
                <a:cs typeface="Arial"/>
              </a:rPr>
              <a:t>Rate</a:t>
            </a:r>
            <a:r>
              <a:rPr sz="933" b="1" spc="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7" dirty="0">
                <a:solidFill>
                  <a:srgbClr val="04416B"/>
                </a:solidFill>
                <a:latin typeface="Arial"/>
                <a:cs typeface="Arial"/>
              </a:rPr>
              <a:t>%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  <a:p>
            <a:pPr marL="35559" algn="ctr" defTabSz="1219170"/>
            <a:r>
              <a:rPr sz="933" b="1" spc="-13" dirty="0">
                <a:solidFill>
                  <a:srgbClr val="04416B"/>
                </a:solidFill>
                <a:latin typeface="Arial"/>
                <a:cs typeface="Arial"/>
              </a:rPr>
              <a:t>(95%</a:t>
            </a:r>
            <a:r>
              <a:rPr sz="933" b="1" spc="-2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7" dirty="0">
                <a:solidFill>
                  <a:srgbClr val="04416B"/>
                </a:solidFill>
                <a:latin typeface="Arial"/>
                <a:cs typeface="Arial"/>
              </a:rPr>
              <a:t>CI)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750835" y="2279650"/>
            <a:ext cx="10099040" cy="2390140"/>
            <a:chOff x="1441714" y="1932622"/>
            <a:chExt cx="7574280" cy="1792605"/>
          </a:xfrm>
        </p:grpSpPr>
        <p:sp>
          <p:nvSpPr>
            <p:cNvPr id="16" name="object 16"/>
            <p:cNvSpPr/>
            <p:nvPr/>
          </p:nvSpPr>
          <p:spPr>
            <a:xfrm>
              <a:off x="3894582" y="1946910"/>
              <a:ext cx="5107305" cy="0"/>
            </a:xfrm>
            <a:custGeom>
              <a:avLst/>
              <a:gdLst/>
              <a:ahLst/>
              <a:cxnLst/>
              <a:rect l="l" t="t" r="r" b="b"/>
              <a:pathLst>
                <a:path w="5107305">
                  <a:moveTo>
                    <a:pt x="0" y="0"/>
                  </a:moveTo>
                  <a:lnTo>
                    <a:pt x="5106796" y="0"/>
                  </a:lnTo>
                </a:path>
              </a:pathLst>
            </a:custGeom>
            <a:ln w="28575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1447429" y="3691132"/>
              <a:ext cx="3094355" cy="28575"/>
            </a:xfrm>
            <a:custGeom>
              <a:avLst/>
              <a:gdLst/>
              <a:ahLst/>
              <a:cxnLst/>
              <a:rect l="l" t="t" r="r" b="b"/>
              <a:pathLst>
                <a:path w="3094354" h="28575">
                  <a:moveTo>
                    <a:pt x="0" y="0"/>
                  </a:moveTo>
                  <a:lnTo>
                    <a:pt x="3094074" y="0"/>
                  </a:lnTo>
                </a:path>
                <a:path w="3094354" h="28575">
                  <a:moveTo>
                    <a:pt x="0" y="0"/>
                  </a:moveTo>
                  <a:lnTo>
                    <a:pt x="0" y="28045"/>
                  </a:lnTo>
                </a:path>
              </a:pathLst>
            </a:custGeom>
            <a:ln w="1062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0551584" y="1695874"/>
            <a:ext cx="1190413" cy="446939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marR="6773" algn="ctr" defTabSz="1219170">
              <a:spcBef>
                <a:spcPts val="127"/>
              </a:spcBef>
            </a:pPr>
            <a:r>
              <a:rPr sz="933" b="1" spc="-13" dirty="0">
                <a:solidFill>
                  <a:srgbClr val="04416B"/>
                </a:solidFill>
                <a:latin typeface="Arial"/>
                <a:cs typeface="Arial"/>
              </a:rPr>
              <a:t>2-Yr</a:t>
            </a:r>
            <a:r>
              <a:rPr sz="933" b="1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13" dirty="0">
                <a:solidFill>
                  <a:srgbClr val="04416B"/>
                </a:solidFill>
                <a:latin typeface="Arial"/>
                <a:cs typeface="Arial"/>
              </a:rPr>
              <a:t>Overall</a:t>
            </a:r>
            <a:r>
              <a:rPr sz="933" b="1" spc="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13" dirty="0">
                <a:solidFill>
                  <a:srgbClr val="04416B"/>
                </a:solidFill>
                <a:latin typeface="Arial"/>
                <a:cs typeface="Arial"/>
              </a:rPr>
              <a:t>Survival </a:t>
            </a:r>
            <a:r>
              <a:rPr sz="933" b="1" spc="-24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7" dirty="0">
                <a:solidFill>
                  <a:srgbClr val="04416B"/>
                </a:solidFill>
                <a:latin typeface="Arial"/>
                <a:cs typeface="Arial"/>
              </a:rPr>
              <a:t>Rate</a:t>
            </a:r>
            <a:r>
              <a:rPr sz="933" b="1" spc="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7" dirty="0">
                <a:solidFill>
                  <a:srgbClr val="04416B"/>
                </a:solidFill>
                <a:latin typeface="Arial"/>
                <a:cs typeface="Arial"/>
              </a:rPr>
              <a:t>%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  <a:p>
            <a:pPr marL="35559" algn="ctr" defTabSz="1219170"/>
            <a:r>
              <a:rPr sz="933" b="1" spc="-13" dirty="0">
                <a:solidFill>
                  <a:srgbClr val="04416B"/>
                </a:solidFill>
                <a:latin typeface="Arial"/>
                <a:cs typeface="Arial"/>
              </a:rPr>
              <a:t>(95%</a:t>
            </a:r>
            <a:r>
              <a:rPr sz="933" b="1" spc="-2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933" b="1" spc="-7" dirty="0">
                <a:solidFill>
                  <a:srgbClr val="04416B"/>
                </a:solidFill>
                <a:latin typeface="Arial"/>
                <a:cs typeface="Arial"/>
              </a:rPr>
              <a:t>CI)</a:t>
            </a:r>
            <a:endParaRPr sz="933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737351" y="3153155"/>
            <a:ext cx="5092700" cy="968769"/>
          </a:xfrm>
          <a:prstGeom prst="rect">
            <a:avLst/>
          </a:prstGeom>
          <a:solidFill>
            <a:srgbClr val="C5F0C7"/>
          </a:solidFill>
        </p:spPr>
        <p:txBody>
          <a:bodyPr vert="horz" wrap="square" lIns="0" tIns="55033" rIns="0" bIns="0" rtlCol="0">
            <a:spAutoFit/>
          </a:bodyPr>
          <a:lstStyle/>
          <a:p>
            <a:pPr algn="ctr" defTabSz="1219170">
              <a:spcBef>
                <a:spcPts val="433"/>
              </a:spcBef>
            </a:pPr>
            <a:r>
              <a:rPr sz="1467" b="1" dirty="0">
                <a:solidFill>
                  <a:srgbClr val="04416B"/>
                </a:solidFill>
                <a:latin typeface="Arial"/>
                <a:cs typeface="Arial"/>
              </a:rPr>
              <a:t>Stratified</a:t>
            </a:r>
            <a:r>
              <a:rPr sz="1467" b="1" spc="-9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b="1" spc="-7" dirty="0">
                <a:solidFill>
                  <a:srgbClr val="04416B"/>
                </a:solidFill>
                <a:latin typeface="Arial"/>
                <a:cs typeface="Arial"/>
              </a:rPr>
              <a:t>HR</a:t>
            </a:r>
            <a:r>
              <a:rPr sz="1467" b="1" spc="-2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b="1" dirty="0">
                <a:solidFill>
                  <a:srgbClr val="04416B"/>
                </a:solidFill>
                <a:latin typeface="Arial"/>
                <a:cs typeface="Arial"/>
              </a:rPr>
              <a:t>for</a:t>
            </a:r>
            <a:r>
              <a:rPr sz="1467" b="1" spc="-5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b="1" dirty="0">
                <a:solidFill>
                  <a:srgbClr val="04416B"/>
                </a:solidFill>
                <a:latin typeface="Arial"/>
                <a:cs typeface="Arial"/>
              </a:rPr>
              <a:t>death,</a:t>
            </a:r>
            <a:endParaRPr sz="1467">
              <a:solidFill>
                <a:prstClr val="black"/>
              </a:solidFill>
              <a:latin typeface="Arial"/>
              <a:cs typeface="Arial"/>
            </a:endParaRPr>
          </a:p>
          <a:p>
            <a:pPr defTabSz="1219170"/>
            <a:endParaRPr sz="1533">
              <a:solidFill>
                <a:prstClr val="black"/>
              </a:solidFill>
              <a:latin typeface="Arial"/>
              <a:cs typeface="Arial"/>
            </a:endParaRPr>
          </a:p>
          <a:p>
            <a:pPr marL="1398658" marR="1390191" algn="ctr" defTabSz="1219170"/>
            <a:r>
              <a:rPr sz="1467" b="1" dirty="0">
                <a:solidFill>
                  <a:srgbClr val="04416B"/>
                </a:solidFill>
                <a:latin typeface="Arial"/>
                <a:cs typeface="Arial"/>
              </a:rPr>
              <a:t>0.58</a:t>
            </a:r>
            <a:r>
              <a:rPr sz="1467" b="1" spc="-4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b="1" dirty="0">
                <a:solidFill>
                  <a:srgbClr val="04416B"/>
                </a:solidFill>
                <a:latin typeface="Arial"/>
                <a:cs typeface="Arial"/>
              </a:rPr>
              <a:t>(95%</a:t>
            </a:r>
            <a:r>
              <a:rPr sz="1467" b="1" spc="-5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b="1" spc="-7" dirty="0">
                <a:solidFill>
                  <a:srgbClr val="04416B"/>
                </a:solidFill>
                <a:latin typeface="Arial"/>
                <a:cs typeface="Arial"/>
              </a:rPr>
              <a:t>CI</a:t>
            </a:r>
            <a:r>
              <a:rPr sz="1467" b="1" spc="-4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b="1" dirty="0">
                <a:solidFill>
                  <a:srgbClr val="04416B"/>
                </a:solidFill>
                <a:latin typeface="Arial"/>
                <a:cs typeface="Arial"/>
              </a:rPr>
              <a:t>0.425,</a:t>
            </a:r>
            <a:r>
              <a:rPr sz="1467" b="1" spc="-5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b="1" dirty="0">
                <a:solidFill>
                  <a:srgbClr val="04416B"/>
                </a:solidFill>
                <a:latin typeface="Arial"/>
                <a:cs typeface="Arial"/>
              </a:rPr>
              <a:t>0.783); </a:t>
            </a:r>
            <a:r>
              <a:rPr sz="1467" b="1" spc="-39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67" b="1" dirty="0">
                <a:solidFill>
                  <a:srgbClr val="04416B"/>
                </a:solidFill>
                <a:latin typeface="Arial"/>
                <a:cs typeface="Arial"/>
              </a:rPr>
              <a:t>P=0.00036</a:t>
            </a:r>
            <a:endParaRPr sz="1467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434078" y="3141980"/>
            <a:ext cx="1805093" cy="2428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>
              <a:spcBef>
                <a:spcPts val="133"/>
              </a:spcBef>
            </a:pPr>
            <a:r>
              <a:rPr sz="1467" b="1" spc="-7" dirty="0">
                <a:solidFill>
                  <a:srgbClr val="FFFFFF"/>
                </a:solidFill>
                <a:latin typeface="Times New Roman"/>
                <a:cs typeface="Times New Roman"/>
              </a:rPr>
              <a:t>T</a:t>
            </a:r>
            <a:r>
              <a:rPr sz="1467" b="1" dirty="0">
                <a:solidFill>
                  <a:srgbClr val="FFFFFF"/>
                </a:solidFill>
                <a:latin typeface="Times New Roman"/>
                <a:cs typeface="Times New Roman"/>
              </a:rPr>
              <a:t>or</a:t>
            </a:r>
            <a:r>
              <a:rPr sz="1467" b="1" spc="7" dirty="0">
                <a:solidFill>
                  <a:srgbClr val="FFFFFF"/>
                </a:solidFill>
                <a:latin typeface="Times New Roman"/>
                <a:cs typeface="Times New Roman"/>
              </a:rPr>
              <a:t>i</a:t>
            </a:r>
            <a:r>
              <a:rPr sz="1467" b="1" dirty="0">
                <a:solidFill>
                  <a:srgbClr val="FFFFFF"/>
                </a:solidFill>
                <a:latin typeface="Times New Roman"/>
                <a:cs typeface="Times New Roman"/>
              </a:rPr>
              <a:t>pal</a:t>
            </a:r>
            <a:r>
              <a:rPr sz="1467" b="1" spc="7" dirty="0">
                <a:solidFill>
                  <a:srgbClr val="FFFFFF"/>
                </a:solidFill>
                <a:latin typeface="Times New Roman"/>
                <a:cs typeface="Times New Roman"/>
              </a:rPr>
              <a:t>i</a:t>
            </a:r>
            <a:r>
              <a:rPr sz="1467" b="1" spc="-13" dirty="0">
                <a:solidFill>
                  <a:srgbClr val="FFFFFF"/>
                </a:solidFill>
                <a:latin typeface="Times New Roman"/>
                <a:cs typeface="Times New Roman"/>
              </a:rPr>
              <a:t>m</a:t>
            </a:r>
            <a:r>
              <a:rPr sz="1467" b="1" dirty="0">
                <a:solidFill>
                  <a:srgbClr val="FFFFFF"/>
                </a:solidFill>
                <a:latin typeface="Times New Roman"/>
                <a:cs typeface="Times New Roman"/>
              </a:rPr>
              <a:t>ab</a:t>
            </a:r>
            <a:r>
              <a:rPr sz="1467" b="1" spc="-53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67" b="1" dirty="0">
                <a:solidFill>
                  <a:srgbClr val="FFFFFF"/>
                </a:solidFill>
                <a:latin typeface="Times New Roman"/>
                <a:cs typeface="Times New Roman"/>
              </a:rPr>
              <a:t>+</a:t>
            </a:r>
            <a:r>
              <a:rPr sz="1467" b="1" spc="-7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67" b="1" spc="-13" dirty="0">
                <a:solidFill>
                  <a:srgbClr val="FFFFFF"/>
                </a:solidFill>
                <a:latin typeface="Times New Roman"/>
                <a:cs typeface="Times New Roman"/>
              </a:rPr>
              <a:t>C</a:t>
            </a:r>
            <a:r>
              <a:rPr sz="1467" b="1" dirty="0">
                <a:solidFill>
                  <a:srgbClr val="FFFFFF"/>
                </a:solidFill>
                <a:latin typeface="Times New Roman"/>
                <a:cs typeface="Times New Roman"/>
              </a:rPr>
              <a:t>hemo</a:t>
            </a:r>
            <a:endParaRPr sz="1467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703826" y="3823818"/>
            <a:ext cx="1424093" cy="243721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defTabSz="1219170">
              <a:spcBef>
                <a:spcPts val="140"/>
              </a:spcBef>
            </a:pPr>
            <a:r>
              <a:rPr sz="1467" b="1" dirty="0">
                <a:solidFill>
                  <a:srgbClr val="FFFFFF"/>
                </a:solidFill>
                <a:latin typeface="Times New Roman"/>
                <a:cs typeface="Times New Roman"/>
              </a:rPr>
              <a:t>Placebo</a:t>
            </a:r>
            <a:r>
              <a:rPr sz="1467" b="1" spc="-87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67" b="1" dirty="0">
                <a:solidFill>
                  <a:srgbClr val="FFFFFF"/>
                </a:solidFill>
                <a:latin typeface="Times New Roman"/>
                <a:cs typeface="Times New Roman"/>
              </a:rPr>
              <a:t>+</a:t>
            </a:r>
            <a:r>
              <a:rPr sz="1467" b="1" spc="-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67" b="1" dirty="0">
                <a:solidFill>
                  <a:srgbClr val="FFFFFF"/>
                </a:solidFill>
                <a:latin typeface="Times New Roman"/>
                <a:cs typeface="Times New Roman"/>
              </a:rPr>
              <a:t>Chemo</a:t>
            </a:r>
            <a:endParaRPr sz="1467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65817" y="848667"/>
            <a:ext cx="471932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>
              <a:spcBef>
                <a:spcPts val="133"/>
              </a:spcBef>
            </a:pPr>
            <a:r>
              <a:rPr sz="1600" dirty="0">
                <a:solidFill>
                  <a:srgbClr val="04416B"/>
                </a:solidFill>
                <a:latin typeface="Arial"/>
                <a:cs typeface="Arial"/>
              </a:rPr>
              <a:t>Interim</a:t>
            </a:r>
            <a:r>
              <a:rPr sz="1600" spc="-2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04416B"/>
                </a:solidFill>
                <a:latin typeface="Arial"/>
                <a:cs typeface="Arial"/>
              </a:rPr>
              <a:t>OS</a:t>
            </a:r>
            <a:r>
              <a:rPr sz="1600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04416B"/>
                </a:solidFill>
                <a:latin typeface="Arial"/>
                <a:cs typeface="Arial"/>
              </a:rPr>
              <a:t>Analysis</a:t>
            </a:r>
            <a:r>
              <a:rPr sz="1600" spc="-2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04416B"/>
                </a:solidFill>
                <a:latin typeface="Arial"/>
                <a:cs typeface="Arial"/>
              </a:rPr>
              <a:t>Data</a:t>
            </a:r>
            <a:r>
              <a:rPr sz="1600" spc="-2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04416B"/>
                </a:solidFill>
                <a:latin typeface="Arial"/>
                <a:cs typeface="Arial"/>
              </a:rPr>
              <a:t>cut-off</a:t>
            </a:r>
            <a:r>
              <a:rPr sz="1600" spc="-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04416B"/>
                </a:solidFill>
                <a:latin typeface="Arial"/>
                <a:cs typeface="Arial"/>
              </a:rPr>
              <a:t>Date:</a:t>
            </a:r>
            <a:r>
              <a:rPr sz="1600" spc="-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04416B"/>
                </a:solidFill>
                <a:latin typeface="Arial"/>
                <a:cs typeface="Arial"/>
              </a:rPr>
              <a:t>Mar</a:t>
            </a:r>
            <a:r>
              <a:rPr sz="160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04416B"/>
                </a:solidFill>
                <a:latin typeface="Arial"/>
                <a:cs typeface="Arial"/>
              </a:rPr>
              <a:t>22,</a:t>
            </a:r>
            <a:r>
              <a:rPr sz="1600" spc="-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04416B"/>
                </a:solidFill>
                <a:latin typeface="Arial"/>
                <a:cs typeface="Arial"/>
              </a:rPr>
              <a:t>2021</a:t>
            </a:r>
            <a:endParaRPr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711471" y="4648102"/>
            <a:ext cx="91440" cy="13935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>
              <a:spcBef>
                <a:spcPts val="127"/>
              </a:spcBef>
            </a:pPr>
            <a:r>
              <a:rPr sz="800" b="1" spc="47" dirty="0">
                <a:solidFill>
                  <a:srgbClr val="FFFFFF"/>
                </a:solidFill>
                <a:latin typeface="Times New Roman"/>
                <a:cs typeface="Times New Roman"/>
              </a:rPr>
              <a:t>0</a:t>
            </a:r>
            <a:endParaRPr sz="8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216953" y="4624330"/>
            <a:ext cx="0" cy="38100"/>
          </a:xfrm>
          <a:custGeom>
            <a:avLst/>
            <a:gdLst/>
            <a:ahLst/>
            <a:cxnLst/>
            <a:rect l="l" t="t" r="r" b="b"/>
            <a:pathLst>
              <a:path h="28575">
                <a:moveTo>
                  <a:pt x="0" y="0"/>
                </a:moveTo>
                <a:lnTo>
                  <a:pt x="0" y="28045"/>
                </a:lnTo>
              </a:path>
            </a:pathLst>
          </a:custGeom>
          <a:ln w="1126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169969" y="4648102"/>
            <a:ext cx="91440" cy="13935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>
              <a:spcBef>
                <a:spcPts val="127"/>
              </a:spcBef>
            </a:pPr>
            <a:r>
              <a:rPr sz="800" b="1" spc="47" dirty="0">
                <a:solidFill>
                  <a:srgbClr val="FFFFFF"/>
                </a:solidFill>
                <a:latin typeface="Times New Roman"/>
                <a:cs typeface="Times New Roman"/>
              </a:rPr>
              <a:t>3</a:t>
            </a:r>
            <a:endParaRPr sz="8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2675158" y="4624330"/>
            <a:ext cx="458893" cy="38100"/>
          </a:xfrm>
          <a:custGeom>
            <a:avLst/>
            <a:gdLst/>
            <a:ahLst/>
            <a:cxnLst/>
            <a:rect l="l" t="t" r="r" b="b"/>
            <a:pathLst>
              <a:path w="344169" h="28575">
                <a:moveTo>
                  <a:pt x="0" y="0"/>
                </a:moveTo>
                <a:lnTo>
                  <a:pt x="0" y="28045"/>
                </a:lnTo>
              </a:path>
              <a:path w="344169" h="28575">
                <a:moveTo>
                  <a:pt x="343904" y="0"/>
                </a:moveTo>
                <a:lnTo>
                  <a:pt x="343904" y="28045"/>
                </a:lnTo>
              </a:path>
            </a:pathLst>
          </a:custGeom>
          <a:ln w="1062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628164" y="4648102"/>
            <a:ext cx="550333" cy="13935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>
              <a:spcBef>
                <a:spcPts val="127"/>
              </a:spcBef>
              <a:tabLst>
                <a:tab pos="474968" algn="l"/>
              </a:tabLst>
            </a:pPr>
            <a:r>
              <a:rPr sz="800" b="1" spc="47" dirty="0">
                <a:solidFill>
                  <a:srgbClr val="FFFFFF"/>
                </a:solidFill>
                <a:latin typeface="Times New Roman"/>
                <a:cs typeface="Times New Roman"/>
              </a:rPr>
              <a:t>6	9</a:t>
            </a:r>
            <a:endParaRPr sz="8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3591923" y="4624330"/>
            <a:ext cx="0" cy="38100"/>
          </a:xfrm>
          <a:custGeom>
            <a:avLst/>
            <a:gdLst/>
            <a:ahLst/>
            <a:cxnLst/>
            <a:rect l="l" t="t" r="r" b="b"/>
            <a:pathLst>
              <a:path h="28575">
                <a:moveTo>
                  <a:pt x="0" y="0"/>
                </a:moveTo>
                <a:lnTo>
                  <a:pt x="0" y="28045"/>
                </a:lnTo>
              </a:path>
            </a:pathLst>
          </a:custGeom>
          <a:ln w="1126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514868" y="4648101"/>
            <a:ext cx="154093" cy="13935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>
              <a:spcBef>
                <a:spcPts val="127"/>
              </a:spcBef>
            </a:pPr>
            <a:r>
              <a:rPr sz="800" b="1" spc="67" dirty="0">
                <a:solidFill>
                  <a:srgbClr val="FFFFFF"/>
                </a:solidFill>
                <a:latin typeface="Times New Roman"/>
                <a:cs typeface="Times New Roman"/>
              </a:rPr>
              <a:t>12</a:t>
            </a:r>
            <a:endParaRPr sz="8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050462" y="4624330"/>
            <a:ext cx="0" cy="38100"/>
          </a:xfrm>
          <a:custGeom>
            <a:avLst/>
            <a:gdLst/>
            <a:ahLst/>
            <a:cxnLst/>
            <a:rect l="l" t="t" r="r" b="b"/>
            <a:pathLst>
              <a:path h="28575">
                <a:moveTo>
                  <a:pt x="0" y="0"/>
                </a:moveTo>
                <a:lnTo>
                  <a:pt x="0" y="28045"/>
                </a:lnTo>
              </a:path>
            </a:pathLst>
          </a:custGeom>
          <a:ln w="1126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973406" y="4648101"/>
            <a:ext cx="154093" cy="13935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>
              <a:spcBef>
                <a:spcPts val="127"/>
              </a:spcBef>
            </a:pPr>
            <a:r>
              <a:rPr sz="800" b="1" spc="67" dirty="0">
                <a:solidFill>
                  <a:srgbClr val="FFFFFF"/>
                </a:solidFill>
                <a:latin typeface="Times New Roman"/>
                <a:cs typeface="Times New Roman"/>
              </a:rPr>
              <a:t>15</a:t>
            </a:r>
            <a:endParaRPr sz="8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4508688" y="4624330"/>
            <a:ext cx="458893" cy="38100"/>
          </a:xfrm>
          <a:custGeom>
            <a:avLst/>
            <a:gdLst/>
            <a:ahLst/>
            <a:cxnLst/>
            <a:rect l="l" t="t" r="r" b="b"/>
            <a:pathLst>
              <a:path w="344170" h="28575">
                <a:moveTo>
                  <a:pt x="0" y="0"/>
                </a:moveTo>
                <a:lnTo>
                  <a:pt x="0" y="28045"/>
                </a:lnTo>
              </a:path>
              <a:path w="344170" h="28575">
                <a:moveTo>
                  <a:pt x="343826" y="0"/>
                </a:moveTo>
                <a:lnTo>
                  <a:pt x="343826" y="28045"/>
                </a:lnTo>
              </a:path>
            </a:pathLst>
          </a:custGeom>
          <a:ln w="1062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431633" y="4648102"/>
            <a:ext cx="612987" cy="13935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>
              <a:spcBef>
                <a:spcPts val="127"/>
              </a:spcBef>
              <a:tabLst>
                <a:tab pos="474968" algn="l"/>
              </a:tabLst>
            </a:pPr>
            <a:r>
              <a:rPr sz="800" b="1" spc="67" dirty="0">
                <a:solidFill>
                  <a:srgbClr val="FFFFFF"/>
                </a:solidFill>
                <a:latin typeface="Times New Roman"/>
                <a:cs typeface="Times New Roman"/>
              </a:rPr>
              <a:t>1</a:t>
            </a:r>
            <a:r>
              <a:rPr sz="800" b="1" spc="47" dirty="0">
                <a:solidFill>
                  <a:srgbClr val="FFFFFF"/>
                </a:solidFill>
                <a:latin typeface="Times New Roman"/>
                <a:cs typeface="Times New Roman"/>
              </a:rPr>
              <a:t>8</a:t>
            </a:r>
            <a:r>
              <a:rPr sz="800" b="1" dirty="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sz="800" b="1" spc="67" dirty="0">
                <a:solidFill>
                  <a:srgbClr val="FFFFFF"/>
                </a:solidFill>
                <a:latin typeface="Times New Roman"/>
                <a:cs typeface="Times New Roman"/>
              </a:rPr>
              <a:t>21</a:t>
            </a:r>
            <a:endParaRPr sz="8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5425453" y="4624330"/>
            <a:ext cx="458893" cy="38100"/>
          </a:xfrm>
          <a:custGeom>
            <a:avLst/>
            <a:gdLst/>
            <a:ahLst/>
            <a:cxnLst/>
            <a:rect l="l" t="t" r="r" b="b"/>
            <a:pathLst>
              <a:path w="344170" h="28575">
                <a:moveTo>
                  <a:pt x="0" y="0"/>
                </a:moveTo>
                <a:lnTo>
                  <a:pt x="0" y="28045"/>
                </a:lnTo>
              </a:path>
              <a:path w="344170" h="28575">
                <a:moveTo>
                  <a:pt x="343826" y="0"/>
                </a:moveTo>
                <a:lnTo>
                  <a:pt x="343826" y="28045"/>
                </a:lnTo>
              </a:path>
            </a:pathLst>
          </a:custGeom>
          <a:ln w="1062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348397" y="4648102"/>
            <a:ext cx="612987" cy="13935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>
              <a:spcBef>
                <a:spcPts val="127"/>
              </a:spcBef>
              <a:tabLst>
                <a:tab pos="474968" algn="l"/>
              </a:tabLst>
            </a:pPr>
            <a:r>
              <a:rPr sz="800" b="1" spc="67" dirty="0">
                <a:solidFill>
                  <a:srgbClr val="FFFFFF"/>
                </a:solidFill>
                <a:latin typeface="Times New Roman"/>
                <a:cs typeface="Times New Roman"/>
              </a:rPr>
              <a:t>2</a:t>
            </a:r>
            <a:r>
              <a:rPr sz="800" b="1" spc="47" dirty="0">
                <a:solidFill>
                  <a:srgbClr val="FFFFFF"/>
                </a:solidFill>
                <a:latin typeface="Times New Roman"/>
                <a:cs typeface="Times New Roman"/>
              </a:rPr>
              <a:t>4</a:t>
            </a:r>
            <a:r>
              <a:rPr sz="800" b="1" dirty="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sz="800" b="1" spc="67" dirty="0">
                <a:solidFill>
                  <a:srgbClr val="FFFFFF"/>
                </a:solidFill>
                <a:latin typeface="Times New Roman"/>
                <a:cs typeface="Times New Roman"/>
              </a:rPr>
              <a:t>27</a:t>
            </a:r>
            <a:endParaRPr sz="8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715890" y="2471861"/>
            <a:ext cx="43179" cy="2153073"/>
          </a:xfrm>
          <a:custGeom>
            <a:avLst/>
            <a:gdLst/>
            <a:ahLst/>
            <a:cxnLst/>
            <a:rect l="l" t="t" r="r" b="b"/>
            <a:pathLst>
              <a:path w="32384" h="1614804">
                <a:moveTo>
                  <a:pt x="31924" y="1614351"/>
                </a:moveTo>
                <a:lnTo>
                  <a:pt x="31924" y="0"/>
                </a:lnTo>
              </a:path>
              <a:path w="32384" h="1614804">
                <a:moveTo>
                  <a:pt x="31924" y="1614351"/>
                </a:moveTo>
                <a:lnTo>
                  <a:pt x="0" y="1614351"/>
                </a:lnTo>
              </a:path>
              <a:path w="32384" h="1614804">
                <a:moveTo>
                  <a:pt x="31924" y="1453330"/>
                </a:moveTo>
                <a:lnTo>
                  <a:pt x="0" y="1453330"/>
                </a:lnTo>
              </a:path>
            </a:pathLst>
          </a:custGeom>
          <a:ln w="1062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563733" y="4326719"/>
            <a:ext cx="154093" cy="354798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>
              <a:spcBef>
                <a:spcPts val="127"/>
              </a:spcBef>
            </a:pPr>
            <a:r>
              <a:rPr sz="800" b="1" spc="67" dirty="0">
                <a:solidFill>
                  <a:srgbClr val="FFFFFF"/>
                </a:solidFill>
                <a:latin typeface="Times New Roman"/>
                <a:cs typeface="Times New Roman"/>
              </a:rPr>
              <a:t>10</a:t>
            </a:r>
            <a:endParaRPr sz="80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defTabSz="1219170">
              <a:spcBef>
                <a:spcPts val="40"/>
              </a:spcBef>
            </a:pPr>
            <a:endParaRPr sz="60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76198" defTabSz="1219170"/>
            <a:r>
              <a:rPr sz="800" b="1" spc="47" dirty="0">
                <a:solidFill>
                  <a:srgbClr val="FFFFFF"/>
                </a:solidFill>
                <a:latin typeface="Times New Roman"/>
                <a:cs typeface="Times New Roman"/>
              </a:rPr>
              <a:t>0</a:t>
            </a:r>
            <a:endParaRPr sz="8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1715890" y="4194051"/>
            <a:ext cx="43179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31924" y="0"/>
                </a:moveTo>
                <a:lnTo>
                  <a:pt x="0" y="0"/>
                </a:lnTo>
              </a:path>
            </a:pathLst>
          </a:custGeom>
          <a:ln w="998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563733" y="4111144"/>
            <a:ext cx="154093" cy="13935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>
              <a:spcBef>
                <a:spcPts val="127"/>
              </a:spcBef>
            </a:pPr>
            <a:r>
              <a:rPr sz="800" b="1" spc="67" dirty="0">
                <a:solidFill>
                  <a:srgbClr val="FFFFFF"/>
                </a:solidFill>
                <a:latin typeface="Times New Roman"/>
                <a:cs typeface="Times New Roman"/>
              </a:rPr>
              <a:t>20</a:t>
            </a:r>
            <a:endParaRPr sz="8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1715890" y="3763754"/>
            <a:ext cx="43179" cy="215900"/>
          </a:xfrm>
          <a:custGeom>
            <a:avLst/>
            <a:gdLst/>
            <a:ahLst/>
            <a:cxnLst/>
            <a:rect l="l" t="t" r="r" b="b"/>
            <a:pathLst>
              <a:path w="32384" h="161925">
                <a:moveTo>
                  <a:pt x="31924" y="161701"/>
                </a:moveTo>
                <a:lnTo>
                  <a:pt x="0" y="161701"/>
                </a:lnTo>
              </a:path>
              <a:path w="32384" h="161925">
                <a:moveTo>
                  <a:pt x="31924" y="0"/>
                </a:moveTo>
                <a:lnTo>
                  <a:pt x="0" y="0"/>
                </a:lnTo>
              </a:path>
            </a:pathLst>
          </a:custGeom>
          <a:ln w="1062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563733" y="3680884"/>
            <a:ext cx="154093" cy="354798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>
              <a:spcBef>
                <a:spcPts val="127"/>
              </a:spcBef>
            </a:pPr>
            <a:r>
              <a:rPr sz="800" b="1" spc="67" dirty="0">
                <a:solidFill>
                  <a:srgbClr val="FFFFFF"/>
                </a:solidFill>
                <a:latin typeface="Times New Roman"/>
                <a:cs typeface="Times New Roman"/>
              </a:rPr>
              <a:t>40</a:t>
            </a:r>
            <a:endParaRPr sz="80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defTabSz="1219170">
              <a:spcBef>
                <a:spcPts val="47"/>
              </a:spcBef>
            </a:pPr>
            <a:endParaRPr sz="60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6933" defTabSz="1219170"/>
            <a:r>
              <a:rPr sz="800" b="1" spc="67" dirty="0">
                <a:solidFill>
                  <a:srgbClr val="FFFFFF"/>
                </a:solidFill>
                <a:latin typeface="Times New Roman"/>
                <a:cs typeface="Times New Roman"/>
              </a:rPr>
              <a:t>30</a:t>
            </a:r>
            <a:endParaRPr sz="8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1715890" y="3549085"/>
            <a:ext cx="43179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31924" y="0"/>
                </a:moveTo>
                <a:lnTo>
                  <a:pt x="0" y="0"/>
                </a:lnTo>
              </a:path>
            </a:pathLst>
          </a:custGeom>
          <a:ln w="998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563733" y="3466216"/>
            <a:ext cx="154093" cy="13935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>
              <a:spcBef>
                <a:spcPts val="127"/>
              </a:spcBef>
            </a:pPr>
            <a:r>
              <a:rPr sz="800" b="1" spc="67" dirty="0">
                <a:solidFill>
                  <a:srgbClr val="FFFFFF"/>
                </a:solidFill>
                <a:latin typeface="Times New Roman"/>
                <a:cs typeface="Times New Roman"/>
              </a:rPr>
              <a:t>50</a:t>
            </a:r>
            <a:endParaRPr sz="8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1715890" y="3333492"/>
            <a:ext cx="43179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31924" y="0"/>
                </a:moveTo>
                <a:lnTo>
                  <a:pt x="0" y="0"/>
                </a:lnTo>
              </a:path>
            </a:pathLst>
          </a:custGeom>
          <a:ln w="998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563733" y="3250623"/>
            <a:ext cx="154093" cy="13935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>
              <a:spcBef>
                <a:spcPts val="127"/>
              </a:spcBef>
            </a:pPr>
            <a:r>
              <a:rPr sz="800" b="1" spc="67" dirty="0">
                <a:solidFill>
                  <a:srgbClr val="FFFFFF"/>
                </a:solidFill>
                <a:latin typeface="Times New Roman"/>
                <a:cs typeface="Times New Roman"/>
              </a:rPr>
              <a:t>60</a:t>
            </a:r>
            <a:endParaRPr sz="8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1715890" y="2903232"/>
            <a:ext cx="43179" cy="215053"/>
          </a:xfrm>
          <a:custGeom>
            <a:avLst/>
            <a:gdLst/>
            <a:ahLst/>
            <a:cxnLst/>
            <a:rect l="l" t="t" r="r" b="b"/>
            <a:pathLst>
              <a:path w="32384" h="161289">
                <a:moveTo>
                  <a:pt x="31924" y="161000"/>
                </a:moveTo>
                <a:lnTo>
                  <a:pt x="0" y="161000"/>
                </a:lnTo>
              </a:path>
              <a:path w="32384" h="161289">
                <a:moveTo>
                  <a:pt x="31924" y="0"/>
                </a:moveTo>
                <a:lnTo>
                  <a:pt x="0" y="0"/>
                </a:lnTo>
              </a:path>
            </a:pathLst>
          </a:custGeom>
          <a:ln w="1062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563733" y="2820363"/>
            <a:ext cx="154093" cy="354798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>
              <a:spcBef>
                <a:spcPts val="127"/>
              </a:spcBef>
            </a:pPr>
            <a:r>
              <a:rPr sz="800" b="1" spc="67" dirty="0">
                <a:solidFill>
                  <a:srgbClr val="FFFFFF"/>
                </a:solidFill>
                <a:latin typeface="Times New Roman"/>
                <a:cs typeface="Times New Roman"/>
              </a:rPr>
              <a:t>80</a:t>
            </a:r>
            <a:endParaRPr sz="80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defTabSz="1219170">
              <a:spcBef>
                <a:spcPts val="40"/>
              </a:spcBef>
            </a:pPr>
            <a:endParaRPr sz="60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6933" defTabSz="1219170"/>
            <a:r>
              <a:rPr sz="800" b="1" spc="67" dirty="0">
                <a:solidFill>
                  <a:srgbClr val="FFFFFF"/>
                </a:solidFill>
                <a:latin typeface="Times New Roman"/>
                <a:cs typeface="Times New Roman"/>
              </a:rPr>
              <a:t>70</a:t>
            </a:r>
            <a:endParaRPr sz="8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1715890" y="2687639"/>
            <a:ext cx="43179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31924" y="0"/>
                </a:moveTo>
                <a:lnTo>
                  <a:pt x="0" y="0"/>
                </a:lnTo>
              </a:path>
            </a:pathLst>
          </a:custGeom>
          <a:ln w="998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563733" y="2604769"/>
            <a:ext cx="154093" cy="13935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>
              <a:spcBef>
                <a:spcPts val="127"/>
              </a:spcBef>
            </a:pPr>
            <a:r>
              <a:rPr sz="800" b="1" spc="67" dirty="0">
                <a:solidFill>
                  <a:srgbClr val="FFFFFF"/>
                </a:solidFill>
                <a:latin typeface="Times New Roman"/>
                <a:cs typeface="Times New Roman"/>
              </a:rPr>
              <a:t>90</a:t>
            </a:r>
            <a:endParaRPr sz="800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1715890" y="2472971"/>
            <a:ext cx="43179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31924" y="0"/>
                </a:moveTo>
                <a:lnTo>
                  <a:pt x="0" y="0"/>
                </a:lnTo>
              </a:path>
            </a:pathLst>
          </a:custGeom>
          <a:ln w="998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503632" y="2390101"/>
            <a:ext cx="214207" cy="13935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>
              <a:spcBef>
                <a:spcPts val="127"/>
              </a:spcBef>
            </a:pPr>
            <a:r>
              <a:rPr sz="800" b="1" spc="67" dirty="0">
                <a:solidFill>
                  <a:srgbClr val="FFFFFF"/>
                </a:solidFill>
                <a:latin typeface="Times New Roman"/>
                <a:cs typeface="Times New Roman"/>
              </a:rPr>
              <a:t>100</a:t>
            </a:r>
            <a:endParaRPr sz="8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1751683" y="2427837"/>
            <a:ext cx="3779520" cy="1827953"/>
            <a:chOff x="1442350" y="2043762"/>
            <a:chExt cx="2834640" cy="1370965"/>
          </a:xfrm>
        </p:grpSpPr>
        <p:sp>
          <p:nvSpPr>
            <p:cNvPr id="53" name="object 53"/>
            <p:cNvSpPr/>
            <p:nvPr/>
          </p:nvSpPr>
          <p:spPr>
            <a:xfrm>
              <a:off x="1447429" y="2076781"/>
              <a:ext cx="2160905" cy="875030"/>
            </a:xfrm>
            <a:custGeom>
              <a:avLst/>
              <a:gdLst/>
              <a:ahLst/>
              <a:cxnLst/>
              <a:rect l="l" t="t" r="r" b="b"/>
              <a:pathLst>
                <a:path w="2160904" h="875030">
                  <a:moveTo>
                    <a:pt x="0" y="0"/>
                  </a:moveTo>
                  <a:lnTo>
                    <a:pt x="37560" y="0"/>
                  </a:lnTo>
                  <a:lnTo>
                    <a:pt x="37560" y="6589"/>
                  </a:lnTo>
                </a:path>
                <a:path w="2160904" h="875030">
                  <a:moveTo>
                    <a:pt x="37560" y="6589"/>
                  </a:moveTo>
                  <a:lnTo>
                    <a:pt x="172969" y="6589"/>
                  </a:lnTo>
                  <a:lnTo>
                    <a:pt x="172969" y="13179"/>
                  </a:lnTo>
                </a:path>
                <a:path w="2160904" h="875030">
                  <a:moveTo>
                    <a:pt x="172969" y="13179"/>
                  </a:moveTo>
                  <a:lnTo>
                    <a:pt x="184235" y="13179"/>
                  </a:lnTo>
                  <a:lnTo>
                    <a:pt x="184235" y="19006"/>
                  </a:lnTo>
                </a:path>
                <a:path w="2160904" h="875030">
                  <a:moveTo>
                    <a:pt x="184235" y="19006"/>
                  </a:moveTo>
                  <a:lnTo>
                    <a:pt x="203015" y="19006"/>
                  </a:lnTo>
                  <a:lnTo>
                    <a:pt x="203015" y="25596"/>
                  </a:lnTo>
                </a:path>
                <a:path w="2160904" h="875030">
                  <a:moveTo>
                    <a:pt x="203015" y="25596"/>
                  </a:moveTo>
                  <a:lnTo>
                    <a:pt x="221795" y="25596"/>
                  </a:lnTo>
                  <a:lnTo>
                    <a:pt x="221795" y="32186"/>
                  </a:lnTo>
                </a:path>
                <a:path w="2160904" h="875030">
                  <a:moveTo>
                    <a:pt x="221795" y="32186"/>
                  </a:moveTo>
                  <a:lnTo>
                    <a:pt x="229311" y="32186"/>
                  </a:lnTo>
                  <a:lnTo>
                    <a:pt x="229311" y="37943"/>
                  </a:lnTo>
                </a:path>
                <a:path w="2160904" h="875030">
                  <a:moveTo>
                    <a:pt x="229311" y="37943"/>
                  </a:moveTo>
                  <a:lnTo>
                    <a:pt x="266872" y="37943"/>
                  </a:lnTo>
                  <a:lnTo>
                    <a:pt x="266872" y="44533"/>
                  </a:lnTo>
                </a:path>
                <a:path w="2160904" h="875030">
                  <a:moveTo>
                    <a:pt x="266872" y="44533"/>
                  </a:moveTo>
                  <a:lnTo>
                    <a:pt x="289402" y="44533"/>
                  </a:lnTo>
                  <a:lnTo>
                    <a:pt x="289402" y="50291"/>
                  </a:lnTo>
                </a:path>
                <a:path w="2160904" h="875030">
                  <a:moveTo>
                    <a:pt x="289402" y="50291"/>
                  </a:moveTo>
                  <a:lnTo>
                    <a:pt x="296917" y="50291"/>
                  </a:lnTo>
                  <a:lnTo>
                    <a:pt x="296917" y="56950"/>
                  </a:lnTo>
                </a:path>
                <a:path w="2160904" h="875030">
                  <a:moveTo>
                    <a:pt x="296917" y="56950"/>
                  </a:moveTo>
                  <a:lnTo>
                    <a:pt x="308183" y="56950"/>
                  </a:lnTo>
                  <a:lnTo>
                    <a:pt x="308183" y="63540"/>
                  </a:lnTo>
                </a:path>
                <a:path w="2160904" h="875030">
                  <a:moveTo>
                    <a:pt x="308183" y="63540"/>
                  </a:moveTo>
                  <a:lnTo>
                    <a:pt x="315698" y="63540"/>
                  </a:lnTo>
                  <a:lnTo>
                    <a:pt x="315698" y="69297"/>
                  </a:lnTo>
                </a:path>
                <a:path w="2160904" h="875030">
                  <a:moveTo>
                    <a:pt x="315698" y="69297"/>
                  </a:moveTo>
                  <a:lnTo>
                    <a:pt x="368282" y="69297"/>
                  </a:lnTo>
                  <a:lnTo>
                    <a:pt x="368282" y="76095"/>
                  </a:lnTo>
                </a:path>
                <a:path w="2160904" h="875030">
                  <a:moveTo>
                    <a:pt x="368282" y="76095"/>
                  </a:moveTo>
                  <a:lnTo>
                    <a:pt x="375797" y="76095"/>
                  </a:lnTo>
                  <a:lnTo>
                    <a:pt x="375797" y="76095"/>
                  </a:lnTo>
                </a:path>
                <a:path w="2160904" h="875030">
                  <a:moveTo>
                    <a:pt x="375797" y="76095"/>
                  </a:moveTo>
                  <a:lnTo>
                    <a:pt x="383304" y="76095"/>
                  </a:lnTo>
                  <a:lnTo>
                    <a:pt x="383304" y="81853"/>
                  </a:lnTo>
                </a:path>
                <a:path w="2160904" h="875030">
                  <a:moveTo>
                    <a:pt x="383304" y="81853"/>
                  </a:moveTo>
                  <a:lnTo>
                    <a:pt x="390820" y="81853"/>
                  </a:lnTo>
                  <a:lnTo>
                    <a:pt x="390820" y="81853"/>
                  </a:lnTo>
                </a:path>
                <a:path w="2160904" h="875030">
                  <a:moveTo>
                    <a:pt x="390820" y="81853"/>
                  </a:moveTo>
                  <a:lnTo>
                    <a:pt x="405843" y="81853"/>
                  </a:lnTo>
                  <a:lnTo>
                    <a:pt x="405843" y="88442"/>
                  </a:lnTo>
                </a:path>
                <a:path w="2160904" h="875030">
                  <a:moveTo>
                    <a:pt x="405843" y="88442"/>
                  </a:moveTo>
                  <a:lnTo>
                    <a:pt x="424623" y="88442"/>
                  </a:lnTo>
                  <a:lnTo>
                    <a:pt x="424623" y="88442"/>
                  </a:lnTo>
                </a:path>
                <a:path w="2160904" h="875030">
                  <a:moveTo>
                    <a:pt x="424623" y="88442"/>
                  </a:moveTo>
                  <a:lnTo>
                    <a:pt x="428381" y="88442"/>
                  </a:lnTo>
                  <a:lnTo>
                    <a:pt x="428381" y="95032"/>
                  </a:lnTo>
                </a:path>
                <a:path w="2160904" h="875030">
                  <a:moveTo>
                    <a:pt x="428381" y="95032"/>
                  </a:moveTo>
                  <a:lnTo>
                    <a:pt x="443404" y="95032"/>
                  </a:lnTo>
                  <a:lnTo>
                    <a:pt x="443404" y="95032"/>
                  </a:lnTo>
                </a:path>
                <a:path w="2160904" h="875030">
                  <a:moveTo>
                    <a:pt x="443404" y="95032"/>
                  </a:moveTo>
                  <a:lnTo>
                    <a:pt x="451858" y="95032"/>
                  </a:lnTo>
                  <a:lnTo>
                    <a:pt x="451858" y="95032"/>
                  </a:lnTo>
                </a:path>
                <a:path w="2160904" h="875030">
                  <a:moveTo>
                    <a:pt x="451858" y="95032"/>
                  </a:moveTo>
                  <a:lnTo>
                    <a:pt x="458426" y="95032"/>
                  </a:lnTo>
                  <a:lnTo>
                    <a:pt x="458426" y="95032"/>
                  </a:lnTo>
                </a:path>
                <a:path w="2160904" h="875030">
                  <a:moveTo>
                    <a:pt x="458426" y="95032"/>
                  </a:moveTo>
                  <a:lnTo>
                    <a:pt x="463123" y="95032"/>
                  </a:lnTo>
                  <a:lnTo>
                    <a:pt x="463123" y="95032"/>
                  </a:lnTo>
                </a:path>
                <a:path w="2160904" h="875030">
                  <a:moveTo>
                    <a:pt x="463123" y="95032"/>
                  </a:moveTo>
                  <a:lnTo>
                    <a:pt x="466881" y="95032"/>
                  </a:lnTo>
                  <a:lnTo>
                    <a:pt x="466881" y="95032"/>
                  </a:lnTo>
                </a:path>
                <a:path w="2160904" h="875030">
                  <a:moveTo>
                    <a:pt x="466881" y="95032"/>
                  </a:moveTo>
                  <a:lnTo>
                    <a:pt x="474396" y="95032"/>
                  </a:lnTo>
                  <a:lnTo>
                    <a:pt x="474396" y="101622"/>
                  </a:lnTo>
                </a:path>
                <a:path w="2160904" h="875030">
                  <a:moveTo>
                    <a:pt x="474396" y="101622"/>
                  </a:moveTo>
                  <a:lnTo>
                    <a:pt x="477207" y="101622"/>
                  </a:lnTo>
                  <a:lnTo>
                    <a:pt x="477207" y="101622"/>
                  </a:lnTo>
                </a:path>
                <a:path w="2160904" h="875030">
                  <a:moveTo>
                    <a:pt x="477207" y="101622"/>
                  </a:moveTo>
                  <a:lnTo>
                    <a:pt x="496927" y="101622"/>
                  </a:lnTo>
                  <a:lnTo>
                    <a:pt x="496927" y="101622"/>
                  </a:lnTo>
                </a:path>
                <a:path w="2160904" h="875030">
                  <a:moveTo>
                    <a:pt x="496927" y="101622"/>
                  </a:moveTo>
                  <a:lnTo>
                    <a:pt x="500684" y="101622"/>
                  </a:lnTo>
                  <a:lnTo>
                    <a:pt x="500684" y="101622"/>
                  </a:lnTo>
                </a:path>
                <a:path w="2160904" h="875030">
                  <a:moveTo>
                    <a:pt x="500684" y="101622"/>
                  </a:moveTo>
                  <a:lnTo>
                    <a:pt x="508200" y="101622"/>
                  </a:lnTo>
                  <a:lnTo>
                    <a:pt x="508200" y="101622"/>
                  </a:lnTo>
                </a:path>
                <a:path w="2160904" h="875030">
                  <a:moveTo>
                    <a:pt x="508200" y="101622"/>
                  </a:moveTo>
                  <a:lnTo>
                    <a:pt x="515707" y="101622"/>
                  </a:lnTo>
                  <a:lnTo>
                    <a:pt x="515707" y="101622"/>
                  </a:lnTo>
                </a:path>
                <a:path w="2160904" h="875030">
                  <a:moveTo>
                    <a:pt x="515707" y="101622"/>
                  </a:moveTo>
                  <a:lnTo>
                    <a:pt x="519449" y="101622"/>
                  </a:lnTo>
                  <a:lnTo>
                    <a:pt x="519449" y="101622"/>
                  </a:lnTo>
                </a:path>
                <a:path w="2160904" h="875030">
                  <a:moveTo>
                    <a:pt x="519449" y="101622"/>
                  </a:moveTo>
                  <a:lnTo>
                    <a:pt x="523207" y="101622"/>
                  </a:lnTo>
                  <a:lnTo>
                    <a:pt x="523207" y="101622"/>
                  </a:lnTo>
                </a:path>
                <a:path w="2160904" h="875030">
                  <a:moveTo>
                    <a:pt x="523207" y="101622"/>
                  </a:moveTo>
                  <a:lnTo>
                    <a:pt x="526965" y="101622"/>
                  </a:lnTo>
                  <a:lnTo>
                    <a:pt x="526965" y="108212"/>
                  </a:lnTo>
                </a:path>
                <a:path w="2160904" h="875030">
                  <a:moveTo>
                    <a:pt x="526965" y="108212"/>
                  </a:moveTo>
                  <a:lnTo>
                    <a:pt x="530722" y="108212"/>
                  </a:lnTo>
                  <a:lnTo>
                    <a:pt x="530722" y="108212"/>
                  </a:lnTo>
                </a:path>
                <a:path w="2160904" h="875030">
                  <a:moveTo>
                    <a:pt x="530722" y="108212"/>
                  </a:moveTo>
                  <a:lnTo>
                    <a:pt x="534480" y="108212"/>
                  </a:lnTo>
                  <a:lnTo>
                    <a:pt x="534480" y="108212"/>
                  </a:lnTo>
                </a:path>
                <a:path w="2160904" h="875030">
                  <a:moveTo>
                    <a:pt x="534480" y="108212"/>
                  </a:moveTo>
                  <a:lnTo>
                    <a:pt x="538238" y="108212"/>
                  </a:lnTo>
                  <a:lnTo>
                    <a:pt x="538238" y="108212"/>
                  </a:lnTo>
                </a:path>
                <a:path w="2160904" h="875030">
                  <a:moveTo>
                    <a:pt x="538238" y="108212"/>
                  </a:moveTo>
                  <a:lnTo>
                    <a:pt x="541995" y="108212"/>
                  </a:lnTo>
                  <a:lnTo>
                    <a:pt x="541995" y="115634"/>
                  </a:lnTo>
                </a:path>
                <a:path w="2160904" h="875030">
                  <a:moveTo>
                    <a:pt x="541995" y="115634"/>
                  </a:moveTo>
                  <a:lnTo>
                    <a:pt x="549511" y="115634"/>
                  </a:lnTo>
                  <a:lnTo>
                    <a:pt x="549511" y="115634"/>
                  </a:lnTo>
                </a:path>
                <a:path w="2160904" h="875030">
                  <a:moveTo>
                    <a:pt x="549511" y="115634"/>
                  </a:moveTo>
                  <a:lnTo>
                    <a:pt x="557026" y="115634"/>
                  </a:lnTo>
                  <a:lnTo>
                    <a:pt x="557026" y="115634"/>
                  </a:lnTo>
                </a:path>
                <a:path w="2160904" h="875030">
                  <a:moveTo>
                    <a:pt x="557026" y="115634"/>
                  </a:moveTo>
                  <a:lnTo>
                    <a:pt x="560784" y="115634"/>
                  </a:lnTo>
                  <a:lnTo>
                    <a:pt x="560784" y="115634"/>
                  </a:lnTo>
                </a:path>
                <a:path w="2160904" h="875030">
                  <a:moveTo>
                    <a:pt x="560784" y="115634"/>
                  </a:moveTo>
                  <a:lnTo>
                    <a:pt x="564541" y="115634"/>
                  </a:lnTo>
                  <a:lnTo>
                    <a:pt x="564541" y="123057"/>
                  </a:lnTo>
                </a:path>
                <a:path w="2160904" h="875030">
                  <a:moveTo>
                    <a:pt x="564541" y="123057"/>
                  </a:moveTo>
                  <a:lnTo>
                    <a:pt x="575814" y="123057"/>
                  </a:lnTo>
                  <a:lnTo>
                    <a:pt x="575814" y="123057"/>
                  </a:lnTo>
                </a:path>
                <a:path w="2160904" h="875030">
                  <a:moveTo>
                    <a:pt x="575814" y="123057"/>
                  </a:moveTo>
                  <a:lnTo>
                    <a:pt x="579572" y="123057"/>
                  </a:lnTo>
                  <a:lnTo>
                    <a:pt x="579572" y="123057"/>
                  </a:lnTo>
                </a:path>
                <a:path w="2160904" h="875030">
                  <a:moveTo>
                    <a:pt x="579572" y="123057"/>
                  </a:moveTo>
                  <a:lnTo>
                    <a:pt x="583329" y="123057"/>
                  </a:lnTo>
                  <a:lnTo>
                    <a:pt x="583329" y="130479"/>
                  </a:lnTo>
                </a:path>
                <a:path w="2160904" h="875030">
                  <a:moveTo>
                    <a:pt x="583329" y="130479"/>
                  </a:moveTo>
                  <a:lnTo>
                    <a:pt x="594602" y="130479"/>
                  </a:lnTo>
                  <a:lnTo>
                    <a:pt x="594602" y="130479"/>
                  </a:lnTo>
                </a:path>
                <a:path w="2160904" h="875030">
                  <a:moveTo>
                    <a:pt x="594602" y="130479"/>
                  </a:moveTo>
                  <a:lnTo>
                    <a:pt x="598360" y="130479"/>
                  </a:lnTo>
                  <a:lnTo>
                    <a:pt x="598360" y="137901"/>
                  </a:lnTo>
                </a:path>
                <a:path w="2160904" h="875030">
                  <a:moveTo>
                    <a:pt x="598360" y="137901"/>
                  </a:moveTo>
                  <a:lnTo>
                    <a:pt x="605875" y="137901"/>
                  </a:lnTo>
                  <a:lnTo>
                    <a:pt x="605875" y="145323"/>
                  </a:lnTo>
                </a:path>
                <a:path w="2160904" h="875030">
                  <a:moveTo>
                    <a:pt x="605875" y="145323"/>
                  </a:moveTo>
                  <a:lnTo>
                    <a:pt x="609633" y="145323"/>
                  </a:lnTo>
                  <a:lnTo>
                    <a:pt x="609633" y="145323"/>
                  </a:lnTo>
                </a:path>
                <a:path w="2160904" h="875030">
                  <a:moveTo>
                    <a:pt x="609633" y="145323"/>
                  </a:moveTo>
                  <a:lnTo>
                    <a:pt x="617148" y="145323"/>
                  </a:lnTo>
                  <a:lnTo>
                    <a:pt x="617148" y="152746"/>
                  </a:lnTo>
                </a:path>
                <a:path w="2160904" h="875030">
                  <a:moveTo>
                    <a:pt x="617148" y="152746"/>
                  </a:moveTo>
                  <a:lnTo>
                    <a:pt x="620906" y="152746"/>
                  </a:lnTo>
                  <a:lnTo>
                    <a:pt x="620906" y="161000"/>
                  </a:lnTo>
                </a:path>
                <a:path w="2160904" h="875030">
                  <a:moveTo>
                    <a:pt x="620906" y="161000"/>
                  </a:moveTo>
                  <a:lnTo>
                    <a:pt x="628421" y="161000"/>
                  </a:lnTo>
                  <a:lnTo>
                    <a:pt x="628421" y="161000"/>
                  </a:lnTo>
                </a:path>
                <a:path w="2160904" h="875030">
                  <a:moveTo>
                    <a:pt x="628421" y="161000"/>
                  </a:moveTo>
                  <a:lnTo>
                    <a:pt x="632179" y="161000"/>
                  </a:lnTo>
                  <a:lnTo>
                    <a:pt x="632179" y="161000"/>
                  </a:lnTo>
                </a:path>
                <a:path w="2160904" h="875030">
                  <a:moveTo>
                    <a:pt x="632179" y="161000"/>
                  </a:moveTo>
                  <a:lnTo>
                    <a:pt x="635937" y="161000"/>
                  </a:lnTo>
                  <a:lnTo>
                    <a:pt x="635937" y="168423"/>
                  </a:lnTo>
                </a:path>
                <a:path w="2160904" h="875030">
                  <a:moveTo>
                    <a:pt x="635937" y="168423"/>
                  </a:moveTo>
                  <a:lnTo>
                    <a:pt x="654725" y="168423"/>
                  </a:lnTo>
                  <a:lnTo>
                    <a:pt x="654725" y="168423"/>
                  </a:lnTo>
                </a:path>
                <a:path w="2160904" h="875030">
                  <a:moveTo>
                    <a:pt x="654725" y="168423"/>
                  </a:moveTo>
                  <a:lnTo>
                    <a:pt x="658404" y="168423"/>
                  </a:lnTo>
                  <a:lnTo>
                    <a:pt x="658404" y="168423"/>
                  </a:lnTo>
                </a:path>
                <a:path w="2160904" h="875030">
                  <a:moveTo>
                    <a:pt x="658404" y="168423"/>
                  </a:moveTo>
                  <a:lnTo>
                    <a:pt x="662162" y="168423"/>
                  </a:lnTo>
                  <a:lnTo>
                    <a:pt x="662162" y="168423"/>
                  </a:lnTo>
                </a:path>
                <a:path w="2160904" h="875030">
                  <a:moveTo>
                    <a:pt x="662162" y="168423"/>
                  </a:moveTo>
                  <a:lnTo>
                    <a:pt x="665920" y="168423"/>
                  </a:lnTo>
                  <a:lnTo>
                    <a:pt x="665920" y="168423"/>
                  </a:lnTo>
                </a:path>
                <a:path w="2160904" h="875030">
                  <a:moveTo>
                    <a:pt x="665920" y="168423"/>
                  </a:moveTo>
                  <a:lnTo>
                    <a:pt x="669677" y="168423"/>
                  </a:lnTo>
                  <a:lnTo>
                    <a:pt x="669677" y="168423"/>
                  </a:lnTo>
                </a:path>
                <a:path w="2160904" h="875030">
                  <a:moveTo>
                    <a:pt x="669677" y="168423"/>
                  </a:moveTo>
                  <a:lnTo>
                    <a:pt x="677193" y="168423"/>
                  </a:lnTo>
                  <a:lnTo>
                    <a:pt x="677193" y="168423"/>
                  </a:lnTo>
                </a:path>
                <a:path w="2160904" h="875030">
                  <a:moveTo>
                    <a:pt x="677193" y="168423"/>
                  </a:moveTo>
                  <a:lnTo>
                    <a:pt x="688466" y="168423"/>
                  </a:lnTo>
                  <a:lnTo>
                    <a:pt x="688466" y="176677"/>
                  </a:lnTo>
                </a:path>
                <a:path w="2160904" h="875030">
                  <a:moveTo>
                    <a:pt x="688466" y="176677"/>
                  </a:moveTo>
                  <a:lnTo>
                    <a:pt x="692223" y="176677"/>
                  </a:lnTo>
                  <a:lnTo>
                    <a:pt x="692223" y="176677"/>
                  </a:lnTo>
                </a:path>
                <a:path w="2160904" h="875030">
                  <a:moveTo>
                    <a:pt x="692223" y="176677"/>
                  </a:moveTo>
                  <a:lnTo>
                    <a:pt x="695981" y="176677"/>
                  </a:lnTo>
                  <a:lnTo>
                    <a:pt x="695981" y="185764"/>
                  </a:lnTo>
                </a:path>
                <a:path w="2160904" h="875030">
                  <a:moveTo>
                    <a:pt x="695981" y="185764"/>
                  </a:moveTo>
                  <a:lnTo>
                    <a:pt x="703496" y="185764"/>
                  </a:lnTo>
                  <a:lnTo>
                    <a:pt x="703496" y="185764"/>
                  </a:lnTo>
                </a:path>
                <a:path w="2160904" h="875030">
                  <a:moveTo>
                    <a:pt x="703496" y="185764"/>
                  </a:moveTo>
                  <a:lnTo>
                    <a:pt x="711012" y="185764"/>
                  </a:lnTo>
                  <a:lnTo>
                    <a:pt x="711012" y="185764"/>
                  </a:lnTo>
                </a:path>
                <a:path w="2160904" h="875030">
                  <a:moveTo>
                    <a:pt x="711012" y="185764"/>
                  </a:moveTo>
                  <a:lnTo>
                    <a:pt x="714769" y="185764"/>
                  </a:lnTo>
                  <a:lnTo>
                    <a:pt x="714769" y="194019"/>
                  </a:lnTo>
                </a:path>
                <a:path w="2160904" h="875030">
                  <a:moveTo>
                    <a:pt x="714769" y="194019"/>
                  </a:moveTo>
                  <a:lnTo>
                    <a:pt x="718527" y="194019"/>
                  </a:lnTo>
                  <a:lnTo>
                    <a:pt x="718527" y="203106"/>
                  </a:lnTo>
                </a:path>
                <a:path w="2160904" h="875030">
                  <a:moveTo>
                    <a:pt x="718527" y="203106"/>
                  </a:moveTo>
                  <a:lnTo>
                    <a:pt x="726042" y="203106"/>
                  </a:lnTo>
                  <a:lnTo>
                    <a:pt x="726042" y="212193"/>
                  </a:lnTo>
                </a:path>
                <a:path w="2160904" h="875030">
                  <a:moveTo>
                    <a:pt x="726042" y="212193"/>
                  </a:moveTo>
                  <a:lnTo>
                    <a:pt x="729800" y="212193"/>
                  </a:lnTo>
                  <a:lnTo>
                    <a:pt x="729800" y="220448"/>
                  </a:lnTo>
                </a:path>
                <a:path w="2160904" h="875030">
                  <a:moveTo>
                    <a:pt x="729800" y="220448"/>
                  </a:moveTo>
                  <a:lnTo>
                    <a:pt x="733558" y="220448"/>
                  </a:lnTo>
                  <a:lnTo>
                    <a:pt x="733558" y="220448"/>
                  </a:lnTo>
                </a:path>
                <a:path w="2160904" h="875030">
                  <a:moveTo>
                    <a:pt x="733558" y="220448"/>
                  </a:moveTo>
                  <a:lnTo>
                    <a:pt x="737315" y="220448"/>
                  </a:lnTo>
                  <a:lnTo>
                    <a:pt x="737315" y="229466"/>
                  </a:lnTo>
                </a:path>
                <a:path w="2160904" h="875030">
                  <a:moveTo>
                    <a:pt x="737315" y="229466"/>
                  </a:moveTo>
                  <a:lnTo>
                    <a:pt x="741073" y="229466"/>
                  </a:lnTo>
                  <a:lnTo>
                    <a:pt x="741073" y="229466"/>
                  </a:lnTo>
                </a:path>
                <a:path w="2160904" h="875030">
                  <a:moveTo>
                    <a:pt x="741073" y="229466"/>
                  </a:moveTo>
                  <a:lnTo>
                    <a:pt x="744831" y="229466"/>
                  </a:lnTo>
                  <a:lnTo>
                    <a:pt x="744831" y="239385"/>
                  </a:lnTo>
                </a:path>
                <a:path w="2160904" h="875030">
                  <a:moveTo>
                    <a:pt x="744831" y="239385"/>
                  </a:moveTo>
                  <a:lnTo>
                    <a:pt x="748588" y="239385"/>
                  </a:lnTo>
                  <a:lnTo>
                    <a:pt x="748588" y="239385"/>
                  </a:lnTo>
                </a:path>
                <a:path w="2160904" h="875030">
                  <a:moveTo>
                    <a:pt x="748588" y="239385"/>
                  </a:moveTo>
                  <a:lnTo>
                    <a:pt x="752346" y="239385"/>
                  </a:lnTo>
                  <a:lnTo>
                    <a:pt x="752346" y="248472"/>
                  </a:lnTo>
                </a:path>
                <a:path w="2160904" h="875030">
                  <a:moveTo>
                    <a:pt x="752346" y="248472"/>
                  </a:moveTo>
                  <a:lnTo>
                    <a:pt x="756104" y="248472"/>
                  </a:lnTo>
                  <a:lnTo>
                    <a:pt x="756104" y="257559"/>
                  </a:lnTo>
                </a:path>
                <a:path w="2160904" h="875030">
                  <a:moveTo>
                    <a:pt x="756104" y="257559"/>
                  </a:moveTo>
                  <a:lnTo>
                    <a:pt x="759861" y="257559"/>
                  </a:lnTo>
                  <a:lnTo>
                    <a:pt x="759861" y="267410"/>
                  </a:lnTo>
                </a:path>
                <a:path w="2160904" h="875030">
                  <a:moveTo>
                    <a:pt x="759861" y="267410"/>
                  </a:moveTo>
                  <a:lnTo>
                    <a:pt x="771134" y="267410"/>
                  </a:lnTo>
                  <a:lnTo>
                    <a:pt x="771134" y="267410"/>
                  </a:lnTo>
                </a:path>
                <a:path w="2160904" h="875030">
                  <a:moveTo>
                    <a:pt x="771134" y="267410"/>
                  </a:moveTo>
                  <a:lnTo>
                    <a:pt x="774892" y="267410"/>
                  </a:lnTo>
                  <a:lnTo>
                    <a:pt x="774892" y="276497"/>
                  </a:lnTo>
                </a:path>
                <a:path w="2160904" h="875030">
                  <a:moveTo>
                    <a:pt x="774892" y="276497"/>
                  </a:moveTo>
                  <a:lnTo>
                    <a:pt x="778650" y="276497"/>
                  </a:lnTo>
                  <a:lnTo>
                    <a:pt x="778650" y="276497"/>
                  </a:lnTo>
                </a:path>
                <a:path w="2160904" h="875030">
                  <a:moveTo>
                    <a:pt x="778650" y="276497"/>
                  </a:moveTo>
                  <a:lnTo>
                    <a:pt x="793680" y="276497"/>
                  </a:lnTo>
                  <a:lnTo>
                    <a:pt x="793680" y="276497"/>
                  </a:lnTo>
                </a:path>
                <a:path w="2160904" h="875030">
                  <a:moveTo>
                    <a:pt x="793680" y="276497"/>
                  </a:moveTo>
                  <a:lnTo>
                    <a:pt x="804953" y="276497"/>
                  </a:lnTo>
                  <a:lnTo>
                    <a:pt x="804953" y="286416"/>
                  </a:lnTo>
                </a:path>
                <a:path w="2160904" h="875030">
                  <a:moveTo>
                    <a:pt x="804953" y="286416"/>
                  </a:moveTo>
                  <a:lnTo>
                    <a:pt x="808867" y="286416"/>
                  </a:lnTo>
                  <a:lnTo>
                    <a:pt x="808867" y="286416"/>
                  </a:lnTo>
                </a:path>
                <a:path w="2160904" h="875030">
                  <a:moveTo>
                    <a:pt x="808867" y="286416"/>
                  </a:moveTo>
                  <a:lnTo>
                    <a:pt x="816383" y="286416"/>
                  </a:lnTo>
                  <a:lnTo>
                    <a:pt x="816383" y="297168"/>
                  </a:lnTo>
                </a:path>
                <a:path w="2160904" h="875030">
                  <a:moveTo>
                    <a:pt x="816383" y="297168"/>
                  </a:moveTo>
                  <a:lnTo>
                    <a:pt x="820140" y="297168"/>
                  </a:lnTo>
                  <a:lnTo>
                    <a:pt x="820140" y="297168"/>
                  </a:lnTo>
                </a:path>
                <a:path w="2160904" h="875030">
                  <a:moveTo>
                    <a:pt x="820140" y="297168"/>
                  </a:moveTo>
                  <a:lnTo>
                    <a:pt x="823898" y="297168"/>
                  </a:lnTo>
                  <a:lnTo>
                    <a:pt x="823898" y="297168"/>
                  </a:lnTo>
                </a:path>
                <a:path w="2160904" h="875030">
                  <a:moveTo>
                    <a:pt x="823898" y="297168"/>
                  </a:moveTo>
                  <a:lnTo>
                    <a:pt x="831413" y="297168"/>
                  </a:lnTo>
                  <a:lnTo>
                    <a:pt x="831413" y="307018"/>
                  </a:lnTo>
                </a:path>
                <a:path w="2160904" h="875030">
                  <a:moveTo>
                    <a:pt x="831413" y="307018"/>
                  </a:moveTo>
                  <a:lnTo>
                    <a:pt x="835171" y="307018"/>
                  </a:lnTo>
                  <a:lnTo>
                    <a:pt x="835171" y="307018"/>
                  </a:lnTo>
                </a:path>
                <a:path w="2160904" h="875030">
                  <a:moveTo>
                    <a:pt x="835171" y="307018"/>
                  </a:moveTo>
                  <a:lnTo>
                    <a:pt x="842686" y="307018"/>
                  </a:lnTo>
                  <a:lnTo>
                    <a:pt x="842686" y="317770"/>
                  </a:lnTo>
                </a:path>
                <a:path w="2160904" h="875030">
                  <a:moveTo>
                    <a:pt x="842686" y="317770"/>
                  </a:moveTo>
                  <a:lnTo>
                    <a:pt x="846444" y="317770"/>
                  </a:lnTo>
                  <a:lnTo>
                    <a:pt x="846444" y="317770"/>
                  </a:lnTo>
                </a:path>
                <a:path w="2160904" h="875030">
                  <a:moveTo>
                    <a:pt x="846444" y="317770"/>
                  </a:moveTo>
                  <a:lnTo>
                    <a:pt x="850202" y="317770"/>
                  </a:lnTo>
                  <a:lnTo>
                    <a:pt x="850202" y="317770"/>
                  </a:lnTo>
                </a:path>
                <a:path w="2160904" h="875030">
                  <a:moveTo>
                    <a:pt x="850202" y="317770"/>
                  </a:moveTo>
                  <a:lnTo>
                    <a:pt x="853959" y="317770"/>
                  </a:lnTo>
                  <a:lnTo>
                    <a:pt x="853959" y="328453"/>
                  </a:lnTo>
                </a:path>
                <a:path w="2160904" h="875030">
                  <a:moveTo>
                    <a:pt x="853959" y="328453"/>
                  </a:moveTo>
                  <a:lnTo>
                    <a:pt x="857717" y="328453"/>
                  </a:lnTo>
                  <a:lnTo>
                    <a:pt x="857717" y="328453"/>
                  </a:lnTo>
                </a:path>
                <a:path w="2160904" h="875030">
                  <a:moveTo>
                    <a:pt x="857717" y="328453"/>
                  </a:moveTo>
                  <a:lnTo>
                    <a:pt x="872748" y="328453"/>
                  </a:lnTo>
                  <a:lnTo>
                    <a:pt x="872748" y="328453"/>
                  </a:lnTo>
                </a:path>
                <a:path w="2160904" h="875030">
                  <a:moveTo>
                    <a:pt x="872748" y="328453"/>
                  </a:moveTo>
                  <a:lnTo>
                    <a:pt x="880263" y="328453"/>
                  </a:lnTo>
                  <a:lnTo>
                    <a:pt x="880263" y="340037"/>
                  </a:lnTo>
                </a:path>
                <a:path w="2160904" h="875030">
                  <a:moveTo>
                    <a:pt x="880263" y="340037"/>
                  </a:moveTo>
                  <a:lnTo>
                    <a:pt x="884021" y="340037"/>
                  </a:lnTo>
                  <a:lnTo>
                    <a:pt x="884021" y="340037"/>
                  </a:lnTo>
                </a:path>
                <a:path w="2160904" h="875030">
                  <a:moveTo>
                    <a:pt x="884021" y="340037"/>
                  </a:moveTo>
                  <a:lnTo>
                    <a:pt x="887778" y="340037"/>
                  </a:lnTo>
                  <a:lnTo>
                    <a:pt x="887778" y="351552"/>
                  </a:lnTo>
                </a:path>
                <a:path w="2160904" h="875030">
                  <a:moveTo>
                    <a:pt x="887778" y="351552"/>
                  </a:moveTo>
                  <a:lnTo>
                    <a:pt x="891536" y="351552"/>
                  </a:lnTo>
                  <a:lnTo>
                    <a:pt x="891536" y="363136"/>
                  </a:lnTo>
                </a:path>
                <a:path w="2160904" h="875030">
                  <a:moveTo>
                    <a:pt x="891536" y="363136"/>
                  </a:moveTo>
                  <a:lnTo>
                    <a:pt x="911264" y="363136"/>
                  </a:lnTo>
                  <a:lnTo>
                    <a:pt x="911264" y="374651"/>
                  </a:lnTo>
                </a:path>
                <a:path w="2160904" h="875030">
                  <a:moveTo>
                    <a:pt x="911264" y="374651"/>
                  </a:moveTo>
                  <a:lnTo>
                    <a:pt x="917761" y="374651"/>
                  </a:lnTo>
                  <a:lnTo>
                    <a:pt x="917761" y="386235"/>
                  </a:lnTo>
                </a:path>
                <a:path w="2160904" h="875030">
                  <a:moveTo>
                    <a:pt x="917761" y="386235"/>
                  </a:moveTo>
                  <a:lnTo>
                    <a:pt x="921519" y="386235"/>
                  </a:lnTo>
                  <a:lnTo>
                    <a:pt x="921519" y="386235"/>
                  </a:lnTo>
                </a:path>
                <a:path w="2160904" h="875030">
                  <a:moveTo>
                    <a:pt x="921519" y="386235"/>
                  </a:moveTo>
                  <a:lnTo>
                    <a:pt x="929974" y="386235"/>
                  </a:lnTo>
                  <a:lnTo>
                    <a:pt x="929974" y="397750"/>
                  </a:lnTo>
                </a:path>
                <a:path w="2160904" h="875030">
                  <a:moveTo>
                    <a:pt x="929974" y="397750"/>
                  </a:moveTo>
                  <a:lnTo>
                    <a:pt x="933731" y="397750"/>
                  </a:lnTo>
                  <a:lnTo>
                    <a:pt x="933731" y="409335"/>
                  </a:lnTo>
                </a:path>
                <a:path w="2160904" h="875030">
                  <a:moveTo>
                    <a:pt x="933731" y="409335"/>
                  </a:moveTo>
                  <a:lnTo>
                    <a:pt x="945004" y="409335"/>
                  </a:lnTo>
                  <a:lnTo>
                    <a:pt x="945004" y="421682"/>
                  </a:lnTo>
                </a:path>
                <a:path w="2160904" h="875030">
                  <a:moveTo>
                    <a:pt x="945004" y="421682"/>
                  </a:moveTo>
                  <a:lnTo>
                    <a:pt x="952520" y="421682"/>
                  </a:lnTo>
                  <a:lnTo>
                    <a:pt x="952520" y="421682"/>
                  </a:lnTo>
                </a:path>
                <a:path w="2160904" h="875030">
                  <a:moveTo>
                    <a:pt x="952520" y="421682"/>
                  </a:moveTo>
                  <a:lnTo>
                    <a:pt x="963793" y="421682"/>
                  </a:lnTo>
                  <a:lnTo>
                    <a:pt x="963793" y="421682"/>
                  </a:lnTo>
                </a:path>
                <a:path w="2160904" h="875030">
                  <a:moveTo>
                    <a:pt x="963793" y="421682"/>
                  </a:moveTo>
                  <a:lnTo>
                    <a:pt x="971308" y="421682"/>
                  </a:lnTo>
                  <a:lnTo>
                    <a:pt x="971308" y="421682"/>
                  </a:lnTo>
                </a:path>
                <a:path w="2160904" h="875030">
                  <a:moveTo>
                    <a:pt x="971308" y="421682"/>
                  </a:moveTo>
                  <a:lnTo>
                    <a:pt x="982581" y="421682"/>
                  </a:lnTo>
                  <a:lnTo>
                    <a:pt x="982581" y="421682"/>
                  </a:lnTo>
                </a:path>
                <a:path w="2160904" h="875030">
                  <a:moveTo>
                    <a:pt x="982581" y="421682"/>
                  </a:moveTo>
                  <a:lnTo>
                    <a:pt x="997612" y="421682"/>
                  </a:lnTo>
                  <a:lnTo>
                    <a:pt x="997612" y="434099"/>
                  </a:lnTo>
                </a:path>
                <a:path w="2160904" h="875030">
                  <a:moveTo>
                    <a:pt x="997612" y="434099"/>
                  </a:moveTo>
                  <a:lnTo>
                    <a:pt x="1001369" y="434099"/>
                  </a:lnTo>
                  <a:lnTo>
                    <a:pt x="1001369" y="434099"/>
                  </a:lnTo>
                </a:path>
                <a:path w="2160904" h="875030">
                  <a:moveTo>
                    <a:pt x="1001369" y="434099"/>
                  </a:moveTo>
                  <a:lnTo>
                    <a:pt x="1005127" y="434099"/>
                  </a:lnTo>
                  <a:lnTo>
                    <a:pt x="1005127" y="434099"/>
                  </a:lnTo>
                </a:path>
                <a:path w="2160904" h="875030">
                  <a:moveTo>
                    <a:pt x="1005127" y="434099"/>
                  </a:moveTo>
                  <a:lnTo>
                    <a:pt x="1008885" y="434099"/>
                  </a:lnTo>
                  <a:lnTo>
                    <a:pt x="1008885" y="447278"/>
                  </a:lnTo>
                </a:path>
                <a:path w="2160904" h="875030">
                  <a:moveTo>
                    <a:pt x="1008885" y="447278"/>
                  </a:moveTo>
                  <a:lnTo>
                    <a:pt x="1016400" y="447278"/>
                  </a:lnTo>
                  <a:lnTo>
                    <a:pt x="1016400" y="460666"/>
                  </a:lnTo>
                </a:path>
                <a:path w="2160904" h="875030">
                  <a:moveTo>
                    <a:pt x="1016400" y="460666"/>
                  </a:moveTo>
                  <a:lnTo>
                    <a:pt x="1023915" y="460666"/>
                  </a:lnTo>
                  <a:lnTo>
                    <a:pt x="1023915" y="460666"/>
                  </a:lnTo>
                </a:path>
                <a:path w="2160904" h="875030">
                  <a:moveTo>
                    <a:pt x="1023915" y="460666"/>
                  </a:moveTo>
                  <a:lnTo>
                    <a:pt x="1031431" y="460666"/>
                  </a:lnTo>
                  <a:lnTo>
                    <a:pt x="1031431" y="460666"/>
                  </a:lnTo>
                </a:path>
                <a:path w="2160904" h="875030">
                  <a:moveTo>
                    <a:pt x="1031431" y="460666"/>
                  </a:moveTo>
                  <a:lnTo>
                    <a:pt x="1053977" y="460666"/>
                  </a:lnTo>
                  <a:lnTo>
                    <a:pt x="1053977" y="460666"/>
                  </a:lnTo>
                </a:path>
                <a:path w="2160904" h="875030">
                  <a:moveTo>
                    <a:pt x="1053977" y="460666"/>
                  </a:moveTo>
                  <a:lnTo>
                    <a:pt x="1057734" y="460666"/>
                  </a:lnTo>
                  <a:lnTo>
                    <a:pt x="1057734" y="460666"/>
                  </a:lnTo>
                </a:path>
                <a:path w="2160904" h="875030">
                  <a:moveTo>
                    <a:pt x="1057734" y="460666"/>
                  </a:moveTo>
                  <a:lnTo>
                    <a:pt x="1061492" y="460666"/>
                  </a:lnTo>
                  <a:lnTo>
                    <a:pt x="1061492" y="460666"/>
                  </a:lnTo>
                </a:path>
                <a:path w="2160904" h="875030">
                  <a:moveTo>
                    <a:pt x="1061492" y="460666"/>
                  </a:moveTo>
                  <a:lnTo>
                    <a:pt x="1069007" y="460666"/>
                  </a:lnTo>
                  <a:lnTo>
                    <a:pt x="1069007" y="460666"/>
                  </a:lnTo>
                </a:path>
                <a:path w="2160904" h="875030">
                  <a:moveTo>
                    <a:pt x="1069007" y="460666"/>
                  </a:moveTo>
                  <a:lnTo>
                    <a:pt x="1072765" y="460666"/>
                  </a:lnTo>
                  <a:lnTo>
                    <a:pt x="1072765" y="460666"/>
                  </a:lnTo>
                </a:path>
                <a:path w="2160904" h="875030">
                  <a:moveTo>
                    <a:pt x="1072765" y="460666"/>
                  </a:moveTo>
                  <a:lnTo>
                    <a:pt x="1080280" y="460666"/>
                  </a:lnTo>
                  <a:lnTo>
                    <a:pt x="1080280" y="460666"/>
                  </a:lnTo>
                </a:path>
                <a:path w="2160904" h="875030">
                  <a:moveTo>
                    <a:pt x="1080280" y="460666"/>
                  </a:moveTo>
                  <a:lnTo>
                    <a:pt x="1102826" y="460666"/>
                  </a:lnTo>
                  <a:lnTo>
                    <a:pt x="1102826" y="476274"/>
                  </a:lnTo>
                </a:path>
                <a:path w="2160904" h="875030">
                  <a:moveTo>
                    <a:pt x="1102826" y="476274"/>
                  </a:moveTo>
                  <a:lnTo>
                    <a:pt x="1106506" y="476274"/>
                  </a:lnTo>
                  <a:lnTo>
                    <a:pt x="1106506" y="476274"/>
                  </a:lnTo>
                </a:path>
                <a:path w="2160904" h="875030">
                  <a:moveTo>
                    <a:pt x="1106506" y="476274"/>
                  </a:moveTo>
                  <a:lnTo>
                    <a:pt x="1114021" y="476274"/>
                  </a:lnTo>
                  <a:lnTo>
                    <a:pt x="1114021" y="476274"/>
                  </a:lnTo>
                </a:path>
                <a:path w="2160904" h="875030">
                  <a:moveTo>
                    <a:pt x="1114021" y="476274"/>
                  </a:moveTo>
                  <a:lnTo>
                    <a:pt x="1121536" y="476274"/>
                  </a:lnTo>
                  <a:lnTo>
                    <a:pt x="1121536" y="476274"/>
                  </a:lnTo>
                </a:path>
                <a:path w="2160904" h="875030">
                  <a:moveTo>
                    <a:pt x="1121536" y="476274"/>
                  </a:moveTo>
                  <a:lnTo>
                    <a:pt x="1129052" y="476274"/>
                  </a:lnTo>
                  <a:lnTo>
                    <a:pt x="1129052" y="476274"/>
                  </a:lnTo>
                </a:path>
                <a:path w="2160904" h="875030">
                  <a:moveTo>
                    <a:pt x="1129052" y="476274"/>
                  </a:moveTo>
                  <a:lnTo>
                    <a:pt x="1136567" y="476274"/>
                  </a:lnTo>
                  <a:lnTo>
                    <a:pt x="1136567" y="476274"/>
                  </a:lnTo>
                </a:path>
                <a:path w="2160904" h="875030">
                  <a:moveTo>
                    <a:pt x="1136567" y="476274"/>
                  </a:moveTo>
                  <a:lnTo>
                    <a:pt x="1140325" y="476274"/>
                  </a:lnTo>
                  <a:lnTo>
                    <a:pt x="1140325" y="476274"/>
                  </a:lnTo>
                </a:path>
                <a:path w="2160904" h="875030">
                  <a:moveTo>
                    <a:pt x="1140325" y="476274"/>
                  </a:moveTo>
                  <a:lnTo>
                    <a:pt x="1147840" y="476274"/>
                  </a:lnTo>
                  <a:lnTo>
                    <a:pt x="1147840" y="492783"/>
                  </a:lnTo>
                </a:path>
                <a:path w="2160904" h="875030">
                  <a:moveTo>
                    <a:pt x="1147840" y="492783"/>
                  </a:moveTo>
                  <a:lnTo>
                    <a:pt x="1151598" y="492783"/>
                  </a:lnTo>
                  <a:lnTo>
                    <a:pt x="1151598" y="492783"/>
                  </a:lnTo>
                </a:path>
                <a:path w="2160904" h="875030">
                  <a:moveTo>
                    <a:pt x="1151598" y="492783"/>
                  </a:moveTo>
                  <a:lnTo>
                    <a:pt x="1162871" y="492783"/>
                  </a:lnTo>
                  <a:lnTo>
                    <a:pt x="1162871" y="492783"/>
                  </a:lnTo>
                </a:path>
                <a:path w="2160904" h="875030">
                  <a:moveTo>
                    <a:pt x="1162871" y="492783"/>
                  </a:moveTo>
                  <a:lnTo>
                    <a:pt x="1185416" y="492783"/>
                  </a:lnTo>
                  <a:lnTo>
                    <a:pt x="1185416" y="510125"/>
                  </a:lnTo>
                </a:path>
                <a:path w="2160904" h="875030">
                  <a:moveTo>
                    <a:pt x="1185416" y="510125"/>
                  </a:moveTo>
                  <a:lnTo>
                    <a:pt x="1196689" y="510125"/>
                  </a:lnTo>
                  <a:lnTo>
                    <a:pt x="1196689" y="510125"/>
                  </a:lnTo>
                </a:path>
                <a:path w="2160904" h="875030">
                  <a:moveTo>
                    <a:pt x="1196689" y="510125"/>
                  </a:moveTo>
                  <a:lnTo>
                    <a:pt x="1230508" y="510125"/>
                  </a:lnTo>
                  <a:lnTo>
                    <a:pt x="1230508" y="510125"/>
                  </a:lnTo>
                </a:path>
                <a:path w="2160904" h="875030">
                  <a:moveTo>
                    <a:pt x="1230508" y="510125"/>
                  </a:moveTo>
                  <a:lnTo>
                    <a:pt x="1245539" y="510125"/>
                  </a:lnTo>
                  <a:lnTo>
                    <a:pt x="1245539" y="510125"/>
                  </a:lnTo>
                </a:path>
                <a:path w="2160904" h="875030">
                  <a:moveTo>
                    <a:pt x="1245539" y="510125"/>
                  </a:moveTo>
                  <a:lnTo>
                    <a:pt x="1249297" y="510125"/>
                  </a:lnTo>
                  <a:lnTo>
                    <a:pt x="1249297" y="529131"/>
                  </a:lnTo>
                </a:path>
                <a:path w="2160904" h="875030">
                  <a:moveTo>
                    <a:pt x="1249297" y="529131"/>
                  </a:moveTo>
                  <a:lnTo>
                    <a:pt x="1264327" y="529131"/>
                  </a:lnTo>
                  <a:lnTo>
                    <a:pt x="1264327" y="529131"/>
                  </a:lnTo>
                </a:path>
                <a:path w="2160904" h="875030">
                  <a:moveTo>
                    <a:pt x="1264327" y="529131"/>
                  </a:moveTo>
                  <a:lnTo>
                    <a:pt x="1279358" y="529131"/>
                  </a:lnTo>
                  <a:lnTo>
                    <a:pt x="1279358" y="529131"/>
                  </a:lnTo>
                </a:path>
                <a:path w="2160904" h="875030">
                  <a:moveTo>
                    <a:pt x="1279358" y="529131"/>
                  </a:moveTo>
                  <a:lnTo>
                    <a:pt x="1290631" y="529131"/>
                  </a:lnTo>
                  <a:lnTo>
                    <a:pt x="1290631" y="529131"/>
                  </a:lnTo>
                </a:path>
                <a:path w="2160904" h="875030">
                  <a:moveTo>
                    <a:pt x="1290631" y="529131"/>
                  </a:moveTo>
                  <a:lnTo>
                    <a:pt x="1294310" y="529131"/>
                  </a:lnTo>
                  <a:lnTo>
                    <a:pt x="1294310" y="529131"/>
                  </a:lnTo>
                </a:path>
                <a:path w="2160904" h="875030">
                  <a:moveTo>
                    <a:pt x="1294310" y="529131"/>
                  </a:moveTo>
                  <a:lnTo>
                    <a:pt x="1365706" y="529131"/>
                  </a:lnTo>
                  <a:lnTo>
                    <a:pt x="1365706" y="549733"/>
                  </a:lnTo>
                </a:path>
                <a:path w="2160904" h="875030">
                  <a:moveTo>
                    <a:pt x="1365706" y="549733"/>
                  </a:moveTo>
                  <a:lnTo>
                    <a:pt x="1396707" y="549733"/>
                  </a:lnTo>
                  <a:lnTo>
                    <a:pt x="1396707" y="549733"/>
                  </a:lnTo>
                </a:path>
                <a:path w="2160904" h="875030">
                  <a:moveTo>
                    <a:pt x="1396707" y="549733"/>
                  </a:moveTo>
                  <a:lnTo>
                    <a:pt x="1400464" y="549733"/>
                  </a:lnTo>
                  <a:lnTo>
                    <a:pt x="1400464" y="549733"/>
                  </a:lnTo>
                </a:path>
                <a:path w="2160904" h="875030">
                  <a:moveTo>
                    <a:pt x="1400464" y="549733"/>
                  </a:moveTo>
                  <a:lnTo>
                    <a:pt x="1404222" y="549733"/>
                  </a:lnTo>
                  <a:lnTo>
                    <a:pt x="1404222" y="549733"/>
                  </a:lnTo>
                </a:path>
                <a:path w="2160904" h="875030">
                  <a:moveTo>
                    <a:pt x="1404222" y="549733"/>
                  </a:moveTo>
                  <a:lnTo>
                    <a:pt x="1423010" y="549733"/>
                  </a:lnTo>
                  <a:lnTo>
                    <a:pt x="1423010" y="549733"/>
                  </a:lnTo>
                </a:path>
                <a:path w="2160904" h="875030">
                  <a:moveTo>
                    <a:pt x="1423010" y="549733"/>
                  </a:moveTo>
                  <a:lnTo>
                    <a:pt x="1445556" y="549733"/>
                  </a:lnTo>
                  <a:lnTo>
                    <a:pt x="1445556" y="572000"/>
                  </a:lnTo>
                </a:path>
                <a:path w="2160904" h="875030">
                  <a:moveTo>
                    <a:pt x="1445556" y="572000"/>
                  </a:moveTo>
                  <a:lnTo>
                    <a:pt x="1471860" y="572000"/>
                  </a:lnTo>
                  <a:lnTo>
                    <a:pt x="1471860" y="594267"/>
                  </a:lnTo>
                </a:path>
                <a:path w="2160904" h="875030">
                  <a:moveTo>
                    <a:pt x="1471860" y="594267"/>
                  </a:moveTo>
                  <a:lnTo>
                    <a:pt x="1501843" y="594267"/>
                  </a:lnTo>
                  <a:lnTo>
                    <a:pt x="1501843" y="616534"/>
                  </a:lnTo>
                </a:path>
                <a:path w="2160904" h="875030">
                  <a:moveTo>
                    <a:pt x="1501843" y="616534"/>
                  </a:moveTo>
                  <a:lnTo>
                    <a:pt x="1513116" y="616534"/>
                  </a:lnTo>
                  <a:lnTo>
                    <a:pt x="1513116" y="637968"/>
                  </a:lnTo>
                </a:path>
                <a:path w="2160904" h="875030">
                  <a:moveTo>
                    <a:pt x="1513116" y="637968"/>
                  </a:moveTo>
                  <a:lnTo>
                    <a:pt x="1528147" y="637968"/>
                  </a:lnTo>
                  <a:lnTo>
                    <a:pt x="1528147" y="637968"/>
                  </a:lnTo>
                </a:path>
                <a:path w="2160904" h="875030">
                  <a:moveTo>
                    <a:pt x="1528147" y="637968"/>
                  </a:moveTo>
                  <a:lnTo>
                    <a:pt x="1584668" y="637968"/>
                  </a:lnTo>
                  <a:lnTo>
                    <a:pt x="1584668" y="637968"/>
                  </a:lnTo>
                </a:path>
                <a:path w="2160904" h="875030">
                  <a:moveTo>
                    <a:pt x="1584668" y="637968"/>
                  </a:moveTo>
                  <a:lnTo>
                    <a:pt x="1599699" y="637968"/>
                  </a:lnTo>
                  <a:lnTo>
                    <a:pt x="1599699" y="684999"/>
                  </a:lnTo>
                </a:path>
                <a:path w="2160904" h="875030">
                  <a:moveTo>
                    <a:pt x="1599699" y="684999"/>
                  </a:moveTo>
                  <a:lnTo>
                    <a:pt x="1610972" y="684999"/>
                  </a:lnTo>
                  <a:lnTo>
                    <a:pt x="1610972" y="684999"/>
                  </a:lnTo>
                </a:path>
                <a:path w="2160904" h="875030">
                  <a:moveTo>
                    <a:pt x="1610972" y="684999"/>
                  </a:moveTo>
                  <a:lnTo>
                    <a:pt x="1614729" y="684999"/>
                  </a:lnTo>
                  <a:lnTo>
                    <a:pt x="1614729" y="684999"/>
                  </a:lnTo>
                </a:path>
                <a:path w="2160904" h="875030">
                  <a:moveTo>
                    <a:pt x="1614729" y="684999"/>
                  </a:moveTo>
                  <a:lnTo>
                    <a:pt x="1626002" y="684999"/>
                  </a:lnTo>
                  <a:lnTo>
                    <a:pt x="1626002" y="684999"/>
                  </a:lnTo>
                </a:path>
                <a:path w="2160904" h="875030">
                  <a:moveTo>
                    <a:pt x="1626002" y="684999"/>
                  </a:moveTo>
                  <a:lnTo>
                    <a:pt x="1652306" y="684999"/>
                  </a:lnTo>
                  <a:lnTo>
                    <a:pt x="1652306" y="684999"/>
                  </a:lnTo>
                </a:path>
                <a:path w="2160904" h="875030">
                  <a:moveTo>
                    <a:pt x="1652306" y="684999"/>
                  </a:moveTo>
                  <a:lnTo>
                    <a:pt x="1686125" y="684999"/>
                  </a:lnTo>
                  <a:lnTo>
                    <a:pt x="1686125" y="710596"/>
                  </a:lnTo>
                </a:path>
                <a:path w="2160904" h="875030">
                  <a:moveTo>
                    <a:pt x="1686125" y="710596"/>
                  </a:moveTo>
                  <a:lnTo>
                    <a:pt x="1704913" y="710596"/>
                  </a:lnTo>
                  <a:lnTo>
                    <a:pt x="1704913" y="710596"/>
                  </a:lnTo>
                </a:path>
                <a:path w="2160904" h="875030">
                  <a:moveTo>
                    <a:pt x="1704913" y="710596"/>
                  </a:moveTo>
                  <a:lnTo>
                    <a:pt x="1712429" y="710596"/>
                  </a:lnTo>
                  <a:lnTo>
                    <a:pt x="1712429" y="710596"/>
                  </a:lnTo>
                </a:path>
                <a:path w="2160904" h="875030">
                  <a:moveTo>
                    <a:pt x="1712429" y="710596"/>
                  </a:moveTo>
                  <a:lnTo>
                    <a:pt x="1716186" y="710596"/>
                  </a:lnTo>
                  <a:lnTo>
                    <a:pt x="1716186" y="710596"/>
                  </a:lnTo>
                </a:path>
                <a:path w="2160904" h="875030">
                  <a:moveTo>
                    <a:pt x="1716186" y="710596"/>
                  </a:moveTo>
                  <a:lnTo>
                    <a:pt x="1738732" y="710596"/>
                  </a:lnTo>
                  <a:lnTo>
                    <a:pt x="1738732" y="739452"/>
                  </a:lnTo>
                </a:path>
                <a:path w="2160904" h="875030">
                  <a:moveTo>
                    <a:pt x="1738732" y="739452"/>
                  </a:moveTo>
                  <a:lnTo>
                    <a:pt x="1742490" y="739452"/>
                  </a:lnTo>
                  <a:lnTo>
                    <a:pt x="1742490" y="769141"/>
                  </a:lnTo>
                </a:path>
                <a:path w="2160904" h="875030">
                  <a:moveTo>
                    <a:pt x="1742490" y="769141"/>
                  </a:moveTo>
                  <a:lnTo>
                    <a:pt x="1802534" y="769141"/>
                  </a:lnTo>
                  <a:lnTo>
                    <a:pt x="1802534" y="769141"/>
                  </a:lnTo>
                </a:path>
                <a:path w="2160904" h="875030">
                  <a:moveTo>
                    <a:pt x="1802534" y="769141"/>
                  </a:moveTo>
                  <a:lnTo>
                    <a:pt x="1821322" y="769141"/>
                  </a:lnTo>
                  <a:lnTo>
                    <a:pt x="1821322" y="769141"/>
                  </a:lnTo>
                </a:path>
                <a:path w="2160904" h="875030">
                  <a:moveTo>
                    <a:pt x="1821322" y="769141"/>
                  </a:moveTo>
                  <a:lnTo>
                    <a:pt x="1837292" y="769141"/>
                  </a:lnTo>
                  <a:lnTo>
                    <a:pt x="1837292" y="769141"/>
                  </a:lnTo>
                </a:path>
                <a:path w="2160904" h="875030">
                  <a:moveTo>
                    <a:pt x="1837292" y="769141"/>
                  </a:moveTo>
                  <a:lnTo>
                    <a:pt x="1889900" y="769141"/>
                  </a:lnTo>
                  <a:lnTo>
                    <a:pt x="1889900" y="769141"/>
                  </a:lnTo>
                </a:path>
                <a:path w="2160904" h="875030">
                  <a:moveTo>
                    <a:pt x="1889900" y="769141"/>
                  </a:moveTo>
                  <a:lnTo>
                    <a:pt x="1931234" y="769141"/>
                  </a:lnTo>
                  <a:lnTo>
                    <a:pt x="1931234" y="803825"/>
                  </a:lnTo>
                </a:path>
                <a:path w="2160904" h="875030">
                  <a:moveTo>
                    <a:pt x="1931234" y="803825"/>
                  </a:moveTo>
                  <a:lnTo>
                    <a:pt x="1946186" y="803825"/>
                  </a:lnTo>
                  <a:lnTo>
                    <a:pt x="1946186" y="839272"/>
                  </a:lnTo>
                </a:path>
                <a:path w="2160904" h="875030">
                  <a:moveTo>
                    <a:pt x="1946186" y="839272"/>
                  </a:moveTo>
                  <a:lnTo>
                    <a:pt x="1949944" y="839272"/>
                  </a:lnTo>
                  <a:lnTo>
                    <a:pt x="1949944" y="874926"/>
                  </a:lnTo>
                </a:path>
                <a:path w="2160904" h="875030">
                  <a:moveTo>
                    <a:pt x="1949944" y="874926"/>
                  </a:moveTo>
                  <a:lnTo>
                    <a:pt x="1968732" y="874926"/>
                  </a:lnTo>
                  <a:lnTo>
                    <a:pt x="1968732" y="874926"/>
                  </a:lnTo>
                </a:path>
                <a:path w="2160904" h="875030">
                  <a:moveTo>
                    <a:pt x="1968732" y="874926"/>
                  </a:moveTo>
                  <a:lnTo>
                    <a:pt x="1972490" y="874926"/>
                  </a:lnTo>
                  <a:lnTo>
                    <a:pt x="1972490" y="874926"/>
                  </a:lnTo>
                </a:path>
                <a:path w="2160904" h="875030">
                  <a:moveTo>
                    <a:pt x="1972490" y="874926"/>
                  </a:moveTo>
                  <a:lnTo>
                    <a:pt x="2055159" y="874926"/>
                  </a:lnTo>
                  <a:lnTo>
                    <a:pt x="2055159" y="874926"/>
                  </a:lnTo>
                </a:path>
                <a:path w="2160904" h="875030">
                  <a:moveTo>
                    <a:pt x="2055159" y="874926"/>
                  </a:moveTo>
                  <a:lnTo>
                    <a:pt x="2160295" y="874926"/>
                  </a:lnTo>
                  <a:lnTo>
                    <a:pt x="2160295" y="874926"/>
                  </a:lnTo>
                </a:path>
              </a:pathLst>
            </a:custGeom>
            <a:ln w="10626">
              <a:solidFill>
                <a:srgbClr val="B4F8DF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3607724" y="2951707"/>
              <a:ext cx="249554" cy="0"/>
            </a:xfrm>
            <a:custGeom>
              <a:avLst/>
              <a:gdLst/>
              <a:ahLst/>
              <a:cxnLst/>
              <a:rect l="l" t="t" r="r" b="b"/>
              <a:pathLst>
                <a:path w="249554">
                  <a:moveTo>
                    <a:pt x="0" y="0"/>
                  </a:moveTo>
                  <a:lnTo>
                    <a:pt x="249023" y="0"/>
                  </a:lnTo>
                </a:path>
              </a:pathLst>
            </a:custGeom>
            <a:ln w="9984">
              <a:solidFill>
                <a:srgbClr val="B4F8DF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3856748" y="2951707"/>
              <a:ext cx="330835" cy="0"/>
            </a:xfrm>
            <a:custGeom>
              <a:avLst/>
              <a:gdLst/>
              <a:ahLst/>
              <a:cxnLst/>
              <a:rect l="l" t="t" r="r" b="b"/>
              <a:pathLst>
                <a:path w="330835">
                  <a:moveTo>
                    <a:pt x="0" y="0"/>
                  </a:moveTo>
                  <a:lnTo>
                    <a:pt x="172774" y="0"/>
                  </a:lnTo>
                  <a:lnTo>
                    <a:pt x="172774" y="0"/>
                  </a:lnTo>
                </a:path>
                <a:path w="330835">
                  <a:moveTo>
                    <a:pt x="172774" y="0"/>
                  </a:moveTo>
                  <a:lnTo>
                    <a:pt x="199077" y="0"/>
                  </a:lnTo>
                  <a:lnTo>
                    <a:pt x="199077" y="0"/>
                  </a:lnTo>
                </a:path>
                <a:path w="330835">
                  <a:moveTo>
                    <a:pt x="199077" y="0"/>
                  </a:moveTo>
                  <a:lnTo>
                    <a:pt x="330595" y="0"/>
                  </a:lnTo>
                  <a:lnTo>
                    <a:pt x="330595" y="0"/>
                  </a:lnTo>
                </a:path>
              </a:pathLst>
            </a:custGeom>
            <a:ln w="10626">
              <a:solidFill>
                <a:srgbClr val="B4F8DF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1484990" y="2043762"/>
              <a:ext cx="2702560" cy="909319"/>
            </a:xfrm>
            <a:custGeom>
              <a:avLst/>
              <a:gdLst/>
              <a:ahLst/>
              <a:cxnLst/>
              <a:rect l="l" t="t" r="r" b="b"/>
              <a:pathLst>
                <a:path w="2702560" h="909319">
                  <a:moveTo>
                    <a:pt x="0" y="0"/>
                  </a:moveTo>
                  <a:lnTo>
                    <a:pt x="0" y="40440"/>
                  </a:lnTo>
                </a:path>
                <a:path w="2702560" h="909319">
                  <a:moveTo>
                    <a:pt x="135408" y="6659"/>
                  </a:moveTo>
                  <a:lnTo>
                    <a:pt x="135408" y="47030"/>
                  </a:lnTo>
                </a:path>
                <a:path w="2702560" h="909319">
                  <a:moveTo>
                    <a:pt x="146674" y="12416"/>
                  </a:moveTo>
                  <a:lnTo>
                    <a:pt x="146674" y="52788"/>
                  </a:lnTo>
                </a:path>
                <a:path w="2702560" h="909319">
                  <a:moveTo>
                    <a:pt x="165454" y="19006"/>
                  </a:moveTo>
                  <a:lnTo>
                    <a:pt x="165454" y="59447"/>
                  </a:lnTo>
                </a:path>
                <a:path w="2702560" h="909319">
                  <a:moveTo>
                    <a:pt x="184235" y="25596"/>
                  </a:moveTo>
                  <a:lnTo>
                    <a:pt x="184235" y="66037"/>
                  </a:lnTo>
                </a:path>
                <a:path w="2702560" h="909319">
                  <a:moveTo>
                    <a:pt x="191750" y="31353"/>
                  </a:moveTo>
                  <a:lnTo>
                    <a:pt x="191750" y="71794"/>
                  </a:lnTo>
                </a:path>
                <a:path w="2702560" h="909319">
                  <a:moveTo>
                    <a:pt x="229311" y="37943"/>
                  </a:moveTo>
                  <a:lnTo>
                    <a:pt x="229311" y="78384"/>
                  </a:lnTo>
                </a:path>
                <a:path w="2702560" h="909319">
                  <a:moveTo>
                    <a:pt x="251841" y="43770"/>
                  </a:moveTo>
                  <a:lnTo>
                    <a:pt x="251841" y="84142"/>
                  </a:lnTo>
                </a:path>
                <a:path w="2702560" h="909319">
                  <a:moveTo>
                    <a:pt x="259356" y="50360"/>
                  </a:moveTo>
                  <a:lnTo>
                    <a:pt x="259356" y="90801"/>
                  </a:lnTo>
                </a:path>
                <a:path w="2702560" h="909319">
                  <a:moveTo>
                    <a:pt x="270622" y="56950"/>
                  </a:moveTo>
                  <a:lnTo>
                    <a:pt x="270622" y="97391"/>
                  </a:lnTo>
                </a:path>
                <a:path w="2702560" h="909319">
                  <a:moveTo>
                    <a:pt x="278137" y="62707"/>
                  </a:moveTo>
                  <a:lnTo>
                    <a:pt x="278137" y="103287"/>
                  </a:lnTo>
                </a:path>
                <a:path w="2702560" h="909319">
                  <a:moveTo>
                    <a:pt x="330721" y="69297"/>
                  </a:moveTo>
                  <a:lnTo>
                    <a:pt x="330721" y="109877"/>
                  </a:lnTo>
                </a:path>
                <a:path w="2702560" h="909319">
                  <a:moveTo>
                    <a:pt x="338236" y="69297"/>
                  </a:moveTo>
                  <a:lnTo>
                    <a:pt x="338236" y="109877"/>
                  </a:lnTo>
                </a:path>
                <a:path w="2702560" h="909319">
                  <a:moveTo>
                    <a:pt x="345744" y="75124"/>
                  </a:moveTo>
                  <a:lnTo>
                    <a:pt x="345744" y="115704"/>
                  </a:lnTo>
                </a:path>
                <a:path w="2702560" h="909319">
                  <a:moveTo>
                    <a:pt x="353259" y="75124"/>
                  </a:moveTo>
                  <a:lnTo>
                    <a:pt x="353259" y="115704"/>
                  </a:lnTo>
                </a:path>
                <a:path w="2702560" h="909319">
                  <a:moveTo>
                    <a:pt x="368282" y="81714"/>
                  </a:moveTo>
                  <a:lnTo>
                    <a:pt x="368282" y="122294"/>
                  </a:lnTo>
                </a:path>
                <a:path w="2702560" h="909319">
                  <a:moveTo>
                    <a:pt x="387062" y="81714"/>
                  </a:moveTo>
                  <a:lnTo>
                    <a:pt x="387062" y="122294"/>
                  </a:lnTo>
                </a:path>
                <a:path w="2702560" h="909319">
                  <a:moveTo>
                    <a:pt x="390820" y="88304"/>
                  </a:moveTo>
                  <a:lnTo>
                    <a:pt x="390820" y="128883"/>
                  </a:lnTo>
                </a:path>
                <a:path w="2702560" h="909319">
                  <a:moveTo>
                    <a:pt x="405843" y="88304"/>
                  </a:moveTo>
                  <a:lnTo>
                    <a:pt x="405843" y="128883"/>
                  </a:lnTo>
                </a:path>
                <a:path w="2702560" h="909319">
                  <a:moveTo>
                    <a:pt x="414297" y="88304"/>
                  </a:moveTo>
                  <a:lnTo>
                    <a:pt x="414297" y="128883"/>
                  </a:lnTo>
                </a:path>
                <a:path w="2702560" h="909319">
                  <a:moveTo>
                    <a:pt x="420865" y="88304"/>
                  </a:moveTo>
                  <a:lnTo>
                    <a:pt x="420865" y="128883"/>
                  </a:lnTo>
                </a:path>
                <a:path w="2702560" h="909319">
                  <a:moveTo>
                    <a:pt x="425563" y="88304"/>
                  </a:moveTo>
                  <a:lnTo>
                    <a:pt x="425563" y="128883"/>
                  </a:lnTo>
                </a:path>
                <a:path w="2702560" h="909319">
                  <a:moveTo>
                    <a:pt x="429320" y="88304"/>
                  </a:moveTo>
                  <a:lnTo>
                    <a:pt x="429320" y="128883"/>
                  </a:lnTo>
                </a:path>
                <a:path w="2702560" h="909319">
                  <a:moveTo>
                    <a:pt x="436835" y="94894"/>
                  </a:moveTo>
                  <a:lnTo>
                    <a:pt x="436835" y="135473"/>
                  </a:lnTo>
                </a:path>
                <a:path w="2702560" h="909319">
                  <a:moveTo>
                    <a:pt x="439646" y="94894"/>
                  </a:moveTo>
                  <a:lnTo>
                    <a:pt x="439646" y="135473"/>
                  </a:lnTo>
                </a:path>
                <a:path w="2702560" h="909319">
                  <a:moveTo>
                    <a:pt x="459366" y="94894"/>
                  </a:moveTo>
                  <a:lnTo>
                    <a:pt x="459366" y="135473"/>
                  </a:lnTo>
                </a:path>
                <a:path w="2702560" h="909319">
                  <a:moveTo>
                    <a:pt x="463123" y="94894"/>
                  </a:moveTo>
                  <a:lnTo>
                    <a:pt x="463123" y="135473"/>
                  </a:lnTo>
                </a:path>
                <a:path w="2702560" h="909319">
                  <a:moveTo>
                    <a:pt x="470639" y="94894"/>
                  </a:moveTo>
                  <a:lnTo>
                    <a:pt x="470639" y="135473"/>
                  </a:lnTo>
                </a:path>
                <a:path w="2702560" h="909319">
                  <a:moveTo>
                    <a:pt x="478146" y="94894"/>
                  </a:moveTo>
                  <a:lnTo>
                    <a:pt x="478146" y="135473"/>
                  </a:lnTo>
                </a:path>
                <a:path w="2702560" h="909319">
                  <a:moveTo>
                    <a:pt x="481888" y="94894"/>
                  </a:moveTo>
                  <a:lnTo>
                    <a:pt x="481888" y="135473"/>
                  </a:lnTo>
                </a:path>
                <a:path w="2702560" h="909319">
                  <a:moveTo>
                    <a:pt x="485646" y="94894"/>
                  </a:moveTo>
                  <a:lnTo>
                    <a:pt x="485646" y="135473"/>
                  </a:lnTo>
                </a:path>
                <a:path w="2702560" h="909319">
                  <a:moveTo>
                    <a:pt x="489404" y="101484"/>
                  </a:moveTo>
                  <a:lnTo>
                    <a:pt x="489404" y="142063"/>
                  </a:lnTo>
                </a:path>
                <a:path w="2702560" h="909319">
                  <a:moveTo>
                    <a:pt x="493161" y="101484"/>
                  </a:moveTo>
                  <a:lnTo>
                    <a:pt x="493161" y="142063"/>
                  </a:lnTo>
                </a:path>
                <a:path w="2702560" h="909319">
                  <a:moveTo>
                    <a:pt x="496919" y="101484"/>
                  </a:moveTo>
                  <a:lnTo>
                    <a:pt x="496919" y="142063"/>
                  </a:lnTo>
                </a:path>
                <a:path w="2702560" h="909319">
                  <a:moveTo>
                    <a:pt x="500677" y="101484"/>
                  </a:moveTo>
                  <a:lnTo>
                    <a:pt x="500677" y="142063"/>
                  </a:lnTo>
                </a:path>
                <a:path w="2702560" h="909319">
                  <a:moveTo>
                    <a:pt x="504434" y="109114"/>
                  </a:moveTo>
                  <a:lnTo>
                    <a:pt x="504434" y="149486"/>
                  </a:lnTo>
                </a:path>
                <a:path w="2702560" h="909319">
                  <a:moveTo>
                    <a:pt x="511950" y="109114"/>
                  </a:moveTo>
                  <a:lnTo>
                    <a:pt x="511950" y="149486"/>
                  </a:lnTo>
                </a:path>
                <a:path w="2702560" h="909319">
                  <a:moveTo>
                    <a:pt x="519465" y="109114"/>
                  </a:moveTo>
                  <a:lnTo>
                    <a:pt x="519465" y="149486"/>
                  </a:lnTo>
                </a:path>
                <a:path w="2702560" h="909319">
                  <a:moveTo>
                    <a:pt x="523223" y="109114"/>
                  </a:moveTo>
                  <a:lnTo>
                    <a:pt x="523223" y="149486"/>
                  </a:lnTo>
                </a:path>
                <a:path w="2702560" h="909319">
                  <a:moveTo>
                    <a:pt x="526980" y="116536"/>
                  </a:moveTo>
                  <a:lnTo>
                    <a:pt x="526980" y="156908"/>
                  </a:lnTo>
                </a:path>
                <a:path w="2702560" h="909319">
                  <a:moveTo>
                    <a:pt x="538253" y="116536"/>
                  </a:moveTo>
                  <a:lnTo>
                    <a:pt x="538253" y="156908"/>
                  </a:lnTo>
                </a:path>
                <a:path w="2702560" h="909319">
                  <a:moveTo>
                    <a:pt x="542011" y="116536"/>
                  </a:moveTo>
                  <a:lnTo>
                    <a:pt x="542011" y="156908"/>
                  </a:lnTo>
                </a:path>
                <a:path w="2702560" h="909319">
                  <a:moveTo>
                    <a:pt x="545769" y="123958"/>
                  </a:moveTo>
                  <a:lnTo>
                    <a:pt x="545769" y="164330"/>
                  </a:lnTo>
                </a:path>
                <a:path w="2702560" h="909319">
                  <a:moveTo>
                    <a:pt x="557042" y="123958"/>
                  </a:moveTo>
                  <a:lnTo>
                    <a:pt x="557042" y="164330"/>
                  </a:lnTo>
                </a:path>
                <a:path w="2702560" h="909319">
                  <a:moveTo>
                    <a:pt x="560799" y="131381"/>
                  </a:moveTo>
                  <a:lnTo>
                    <a:pt x="560799" y="171752"/>
                  </a:lnTo>
                </a:path>
                <a:path w="2702560" h="909319">
                  <a:moveTo>
                    <a:pt x="568315" y="138803"/>
                  </a:moveTo>
                  <a:lnTo>
                    <a:pt x="568315" y="179175"/>
                  </a:lnTo>
                </a:path>
                <a:path w="2702560" h="909319">
                  <a:moveTo>
                    <a:pt x="572072" y="138803"/>
                  </a:moveTo>
                  <a:lnTo>
                    <a:pt x="572072" y="179175"/>
                  </a:lnTo>
                </a:path>
                <a:path w="2702560" h="909319">
                  <a:moveTo>
                    <a:pt x="579587" y="146225"/>
                  </a:moveTo>
                  <a:lnTo>
                    <a:pt x="579587" y="186597"/>
                  </a:lnTo>
                </a:path>
                <a:path w="2702560" h="909319">
                  <a:moveTo>
                    <a:pt x="583345" y="154480"/>
                  </a:moveTo>
                  <a:lnTo>
                    <a:pt x="583345" y="194852"/>
                  </a:lnTo>
                </a:path>
                <a:path w="2702560" h="909319">
                  <a:moveTo>
                    <a:pt x="590860" y="154480"/>
                  </a:moveTo>
                  <a:lnTo>
                    <a:pt x="590860" y="194852"/>
                  </a:lnTo>
                </a:path>
                <a:path w="2702560" h="909319">
                  <a:moveTo>
                    <a:pt x="594618" y="154480"/>
                  </a:moveTo>
                  <a:lnTo>
                    <a:pt x="594618" y="194852"/>
                  </a:lnTo>
                </a:path>
                <a:path w="2702560" h="909319">
                  <a:moveTo>
                    <a:pt x="598376" y="161902"/>
                  </a:moveTo>
                  <a:lnTo>
                    <a:pt x="598376" y="202274"/>
                  </a:lnTo>
                </a:path>
                <a:path w="2702560" h="909319">
                  <a:moveTo>
                    <a:pt x="617164" y="161902"/>
                  </a:moveTo>
                  <a:lnTo>
                    <a:pt x="617164" y="202274"/>
                  </a:lnTo>
                </a:path>
                <a:path w="2702560" h="909319">
                  <a:moveTo>
                    <a:pt x="620843" y="161902"/>
                  </a:moveTo>
                  <a:lnTo>
                    <a:pt x="620843" y="202274"/>
                  </a:lnTo>
                </a:path>
                <a:path w="2702560" h="909319">
                  <a:moveTo>
                    <a:pt x="624601" y="161902"/>
                  </a:moveTo>
                  <a:lnTo>
                    <a:pt x="624601" y="202274"/>
                  </a:lnTo>
                </a:path>
                <a:path w="2702560" h="909319">
                  <a:moveTo>
                    <a:pt x="628359" y="161902"/>
                  </a:moveTo>
                  <a:lnTo>
                    <a:pt x="628359" y="202274"/>
                  </a:lnTo>
                </a:path>
                <a:path w="2702560" h="909319">
                  <a:moveTo>
                    <a:pt x="632116" y="161902"/>
                  </a:moveTo>
                  <a:lnTo>
                    <a:pt x="632116" y="202274"/>
                  </a:lnTo>
                </a:path>
                <a:path w="2702560" h="909319">
                  <a:moveTo>
                    <a:pt x="639632" y="161902"/>
                  </a:moveTo>
                  <a:lnTo>
                    <a:pt x="639632" y="202274"/>
                  </a:lnTo>
                </a:path>
                <a:path w="2702560" h="909319">
                  <a:moveTo>
                    <a:pt x="650905" y="170157"/>
                  </a:moveTo>
                  <a:lnTo>
                    <a:pt x="650905" y="210529"/>
                  </a:lnTo>
                </a:path>
                <a:path w="2702560" h="909319">
                  <a:moveTo>
                    <a:pt x="654662" y="170157"/>
                  </a:moveTo>
                  <a:lnTo>
                    <a:pt x="654662" y="210529"/>
                  </a:lnTo>
                </a:path>
                <a:path w="2702560" h="909319">
                  <a:moveTo>
                    <a:pt x="658420" y="179175"/>
                  </a:moveTo>
                  <a:lnTo>
                    <a:pt x="658420" y="219616"/>
                  </a:lnTo>
                </a:path>
                <a:path w="2702560" h="909319">
                  <a:moveTo>
                    <a:pt x="665935" y="179175"/>
                  </a:moveTo>
                  <a:lnTo>
                    <a:pt x="665935" y="219616"/>
                  </a:lnTo>
                </a:path>
                <a:path w="2702560" h="909319">
                  <a:moveTo>
                    <a:pt x="673451" y="179175"/>
                  </a:moveTo>
                  <a:lnTo>
                    <a:pt x="673451" y="219616"/>
                  </a:lnTo>
                </a:path>
                <a:path w="2702560" h="909319">
                  <a:moveTo>
                    <a:pt x="677208" y="187429"/>
                  </a:moveTo>
                  <a:lnTo>
                    <a:pt x="677208" y="227870"/>
                  </a:lnTo>
                </a:path>
                <a:path w="2702560" h="909319">
                  <a:moveTo>
                    <a:pt x="680966" y="196516"/>
                  </a:moveTo>
                  <a:lnTo>
                    <a:pt x="680966" y="236957"/>
                  </a:lnTo>
                </a:path>
                <a:path w="2702560" h="909319">
                  <a:moveTo>
                    <a:pt x="688481" y="205603"/>
                  </a:moveTo>
                  <a:lnTo>
                    <a:pt x="688481" y="246044"/>
                  </a:lnTo>
                </a:path>
                <a:path w="2702560" h="909319">
                  <a:moveTo>
                    <a:pt x="692239" y="213858"/>
                  </a:moveTo>
                  <a:lnTo>
                    <a:pt x="692239" y="254230"/>
                  </a:lnTo>
                </a:path>
                <a:path w="2702560" h="909319">
                  <a:moveTo>
                    <a:pt x="695997" y="213858"/>
                  </a:moveTo>
                  <a:lnTo>
                    <a:pt x="695997" y="254230"/>
                  </a:lnTo>
                </a:path>
                <a:path w="2702560" h="909319">
                  <a:moveTo>
                    <a:pt x="699754" y="222945"/>
                  </a:moveTo>
                  <a:lnTo>
                    <a:pt x="699754" y="263317"/>
                  </a:lnTo>
                </a:path>
                <a:path w="2702560" h="909319">
                  <a:moveTo>
                    <a:pt x="703512" y="222945"/>
                  </a:moveTo>
                  <a:lnTo>
                    <a:pt x="703512" y="263317"/>
                  </a:lnTo>
                </a:path>
                <a:path w="2702560" h="909319">
                  <a:moveTo>
                    <a:pt x="707270" y="232795"/>
                  </a:moveTo>
                  <a:lnTo>
                    <a:pt x="707270" y="273236"/>
                  </a:lnTo>
                </a:path>
                <a:path w="2702560" h="909319">
                  <a:moveTo>
                    <a:pt x="711027" y="232795"/>
                  </a:moveTo>
                  <a:lnTo>
                    <a:pt x="711027" y="273236"/>
                  </a:lnTo>
                </a:path>
                <a:path w="2702560" h="909319">
                  <a:moveTo>
                    <a:pt x="714785" y="241882"/>
                  </a:moveTo>
                  <a:lnTo>
                    <a:pt x="714785" y="282323"/>
                  </a:lnTo>
                </a:path>
                <a:path w="2702560" h="909319">
                  <a:moveTo>
                    <a:pt x="718543" y="250970"/>
                  </a:moveTo>
                  <a:lnTo>
                    <a:pt x="718543" y="291411"/>
                  </a:lnTo>
                </a:path>
                <a:path w="2702560" h="909319">
                  <a:moveTo>
                    <a:pt x="722300" y="260889"/>
                  </a:moveTo>
                  <a:lnTo>
                    <a:pt x="722300" y="301261"/>
                  </a:lnTo>
                </a:path>
                <a:path w="2702560" h="909319">
                  <a:moveTo>
                    <a:pt x="733573" y="260889"/>
                  </a:moveTo>
                  <a:lnTo>
                    <a:pt x="733573" y="301261"/>
                  </a:lnTo>
                </a:path>
                <a:path w="2702560" h="909319">
                  <a:moveTo>
                    <a:pt x="737331" y="269907"/>
                  </a:moveTo>
                  <a:lnTo>
                    <a:pt x="737331" y="310348"/>
                  </a:lnTo>
                </a:path>
                <a:path w="2702560" h="909319">
                  <a:moveTo>
                    <a:pt x="741089" y="269907"/>
                  </a:moveTo>
                  <a:lnTo>
                    <a:pt x="741089" y="310348"/>
                  </a:lnTo>
                </a:path>
                <a:path w="2702560" h="909319">
                  <a:moveTo>
                    <a:pt x="756119" y="269907"/>
                  </a:moveTo>
                  <a:lnTo>
                    <a:pt x="756119" y="310348"/>
                  </a:lnTo>
                </a:path>
                <a:path w="2702560" h="909319">
                  <a:moveTo>
                    <a:pt x="767392" y="279826"/>
                  </a:moveTo>
                  <a:lnTo>
                    <a:pt x="767392" y="320267"/>
                  </a:lnTo>
                </a:path>
                <a:path w="2702560" h="909319">
                  <a:moveTo>
                    <a:pt x="771307" y="279826"/>
                  </a:moveTo>
                  <a:lnTo>
                    <a:pt x="771307" y="320267"/>
                  </a:lnTo>
                </a:path>
                <a:path w="2702560" h="909319">
                  <a:moveTo>
                    <a:pt x="778822" y="290578"/>
                  </a:moveTo>
                  <a:lnTo>
                    <a:pt x="778822" y="330950"/>
                  </a:lnTo>
                </a:path>
                <a:path w="2702560" h="909319">
                  <a:moveTo>
                    <a:pt x="782580" y="290578"/>
                  </a:moveTo>
                  <a:lnTo>
                    <a:pt x="782580" y="330950"/>
                  </a:lnTo>
                </a:path>
                <a:path w="2702560" h="909319">
                  <a:moveTo>
                    <a:pt x="786337" y="290578"/>
                  </a:moveTo>
                  <a:lnTo>
                    <a:pt x="786337" y="330950"/>
                  </a:lnTo>
                </a:path>
                <a:path w="2702560" h="909319">
                  <a:moveTo>
                    <a:pt x="793852" y="300428"/>
                  </a:moveTo>
                  <a:lnTo>
                    <a:pt x="793852" y="340869"/>
                  </a:lnTo>
                </a:path>
                <a:path w="2702560" h="909319">
                  <a:moveTo>
                    <a:pt x="797610" y="300428"/>
                  </a:moveTo>
                  <a:lnTo>
                    <a:pt x="797610" y="340869"/>
                  </a:lnTo>
                </a:path>
                <a:path w="2702560" h="909319">
                  <a:moveTo>
                    <a:pt x="805125" y="311180"/>
                  </a:moveTo>
                  <a:lnTo>
                    <a:pt x="805125" y="351621"/>
                  </a:lnTo>
                </a:path>
                <a:path w="2702560" h="909319">
                  <a:moveTo>
                    <a:pt x="808883" y="311180"/>
                  </a:moveTo>
                  <a:lnTo>
                    <a:pt x="808883" y="351621"/>
                  </a:lnTo>
                </a:path>
                <a:path w="2702560" h="909319">
                  <a:moveTo>
                    <a:pt x="812641" y="311180"/>
                  </a:moveTo>
                  <a:lnTo>
                    <a:pt x="812641" y="351621"/>
                  </a:lnTo>
                </a:path>
                <a:path w="2702560" h="909319">
                  <a:moveTo>
                    <a:pt x="816398" y="321932"/>
                  </a:moveTo>
                  <a:lnTo>
                    <a:pt x="816398" y="362304"/>
                  </a:lnTo>
                </a:path>
                <a:path w="2702560" h="909319">
                  <a:moveTo>
                    <a:pt x="820156" y="321932"/>
                  </a:moveTo>
                  <a:lnTo>
                    <a:pt x="820156" y="362304"/>
                  </a:lnTo>
                </a:path>
                <a:path w="2702560" h="909319">
                  <a:moveTo>
                    <a:pt x="835187" y="321932"/>
                  </a:moveTo>
                  <a:lnTo>
                    <a:pt x="835187" y="362304"/>
                  </a:lnTo>
                </a:path>
                <a:path w="2702560" h="909319">
                  <a:moveTo>
                    <a:pt x="842702" y="333447"/>
                  </a:moveTo>
                  <a:lnTo>
                    <a:pt x="842702" y="373888"/>
                  </a:lnTo>
                </a:path>
                <a:path w="2702560" h="909319">
                  <a:moveTo>
                    <a:pt x="846460" y="333447"/>
                  </a:moveTo>
                  <a:lnTo>
                    <a:pt x="846460" y="373888"/>
                  </a:lnTo>
                </a:path>
                <a:path w="2702560" h="909319">
                  <a:moveTo>
                    <a:pt x="850217" y="345031"/>
                  </a:moveTo>
                  <a:lnTo>
                    <a:pt x="850217" y="385403"/>
                  </a:lnTo>
                </a:path>
                <a:path w="2702560" h="909319">
                  <a:moveTo>
                    <a:pt x="853975" y="356546"/>
                  </a:moveTo>
                  <a:lnTo>
                    <a:pt x="853975" y="396987"/>
                  </a:lnTo>
                </a:path>
                <a:path w="2702560" h="909319">
                  <a:moveTo>
                    <a:pt x="873703" y="368130"/>
                  </a:moveTo>
                  <a:lnTo>
                    <a:pt x="873703" y="408502"/>
                  </a:lnTo>
                </a:path>
                <a:path w="2702560" h="909319">
                  <a:moveTo>
                    <a:pt x="880200" y="379645"/>
                  </a:moveTo>
                  <a:lnTo>
                    <a:pt x="880200" y="420086"/>
                  </a:lnTo>
                </a:path>
                <a:path w="2702560" h="909319">
                  <a:moveTo>
                    <a:pt x="883958" y="379645"/>
                  </a:moveTo>
                  <a:lnTo>
                    <a:pt x="883958" y="420086"/>
                  </a:lnTo>
                </a:path>
                <a:path w="2702560" h="909319">
                  <a:moveTo>
                    <a:pt x="892413" y="391230"/>
                  </a:moveTo>
                  <a:lnTo>
                    <a:pt x="892413" y="431601"/>
                  </a:lnTo>
                </a:path>
                <a:path w="2702560" h="909319">
                  <a:moveTo>
                    <a:pt x="896170" y="402745"/>
                  </a:moveTo>
                  <a:lnTo>
                    <a:pt x="896170" y="443186"/>
                  </a:lnTo>
                </a:path>
                <a:path w="2702560" h="909319">
                  <a:moveTo>
                    <a:pt x="907443" y="415092"/>
                  </a:moveTo>
                  <a:lnTo>
                    <a:pt x="907443" y="455533"/>
                  </a:lnTo>
                </a:path>
                <a:path w="2702560" h="909319">
                  <a:moveTo>
                    <a:pt x="914959" y="415092"/>
                  </a:moveTo>
                  <a:lnTo>
                    <a:pt x="914959" y="455533"/>
                  </a:lnTo>
                </a:path>
                <a:path w="2702560" h="909319">
                  <a:moveTo>
                    <a:pt x="926232" y="415092"/>
                  </a:moveTo>
                  <a:lnTo>
                    <a:pt x="926232" y="455533"/>
                  </a:lnTo>
                </a:path>
                <a:path w="2702560" h="909319">
                  <a:moveTo>
                    <a:pt x="933747" y="415092"/>
                  </a:moveTo>
                  <a:lnTo>
                    <a:pt x="933747" y="455533"/>
                  </a:lnTo>
                </a:path>
                <a:path w="2702560" h="909319">
                  <a:moveTo>
                    <a:pt x="945020" y="415092"/>
                  </a:moveTo>
                  <a:lnTo>
                    <a:pt x="945020" y="455533"/>
                  </a:lnTo>
                </a:path>
                <a:path w="2702560" h="909319">
                  <a:moveTo>
                    <a:pt x="960051" y="427509"/>
                  </a:moveTo>
                  <a:lnTo>
                    <a:pt x="960051" y="467880"/>
                  </a:lnTo>
                </a:path>
                <a:path w="2702560" h="909319">
                  <a:moveTo>
                    <a:pt x="963808" y="427509"/>
                  </a:moveTo>
                  <a:lnTo>
                    <a:pt x="963808" y="467880"/>
                  </a:lnTo>
                </a:path>
                <a:path w="2702560" h="909319">
                  <a:moveTo>
                    <a:pt x="967566" y="427509"/>
                  </a:moveTo>
                  <a:lnTo>
                    <a:pt x="967566" y="467880"/>
                  </a:lnTo>
                </a:path>
                <a:path w="2702560" h="909319">
                  <a:moveTo>
                    <a:pt x="971324" y="440688"/>
                  </a:moveTo>
                  <a:lnTo>
                    <a:pt x="971324" y="481129"/>
                  </a:lnTo>
                </a:path>
                <a:path w="2702560" h="909319">
                  <a:moveTo>
                    <a:pt x="978839" y="453868"/>
                  </a:moveTo>
                  <a:lnTo>
                    <a:pt x="978839" y="494448"/>
                  </a:lnTo>
                </a:path>
                <a:path w="2702560" h="909319">
                  <a:moveTo>
                    <a:pt x="986354" y="453868"/>
                  </a:moveTo>
                  <a:lnTo>
                    <a:pt x="986354" y="494448"/>
                  </a:lnTo>
                </a:path>
                <a:path w="2702560" h="909319">
                  <a:moveTo>
                    <a:pt x="993870" y="453868"/>
                  </a:moveTo>
                  <a:lnTo>
                    <a:pt x="993870" y="494448"/>
                  </a:lnTo>
                </a:path>
                <a:path w="2702560" h="909319">
                  <a:moveTo>
                    <a:pt x="1016416" y="453868"/>
                  </a:moveTo>
                  <a:lnTo>
                    <a:pt x="1016416" y="494448"/>
                  </a:lnTo>
                </a:path>
                <a:path w="2702560" h="909319">
                  <a:moveTo>
                    <a:pt x="1020173" y="453868"/>
                  </a:moveTo>
                  <a:lnTo>
                    <a:pt x="1020173" y="494448"/>
                  </a:lnTo>
                </a:path>
                <a:path w="2702560" h="909319">
                  <a:moveTo>
                    <a:pt x="1023931" y="453868"/>
                  </a:moveTo>
                  <a:lnTo>
                    <a:pt x="1023931" y="494448"/>
                  </a:lnTo>
                </a:path>
                <a:path w="2702560" h="909319">
                  <a:moveTo>
                    <a:pt x="1031446" y="453868"/>
                  </a:moveTo>
                  <a:lnTo>
                    <a:pt x="1031446" y="494448"/>
                  </a:lnTo>
                </a:path>
                <a:path w="2702560" h="909319">
                  <a:moveTo>
                    <a:pt x="1035204" y="453868"/>
                  </a:moveTo>
                  <a:lnTo>
                    <a:pt x="1035204" y="494448"/>
                  </a:lnTo>
                </a:path>
                <a:path w="2702560" h="909319">
                  <a:moveTo>
                    <a:pt x="1042719" y="453868"/>
                  </a:moveTo>
                  <a:lnTo>
                    <a:pt x="1042719" y="494448"/>
                  </a:lnTo>
                </a:path>
                <a:path w="2702560" h="909319">
                  <a:moveTo>
                    <a:pt x="1065265" y="469545"/>
                  </a:moveTo>
                  <a:lnTo>
                    <a:pt x="1065265" y="510125"/>
                  </a:lnTo>
                </a:path>
                <a:path w="2702560" h="909319">
                  <a:moveTo>
                    <a:pt x="1068945" y="469545"/>
                  </a:moveTo>
                  <a:lnTo>
                    <a:pt x="1068945" y="510125"/>
                  </a:lnTo>
                </a:path>
                <a:path w="2702560" h="909319">
                  <a:moveTo>
                    <a:pt x="1076460" y="469545"/>
                  </a:moveTo>
                  <a:lnTo>
                    <a:pt x="1076460" y="510125"/>
                  </a:lnTo>
                </a:path>
                <a:path w="2702560" h="909319">
                  <a:moveTo>
                    <a:pt x="1083975" y="469545"/>
                  </a:moveTo>
                  <a:lnTo>
                    <a:pt x="1083975" y="510125"/>
                  </a:lnTo>
                </a:path>
                <a:path w="2702560" h="909319">
                  <a:moveTo>
                    <a:pt x="1091491" y="469545"/>
                  </a:moveTo>
                  <a:lnTo>
                    <a:pt x="1091491" y="510125"/>
                  </a:lnTo>
                </a:path>
                <a:path w="2702560" h="909319">
                  <a:moveTo>
                    <a:pt x="1099006" y="469545"/>
                  </a:moveTo>
                  <a:lnTo>
                    <a:pt x="1099006" y="510125"/>
                  </a:lnTo>
                </a:path>
                <a:path w="2702560" h="909319">
                  <a:moveTo>
                    <a:pt x="1102764" y="469545"/>
                  </a:moveTo>
                  <a:lnTo>
                    <a:pt x="1102764" y="510125"/>
                  </a:lnTo>
                </a:path>
                <a:path w="2702560" h="909319">
                  <a:moveTo>
                    <a:pt x="1110279" y="486054"/>
                  </a:moveTo>
                  <a:lnTo>
                    <a:pt x="1110279" y="526634"/>
                  </a:lnTo>
                </a:path>
                <a:path w="2702560" h="909319">
                  <a:moveTo>
                    <a:pt x="1114037" y="486054"/>
                  </a:moveTo>
                  <a:lnTo>
                    <a:pt x="1114037" y="526634"/>
                  </a:lnTo>
                </a:path>
                <a:path w="2702560" h="909319">
                  <a:moveTo>
                    <a:pt x="1125310" y="486054"/>
                  </a:moveTo>
                  <a:lnTo>
                    <a:pt x="1125310" y="526634"/>
                  </a:lnTo>
                </a:path>
                <a:path w="2702560" h="909319">
                  <a:moveTo>
                    <a:pt x="1147856" y="503535"/>
                  </a:moveTo>
                  <a:lnTo>
                    <a:pt x="1147856" y="543976"/>
                  </a:lnTo>
                </a:path>
                <a:path w="2702560" h="909319">
                  <a:moveTo>
                    <a:pt x="1159129" y="503535"/>
                  </a:moveTo>
                  <a:lnTo>
                    <a:pt x="1159129" y="543976"/>
                  </a:lnTo>
                </a:path>
                <a:path w="2702560" h="909319">
                  <a:moveTo>
                    <a:pt x="1192947" y="503535"/>
                  </a:moveTo>
                  <a:lnTo>
                    <a:pt x="1192947" y="543976"/>
                  </a:lnTo>
                </a:path>
                <a:path w="2702560" h="909319">
                  <a:moveTo>
                    <a:pt x="1207978" y="503535"/>
                  </a:moveTo>
                  <a:lnTo>
                    <a:pt x="1207978" y="543976"/>
                  </a:lnTo>
                </a:path>
                <a:path w="2702560" h="909319">
                  <a:moveTo>
                    <a:pt x="1211736" y="522542"/>
                  </a:moveTo>
                  <a:lnTo>
                    <a:pt x="1211736" y="562913"/>
                  </a:lnTo>
                </a:path>
                <a:path w="2702560" h="909319">
                  <a:moveTo>
                    <a:pt x="1226766" y="522542"/>
                  </a:moveTo>
                  <a:lnTo>
                    <a:pt x="1226766" y="562913"/>
                  </a:lnTo>
                </a:path>
                <a:path w="2702560" h="909319">
                  <a:moveTo>
                    <a:pt x="1241797" y="522542"/>
                  </a:moveTo>
                  <a:lnTo>
                    <a:pt x="1241797" y="562913"/>
                  </a:lnTo>
                </a:path>
                <a:path w="2702560" h="909319">
                  <a:moveTo>
                    <a:pt x="1253070" y="522542"/>
                  </a:moveTo>
                  <a:lnTo>
                    <a:pt x="1253070" y="562913"/>
                  </a:lnTo>
                </a:path>
                <a:path w="2702560" h="909319">
                  <a:moveTo>
                    <a:pt x="1256749" y="522542"/>
                  </a:moveTo>
                  <a:lnTo>
                    <a:pt x="1256749" y="562913"/>
                  </a:lnTo>
                </a:path>
                <a:path w="2702560" h="909319">
                  <a:moveTo>
                    <a:pt x="1328145" y="543144"/>
                  </a:moveTo>
                  <a:lnTo>
                    <a:pt x="1328145" y="583585"/>
                  </a:lnTo>
                </a:path>
                <a:path w="2702560" h="909319">
                  <a:moveTo>
                    <a:pt x="1359146" y="543144"/>
                  </a:moveTo>
                  <a:lnTo>
                    <a:pt x="1359146" y="583585"/>
                  </a:lnTo>
                </a:path>
                <a:path w="2702560" h="909319">
                  <a:moveTo>
                    <a:pt x="1362903" y="543144"/>
                  </a:moveTo>
                  <a:lnTo>
                    <a:pt x="1362903" y="583585"/>
                  </a:lnTo>
                </a:path>
                <a:path w="2702560" h="909319">
                  <a:moveTo>
                    <a:pt x="1366661" y="543144"/>
                  </a:moveTo>
                  <a:lnTo>
                    <a:pt x="1366661" y="583585"/>
                  </a:lnTo>
                </a:path>
                <a:path w="2702560" h="909319">
                  <a:moveTo>
                    <a:pt x="1385449" y="543144"/>
                  </a:moveTo>
                  <a:lnTo>
                    <a:pt x="1385449" y="583585"/>
                  </a:lnTo>
                </a:path>
                <a:path w="2702560" h="909319">
                  <a:moveTo>
                    <a:pt x="1407995" y="565410"/>
                  </a:moveTo>
                  <a:lnTo>
                    <a:pt x="1407995" y="605851"/>
                  </a:lnTo>
                </a:path>
                <a:path w="2702560" h="909319">
                  <a:moveTo>
                    <a:pt x="1434299" y="587677"/>
                  </a:moveTo>
                  <a:lnTo>
                    <a:pt x="1434299" y="628118"/>
                  </a:lnTo>
                </a:path>
                <a:path w="2702560" h="909319">
                  <a:moveTo>
                    <a:pt x="1464282" y="609944"/>
                  </a:moveTo>
                  <a:lnTo>
                    <a:pt x="1464282" y="650385"/>
                  </a:lnTo>
                </a:path>
                <a:path w="2702560" h="909319">
                  <a:moveTo>
                    <a:pt x="1475555" y="631378"/>
                  </a:moveTo>
                  <a:lnTo>
                    <a:pt x="1475555" y="671819"/>
                  </a:lnTo>
                </a:path>
                <a:path w="2702560" h="909319">
                  <a:moveTo>
                    <a:pt x="1490586" y="631378"/>
                  </a:moveTo>
                  <a:lnTo>
                    <a:pt x="1490586" y="671819"/>
                  </a:lnTo>
                </a:path>
                <a:path w="2702560" h="909319">
                  <a:moveTo>
                    <a:pt x="1547107" y="631378"/>
                  </a:moveTo>
                  <a:lnTo>
                    <a:pt x="1547107" y="671819"/>
                  </a:lnTo>
                </a:path>
                <a:path w="2702560" h="909319">
                  <a:moveTo>
                    <a:pt x="1562138" y="678409"/>
                  </a:moveTo>
                  <a:lnTo>
                    <a:pt x="1562138" y="718850"/>
                  </a:lnTo>
                </a:path>
                <a:path w="2702560" h="909319">
                  <a:moveTo>
                    <a:pt x="1573411" y="678409"/>
                  </a:moveTo>
                  <a:lnTo>
                    <a:pt x="1573411" y="718850"/>
                  </a:lnTo>
                </a:path>
                <a:path w="2702560" h="909319">
                  <a:moveTo>
                    <a:pt x="1577168" y="678409"/>
                  </a:moveTo>
                  <a:lnTo>
                    <a:pt x="1577168" y="718850"/>
                  </a:lnTo>
                </a:path>
                <a:path w="2702560" h="909319">
                  <a:moveTo>
                    <a:pt x="1588441" y="678409"/>
                  </a:moveTo>
                  <a:lnTo>
                    <a:pt x="1588441" y="718850"/>
                  </a:lnTo>
                </a:path>
                <a:path w="2702560" h="909319">
                  <a:moveTo>
                    <a:pt x="1614745" y="678409"/>
                  </a:moveTo>
                  <a:lnTo>
                    <a:pt x="1614745" y="718850"/>
                  </a:lnTo>
                </a:path>
                <a:path w="2702560" h="909319">
                  <a:moveTo>
                    <a:pt x="1648564" y="704006"/>
                  </a:moveTo>
                  <a:lnTo>
                    <a:pt x="1648564" y="744447"/>
                  </a:lnTo>
                </a:path>
                <a:path w="2702560" h="909319">
                  <a:moveTo>
                    <a:pt x="1667352" y="704006"/>
                  </a:moveTo>
                  <a:lnTo>
                    <a:pt x="1667352" y="744447"/>
                  </a:lnTo>
                </a:path>
                <a:path w="2702560" h="909319">
                  <a:moveTo>
                    <a:pt x="1674868" y="704006"/>
                  </a:moveTo>
                  <a:lnTo>
                    <a:pt x="1674868" y="744447"/>
                  </a:lnTo>
                </a:path>
                <a:path w="2702560" h="909319">
                  <a:moveTo>
                    <a:pt x="1678625" y="704006"/>
                  </a:moveTo>
                  <a:lnTo>
                    <a:pt x="1678625" y="744447"/>
                  </a:lnTo>
                </a:path>
                <a:path w="2702560" h="909319">
                  <a:moveTo>
                    <a:pt x="1701171" y="732862"/>
                  </a:moveTo>
                  <a:lnTo>
                    <a:pt x="1701171" y="773303"/>
                  </a:lnTo>
                </a:path>
                <a:path w="2702560" h="909319">
                  <a:moveTo>
                    <a:pt x="1704929" y="762552"/>
                  </a:moveTo>
                  <a:lnTo>
                    <a:pt x="1704929" y="802993"/>
                  </a:lnTo>
                </a:path>
                <a:path w="2702560" h="909319">
                  <a:moveTo>
                    <a:pt x="1764973" y="762552"/>
                  </a:moveTo>
                  <a:lnTo>
                    <a:pt x="1764973" y="802993"/>
                  </a:lnTo>
                </a:path>
                <a:path w="2702560" h="909319">
                  <a:moveTo>
                    <a:pt x="1783761" y="762552"/>
                  </a:moveTo>
                  <a:lnTo>
                    <a:pt x="1783761" y="802993"/>
                  </a:lnTo>
                </a:path>
                <a:path w="2702560" h="909319">
                  <a:moveTo>
                    <a:pt x="1799732" y="762552"/>
                  </a:moveTo>
                  <a:lnTo>
                    <a:pt x="1799732" y="802993"/>
                  </a:lnTo>
                </a:path>
                <a:path w="2702560" h="909319">
                  <a:moveTo>
                    <a:pt x="1852339" y="762552"/>
                  </a:moveTo>
                  <a:lnTo>
                    <a:pt x="1852339" y="802993"/>
                  </a:lnTo>
                </a:path>
                <a:path w="2702560" h="909319">
                  <a:moveTo>
                    <a:pt x="1893673" y="797235"/>
                  </a:moveTo>
                  <a:lnTo>
                    <a:pt x="1893673" y="837607"/>
                  </a:lnTo>
                </a:path>
                <a:path w="2702560" h="909319">
                  <a:moveTo>
                    <a:pt x="1908625" y="832682"/>
                  </a:moveTo>
                  <a:lnTo>
                    <a:pt x="1908625" y="873123"/>
                  </a:lnTo>
                </a:path>
                <a:path w="2702560" h="909319">
                  <a:moveTo>
                    <a:pt x="1912383" y="868128"/>
                  </a:moveTo>
                  <a:lnTo>
                    <a:pt x="1912383" y="908777"/>
                  </a:lnTo>
                </a:path>
                <a:path w="2702560" h="909319">
                  <a:moveTo>
                    <a:pt x="1931171" y="868128"/>
                  </a:moveTo>
                  <a:lnTo>
                    <a:pt x="1931171" y="908777"/>
                  </a:lnTo>
                </a:path>
                <a:path w="2702560" h="909319">
                  <a:moveTo>
                    <a:pt x="1934929" y="868128"/>
                  </a:moveTo>
                  <a:lnTo>
                    <a:pt x="1934929" y="908777"/>
                  </a:lnTo>
                </a:path>
                <a:path w="2702560" h="909319">
                  <a:moveTo>
                    <a:pt x="2017598" y="868128"/>
                  </a:moveTo>
                  <a:lnTo>
                    <a:pt x="2017598" y="908777"/>
                  </a:lnTo>
                </a:path>
                <a:path w="2702560" h="909319">
                  <a:moveTo>
                    <a:pt x="2122734" y="868128"/>
                  </a:moveTo>
                  <a:lnTo>
                    <a:pt x="2122734" y="908777"/>
                  </a:lnTo>
                </a:path>
                <a:path w="2702560" h="909319">
                  <a:moveTo>
                    <a:pt x="2156553" y="868128"/>
                  </a:moveTo>
                  <a:lnTo>
                    <a:pt x="2156553" y="908777"/>
                  </a:lnTo>
                </a:path>
                <a:path w="2702560" h="909319">
                  <a:moveTo>
                    <a:pt x="2164068" y="868128"/>
                  </a:moveTo>
                  <a:lnTo>
                    <a:pt x="2164068" y="908777"/>
                  </a:lnTo>
                </a:path>
                <a:path w="2702560" h="909319">
                  <a:moveTo>
                    <a:pt x="2179099" y="868128"/>
                  </a:moveTo>
                  <a:lnTo>
                    <a:pt x="2179099" y="908777"/>
                  </a:lnTo>
                </a:path>
                <a:path w="2702560" h="909319">
                  <a:moveTo>
                    <a:pt x="2194129" y="868128"/>
                  </a:moveTo>
                  <a:lnTo>
                    <a:pt x="2194129" y="908777"/>
                  </a:lnTo>
                </a:path>
                <a:path w="2702560" h="909319">
                  <a:moveTo>
                    <a:pt x="2205402" y="868128"/>
                  </a:moveTo>
                  <a:lnTo>
                    <a:pt x="2205402" y="908777"/>
                  </a:lnTo>
                </a:path>
                <a:path w="2702560" h="909319">
                  <a:moveTo>
                    <a:pt x="2216832" y="868128"/>
                  </a:moveTo>
                  <a:lnTo>
                    <a:pt x="2216832" y="908777"/>
                  </a:lnTo>
                </a:path>
                <a:path w="2702560" h="909319">
                  <a:moveTo>
                    <a:pt x="2247833" y="868128"/>
                  </a:moveTo>
                  <a:lnTo>
                    <a:pt x="2247833" y="908777"/>
                  </a:lnTo>
                </a:path>
                <a:path w="2702560" h="909319">
                  <a:moveTo>
                    <a:pt x="2289167" y="868128"/>
                  </a:moveTo>
                  <a:lnTo>
                    <a:pt x="2289167" y="908777"/>
                  </a:lnTo>
                </a:path>
                <a:path w="2702560" h="909319">
                  <a:moveTo>
                    <a:pt x="2292925" y="868128"/>
                  </a:moveTo>
                  <a:lnTo>
                    <a:pt x="2292925" y="908777"/>
                  </a:lnTo>
                </a:path>
                <a:path w="2702560" h="909319">
                  <a:moveTo>
                    <a:pt x="2300440" y="868128"/>
                  </a:moveTo>
                  <a:lnTo>
                    <a:pt x="2300440" y="908777"/>
                  </a:lnTo>
                </a:path>
                <a:path w="2702560" h="909319">
                  <a:moveTo>
                    <a:pt x="2311713" y="868128"/>
                  </a:moveTo>
                  <a:lnTo>
                    <a:pt x="2311713" y="908777"/>
                  </a:lnTo>
                </a:path>
                <a:path w="2702560" h="909319">
                  <a:moveTo>
                    <a:pt x="2338017" y="868128"/>
                  </a:moveTo>
                  <a:lnTo>
                    <a:pt x="2338017" y="908777"/>
                  </a:lnTo>
                </a:path>
                <a:path w="2702560" h="909319">
                  <a:moveTo>
                    <a:pt x="2360484" y="868128"/>
                  </a:moveTo>
                  <a:lnTo>
                    <a:pt x="2360484" y="908777"/>
                  </a:lnTo>
                </a:path>
                <a:path w="2702560" h="909319">
                  <a:moveTo>
                    <a:pt x="2371757" y="868128"/>
                  </a:moveTo>
                  <a:lnTo>
                    <a:pt x="2371757" y="908777"/>
                  </a:lnTo>
                </a:path>
                <a:path w="2702560" h="909319">
                  <a:moveTo>
                    <a:pt x="2544531" y="868128"/>
                  </a:moveTo>
                  <a:lnTo>
                    <a:pt x="2544531" y="908777"/>
                  </a:lnTo>
                </a:path>
                <a:path w="2702560" h="909319">
                  <a:moveTo>
                    <a:pt x="2570835" y="868128"/>
                  </a:moveTo>
                  <a:lnTo>
                    <a:pt x="2570835" y="908777"/>
                  </a:lnTo>
                </a:path>
                <a:path w="2702560" h="909319">
                  <a:moveTo>
                    <a:pt x="2702353" y="868128"/>
                  </a:moveTo>
                  <a:lnTo>
                    <a:pt x="2702353" y="908777"/>
                  </a:lnTo>
                </a:path>
              </a:pathLst>
            </a:custGeom>
            <a:ln w="10626">
              <a:solidFill>
                <a:srgbClr val="B4F8DF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1447429" y="2076781"/>
              <a:ext cx="2823845" cy="1332230"/>
            </a:xfrm>
            <a:custGeom>
              <a:avLst/>
              <a:gdLst/>
              <a:ahLst/>
              <a:cxnLst/>
              <a:rect l="l" t="t" r="r" b="b"/>
              <a:pathLst>
                <a:path w="2823845" h="1332229">
                  <a:moveTo>
                    <a:pt x="0" y="0"/>
                  </a:moveTo>
                  <a:lnTo>
                    <a:pt x="18780" y="0"/>
                  </a:lnTo>
                  <a:lnTo>
                    <a:pt x="18780" y="6589"/>
                  </a:lnTo>
                </a:path>
                <a:path w="2823845" h="1332229">
                  <a:moveTo>
                    <a:pt x="18780" y="6589"/>
                  </a:moveTo>
                  <a:lnTo>
                    <a:pt x="22538" y="6589"/>
                  </a:lnTo>
                  <a:lnTo>
                    <a:pt x="22538" y="13179"/>
                  </a:lnTo>
                </a:path>
                <a:path w="2823845" h="1332229">
                  <a:moveTo>
                    <a:pt x="22538" y="13179"/>
                  </a:moveTo>
                  <a:lnTo>
                    <a:pt x="86574" y="13179"/>
                  </a:lnTo>
                  <a:lnTo>
                    <a:pt x="86574" y="19006"/>
                  </a:lnTo>
                </a:path>
                <a:path w="2823845" h="1332229">
                  <a:moveTo>
                    <a:pt x="86574" y="19006"/>
                  </a:moveTo>
                  <a:lnTo>
                    <a:pt x="116628" y="19006"/>
                  </a:lnTo>
                  <a:lnTo>
                    <a:pt x="116628" y="25596"/>
                  </a:lnTo>
                </a:path>
                <a:path w="2823845" h="1332229">
                  <a:moveTo>
                    <a:pt x="116628" y="25596"/>
                  </a:moveTo>
                  <a:lnTo>
                    <a:pt x="146674" y="25596"/>
                  </a:lnTo>
                  <a:lnTo>
                    <a:pt x="146674" y="32186"/>
                  </a:lnTo>
                </a:path>
                <a:path w="2823845" h="1332229">
                  <a:moveTo>
                    <a:pt x="146674" y="32186"/>
                  </a:moveTo>
                  <a:lnTo>
                    <a:pt x="150431" y="32186"/>
                  </a:lnTo>
                  <a:lnTo>
                    <a:pt x="150431" y="32186"/>
                  </a:lnTo>
                </a:path>
                <a:path w="2823845" h="1332229">
                  <a:moveTo>
                    <a:pt x="150431" y="32186"/>
                  </a:moveTo>
                  <a:lnTo>
                    <a:pt x="154189" y="32186"/>
                  </a:lnTo>
                  <a:lnTo>
                    <a:pt x="154189" y="37943"/>
                  </a:lnTo>
                </a:path>
                <a:path w="2823845" h="1332229">
                  <a:moveTo>
                    <a:pt x="154189" y="37943"/>
                  </a:moveTo>
                  <a:lnTo>
                    <a:pt x="157939" y="37943"/>
                  </a:lnTo>
                  <a:lnTo>
                    <a:pt x="157939" y="44533"/>
                  </a:lnTo>
                </a:path>
                <a:path w="2823845" h="1332229">
                  <a:moveTo>
                    <a:pt x="157939" y="44533"/>
                  </a:moveTo>
                  <a:lnTo>
                    <a:pt x="172969" y="44533"/>
                  </a:lnTo>
                  <a:lnTo>
                    <a:pt x="172969" y="44533"/>
                  </a:lnTo>
                </a:path>
                <a:path w="2823845" h="1332229">
                  <a:moveTo>
                    <a:pt x="172969" y="44533"/>
                  </a:moveTo>
                  <a:lnTo>
                    <a:pt x="206773" y="44533"/>
                  </a:lnTo>
                  <a:lnTo>
                    <a:pt x="206773" y="51123"/>
                  </a:lnTo>
                </a:path>
                <a:path w="2823845" h="1332229">
                  <a:moveTo>
                    <a:pt x="206773" y="51123"/>
                  </a:moveTo>
                  <a:lnTo>
                    <a:pt x="210530" y="51123"/>
                  </a:lnTo>
                  <a:lnTo>
                    <a:pt x="210530" y="56950"/>
                  </a:lnTo>
                </a:path>
                <a:path w="2823845" h="1332229">
                  <a:moveTo>
                    <a:pt x="210530" y="56950"/>
                  </a:moveTo>
                  <a:lnTo>
                    <a:pt x="236818" y="56950"/>
                  </a:lnTo>
                  <a:lnTo>
                    <a:pt x="236818" y="63540"/>
                  </a:lnTo>
                </a:path>
                <a:path w="2823845" h="1332229">
                  <a:moveTo>
                    <a:pt x="236818" y="63540"/>
                  </a:moveTo>
                  <a:lnTo>
                    <a:pt x="289402" y="63540"/>
                  </a:lnTo>
                  <a:lnTo>
                    <a:pt x="289402" y="70268"/>
                  </a:lnTo>
                </a:path>
                <a:path w="2823845" h="1332229">
                  <a:moveTo>
                    <a:pt x="289402" y="70268"/>
                  </a:moveTo>
                  <a:lnTo>
                    <a:pt x="311940" y="70268"/>
                  </a:lnTo>
                  <a:lnTo>
                    <a:pt x="311940" y="76095"/>
                  </a:lnTo>
                </a:path>
                <a:path w="2823845" h="1332229">
                  <a:moveTo>
                    <a:pt x="311940" y="76095"/>
                  </a:moveTo>
                  <a:lnTo>
                    <a:pt x="315698" y="76095"/>
                  </a:lnTo>
                  <a:lnTo>
                    <a:pt x="315698" y="82685"/>
                  </a:lnTo>
                </a:path>
                <a:path w="2823845" h="1332229">
                  <a:moveTo>
                    <a:pt x="315698" y="82685"/>
                  </a:moveTo>
                  <a:lnTo>
                    <a:pt x="357016" y="82685"/>
                  </a:lnTo>
                  <a:lnTo>
                    <a:pt x="357016" y="89275"/>
                  </a:lnTo>
                </a:path>
                <a:path w="2823845" h="1332229">
                  <a:moveTo>
                    <a:pt x="357016" y="89275"/>
                  </a:moveTo>
                  <a:lnTo>
                    <a:pt x="375797" y="89275"/>
                  </a:lnTo>
                  <a:lnTo>
                    <a:pt x="375797" y="95032"/>
                  </a:lnTo>
                </a:path>
                <a:path w="2823845" h="1332229">
                  <a:moveTo>
                    <a:pt x="375797" y="95032"/>
                  </a:moveTo>
                  <a:lnTo>
                    <a:pt x="387062" y="95032"/>
                  </a:lnTo>
                  <a:lnTo>
                    <a:pt x="387062" y="95032"/>
                  </a:lnTo>
                </a:path>
                <a:path w="2823845" h="1332229">
                  <a:moveTo>
                    <a:pt x="387062" y="95032"/>
                  </a:moveTo>
                  <a:lnTo>
                    <a:pt x="390820" y="95032"/>
                  </a:lnTo>
                  <a:lnTo>
                    <a:pt x="390820" y="95032"/>
                  </a:lnTo>
                </a:path>
                <a:path w="2823845" h="1332229">
                  <a:moveTo>
                    <a:pt x="390820" y="95032"/>
                  </a:moveTo>
                  <a:lnTo>
                    <a:pt x="394577" y="95032"/>
                  </a:lnTo>
                  <a:lnTo>
                    <a:pt x="394577" y="108212"/>
                  </a:lnTo>
                </a:path>
                <a:path w="2823845" h="1332229">
                  <a:moveTo>
                    <a:pt x="394577" y="108212"/>
                  </a:moveTo>
                  <a:lnTo>
                    <a:pt x="417116" y="108212"/>
                  </a:lnTo>
                  <a:lnTo>
                    <a:pt x="417116" y="114039"/>
                  </a:lnTo>
                </a:path>
                <a:path w="2823845" h="1332229">
                  <a:moveTo>
                    <a:pt x="417116" y="114039"/>
                  </a:moveTo>
                  <a:lnTo>
                    <a:pt x="424623" y="114039"/>
                  </a:lnTo>
                  <a:lnTo>
                    <a:pt x="424623" y="120629"/>
                  </a:lnTo>
                </a:path>
                <a:path w="2823845" h="1332229">
                  <a:moveTo>
                    <a:pt x="424623" y="120629"/>
                  </a:moveTo>
                  <a:lnTo>
                    <a:pt x="428381" y="120629"/>
                  </a:lnTo>
                  <a:lnTo>
                    <a:pt x="428381" y="127219"/>
                  </a:lnTo>
                </a:path>
                <a:path w="2823845" h="1332229">
                  <a:moveTo>
                    <a:pt x="428381" y="127219"/>
                  </a:moveTo>
                  <a:lnTo>
                    <a:pt x="435896" y="127219"/>
                  </a:lnTo>
                  <a:lnTo>
                    <a:pt x="435896" y="127219"/>
                  </a:lnTo>
                </a:path>
                <a:path w="2823845" h="1332229">
                  <a:moveTo>
                    <a:pt x="435896" y="127219"/>
                  </a:moveTo>
                  <a:lnTo>
                    <a:pt x="448101" y="127219"/>
                  </a:lnTo>
                  <a:lnTo>
                    <a:pt x="448101" y="133809"/>
                  </a:lnTo>
                </a:path>
                <a:path w="2823845" h="1332229">
                  <a:moveTo>
                    <a:pt x="448101" y="133809"/>
                  </a:moveTo>
                  <a:lnTo>
                    <a:pt x="451858" y="133809"/>
                  </a:lnTo>
                  <a:lnTo>
                    <a:pt x="451858" y="133809"/>
                  </a:lnTo>
                </a:path>
                <a:path w="2823845" h="1332229">
                  <a:moveTo>
                    <a:pt x="451858" y="133809"/>
                  </a:moveTo>
                  <a:lnTo>
                    <a:pt x="454677" y="133809"/>
                  </a:lnTo>
                  <a:lnTo>
                    <a:pt x="454677" y="140398"/>
                  </a:lnTo>
                </a:path>
                <a:path w="2823845" h="1332229">
                  <a:moveTo>
                    <a:pt x="454677" y="140398"/>
                  </a:moveTo>
                  <a:lnTo>
                    <a:pt x="458426" y="140398"/>
                  </a:lnTo>
                  <a:lnTo>
                    <a:pt x="458426" y="152746"/>
                  </a:lnTo>
                </a:path>
                <a:path w="2823845" h="1332229">
                  <a:moveTo>
                    <a:pt x="458426" y="152746"/>
                  </a:moveTo>
                  <a:lnTo>
                    <a:pt x="463123" y="152746"/>
                  </a:lnTo>
                  <a:lnTo>
                    <a:pt x="463123" y="152746"/>
                  </a:lnTo>
                </a:path>
                <a:path w="2823845" h="1332229">
                  <a:moveTo>
                    <a:pt x="463123" y="152746"/>
                  </a:moveTo>
                  <a:lnTo>
                    <a:pt x="466881" y="152746"/>
                  </a:lnTo>
                  <a:lnTo>
                    <a:pt x="466881" y="159405"/>
                  </a:lnTo>
                </a:path>
                <a:path w="2823845" h="1332229">
                  <a:moveTo>
                    <a:pt x="466881" y="159405"/>
                  </a:moveTo>
                  <a:lnTo>
                    <a:pt x="470639" y="159405"/>
                  </a:lnTo>
                  <a:lnTo>
                    <a:pt x="470639" y="159405"/>
                  </a:lnTo>
                </a:path>
                <a:path w="2823845" h="1332229">
                  <a:moveTo>
                    <a:pt x="470639" y="159405"/>
                  </a:moveTo>
                  <a:lnTo>
                    <a:pt x="474396" y="159405"/>
                  </a:lnTo>
                  <a:lnTo>
                    <a:pt x="474396" y="159405"/>
                  </a:lnTo>
                </a:path>
                <a:path w="2823845" h="1332229">
                  <a:moveTo>
                    <a:pt x="474396" y="159405"/>
                  </a:moveTo>
                  <a:lnTo>
                    <a:pt x="489419" y="159405"/>
                  </a:lnTo>
                  <a:lnTo>
                    <a:pt x="489419" y="159405"/>
                  </a:lnTo>
                </a:path>
                <a:path w="2823845" h="1332229">
                  <a:moveTo>
                    <a:pt x="489419" y="159405"/>
                  </a:moveTo>
                  <a:lnTo>
                    <a:pt x="493177" y="159405"/>
                  </a:lnTo>
                  <a:lnTo>
                    <a:pt x="493177" y="165995"/>
                  </a:lnTo>
                </a:path>
                <a:path w="2823845" h="1332229">
                  <a:moveTo>
                    <a:pt x="493177" y="165995"/>
                  </a:moveTo>
                  <a:lnTo>
                    <a:pt x="496927" y="165995"/>
                  </a:lnTo>
                  <a:lnTo>
                    <a:pt x="496927" y="173417"/>
                  </a:lnTo>
                </a:path>
                <a:path w="2823845" h="1332229">
                  <a:moveTo>
                    <a:pt x="496927" y="173417"/>
                  </a:moveTo>
                  <a:lnTo>
                    <a:pt x="500684" y="173417"/>
                  </a:lnTo>
                  <a:lnTo>
                    <a:pt x="500684" y="173417"/>
                  </a:lnTo>
                </a:path>
                <a:path w="2823845" h="1332229">
                  <a:moveTo>
                    <a:pt x="500684" y="173417"/>
                  </a:moveTo>
                  <a:lnTo>
                    <a:pt x="504442" y="173417"/>
                  </a:lnTo>
                  <a:lnTo>
                    <a:pt x="504442" y="180007"/>
                  </a:lnTo>
                </a:path>
                <a:path w="2823845" h="1332229">
                  <a:moveTo>
                    <a:pt x="504442" y="180007"/>
                  </a:moveTo>
                  <a:lnTo>
                    <a:pt x="530722" y="180007"/>
                  </a:lnTo>
                  <a:lnTo>
                    <a:pt x="530722" y="200609"/>
                  </a:lnTo>
                </a:path>
                <a:path w="2823845" h="1332229">
                  <a:moveTo>
                    <a:pt x="530722" y="200609"/>
                  </a:moveTo>
                  <a:lnTo>
                    <a:pt x="538238" y="200609"/>
                  </a:lnTo>
                  <a:lnTo>
                    <a:pt x="538238" y="200609"/>
                  </a:lnTo>
                </a:path>
                <a:path w="2823845" h="1332229">
                  <a:moveTo>
                    <a:pt x="538238" y="200609"/>
                  </a:moveTo>
                  <a:lnTo>
                    <a:pt x="541995" y="200609"/>
                  </a:lnTo>
                  <a:lnTo>
                    <a:pt x="541995" y="208031"/>
                  </a:lnTo>
                </a:path>
                <a:path w="2823845" h="1332229">
                  <a:moveTo>
                    <a:pt x="541995" y="208031"/>
                  </a:moveTo>
                  <a:lnTo>
                    <a:pt x="545753" y="208031"/>
                  </a:lnTo>
                  <a:lnTo>
                    <a:pt x="545753" y="208031"/>
                  </a:lnTo>
                </a:path>
                <a:path w="2823845" h="1332229">
                  <a:moveTo>
                    <a:pt x="545753" y="208031"/>
                  </a:moveTo>
                  <a:lnTo>
                    <a:pt x="549511" y="208031"/>
                  </a:lnTo>
                  <a:lnTo>
                    <a:pt x="549511" y="214621"/>
                  </a:lnTo>
                </a:path>
                <a:path w="2823845" h="1332229">
                  <a:moveTo>
                    <a:pt x="549511" y="214621"/>
                  </a:moveTo>
                  <a:lnTo>
                    <a:pt x="553268" y="214621"/>
                  </a:lnTo>
                  <a:lnTo>
                    <a:pt x="553268" y="214621"/>
                  </a:lnTo>
                </a:path>
                <a:path w="2823845" h="1332229">
                  <a:moveTo>
                    <a:pt x="553268" y="214621"/>
                  </a:moveTo>
                  <a:lnTo>
                    <a:pt x="557026" y="214621"/>
                  </a:lnTo>
                  <a:lnTo>
                    <a:pt x="557026" y="222043"/>
                  </a:lnTo>
                </a:path>
                <a:path w="2823845" h="1332229">
                  <a:moveTo>
                    <a:pt x="557026" y="222043"/>
                  </a:moveTo>
                  <a:lnTo>
                    <a:pt x="560784" y="222043"/>
                  </a:lnTo>
                  <a:lnTo>
                    <a:pt x="560784" y="222043"/>
                  </a:lnTo>
                </a:path>
                <a:path w="2823845" h="1332229">
                  <a:moveTo>
                    <a:pt x="560784" y="222043"/>
                  </a:moveTo>
                  <a:lnTo>
                    <a:pt x="568299" y="222043"/>
                  </a:lnTo>
                  <a:lnTo>
                    <a:pt x="568299" y="229466"/>
                  </a:lnTo>
                </a:path>
                <a:path w="2823845" h="1332229">
                  <a:moveTo>
                    <a:pt x="568299" y="229466"/>
                  </a:moveTo>
                  <a:lnTo>
                    <a:pt x="579572" y="229466"/>
                  </a:lnTo>
                  <a:lnTo>
                    <a:pt x="579572" y="229466"/>
                  </a:lnTo>
                </a:path>
                <a:path w="2823845" h="1332229">
                  <a:moveTo>
                    <a:pt x="579572" y="229466"/>
                  </a:moveTo>
                  <a:lnTo>
                    <a:pt x="583329" y="229466"/>
                  </a:lnTo>
                  <a:lnTo>
                    <a:pt x="583329" y="236888"/>
                  </a:lnTo>
                </a:path>
                <a:path w="2823845" h="1332229">
                  <a:moveTo>
                    <a:pt x="583329" y="236888"/>
                  </a:moveTo>
                  <a:lnTo>
                    <a:pt x="587087" y="236888"/>
                  </a:lnTo>
                  <a:lnTo>
                    <a:pt x="587087" y="244310"/>
                  </a:lnTo>
                </a:path>
                <a:path w="2823845" h="1332229">
                  <a:moveTo>
                    <a:pt x="587087" y="244310"/>
                  </a:moveTo>
                  <a:lnTo>
                    <a:pt x="594602" y="244310"/>
                  </a:lnTo>
                  <a:lnTo>
                    <a:pt x="594602" y="244310"/>
                  </a:lnTo>
                </a:path>
                <a:path w="2823845" h="1332229">
                  <a:moveTo>
                    <a:pt x="594602" y="244310"/>
                  </a:moveTo>
                  <a:lnTo>
                    <a:pt x="602118" y="244310"/>
                  </a:lnTo>
                  <a:lnTo>
                    <a:pt x="602118" y="244310"/>
                  </a:lnTo>
                </a:path>
                <a:path w="2823845" h="1332229">
                  <a:moveTo>
                    <a:pt x="602118" y="244310"/>
                  </a:moveTo>
                  <a:lnTo>
                    <a:pt x="605875" y="244310"/>
                  </a:lnTo>
                  <a:lnTo>
                    <a:pt x="605875" y="244310"/>
                  </a:lnTo>
                </a:path>
                <a:path w="2823845" h="1332229">
                  <a:moveTo>
                    <a:pt x="605875" y="244310"/>
                  </a:moveTo>
                  <a:lnTo>
                    <a:pt x="609633" y="244310"/>
                  </a:lnTo>
                  <a:lnTo>
                    <a:pt x="609633" y="244310"/>
                  </a:lnTo>
                </a:path>
                <a:path w="2823845" h="1332229">
                  <a:moveTo>
                    <a:pt x="609633" y="244310"/>
                  </a:moveTo>
                  <a:lnTo>
                    <a:pt x="617148" y="244310"/>
                  </a:lnTo>
                  <a:lnTo>
                    <a:pt x="617148" y="244310"/>
                  </a:lnTo>
                </a:path>
                <a:path w="2823845" h="1332229">
                  <a:moveTo>
                    <a:pt x="617148" y="244310"/>
                  </a:moveTo>
                  <a:lnTo>
                    <a:pt x="620906" y="244310"/>
                  </a:lnTo>
                  <a:lnTo>
                    <a:pt x="620906" y="244310"/>
                  </a:lnTo>
                </a:path>
                <a:path w="2823845" h="1332229">
                  <a:moveTo>
                    <a:pt x="620906" y="244310"/>
                  </a:moveTo>
                  <a:lnTo>
                    <a:pt x="628421" y="244310"/>
                  </a:lnTo>
                  <a:lnTo>
                    <a:pt x="628421" y="251733"/>
                  </a:lnTo>
                </a:path>
                <a:path w="2823845" h="1332229">
                  <a:moveTo>
                    <a:pt x="628421" y="251733"/>
                  </a:moveTo>
                  <a:lnTo>
                    <a:pt x="654725" y="251733"/>
                  </a:lnTo>
                  <a:lnTo>
                    <a:pt x="654725" y="259987"/>
                  </a:lnTo>
                </a:path>
                <a:path w="2823845" h="1332229">
                  <a:moveTo>
                    <a:pt x="654725" y="259987"/>
                  </a:moveTo>
                  <a:lnTo>
                    <a:pt x="662162" y="259987"/>
                  </a:lnTo>
                  <a:lnTo>
                    <a:pt x="662162" y="259987"/>
                  </a:lnTo>
                </a:path>
                <a:path w="2823845" h="1332229">
                  <a:moveTo>
                    <a:pt x="662162" y="259987"/>
                  </a:moveTo>
                  <a:lnTo>
                    <a:pt x="665920" y="259987"/>
                  </a:lnTo>
                  <a:lnTo>
                    <a:pt x="665920" y="259987"/>
                  </a:lnTo>
                </a:path>
                <a:path w="2823845" h="1332229">
                  <a:moveTo>
                    <a:pt x="665920" y="259987"/>
                  </a:moveTo>
                  <a:lnTo>
                    <a:pt x="673435" y="259987"/>
                  </a:lnTo>
                  <a:lnTo>
                    <a:pt x="673435" y="267410"/>
                  </a:lnTo>
                </a:path>
                <a:path w="2823845" h="1332229">
                  <a:moveTo>
                    <a:pt x="673435" y="267410"/>
                  </a:moveTo>
                  <a:lnTo>
                    <a:pt x="677193" y="267410"/>
                  </a:lnTo>
                  <a:lnTo>
                    <a:pt x="677193" y="267410"/>
                  </a:lnTo>
                </a:path>
                <a:path w="2823845" h="1332229">
                  <a:moveTo>
                    <a:pt x="677193" y="267410"/>
                  </a:moveTo>
                  <a:lnTo>
                    <a:pt x="680950" y="267410"/>
                  </a:lnTo>
                  <a:lnTo>
                    <a:pt x="680950" y="267410"/>
                  </a:lnTo>
                </a:path>
                <a:path w="2823845" h="1332229">
                  <a:moveTo>
                    <a:pt x="680950" y="267410"/>
                  </a:moveTo>
                  <a:lnTo>
                    <a:pt x="688466" y="267410"/>
                  </a:lnTo>
                  <a:lnTo>
                    <a:pt x="688466" y="267410"/>
                  </a:lnTo>
                </a:path>
                <a:path w="2823845" h="1332229">
                  <a:moveTo>
                    <a:pt x="688466" y="267410"/>
                  </a:moveTo>
                  <a:lnTo>
                    <a:pt x="703496" y="267410"/>
                  </a:lnTo>
                  <a:lnTo>
                    <a:pt x="703496" y="267410"/>
                  </a:lnTo>
                </a:path>
                <a:path w="2823845" h="1332229">
                  <a:moveTo>
                    <a:pt x="703496" y="267410"/>
                  </a:moveTo>
                  <a:lnTo>
                    <a:pt x="707254" y="267410"/>
                  </a:lnTo>
                  <a:lnTo>
                    <a:pt x="707254" y="267410"/>
                  </a:lnTo>
                </a:path>
                <a:path w="2823845" h="1332229">
                  <a:moveTo>
                    <a:pt x="707254" y="267410"/>
                  </a:moveTo>
                  <a:lnTo>
                    <a:pt x="711012" y="267410"/>
                  </a:lnTo>
                  <a:lnTo>
                    <a:pt x="711012" y="275664"/>
                  </a:lnTo>
                </a:path>
                <a:path w="2823845" h="1332229">
                  <a:moveTo>
                    <a:pt x="711012" y="275664"/>
                  </a:moveTo>
                  <a:lnTo>
                    <a:pt x="722285" y="275664"/>
                  </a:lnTo>
                  <a:lnTo>
                    <a:pt x="722285" y="284751"/>
                  </a:lnTo>
                </a:path>
                <a:path w="2823845" h="1332229">
                  <a:moveTo>
                    <a:pt x="722285" y="284751"/>
                  </a:moveTo>
                  <a:lnTo>
                    <a:pt x="726042" y="284751"/>
                  </a:lnTo>
                  <a:lnTo>
                    <a:pt x="726042" y="284751"/>
                  </a:lnTo>
                </a:path>
                <a:path w="2823845" h="1332229">
                  <a:moveTo>
                    <a:pt x="726042" y="284751"/>
                  </a:moveTo>
                  <a:lnTo>
                    <a:pt x="729800" y="284751"/>
                  </a:lnTo>
                  <a:lnTo>
                    <a:pt x="729800" y="302093"/>
                  </a:lnTo>
                </a:path>
                <a:path w="2823845" h="1332229">
                  <a:moveTo>
                    <a:pt x="729800" y="302093"/>
                  </a:moveTo>
                  <a:lnTo>
                    <a:pt x="733558" y="302093"/>
                  </a:lnTo>
                  <a:lnTo>
                    <a:pt x="733558" y="302093"/>
                  </a:lnTo>
                </a:path>
                <a:path w="2823845" h="1332229">
                  <a:moveTo>
                    <a:pt x="733558" y="302093"/>
                  </a:moveTo>
                  <a:lnTo>
                    <a:pt x="737315" y="302093"/>
                  </a:lnTo>
                  <a:lnTo>
                    <a:pt x="737315" y="302093"/>
                  </a:lnTo>
                </a:path>
                <a:path w="2823845" h="1332229">
                  <a:moveTo>
                    <a:pt x="737315" y="302093"/>
                  </a:moveTo>
                  <a:lnTo>
                    <a:pt x="741073" y="302093"/>
                  </a:lnTo>
                  <a:lnTo>
                    <a:pt x="741073" y="302093"/>
                  </a:lnTo>
                </a:path>
                <a:path w="2823845" h="1332229">
                  <a:moveTo>
                    <a:pt x="741073" y="302093"/>
                  </a:moveTo>
                  <a:lnTo>
                    <a:pt x="748588" y="302093"/>
                  </a:lnTo>
                  <a:lnTo>
                    <a:pt x="748588" y="302093"/>
                  </a:lnTo>
                </a:path>
                <a:path w="2823845" h="1332229">
                  <a:moveTo>
                    <a:pt x="748588" y="302093"/>
                  </a:moveTo>
                  <a:lnTo>
                    <a:pt x="756104" y="302093"/>
                  </a:lnTo>
                  <a:lnTo>
                    <a:pt x="756104" y="311180"/>
                  </a:lnTo>
                </a:path>
                <a:path w="2823845" h="1332229">
                  <a:moveTo>
                    <a:pt x="756104" y="311180"/>
                  </a:moveTo>
                  <a:lnTo>
                    <a:pt x="767377" y="311180"/>
                  </a:lnTo>
                  <a:lnTo>
                    <a:pt x="767377" y="311180"/>
                  </a:lnTo>
                </a:path>
                <a:path w="2823845" h="1332229">
                  <a:moveTo>
                    <a:pt x="767377" y="311180"/>
                  </a:moveTo>
                  <a:lnTo>
                    <a:pt x="771134" y="311180"/>
                  </a:lnTo>
                  <a:lnTo>
                    <a:pt x="771134" y="311180"/>
                  </a:lnTo>
                </a:path>
                <a:path w="2823845" h="1332229">
                  <a:moveTo>
                    <a:pt x="771134" y="311180"/>
                  </a:moveTo>
                  <a:lnTo>
                    <a:pt x="778650" y="311180"/>
                  </a:lnTo>
                  <a:lnTo>
                    <a:pt x="778650" y="311180"/>
                  </a:lnTo>
                </a:path>
                <a:path w="2823845" h="1332229">
                  <a:moveTo>
                    <a:pt x="778650" y="311180"/>
                  </a:moveTo>
                  <a:lnTo>
                    <a:pt x="786165" y="311180"/>
                  </a:lnTo>
                  <a:lnTo>
                    <a:pt x="786165" y="311180"/>
                  </a:lnTo>
                </a:path>
                <a:path w="2823845" h="1332229">
                  <a:moveTo>
                    <a:pt x="786165" y="311180"/>
                  </a:moveTo>
                  <a:lnTo>
                    <a:pt x="789923" y="311180"/>
                  </a:lnTo>
                  <a:lnTo>
                    <a:pt x="789923" y="330117"/>
                  </a:lnTo>
                </a:path>
                <a:path w="2823845" h="1332229">
                  <a:moveTo>
                    <a:pt x="789923" y="330117"/>
                  </a:moveTo>
                  <a:lnTo>
                    <a:pt x="793680" y="330117"/>
                  </a:lnTo>
                  <a:lnTo>
                    <a:pt x="793680" y="330117"/>
                  </a:lnTo>
                </a:path>
                <a:path w="2823845" h="1332229">
                  <a:moveTo>
                    <a:pt x="793680" y="330117"/>
                  </a:moveTo>
                  <a:lnTo>
                    <a:pt x="801196" y="330117"/>
                  </a:lnTo>
                  <a:lnTo>
                    <a:pt x="801196" y="340037"/>
                  </a:lnTo>
                </a:path>
                <a:path w="2823845" h="1332229">
                  <a:moveTo>
                    <a:pt x="801196" y="340037"/>
                  </a:moveTo>
                  <a:lnTo>
                    <a:pt x="804953" y="340037"/>
                  </a:lnTo>
                  <a:lnTo>
                    <a:pt x="804953" y="340037"/>
                  </a:lnTo>
                </a:path>
                <a:path w="2823845" h="1332229">
                  <a:moveTo>
                    <a:pt x="804953" y="340037"/>
                  </a:moveTo>
                  <a:lnTo>
                    <a:pt x="808867" y="340037"/>
                  </a:lnTo>
                  <a:lnTo>
                    <a:pt x="808867" y="340037"/>
                  </a:lnTo>
                </a:path>
                <a:path w="2823845" h="1332229">
                  <a:moveTo>
                    <a:pt x="808867" y="340037"/>
                  </a:moveTo>
                  <a:lnTo>
                    <a:pt x="812625" y="340037"/>
                  </a:lnTo>
                  <a:lnTo>
                    <a:pt x="812625" y="349956"/>
                  </a:lnTo>
                </a:path>
                <a:path w="2823845" h="1332229">
                  <a:moveTo>
                    <a:pt x="812625" y="349956"/>
                  </a:moveTo>
                  <a:lnTo>
                    <a:pt x="816383" y="349956"/>
                  </a:lnTo>
                  <a:lnTo>
                    <a:pt x="816383" y="359806"/>
                  </a:lnTo>
                </a:path>
                <a:path w="2823845" h="1332229">
                  <a:moveTo>
                    <a:pt x="816383" y="359806"/>
                  </a:moveTo>
                  <a:lnTo>
                    <a:pt x="823898" y="359806"/>
                  </a:lnTo>
                  <a:lnTo>
                    <a:pt x="823898" y="369726"/>
                  </a:lnTo>
                </a:path>
                <a:path w="2823845" h="1332229">
                  <a:moveTo>
                    <a:pt x="823898" y="369726"/>
                  </a:moveTo>
                  <a:lnTo>
                    <a:pt x="827656" y="369726"/>
                  </a:lnTo>
                  <a:lnTo>
                    <a:pt x="827656" y="389496"/>
                  </a:lnTo>
                </a:path>
                <a:path w="2823845" h="1332229">
                  <a:moveTo>
                    <a:pt x="827656" y="389496"/>
                  </a:moveTo>
                  <a:lnTo>
                    <a:pt x="838929" y="389496"/>
                  </a:lnTo>
                  <a:lnTo>
                    <a:pt x="838929" y="399415"/>
                  </a:lnTo>
                </a:path>
                <a:path w="2823845" h="1332229">
                  <a:moveTo>
                    <a:pt x="838929" y="399415"/>
                  </a:moveTo>
                  <a:lnTo>
                    <a:pt x="842686" y="399415"/>
                  </a:lnTo>
                  <a:lnTo>
                    <a:pt x="842686" y="409335"/>
                  </a:lnTo>
                </a:path>
                <a:path w="2823845" h="1332229">
                  <a:moveTo>
                    <a:pt x="842686" y="409335"/>
                  </a:moveTo>
                  <a:lnTo>
                    <a:pt x="846444" y="409335"/>
                  </a:lnTo>
                  <a:lnTo>
                    <a:pt x="846444" y="409335"/>
                  </a:lnTo>
                </a:path>
                <a:path w="2823845" h="1332229">
                  <a:moveTo>
                    <a:pt x="846444" y="409335"/>
                  </a:moveTo>
                  <a:lnTo>
                    <a:pt x="853959" y="409335"/>
                  </a:lnTo>
                  <a:lnTo>
                    <a:pt x="853959" y="440688"/>
                  </a:lnTo>
                </a:path>
                <a:path w="2823845" h="1332229">
                  <a:moveTo>
                    <a:pt x="853959" y="440688"/>
                  </a:moveTo>
                  <a:lnTo>
                    <a:pt x="857717" y="440688"/>
                  </a:lnTo>
                  <a:lnTo>
                    <a:pt x="857717" y="440688"/>
                  </a:lnTo>
                </a:path>
                <a:path w="2823845" h="1332229">
                  <a:moveTo>
                    <a:pt x="857717" y="440688"/>
                  </a:moveTo>
                  <a:lnTo>
                    <a:pt x="865232" y="440688"/>
                  </a:lnTo>
                  <a:lnTo>
                    <a:pt x="865232" y="440688"/>
                  </a:lnTo>
                </a:path>
                <a:path w="2823845" h="1332229">
                  <a:moveTo>
                    <a:pt x="865232" y="440688"/>
                  </a:moveTo>
                  <a:lnTo>
                    <a:pt x="868990" y="440688"/>
                  </a:lnTo>
                  <a:lnTo>
                    <a:pt x="868990" y="451371"/>
                  </a:lnTo>
                </a:path>
                <a:path w="2823845" h="1332229">
                  <a:moveTo>
                    <a:pt x="868990" y="451371"/>
                  </a:moveTo>
                  <a:lnTo>
                    <a:pt x="876505" y="451371"/>
                  </a:lnTo>
                  <a:lnTo>
                    <a:pt x="876505" y="462262"/>
                  </a:lnTo>
                </a:path>
                <a:path w="2823845" h="1332229">
                  <a:moveTo>
                    <a:pt x="876505" y="462262"/>
                  </a:moveTo>
                  <a:lnTo>
                    <a:pt x="884021" y="462262"/>
                  </a:lnTo>
                  <a:lnTo>
                    <a:pt x="884021" y="462262"/>
                  </a:lnTo>
                </a:path>
                <a:path w="2823845" h="1332229">
                  <a:moveTo>
                    <a:pt x="884021" y="462262"/>
                  </a:moveTo>
                  <a:lnTo>
                    <a:pt x="891536" y="462262"/>
                  </a:lnTo>
                  <a:lnTo>
                    <a:pt x="891536" y="462262"/>
                  </a:lnTo>
                </a:path>
                <a:path w="2823845" h="1332229">
                  <a:moveTo>
                    <a:pt x="891536" y="462262"/>
                  </a:moveTo>
                  <a:lnTo>
                    <a:pt x="895294" y="462262"/>
                  </a:lnTo>
                  <a:lnTo>
                    <a:pt x="895294" y="462262"/>
                  </a:lnTo>
                </a:path>
                <a:path w="2823845" h="1332229">
                  <a:moveTo>
                    <a:pt x="895294" y="462262"/>
                  </a:moveTo>
                  <a:lnTo>
                    <a:pt x="899051" y="462262"/>
                  </a:lnTo>
                  <a:lnTo>
                    <a:pt x="899051" y="462262"/>
                  </a:lnTo>
                </a:path>
                <a:path w="2823845" h="1332229">
                  <a:moveTo>
                    <a:pt x="899051" y="462262"/>
                  </a:moveTo>
                  <a:lnTo>
                    <a:pt x="911264" y="462262"/>
                  </a:lnTo>
                  <a:lnTo>
                    <a:pt x="911264" y="473846"/>
                  </a:lnTo>
                </a:path>
                <a:path w="2823845" h="1332229">
                  <a:moveTo>
                    <a:pt x="911264" y="473846"/>
                  </a:moveTo>
                  <a:lnTo>
                    <a:pt x="915021" y="473846"/>
                  </a:lnTo>
                  <a:lnTo>
                    <a:pt x="915021" y="473846"/>
                  </a:lnTo>
                </a:path>
                <a:path w="2823845" h="1332229">
                  <a:moveTo>
                    <a:pt x="915021" y="473846"/>
                  </a:moveTo>
                  <a:lnTo>
                    <a:pt x="921519" y="473846"/>
                  </a:lnTo>
                  <a:lnTo>
                    <a:pt x="921519" y="485361"/>
                  </a:lnTo>
                </a:path>
                <a:path w="2823845" h="1332229">
                  <a:moveTo>
                    <a:pt x="921519" y="485361"/>
                  </a:moveTo>
                  <a:lnTo>
                    <a:pt x="926216" y="485361"/>
                  </a:lnTo>
                  <a:lnTo>
                    <a:pt x="926216" y="496945"/>
                  </a:lnTo>
                </a:path>
                <a:path w="2823845" h="1332229">
                  <a:moveTo>
                    <a:pt x="926216" y="496945"/>
                  </a:moveTo>
                  <a:lnTo>
                    <a:pt x="929974" y="496945"/>
                  </a:lnTo>
                  <a:lnTo>
                    <a:pt x="929974" y="496945"/>
                  </a:lnTo>
                </a:path>
                <a:path w="2823845" h="1332229">
                  <a:moveTo>
                    <a:pt x="929974" y="496945"/>
                  </a:moveTo>
                  <a:lnTo>
                    <a:pt x="937489" y="496945"/>
                  </a:lnTo>
                  <a:lnTo>
                    <a:pt x="937489" y="509292"/>
                  </a:lnTo>
                </a:path>
                <a:path w="2823845" h="1332229">
                  <a:moveTo>
                    <a:pt x="937489" y="509292"/>
                  </a:moveTo>
                  <a:lnTo>
                    <a:pt x="945004" y="509292"/>
                  </a:lnTo>
                  <a:lnTo>
                    <a:pt x="945004" y="520877"/>
                  </a:lnTo>
                </a:path>
                <a:path w="2823845" h="1332229">
                  <a:moveTo>
                    <a:pt x="945004" y="520877"/>
                  </a:moveTo>
                  <a:lnTo>
                    <a:pt x="952520" y="520877"/>
                  </a:lnTo>
                  <a:lnTo>
                    <a:pt x="952520" y="520877"/>
                  </a:lnTo>
                </a:path>
                <a:path w="2823845" h="1332229">
                  <a:moveTo>
                    <a:pt x="952520" y="520877"/>
                  </a:moveTo>
                  <a:lnTo>
                    <a:pt x="956277" y="520877"/>
                  </a:lnTo>
                  <a:lnTo>
                    <a:pt x="956277" y="520877"/>
                  </a:lnTo>
                </a:path>
                <a:path w="2823845" h="1332229">
                  <a:moveTo>
                    <a:pt x="956277" y="520877"/>
                  </a:moveTo>
                  <a:lnTo>
                    <a:pt x="967550" y="520877"/>
                  </a:lnTo>
                  <a:lnTo>
                    <a:pt x="967550" y="520877"/>
                  </a:lnTo>
                </a:path>
                <a:path w="2823845" h="1332229">
                  <a:moveTo>
                    <a:pt x="967550" y="520877"/>
                  </a:moveTo>
                  <a:lnTo>
                    <a:pt x="975066" y="520877"/>
                  </a:lnTo>
                  <a:lnTo>
                    <a:pt x="975066" y="520877"/>
                  </a:lnTo>
                </a:path>
                <a:path w="2823845" h="1332229">
                  <a:moveTo>
                    <a:pt x="975066" y="520877"/>
                  </a:moveTo>
                  <a:lnTo>
                    <a:pt x="982581" y="520877"/>
                  </a:lnTo>
                  <a:lnTo>
                    <a:pt x="982581" y="520877"/>
                  </a:lnTo>
                </a:path>
                <a:path w="2823845" h="1332229">
                  <a:moveTo>
                    <a:pt x="982581" y="520877"/>
                  </a:moveTo>
                  <a:lnTo>
                    <a:pt x="986339" y="520877"/>
                  </a:lnTo>
                  <a:lnTo>
                    <a:pt x="986339" y="533224"/>
                  </a:lnTo>
                </a:path>
                <a:path w="2823845" h="1332229">
                  <a:moveTo>
                    <a:pt x="986339" y="533224"/>
                  </a:moveTo>
                  <a:lnTo>
                    <a:pt x="990096" y="533224"/>
                  </a:lnTo>
                  <a:lnTo>
                    <a:pt x="990096" y="533224"/>
                  </a:lnTo>
                </a:path>
                <a:path w="2823845" h="1332229">
                  <a:moveTo>
                    <a:pt x="990096" y="533224"/>
                  </a:moveTo>
                  <a:lnTo>
                    <a:pt x="997612" y="533224"/>
                  </a:lnTo>
                  <a:lnTo>
                    <a:pt x="997612" y="533224"/>
                  </a:lnTo>
                </a:path>
                <a:path w="2823845" h="1332229">
                  <a:moveTo>
                    <a:pt x="997612" y="533224"/>
                  </a:moveTo>
                  <a:lnTo>
                    <a:pt x="1023915" y="533224"/>
                  </a:lnTo>
                  <a:lnTo>
                    <a:pt x="1023915" y="533224"/>
                  </a:lnTo>
                </a:path>
                <a:path w="2823845" h="1332229">
                  <a:moveTo>
                    <a:pt x="1023915" y="533224"/>
                  </a:moveTo>
                  <a:lnTo>
                    <a:pt x="1031431" y="533224"/>
                  </a:lnTo>
                  <a:lnTo>
                    <a:pt x="1031431" y="533224"/>
                  </a:lnTo>
                </a:path>
                <a:path w="2823845" h="1332229">
                  <a:moveTo>
                    <a:pt x="1031431" y="533224"/>
                  </a:moveTo>
                  <a:lnTo>
                    <a:pt x="1035188" y="533224"/>
                  </a:lnTo>
                  <a:lnTo>
                    <a:pt x="1035188" y="547236"/>
                  </a:lnTo>
                </a:path>
                <a:path w="2823845" h="1332229">
                  <a:moveTo>
                    <a:pt x="1035188" y="547236"/>
                  </a:moveTo>
                  <a:lnTo>
                    <a:pt x="1038946" y="547236"/>
                  </a:lnTo>
                  <a:lnTo>
                    <a:pt x="1038946" y="561248"/>
                  </a:lnTo>
                </a:path>
                <a:path w="2823845" h="1332229">
                  <a:moveTo>
                    <a:pt x="1038946" y="561248"/>
                  </a:moveTo>
                  <a:lnTo>
                    <a:pt x="1042704" y="561248"/>
                  </a:lnTo>
                  <a:lnTo>
                    <a:pt x="1042704" y="561248"/>
                  </a:lnTo>
                </a:path>
                <a:path w="2823845" h="1332229">
                  <a:moveTo>
                    <a:pt x="1042704" y="561248"/>
                  </a:moveTo>
                  <a:lnTo>
                    <a:pt x="1050219" y="561248"/>
                  </a:lnTo>
                  <a:lnTo>
                    <a:pt x="1050219" y="561248"/>
                  </a:lnTo>
                </a:path>
                <a:path w="2823845" h="1332229">
                  <a:moveTo>
                    <a:pt x="1050219" y="561248"/>
                  </a:moveTo>
                  <a:lnTo>
                    <a:pt x="1057734" y="561248"/>
                  </a:lnTo>
                  <a:lnTo>
                    <a:pt x="1057734" y="575260"/>
                  </a:lnTo>
                </a:path>
                <a:path w="2823845" h="1332229">
                  <a:moveTo>
                    <a:pt x="1057734" y="575260"/>
                  </a:moveTo>
                  <a:lnTo>
                    <a:pt x="1061492" y="575260"/>
                  </a:lnTo>
                  <a:lnTo>
                    <a:pt x="1061492" y="590174"/>
                  </a:lnTo>
                </a:path>
                <a:path w="2823845" h="1332229">
                  <a:moveTo>
                    <a:pt x="1061492" y="590174"/>
                  </a:moveTo>
                  <a:lnTo>
                    <a:pt x="1087796" y="590174"/>
                  </a:lnTo>
                  <a:lnTo>
                    <a:pt x="1087796" y="605019"/>
                  </a:lnTo>
                </a:path>
                <a:path w="2823845" h="1332229">
                  <a:moveTo>
                    <a:pt x="1087796" y="605019"/>
                  </a:moveTo>
                  <a:lnTo>
                    <a:pt x="1102826" y="605019"/>
                  </a:lnTo>
                  <a:lnTo>
                    <a:pt x="1102826" y="619864"/>
                  </a:lnTo>
                </a:path>
                <a:path w="2823845" h="1332229">
                  <a:moveTo>
                    <a:pt x="1102826" y="619864"/>
                  </a:moveTo>
                  <a:lnTo>
                    <a:pt x="1106506" y="619864"/>
                  </a:lnTo>
                  <a:lnTo>
                    <a:pt x="1106506" y="634708"/>
                  </a:lnTo>
                </a:path>
                <a:path w="2823845" h="1332229">
                  <a:moveTo>
                    <a:pt x="1106506" y="634708"/>
                  </a:moveTo>
                  <a:lnTo>
                    <a:pt x="1110263" y="634708"/>
                  </a:lnTo>
                  <a:lnTo>
                    <a:pt x="1110263" y="634708"/>
                  </a:lnTo>
                </a:path>
                <a:path w="2823845" h="1332229">
                  <a:moveTo>
                    <a:pt x="1110263" y="634708"/>
                  </a:moveTo>
                  <a:lnTo>
                    <a:pt x="1114021" y="634708"/>
                  </a:lnTo>
                  <a:lnTo>
                    <a:pt x="1114021" y="634708"/>
                  </a:lnTo>
                </a:path>
                <a:path w="2823845" h="1332229">
                  <a:moveTo>
                    <a:pt x="1114021" y="634708"/>
                  </a:moveTo>
                  <a:lnTo>
                    <a:pt x="1125294" y="634708"/>
                  </a:lnTo>
                  <a:lnTo>
                    <a:pt x="1125294" y="634708"/>
                  </a:lnTo>
                </a:path>
                <a:path w="2823845" h="1332229">
                  <a:moveTo>
                    <a:pt x="1125294" y="634708"/>
                  </a:moveTo>
                  <a:lnTo>
                    <a:pt x="1136567" y="634708"/>
                  </a:lnTo>
                  <a:lnTo>
                    <a:pt x="1136567" y="634708"/>
                  </a:lnTo>
                </a:path>
                <a:path w="2823845" h="1332229">
                  <a:moveTo>
                    <a:pt x="1136567" y="634708"/>
                  </a:moveTo>
                  <a:lnTo>
                    <a:pt x="1140325" y="634708"/>
                  </a:lnTo>
                  <a:lnTo>
                    <a:pt x="1140325" y="651217"/>
                  </a:lnTo>
                </a:path>
                <a:path w="2823845" h="1332229">
                  <a:moveTo>
                    <a:pt x="1140325" y="651217"/>
                  </a:moveTo>
                  <a:lnTo>
                    <a:pt x="1159113" y="651217"/>
                  </a:lnTo>
                  <a:lnTo>
                    <a:pt x="1159113" y="651217"/>
                  </a:lnTo>
                </a:path>
                <a:path w="2823845" h="1332229">
                  <a:moveTo>
                    <a:pt x="1159113" y="651217"/>
                  </a:moveTo>
                  <a:lnTo>
                    <a:pt x="1162871" y="651217"/>
                  </a:lnTo>
                  <a:lnTo>
                    <a:pt x="1162871" y="667657"/>
                  </a:lnTo>
                </a:path>
                <a:path w="2823845" h="1332229">
                  <a:moveTo>
                    <a:pt x="1162871" y="667657"/>
                  </a:moveTo>
                  <a:lnTo>
                    <a:pt x="1174144" y="667657"/>
                  </a:lnTo>
                  <a:lnTo>
                    <a:pt x="1174144" y="667657"/>
                  </a:lnTo>
                </a:path>
                <a:path w="2823845" h="1332229">
                  <a:moveTo>
                    <a:pt x="1174144" y="667657"/>
                  </a:moveTo>
                  <a:lnTo>
                    <a:pt x="1177901" y="667657"/>
                  </a:lnTo>
                  <a:lnTo>
                    <a:pt x="1177901" y="667657"/>
                  </a:lnTo>
                </a:path>
                <a:path w="2823845" h="1332229">
                  <a:moveTo>
                    <a:pt x="1177901" y="667657"/>
                  </a:moveTo>
                  <a:lnTo>
                    <a:pt x="1192932" y="667657"/>
                  </a:lnTo>
                  <a:lnTo>
                    <a:pt x="1192932" y="667657"/>
                  </a:lnTo>
                </a:path>
                <a:path w="2823845" h="1332229">
                  <a:moveTo>
                    <a:pt x="1192932" y="667657"/>
                  </a:moveTo>
                  <a:lnTo>
                    <a:pt x="1196689" y="667657"/>
                  </a:lnTo>
                  <a:lnTo>
                    <a:pt x="1196689" y="684999"/>
                  </a:lnTo>
                </a:path>
                <a:path w="2823845" h="1332229">
                  <a:moveTo>
                    <a:pt x="1196689" y="684999"/>
                  </a:moveTo>
                  <a:lnTo>
                    <a:pt x="1204205" y="684999"/>
                  </a:lnTo>
                  <a:lnTo>
                    <a:pt x="1204205" y="702341"/>
                  </a:lnTo>
                </a:path>
                <a:path w="2823845" h="1332229">
                  <a:moveTo>
                    <a:pt x="1204205" y="702341"/>
                  </a:moveTo>
                  <a:lnTo>
                    <a:pt x="1207962" y="702341"/>
                  </a:lnTo>
                  <a:lnTo>
                    <a:pt x="1207962" y="737788"/>
                  </a:lnTo>
                </a:path>
                <a:path w="2823845" h="1332229">
                  <a:moveTo>
                    <a:pt x="1207962" y="737788"/>
                  </a:moveTo>
                  <a:lnTo>
                    <a:pt x="1230508" y="737788"/>
                  </a:lnTo>
                  <a:lnTo>
                    <a:pt x="1230508" y="737788"/>
                  </a:lnTo>
                </a:path>
                <a:path w="2823845" h="1332229">
                  <a:moveTo>
                    <a:pt x="1230508" y="737788"/>
                  </a:moveTo>
                  <a:lnTo>
                    <a:pt x="1234266" y="737788"/>
                  </a:lnTo>
                  <a:lnTo>
                    <a:pt x="1234266" y="755129"/>
                  </a:lnTo>
                </a:path>
                <a:path w="2823845" h="1332229">
                  <a:moveTo>
                    <a:pt x="1234266" y="755129"/>
                  </a:moveTo>
                  <a:lnTo>
                    <a:pt x="1238024" y="755129"/>
                  </a:lnTo>
                  <a:lnTo>
                    <a:pt x="1238024" y="773303"/>
                  </a:lnTo>
                </a:path>
                <a:path w="2823845" h="1332229">
                  <a:moveTo>
                    <a:pt x="1238024" y="773303"/>
                  </a:moveTo>
                  <a:lnTo>
                    <a:pt x="1253054" y="773303"/>
                  </a:lnTo>
                  <a:lnTo>
                    <a:pt x="1253054" y="791408"/>
                  </a:lnTo>
                </a:path>
                <a:path w="2823845" h="1332229">
                  <a:moveTo>
                    <a:pt x="1253054" y="791408"/>
                  </a:moveTo>
                  <a:lnTo>
                    <a:pt x="1264327" y="791408"/>
                  </a:lnTo>
                  <a:lnTo>
                    <a:pt x="1264327" y="808750"/>
                  </a:lnTo>
                </a:path>
                <a:path w="2823845" h="1332229">
                  <a:moveTo>
                    <a:pt x="1264327" y="808750"/>
                  </a:moveTo>
                  <a:lnTo>
                    <a:pt x="1271843" y="808750"/>
                  </a:lnTo>
                  <a:lnTo>
                    <a:pt x="1271843" y="826924"/>
                  </a:lnTo>
                </a:path>
                <a:path w="2823845" h="1332229">
                  <a:moveTo>
                    <a:pt x="1271843" y="826924"/>
                  </a:moveTo>
                  <a:lnTo>
                    <a:pt x="1283116" y="826924"/>
                  </a:lnTo>
                  <a:lnTo>
                    <a:pt x="1283116" y="826924"/>
                  </a:lnTo>
                </a:path>
                <a:path w="2823845" h="1332229">
                  <a:moveTo>
                    <a:pt x="1283116" y="826924"/>
                  </a:moveTo>
                  <a:lnTo>
                    <a:pt x="1294310" y="826924"/>
                  </a:lnTo>
                  <a:lnTo>
                    <a:pt x="1294310" y="826924"/>
                  </a:lnTo>
                </a:path>
                <a:path w="2823845" h="1332229">
                  <a:moveTo>
                    <a:pt x="1294310" y="826924"/>
                  </a:moveTo>
                  <a:lnTo>
                    <a:pt x="1301826" y="826924"/>
                  </a:lnTo>
                  <a:lnTo>
                    <a:pt x="1301826" y="826924"/>
                  </a:lnTo>
                </a:path>
                <a:path w="2823845" h="1332229">
                  <a:moveTo>
                    <a:pt x="1301826" y="826924"/>
                  </a:moveTo>
                  <a:lnTo>
                    <a:pt x="1309341" y="826924"/>
                  </a:lnTo>
                  <a:lnTo>
                    <a:pt x="1309341" y="846833"/>
                  </a:lnTo>
                </a:path>
                <a:path w="2823845" h="1332229">
                  <a:moveTo>
                    <a:pt x="1309341" y="846833"/>
                  </a:moveTo>
                  <a:lnTo>
                    <a:pt x="1316856" y="846833"/>
                  </a:lnTo>
                  <a:lnTo>
                    <a:pt x="1316856" y="846833"/>
                  </a:lnTo>
                </a:path>
                <a:path w="2823845" h="1332229">
                  <a:moveTo>
                    <a:pt x="1316856" y="846833"/>
                  </a:moveTo>
                  <a:lnTo>
                    <a:pt x="1324372" y="846833"/>
                  </a:lnTo>
                  <a:lnTo>
                    <a:pt x="1324372" y="908708"/>
                  </a:lnTo>
                </a:path>
                <a:path w="2823845" h="1332229">
                  <a:moveTo>
                    <a:pt x="1324372" y="908708"/>
                  </a:moveTo>
                  <a:lnTo>
                    <a:pt x="1374161" y="908708"/>
                  </a:lnTo>
                  <a:lnTo>
                    <a:pt x="1374161" y="908708"/>
                  </a:lnTo>
                </a:path>
                <a:path w="2823845" h="1332229">
                  <a:moveTo>
                    <a:pt x="1374161" y="908708"/>
                  </a:moveTo>
                  <a:lnTo>
                    <a:pt x="1419253" y="908708"/>
                  </a:lnTo>
                  <a:lnTo>
                    <a:pt x="1419253" y="930142"/>
                  </a:lnTo>
                </a:path>
                <a:path w="2823845" h="1332229">
                  <a:moveTo>
                    <a:pt x="1419253" y="930142"/>
                  </a:moveTo>
                  <a:lnTo>
                    <a:pt x="1438041" y="930142"/>
                  </a:lnTo>
                  <a:lnTo>
                    <a:pt x="1438041" y="973081"/>
                  </a:lnTo>
                </a:path>
                <a:path w="2823845" h="1332229">
                  <a:moveTo>
                    <a:pt x="1438041" y="973081"/>
                  </a:moveTo>
                  <a:lnTo>
                    <a:pt x="1468102" y="973081"/>
                  </a:lnTo>
                  <a:lnTo>
                    <a:pt x="1468102" y="994515"/>
                  </a:lnTo>
                </a:path>
                <a:path w="2823845" h="1332229">
                  <a:moveTo>
                    <a:pt x="1468102" y="994515"/>
                  </a:moveTo>
                  <a:lnTo>
                    <a:pt x="1494328" y="994515"/>
                  </a:lnTo>
                  <a:lnTo>
                    <a:pt x="1494328" y="1015949"/>
                  </a:lnTo>
                </a:path>
                <a:path w="2823845" h="1332229">
                  <a:moveTo>
                    <a:pt x="1494328" y="1015949"/>
                  </a:moveTo>
                  <a:lnTo>
                    <a:pt x="1498085" y="1015949"/>
                  </a:lnTo>
                  <a:lnTo>
                    <a:pt x="1498085" y="1037384"/>
                  </a:lnTo>
                </a:path>
                <a:path w="2823845" h="1332229">
                  <a:moveTo>
                    <a:pt x="1498085" y="1037384"/>
                  </a:moveTo>
                  <a:lnTo>
                    <a:pt x="1501843" y="1037384"/>
                  </a:lnTo>
                  <a:lnTo>
                    <a:pt x="1501843" y="1058888"/>
                  </a:lnTo>
                </a:path>
                <a:path w="2823845" h="1332229">
                  <a:moveTo>
                    <a:pt x="1501843" y="1058888"/>
                  </a:moveTo>
                  <a:lnTo>
                    <a:pt x="1535897" y="1058888"/>
                  </a:lnTo>
                  <a:lnTo>
                    <a:pt x="1535897" y="1080322"/>
                  </a:lnTo>
                </a:path>
                <a:path w="2823845" h="1332229">
                  <a:moveTo>
                    <a:pt x="1535897" y="1080322"/>
                  </a:moveTo>
                  <a:lnTo>
                    <a:pt x="1565880" y="1080322"/>
                  </a:lnTo>
                  <a:lnTo>
                    <a:pt x="1565880" y="1080322"/>
                  </a:lnTo>
                </a:path>
                <a:path w="2823845" h="1332229">
                  <a:moveTo>
                    <a:pt x="1565880" y="1080322"/>
                  </a:moveTo>
                  <a:lnTo>
                    <a:pt x="1573395" y="1080322"/>
                  </a:lnTo>
                  <a:lnTo>
                    <a:pt x="1573395" y="1080322"/>
                  </a:lnTo>
                </a:path>
                <a:path w="2823845" h="1332229">
                  <a:moveTo>
                    <a:pt x="1573395" y="1080322"/>
                  </a:moveTo>
                  <a:lnTo>
                    <a:pt x="1577153" y="1080322"/>
                  </a:lnTo>
                  <a:lnTo>
                    <a:pt x="1577153" y="1080322"/>
                  </a:lnTo>
                </a:path>
                <a:path w="2823845" h="1332229">
                  <a:moveTo>
                    <a:pt x="1577153" y="1080322"/>
                  </a:moveTo>
                  <a:lnTo>
                    <a:pt x="1584668" y="1080322"/>
                  </a:lnTo>
                  <a:lnTo>
                    <a:pt x="1584668" y="1080322"/>
                  </a:lnTo>
                </a:path>
                <a:path w="2823845" h="1332229">
                  <a:moveTo>
                    <a:pt x="1584668" y="1080322"/>
                  </a:moveTo>
                  <a:lnTo>
                    <a:pt x="1603456" y="1080322"/>
                  </a:lnTo>
                  <a:lnTo>
                    <a:pt x="1603456" y="1080322"/>
                  </a:lnTo>
                </a:path>
                <a:path w="2823845" h="1332229">
                  <a:moveTo>
                    <a:pt x="1603456" y="1080322"/>
                  </a:moveTo>
                  <a:lnTo>
                    <a:pt x="1622245" y="1080322"/>
                  </a:lnTo>
                  <a:lnTo>
                    <a:pt x="1622245" y="1080322"/>
                  </a:lnTo>
                </a:path>
                <a:path w="2823845" h="1332229">
                  <a:moveTo>
                    <a:pt x="1622245" y="1080322"/>
                  </a:moveTo>
                  <a:lnTo>
                    <a:pt x="1648548" y="1080322"/>
                  </a:lnTo>
                  <a:lnTo>
                    <a:pt x="1648548" y="1108353"/>
                  </a:lnTo>
                </a:path>
                <a:path w="2823845" h="1332229">
                  <a:moveTo>
                    <a:pt x="1648548" y="1108353"/>
                  </a:moveTo>
                  <a:lnTo>
                    <a:pt x="1719944" y="1108353"/>
                  </a:lnTo>
                  <a:lnTo>
                    <a:pt x="1719944" y="1108353"/>
                  </a:lnTo>
                </a:path>
                <a:path w="2823845" h="1332229">
                  <a:moveTo>
                    <a:pt x="1719944" y="1108353"/>
                  </a:moveTo>
                  <a:lnTo>
                    <a:pt x="1746169" y="1108353"/>
                  </a:lnTo>
                  <a:lnTo>
                    <a:pt x="1746169" y="1138049"/>
                  </a:lnTo>
                </a:path>
                <a:path w="2823845" h="1332229">
                  <a:moveTo>
                    <a:pt x="1746169" y="1138049"/>
                  </a:moveTo>
                  <a:lnTo>
                    <a:pt x="1764958" y="1138049"/>
                  </a:lnTo>
                  <a:lnTo>
                    <a:pt x="1764958" y="1167745"/>
                  </a:lnTo>
                </a:path>
                <a:path w="2823845" h="1332229">
                  <a:moveTo>
                    <a:pt x="1764958" y="1167745"/>
                  </a:moveTo>
                  <a:lnTo>
                    <a:pt x="1813807" y="1167745"/>
                  </a:lnTo>
                  <a:lnTo>
                    <a:pt x="1813807" y="1167745"/>
                  </a:lnTo>
                </a:path>
                <a:path w="2823845" h="1332229">
                  <a:moveTo>
                    <a:pt x="1813807" y="1167745"/>
                  </a:moveTo>
                  <a:lnTo>
                    <a:pt x="1867354" y="1167745"/>
                  </a:lnTo>
                  <a:lnTo>
                    <a:pt x="1867354" y="1199918"/>
                  </a:lnTo>
                </a:path>
                <a:path w="2823845" h="1332229">
                  <a:moveTo>
                    <a:pt x="1867354" y="1199918"/>
                  </a:moveTo>
                  <a:lnTo>
                    <a:pt x="1991278" y="1199918"/>
                  </a:lnTo>
                  <a:lnTo>
                    <a:pt x="1991278" y="1199918"/>
                  </a:lnTo>
                </a:path>
                <a:path w="2823845" h="1332229">
                  <a:moveTo>
                    <a:pt x="1991278" y="1199918"/>
                  </a:moveTo>
                  <a:lnTo>
                    <a:pt x="2051401" y="1199918"/>
                  </a:lnTo>
                  <a:lnTo>
                    <a:pt x="2051401" y="1199918"/>
                  </a:lnTo>
                </a:path>
                <a:path w="2823845" h="1332229">
                  <a:moveTo>
                    <a:pt x="2051401" y="1199918"/>
                  </a:moveTo>
                  <a:lnTo>
                    <a:pt x="2096493" y="1199918"/>
                  </a:lnTo>
                  <a:lnTo>
                    <a:pt x="2096493" y="1237203"/>
                  </a:lnTo>
                </a:path>
                <a:path w="2823845" h="1332229">
                  <a:moveTo>
                    <a:pt x="2096493" y="1237203"/>
                  </a:moveTo>
                  <a:lnTo>
                    <a:pt x="2122718" y="1237203"/>
                  </a:lnTo>
                  <a:lnTo>
                    <a:pt x="2122718" y="1275146"/>
                  </a:lnTo>
                </a:path>
                <a:path w="2823845" h="1332229">
                  <a:moveTo>
                    <a:pt x="2122718" y="1275146"/>
                  </a:moveTo>
                  <a:lnTo>
                    <a:pt x="2141507" y="1275146"/>
                  </a:lnTo>
                  <a:lnTo>
                    <a:pt x="2141507" y="1275146"/>
                  </a:lnTo>
                </a:path>
                <a:path w="2823845" h="1332229">
                  <a:moveTo>
                    <a:pt x="2141507" y="1275146"/>
                  </a:moveTo>
                  <a:lnTo>
                    <a:pt x="2160295" y="1275146"/>
                  </a:lnTo>
                  <a:lnTo>
                    <a:pt x="2160295" y="1275146"/>
                  </a:lnTo>
                </a:path>
                <a:path w="2823845" h="1332229">
                  <a:moveTo>
                    <a:pt x="2160295" y="1275146"/>
                  </a:moveTo>
                  <a:lnTo>
                    <a:pt x="2205387" y="1275146"/>
                  </a:lnTo>
                  <a:lnTo>
                    <a:pt x="2205387" y="1275146"/>
                  </a:lnTo>
                </a:path>
                <a:path w="2823845" h="1332229">
                  <a:moveTo>
                    <a:pt x="2205387" y="1275146"/>
                  </a:moveTo>
                  <a:lnTo>
                    <a:pt x="2209144" y="1275146"/>
                  </a:lnTo>
                  <a:lnTo>
                    <a:pt x="2209144" y="1332062"/>
                  </a:lnTo>
                </a:path>
                <a:path w="2823845" h="1332229">
                  <a:moveTo>
                    <a:pt x="2209144" y="1332062"/>
                  </a:moveTo>
                  <a:lnTo>
                    <a:pt x="2231690" y="1332062"/>
                  </a:lnTo>
                  <a:lnTo>
                    <a:pt x="2231690" y="1332062"/>
                  </a:lnTo>
                </a:path>
                <a:path w="2823845" h="1332229">
                  <a:moveTo>
                    <a:pt x="2231690" y="1332062"/>
                  </a:moveTo>
                  <a:lnTo>
                    <a:pt x="2304182" y="1332062"/>
                  </a:lnTo>
                  <a:lnTo>
                    <a:pt x="2304182" y="1332062"/>
                  </a:lnTo>
                </a:path>
                <a:path w="2823845" h="1332229">
                  <a:moveTo>
                    <a:pt x="2304182" y="1332062"/>
                  </a:moveTo>
                  <a:lnTo>
                    <a:pt x="2416834" y="1332062"/>
                  </a:lnTo>
                  <a:lnTo>
                    <a:pt x="2416834" y="1332062"/>
                  </a:lnTo>
                </a:path>
                <a:path w="2823845" h="1332229">
                  <a:moveTo>
                    <a:pt x="2416834" y="1332062"/>
                  </a:moveTo>
                  <a:lnTo>
                    <a:pt x="2574577" y="1332062"/>
                  </a:lnTo>
                  <a:lnTo>
                    <a:pt x="2574577" y="1332062"/>
                  </a:lnTo>
                </a:path>
                <a:path w="2823845" h="1332229">
                  <a:moveTo>
                    <a:pt x="2574577" y="1332062"/>
                  </a:moveTo>
                  <a:lnTo>
                    <a:pt x="2823444" y="1332062"/>
                  </a:lnTo>
                  <a:lnTo>
                    <a:pt x="2823444" y="1332062"/>
                  </a:lnTo>
                </a:path>
              </a:pathLst>
            </a:custGeom>
            <a:ln w="10626">
              <a:solidFill>
                <a:srgbClr val="FF9F9F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1460563" y="2063610"/>
              <a:ext cx="15240" cy="27305"/>
            </a:xfrm>
            <a:custGeom>
              <a:avLst/>
              <a:gdLst/>
              <a:ahLst/>
              <a:cxnLst/>
              <a:rect l="l" t="t" r="r" b="b"/>
              <a:pathLst>
                <a:path w="15240" h="27305">
                  <a:moveTo>
                    <a:pt x="15036" y="6591"/>
                  </a:moveTo>
                  <a:lnTo>
                    <a:pt x="11277" y="6591"/>
                  </a:lnTo>
                  <a:lnTo>
                    <a:pt x="11277" y="0"/>
                  </a:lnTo>
                  <a:lnTo>
                    <a:pt x="0" y="0"/>
                  </a:lnTo>
                  <a:lnTo>
                    <a:pt x="0" y="20599"/>
                  </a:lnTo>
                  <a:lnTo>
                    <a:pt x="3759" y="20599"/>
                  </a:lnTo>
                  <a:lnTo>
                    <a:pt x="3759" y="27190"/>
                  </a:lnTo>
                  <a:lnTo>
                    <a:pt x="15036" y="27190"/>
                  </a:lnTo>
                  <a:lnTo>
                    <a:pt x="15036" y="6591"/>
                  </a:lnTo>
                  <a:close/>
                </a:path>
              </a:pathLst>
            </a:custGeom>
            <a:solidFill>
              <a:srgbClr val="FF9F9F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1534004" y="2075948"/>
              <a:ext cx="30480" cy="27305"/>
            </a:xfrm>
            <a:custGeom>
              <a:avLst/>
              <a:gdLst/>
              <a:ahLst/>
              <a:cxnLst/>
              <a:rect l="l" t="t" r="r" b="b"/>
              <a:pathLst>
                <a:path w="30480" h="27305">
                  <a:moveTo>
                    <a:pt x="0" y="0"/>
                  </a:moveTo>
                  <a:lnTo>
                    <a:pt x="0" y="20602"/>
                  </a:lnTo>
                </a:path>
                <a:path w="30480" h="27305">
                  <a:moveTo>
                    <a:pt x="30053" y="6589"/>
                  </a:moveTo>
                  <a:lnTo>
                    <a:pt x="30053" y="27261"/>
                  </a:lnTo>
                </a:path>
              </a:pathLst>
            </a:custGeom>
            <a:ln w="10626">
              <a:solidFill>
                <a:srgbClr val="FF9F9F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1588465" y="2089137"/>
              <a:ext cx="22860" cy="33020"/>
            </a:xfrm>
            <a:custGeom>
              <a:avLst/>
              <a:gdLst/>
              <a:ahLst/>
              <a:cxnLst/>
              <a:rect l="l" t="t" r="r" b="b"/>
              <a:pathLst>
                <a:path w="22859" h="33019">
                  <a:moveTo>
                    <a:pt x="22529" y="12407"/>
                  </a:moveTo>
                  <a:lnTo>
                    <a:pt x="18783" y="12407"/>
                  </a:lnTo>
                  <a:lnTo>
                    <a:pt x="18783" y="5829"/>
                  </a:lnTo>
                  <a:lnTo>
                    <a:pt x="15024" y="5829"/>
                  </a:lnTo>
                  <a:lnTo>
                    <a:pt x="15024" y="0"/>
                  </a:lnTo>
                  <a:lnTo>
                    <a:pt x="11264" y="0"/>
                  </a:lnTo>
                  <a:lnTo>
                    <a:pt x="3759" y="0"/>
                  </a:lnTo>
                  <a:lnTo>
                    <a:pt x="0" y="0"/>
                  </a:lnTo>
                  <a:lnTo>
                    <a:pt x="0" y="20662"/>
                  </a:lnTo>
                  <a:lnTo>
                    <a:pt x="3759" y="20662"/>
                  </a:lnTo>
                  <a:lnTo>
                    <a:pt x="7518" y="20662"/>
                  </a:lnTo>
                  <a:lnTo>
                    <a:pt x="7518" y="26428"/>
                  </a:lnTo>
                  <a:lnTo>
                    <a:pt x="11264" y="26428"/>
                  </a:lnTo>
                  <a:lnTo>
                    <a:pt x="11264" y="33020"/>
                  </a:lnTo>
                  <a:lnTo>
                    <a:pt x="22529" y="33020"/>
                  </a:lnTo>
                  <a:lnTo>
                    <a:pt x="22529" y="12407"/>
                  </a:lnTo>
                  <a:close/>
                </a:path>
              </a:pathLst>
            </a:custGeom>
            <a:solidFill>
              <a:srgbClr val="FF9F9F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1620399" y="2101545"/>
              <a:ext cx="0" cy="20955"/>
            </a:xfrm>
            <a:custGeom>
              <a:avLst/>
              <a:gdLst/>
              <a:ahLst/>
              <a:cxnLst/>
              <a:rect l="l" t="t" r="r" b="b"/>
              <a:pathLst>
                <a:path h="20955">
                  <a:moveTo>
                    <a:pt x="0" y="0"/>
                  </a:moveTo>
                  <a:lnTo>
                    <a:pt x="0" y="20602"/>
                  </a:lnTo>
                </a:path>
              </a:pathLst>
            </a:custGeom>
            <a:ln w="11268">
              <a:solidFill>
                <a:srgbClr val="FF9F9F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1648561" y="2108136"/>
              <a:ext cx="15240" cy="26670"/>
            </a:xfrm>
            <a:custGeom>
              <a:avLst/>
              <a:gdLst/>
              <a:ahLst/>
              <a:cxnLst/>
              <a:rect l="l" t="t" r="r" b="b"/>
              <a:pathLst>
                <a:path w="15239" h="26669">
                  <a:moveTo>
                    <a:pt x="15024" y="5765"/>
                  </a:moveTo>
                  <a:lnTo>
                    <a:pt x="11264" y="5765"/>
                  </a:lnTo>
                  <a:lnTo>
                    <a:pt x="11264" y="0"/>
                  </a:lnTo>
                  <a:lnTo>
                    <a:pt x="0" y="0"/>
                  </a:lnTo>
                  <a:lnTo>
                    <a:pt x="0" y="20612"/>
                  </a:lnTo>
                  <a:lnTo>
                    <a:pt x="3759" y="20612"/>
                  </a:lnTo>
                  <a:lnTo>
                    <a:pt x="3759" y="26428"/>
                  </a:lnTo>
                  <a:lnTo>
                    <a:pt x="15024" y="26428"/>
                  </a:lnTo>
                  <a:lnTo>
                    <a:pt x="15024" y="5765"/>
                  </a:lnTo>
                  <a:close/>
                </a:path>
              </a:pathLst>
            </a:custGeom>
            <a:solidFill>
              <a:srgbClr val="FF9F9F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1684248" y="2120482"/>
              <a:ext cx="52705" cy="27940"/>
            </a:xfrm>
            <a:custGeom>
              <a:avLst/>
              <a:gdLst/>
              <a:ahLst/>
              <a:cxnLst/>
              <a:rect l="l" t="t" r="r" b="b"/>
              <a:pathLst>
                <a:path w="52705" h="27939">
                  <a:moveTo>
                    <a:pt x="0" y="0"/>
                  </a:moveTo>
                  <a:lnTo>
                    <a:pt x="0" y="20671"/>
                  </a:lnTo>
                </a:path>
                <a:path w="52705" h="27939">
                  <a:moveTo>
                    <a:pt x="52583" y="6589"/>
                  </a:moveTo>
                  <a:lnTo>
                    <a:pt x="52583" y="27399"/>
                  </a:lnTo>
                </a:path>
              </a:pathLst>
            </a:custGeom>
            <a:ln w="10626">
              <a:solidFill>
                <a:srgbClr val="FF9F9F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1753730" y="2132901"/>
              <a:ext cx="15240" cy="27940"/>
            </a:xfrm>
            <a:custGeom>
              <a:avLst/>
              <a:gdLst/>
              <a:ahLst/>
              <a:cxnLst/>
              <a:rect l="l" t="t" r="r" b="b"/>
              <a:pathLst>
                <a:path w="15239" h="27939">
                  <a:moveTo>
                    <a:pt x="15024" y="6591"/>
                  </a:moveTo>
                  <a:lnTo>
                    <a:pt x="11264" y="6591"/>
                  </a:lnTo>
                  <a:lnTo>
                    <a:pt x="11264" y="0"/>
                  </a:lnTo>
                  <a:lnTo>
                    <a:pt x="0" y="0"/>
                  </a:lnTo>
                  <a:lnTo>
                    <a:pt x="0" y="20739"/>
                  </a:lnTo>
                  <a:lnTo>
                    <a:pt x="3759" y="20739"/>
                  </a:lnTo>
                  <a:lnTo>
                    <a:pt x="3759" y="27406"/>
                  </a:lnTo>
                  <a:lnTo>
                    <a:pt x="15024" y="27406"/>
                  </a:lnTo>
                  <a:lnTo>
                    <a:pt x="15024" y="6591"/>
                  </a:lnTo>
                  <a:close/>
                </a:path>
              </a:pathLst>
            </a:custGeom>
            <a:solidFill>
              <a:srgbClr val="FF9F9F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1804446" y="2146078"/>
              <a:ext cx="0" cy="20955"/>
            </a:xfrm>
            <a:custGeom>
              <a:avLst/>
              <a:gdLst/>
              <a:ahLst/>
              <a:cxnLst/>
              <a:rect l="l" t="t" r="r" b="b"/>
              <a:pathLst>
                <a:path h="20955">
                  <a:moveTo>
                    <a:pt x="0" y="0"/>
                  </a:moveTo>
                  <a:lnTo>
                    <a:pt x="0" y="20810"/>
                  </a:lnTo>
                </a:path>
              </a:pathLst>
            </a:custGeom>
            <a:ln w="11268">
              <a:solidFill>
                <a:srgbClr val="FF9F9F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1817586" y="2152053"/>
              <a:ext cx="463550" cy="315595"/>
            </a:xfrm>
            <a:custGeom>
              <a:avLst/>
              <a:gdLst/>
              <a:ahLst/>
              <a:cxnLst/>
              <a:rect l="l" t="t" r="r" b="b"/>
              <a:pathLst>
                <a:path w="463550" h="315594">
                  <a:moveTo>
                    <a:pt x="30048" y="13182"/>
                  </a:moveTo>
                  <a:lnTo>
                    <a:pt x="26289" y="13182"/>
                  </a:lnTo>
                  <a:lnTo>
                    <a:pt x="26289" y="0"/>
                  </a:lnTo>
                  <a:lnTo>
                    <a:pt x="22529" y="0"/>
                  </a:lnTo>
                  <a:lnTo>
                    <a:pt x="15024" y="0"/>
                  </a:lnTo>
                  <a:lnTo>
                    <a:pt x="11264" y="0"/>
                  </a:lnTo>
                  <a:lnTo>
                    <a:pt x="0" y="0"/>
                  </a:lnTo>
                  <a:lnTo>
                    <a:pt x="0" y="20599"/>
                  </a:lnTo>
                  <a:lnTo>
                    <a:pt x="11264" y="20599"/>
                  </a:lnTo>
                  <a:lnTo>
                    <a:pt x="15024" y="20599"/>
                  </a:lnTo>
                  <a:lnTo>
                    <a:pt x="18783" y="20599"/>
                  </a:lnTo>
                  <a:lnTo>
                    <a:pt x="18783" y="33782"/>
                  </a:lnTo>
                  <a:lnTo>
                    <a:pt x="30048" y="33782"/>
                  </a:lnTo>
                  <a:lnTo>
                    <a:pt x="30048" y="13182"/>
                  </a:lnTo>
                  <a:close/>
                </a:path>
                <a:path w="463550" h="315594">
                  <a:moveTo>
                    <a:pt x="71374" y="32118"/>
                  </a:moveTo>
                  <a:lnTo>
                    <a:pt x="63855" y="32118"/>
                  </a:lnTo>
                  <a:lnTo>
                    <a:pt x="60096" y="32118"/>
                  </a:lnTo>
                  <a:lnTo>
                    <a:pt x="60096" y="25527"/>
                  </a:lnTo>
                  <a:lnTo>
                    <a:pt x="52590" y="25527"/>
                  </a:lnTo>
                  <a:lnTo>
                    <a:pt x="52590" y="18935"/>
                  </a:lnTo>
                  <a:lnTo>
                    <a:pt x="41313" y="18935"/>
                  </a:lnTo>
                  <a:lnTo>
                    <a:pt x="41313" y="39535"/>
                  </a:lnTo>
                  <a:lnTo>
                    <a:pt x="48831" y="39535"/>
                  </a:lnTo>
                  <a:lnTo>
                    <a:pt x="48831" y="46189"/>
                  </a:lnTo>
                  <a:lnTo>
                    <a:pt x="52590" y="46189"/>
                  </a:lnTo>
                  <a:lnTo>
                    <a:pt x="52590" y="52781"/>
                  </a:lnTo>
                  <a:lnTo>
                    <a:pt x="60096" y="52781"/>
                  </a:lnTo>
                  <a:lnTo>
                    <a:pt x="63855" y="52781"/>
                  </a:lnTo>
                  <a:lnTo>
                    <a:pt x="71374" y="52781"/>
                  </a:lnTo>
                  <a:lnTo>
                    <a:pt x="71374" y="32118"/>
                  </a:lnTo>
                  <a:close/>
                </a:path>
                <a:path w="463550" h="315594">
                  <a:moveTo>
                    <a:pt x="109867" y="64300"/>
                  </a:moveTo>
                  <a:lnTo>
                    <a:pt x="106108" y="64300"/>
                  </a:lnTo>
                  <a:lnTo>
                    <a:pt x="102349" y="64300"/>
                  </a:lnTo>
                  <a:lnTo>
                    <a:pt x="98602" y="64300"/>
                  </a:lnTo>
                  <a:lnTo>
                    <a:pt x="98590" y="57708"/>
                  </a:lnTo>
                  <a:lnTo>
                    <a:pt x="93903" y="57708"/>
                  </a:lnTo>
                  <a:lnTo>
                    <a:pt x="90144" y="57708"/>
                  </a:lnTo>
                  <a:lnTo>
                    <a:pt x="90144" y="45364"/>
                  </a:lnTo>
                  <a:lnTo>
                    <a:pt x="87325" y="45364"/>
                  </a:lnTo>
                  <a:lnTo>
                    <a:pt x="87325" y="38773"/>
                  </a:lnTo>
                  <a:lnTo>
                    <a:pt x="83578" y="38773"/>
                  </a:lnTo>
                  <a:lnTo>
                    <a:pt x="76060" y="38773"/>
                  </a:lnTo>
                  <a:lnTo>
                    <a:pt x="72301" y="38773"/>
                  </a:lnTo>
                  <a:lnTo>
                    <a:pt x="72301" y="59372"/>
                  </a:lnTo>
                  <a:lnTo>
                    <a:pt x="76060" y="59372"/>
                  </a:lnTo>
                  <a:lnTo>
                    <a:pt x="78879" y="59372"/>
                  </a:lnTo>
                  <a:lnTo>
                    <a:pt x="78879" y="65963"/>
                  </a:lnTo>
                  <a:lnTo>
                    <a:pt x="82626" y="65963"/>
                  </a:lnTo>
                  <a:lnTo>
                    <a:pt x="82626" y="78308"/>
                  </a:lnTo>
                  <a:lnTo>
                    <a:pt x="87325" y="78308"/>
                  </a:lnTo>
                  <a:lnTo>
                    <a:pt x="91084" y="78308"/>
                  </a:lnTo>
                  <a:lnTo>
                    <a:pt x="91084" y="84899"/>
                  </a:lnTo>
                  <a:lnTo>
                    <a:pt x="94843" y="84899"/>
                  </a:lnTo>
                  <a:lnTo>
                    <a:pt x="98602" y="84899"/>
                  </a:lnTo>
                  <a:lnTo>
                    <a:pt x="102349" y="84899"/>
                  </a:lnTo>
                  <a:lnTo>
                    <a:pt x="106108" y="84899"/>
                  </a:lnTo>
                  <a:lnTo>
                    <a:pt x="109867" y="84899"/>
                  </a:lnTo>
                  <a:lnTo>
                    <a:pt x="109867" y="64300"/>
                  </a:lnTo>
                  <a:close/>
                </a:path>
                <a:path w="463550" h="315594">
                  <a:moveTo>
                    <a:pt x="139915" y="84899"/>
                  </a:moveTo>
                  <a:lnTo>
                    <a:pt x="136156" y="84899"/>
                  </a:lnTo>
                  <a:lnTo>
                    <a:pt x="136156" y="78308"/>
                  </a:lnTo>
                  <a:lnTo>
                    <a:pt x="132397" y="78308"/>
                  </a:lnTo>
                  <a:lnTo>
                    <a:pt x="128651" y="78308"/>
                  </a:lnTo>
                  <a:lnTo>
                    <a:pt x="128651" y="70891"/>
                  </a:lnTo>
                  <a:lnTo>
                    <a:pt x="124891" y="70891"/>
                  </a:lnTo>
                  <a:lnTo>
                    <a:pt x="124891" y="64300"/>
                  </a:lnTo>
                  <a:lnTo>
                    <a:pt x="113626" y="64300"/>
                  </a:lnTo>
                  <a:lnTo>
                    <a:pt x="113626" y="84899"/>
                  </a:lnTo>
                  <a:lnTo>
                    <a:pt x="117386" y="84899"/>
                  </a:lnTo>
                  <a:lnTo>
                    <a:pt x="117386" y="91567"/>
                  </a:lnTo>
                  <a:lnTo>
                    <a:pt x="121132" y="91567"/>
                  </a:lnTo>
                  <a:lnTo>
                    <a:pt x="121132" y="98983"/>
                  </a:lnTo>
                  <a:lnTo>
                    <a:pt x="124891" y="98983"/>
                  </a:lnTo>
                  <a:lnTo>
                    <a:pt x="128651" y="98983"/>
                  </a:lnTo>
                  <a:lnTo>
                    <a:pt x="128651" y="105575"/>
                  </a:lnTo>
                  <a:lnTo>
                    <a:pt x="139915" y="105575"/>
                  </a:lnTo>
                  <a:lnTo>
                    <a:pt x="139915" y="84899"/>
                  </a:lnTo>
                  <a:close/>
                </a:path>
                <a:path w="463550" h="315594">
                  <a:moveTo>
                    <a:pt x="263893" y="156692"/>
                  </a:moveTo>
                  <a:lnTo>
                    <a:pt x="256374" y="156692"/>
                  </a:lnTo>
                  <a:lnTo>
                    <a:pt x="256374" y="149275"/>
                  </a:lnTo>
                  <a:lnTo>
                    <a:pt x="252615" y="149275"/>
                  </a:lnTo>
                  <a:lnTo>
                    <a:pt x="218795" y="149275"/>
                  </a:lnTo>
                  <a:lnTo>
                    <a:pt x="218795" y="141859"/>
                  </a:lnTo>
                  <a:lnTo>
                    <a:pt x="215049" y="141859"/>
                  </a:lnTo>
                  <a:lnTo>
                    <a:pt x="215049" y="134429"/>
                  </a:lnTo>
                  <a:lnTo>
                    <a:pt x="203771" y="134429"/>
                  </a:lnTo>
                  <a:lnTo>
                    <a:pt x="196253" y="134429"/>
                  </a:lnTo>
                  <a:lnTo>
                    <a:pt x="196253" y="127012"/>
                  </a:lnTo>
                  <a:lnTo>
                    <a:pt x="192493" y="127012"/>
                  </a:lnTo>
                  <a:lnTo>
                    <a:pt x="188734" y="127012"/>
                  </a:lnTo>
                  <a:lnTo>
                    <a:pt x="188734" y="119583"/>
                  </a:lnTo>
                  <a:lnTo>
                    <a:pt x="184988" y="119583"/>
                  </a:lnTo>
                  <a:lnTo>
                    <a:pt x="181229" y="119583"/>
                  </a:lnTo>
                  <a:lnTo>
                    <a:pt x="181229" y="112991"/>
                  </a:lnTo>
                  <a:lnTo>
                    <a:pt x="177469" y="112991"/>
                  </a:lnTo>
                  <a:lnTo>
                    <a:pt x="173710" y="112991"/>
                  </a:lnTo>
                  <a:lnTo>
                    <a:pt x="173710" y="105575"/>
                  </a:lnTo>
                  <a:lnTo>
                    <a:pt x="166192" y="105575"/>
                  </a:lnTo>
                  <a:lnTo>
                    <a:pt x="162445" y="105575"/>
                  </a:lnTo>
                  <a:lnTo>
                    <a:pt x="154927" y="105575"/>
                  </a:lnTo>
                  <a:lnTo>
                    <a:pt x="154927" y="126174"/>
                  </a:lnTo>
                  <a:lnTo>
                    <a:pt x="162445" y="126174"/>
                  </a:lnTo>
                  <a:lnTo>
                    <a:pt x="166192" y="126174"/>
                  </a:lnTo>
                  <a:lnTo>
                    <a:pt x="166204" y="133604"/>
                  </a:lnTo>
                  <a:lnTo>
                    <a:pt x="169951" y="133604"/>
                  </a:lnTo>
                  <a:lnTo>
                    <a:pt x="173710" y="133604"/>
                  </a:lnTo>
                  <a:lnTo>
                    <a:pt x="173710" y="140182"/>
                  </a:lnTo>
                  <a:lnTo>
                    <a:pt x="177469" y="140182"/>
                  </a:lnTo>
                  <a:lnTo>
                    <a:pt x="181229" y="140182"/>
                  </a:lnTo>
                  <a:lnTo>
                    <a:pt x="181229" y="147612"/>
                  </a:lnTo>
                  <a:lnTo>
                    <a:pt x="184988" y="147612"/>
                  </a:lnTo>
                  <a:lnTo>
                    <a:pt x="192493" y="147612"/>
                  </a:lnTo>
                  <a:lnTo>
                    <a:pt x="192506" y="155028"/>
                  </a:lnTo>
                  <a:lnTo>
                    <a:pt x="203771" y="155028"/>
                  </a:lnTo>
                  <a:lnTo>
                    <a:pt x="207530" y="155028"/>
                  </a:lnTo>
                  <a:lnTo>
                    <a:pt x="207530" y="162458"/>
                  </a:lnTo>
                  <a:lnTo>
                    <a:pt x="211289" y="162458"/>
                  </a:lnTo>
                  <a:lnTo>
                    <a:pt x="211289" y="169875"/>
                  </a:lnTo>
                  <a:lnTo>
                    <a:pt x="218808" y="169875"/>
                  </a:lnTo>
                  <a:lnTo>
                    <a:pt x="252628" y="169875"/>
                  </a:lnTo>
                  <a:lnTo>
                    <a:pt x="252628" y="177304"/>
                  </a:lnTo>
                  <a:lnTo>
                    <a:pt x="263893" y="177304"/>
                  </a:lnTo>
                  <a:lnTo>
                    <a:pt x="263893" y="156692"/>
                  </a:lnTo>
                  <a:close/>
                </a:path>
                <a:path w="463550" h="315594">
                  <a:moveTo>
                    <a:pt x="323938" y="172377"/>
                  </a:moveTo>
                  <a:lnTo>
                    <a:pt x="323938" y="172377"/>
                  </a:lnTo>
                  <a:lnTo>
                    <a:pt x="301396" y="172377"/>
                  </a:lnTo>
                  <a:lnTo>
                    <a:pt x="301396" y="164947"/>
                  </a:lnTo>
                  <a:lnTo>
                    <a:pt x="278930" y="164947"/>
                  </a:lnTo>
                  <a:lnTo>
                    <a:pt x="278930" y="185559"/>
                  </a:lnTo>
                  <a:lnTo>
                    <a:pt x="286359" y="185559"/>
                  </a:lnTo>
                  <a:lnTo>
                    <a:pt x="290118" y="185559"/>
                  </a:lnTo>
                  <a:lnTo>
                    <a:pt x="297637" y="185559"/>
                  </a:lnTo>
                  <a:lnTo>
                    <a:pt x="297637" y="192976"/>
                  </a:lnTo>
                  <a:lnTo>
                    <a:pt x="323938" y="192976"/>
                  </a:lnTo>
                  <a:lnTo>
                    <a:pt x="323938" y="172377"/>
                  </a:lnTo>
                  <a:close/>
                </a:path>
                <a:path w="463550" h="315594">
                  <a:moveTo>
                    <a:pt x="346481" y="180632"/>
                  </a:moveTo>
                  <a:lnTo>
                    <a:pt x="342722" y="180632"/>
                  </a:lnTo>
                  <a:lnTo>
                    <a:pt x="342722" y="172377"/>
                  </a:lnTo>
                  <a:lnTo>
                    <a:pt x="338963" y="172377"/>
                  </a:lnTo>
                  <a:lnTo>
                    <a:pt x="331457" y="172377"/>
                  </a:lnTo>
                  <a:lnTo>
                    <a:pt x="327698" y="172377"/>
                  </a:lnTo>
                  <a:lnTo>
                    <a:pt x="327698" y="192976"/>
                  </a:lnTo>
                  <a:lnTo>
                    <a:pt x="331457" y="192976"/>
                  </a:lnTo>
                  <a:lnTo>
                    <a:pt x="335216" y="192976"/>
                  </a:lnTo>
                  <a:lnTo>
                    <a:pt x="335216" y="201231"/>
                  </a:lnTo>
                  <a:lnTo>
                    <a:pt x="346481" y="201231"/>
                  </a:lnTo>
                  <a:lnTo>
                    <a:pt x="346481" y="180632"/>
                  </a:lnTo>
                  <a:close/>
                </a:path>
                <a:path w="463550" h="315594">
                  <a:moveTo>
                    <a:pt x="463130" y="294462"/>
                  </a:moveTo>
                  <a:lnTo>
                    <a:pt x="459371" y="294462"/>
                  </a:lnTo>
                  <a:lnTo>
                    <a:pt x="459371" y="274688"/>
                  </a:lnTo>
                  <a:lnTo>
                    <a:pt x="451853" y="274688"/>
                  </a:lnTo>
                  <a:lnTo>
                    <a:pt x="451853" y="264769"/>
                  </a:lnTo>
                  <a:lnTo>
                    <a:pt x="448094" y="264769"/>
                  </a:lnTo>
                  <a:lnTo>
                    <a:pt x="448094" y="254850"/>
                  </a:lnTo>
                  <a:lnTo>
                    <a:pt x="444334" y="254850"/>
                  </a:lnTo>
                  <a:lnTo>
                    <a:pt x="444334" y="244995"/>
                  </a:lnTo>
                  <a:lnTo>
                    <a:pt x="440423" y="244995"/>
                  </a:lnTo>
                  <a:lnTo>
                    <a:pt x="436664" y="244995"/>
                  </a:lnTo>
                  <a:lnTo>
                    <a:pt x="433070" y="244995"/>
                  </a:lnTo>
                  <a:lnTo>
                    <a:pt x="429158" y="244995"/>
                  </a:lnTo>
                  <a:lnTo>
                    <a:pt x="429158" y="235077"/>
                  </a:lnTo>
                  <a:lnTo>
                    <a:pt x="425399" y="235077"/>
                  </a:lnTo>
                  <a:lnTo>
                    <a:pt x="421640" y="235077"/>
                  </a:lnTo>
                  <a:lnTo>
                    <a:pt x="421640" y="216077"/>
                  </a:lnTo>
                  <a:lnTo>
                    <a:pt x="384060" y="216077"/>
                  </a:lnTo>
                  <a:lnTo>
                    <a:pt x="384060" y="206984"/>
                  </a:lnTo>
                  <a:lnTo>
                    <a:pt x="361518" y="206984"/>
                  </a:lnTo>
                  <a:lnTo>
                    <a:pt x="361518" y="189712"/>
                  </a:lnTo>
                  <a:lnTo>
                    <a:pt x="357759" y="189712"/>
                  </a:lnTo>
                  <a:lnTo>
                    <a:pt x="350240" y="189712"/>
                  </a:lnTo>
                  <a:lnTo>
                    <a:pt x="346494" y="189712"/>
                  </a:lnTo>
                  <a:lnTo>
                    <a:pt x="346494" y="210324"/>
                  </a:lnTo>
                  <a:lnTo>
                    <a:pt x="350240" y="210324"/>
                  </a:lnTo>
                  <a:lnTo>
                    <a:pt x="353999" y="210324"/>
                  </a:lnTo>
                  <a:lnTo>
                    <a:pt x="353999" y="227660"/>
                  </a:lnTo>
                  <a:lnTo>
                    <a:pt x="380301" y="227660"/>
                  </a:lnTo>
                  <a:lnTo>
                    <a:pt x="380301" y="236753"/>
                  </a:lnTo>
                  <a:lnTo>
                    <a:pt x="414121" y="236753"/>
                  </a:lnTo>
                  <a:lnTo>
                    <a:pt x="414121" y="255689"/>
                  </a:lnTo>
                  <a:lnTo>
                    <a:pt x="417880" y="255689"/>
                  </a:lnTo>
                  <a:lnTo>
                    <a:pt x="425399" y="255689"/>
                  </a:lnTo>
                  <a:lnTo>
                    <a:pt x="425399" y="265607"/>
                  </a:lnTo>
                  <a:lnTo>
                    <a:pt x="429158" y="265607"/>
                  </a:lnTo>
                  <a:lnTo>
                    <a:pt x="433070" y="265607"/>
                  </a:lnTo>
                  <a:lnTo>
                    <a:pt x="436664" y="265607"/>
                  </a:lnTo>
                  <a:lnTo>
                    <a:pt x="436829" y="265607"/>
                  </a:lnTo>
                  <a:lnTo>
                    <a:pt x="436829" y="275526"/>
                  </a:lnTo>
                  <a:lnTo>
                    <a:pt x="440588" y="275526"/>
                  </a:lnTo>
                  <a:lnTo>
                    <a:pt x="440588" y="285369"/>
                  </a:lnTo>
                  <a:lnTo>
                    <a:pt x="448106" y="285369"/>
                  </a:lnTo>
                  <a:lnTo>
                    <a:pt x="448106" y="295287"/>
                  </a:lnTo>
                  <a:lnTo>
                    <a:pt x="451853" y="295287"/>
                  </a:lnTo>
                  <a:lnTo>
                    <a:pt x="451853" y="315061"/>
                  </a:lnTo>
                  <a:lnTo>
                    <a:pt x="463130" y="315061"/>
                  </a:lnTo>
                  <a:lnTo>
                    <a:pt x="463130" y="294462"/>
                  </a:lnTo>
                  <a:close/>
                </a:path>
              </a:pathLst>
            </a:custGeom>
            <a:solidFill>
              <a:srgbClr val="FF9F9F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2269439" y="2446515"/>
              <a:ext cx="245110" cy="221615"/>
            </a:xfrm>
            <a:custGeom>
              <a:avLst/>
              <a:gdLst/>
              <a:ahLst/>
              <a:cxnLst/>
              <a:rect l="l" t="t" r="r" b="b"/>
              <a:pathLst>
                <a:path w="245110" h="221614">
                  <a:moveTo>
                    <a:pt x="30060" y="19773"/>
                  </a:moveTo>
                  <a:lnTo>
                    <a:pt x="26301" y="19773"/>
                  </a:lnTo>
                  <a:lnTo>
                    <a:pt x="22542" y="19773"/>
                  </a:lnTo>
                  <a:lnTo>
                    <a:pt x="22542" y="9918"/>
                  </a:lnTo>
                  <a:lnTo>
                    <a:pt x="11277" y="9918"/>
                  </a:lnTo>
                  <a:lnTo>
                    <a:pt x="11277" y="0"/>
                  </a:lnTo>
                  <a:lnTo>
                    <a:pt x="0" y="0"/>
                  </a:lnTo>
                  <a:lnTo>
                    <a:pt x="0" y="20599"/>
                  </a:lnTo>
                  <a:lnTo>
                    <a:pt x="11277" y="20599"/>
                  </a:lnTo>
                  <a:lnTo>
                    <a:pt x="11277" y="30518"/>
                  </a:lnTo>
                  <a:lnTo>
                    <a:pt x="15036" y="30518"/>
                  </a:lnTo>
                  <a:lnTo>
                    <a:pt x="15036" y="40436"/>
                  </a:lnTo>
                  <a:lnTo>
                    <a:pt x="18796" y="40436"/>
                  </a:lnTo>
                  <a:lnTo>
                    <a:pt x="26301" y="40436"/>
                  </a:lnTo>
                  <a:lnTo>
                    <a:pt x="30060" y="40436"/>
                  </a:lnTo>
                  <a:lnTo>
                    <a:pt x="30060" y="19773"/>
                  </a:lnTo>
                  <a:close/>
                </a:path>
                <a:path w="245110" h="221614">
                  <a:moveTo>
                    <a:pt x="82664" y="72631"/>
                  </a:moveTo>
                  <a:lnTo>
                    <a:pt x="82664" y="72631"/>
                  </a:lnTo>
                  <a:lnTo>
                    <a:pt x="52603" y="72631"/>
                  </a:lnTo>
                  <a:lnTo>
                    <a:pt x="52603" y="61874"/>
                  </a:lnTo>
                  <a:lnTo>
                    <a:pt x="48856" y="61874"/>
                  </a:lnTo>
                  <a:lnTo>
                    <a:pt x="48856" y="51117"/>
                  </a:lnTo>
                  <a:lnTo>
                    <a:pt x="41338" y="51117"/>
                  </a:lnTo>
                  <a:lnTo>
                    <a:pt x="37579" y="51117"/>
                  </a:lnTo>
                  <a:lnTo>
                    <a:pt x="30073" y="51117"/>
                  </a:lnTo>
                  <a:lnTo>
                    <a:pt x="26314" y="51117"/>
                  </a:lnTo>
                  <a:lnTo>
                    <a:pt x="26314" y="71793"/>
                  </a:lnTo>
                  <a:lnTo>
                    <a:pt x="30073" y="71793"/>
                  </a:lnTo>
                  <a:lnTo>
                    <a:pt x="37579" y="71793"/>
                  </a:lnTo>
                  <a:lnTo>
                    <a:pt x="41338" y="71793"/>
                  </a:lnTo>
                  <a:lnTo>
                    <a:pt x="41338" y="82473"/>
                  </a:lnTo>
                  <a:lnTo>
                    <a:pt x="48856" y="82473"/>
                  </a:lnTo>
                  <a:lnTo>
                    <a:pt x="48856" y="93370"/>
                  </a:lnTo>
                  <a:lnTo>
                    <a:pt x="56375" y="93370"/>
                  </a:lnTo>
                  <a:lnTo>
                    <a:pt x="82664" y="93370"/>
                  </a:lnTo>
                  <a:lnTo>
                    <a:pt x="82664" y="72631"/>
                  </a:lnTo>
                  <a:close/>
                </a:path>
                <a:path w="245110" h="221614">
                  <a:moveTo>
                    <a:pt x="139890" y="131305"/>
                  </a:moveTo>
                  <a:lnTo>
                    <a:pt x="136144" y="131305"/>
                  </a:lnTo>
                  <a:lnTo>
                    <a:pt x="128625" y="131305"/>
                  </a:lnTo>
                  <a:lnTo>
                    <a:pt x="124866" y="131305"/>
                  </a:lnTo>
                  <a:lnTo>
                    <a:pt x="121107" y="131305"/>
                  </a:lnTo>
                  <a:lnTo>
                    <a:pt x="121107" y="119799"/>
                  </a:lnTo>
                  <a:lnTo>
                    <a:pt x="113588" y="119799"/>
                  </a:lnTo>
                  <a:lnTo>
                    <a:pt x="113588" y="107378"/>
                  </a:lnTo>
                  <a:lnTo>
                    <a:pt x="109829" y="107378"/>
                  </a:lnTo>
                  <a:lnTo>
                    <a:pt x="105143" y="107378"/>
                  </a:lnTo>
                  <a:lnTo>
                    <a:pt x="105143" y="95859"/>
                  </a:lnTo>
                  <a:lnTo>
                    <a:pt x="98640" y="95859"/>
                  </a:lnTo>
                  <a:lnTo>
                    <a:pt x="98640" y="84137"/>
                  </a:lnTo>
                  <a:lnTo>
                    <a:pt x="94881" y="84137"/>
                  </a:lnTo>
                  <a:lnTo>
                    <a:pt x="87376" y="84137"/>
                  </a:lnTo>
                  <a:lnTo>
                    <a:pt x="83616" y="84137"/>
                  </a:lnTo>
                  <a:lnTo>
                    <a:pt x="83616" y="104952"/>
                  </a:lnTo>
                  <a:lnTo>
                    <a:pt x="87376" y="104952"/>
                  </a:lnTo>
                  <a:lnTo>
                    <a:pt x="93865" y="104952"/>
                  </a:lnTo>
                  <a:lnTo>
                    <a:pt x="93865" y="116471"/>
                  </a:lnTo>
                  <a:lnTo>
                    <a:pt x="98564" y="116471"/>
                  </a:lnTo>
                  <a:lnTo>
                    <a:pt x="98564" y="128054"/>
                  </a:lnTo>
                  <a:lnTo>
                    <a:pt x="102323" y="128054"/>
                  </a:lnTo>
                  <a:lnTo>
                    <a:pt x="109829" y="128054"/>
                  </a:lnTo>
                  <a:lnTo>
                    <a:pt x="109842" y="140398"/>
                  </a:lnTo>
                  <a:lnTo>
                    <a:pt x="117360" y="140398"/>
                  </a:lnTo>
                  <a:lnTo>
                    <a:pt x="117360" y="151980"/>
                  </a:lnTo>
                  <a:lnTo>
                    <a:pt x="124866" y="151980"/>
                  </a:lnTo>
                  <a:lnTo>
                    <a:pt x="128625" y="151980"/>
                  </a:lnTo>
                  <a:lnTo>
                    <a:pt x="136144" y="151980"/>
                  </a:lnTo>
                  <a:lnTo>
                    <a:pt x="139890" y="151980"/>
                  </a:lnTo>
                  <a:lnTo>
                    <a:pt x="139890" y="131305"/>
                  </a:lnTo>
                  <a:close/>
                </a:path>
                <a:path w="245110" h="221614">
                  <a:moveTo>
                    <a:pt x="181229" y="143725"/>
                  </a:moveTo>
                  <a:lnTo>
                    <a:pt x="173710" y="143725"/>
                  </a:lnTo>
                  <a:lnTo>
                    <a:pt x="169964" y="143725"/>
                  </a:lnTo>
                  <a:lnTo>
                    <a:pt x="166204" y="143725"/>
                  </a:lnTo>
                  <a:lnTo>
                    <a:pt x="166204" y="131305"/>
                  </a:lnTo>
                  <a:lnTo>
                    <a:pt x="139903" y="131305"/>
                  </a:lnTo>
                  <a:lnTo>
                    <a:pt x="139903" y="151980"/>
                  </a:lnTo>
                  <a:lnTo>
                    <a:pt x="147421" y="151980"/>
                  </a:lnTo>
                  <a:lnTo>
                    <a:pt x="151168" y="151980"/>
                  </a:lnTo>
                  <a:lnTo>
                    <a:pt x="154927" y="151980"/>
                  </a:lnTo>
                  <a:lnTo>
                    <a:pt x="158686" y="151980"/>
                  </a:lnTo>
                  <a:lnTo>
                    <a:pt x="158686" y="164325"/>
                  </a:lnTo>
                  <a:lnTo>
                    <a:pt x="181229" y="164325"/>
                  </a:lnTo>
                  <a:lnTo>
                    <a:pt x="181229" y="143725"/>
                  </a:lnTo>
                  <a:close/>
                </a:path>
                <a:path w="245110" h="221614">
                  <a:moveTo>
                    <a:pt x="245110" y="200609"/>
                  </a:moveTo>
                  <a:lnTo>
                    <a:pt x="241350" y="200609"/>
                  </a:lnTo>
                  <a:lnTo>
                    <a:pt x="241350" y="185762"/>
                  </a:lnTo>
                  <a:lnTo>
                    <a:pt x="233832" y="185762"/>
                  </a:lnTo>
                  <a:lnTo>
                    <a:pt x="233832" y="171754"/>
                  </a:lnTo>
                  <a:lnTo>
                    <a:pt x="226326" y="171754"/>
                  </a:lnTo>
                  <a:lnTo>
                    <a:pt x="222567" y="171754"/>
                  </a:lnTo>
                  <a:lnTo>
                    <a:pt x="218808" y="171754"/>
                  </a:lnTo>
                  <a:lnTo>
                    <a:pt x="218808" y="157734"/>
                  </a:lnTo>
                  <a:lnTo>
                    <a:pt x="215049" y="157734"/>
                  </a:lnTo>
                  <a:lnTo>
                    <a:pt x="215049" y="143725"/>
                  </a:lnTo>
                  <a:lnTo>
                    <a:pt x="207530" y="143725"/>
                  </a:lnTo>
                  <a:lnTo>
                    <a:pt x="203784" y="143725"/>
                  </a:lnTo>
                  <a:lnTo>
                    <a:pt x="196265" y="143725"/>
                  </a:lnTo>
                  <a:lnTo>
                    <a:pt x="196265" y="164325"/>
                  </a:lnTo>
                  <a:lnTo>
                    <a:pt x="203784" y="164325"/>
                  </a:lnTo>
                  <a:lnTo>
                    <a:pt x="207530" y="164325"/>
                  </a:lnTo>
                  <a:lnTo>
                    <a:pt x="207543" y="178346"/>
                  </a:lnTo>
                  <a:lnTo>
                    <a:pt x="211302" y="178346"/>
                  </a:lnTo>
                  <a:lnTo>
                    <a:pt x="211302" y="192354"/>
                  </a:lnTo>
                  <a:lnTo>
                    <a:pt x="215049" y="192354"/>
                  </a:lnTo>
                  <a:lnTo>
                    <a:pt x="222567" y="192354"/>
                  </a:lnTo>
                  <a:lnTo>
                    <a:pt x="226326" y="192354"/>
                  </a:lnTo>
                  <a:lnTo>
                    <a:pt x="230085" y="192354"/>
                  </a:lnTo>
                  <a:lnTo>
                    <a:pt x="230085" y="206362"/>
                  </a:lnTo>
                  <a:lnTo>
                    <a:pt x="233845" y="206362"/>
                  </a:lnTo>
                  <a:lnTo>
                    <a:pt x="233845" y="221208"/>
                  </a:lnTo>
                  <a:lnTo>
                    <a:pt x="245110" y="221208"/>
                  </a:lnTo>
                  <a:lnTo>
                    <a:pt x="245110" y="200609"/>
                  </a:lnTo>
                  <a:close/>
                </a:path>
              </a:pathLst>
            </a:custGeom>
            <a:solidFill>
              <a:srgbClr val="FF9F9F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2535225" y="2661961"/>
              <a:ext cx="0" cy="20955"/>
            </a:xfrm>
            <a:custGeom>
              <a:avLst/>
              <a:gdLst/>
              <a:ahLst/>
              <a:cxnLst/>
              <a:rect l="l" t="t" r="r" b="b"/>
              <a:pathLst>
                <a:path h="20955">
                  <a:moveTo>
                    <a:pt x="0" y="0"/>
                  </a:moveTo>
                  <a:lnTo>
                    <a:pt x="0" y="20602"/>
                  </a:lnTo>
                </a:path>
              </a:pathLst>
            </a:custGeom>
            <a:ln w="11268">
              <a:solidFill>
                <a:srgbClr val="FF9F9F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2544610" y="2676817"/>
              <a:ext cx="113030" cy="103505"/>
            </a:xfrm>
            <a:custGeom>
              <a:avLst/>
              <a:gdLst/>
              <a:ahLst/>
              <a:cxnLst/>
              <a:rect l="l" t="t" r="r" b="b"/>
              <a:pathLst>
                <a:path w="113030" h="103505">
                  <a:moveTo>
                    <a:pt x="22466" y="14833"/>
                  </a:moveTo>
                  <a:lnTo>
                    <a:pt x="18707" y="14833"/>
                  </a:lnTo>
                  <a:lnTo>
                    <a:pt x="14947" y="14833"/>
                  </a:lnTo>
                  <a:lnTo>
                    <a:pt x="11277" y="14833"/>
                  </a:lnTo>
                  <a:lnTo>
                    <a:pt x="11277" y="0"/>
                  </a:lnTo>
                  <a:lnTo>
                    <a:pt x="0" y="0"/>
                  </a:lnTo>
                  <a:lnTo>
                    <a:pt x="0" y="20662"/>
                  </a:lnTo>
                  <a:lnTo>
                    <a:pt x="3683" y="20662"/>
                  </a:lnTo>
                  <a:lnTo>
                    <a:pt x="3683" y="35509"/>
                  </a:lnTo>
                  <a:lnTo>
                    <a:pt x="22466" y="35509"/>
                  </a:lnTo>
                  <a:lnTo>
                    <a:pt x="22466" y="14833"/>
                  </a:lnTo>
                  <a:close/>
                </a:path>
                <a:path w="113030" h="103505">
                  <a:moveTo>
                    <a:pt x="48768" y="31343"/>
                  </a:moveTo>
                  <a:lnTo>
                    <a:pt x="45008" y="31343"/>
                  </a:lnTo>
                  <a:lnTo>
                    <a:pt x="45008" y="14833"/>
                  </a:lnTo>
                  <a:lnTo>
                    <a:pt x="33743" y="14833"/>
                  </a:lnTo>
                  <a:lnTo>
                    <a:pt x="22479" y="14833"/>
                  </a:lnTo>
                  <a:lnTo>
                    <a:pt x="22479" y="35509"/>
                  </a:lnTo>
                  <a:lnTo>
                    <a:pt x="33743" y="35509"/>
                  </a:lnTo>
                  <a:lnTo>
                    <a:pt x="37503" y="35509"/>
                  </a:lnTo>
                  <a:lnTo>
                    <a:pt x="37503" y="51955"/>
                  </a:lnTo>
                  <a:lnTo>
                    <a:pt x="48768" y="51955"/>
                  </a:lnTo>
                  <a:lnTo>
                    <a:pt x="48768" y="31343"/>
                  </a:lnTo>
                  <a:close/>
                </a:path>
                <a:path w="113030" h="103505">
                  <a:moveTo>
                    <a:pt x="86347" y="47853"/>
                  </a:moveTo>
                  <a:lnTo>
                    <a:pt x="82588" y="47853"/>
                  </a:lnTo>
                  <a:lnTo>
                    <a:pt x="75082" y="47853"/>
                  </a:lnTo>
                  <a:lnTo>
                    <a:pt x="71323" y="47853"/>
                  </a:lnTo>
                  <a:lnTo>
                    <a:pt x="67564" y="47853"/>
                  </a:lnTo>
                  <a:lnTo>
                    <a:pt x="67564" y="31343"/>
                  </a:lnTo>
                  <a:lnTo>
                    <a:pt x="56286" y="31343"/>
                  </a:lnTo>
                  <a:lnTo>
                    <a:pt x="56286" y="51955"/>
                  </a:lnTo>
                  <a:lnTo>
                    <a:pt x="60045" y="51955"/>
                  </a:lnTo>
                  <a:lnTo>
                    <a:pt x="60045" y="68465"/>
                  </a:lnTo>
                  <a:lnTo>
                    <a:pt x="71323" y="68465"/>
                  </a:lnTo>
                  <a:lnTo>
                    <a:pt x="75082" y="68465"/>
                  </a:lnTo>
                  <a:lnTo>
                    <a:pt x="82588" y="68465"/>
                  </a:lnTo>
                  <a:lnTo>
                    <a:pt x="86347" y="68465"/>
                  </a:lnTo>
                  <a:lnTo>
                    <a:pt x="86347" y="47853"/>
                  </a:lnTo>
                  <a:close/>
                </a:path>
                <a:path w="113030" h="103505">
                  <a:moveTo>
                    <a:pt x="112649" y="82473"/>
                  </a:moveTo>
                  <a:lnTo>
                    <a:pt x="105143" y="82473"/>
                  </a:lnTo>
                  <a:lnTo>
                    <a:pt x="105143" y="65201"/>
                  </a:lnTo>
                  <a:lnTo>
                    <a:pt x="101384" y="65201"/>
                  </a:lnTo>
                  <a:lnTo>
                    <a:pt x="101384" y="47853"/>
                  </a:lnTo>
                  <a:lnTo>
                    <a:pt x="90106" y="47853"/>
                  </a:lnTo>
                  <a:lnTo>
                    <a:pt x="90106" y="68465"/>
                  </a:lnTo>
                  <a:lnTo>
                    <a:pt x="93865" y="68465"/>
                  </a:lnTo>
                  <a:lnTo>
                    <a:pt x="93865" y="85801"/>
                  </a:lnTo>
                  <a:lnTo>
                    <a:pt x="101384" y="85801"/>
                  </a:lnTo>
                  <a:lnTo>
                    <a:pt x="101384" y="103149"/>
                  </a:lnTo>
                  <a:lnTo>
                    <a:pt x="112649" y="103149"/>
                  </a:lnTo>
                  <a:lnTo>
                    <a:pt x="112649" y="82473"/>
                  </a:lnTo>
                  <a:close/>
                </a:path>
              </a:pathLst>
            </a:custGeom>
            <a:solidFill>
              <a:srgbClr val="FF9F9F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2655392" y="2794799"/>
              <a:ext cx="0" cy="20955"/>
            </a:xfrm>
            <a:custGeom>
              <a:avLst/>
              <a:gdLst/>
              <a:ahLst/>
              <a:cxnLst/>
              <a:rect l="l" t="t" r="r" b="b"/>
              <a:pathLst>
                <a:path h="20955">
                  <a:moveTo>
                    <a:pt x="0" y="0"/>
                  </a:moveTo>
                  <a:lnTo>
                    <a:pt x="0" y="20602"/>
                  </a:lnTo>
                </a:path>
              </a:pathLst>
            </a:custGeom>
            <a:ln w="11268">
              <a:solidFill>
                <a:srgbClr val="FF9F9F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2672296" y="2794800"/>
              <a:ext cx="97790" cy="130175"/>
            </a:xfrm>
            <a:custGeom>
              <a:avLst/>
              <a:gdLst/>
              <a:ahLst/>
              <a:cxnLst/>
              <a:rect l="l" t="t" r="r" b="b"/>
              <a:pathLst>
                <a:path w="97789" h="130175">
                  <a:moveTo>
                    <a:pt x="18783" y="35458"/>
                  </a:moveTo>
                  <a:lnTo>
                    <a:pt x="15024" y="35458"/>
                  </a:lnTo>
                  <a:lnTo>
                    <a:pt x="15024" y="17348"/>
                  </a:lnTo>
                  <a:lnTo>
                    <a:pt x="11264" y="17348"/>
                  </a:lnTo>
                  <a:lnTo>
                    <a:pt x="11264" y="0"/>
                  </a:lnTo>
                  <a:lnTo>
                    <a:pt x="0" y="0"/>
                  </a:lnTo>
                  <a:lnTo>
                    <a:pt x="0" y="20612"/>
                  </a:lnTo>
                  <a:lnTo>
                    <a:pt x="3759" y="20612"/>
                  </a:lnTo>
                  <a:lnTo>
                    <a:pt x="3759" y="37947"/>
                  </a:lnTo>
                  <a:lnTo>
                    <a:pt x="7518" y="37947"/>
                  </a:lnTo>
                  <a:lnTo>
                    <a:pt x="7518" y="56057"/>
                  </a:lnTo>
                  <a:lnTo>
                    <a:pt x="18783" y="56057"/>
                  </a:lnTo>
                  <a:lnTo>
                    <a:pt x="18783" y="35458"/>
                  </a:lnTo>
                  <a:close/>
                </a:path>
                <a:path w="97789" h="130175">
                  <a:moveTo>
                    <a:pt x="97612" y="108915"/>
                  </a:moveTo>
                  <a:lnTo>
                    <a:pt x="90106" y="108915"/>
                  </a:lnTo>
                  <a:lnTo>
                    <a:pt x="86347" y="108915"/>
                  </a:lnTo>
                  <a:lnTo>
                    <a:pt x="82588" y="108915"/>
                  </a:lnTo>
                  <a:lnTo>
                    <a:pt x="82588" y="89077"/>
                  </a:lnTo>
                  <a:lnTo>
                    <a:pt x="45085" y="89077"/>
                  </a:lnTo>
                  <a:lnTo>
                    <a:pt x="45085" y="70967"/>
                  </a:lnTo>
                  <a:lnTo>
                    <a:pt x="33820" y="70967"/>
                  </a:lnTo>
                  <a:lnTo>
                    <a:pt x="33820" y="53632"/>
                  </a:lnTo>
                  <a:lnTo>
                    <a:pt x="22542" y="53632"/>
                  </a:lnTo>
                  <a:lnTo>
                    <a:pt x="22542" y="74231"/>
                  </a:lnTo>
                  <a:lnTo>
                    <a:pt x="33820" y="74231"/>
                  </a:lnTo>
                  <a:lnTo>
                    <a:pt x="33820" y="91567"/>
                  </a:lnTo>
                  <a:lnTo>
                    <a:pt x="41338" y="91567"/>
                  </a:lnTo>
                  <a:lnTo>
                    <a:pt x="41338" y="109677"/>
                  </a:lnTo>
                  <a:lnTo>
                    <a:pt x="52603" y="109677"/>
                  </a:lnTo>
                  <a:lnTo>
                    <a:pt x="78828" y="109677"/>
                  </a:lnTo>
                  <a:lnTo>
                    <a:pt x="78828" y="129654"/>
                  </a:lnTo>
                  <a:lnTo>
                    <a:pt x="86347" y="129654"/>
                  </a:lnTo>
                  <a:lnTo>
                    <a:pt x="90106" y="129654"/>
                  </a:lnTo>
                  <a:lnTo>
                    <a:pt x="97612" y="129654"/>
                  </a:lnTo>
                  <a:lnTo>
                    <a:pt x="97612" y="108915"/>
                  </a:lnTo>
                  <a:close/>
                </a:path>
              </a:pathLst>
            </a:custGeom>
            <a:solidFill>
              <a:srgbClr val="FF9F9F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2" name="object 72"/>
            <p:cNvSpPr/>
            <p:nvPr/>
          </p:nvSpPr>
          <p:spPr>
            <a:xfrm>
              <a:off x="2771801" y="2965720"/>
              <a:ext cx="144145" cy="106680"/>
            </a:xfrm>
            <a:custGeom>
              <a:avLst/>
              <a:gdLst/>
              <a:ahLst/>
              <a:cxnLst/>
              <a:rect l="l" t="t" r="r" b="b"/>
              <a:pathLst>
                <a:path w="144144" h="106680">
                  <a:moveTo>
                    <a:pt x="0" y="0"/>
                  </a:moveTo>
                  <a:lnTo>
                    <a:pt x="0" y="20602"/>
                  </a:lnTo>
                </a:path>
                <a:path w="144144" h="106680">
                  <a:moveTo>
                    <a:pt x="49789" y="0"/>
                  </a:moveTo>
                  <a:lnTo>
                    <a:pt x="49789" y="20602"/>
                  </a:lnTo>
                </a:path>
                <a:path w="144144" h="106680">
                  <a:moveTo>
                    <a:pt x="94880" y="21434"/>
                  </a:moveTo>
                  <a:lnTo>
                    <a:pt x="94880" y="42036"/>
                  </a:lnTo>
                </a:path>
                <a:path w="144144" h="106680">
                  <a:moveTo>
                    <a:pt x="113669" y="64303"/>
                  </a:moveTo>
                  <a:lnTo>
                    <a:pt x="113669" y="84974"/>
                  </a:lnTo>
                </a:path>
                <a:path w="144144" h="106680">
                  <a:moveTo>
                    <a:pt x="143730" y="85807"/>
                  </a:moveTo>
                  <a:lnTo>
                    <a:pt x="143730" y="106409"/>
                  </a:lnTo>
                </a:path>
              </a:pathLst>
            </a:custGeom>
            <a:ln w="10626">
              <a:solidFill>
                <a:srgbClr val="FF9F9F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2936113" y="3072968"/>
              <a:ext cx="19050" cy="63500"/>
            </a:xfrm>
            <a:custGeom>
              <a:avLst/>
              <a:gdLst/>
              <a:ahLst/>
              <a:cxnLst/>
              <a:rect l="l" t="t" r="r" b="b"/>
              <a:pathLst>
                <a:path w="19050" h="63500">
                  <a:moveTo>
                    <a:pt x="11277" y="0"/>
                  </a:moveTo>
                  <a:lnTo>
                    <a:pt x="0" y="0"/>
                  </a:lnTo>
                  <a:lnTo>
                    <a:pt x="0" y="20599"/>
                  </a:lnTo>
                  <a:lnTo>
                    <a:pt x="11277" y="20599"/>
                  </a:lnTo>
                  <a:lnTo>
                    <a:pt x="11277" y="0"/>
                  </a:lnTo>
                  <a:close/>
                </a:path>
                <a:path w="19050" h="63500">
                  <a:moveTo>
                    <a:pt x="15024" y="21437"/>
                  </a:moveTo>
                  <a:lnTo>
                    <a:pt x="3759" y="21437"/>
                  </a:lnTo>
                  <a:lnTo>
                    <a:pt x="3759" y="42037"/>
                  </a:lnTo>
                  <a:lnTo>
                    <a:pt x="15024" y="42037"/>
                  </a:lnTo>
                  <a:lnTo>
                    <a:pt x="15024" y="21437"/>
                  </a:lnTo>
                  <a:close/>
                </a:path>
                <a:path w="19050" h="63500">
                  <a:moveTo>
                    <a:pt x="18783" y="42862"/>
                  </a:moveTo>
                  <a:lnTo>
                    <a:pt x="7518" y="42862"/>
                  </a:lnTo>
                  <a:lnTo>
                    <a:pt x="7518" y="63474"/>
                  </a:lnTo>
                  <a:lnTo>
                    <a:pt x="18783" y="63474"/>
                  </a:lnTo>
                  <a:lnTo>
                    <a:pt x="18783" y="42862"/>
                  </a:lnTo>
                  <a:close/>
                </a:path>
              </a:pathLst>
            </a:custGeom>
            <a:solidFill>
              <a:srgbClr val="FF9F9F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4" name="object 74"/>
            <p:cNvSpPr/>
            <p:nvPr/>
          </p:nvSpPr>
          <p:spPr>
            <a:xfrm>
              <a:off x="2983326" y="3137264"/>
              <a:ext cx="0" cy="20955"/>
            </a:xfrm>
            <a:custGeom>
              <a:avLst/>
              <a:gdLst/>
              <a:ahLst/>
              <a:cxnLst/>
              <a:rect l="l" t="t" r="r" b="b"/>
              <a:pathLst>
                <a:path h="20955">
                  <a:moveTo>
                    <a:pt x="0" y="0"/>
                  </a:moveTo>
                  <a:lnTo>
                    <a:pt x="0" y="20671"/>
                  </a:lnTo>
                </a:path>
              </a:pathLst>
            </a:custGeom>
            <a:ln w="11268">
              <a:solidFill>
                <a:srgbClr val="FF9F9F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5" name="object 75"/>
            <p:cNvSpPr/>
            <p:nvPr/>
          </p:nvSpPr>
          <p:spPr>
            <a:xfrm>
              <a:off x="3007664" y="3137268"/>
              <a:ext cx="30480" cy="20955"/>
            </a:xfrm>
            <a:custGeom>
              <a:avLst/>
              <a:gdLst/>
              <a:ahLst/>
              <a:cxnLst/>
              <a:rect l="l" t="t" r="r" b="b"/>
              <a:pathLst>
                <a:path w="30480" h="20955">
                  <a:moveTo>
                    <a:pt x="30060" y="0"/>
                  </a:moveTo>
                  <a:lnTo>
                    <a:pt x="30060" y="0"/>
                  </a:lnTo>
                  <a:lnTo>
                    <a:pt x="0" y="0"/>
                  </a:lnTo>
                  <a:lnTo>
                    <a:pt x="0" y="20675"/>
                  </a:lnTo>
                  <a:lnTo>
                    <a:pt x="30060" y="20675"/>
                  </a:lnTo>
                  <a:lnTo>
                    <a:pt x="30060" y="0"/>
                  </a:lnTo>
                  <a:close/>
                </a:path>
              </a:pathLst>
            </a:custGeom>
            <a:solidFill>
              <a:srgbClr val="FF9F9F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6" name="object 76"/>
            <p:cNvSpPr/>
            <p:nvPr/>
          </p:nvSpPr>
          <p:spPr>
            <a:xfrm>
              <a:off x="3050886" y="3137264"/>
              <a:ext cx="1220470" cy="272415"/>
            </a:xfrm>
            <a:custGeom>
              <a:avLst/>
              <a:gdLst/>
              <a:ahLst/>
              <a:cxnLst/>
              <a:rect l="l" t="t" r="r" b="b"/>
              <a:pathLst>
                <a:path w="1220470" h="272414">
                  <a:moveTo>
                    <a:pt x="0" y="0"/>
                  </a:moveTo>
                  <a:lnTo>
                    <a:pt x="0" y="20671"/>
                  </a:lnTo>
                </a:path>
                <a:path w="1220470" h="272414">
                  <a:moveTo>
                    <a:pt x="18788" y="0"/>
                  </a:moveTo>
                  <a:lnTo>
                    <a:pt x="18788" y="20671"/>
                  </a:lnTo>
                </a:path>
                <a:path w="1220470" h="272414">
                  <a:moveTo>
                    <a:pt x="45091" y="28093"/>
                  </a:moveTo>
                  <a:lnTo>
                    <a:pt x="45091" y="48695"/>
                  </a:lnTo>
                </a:path>
                <a:path w="1220470" h="272414">
                  <a:moveTo>
                    <a:pt x="116487" y="28093"/>
                  </a:moveTo>
                  <a:lnTo>
                    <a:pt x="116487" y="48695"/>
                  </a:lnTo>
                </a:path>
                <a:path w="1220470" h="272414">
                  <a:moveTo>
                    <a:pt x="142712" y="57768"/>
                  </a:moveTo>
                  <a:lnTo>
                    <a:pt x="142712" y="78391"/>
                  </a:lnTo>
                </a:path>
                <a:path w="1220470" h="272414">
                  <a:moveTo>
                    <a:pt x="161501" y="87464"/>
                  </a:moveTo>
                  <a:lnTo>
                    <a:pt x="161501" y="108087"/>
                  </a:lnTo>
                </a:path>
                <a:path w="1220470" h="272414">
                  <a:moveTo>
                    <a:pt x="210350" y="87464"/>
                  </a:moveTo>
                  <a:lnTo>
                    <a:pt x="210350" y="108087"/>
                  </a:lnTo>
                </a:path>
                <a:path w="1220470" h="272414">
                  <a:moveTo>
                    <a:pt x="263897" y="119637"/>
                  </a:moveTo>
                  <a:lnTo>
                    <a:pt x="263897" y="140260"/>
                  </a:lnTo>
                </a:path>
                <a:path w="1220470" h="272414">
                  <a:moveTo>
                    <a:pt x="387821" y="119637"/>
                  </a:moveTo>
                  <a:lnTo>
                    <a:pt x="387821" y="140260"/>
                  </a:lnTo>
                </a:path>
                <a:path w="1220470" h="272414">
                  <a:moveTo>
                    <a:pt x="447944" y="119637"/>
                  </a:moveTo>
                  <a:lnTo>
                    <a:pt x="447944" y="140260"/>
                  </a:lnTo>
                </a:path>
                <a:path w="1220470" h="272414">
                  <a:moveTo>
                    <a:pt x="493036" y="156755"/>
                  </a:moveTo>
                  <a:lnTo>
                    <a:pt x="493036" y="177544"/>
                  </a:lnTo>
                </a:path>
                <a:path w="1220470" h="272414">
                  <a:moveTo>
                    <a:pt x="519261" y="194865"/>
                  </a:moveTo>
                  <a:lnTo>
                    <a:pt x="519261" y="215488"/>
                  </a:lnTo>
                </a:path>
                <a:path w="1220470" h="272414">
                  <a:moveTo>
                    <a:pt x="538050" y="194865"/>
                  </a:moveTo>
                  <a:lnTo>
                    <a:pt x="538050" y="215488"/>
                  </a:lnTo>
                </a:path>
                <a:path w="1220470" h="272414">
                  <a:moveTo>
                    <a:pt x="556838" y="194865"/>
                  </a:moveTo>
                  <a:lnTo>
                    <a:pt x="556838" y="215488"/>
                  </a:lnTo>
                </a:path>
                <a:path w="1220470" h="272414">
                  <a:moveTo>
                    <a:pt x="601930" y="194865"/>
                  </a:moveTo>
                  <a:lnTo>
                    <a:pt x="601930" y="215488"/>
                  </a:lnTo>
                </a:path>
                <a:path w="1220470" h="272414">
                  <a:moveTo>
                    <a:pt x="605688" y="251781"/>
                  </a:moveTo>
                  <a:lnTo>
                    <a:pt x="605688" y="272404"/>
                  </a:lnTo>
                </a:path>
                <a:path w="1220470" h="272414">
                  <a:moveTo>
                    <a:pt x="628234" y="251781"/>
                  </a:moveTo>
                  <a:lnTo>
                    <a:pt x="628234" y="272404"/>
                  </a:lnTo>
                </a:path>
                <a:path w="1220470" h="272414">
                  <a:moveTo>
                    <a:pt x="700725" y="251781"/>
                  </a:moveTo>
                  <a:lnTo>
                    <a:pt x="700725" y="272404"/>
                  </a:lnTo>
                </a:path>
                <a:path w="1220470" h="272414">
                  <a:moveTo>
                    <a:pt x="813377" y="251781"/>
                  </a:moveTo>
                  <a:lnTo>
                    <a:pt x="813377" y="272404"/>
                  </a:lnTo>
                </a:path>
                <a:path w="1220470" h="272414">
                  <a:moveTo>
                    <a:pt x="971120" y="251781"/>
                  </a:moveTo>
                  <a:lnTo>
                    <a:pt x="971120" y="272404"/>
                  </a:lnTo>
                </a:path>
                <a:path w="1220470" h="272414">
                  <a:moveTo>
                    <a:pt x="1219987" y="251781"/>
                  </a:moveTo>
                  <a:lnTo>
                    <a:pt x="1219987" y="272404"/>
                  </a:lnTo>
                </a:path>
              </a:pathLst>
            </a:custGeom>
            <a:ln w="10626">
              <a:solidFill>
                <a:srgbClr val="FF9F9F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</p:grpSp>
      <p:graphicFrame>
        <p:nvGraphicFramePr>
          <p:cNvPr id="77" name="object 7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164373"/>
              </p:ext>
            </p:extLst>
          </p:nvPr>
        </p:nvGraphicFramePr>
        <p:xfrm>
          <a:off x="526271" y="5008667"/>
          <a:ext cx="5405963" cy="28109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524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43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36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85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43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80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00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4195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9125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140547">
                <a:tc>
                  <a:txBody>
                    <a:bodyPr/>
                    <a:lstStyle/>
                    <a:p>
                      <a:pPr marL="31750">
                        <a:lnSpc>
                          <a:spcPts val="525"/>
                        </a:lnSpc>
                        <a:spcBef>
                          <a:spcPts val="204"/>
                        </a:spcBef>
                      </a:pPr>
                      <a:r>
                        <a:rPr sz="700" b="1" spc="1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700" b="1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sz="700" b="1" spc="-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700" b="1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700" b="1" spc="-10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p</a:t>
                      </a:r>
                      <a:r>
                        <a:rPr sz="700" b="1" spc="-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700" b="1" spc="-10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l</a:t>
                      </a:r>
                      <a:r>
                        <a:rPr sz="700" b="1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700" b="1" spc="-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ma</a:t>
                      </a:r>
                      <a:r>
                        <a:rPr sz="700" b="1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b</a:t>
                      </a:r>
                      <a:r>
                        <a:rPr sz="700" b="1" spc="-40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sz="700" b="1" spc="-1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spc="-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C</a:t>
                      </a:r>
                      <a:r>
                        <a:rPr sz="700" b="1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h</a:t>
                      </a:r>
                      <a:r>
                        <a:rPr sz="700" b="1" spc="-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em</a:t>
                      </a:r>
                      <a:r>
                        <a:rPr sz="700" b="1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o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4712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525"/>
                        </a:lnSpc>
                        <a:spcBef>
                          <a:spcPts val="204"/>
                        </a:spcBef>
                      </a:pPr>
                      <a:r>
                        <a:rPr sz="700" b="1" spc="-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257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4712" marB="0"/>
                </a:tc>
                <a:tc>
                  <a:txBody>
                    <a:bodyPr/>
                    <a:lstStyle/>
                    <a:p>
                      <a:pPr marL="100965">
                        <a:lnSpc>
                          <a:spcPts val="525"/>
                        </a:lnSpc>
                        <a:spcBef>
                          <a:spcPts val="204"/>
                        </a:spcBef>
                      </a:pPr>
                      <a:r>
                        <a:rPr sz="700" b="1" spc="-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246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4712" marB="0"/>
                </a:tc>
                <a:tc>
                  <a:txBody>
                    <a:bodyPr/>
                    <a:lstStyle/>
                    <a:p>
                      <a:pPr marL="124460">
                        <a:lnSpc>
                          <a:spcPts val="525"/>
                        </a:lnSpc>
                        <a:spcBef>
                          <a:spcPts val="204"/>
                        </a:spcBef>
                      </a:pPr>
                      <a:r>
                        <a:rPr sz="700" b="1" spc="-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171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4712" marB="0"/>
                </a:tc>
                <a:tc>
                  <a:txBody>
                    <a:bodyPr/>
                    <a:lstStyle/>
                    <a:p>
                      <a:pPr marR="111125" algn="r">
                        <a:lnSpc>
                          <a:spcPts val="525"/>
                        </a:lnSpc>
                        <a:spcBef>
                          <a:spcPts val="204"/>
                        </a:spcBef>
                      </a:pPr>
                      <a:r>
                        <a:rPr sz="700" b="1" spc="-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86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471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25"/>
                        </a:lnSpc>
                        <a:spcBef>
                          <a:spcPts val="204"/>
                        </a:spcBef>
                      </a:pPr>
                      <a:r>
                        <a:rPr sz="700" b="1" spc="-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52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4712" marB="0"/>
                </a:tc>
                <a:tc>
                  <a:txBody>
                    <a:bodyPr/>
                    <a:lstStyle/>
                    <a:p>
                      <a:pPr marL="130175">
                        <a:lnSpc>
                          <a:spcPts val="525"/>
                        </a:lnSpc>
                        <a:spcBef>
                          <a:spcPts val="204"/>
                        </a:spcBef>
                      </a:pPr>
                      <a:r>
                        <a:rPr sz="700" b="1" spc="-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31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4712" marB="0"/>
                </a:tc>
                <a:tc>
                  <a:txBody>
                    <a:bodyPr/>
                    <a:lstStyle/>
                    <a:p>
                      <a:pPr marL="135890">
                        <a:lnSpc>
                          <a:spcPts val="525"/>
                        </a:lnSpc>
                        <a:spcBef>
                          <a:spcPts val="204"/>
                        </a:spcBef>
                      </a:pPr>
                      <a:r>
                        <a:rPr sz="700" b="1" spc="-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18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471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25"/>
                        </a:lnSpc>
                        <a:spcBef>
                          <a:spcPts val="204"/>
                        </a:spcBef>
                      </a:pPr>
                      <a:r>
                        <a:rPr sz="700" b="1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4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471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25"/>
                        </a:lnSpc>
                        <a:spcBef>
                          <a:spcPts val="204"/>
                        </a:spcBef>
                      </a:pPr>
                      <a:r>
                        <a:rPr sz="700" b="1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4712" marB="0"/>
                </a:tc>
                <a:tc>
                  <a:txBody>
                    <a:bodyPr/>
                    <a:lstStyle/>
                    <a:p>
                      <a:pPr marR="29845" algn="r">
                        <a:lnSpc>
                          <a:spcPts val="525"/>
                        </a:lnSpc>
                        <a:spcBef>
                          <a:spcPts val="204"/>
                        </a:spcBef>
                      </a:pPr>
                      <a:r>
                        <a:rPr sz="700" b="1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4712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547">
                <a:tc>
                  <a:txBody>
                    <a:bodyPr/>
                    <a:lstStyle/>
                    <a:p>
                      <a:pPr marL="31750">
                        <a:lnSpc>
                          <a:spcPts val="575"/>
                        </a:lnSpc>
                      </a:pPr>
                      <a:r>
                        <a:rPr sz="700" b="1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Pl</a:t>
                      </a:r>
                      <a:r>
                        <a:rPr sz="700" b="1" spc="-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ace</a:t>
                      </a:r>
                      <a:r>
                        <a:rPr sz="700" b="1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bo</a:t>
                      </a:r>
                      <a:r>
                        <a:rPr sz="700" b="1" spc="-30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sz="700" b="1" spc="-1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spc="-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C</a:t>
                      </a:r>
                      <a:r>
                        <a:rPr sz="700" b="1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h</a:t>
                      </a:r>
                      <a:r>
                        <a:rPr sz="700" b="1" spc="-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em</a:t>
                      </a:r>
                      <a:r>
                        <a:rPr sz="700" b="1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o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0" algn="ctr">
                        <a:lnSpc>
                          <a:spcPts val="575"/>
                        </a:lnSpc>
                      </a:pPr>
                      <a:r>
                        <a:rPr sz="700" b="1" spc="-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257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ts val="575"/>
                        </a:lnSpc>
                      </a:pPr>
                      <a:r>
                        <a:rPr sz="700" b="1" spc="-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242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2395">
                        <a:lnSpc>
                          <a:spcPts val="575"/>
                        </a:lnSpc>
                      </a:pPr>
                      <a:r>
                        <a:rPr sz="700" b="1" spc="-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166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4775" algn="r">
                        <a:lnSpc>
                          <a:spcPts val="575"/>
                        </a:lnSpc>
                      </a:pPr>
                      <a:r>
                        <a:rPr sz="700" b="1" spc="-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79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1590" algn="ctr">
                        <a:lnSpc>
                          <a:spcPts val="575"/>
                        </a:lnSpc>
                      </a:pPr>
                      <a:r>
                        <a:rPr sz="700" b="1" spc="-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33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5890">
                        <a:lnSpc>
                          <a:spcPts val="575"/>
                        </a:lnSpc>
                      </a:pPr>
                      <a:r>
                        <a:rPr sz="700" b="1" spc="-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18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3510">
                        <a:lnSpc>
                          <a:spcPts val="575"/>
                        </a:lnSpc>
                      </a:pPr>
                      <a:r>
                        <a:rPr sz="700" b="1" spc="-5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11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575"/>
                        </a:lnSpc>
                      </a:pPr>
                      <a:r>
                        <a:rPr sz="700" b="1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ts val="575"/>
                        </a:lnSpc>
                      </a:pPr>
                      <a:r>
                        <a:rPr sz="700" b="1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575"/>
                        </a:lnSpc>
                      </a:pPr>
                      <a:r>
                        <a:rPr sz="700" b="1" dirty="0">
                          <a:solidFill>
                            <a:srgbClr val="04416B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8" name="object 78"/>
          <p:cNvSpPr txBox="1"/>
          <p:nvPr/>
        </p:nvSpPr>
        <p:spPr>
          <a:xfrm>
            <a:off x="426500" y="4743534"/>
            <a:ext cx="822113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>
              <a:spcBef>
                <a:spcPts val="133"/>
              </a:spcBef>
            </a:pPr>
            <a:r>
              <a:rPr sz="1200" b="1" spc="-7" dirty="0">
                <a:solidFill>
                  <a:srgbClr val="04416B"/>
                </a:solidFill>
                <a:latin typeface="Arial"/>
                <a:cs typeface="Arial"/>
              </a:rPr>
              <a:t>No.</a:t>
            </a:r>
            <a:r>
              <a:rPr sz="1200" b="1" spc="-4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04416B"/>
                </a:solidFill>
                <a:latin typeface="Arial"/>
                <a:cs typeface="Arial"/>
              </a:rPr>
              <a:t>at</a:t>
            </a:r>
            <a:r>
              <a:rPr sz="1200" b="1" spc="-4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200" b="1" spc="-7" dirty="0">
                <a:solidFill>
                  <a:srgbClr val="04416B"/>
                </a:solidFill>
                <a:latin typeface="Arial"/>
                <a:cs typeface="Arial"/>
              </a:rPr>
              <a:t>Risk</a:t>
            </a:r>
            <a:endParaRPr sz="12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6737351" y="4419091"/>
            <a:ext cx="5092700" cy="933589"/>
          </a:xfrm>
          <a:prstGeom prst="rect">
            <a:avLst/>
          </a:prstGeom>
          <a:solidFill>
            <a:srgbClr val="F7D5D2"/>
          </a:solidFill>
        </p:spPr>
        <p:txBody>
          <a:bodyPr vert="horz" wrap="square" lIns="0" tIns="58420" rIns="0" bIns="0" rtlCol="0">
            <a:spAutoFit/>
          </a:bodyPr>
          <a:lstStyle/>
          <a:p>
            <a:pPr marL="121070" defTabSz="1219170">
              <a:spcBef>
                <a:spcPts val="460"/>
              </a:spcBef>
            </a:pPr>
            <a:r>
              <a:rPr sz="1200" spc="-7" dirty="0">
                <a:solidFill>
                  <a:srgbClr val="04416B"/>
                </a:solidFill>
                <a:latin typeface="Arial"/>
                <a:cs typeface="Arial"/>
              </a:rPr>
              <a:t>PD-L1</a:t>
            </a:r>
            <a:r>
              <a:rPr sz="1200" spc="-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200" spc="-7" dirty="0">
                <a:solidFill>
                  <a:srgbClr val="04416B"/>
                </a:solidFill>
                <a:latin typeface="Arial"/>
                <a:cs typeface="Arial"/>
              </a:rPr>
              <a:t>expression</a:t>
            </a:r>
            <a:r>
              <a:rPr sz="1200" spc="-2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04416B"/>
                </a:solidFill>
                <a:latin typeface="Arial"/>
                <a:cs typeface="Arial"/>
              </a:rPr>
              <a:t>subgroups:</a:t>
            </a:r>
            <a:endParaRPr sz="1200">
              <a:solidFill>
                <a:prstClr val="black"/>
              </a:solidFill>
              <a:latin typeface="Arial"/>
              <a:cs typeface="Arial"/>
            </a:endParaRPr>
          </a:p>
          <a:p>
            <a:pPr defTabSz="1219170">
              <a:spcBef>
                <a:spcPts val="47"/>
              </a:spcBef>
            </a:pPr>
            <a:endParaRPr sz="1000">
              <a:solidFill>
                <a:prstClr val="black"/>
              </a:solidFill>
              <a:latin typeface="Arial"/>
              <a:cs typeface="Arial"/>
            </a:endParaRPr>
          </a:p>
          <a:p>
            <a:pPr marL="121070" defTabSz="1219170"/>
            <a:r>
              <a:rPr sz="1200" spc="-7" dirty="0">
                <a:solidFill>
                  <a:srgbClr val="04416B"/>
                </a:solidFill>
                <a:latin typeface="Arial"/>
                <a:cs typeface="Arial"/>
              </a:rPr>
              <a:t>CPS</a:t>
            </a:r>
            <a:r>
              <a:rPr sz="1200" spc="-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04416B"/>
                </a:solidFill>
                <a:latin typeface="Arial"/>
                <a:cs typeface="Arial"/>
              </a:rPr>
              <a:t>≥</a:t>
            </a:r>
            <a:r>
              <a:rPr sz="1200" spc="-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04416B"/>
                </a:solidFill>
                <a:latin typeface="Arial"/>
                <a:cs typeface="Arial"/>
              </a:rPr>
              <a:t>1:</a:t>
            </a:r>
            <a:r>
              <a:rPr sz="1200" spc="-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04416B"/>
                </a:solidFill>
                <a:latin typeface="Arial"/>
                <a:cs typeface="Arial"/>
              </a:rPr>
              <a:t>15.2</a:t>
            </a:r>
            <a:r>
              <a:rPr sz="1200" spc="-2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200" spc="-7" dirty="0">
                <a:solidFill>
                  <a:srgbClr val="04416B"/>
                </a:solidFill>
                <a:latin typeface="Arial"/>
                <a:cs typeface="Arial"/>
              </a:rPr>
              <a:t>vs. </a:t>
            </a:r>
            <a:r>
              <a:rPr sz="1200" dirty="0">
                <a:solidFill>
                  <a:srgbClr val="04416B"/>
                </a:solidFill>
                <a:latin typeface="Arial"/>
                <a:cs typeface="Arial"/>
              </a:rPr>
              <a:t>10.9</a:t>
            </a:r>
            <a:r>
              <a:rPr sz="1200" spc="-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04416B"/>
                </a:solidFill>
                <a:latin typeface="Arial"/>
                <a:cs typeface="Arial"/>
              </a:rPr>
              <a:t>months,</a:t>
            </a:r>
            <a:r>
              <a:rPr sz="1200" spc="-4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200" spc="-7" dirty="0">
                <a:solidFill>
                  <a:srgbClr val="04416B"/>
                </a:solidFill>
                <a:latin typeface="Arial"/>
                <a:cs typeface="Arial"/>
              </a:rPr>
              <a:t>HR=0.61</a:t>
            </a:r>
            <a:r>
              <a:rPr sz="1200" spc="-2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200" spc="-7" dirty="0">
                <a:solidFill>
                  <a:srgbClr val="04416B"/>
                </a:solidFill>
                <a:latin typeface="Arial"/>
                <a:cs typeface="Arial"/>
              </a:rPr>
              <a:t>(95%CI</a:t>
            </a:r>
            <a:r>
              <a:rPr sz="1200" spc="-2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04416B"/>
                </a:solidFill>
                <a:latin typeface="Arial"/>
                <a:cs typeface="Arial"/>
              </a:rPr>
              <a:t>0.435,</a:t>
            </a:r>
            <a:r>
              <a:rPr sz="1200" spc="-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04416B"/>
                </a:solidFill>
                <a:latin typeface="Arial"/>
                <a:cs typeface="Arial"/>
              </a:rPr>
              <a:t>0.870)</a:t>
            </a:r>
            <a:endParaRPr sz="1200">
              <a:solidFill>
                <a:prstClr val="black"/>
              </a:solidFill>
              <a:latin typeface="Arial"/>
              <a:cs typeface="Arial"/>
            </a:endParaRPr>
          </a:p>
          <a:p>
            <a:pPr defTabSz="1219170">
              <a:spcBef>
                <a:spcPts val="53"/>
              </a:spcBef>
            </a:pPr>
            <a:endParaRPr sz="1000">
              <a:solidFill>
                <a:prstClr val="black"/>
              </a:solidFill>
              <a:latin typeface="Arial"/>
              <a:cs typeface="Arial"/>
            </a:endParaRPr>
          </a:p>
          <a:p>
            <a:pPr marL="121070" defTabSz="1219170"/>
            <a:r>
              <a:rPr sz="1200" dirty="0">
                <a:solidFill>
                  <a:srgbClr val="04416B"/>
                </a:solidFill>
                <a:latin typeface="Arial"/>
                <a:cs typeface="Arial"/>
              </a:rPr>
              <a:t>CPS &lt;</a:t>
            </a:r>
            <a:r>
              <a:rPr sz="1200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04416B"/>
                </a:solidFill>
                <a:latin typeface="Arial"/>
                <a:cs typeface="Arial"/>
              </a:rPr>
              <a:t>1:</a:t>
            </a:r>
            <a:r>
              <a:rPr sz="1200" spc="32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200" spc="-7" dirty="0">
                <a:solidFill>
                  <a:srgbClr val="04416B"/>
                </a:solidFill>
                <a:latin typeface="Arial"/>
                <a:cs typeface="Arial"/>
              </a:rPr>
              <a:t>NE</a:t>
            </a:r>
            <a:r>
              <a:rPr sz="1200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04416B"/>
                </a:solidFill>
                <a:latin typeface="Arial"/>
                <a:cs typeface="Arial"/>
              </a:rPr>
              <a:t>vs.</a:t>
            </a:r>
            <a:r>
              <a:rPr sz="1200" spc="-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200" spc="-7" dirty="0">
                <a:solidFill>
                  <a:srgbClr val="04416B"/>
                </a:solidFill>
                <a:latin typeface="Arial"/>
                <a:cs typeface="Arial"/>
              </a:rPr>
              <a:t>11.6 </a:t>
            </a:r>
            <a:r>
              <a:rPr sz="1200" dirty="0">
                <a:solidFill>
                  <a:srgbClr val="04416B"/>
                </a:solidFill>
                <a:latin typeface="Arial"/>
                <a:cs typeface="Arial"/>
              </a:rPr>
              <a:t>months,</a:t>
            </a:r>
            <a:r>
              <a:rPr sz="1200" spc="-2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200" spc="-7" dirty="0">
                <a:solidFill>
                  <a:srgbClr val="04416B"/>
                </a:solidFill>
                <a:latin typeface="Arial"/>
                <a:cs typeface="Arial"/>
              </a:rPr>
              <a:t>HR=0.61</a:t>
            </a:r>
            <a:r>
              <a:rPr sz="1200" spc="-2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200" spc="-7" dirty="0">
                <a:solidFill>
                  <a:srgbClr val="04416B"/>
                </a:solidFill>
                <a:latin typeface="Arial"/>
                <a:cs typeface="Arial"/>
              </a:rPr>
              <a:t>(95%CI </a:t>
            </a:r>
            <a:r>
              <a:rPr sz="1200" dirty="0">
                <a:solidFill>
                  <a:srgbClr val="04416B"/>
                </a:solidFill>
                <a:latin typeface="Arial"/>
                <a:cs typeface="Arial"/>
              </a:rPr>
              <a:t>0.297,</a:t>
            </a:r>
            <a:r>
              <a:rPr sz="1200" spc="-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200" spc="-7" dirty="0">
                <a:solidFill>
                  <a:srgbClr val="04416B"/>
                </a:solidFill>
                <a:latin typeface="Arial"/>
                <a:cs typeface="Arial"/>
              </a:rPr>
              <a:t>1.247)</a:t>
            </a:r>
            <a:endParaRPr sz="12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EA672D7-D8F5-5E40-A2F8-AC6DA45CF253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9017" y="0"/>
            <a:ext cx="8830012" cy="870857"/>
          </a:xfrm>
        </p:spPr>
        <p:txBody>
          <a:bodyPr/>
          <a:lstStyle/>
          <a:p>
            <a:r>
              <a:rPr lang="en-US" b="1" dirty="0"/>
              <a:t>SCC-Conclusions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39" y="870857"/>
            <a:ext cx="11451771" cy="5377543"/>
          </a:xfrm>
        </p:spPr>
        <p:txBody>
          <a:bodyPr>
            <a:normAutofit fontScale="92500"/>
          </a:bodyPr>
          <a:lstStyle/>
          <a:p>
            <a:r>
              <a:rPr lang="en-US" sz="3600" dirty="0"/>
              <a:t>Clinical Implications: </a:t>
            </a:r>
            <a:r>
              <a:rPr lang="en-US" sz="3600" dirty="0" err="1"/>
              <a:t>Pembro</a:t>
            </a:r>
            <a:r>
              <a:rPr lang="en-US" sz="3600" dirty="0"/>
              <a:t>/</a:t>
            </a:r>
            <a:r>
              <a:rPr lang="en-US" sz="3600" dirty="0" err="1"/>
              <a:t>Nivo</a:t>
            </a:r>
            <a:r>
              <a:rPr lang="en-US" sz="3600" dirty="0"/>
              <a:t>: </a:t>
            </a:r>
          </a:p>
          <a:p>
            <a:pPr lvl="1"/>
            <a:r>
              <a:rPr lang="en-US" sz="3200" dirty="0"/>
              <a:t>Role of PD1 plus chemo proven with </a:t>
            </a:r>
            <a:r>
              <a:rPr lang="en-US" sz="3200" dirty="0" err="1"/>
              <a:t>Pembro</a:t>
            </a:r>
            <a:r>
              <a:rPr lang="en-US" sz="3200" dirty="0"/>
              <a:t> (Keynote 590) and </a:t>
            </a:r>
            <a:r>
              <a:rPr lang="en-US" sz="3200" dirty="0" err="1"/>
              <a:t>Nivo</a:t>
            </a:r>
            <a:r>
              <a:rPr lang="en-US" sz="3200" dirty="0"/>
              <a:t> (CM 648)</a:t>
            </a:r>
          </a:p>
          <a:p>
            <a:pPr lvl="1"/>
            <a:r>
              <a:rPr lang="en-US" sz="3200" dirty="0"/>
              <a:t>Does PDL1 status matter in SCC?</a:t>
            </a:r>
          </a:p>
          <a:p>
            <a:pPr lvl="1"/>
            <a:r>
              <a:rPr lang="en-US" sz="3200" dirty="0"/>
              <a:t>What about </a:t>
            </a:r>
            <a:r>
              <a:rPr lang="en-US" sz="3200" dirty="0" err="1"/>
              <a:t>Ipi</a:t>
            </a:r>
            <a:r>
              <a:rPr lang="en-US" sz="3200" dirty="0"/>
              <a:t>/</a:t>
            </a:r>
            <a:r>
              <a:rPr lang="en-US" sz="3200" dirty="0" err="1"/>
              <a:t>Nivo</a:t>
            </a:r>
            <a:r>
              <a:rPr lang="en-US" sz="3200" dirty="0"/>
              <a:t>? Who should NOT get chemotherapy?</a:t>
            </a:r>
          </a:p>
          <a:p>
            <a:r>
              <a:rPr lang="en-US" sz="3600" dirty="0" err="1"/>
              <a:t>Sintilimab</a:t>
            </a:r>
            <a:r>
              <a:rPr lang="en-US" sz="3600" dirty="0"/>
              <a:t>/</a:t>
            </a:r>
            <a:r>
              <a:rPr lang="en-US" sz="3600" dirty="0" err="1"/>
              <a:t>Toripalimab</a:t>
            </a:r>
            <a:r>
              <a:rPr lang="en-US" sz="3600" dirty="0"/>
              <a:t>: </a:t>
            </a:r>
          </a:p>
          <a:p>
            <a:pPr lvl="1"/>
            <a:r>
              <a:rPr lang="en-US" sz="3200" dirty="0"/>
              <a:t>Both met primary endpoint for OS</a:t>
            </a:r>
          </a:p>
          <a:p>
            <a:pPr lvl="1"/>
            <a:r>
              <a:rPr lang="en-US" sz="3200" dirty="0"/>
              <a:t>Both studies exclusively in China with Cisplatin/Paclitaxel chemo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05694E-348D-B84B-8FFD-65AD90971808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4529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313582" y="958076"/>
            <a:ext cx="3696335" cy="711200"/>
          </a:xfrm>
          <a:custGeom>
            <a:avLst/>
            <a:gdLst/>
            <a:ahLst/>
            <a:cxnLst/>
            <a:rect l="l" t="t" r="r" b="b"/>
            <a:pathLst>
              <a:path w="3696334" h="711200">
                <a:moveTo>
                  <a:pt x="0" y="0"/>
                </a:moveTo>
                <a:lnTo>
                  <a:pt x="3696017" y="0"/>
                </a:lnTo>
                <a:lnTo>
                  <a:pt x="3696017" y="711200"/>
                </a:lnTo>
                <a:lnTo>
                  <a:pt x="0" y="711200"/>
                </a:lnTo>
                <a:lnTo>
                  <a:pt x="0" y="0"/>
                </a:lnTo>
                <a:close/>
              </a:path>
            </a:pathLst>
          </a:custGeom>
          <a:solidFill>
            <a:srgbClr val="072B4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313582" y="958076"/>
            <a:ext cx="3694429" cy="711200"/>
          </a:xfrm>
          <a:custGeom>
            <a:avLst/>
            <a:gdLst/>
            <a:ahLst/>
            <a:cxnLst/>
            <a:rect l="l" t="t" r="r" b="b"/>
            <a:pathLst>
              <a:path w="3694429" h="711200">
                <a:moveTo>
                  <a:pt x="0" y="0"/>
                </a:moveTo>
                <a:lnTo>
                  <a:pt x="3694126" y="0"/>
                </a:lnTo>
                <a:lnTo>
                  <a:pt x="3694126" y="710837"/>
                </a:lnTo>
                <a:lnTo>
                  <a:pt x="0" y="710837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313582" y="1180084"/>
            <a:ext cx="369633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Metastatic Gastroesophageal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Cancer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61025" y="1860462"/>
            <a:ext cx="1946275" cy="914400"/>
          </a:xfrm>
          <a:custGeom>
            <a:avLst/>
            <a:gdLst/>
            <a:ahLst/>
            <a:cxnLst/>
            <a:rect l="l" t="t" r="r" b="b"/>
            <a:pathLst>
              <a:path w="1946275" h="914400">
                <a:moveTo>
                  <a:pt x="0" y="0"/>
                </a:moveTo>
                <a:lnTo>
                  <a:pt x="1945678" y="0"/>
                </a:lnTo>
                <a:lnTo>
                  <a:pt x="1945678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  <a:solidFill>
            <a:srgbClr val="A3A3A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61025" y="1860462"/>
            <a:ext cx="1945005" cy="914400"/>
          </a:xfrm>
          <a:custGeom>
            <a:avLst/>
            <a:gdLst/>
            <a:ahLst/>
            <a:cxnLst/>
            <a:rect l="l" t="t" r="r" b="b"/>
            <a:pathLst>
              <a:path w="1945005" h="914400">
                <a:moveTo>
                  <a:pt x="0" y="0"/>
                </a:moveTo>
                <a:lnTo>
                  <a:pt x="1944685" y="0"/>
                </a:lnTo>
                <a:lnTo>
                  <a:pt x="1944685" y="913933"/>
                </a:lnTo>
                <a:lnTo>
                  <a:pt x="0" y="913933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1025" y="2060955"/>
            <a:ext cx="1946275" cy="51054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67640" marR="160020" lvl="0" indent="76835" algn="l" defTabSz="914400" rtl="0" eaLnBrk="1" fontAlgn="auto" latinLnBrk="0" hangingPunct="1">
              <a:lnSpc>
                <a:spcPts val="19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PD-L1 negative,  MSS or CPS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&lt;</a:t>
            </a:r>
            <a:r>
              <a:rPr kumimoji="0" sz="1600" b="0" i="0" u="none" strike="noStrike" kern="1200" cap="none" spc="-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10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051506" y="1855938"/>
            <a:ext cx="1833245" cy="914400"/>
          </a:xfrm>
          <a:custGeom>
            <a:avLst/>
            <a:gdLst/>
            <a:ahLst/>
            <a:cxnLst/>
            <a:rect l="l" t="t" r="r" b="b"/>
            <a:pathLst>
              <a:path w="1833245" h="914400">
                <a:moveTo>
                  <a:pt x="0" y="0"/>
                </a:moveTo>
                <a:lnTo>
                  <a:pt x="1832940" y="0"/>
                </a:lnTo>
                <a:lnTo>
                  <a:pt x="1832940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051506" y="1855938"/>
            <a:ext cx="1832610" cy="914400"/>
          </a:xfrm>
          <a:custGeom>
            <a:avLst/>
            <a:gdLst/>
            <a:ahLst/>
            <a:cxnLst/>
            <a:rect l="l" t="t" r="r" b="b"/>
            <a:pathLst>
              <a:path w="1832610" h="914400">
                <a:moveTo>
                  <a:pt x="0" y="0"/>
                </a:moveTo>
                <a:lnTo>
                  <a:pt x="1832003" y="0"/>
                </a:lnTo>
                <a:lnTo>
                  <a:pt x="1832003" y="913933"/>
                </a:lnTo>
                <a:lnTo>
                  <a:pt x="0" y="913933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051506" y="1935987"/>
            <a:ext cx="1833245" cy="256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1930" marR="0" lvl="0" indent="0" algn="l" defTabSz="914400" rtl="0" eaLnBrk="1" fontAlgn="auto" latinLnBrk="0" hangingPunct="1">
              <a:lnSpc>
                <a:spcPts val="191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CPS </a:t>
            </a:r>
            <a:r>
              <a:rPr kumimoji="0" sz="1600" b="0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Arial"/>
              </a:rPr>
              <a:t>&gt;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5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MSS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372378" y="1779277"/>
            <a:ext cx="1265555" cy="914400"/>
          </a:xfrm>
          <a:custGeom>
            <a:avLst/>
            <a:gdLst/>
            <a:ahLst/>
            <a:cxnLst/>
            <a:rect l="l" t="t" r="r" b="b"/>
            <a:pathLst>
              <a:path w="1265554" h="914400">
                <a:moveTo>
                  <a:pt x="0" y="0"/>
                </a:moveTo>
                <a:lnTo>
                  <a:pt x="1265034" y="0"/>
                </a:lnTo>
                <a:lnTo>
                  <a:pt x="126503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  <a:solidFill>
            <a:srgbClr val="19194D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372378" y="1779277"/>
            <a:ext cx="1264920" cy="914400"/>
          </a:xfrm>
          <a:custGeom>
            <a:avLst/>
            <a:gdLst/>
            <a:ahLst/>
            <a:cxnLst/>
            <a:rect l="l" t="t" r="r" b="b"/>
            <a:pathLst>
              <a:path w="1264920" h="914400">
                <a:moveTo>
                  <a:pt x="0" y="0"/>
                </a:moveTo>
                <a:lnTo>
                  <a:pt x="1264389" y="0"/>
                </a:lnTo>
                <a:lnTo>
                  <a:pt x="1264389" y="913933"/>
                </a:lnTo>
                <a:lnTo>
                  <a:pt x="0" y="913933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372378" y="2100580"/>
            <a:ext cx="126555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606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MSI-</a:t>
            </a:r>
            <a:r>
              <a:rPr kumimoji="0" lang="en-US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506369" y="1841544"/>
            <a:ext cx="1895475" cy="929005"/>
          </a:xfrm>
          <a:custGeom>
            <a:avLst/>
            <a:gdLst/>
            <a:ahLst/>
            <a:cxnLst/>
            <a:rect l="l" t="t" r="r" b="b"/>
            <a:pathLst>
              <a:path w="1895475" h="929005">
                <a:moveTo>
                  <a:pt x="0" y="0"/>
                </a:moveTo>
                <a:lnTo>
                  <a:pt x="1895259" y="0"/>
                </a:lnTo>
                <a:lnTo>
                  <a:pt x="1895259" y="928789"/>
                </a:lnTo>
                <a:lnTo>
                  <a:pt x="0" y="928789"/>
                </a:lnTo>
                <a:lnTo>
                  <a:pt x="0" y="0"/>
                </a:lnTo>
                <a:close/>
              </a:path>
            </a:pathLst>
          </a:custGeom>
          <a:solidFill>
            <a:srgbClr val="22226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506369" y="1841544"/>
            <a:ext cx="1894839" cy="928369"/>
          </a:xfrm>
          <a:custGeom>
            <a:avLst/>
            <a:gdLst/>
            <a:ahLst/>
            <a:cxnLst/>
            <a:rect l="l" t="t" r="r" b="b"/>
            <a:pathLst>
              <a:path w="1894840" h="928369">
                <a:moveTo>
                  <a:pt x="0" y="0"/>
                </a:moveTo>
                <a:lnTo>
                  <a:pt x="1894291" y="0"/>
                </a:lnTo>
                <a:lnTo>
                  <a:pt x="1894291" y="928320"/>
                </a:lnTo>
                <a:lnTo>
                  <a:pt x="0" y="928320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506369" y="1926843"/>
            <a:ext cx="1895475" cy="25789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14629" marR="207010" lvl="0" indent="-635" algn="ctr" defTabSz="914400" rtl="0" eaLnBrk="1" fontAlgn="auto" latinLnBrk="0" hangingPunct="1">
              <a:lnSpc>
                <a:spcPct val="994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MSS, </a:t>
            </a:r>
            <a:r>
              <a:rPr kumimoji="0" lang="en-US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HER2+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402337" y="3069662"/>
            <a:ext cx="1877060" cy="584835"/>
          </a:xfrm>
          <a:custGeom>
            <a:avLst/>
            <a:gdLst/>
            <a:ahLst/>
            <a:cxnLst/>
            <a:rect l="l" t="t" r="r" b="b"/>
            <a:pathLst>
              <a:path w="1877060" h="584835">
                <a:moveTo>
                  <a:pt x="0" y="0"/>
                </a:moveTo>
                <a:lnTo>
                  <a:pt x="1877060" y="0"/>
                </a:lnTo>
                <a:lnTo>
                  <a:pt x="1877060" y="584390"/>
                </a:lnTo>
                <a:lnTo>
                  <a:pt x="0" y="584390"/>
                </a:lnTo>
                <a:lnTo>
                  <a:pt x="0" y="0"/>
                </a:lnTo>
                <a:close/>
              </a:path>
            </a:pathLst>
          </a:custGeom>
          <a:solidFill>
            <a:srgbClr val="A3A3A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02337" y="3069662"/>
            <a:ext cx="1876425" cy="584200"/>
          </a:xfrm>
          <a:custGeom>
            <a:avLst/>
            <a:gdLst/>
            <a:ahLst/>
            <a:cxnLst/>
            <a:rect l="l" t="t" r="r" b="b"/>
            <a:pathLst>
              <a:path w="1876425" h="584200">
                <a:moveTo>
                  <a:pt x="0" y="0"/>
                </a:moveTo>
                <a:lnTo>
                  <a:pt x="1876097" y="0"/>
                </a:lnTo>
                <a:lnTo>
                  <a:pt x="1876097" y="584091"/>
                </a:lnTo>
                <a:lnTo>
                  <a:pt x="0" y="584091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02337" y="3106419"/>
            <a:ext cx="1877060" cy="51054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222250" marR="214629" lvl="0" indent="292735" algn="l" defTabSz="914400" rtl="0" eaLnBrk="1" fontAlgn="auto" latinLnBrk="0" hangingPunct="1">
              <a:lnSpc>
                <a:spcPts val="19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Platinum/  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uo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op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yr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88834" y="4048159"/>
            <a:ext cx="2090420" cy="584835"/>
          </a:xfrm>
          <a:custGeom>
            <a:avLst/>
            <a:gdLst/>
            <a:ahLst/>
            <a:cxnLst/>
            <a:rect l="l" t="t" r="r" b="b"/>
            <a:pathLst>
              <a:path w="2090420" h="584835">
                <a:moveTo>
                  <a:pt x="0" y="0"/>
                </a:moveTo>
                <a:lnTo>
                  <a:pt x="2090051" y="0"/>
                </a:lnTo>
                <a:lnTo>
                  <a:pt x="2090051" y="584390"/>
                </a:lnTo>
                <a:lnTo>
                  <a:pt x="0" y="584390"/>
                </a:lnTo>
                <a:lnTo>
                  <a:pt x="0" y="0"/>
                </a:lnTo>
                <a:close/>
              </a:path>
            </a:pathLst>
          </a:custGeom>
          <a:solidFill>
            <a:srgbClr val="A3A3A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88834" y="4048159"/>
            <a:ext cx="2089150" cy="584200"/>
          </a:xfrm>
          <a:custGeom>
            <a:avLst/>
            <a:gdLst/>
            <a:ahLst/>
            <a:cxnLst/>
            <a:rect l="l" t="t" r="r" b="b"/>
            <a:pathLst>
              <a:path w="2089150" h="584200">
                <a:moveTo>
                  <a:pt x="0" y="0"/>
                </a:moveTo>
                <a:lnTo>
                  <a:pt x="2088991" y="0"/>
                </a:lnTo>
                <a:lnTo>
                  <a:pt x="2088991" y="584091"/>
                </a:lnTo>
                <a:lnTo>
                  <a:pt x="0" y="584091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88834" y="4084828"/>
            <a:ext cx="2090420" cy="51054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412750" marR="405130" lvl="0" indent="169545" algn="l" defTabSz="914400" rtl="0" eaLnBrk="1" fontAlgn="auto" latinLnBrk="0" hangingPunct="1">
              <a:lnSpc>
                <a:spcPts val="19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Paclitaxel/ 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68932" y="4958036"/>
            <a:ext cx="2026285" cy="584835"/>
          </a:xfrm>
          <a:custGeom>
            <a:avLst/>
            <a:gdLst/>
            <a:ahLst/>
            <a:cxnLst/>
            <a:rect l="l" t="t" r="r" b="b"/>
            <a:pathLst>
              <a:path w="2026285" h="584835">
                <a:moveTo>
                  <a:pt x="0" y="0"/>
                </a:moveTo>
                <a:lnTo>
                  <a:pt x="2026043" y="0"/>
                </a:lnTo>
                <a:lnTo>
                  <a:pt x="2026043" y="584390"/>
                </a:lnTo>
                <a:lnTo>
                  <a:pt x="0" y="584390"/>
                </a:lnTo>
                <a:lnTo>
                  <a:pt x="0" y="0"/>
                </a:lnTo>
                <a:close/>
              </a:path>
            </a:pathLst>
          </a:custGeom>
          <a:solidFill>
            <a:srgbClr val="A3A3A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68932" y="4958036"/>
            <a:ext cx="2025014" cy="584200"/>
          </a:xfrm>
          <a:custGeom>
            <a:avLst/>
            <a:gdLst/>
            <a:ahLst/>
            <a:cxnLst/>
            <a:rect l="l" t="t" r="r" b="b"/>
            <a:pathLst>
              <a:path w="2025014" h="584200">
                <a:moveTo>
                  <a:pt x="0" y="0"/>
                </a:moveTo>
                <a:lnTo>
                  <a:pt x="2025007" y="0"/>
                </a:lnTo>
                <a:lnTo>
                  <a:pt x="2025007" y="584091"/>
                </a:lnTo>
                <a:lnTo>
                  <a:pt x="0" y="584091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68932" y="4993131"/>
            <a:ext cx="2026285" cy="51054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566420" marR="161925" lvl="0" indent="-396875" algn="l" defTabSz="914400" rtl="0" eaLnBrk="1" fontAlgn="auto" latinLnBrk="0" hangingPunct="1">
              <a:lnSpc>
                <a:spcPts val="19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lu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idine/</a:t>
            </a:r>
            <a:r>
              <a:rPr kumimoji="0" sz="1600" b="0" i="0" u="none" strike="noStrike" kern="1200" cap="none" spc="-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 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Irinotecan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857525" y="5802708"/>
            <a:ext cx="1778635" cy="654685"/>
          </a:xfrm>
          <a:custGeom>
            <a:avLst/>
            <a:gdLst/>
            <a:ahLst/>
            <a:cxnLst/>
            <a:rect l="l" t="t" r="r" b="b"/>
            <a:pathLst>
              <a:path w="1778635" h="654684">
                <a:moveTo>
                  <a:pt x="0" y="0"/>
                </a:moveTo>
                <a:lnTo>
                  <a:pt x="1778317" y="0"/>
                </a:lnTo>
                <a:lnTo>
                  <a:pt x="1778317" y="654113"/>
                </a:lnTo>
                <a:lnTo>
                  <a:pt x="0" y="654113"/>
                </a:lnTo>
                <a:lnTo>
                  <a:pt x="0" y="0"/>
                </a:lnTo>
                <a:close/>
              </a:path>
            </a:pathLst>
          </a:custGeom>
          <a:solidFill>
            <a:srgbClr val="A3A3A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857524" y="5802708"/>
            <a:ext cx="1778000" cy="654050"/>
          </a:xfrm>
          <a:custGeom>
            <a:avLst/>
            <a:gdLst/>
            <a:ahLst/>
            <a:cxnLst/>
            <a:rect l="l" t="t" r="r" b="b"/>
            <a:pathLst>
              <a:path w="1778000" h="654050">
                <a:moveTo>
                  <a:pt x="0" y="0"/>
                </a:moveTo>
                <a:lnTo>
                  <a:pt x="1777405" y="0"/>
                </a:lnTo>
                <a:lnTo>
                  <a:pt x="1777405" y="653784"/>
                </a:lnTo>
                <a:lnTo>
                  <a:pt x="0" y="653784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57525" y="5874004"/>
            <a:ext cx="1778635" cy="51054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508000" marR="97790" lvl="0" indent="-403225" algn="l" defTabSz="914400" rtl="0" eaLnBrk="1" fontAlgn="auto" latinLnBrk="0" hangingPunct="1">
              <a:lnSpc>
                <a:spcPts val="19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Pembrolizumab</a:t>
            </a:r>
            <a:r>
              <a:rPr kumimoji="0" sz="1600" b="0" i="0" u="none" strike="noStrike" kern="1200" cap="none" spc="-7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if 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CPS </a:t>
            </a:r>
            <a:r>
              <a:rPr kumimoji="0" sz="1600" b="0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Arial"/>
              </a:rPr>
              <a:t>&gt;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3290004" y="3602358"/>
            <a:ext cx="1833245" cy="914400"/>
          </a:xfrm>
          <a:custGeom>
            <a:avLst/>
            <a:gdLst/>
            <a:ahLst/>
            <a:cxnLst/>
            <a:rect l="l" t="t" r="r" b="b"/>
            <a:pathLst>
              <a:path w="1833245" h="914400">
                <a:moveTo>
                  <a:pt x="0" y="0"/>
                </a:moveTo>
                <a:lnTo>
                  <a:pt x="1832940" y="0"/>
                </a:lnTo>
                <a:lnTo>
                  <a:pt x="1832940" y="914399"/>
                </a:lnTo>
                <a:lnTo>
                  <a:pt x="0" y="914399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3282384" y="3561086"/>
            <a:ext cx="1832610" cy="914400"/>
          </a:xfrm>
          <a:custGeom>
            <a:avLst/>
            <a:gdLst/>
            <a:ahLst/>
            <a:cxnLst/>
            <a:rect l="l" t="t" r="r" b="b"/>
            <a:pathLst>
              <a:path w="1832610" h="914400">
                <a:moveTo>
                  <a:pt x="0" y="0"/>
                </a:moveTo>
                <a:lnTo>
                  <a:pt x="1832003" y="0"/>
                </a:lnTo>
                <a:lnTo>
                  <a:pt x="1832003" y="913933"/>
                </a:lnTo>
                <a:lnTo>
                  <a:pt x="0" y="913933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384763" y="3804411"/>
            <a:ext cx="1833245" cy="256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91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FOLFOX + </a:t>
            </a:r>
            <a:r>
              <a:rPr kumimoji="0" lang="en-US" sz="1600" b="0" i="0" u="none" strike="noStrike" kern="1200" cap="none" spc="-5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Nivo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2977175" y="5542427"/>
            <a:ext cx="2035810" cy="914400"/>
          </a:xfrm>
          <a:custGeom>
            <a:avLst/>
            <a:gdLst/>
            <a:ahLst/>
            <a:cxnLst/>
            <a:rect l="l" t="t" r="r" b="b"/>
            <a:pathLst>
              <a:path w="2035810" h="914400">
                <a:moveTo>
                  <a:pt x="0" y="0"/>
                </a:moveTo>
                <a:lnTo>
                  <a:pt x="2035746" y="0"/>
                </a:lnTo>
                <a:lnTo>
                  <a:pt x="2035746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2977175" y="5542427"/>
            <a:ext cx="2035175" cy="914400"/>
          </a:xfrm>
          <a:custGeom>
            <a:avLst/>
            <a:gdLst/>
            <a:ahLst/>
            <a:cxnLst/>
            <a:rect l="l" t="t" r="r" b="b"/>
            <a:pathLst>
              <a:path w="2035175" h="914400">
                <a:moveTo>
                  <a:pt x="0" y="0"/>
                </a:moveTo>
                <a:lnTo>
                  <a:pt x="2034711" y="0"/>
                </a:lnTo>
                <a:lnTo>
                  <a:pt x="2034711" y="913933"/>
                </a:lnTo>
                <a:lnTo>
                  <a:pt x="0" y="913933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139699" y="5621019"/>
            <a:ext cx="1711325" cy="75120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065" marR="5080" lvl="0" indent="-635" algn="ctr" defTabSz="914400" rtl="0" eaLnBrk="1" fontAlgn="auto" latinLnBrk="0" hangingPunct="1">
              <a:lnSpc>
                <a:spcPts val="19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Pembrolizumab  Irinotecan  </a:t>
            </a:r>
            <a:r>
              <a:rPr kumimoji="0" sz="1600" b="0" i="0" u="none" strike="noStrike" kern="1200" cap="none" spc="-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lu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idine/</a:t>
            </a:r>
            <a:r>
              <a:rPr kumimoji="0" sz="1600" b="0" i="0" u="none" strike="noStrike" kern="1200" cap="none" spc="-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5456880" y="3031802"/>
            <a:ext cx="1895475" cy="757555"/>
          </a:xfrm>
          <a:custGeom>
            <a:avLst/>
            <a:gdLst/>
            <a:ahLst/>
            <a:cxnLst/>
            <a:rect l="l" t="t" r="r" b="b"/>
            <a:pathLst>
              <a:path w="1895475" h="757554">
                <a:moveTo>
                  <a:pt x="0" y="0"/>
                </a:moveTo>
                <a:lnTo>
                  <a:pt x="1895259" y="0"/>
                </a:lnTo>
                <a:lnTo>
                  <a:pt x="1895259" y="757453"/>
                </a:lnTo>
                <a:lnTo>
                  <a:pt x="0" y="757453"/>
                </a:lnTo>
                <a:lnTo>
                  <a:pt x="0" y="0"/>
                </a:lnTo>
                <a:close/>
              </a:path>
            </a:pathLst>
          </a:custGeom>
          <a:solidFill>
            <a:srgbClr val="22226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5456880" y="3031802"/>
            <a:ext cx="1894839" cy="757555"/>
          </a:xfrm>
          <a:custGeom>
            <a:avLst/>
            <a:gdLst/>
            <a:ahLst/>
            <a:cxnLst/>
            <a:rect l="l" t="t" r="r" b="b"/>
            <a:pathLst>
              <a:path w="1894840" h="757554">
                <a:moveTo>
                  <a:pt x="0" y="0"/>
                </a:moveTo>
                <a:lnTo>
                  <a:pt x="1894290" y="0"/>
                </a:lnTo>
                <a:lnTo>
                  <a:pt x="1894290" y="757065"/>
                </a:lnTo>
                <a:lnTo>
                  <a:pt x="0" y="757065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456880" y="3033268"/>
            <a:ext cx="1895475" cy="75120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98120" marR="189865" lvl="0" indent="-1270" algn="ctr" defTabSz="914400" rtl="0" eaLnBrk="1" fontAlgn="auto" latinLnBrk="0" hangingPunct="1">
              <a:lnSpc>
                <a:spcPts val="19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Platinum/  F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uo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op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yr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57150" marR="0" lvl="0" indent="0" algn="ctr" defTabSz="914400" rtl="0" eaLnBrk="1" fontAlgn="auto" latinLnBrk="0" hangingPunct="1">
              <a:lnSpc>
                <a:spcPts val="18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+/-</a:t>
            </a:r>
            <a:r>
              <a:rPr kumimoji="0" sz="1600" b="0" i="0" u="none" strike="noStrike" kern="1200" cap="none" spc="-8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Trastuzumab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5361721" y="4106236"/>
            <a:ext cx="2090420" cy="751205"/>
          </a:xfrm>
          <a:custGeom>
            <a:avLst/>
            <a:gdLst/>
            <a:ahLst/>
            <a:cxnLst/>
            <a:rect l="l" t="t" r="r" b="b"/>
            <a:pathLst>
              <a:path w="2090420" h="584835">
                <a:moveTo>
                  <a:pt x="0" y="0"/>
                </a:moveTo>
                <a:lnTo>
                  <a:pt x="2090051" y="0"/>
                </a:lnTo>
                <a:lnTo>
                  <a:pt x="2090051" y="584390"/>
                </a:lnTo>
                <a:lnTo>
                  <a:pt x="0" y="584390"/>
                </a:lnTo>
                <a:lnTo>
                  <a:pt x="0" y="0"/>
                </a:lnTo>
                <a:close/>
              </a:path>
            </a:pathLst>
          </a:custGeom>
          <a:solidFill>
            <a:srgbClr val="22226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5361721" y="4106236"/>
            <a:ext cx="2089150" cy="584200"/>
          </a:xfrm>
          <a:custGeom>
            <a:avLst/>
            <a:gdLst/>
            <a:ahLst/>
            <a:cxnLst/>
            <a:rect l="l" t="t" r="r" b="b"/>
            <a:pathLst>
              <a:path w="2089150" h="584200">
                <a:moveTo>
                  <a:pt x="0" y="0"/>
                </a:moveTo>
                <a:lnTo>
                  <a:pt x="2088991" y="0"/>
                </a:lnTo>
                <a:lnTo>
                  <a:pt x="2088991" y="584091"/>
                </a:lnTo>
                <a:lnTo>
                  <a:pt x="0" y="584091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228475" y="4170555"/>
            <a:ext cx="2449021" cy="754053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412750" marR="405130" lvl="0" indent="169545" algn="l" defTabSz="914400" rtl="0" eaLnBrk="1" fontAlgn="auto" latinLnBrk="0" hangingPunct="1">
              <a:lnSpc>
                <a:spcPts val="19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Trastuzumab </a:t>
            </a:r>
            <a:r>
              <a:rPr kumimoji="0" lang="en-US" sz="1600" b="0" i="0" u="none" strike="noStrike" kern="1200" cap="none" spc="-5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Deruxtecan</a:t>
            </a:r>
            <a:r>
              <a:rPr kumimoji="0" lang="en-US" sz="18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(DS8201)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5771979" y="5002438"/>
            <a:ext cx="1675130" cy="584835"/>
          </a:xfrm>
          <a:custGeom>
            <a:avLst/>
            <a:gdLst/>
            <a:ahLst/>
            <a:cxnLst/>
            <a:rect l="l" t="t" r="r" b="b"/>
            <a:pathLst>
              <a:path w="1675129" h="584835">
                <a:moveTo>
                  <a:pt x="0" y="0"/>
                </a:moveTo>
                <a:lnTo>
                  <a:pt x="1674774" y="0"/>
                </a:lnTo>
                <a:lnTo>
                  <a:pt x="1674774" y="584390"/>
                </a:lnTo>
                <a:lnTo>
                  <a:pt x="0" y="584390"/>
                </a:lnTo>
                <a:lnTo>
                  <a:pt x="0" y="0"/>
                </a:lnTo>
                <a:close/>
              </a:path>
            </a:pathLst>
          </a:custGeom>
          <a:solidFill>
            <a:srgbClr val="22226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5771979" y="5002438"/>
            <a:ext cx="1674495" cy="584200"/>
          </a:xfrm>
          <a:custGeom>
            <a:avLst/>
            <a:gdLst/>
            <a:ahLst/>
            <a:cxnLst/>
            <a:rect l="l" t="t" r="r" b="b"/>
            <a:pathLst>
              <a:path w="1674495" h="584200">
                <a:moveTo>
                  <a:pt x="0" y="0"/>
                </a:moveTo>
                <a:lnTo>
                  <a:pt x="1673915" y="0"/>
                </a:lnTo>
                <a:lnTo>
                  <a:pt x="1673915" y="584091"/>
                </a:lnTo>
                <a:lnTo>
                  <a:pt x="0" y="584091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5891814" y="5038851"/>
            <a:ext cx="1435735" cy="51054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260985" marR="5080" lvl="0" indent="-248920" algn="l" defTabSz="914400" rtl="0" eaLnBrk="1" fontAlgn="auto" latinLnBrk="0" hangingPunct="1">
              <a:lnSpc>
                <a:spcPts val="19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z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 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if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CPS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≥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5446071" y="5961043"/>
            <a:ext cx="2149475" cy="584835"/>
          </a:xfrm>
          <a:custGeom>
            <a:avLst/>
            <a:gdLst/>
            <a:ahLst/>
            <a:cxnLst/>
            <a:rect l="l" t="t" r="r" b="b"/>
            <a:pathLst>
              <a:path w="2149475" h="584834">
                <a:moveTo>
                  <a:pt x="0" y="0"/>
                </a:moveTo>
                <a:lnTo>
                  <a:pt x="2148979" y="0"/>
                </a:lnTo>
                <a:lnTo>
                  <a:pt x="2148979" y="584390"/>
                </a:lnTo>
                <a:lnTo>
                  <a:pt x="0" y="584390"/>
                </a:lnTo>
                <a:lnTo>
                  <a:pt x="0" y="0"/>
                </a:lnTo>
                <a:close/>
              </a:path>
            </a:pathLst>
          </a:custGeom>
          <a:solidFill>
            <a:srgbClr val="22226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5446071" y="5961044"/>
            <a:ext cx="2148205" cy="584200"/>
          </a:xfrm>
          <a:custGeom>
            <a:avLst/>
            <a:gdLst/>
            <a:ahLst/>
            <a:cxnLst/>
            <a:rect l="l" t="t" r="r" b="b"/>
            <a:pathLst>
              <a:path w="2148204" h="584200">
                <a:moveTo>
                  <a:pt x="0" y="0"/>
                </a:moveTo>
                <a:lnTo>
                  <a:pt x="2147887" y="0"/>
                </a:lnTo>
                <a:lnTo>
                  <a:pt x="2147887" y="584091"/>
                </a:lnTo>
                <a:lnTo>
                  <a:pt x="0" y="584091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5288022" y="5960408"/>
            <a:ext cx="2501072" cy="26674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628015" marR="223520" lvl="0" indent="-396875" algn="l" defTabSz="914400" rtl="0" eaLnBrk="1" fontAlgn="auto" latinLnBrk="0" hangingPunct="1">
              <a:lnSpc>
                <a:spcPts val="19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-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Paclitaxel/Ramucirumab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7494099" y="3102500"/>
            <a:ext cx="1700530" cy="510540"/>
          </a:xfrm>
          <a:custGeom>
            <a:avLst/>
            <a:gdLst/>
            <a:ahLst/>
            <a:cxnLst/>
            <a:rect l="l" t="t" r="r" b="b"/>
            <a:pathLst>
              <a:path w="1700529" h="510539">
                <a:moveTo>
                  <a:pt x="0" y="0"/>
                </a:moveTo>
                <a:lnTo>
                  <a:pt x="1700466" y="0"/>
                </a:lnTo>
                <a:lnTo>
                  <a:pt x="1700466" y="510006"/>
                </a:lnTo>
                <a:lnTo>
                  <a:pt x="0" y="510006"/>
                </a:lnTo>
                <a:lnTo>
                  <a:pt x="0" y="0"/>
                </a:lnTo>
                <a:close/>
              </a:path>
            </a:pathLst>
          </a:custGeom>
          <a:solidFill>
            <a:srgbClr val="19194D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7494099" y="3102500"/>
            <a:ext cx="1699895" cy="509905"/>
          </a:xfrm>
          <a:custGeom>
            <a:avLst/>
            <a:gdLst/>
            <a:ahLst/>
            <a:cxnLst/>
            <a:rect l="l" t="t" r="r" b="b"/>
            <a:pathLst>
              <a:path w="1699895" h="509904">
                <a:moveTo>
                  <a:pt x="0" y="0"/>
                </a:moveTo>
                <a:lnTo>
                  <a:pt x="1699596" y="0"/>
                </a:lnTo>
                <a:lnTo>
                  <a:pt x="1699596" y="509743"/>
                </a:lnTo>
                <a:lnTo>
                  <a:pt x="0" y="509743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7626781" y="3222243"/>
            <a:ext cx="143573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Pembrolizumab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10210800" y="1765098"/>
            <a:ext cx="1869439" cy="914400"/>
          </a:xfrm>
          <a:custGeom>
            <a:avLst/>
            <a:gdLst/>
            <a:ahLst/>
            <a:cxnLst/>
            <a:rect l="l" t="t" r="r" b="b"/>
            <a:pathLst>
              <a:path w="1869440" h="914400">
                <a:moveTo>
                  <a:pt x="0" y="0"/>
                </a:moveTo>
                <a:lnTo>
                  <a:pt x="1868906" y="0"/>
                </a:lnTo>
                <a:lnTo>
                  <a:pt x="1868906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10210800" y="1765098"/>
            <a:ext cx="1868170" cy="914400"/>
          </a:xfrm>
          <a:custGeom>
            <a:avLst/>
            <a:gdLst/>
            <a:ahLst/>
            <a:cxnLst/>
            <a:rect l="l" t="t" r="r" b="b"/>
            <a:pathLst>
              <a:path w="1868170" h="914400">
                <a:moveTo>
                  <a:pt x="0" y="0"/>
                </a:moveTo>
                <a:lnTo>
                  <a:pt x="1867951" y="0"/>
                </a:lnTo>
                <a:lnTo>
                  <a:pt x="1867951" y="913933"/>
                </a:lnTo>
                <a:lnTo>
                  <a:pt x="0" y="913933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10445164" y="1844548"/>
            <a:ext cx="1401445" cy="75120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 lvl="0" indent="0" algn="ctr" defTabSz="914400" rtl="0" eaLnBrk="1" fontAlgn="auto" latinLnBrk="0" hangingPunct="1">
              <a:lnSpc>
                <a:spcPts val="19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Squamous</a:t>
            </a:r>
            <a:r>
              <a:rPr kumimoji="0" sz="1600" b="0" i="0" u="none" strike="noStrike" kern="1200" cap="none" spc="-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Cell 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Carcinoma of  Esophagus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10362554" y="3080385"/>
            <a:ext cx="1717334" cy="789230"/>
          </a:xfrm>
          <a:custGeom>
            <a:avLst/>
            <a:gdLst/>
            <a:ahLst/>
            <a:cxnLst/>
            <a:rect l="l" t="t" r="r" b="b"/>
            <a:pathLst>
              <a:path w="1743709" h="584835">
                <a:moveTo>
                  <a:pt x="0" y="0"/>
                </a:moveTo>
                <a:lnTo>
                  <a:pt x="1743532" y="0"/>
                </a:lnTo>
                <a:lnTo>
                  <a:pt x="1743532" y="584390"/>
                </a:lnTo>
                <a:lnTo>
                  <a:pt x="0" y="58439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10336178" y="3080384"/>
            <a:ext cx="1743075" cy="789231"/>
          </a:xfrm>
          <a:custGeom>
            <a:avLst/>
            <a:gdLst/>
            <a:ahLst/>
            <a:cxnLst/>
            <a:rect l="l" t="t" r="r" b="b"/>
            <a:pathLst>
              <a:path w="1743075" h="584200">
                <a:moveTo>
                  <a:pt x="0" y="0"/>
                </a:moveTo>
                <a:lnTo>
                  <a:pt x="1742637" y="0"/>
                </a:lnTo>
                <a:lnTo>
                  <a:pt x="1742637" y="584091"/>
                </a:lnTo>
                <a:lnTo>
                  <a:pt x="0" y="584091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10468216" y="3115563"/>
            <a:ext cx="1480185" cy="754053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 lvl="0" indent="303530" algn="l" defTabSz="914400" rtl="0" eaLnBrk="1" fontAlgn="auto" latinLnBrk="0" hangingPunct="1">
              <a:lnSpc>
                <a:spcPts val="19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Platinum/  </a:t>
            </a:r>
            <a:r>
              <a:rPr kumimoji="0" sz="1600" b="0" i="0" u="none" strike="noStrike" kern="1200" cap="none" spc="-5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</a:t>
            </a:r>
            <a:r>
              <a:rPr kumimoji="0" sz="1600" b="0" i="0" u="none" strike="noStrike" kern="1200" cap="none" spc="-1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600" b="0" i="0" u="none" strike="noStrike" kern="1200" cap="none" spc="-5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uo</a:t>
            </a:r>
            <a:r>
              <a:rPr kumimoji="0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5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op</a:t>
            </a:r>
            <a:r>
              <a:rPr kumimoji="0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yr</a:t>
            </a:r>
            <a:r>
              <a:rPr kumimoji="0" sz="1600" b="0" i="0" u="none" strike="noStrike" kern="1200" cap="none" spc="-1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5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600" b="0" i="0" u="none" strike="noStrike" kern="1200" cap="none" spc="-1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-5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Pembro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or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nivo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10092776" y="3953689"/>
            <a:ext cx="1287780" cy="584835"/>
          </a:xfrm>
          <a:custGeom>
            <a:avLst/>
            <a:gdLst/>
            <a:ahLst/>
            <a:cxnLst/>
            <a:rect l="l" t="t" r="r" b="b"/>
            <a:pathLst>
              <a:path w="1287779" h="584835">
                <a:moveTo>
                  <a:pt x="0" y="0"/>
                </a:moveTo>
                <a:lnTo>
                  <a:pt x="1287373" y="0"/>
                </a:lnTo>
                <a:lnTo>
                  <a:pt x="1287373" y="584390"/>
                </a:lnTo>
                <a:lnTo>
                  <a:pt x="0" y="58439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10092776" y="3953689"/>
            <a:ext cx="1287145" cy="584200"/>
          </a:xfrm>
          <a:custGeom>
            <a:avLst/>
            <a:gdLst/>
            <a:ahLst/>
            <a:cxnLst/>
            <a:rect l="l" t="t" r="r" b="b"/>
            <a:pathLst>
              <a:path w="1287145" h="584200">
                <a:moveTo>
                  <a:pt x="0" y="0"/>
                </a:moveTo>
                <a:lnTo>
                  <a:pt x="1286720" y="0"/>
                </a:lnTo>
                <a:lnTo>
                  <a:pt x="1286720" y="584091"/>
                </a:lnTo>
                <a:lnTo>
                  <a:pt x="0" y="584091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10238680" y="3990340"/>
            <a:ext cx="995680" cy="51054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 lvl="0" indent="78740" algn="l" defTabSz="914400" rtl="0" eaLnBrk="1" fontAlgn="auto" latinLnBrk="0" hangingPunct="1">
              <a:lnSpc>
                <a:spcPts val="19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Taxane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if 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PD-L1</a:t>
            </a:r>
            <a:r>
              <a:rPr kumimoji="0" sz="1600" b="0" i="0" u="none" strike="noStrike" kern="1200" cap="none" spc="-8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neg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8030981" y="3943759"/>
            <a:ext cx="1948180" cy="584835"/>
          </a:xfrm>
          <a:custGeom>
            <a:avLst/>
            <a:gdLst/>
            <a:ahLst/>
            <a:cxnLst/>
            <a:rect l="l" t="t" r="r" b="b"/>
            <a:pathLst>
              <a:path w="1948179" h="584835">
                <a:moveTo>
                  <a:pt x="0" y="0"/>
                </a:moveTo>
                <a:lnTo>
                  <a:pt x="1947824" y="0"/>
                </a:lnTo>
                <a:lnTo>
                  <a:pt x="1947824" y="584390"/>
                </a:lnTo>
                <a:lnTo>
                  <a:pt x="0" y="584390"/>
                </a:lnTo>
                <a:lnTo>
                  <a:pt x="0" y="0"/>
                </a:lnTo>
                <a:close/>
              </a:path>
            </a:pathLst>
          </a:custGeom>
          <a:solidFill>
            <a:srgbClr val="19194D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8030981" y="3943759"/>
            <a:ext cx="1946910" cy="584200"/>
          </a:xfrm>
          <a:custGeom>
            <a:avLst/>
            <a:gdLst/>
            <a:ahLst/>
            <a:cxnLst/>
            <a:rect l="l" t="t" r="r" b="b"/>
            <a:pathLst>
              <a:path w="1946909" h="584200">
                <a:moveTo>
                  <a:pt x="0" y="0"/>
                </a:moveTo>
                <a:lnTo>
                  <a:pt x="1946833" y="0"/>
                </a:lnTo>
                <a:lnTo>
                  <a:pt x="1946833" y="584091"/>
                </a:lnTo>
                <a:lnTo>
                  <a:pt x="0" y="584091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8030981" y="3978147"/>
            <a:ext cx="194818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4154" marR="216535" lvl="0" indent="325755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Platinum/  F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uo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op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yr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7789094" y="4826993"/>
            <a:ext cx="2272665" cy="536575"/>
          </a:xfrm>
          <a:custGeom>
            <a:avLst/>
            <a:gdLst/>
            <a:ahLst/>
            <a:cxnLst/>
            <a:rect l="l" t="t" r="r" b="b"/>
            <a:pathLst>
              <a:path w="2272665" h="536575">
                <a:moveTo>
                  <a:pt x="0" y="0"/>
                </a:moveTo>
                <a:lnTo>
                  <a:pt x="2272360" y="0"/>
                </a:lnTo>
                <a:lnTo>
                  <a:pt x="2272360" y="536295"/>
                </a:lnTo>
                <a:lnTo>
                  <a:pt x="0" y="536295"/>
                </a:lnTo>
                <a:lnTo>
                  <a:pt x="0" y="0"/>
                </a:lnTo>
                <a:close/>
              </a:path>
            </a:pathLst>
          </a:custGeom>
          <a:solidFill>
            <a:srgbClr val="19194D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7789094" y="4826993"/>
            <a:ext cx="2271395" cy="536575"/>
          </a:xfrm>
          <a:custGeom>
            <a:avLst/>
            <a:gdLst/>
            <a:ahLst/>
            <a:cxnLst/>
            <a:rect l="l" t="t" r="r" b="b"/>
            <a:pathLst>
              <a:path w="2271395" h="536575">
                <a:moveTo>
                  <a:pt x="0" y="0"/>
                </a:moveTo>
                <a:lnTo>
                  <a:pt x="2271196" y="0"/>
                </a:lnTo>
                <a:lnTo>
                  <a:pt x="2271196" y="536027"/>
                </a:lnTo>
                <a:lnTo>
                  <a:pt x="0" y="536027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8280734" y="4837684"/>
            <a:ext cx="1289685" cy="51054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 lvl="0" indent="169545" algn="l" defTabSz="914400" rtl="0" eaLnBrk="1" fontAlgn="auto" latinLnBrk="0" hangingPunct="1">
              <a:lnSpc>
                <a:spcPts val="19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Paclitaxel/ 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7810741" y="5708223"/>
            <a:ext cx="2059305" cy="584835"/>
          </a:xfrm>
          <a:custGeom>
            <a:avLst/>
            <a:gdLst/>
            <a:ahLst/>
            <a:cxnLst/>
            <a:rect l="l" t="t" r="r" b="b"/>
            <a:pathLst>
              <a:path w="2059304" h="584835">
                <a:moveTo>
                  <a:pt x="0" y="0"/>
                </a:moveTo>
                <a:lnTo>
                  <a:pt x="2058720" y="0"/>
                </a:lnTo>
                <a:lnTo>
                  <a:pt x="2058720" y="584390"/>
                </a:lnTo>
                <a:lnTo>
                  <a:pt x="0" y="584390"/>
                </a:lnTo>
                <a:lnTo>
                  <a:pt x="0" y="0"/>
                </a:lnTo>
                <a:close/>
              </a:path>
            </a:pathLst>
          </a:custGeom>
          <a:solidFill>
            <a:srgbClr val="19194D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0" name="object 70"/>
          <p:cNvSpPr/>
          <p:nvPr/>
        </p:nvSpPr>
        <p:spPr>
          <a:xfrm>
            <a:off x="7810741" y="5708223"/>
            <a:ext cx="2058035" cy="584200"/>
          </a:xfrm>
          <a:custGeom>
            <a:avLst/>
            <a:gdLst/>
            <a:ahLst/>
            <a:cxnLst/>
            <a:rect l="l" t="t" r="r" b="b"/>
            <a:pathLst>
              <a:path w="2058034" h="584200">
                <a:moveTo>
                  <a:pt x="0" y="0"/>
                </a:moveTo>
                <a:lnTo>
                  <a:pt x="2057670" y="0"/>
                </a:lnTo>
                <a:lnTo>
                  <a:pt x="2057670" y="584092"/>
                </a:lnTo>
                <a:lnTo>
                  <a:pt x="0" y="584092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7810741" y="5742940"/>
            <a:ext cx="2059305" cy="51054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582930" marR="178435" lvl="0" indent="-396875" algn="l" defTabSz="914400" rtl="0" eaLnBrk="1" fontAlgn="auto" latinLnBrk="0" hangingPunct="1">
              <a:lnSpc>
                <a:spcPts val="19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lu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idine/</a:t>
            </a:r>
            <a:r>
              <a:rPr kumimoji="0" sz="1600" b="0" i="0" u="none" strike="noStrike" kern="1200" cap="none" spc="-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 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Irinotecan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2" name="object 72"/>
          <p:cNvSpPr/>
          <p:nvPr/>
        </p:nvSpPr>
        <p:spPr>
          <a:xfrm>
            <a:off x="10455649" y="4826992"/>
            <a:ext cx="1678305" cy="676679"/>
          </a:xfrm>
          <a:custGeom>
            <a:avLst/>
            <a:gdLst/>
            <a:ahLst/>
            <a:cxnLst/>
            <a:rect l="l" t="t" r="r" b="b"/>
            <a:pathLst>
              <a:path w="1678304" h="585470">
                <a:moveTo>
                  <a:pt x="0" y="0"/>
                </a:moveTo>
                <a:lnTo>
                  <a:pt x="1677682" y="0"/>
                </a:lnTo>
                <a:lnTo>
                  <a:pt x="1677682" y="585343"/>
                </a:lnTo>
                <a:lnTo>
                  <a:pt x="0" y="585343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3" name="object 73"/>
          <p:cNvSpPr/>
          <p:nvPr/>
        </p:nvSpPr>
        <p:spPr>
          <a:xfrm>
            <a:off x="10455649" y="4826993"/>
            <a:ext cx="1677035" cy="585470"/>
          </a:xfrm>
          <a:custGeom>
            <a:avLst/>
            <a:gdLst/>
            <a:ahLst/>
            <a:cxnLst/>
            <a:rect l="l" t="t" r="r" b="b"/>
            <a:pathLst>
              <a:path w="1677034" h="585470">
                <a:moveTo>
                  <a:pt x="0" y="0"/>
                </a:moveTo>
                <a:lnTo>
                  <a:pt x="1676828" y="0"/>
                </a:lnTo>
                <a:lnTo>
                  <a:pt x="1676828" y="585039"/>
                </a:lnTo>
                <a:lnTo>
                  <a:pt x="0" y="585039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10576941" y="4862068"/>
            <a:ext cx="143573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4470" marR="5080" lvl="0" indent="-192405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-5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Nivo</a:t>
            </a:r>
            <a:r>
              <a:rPr kumimoji="0" lang="en-US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or </a:t>
            </a:r>
            <a:r>
              <a:rPr kumimoji="0" sz="1600" b="0" i="0" u="none" strike="noStrike" kern="1200" cap="none" spc="-5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</a:t>
            </a:r>
            <a:r>
              <a:rPr kumimoji="0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5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</a:t>
            </a:r>
            <a:r>
              <a:rPr kumimoji="0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5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if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CPS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≥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10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10145718" y="5961043"/>
            <a:ext cx="1953895" cy="584835"/>
          </a:xfrm>
          <a:custGeom>
            <a:avLst/>
            <a:gdLst/>
            <a:ahLst/>
            <a:cxnLst/>
            <a:rect l="l" t="t" r="r" b="b"/>
            <a:pathLst>
              <a:path w="1953895" h="584834">
                <a:moveTo>
                  <a:pt x="0" y="0"/>
                </a:moveTo>
                <a:lnTo>
                  <a:pt x="1953666" y="0"/>
                </a:lnTo>
                <a:lnTo>
                  <a:pt x="1953666" y="584390"/>
                </a:lnTo>
                <a:lnTo>
                  <a:pt x="0" y="58439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10145718" y="5961044"/>
            <a:ext cx="1953260" cy="584200"/>
          </a:xfrm>
          <a:custGeom>
            <a:avLst/>
            <a:gdLst/>
            <a:ahLst/>
            <a:cxnLst/>
            <a:rect l="l" t="t" r="r" b="b"/>
            <a:pathLst>
              <a:path w="1953259" h="584200">
                <a:moveTo>
                  <a:pt x="0" y="0"/>
                </a:moveTo>
                <a:lnTo>
                  <a:pt x="1952665" y="0"/>
                </a:lnTo>
                <a:lnTo>
                  <a:pt x="1952665" y="584091"/>
                </a:lnTo>
                <a:lnTo>
                  <a:pt x="0" y="584091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10663750" y="5995923"/>
            <a:ext cx="918210" cy="51054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 lvl="0" indent="0" algn="l" defTabSz="914400" rtl="0" eaLnBrk="1" fontAlgn="auto" latinLnBrk="0" hangingPunct="1">
              <a:lnSpc>
                <a:spcPts val="19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Taxane</a:t>
            </a:r>
            <a:r>
              <a:rPr kumimoji="0" sz="1600" b="0" i="0" u="none" strike="noStrike" kern="1200" cap="none" spc="-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or  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</a:t>
            </a: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1300970" y="2774749"/>
            <a:ext cx="76200" cy="295275"/>
          </a:xfrm>
          <a:custGeom>
            <a:avLst/>
            <a:gdLst/>
            <a:ahLst/>
            <a:cxnLst/>
            <a:rect l="l" t="t" r="r" b="b"/>
            <a:pathLst>
              <a:path w="76200" h="295275">
                <a:moveTo>
                  <a:pt x="33327" y="218844"/>
                </a:moveTo>
                <a:lnTo>
                  <a:pt x="0" y="219633"/>
                </a:lnTo>
                <a:lnTo>
                  <a:pt x="39890" y="294906"/>
                </a:lnTo>
                <a:lnTo>
                  <a:pt x="69717" y="231546"/>
                </a:lnTo>
                <a:lnTo>
                  <a:pt x="33629" y="231546"/>
                </a:lnTo>
                <a:lnTo>
                  <a:pt x="33327" y="218844"/>
                </a:lnTo>
                <a:close/>
              </a:path>
              <a:path w="76200" h="295275">
                <a:moveTo>
                  <a:pt x="42840" y="218619"/>
                </a:moveTo>
                <a:lnTo>
                  <a:pt x="33327" y="218844"/>
                </a:lnTo>
                <a:lnTo>
                  <a:pt x="33629" y="231546"/>
                </a:lnTo>
                <a:lnTo>
                  <a:pt x="43141" y="231317"/>
                </a:lnTo>
                <a:lnTo>
                  <a:pt x="42840" y="218619"/>
                </a:lnTo>
                <a:close/>
              </a:path>
              <a:path w="76200" h="295275">
                <a:moveTo>
                  <a:pt x="76174" y="217830"/>
                </a:moveTo>
                <a:lnTo>
                  <a:pt x="42840" y="218619"/>
                </a:lnTo>
                <a:lnTo>
                  <a:pt x="43141" y="231317"/>
                </a:lnTo>
                <a:lnTo>
                  <a:pt x="33629" y="231546"/>
                </a:lnTo>
                <a:lnTo>
                  <a:pt x="69717" y="231546"/>
                </a:lnTo>
                <a:lnTo>
                  <a:pt x="76174" y="217830"/>
                </a:lnTo>
                <a:close/>
              </a:path>
              <a:path w="76200" h="295275">
                <a:moveTo>
                  <a:pt x="37655" y="0"/>
                </a:moveTo>
                <a:lnTo>
                  <a:pt x="28130" y="228"/>
                </a:lnTo>
                <a:lnTo>
                  <a:pt x="33327" y="218844"/>
                </a:lnTo>
                <a:lnTo>
                  <a:pt x="42840" y="218619"/>
                </a:lnTo>
                <a:lnTo>
                  <a:pt x="376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1297127" y="3653967"/>
            <a:ext cx="76200" cy="394335"/>
          </a:xfrm>
          <a:custGeom>
            <a:avLst/>
            <a:gdLst/>
            <a:ahLst/>
            <a:cxnLst/>
            <a:rect l="l" t="t" r="r" b="b"/>
            <a:pathLst>
              <a:path w="76200" h="394335">
                <a:moveTo>
                  <a:pt x="0" y="317322"/>
                </a:moveTo>
                <a:lnTo>
                  <a:pt x="36741" y="394195"/>
                </a:lnTo>
                <a:lnTo>
                  <a:pt x="69865" y="330784"/>
                </a:lnTo>
                <a:lnTo>
                  <a:pt x="42621" y="330784"/>
                </a:lnTo>
                <a:lnTo>
                  <a:pt x="33096" y="330619"/>
                </a:lnTo>
                <a:lnTo>
                  <a:pt x="33322" y="317916"/>
                </a:lnTo>
                <a:lnTo>
                  <a:pt x="0" y="317322"/>
                </a:lnTo>
                <a:close/>
              </a:path>
              <a:path w="76200" h="394335">
                <a:moveTo>
                  <a:pt x="33322" y="317916"/>
                </a:moveTo>
                <a:lnTo>
                  <a:pt x="33096" y="330619"/>
                </a:lnTo>
                <a:lnTo>
                  <a:pt x="42621" y="330784"/>
                </a:lnTo>
                <a:lnTo>
                  <a:pt x="42847" y="318086"/>
                </a:lnTo>
                <a:lnTo>
                  <a:pt x="33322" y="317916"/>
                </a:lnTo>
                <a:close/>
              </a:path>
              <a:path w="76200" h="394335">
                <a:moveTo>
                  <a:pt x="42847" y="318086"/>
                </a:moveTo>
                <a:lnTo>
                  <a:pt x="42621" y="330784"/>
                </a:lnTo>
                <a:lnTo>
                  <a:pt x="69865" y="330784"/>
                </a:lnTo>
                <a:lnTo>
                  <a:pt x="76187" y="318681"/>
                </a:lnTo>
                <a:lnTo>
                  <a:pt x="42847" y="318086"/>
                </a:lnTo>
                <a:close/>
              </a:path>
              <a:path w="76200" h="394335">
                <a:moveTo>
                  <a:pt x="38976" y="0"/>
                </a:moveTo>
                <a:lnTo>
                  <a:pt x="33322" y="317916"/>
                </a:lnTo>
                <a:lnTo>
                  <a:pt x="42847" y="318086"/>
                </a:lnTo>
                <a:lnTo>
                  <a:pt x="48501" y="165"/>
                </a:lnTo>
                <a:lnTo>
                  <a:pt x="389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1179649" y="4630535"/>
            <a:ext cx="158750" cy="327660"/>
          </a:xfrm>
          <a:custGeom>
            <a:avLst/>
            <a:gdLst/>
            <a:ahLst/>
            <a:cxnLst/>
            <a:rect l="l" t="t" r="r" b="b"/>
            <a:pathLst>
              <a:path w="158750" h="327660">
                <a:moveTo>
                  <a:pt x="0" y="242341"/>
                </a:moveTo>
                <a:lnTo>
                  <a:pt x="2298" y="327494"/>
                </a:lnTo>
                <a:lnTo>
                  <a:pt x="69049" y="274561"/>
                </a:lnTo>
                <a:lnTo>
                  <a:pt x="63497" y="271970"/>
                </a:lnTo>
                <a:lnTo>
                  <a:pt x="33477" y="271970"/>
                </a:lnTo>
                <a:lnTo>
                  <a:pt x="24841" y="267944"/>
                </a:lnTo>
                <a:lnTo>
                  <a:pt x="30211" y="256438"/>
                </a:lnTo>
                <a:lnTo>
                  <a:pt x="0" y="242341"/>
                </a:lnTo>
                <a:close/>
              </a:path>
              <a:path w="158750" h="327660">
                <a:moveTo>
                  <a:pt x="30211" y="256438"/>
                </a:moveTo>
                <a:lnTo>
                  <a:pt x="24841" y="267944"/>
                </a:lnTo>
                <a:lnTo>
                  <a:pt x="33477" y="271970"/>
                </a:lnTo>
                <a:lnTo>
                  <a:pt x="38845" y="260467"/>
                </a:lnTo>
                <a:lnTo>
                  <a:pt x="30211" y="256438"/>
                </a:lnTo>
                <a:close/>
              </a:path>
              <a:path w="158750" h="327660">
                <a:moveTo>
                  <a:pt x="38845" y="260467"/>
                </a:moveTo>
                <a:lnTo>
                  <a:pt x="33477" y="271970"/>
                </a:lnTo>
                <a:lnTo>
                  <a:pt x="63497" y="271970"/>
                </a:lnTo>
                <a:lnTo>
                  <a:pt x="38845" y="260467"/>
                </a:lnTo>
                <a:close/>
              </a:path>
              <a:path w="158750" h="327660">
                <a:moveTo>
                  <a:pt x="149898" y="0"/>
                </a:moveTo>
                <a:lnTo>
                  <a:pt x="30211" y="256438"/>
                </a:lnTo>
                <a:lnTo>
                  <a:pt x="38845" y="260467"/>
                </a:lnTo>
                <a:lnTo>
                  <a:pt x="158534" y="4025"/>
                </a:lnTo>
                <a:lnTo>
                  <a:pt x="14989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2271236" y="4632420"/>
            <a:ext cx="76200" cy="1170305"/>
          </a:xfrm>
          <a:custGeom>
            <a:avLst/>
            <a:gdLst/>
            <a:ahLst/>
            <a:cxnLst/>
            <a:rect l="l" t="t" r="r" b="b"/>
            <a:pathLst>
              <a:path w="76200" h="1170304">
                <a:moveTo>
                  <a:pt x="33320" y="1094247"/>
                </a:moveTo>
                <a:lnTo>
                  <a:pt x="0" y="1095159"/>
                </a:lnTo>
                <a:lnTo>
                  <a:pt x="40157" y="1170292"/>
                </a:lnTo>
                <a:lnTo>
                  <a:pt x="69695" y="1106944"/>
                </a:lnTo>
                <a:lnTo>
                  <a:pt x="33667" y="1106944"/>
                </a:lnTo>
                <a:lnTo>
                  <a:pt x="33320" y="1094247"/>
                </a:lnTo>
                <a:close/>
              </a:path>
              <a:path w="76200" h="1170304">
                <a:moveTo>
                  <a:pt x="42845" y="1093987"/>
                </a:moveTo>
                <a:lnTo>
                  <a:pt x="33320" y="1094247"/>
                </a:lnTo>
                <a:lnTo>
                  <a:pt x="33667" y="1106944"/>
                </a:lnTo>
                <a:lnTo>
                  <a:pt x="43192" y="1106678"/>
                </a:lnTo>
                <a:lnTo>
                  <a:pt x="42845" y="1093987"/>
                </a:lnTo>
                <a:close/>
              </a:path>
              <a:path w="76200" h="1170304">
                <a:moveTo>
                  <a:pt x="76161" y="1093076"/>
                </a:moveTo>
                <a:lnTo>
                  <a:pt x="42845" y="1093987"/>
                </a:lnTo>
                <a:lnTo>
                  <a:pt x="43192" y="1106678"/>
                </a:lnTo>
                <a:lnTo>
                  <a:pt x="33667" y="1106944"/>
                </a:lnTo>
                <a:lnTo>
                  <a:pt x="69695" y="1106944"/>
                </a:lnTo>
                <a:lnTo>
                  <a:pt x="76161" y="1093076"/>
                </a:lnTo>
                <a:close/>
              </a:path>
              <a:path w="76200" h="1170304">
                <a:moveTo>
                  <a:pt x="12915" y="0"/>
                </a:moveTo>
                <a:lnTo>
                  <a:pt x="3390" y="266"/>
                </a:lnTo>
                <a:lnTo>
                  <a:pt x="33320" y="1094247"/>
                </a:lnTo>
                <a:lnTo>
                  <a:pt x="42845" y="1093987"/>
                </a:lnTo>
                <a:lnTo>
                  <a:pt x="129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1261538" y="5586827"/>
            <a:ext cx="358140" cy="220345"/>
          </a:xfrm>
          <a:custGeom>
            <a:avLst/>
            <a:gdLst/>
            <a:ahLst/>
            <a:cxnLst/>
            <a:rect l="l" t="t" r="r" b="b"/>
            <a:pathLst>
              <a:path w="358140" h="220345">
                <a:moveTo>
                  <a:pt x="67601" y="35471"/>
                </a:moveTo>
                <a:lnTo>
                  <a:pt x="62661" y="43612"/>
                </a:lnTo>
                <a:lnTo>
                  <a:pt x="353123" y="219951"/>
                </a:lnTo>
                <a:lnTo>
                  <a:pt x="358063" y="211810"/>
                </a:lnTo>
                <a:lnTo>
                  <a:pt x="67601" y="35471"/>
                </a:lnTo>
                <a:close/>
              </a:path>
              <a:path w="358140" h="220345">
                <a:moveTo>
                  <a:pt x="0" y="0"/>
                </a:moveTo>
                <a:lnTo>
                  <a:pt x="45364" y="72110"/>
                </a:lnTo>
                <a:lnTo>
                  <a:pt x="62661" y="43612"/>
                </a:lnTo>
                <a:lnTo>
                  <a:pt x="51803" y="37020"/>
                </a:lnTo>
                <a:lnTo>
                  <a:pt x="56743" y="28879"/>
                </a:lnTo>
                <a:lnTo>
                  <a:pt x="71602" y="28879"/>
                </a:lnTo>
                <a:lnTo>
                  <a:pt x="84899" y="6972"/>
                </a:lnTo>
                <a:lnTo>
                  <a:pt x="0" y="0"/>
                </a:lnTo>
                <a:close/>
              </a:path>
              <a:path w="358140" h="220345">
                <a:moveTo>
                  <a:pt x="56743" y="28879"/>
                </a:moveTo>
                <a:lnTo>
                  <a:pt x="51803" y="37020"/>
                </a:lnTo>
                <a:lnTo>
                  <a:pt x="62661" y="43612"/>
                </a:lnTo>
                <a:lnTo>
                  <a:pt x="67601" y="35471"/>
                </a:lnTo>
                <a:lnTo>
                  <a:pt x="56743" y="28879"/>
                </a:lnTo>
                <a:close/>
              </a:path>
              <a:path w="358140" h="220345">
                <a:moveTo>
                  <a:pt x="71602" y="28879"/>
                </a:moveTo>
                <a:lnTo>
                  <a:pt x="56743" y="28879"/>
                </a:lnTo>
                <a:lnTo>
                  <a:pt x="67601" y="35471"/>
                </a:lnTo>
                <a:lnTo>
                  <a:pt x="71602" y="288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4" name="object 84"/>
          <p:cNvSpPr/>
          <p:nvPr/>
        </p:nvSpPr>
        <p:spPr>
          <a:xfrm>
            <a:off x="4271622" y="4518736"/>
            <a:ext cx="76098" cy="2407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5" name="object 85"/>
          <p:cNvSpPr/>
          <p:nvPr/>
        </p:nvSpPr>
        <p:spPr>
          <a:xfrm>
            <a:off x="6368110" y="3789221"/>
            <a:ext cx="76200" cy="317500"/>
          </a:xfrm>
          <a:custGeom>
            <a:avLst/>
            <a:gdLst/>
            <a:ahLst/>
            <a:cxnLst/>
            <a:rect l="l" t="t" r="r" b="b"/>
            <a:pathLst>
              <a:path w="76200" h="317500">
                <a:moveTo>
                  <a:pt x="33336" y="240850"/>
                </a:moveTo>
                <a:lnTo>
                  <a:pt x="0" y="241084"/>
                </a:lnTo>
                <a:lnTo>
                  <a:pt x="38646" y="317017"/>
                </a:lnTo>
                <a:lnTo>
                  <a:pt x="69813" y="253555"/>
                </a:lnTo>
                <a:lnTo>
                  <a:pt x="33426" y="253555"/>
                </a:lnTo>
                <a:lnTo>
                  <a:pt x="33336" y="240850"/>
                </a:lnTo>
                <a:close/>
              </a:path>
              <a:path w="76200" h="317500">
                <a:moveTo>
                  <a:pt x="42861" y="240784"/>
                </a:moveTo>
                <a:lnTo>
                  <a:pt x="33336" y="240850"/>
                </a:lnTo>
                <a:lnTo>
                  <a:pt x="33426" y="253555"/>
                </a:lnTo>
                <a:lnTo>
                  <a:pt x="42951" y="253479"/>
                </a:lnTo>
                <a:lnTo>
                  <a:pt x="42861" y="240784"/>
                </a:lnTo>
                <a:close/>
              </a:path>
              <a:path w="76200" h="317500">
                <a:moveTo>
                  <a:pt x="76199" y="240550"/>
                </a:moveTo>
                <a:lnTo>
                  <a:pt x="42861" y="240784"/>
                </a:lnTo>
                <a:lnTo>
                  <a:pt x="42951" y="253479"/>
                </a:lnTo>
                <a:lnTo>
                  <a:pt x="33426" y="253555"/>
                </a:lnTo>
                <a:lnTo>
                  <a:pt x="69813" y="253555"/>
                </a:lnTo>
                <a:lnTo>
                  <a:pt x="76199" y="240550"/>
                </a:lnTo>
                <a:close/>
              </a:path>
              <a:path w="76200" h="317500">
                <a:moveTo>
                  <a:pt x="41160" y="0"/>
                </a:moveTo>
                <a:lnTo>
                  <a:pt x="31635" y="63"/>
                </a:lnTo>
                <a:lnTo>
                  <a:pt x="33336" y="240850"/>
                </a:lnTo>
                <a:lnTo>
                  <a:pt x="42861" y="240784"/>
                </a:lnTo>
                <a:lnTo>
                  <a:pt x="41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6402754" y="4688031"/>
            <a:ext cx="207010" cy="314960"/>
          </a:xfrm>
          <a:custGeom>
            <a:avLst/>
            <a:gdLst/>
            <a:ahLst/>
            <a:cxnLst/>
            <a:rect l="l" t="t" r="r" b="b"/>
            <a:pathLst>
              <a:path w="207009" h="314960">
                <a:moveTo>
                  <a:pt x="161102" y="253107"/>
                </a:moveTo>
                <a:lnTo>
                  <a:pt x="133146" y="271272"/>
                </a:lnTo>
                <a:lnTo>
                  <a:pt x="206616" y="314413"/>
                </a:lnTo>
                <a:lnTo>
                  <a:pt x="200886" y="263753"/>
                </a:lnTo>
                <a:lnTo>
                  <a:pt x="168021" y="263753"/>
                </a:lnTo>
                <a:lnTo>
                  <a:pt x="161102" y="253107"/>
                </a:lnTo>
                <a:close/>
              </a:path>
              <a:path w="207009" h="314960">
                <a:moveTo>
                  <a:pt x="169086" y="247919"/>
                </a:moveTo>
                <a:lnTo>
                  <a:pt x="161102" y="253107"/>
                </a:lnTo>
                <a:lnTo>
                  <a:pt x="168021" y="263753"/>
                </a:lnTo>
                <a:lnTo>
                  <a:pt x="176009" y="258572"/>
                </a:lnTo>
                <a:lnTo>
                  <a:pt x="169086" y="247919"/>
                </a:lnTo>
                <a:close/>
              </a:path>
              <a:path w="207009" h="314960">
                <a:moveTo>
                  <a:pt x="197040" y="229755"/>
                </a:moveTo>
                <a:lnTo>
                  <a:pt x="169086" y="247919"/>
                </a:lnTo>
                <a:lnTo>
                  <a:pt x="176009" y="258572"/>
                </a:lnTo>
                <a:lnTo>
                  <a:pt x="168021" y="263753"/>
                </a:lnTo>
                <a:lnTo>
                  <a:pt x="200886" y="263753"/>
                </a:lnTo>
                <a:lnTo>
                  <a:pt x="197040" y="229755"/>
                </a:lnTo>
                <a:close/>
              </a:path>
              <a:path w="207009" h="314960">
                <a:moveTo>
                  <a:pt x="7988" y="0"/>
                </a:moveTo>
                <a:lnTo>
                  <a:pt x="0" y="5194"/>
                </a:lnTo>
                <a:lnTo>
                  <a:pt x="161102" y="253107"/>
                </a:lnTo>
                <a:lnTo>
                  <a:pt x="169086" y="247919"/>
                </a:lnTo>
                <a:lnTo>
                  <a:pt x="798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7" name="object 87"/>
          <p:cNvSpPr/>
          <p:nvPr/>
        </p:nvSpPr>
        <p:spPr>
          <a:xfrm>
            <a:off x="6320776" y="5512326"/>
            <a:ext cx="76200" cy="448945"/>
          </a:xfrm>
          <a:custGeom>
            <a:avLst/>
            <a:gdLst/>
            <a:ahLst/>
            <a:cxnLst/>
            <a:rect l="l" t="t" r="r" b="b"/>
            <a:pathLst>
              <a:path w="76200" h="448945">
                <a:moveTo>
                  <a:pt x="0" y="371614"/>
                </a:moveTo>
                <a:lnTo>
                  <a:pt x="36258" y="448716"/>
                </a:lnTo>
                <a:lnTo>
                  <a:pt x="69863" y="385356"/>
                </a:lnTo>
                <a:lnTo>
                  <a:pt x="42544" y="385356"/>
                </a:lnTo>
                <a:lnTo>
                  <a:pt x="33019" y="385114"/>
                </a:lnTo>
                <a:lnTo>
                  <a:pt x="33326" y="372420"/>
                </a:lnTo>
                <a:lnTo>
                  <a:pt x="0" y="371614"/>
                </a:lnTo>
                <a:close/>
              </a:path>
              <a:path w="76200" h="448945">
                <a:moveTo>
                  <a:pt x="33326" y="372420"/>
                </a:moveTo>
                <a:lnTo>
                  <a:pt x="33019" y="385114"/>
                </a:lnTo>
                <a:lnTo>
                  <a:pt x="42544" y="385356"/>
                </a:lnTo>
                <a:lnTo>
                  <a:pt x="42851" y="372650"/>
                </a:lnTo>
                <a:lnTo>
                  <a:pt x="33326" y="372420"/>
                </a:lnTo>
                <a:close/>
              </a:path>
              <a:path w="76200" h="448945">
                <a:moveTo>
                  <a:pt x="42851" y="372650"/>
                </a:moveTo>
                <a:lnTo>
                  <a:pt x="42544" y="385356"/>
                </a:lnTo>
                <a:lnTo>
                  <a:pt x="69863" y="385356"/>
                </a:lnTo>
                <a:lnTo>
                  <a:pt x="76174" y="373456"/>
                </a:lnTo>
                <a:lnTo>
                  <a:pt x="42851" y="372650"/>
                </a:lnTo>
                <a:close/>
              </a:path>
              <a:path w="76200" h="448945">
                <a:moveTo>
                  <a:pt x="42316" y="0"/>
                </a:moveTo>
                <a:lnTo>
                  <a:pt x="33326" y="372420"/>
                </a:lnTo>
                <a:lnTo>
                  <a:pt x="42851" y="372650"/>
                </a:lnTo>
                <a:lnTo>
                  <a:pt x="51841" y="228"/>
                </a:lnTo>
                <a:lnTo>
                  <a:pt x="4231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8" name="object 88"/>
          <p:cNvSpPr/>
          <p:nvPr/>
        </p:nvSpPr>
        <p:spPr>
          <a:xfrm>
            <a:off x="8570404" y="2690207"/>
            <a:ext cx="438150" cy="412750"/>
          </a:xfrm>
          <a:custGeom>
            <a:avLst/>
            <a:gdLst/>
            <a:ahLst/>
            <a:cxnLst/>
            <a:rect l="l" t="t" r="r" b="b"/>
            <a:pathLst>
              <a:path w="438150" h="412750">
                <a:moveTo>
                  <a:pt x="29387" y="332320"/>
                </a:moveTo>
                <a:lnTo>
                  <a:pt x="0" y="412292"/>
                </a:lnTo>
                <a:lnTo>
                  <a:pt x="81610" y="387819"/>
                </a:lnTo>
                <a:lnTo>
                  <a:pt x="66959" y="372249"/>
                </a:lnTo>
                <a:lnTo>
                  <a:pt x="49504" y="372249"/>
                </a:lnTo>
                <a:lnTo>
                  <a:pt x="42976" y="365315"/>
                </a:lnTo>
                <a:lnTo>
                  <a:pt x="52236" y="356602"/>
                </a:lnTo>
                <a:lnTo>
                  <a:pt x="29387" y="332320"/>
                </a:lnTo>
                <a:close/>
              </a:path>
              <a:path w="438150" h="412750">
                <a:moveTo>
                  <a:pt x="52236" y="356602"/>
                </a:moveTo>
                <a:lnTo>
                  <a:pt x="42976" y="365315"/>
                </a:lnTo>
                <a:lnTo>
                  <a:pt x="49504" y="372249"/>
                </a:lnTo>
                <a:lnTo>
                  <a:pt x="58762" y="363538"/>
                </a:lnTo>
                <a:lnTo>
                  <a:pt x="52236" y="356602"/>
                </a:lnTo>
                <a:close/>
              </a:path>
              <a:path w="438150" h="412750">
                <a:moveTo>
                  <a:pt x="58762" y="363538"/>
                </a:moveTo>
                <a:lnTo>
                  <a:pt x="49504" y="372249"/>
                </a:lnTo>
                <a:lnTo>
                  <a:pt x="66959" y="372249"/>
                </a:lnTo>
                <a:lnTo>
                  <a:pt x="58762" y="363538"/>
                </a:lnTo>
                <a:close/>
              </a:path>
              <a:path w="438150" h="412750">
                <a:moveTo>
                  <a:pt x="431228" y="0"/>
                </a:moveTo>
                <a:lnTo>
                  <a:pt x="52236" y="356602"/>
                </a:lnTo>
                <a:lnTo>
                  <a:pt x="58762" y="363538"/>
                </a:lnTo>
                <a:lnTo>
                  <a:pt x="437756" y="6934"/>
                </a:lnTo>
                <a:lnTo>
                  <a:pt x="43122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9" name="object 89"/>
          <p:cNvSpPr/>
          <p:nvPr/>
        </p:nvSpPr>
        <p:spPr>
          <a:xfrm>
            <a:off x="8972510" y="4528059"/>
            <a:ext cx="76200" cy="378460"/>
          </a:xfrm>
          <a:custGeom>
            <a:avLst/>
            <a:gdLst/>
            <a:ahLst/>
            <a:cxnLst/>
            <a:rect l="l" t="t" r="r" b="b"/>
            <a:pathLst>
              <a:path w="76200" h="378460">
                <a:moveTo>
                  <a:pt x="33338" y="301867"/>
                </a:moveTo>
                <a:lnTo>
                  <a:pt x="0" y="302501"/>
                </a:lnTo>
                <a:lnTo>
                  <a:pt x="39535" y="377964"/>
                </a:lnTo>
                <a:lnTo>
                  <a:pt x="69747" y="314566"/>
                </a:lnTo>
                <a:lnTo>
                  <a:pt x="33578" y="314566"/>
                </a:lnTo>
                <a:lnTo>
                  <a:pt x="33338" y="301867"/>
                </a:lnTo>
                <a:close/>
              </a:path>
              <a:path w="76200" h="378460">
                <a:moveTo>
                  <a:pt x="42850" y="301686"/>
                </a:moveTo>
                <a:lnTo>
                  <a:pt x="33338" y="301867"/>
                </a:lnTo>
                <a:lnTo>
                  <a:pt x="33578" y="314566"/>
                </a:lnTo>
                <a:lnTo>
                  <a:pt x="43091" y="314388"/>
                </a:lnTo>
                <a:lnTo>
                  <a:pt x="42850" y="301686"/>
                </a:lnTo>
                <a:close/>
              </a:path>
              <a:path w="76200" h="378460">
                <a:moveTo>
                  <a:pt x="76187" y="301053"/>
                </a:moveTo>
                <a:lnTo>
                  <a:pt x="42850" y="301686"/>
                </a:lnTo>
                <a:lnTo>
                  <a:pt x="43091" y="314388"/>
                </a:lnTo>
                <a:lnTo>
                  <a:pt x="33578" y="314566"/>
                </a:lnTo>
                <a:lnTo>
                  <a:pt x="69747" y="314566"/>
                </a:lnTo>
                <a:lnTo>
                  <a:pt x="76187" y="301053"/>
                </a:lnTo>
                <a:close/>
              </a:path>
              <a:path w="76200" h="378460">
                <a:moveTo>
                  <a:pt x="37147" y="0"/>
                </a:moveTo>
                <a:lnTo>
                  <a:pt x="27622" y="177"/>
                </a:lnTo>
                <a:lnTo>
                  <a:pt x="33338" y="301867"/>
                </a:lnTo>
                <a:lnTo>
                  <a:pt x="42850" y="301686"/>
                </a:lnTo>
                <a:lnTo>
                  <a:pt x="371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0" name="object 90"/>
          <p:cNvSpPr/>
          <p:nvPr/>
        </p:nvSpPr>
        <p:spPr>
          <a:xfrm>
            <a:off x="11087947" y="2679205"/>
            <a:ext cx="76200" cy="390525"/>
          </a:xfrm>
          <a:custGeom>
            <a:avLst/>
            <a:gdLst/>
            <a:ahLst/>
            <a:cxnLst/>
            <a:rect l="l" t="t" r="r" b="b"/>
            <a:pathLst>
              <a:path w="76200" h="390525">
                <a:moveTo>
                  <a:pt x="0" y="312064"/>
                </a:moveTo>
                <a:lnTo>
                  <a:pt x="33350" y="390461"/>
                </a:lnTo>
                <a:lnTo>
                  <a:pt x="69891" y="327367"/>
                </a:lnTo>
                <a:lnTo>
                  <a:pt x="41998" y="327367"/>
                </a:lnTo>
                <a:lnTo>
                  <a:pt x="32486" y="326783"/>
                </a:lnTo>
                <a:lnTo>
                  <a:pt x="33264" y="314108"/>
                </a:lnTo>
                <a:lnTo>
                  <a:pt x="0" y="312064"/>
                </a:lnTo>
                <a:close/>
              </a:path>
              <a:path w="76200" h="390525">
                <a:moveTo>
                  <a:pt x="33264" y="314108"/>
                </a:moveTo>
                <a:lnTo>
                  <a:pt x="32486" y="326783"/>
                </a:lnTo>
                <a:lnTo>
                  <a:pt x="41998" y="327367"/>
                </a:lnTo>
                <a:lnTo>
                  <a:pt x="42777" y="314693"/>
                </a:lnTo>
                <a:lnTo>
                  <a:pt x="33264" y="314108"/>
                </a:lnTo>
                <a:close/>
              </a:path>
              <a:path w="76200" h="390525">
                <a:moveTo>
                  <a:pt x="42777" y="314693"/>
                </a:moveTo>
                <a:lnTo>
                  <a:pt x="41998" y="327367"/>
                </a:lnTo>
                <a:lnTo>
                  <a:pt x="69891" y="327367"/>
                </a:lnTo>
                <a:lnTo>
                  <a:pt x="76047" y="316738"/>
                </a:lnTo>
                <a:lnTo>
                  <a:pt x="42777" y="314693"/>
                </a:lnTo>
                <a:close/>
              </a:path>
              <a:path w="76200" h="390525">
                <a:moveTo>
                  <a:pt x="52552" y="0"/>
                </a:moveTo>
                <a:lnTo>
                  <a:pt x="33264" y="314108"/>
                </a:lnTo>
                <a:lnTo>
                  <a:pt x="42777" y="314693"/>
                </a:lnTo>
                <a:lnTo>
                  <a:pt x="62064" y="584"/>
                </a:lnTo>
                <a:lnTo>
                  <a:pt x="5255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10736467" y="3660713"/>
            <a:ext cx="474345" cy="293370"/>
          </a:xfrm>
          <a:custGeom>
            <a:avLst/>
            <a:gdLst/>
            <a:ahLst/>
            <a:cxnLst/>
            <a:rect l="l" t="t" r="r" b="b"/>
            <a:pathLst>
              <a:path w="474345" h="293370">
                <a:moveTo>
                  <a:pt x="45059" y="220675"/>
                </a:moveTo>
                <a:lnTo>
                  <a:pt x="0" y="292976"/>
                </a:lnTo>
                <a:lnTo>
                  <a:pt x="84874" y="285648"/>
                </a:lnTo>
                <a:lnTo>
                  <a:pt x="71519" y="263855"/>
                </a:lnTo>
                <a:lnTo>
                  <a:pt x="56629" y="263855"/>
                </a:lnTo>
                <a:lnTo>
                  <a:pt x="51650" y="255739"/>
                </a:lnTo>
                <a:lnTo>
                  <a:pt x="62480" y="249103"/>
                </a:lnTo>
                <a:lnTo>
                  <a:pt x="45059" y="220675"/>
                </a:lnTo>
                <a:close/>
              </a:path>
              <a:path w="474345" h="293370">
                <a:moveTo>
                  <a:pt x="62480" y="249103"/>
                </a:moveTo>
                <a:lnTo>
                  <a:pt x="51650" y="255739"/>
                </a:lnTo>
                <a:lnTo>
                  <a:pt x="56629" y="263855"/>
                </a:lnTo>
                <a:lnTo>
                  <a:pt x="67454" y="257221"/>
                </a:lnTo>
                <a:lnTo>
                  <a:pt x="62480" y="249103"/>
                </a:lnTo>
                <a:close/>
              </a:path>
              <a:path w="474345" h="293370">
                <a:moveTo>
                  <a:pt x="67454" y="257221"/>
                </a:moveTo>
                <a:lnTo>
                  <a:pt x="56629" y="263855"/>
                </a:lnTo>
                <a:lnTo>
                  <a:pt x="71519" y="263855"/>
                </a:lnTo>
                <a:lnTo>
                  <a:pt x="67454" y="257221"/>
                </a:lnTo>
                <a:close/>
              </a:path>
              <a:path w="474345" h="293370">
                <a:moveTo>
                  <a:pt x="468985" y="0"/>
                </a:moveTo>
                <a:lnTo>
                  <a:pt x="62480" y="249103"/>
                </a:lnTo>
                <a:lnTo>
                  <a:pt x="67454" y="257221"/>
                </a:lnTo>
                <a:lnTo>
                  <a:pt x="473964" y="8115"/>
                </a:lnTo>
                <a:lnTo>
                  <a:pt x="4689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2" name="object 92"/>
          <p:cNvSpPr/>
          <p:nvPr/>
        </p:nvSpPr>
        <p:spPr>
          <a:xfrm>
            <a:off x="11278988" y="3663456"/>
            <a:ext cx="355600" cy="1163955"/>
          </a:xfrm>
          <a:custGeom>
            <a:avLst/>
            <a:gdLst/>
            <a:ahLst/>
            <a:cxnLst/>
            <a:rect l="l" t="t" r="r" b="b"/>
            <a:pathLst>
              <a:path w="355600" h="1163954">
                <a:moveTo>
                  <a:pt x="0" y="1079766"/>
                </a:moveTo>
                <a:lnTo>
                  <a:pt x="15506" y="1163535"/>
                </a:lnTo>
                <a:lnTo>
                  <a:pt x="70478" y="1103845"/>
                </a:lnTo>
                <a:lnTo>
                  <a:pt x="37668" y="1103845"/>
                </a:lnTo>
                <a:lnTo>
                  <a:pt x="28511" y="1101204"/>
                </a:lnTo>
                <a:lnTo>
                  <a:pt x="32029" y="1089000"/>
                </a:lnTo>
                <a:lnTo>
                  <a:pt x="0" y="1079766"/>
                </a:lnTo>
                <a:close/>
              </a:path>
              <a:path w="355600" h="1163954">
                <a:moveTo>
                  <a:pt x="32029" y="1089000"/>
                </a:moveTo>
                <a:lnTo>
                  <a:pt x="28511" y="1101204"/>
                </a:lnTo>
                <a:lnTo>
                  <a:pt x="37668" y="1103845"/>
                </a:lnTo>
                <a:lnTo>
                  <a:pt x="41186" y="1091640"/>
                </a:lnTo>
                <a:lnTo>
                  <a:pt x="32029" y="1089000"/>
                </a:lnTo>
                <a:close/>
              </a:path>
              <a:path w="355600" h="1163954">
                <a:moveTo>
                  <a:pt x="41186" y="1091640"/>
                </a:moveTo>
                <a:lnTo>
                  <a:pt x="37668" y="1103845"/>
                </a:lnTo>
                <a:lnTo>
                  <a:pt x="70478" y="1103845"/>
                </a:lnTo>
                <a:lnTo>
                  <a:pt x="73215" y="1100874"/>
                </a:lnTo>
                <a:lnTo>
                  <a:pt x="41186" y="1091640"/>
                </a:lnTo>
                <a:close/>
              </a:path>
              <a:path w="355600" h="1163954">
                <a:moveTo>
                  <a:pt x="345922" y="0"/>
                </a:moveTo>
                <a:lnTo>
                  <a:pt x="32029" y="1089000"/>
                </a:lnTo>
                <a:lnTo>
                  <a:pt x="41186" y="1091640"/>
                </a:lnTo>
                <a:lnTo>
                  <a:pt x="355079" y="2641"/>
                </a:lnTo>
                <a:lnTo>
                  <a:pt x="3459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10172700" y="4573088"/>
            <a:ext cx="76200" cy="1388110"/>
          </a:xfrm>
          <a:custGeom>
            <a:avLst/>
            <a:gdLst/>
            <a:ahLst/>
            <a:cxnLst/>
            <a:rect l="l" t="t" r="r" b="b"/>
            <a:pathLst>
              <a:path w="76200" h="1388110">
                <a:moveTo>
                  <a:pt x="33337" y="1311757"/>
                </a:moveTo>
                <a:lnTo>
                  <a:pt x="0" y="1311757"/>
                </a:lnTo>
                <a:lnTo>
                  <a:pt x="38100" y="1387957"/>
                </a:lnTo>
                <a:lnTo>
                  <a:pt x="69850" y="1324457"/>
                </a:lnTo>
                <a:lnTo>
                  <a:pt x="33337" y="1324457"/>
                </a:lnTo>
                <a:lnTo>
                  <a:pt x="33337" y="1311757"/>
                </a:lnTo>
                <a:close/>
              </a:path>
              <a:path w="76200" h="1388110">
                <a:moveTo>
                  <a:pt x="42862" y="0"/>
                </a:moveTo>
                <a:lnTo>
                  <a:pt x="33337" y="0"/>
                </a:lnTo>
                <a:lnTo>
                  <a:pt x="33337" y="1324457"/>
                </a:lnTo>
                <a:lnTo>
                  <a:pt x="42862" y="1324457"/>
                </a:lnTo>
                <a:lnTo>
                  <a:pt x="42862" y="0"/>
                </a:lnTo>
                <a:close/>
              </a:path>
              <a:path w="76200" h="1388110">
                <a:moveTo>
                  <a:pt x="76200" y="1311757"/>
                </a:moveTo>
                <a:lnTo>
                  <a:pt x="42862" y="1311757"/>
                </a:lnTo>
                <a:lnTo>
                  <a:pt x="42862" y="1324457"/>
                </a:lnTo>
                <a:lnTo>
                  <a:pt x="69850" y="1324457"/>
                </a:lnTo>
                <a:lnTo>
                  <a:pt x="76200" y="131175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4" name="object 94"/>
          <p:cNvSpPr/>
          <p:nvPr/>
        </p:nvSpPr>
        <p:spPr>
          <a:xfrm>
            <a:off x="11266525" y="5412228"/>
            <a:ext cx="76200" cy="549275"/>
          </a:xfrm>
          <a:custGeom>
            <a:avLst/>
            <a:gdLst/>
            <a:ahLst/>
            <a:cxnLst/>
            <a:rect l="l" t="t" r="r" b="b"/>
            <a:pathLst>
              <a:path w="76200" h="549275">
                <a:moveTo>
                  <a:pt x="33331" y="472732"/>
                </a:moveTo>
                <a:lnTo>
                  <a:pt x="0" y="473443"/>
                </a:lnTo>
                <a:lnTo>
                  <a:pt x="39725" y="548817"/>
                </a:lnTo>
                <a:lnTo>
                  <a:pt x="69740" y="485432"/>
                </a:lnTo>
                <a:lnTo>
                  <a:pt x="33604" y="485432"/>
                </a:lnTo>
                <a:lnTo>
                  <a:pt x="33331" y="472732"/>
                </a:lnTo>
                <a:close/>
              </a:path>
              <a:path w="76200" h="549275">
                <a:moveTo>
                  <a:pt x="42844" y="472529"/>
                </a:moveTo>
                <a:lnTo>
                  <a:pt x="33331" y="472732"/>
                </a:lnTo>
                <a:lnTo>
                  <a:pt x="33604" y="485432"/>
                </a:lnTo>
                <a:lnTo>
                  <a:pt x="43116" y="485228"/>
                </a:lnTo>
                <a:lnTo>
                  <a:pt x="42844" y="472529"/>
                </a:lnTo>
                <a:close/>
              </a:path>
              <a:path w="76200" h="549275">
                <a:moveTo>
                  <a:pt x="76187" y="471817"/>
                </a:moveTo>
                <a:lnTo>
                  <a:pt x="42844" y="472529"/>
                </a:lnTo>
                <a:lnTo>
                  <a:pt x="43116" y="485228"/>
                </a:lnTo>
                <a:lnTo>
                  <a:pt x="33604" y="485432"/>
                </a:lnTo>
                <a:lnTo>
                  <a:pt x="69740" y="485432"/>
                </a:lnTo>
                <a:lnTo>
                  <a:pt x="76187" y="471817"/>
                </a:lnTo>
                <a:close/>
              </a:path>
              <a:path w="76200" h="549275">
                <a:moveTo>
                  <a:pt x="32727" y="0"/>
                </a:moveTo>
                <a:lnTo>
                  <a:pt x="23202" y="203"/>
                </a:lnTo>
                <a:lnTo>
                  <a:pt x="33331" y="472732"/>
                </a:lnTo>
                <a:lnTo>
                  <a:pt x="42844" y="472529"/>
                </a:lnTo>
                <a:lnTo>
                  <a:pt x="3272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5" name="object 95"/>
          <p:cNvSpPr/>
          <p:nvPr/>
        </p:nvSpPr>
        <p:spPr>
          <a:xfrm>
            <a:off x="6381245" y="2769452"/>
            <a:ext cx="77470" cy="262890"/>
          </a:xfrm>
          <a:custGeom>
            <a:avLst/>
            <a:gdLst/>
            <a:ahLst/>
            <a:cxnLst/>
            <a:rect l="l" t="t" r="r" b="b"/>
            <a:pathLst>
              <a:path w="77470" h="262889">
                <a:moveTo>
                  <a:pt x="0" y="180390"/>
                </a:moveTo>
                <a:lnTo>
                  <a:pt x="23266" y="262356"/>
                </a:lnTo>
                <a:lnTo>
                  <a:pt x="70081" y="200850"/>
                </a:lnTo>
                <a:lnTo>
                  <a:pt x="39751" y="200850"/>
                </a:lnTo>
                <a:lnTo>
                  <a:pt x="30391" y="199072"/>
                </a:lnTo>
                <a:lnTo>
                  <a:pt x="32753" y="186591"/>
                </a:lnTo>
                <a:lnTo>
                  <a:pt x="0" y="180390"/>
                </a:lnTo>
                <a:close/>
              </a:path>
              <a:path w="77470" h="262889">
                <a:moveTo>
                  <a:pt x="32753" y="186591"/>
                </a:moveTo>
                <a:lnTo>
                  <a:pt x="30391" y="199072"/>
                </a:lnTo>
                <a:lnTo>
                  <a:pt x="39751" y="200850"/>
                </a:lnTo>
                <a:lnTo>
                  <a:pt x="42114" y="188363"/>
                </a:lnTo>
                <a:lnTo>
                  <a:pt x="32753" y="186591"/>
                </a:lnTo>
                <a:close/>
              </a:path>
              <a:path w="77470" h="262889">
                <a:moveTo>
                  <a:pt x="42114" y="188363"/>
                </a:moveTo>
                <a:lnTo>
                  <a:pt x="39751" y="200850"/>
                </a:lnTo>
                <a:lnTo>
                  <a:pt x="70081" y="200850"/>
                </a:lnTo>
                <a:lnTo>
                  <a:pt x="74866" y="194564"/>
                </a:lnTo>
                <a:lnTo>
                  <a:pt x="42114" y="188363"/>
                </a:lnTo>
                <a:close/>
              </a:path>
              <a:path w="77470" h="262889">
                <a:moveTo>
                  <a:pt x="68072" y="0"/>
                </a:moveTo>
                <a:lnTo>
                  <a:pt x="32753" y="186591"/>
                </a:lnTo>
                <a:lnTo>
                  <a:pt x="42114" y="188363"/>
                </a:lnTo>
                <a:lnTo>
                  <a:pt x="77431" y="1765"/>
                </a:lnTo>
                <a:lnTo>
                  <a:pt x="6807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6" name="object 96"/>
          <p:cNvSpPr/>
          <p:nvPr/>
        </p:nvSpPr>
        <p:spPr>
          <a:xfrm>
            <a:off x="4550162" y="2817779"/>
            <a:ext cx="76200" cy="748665"/>
          </a:xfrm>
          <a:custGeom>
            <a:avLst/>
            <a:gdLst/>
            <a:ahLst/>
            <a:cxnLst/>
            <a:rect l="l" t="t" r="r" b="b"/>
            <a:pathLst>
              <a:path w="76200" h="748664">
                <a:moveTo>
                  <a:pt x="33337" y="672147"/>
                </a:moveTo>
                <a:lnTo>
                  <a:pt x="0" y="672147"/>
                </a:lnTo>
                <a:lnTo>
                  <a:pt x="38100" y="748347"/>
                </a:lnTo>
                <a:lnTo>
                  <a:pt x="69850" y="684847"/>
                </a:lnTo>
                <a:lnTo>
                  <a:pt x="33337" y="684847"/>
                </a:lnTo>
                <a:lnTo>
                  <a:pt x="33337" y="672147"/>
                </a:lnTo>
                <a:close/>
              </a:path>
              <a:path w="76200" h="748664">
                <a:moveTo>
                  <a:pt x="42862" y="0"/>
                </a:moveTo>
                <a:lnTo>
                  <a:pt x="33337" y="0"/>
                </a:lnTo>
                <a:lnTo>
                  <a:pt x="33337" y="684847"/>
                </a:lnTo>
                <a:lnTo>
                  <a:pt x="42862" y="684847"/>
                </a:lnTo>
                <a:lnTo>
                  <a:pt x="42862" y="0"/>
                </a:lnTo>
                <a:close/>
              </a:path>
              <a:path w="76200" h="748664">
                <a:moveTo>
                  <a:pt x="76200" y="672147"/>
                </a:moveTo>
                <a:lnTo>
                  <a:pt x="42862" y="672147"/>
                </a:lnTo>
                <a:lnTo>
                  <a:pt x="42862" y="684847"/>
                </a:lnTo>
                <a:lnTo>
                  <a:pt x="69850" y="684847"/>
                </a:lnTo>
                <a:lnTo>
                  <a:pt x="76200" y="6721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7" name="object 97"/>
          <p:cNvSpPr/>
          <p:nvPr/>
        </p:nvSpPr>
        <p:spPr>
          <a:xfrm>
            <a:off x="2910909" y="4761429"/>
            <a:ext cx="2205355" cy="541020"/>
          </a:xfrm>
          <a:custGeom>
            <a:avLst/>
            <a:gdLst/>
            <a:ahLst/>
            <a:cxnLst/>
            <a:rect l="l" t="t" r="r" b="b"/>
            <a:pathLst>
              <a:path w="2205354" h="541020">
                <a:moveTo>
                  <a:pt x="0" y="0"/>
                </a:moveTo>
                <a:lnTo>
                  <a:pt x="2204834" y="0"/>
                </a:lnTo>
                <a:lnTo>
                  <a:pt x="2204834" y="540524"/>
                </a:lnTo>
                <a:lnTo>
                  <a:pt x="0" y="540524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8" name="object 98"/>
          <p:cNvSpPr/>
          <p:nvPr/>
        </p:nvSpPr>
        <p:spPr>
          <a:xfrm>
            <a:off x="2910909" y="4761429"/>
            <a:ext cx="2204085" cy="540385"/>
          </a:xfrm>
          <a:custGeom>
            <a:avLst/>
            <a:gdLst/>
            <a:ahLst/>
            <a:cxnLst/>
            <a:rect l="l" t="t" r="r" b="b"/>
            <a:pathLst>
              <a:path w="2204085" h="540385">
                <a:moveTo>
                  <a:pt x="0" y="0"/>
                </a:moveTo>
                <a:lnTo>
                  <a:pt x="2203711" y="0"/>
                </a:lnTo>
                <a:lnTo>
                  <a:pt x="2203711" y="540248"/>
                </a:lnTo>
                <a:lnTo>
                  <a:pt x="0" y="540248"/>
                </a:lnTo>
                <a:lnTo>
                  <a:pt x="0" y="0"/>
                </a:lnTo>
                <a:close/>
              </a:path>
            </a:pathLst>
          </a:custGeom>
          <a:ln w="25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3368790" y="4773675"/>
            <a:ext cx="128968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169545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Paclitaxel/ 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9000814" y="2691227"/>
            <a:ext cx="760095" cy="1263015"/>
          </a:xfrm>
          <a:custGeom>
            <a:avLst/>
            <a:gdLst/>
            <a:ahLst/>
            <a:cxnLst/>
            <a:rect l="l" t="t" r="r" b="b"/>
            <a:pathLst>
              <a:path w="760095" h="1263014">
                <a:moveTo>
                  <a:pt x="716493" y="1199561"/>
                </a:moveTo>
                <a:lnTo>
                  <a:pt x="687895" y="1216710"/>
                </a:lnTo>
                <a:lnTo>
                  <a:pt x="759764" y="1262456"/>
                </a:lnTo>
                <a:lnTo>
                  <a:pt x="755775" y="1210449"/>
                </a:lnTo>
                <a:lnTo>
                  <a:pt x="723023" y="1210449"/>
                </a:lnTo>
                <a:lnTo>
                  <a:pt x="716493" y="1199561"/>
                </a:lnTo>
                <a:close/>
              </a:path>
              <a:path w="760095" h="1263014">
                <a:moveTo>
                  <a:pt x="724661" y="1194662"/>
                </a:moveTo>
                <a:lnTo>
                  <a:pt x="716493" y="1199561"/>
                </a:lnTo>
                <a:lnTo>
                  <a:pt x="723023" y="1210449"/>
                </a:lnTo>
                <a:lnTo>
                  <a:pt x="731189" y="1205547"/>
                </a:lnTo>
                <a:lnTo>
                  <a:pt x="724661" y="1194662"/>
                </a:lnTo>
                <a:close/>
              </a:path>
              <a:path w="760095" h="1263014">
                <a:moveTo>
                  <a:pt x="753249" y="1177518"/>
                </a:moveTo>
                <a:lnTo>
                  <a:pt x="724661" y="1194662"/>
                </a:lnTo>
                <a:lnTo>
                  <a:pt x="731189" y="1205547"/>
                </a:lnTo>
                <a:lnTo>
                  <a:pt x="723023" y="1210449"/>
                </a:lnTo>
                <a:lnTo>
                  <a:pt x="755775" y="1210449"/>
                </a:lnTo>
                <a:lnTo>
                  <a:pt x="753249" y="1177518"/>
                </a:lnTo>
                <a:close/>
              </a:path>
              <a:path w="760095" h="1263014">
                <a:moveTo>
                  <a:pt x="8166" y="0"/>
                </a:moveTo>
                <a:lnTo>
                  <a:pt x="0" y="4902"/>
                </a:lnTo>
                <a:lnTo>
                  <a:pt x="716493" y="1199561"/>
                </a:lnTo>
                <a:lnTo>
                  <a:pt x="724661" y="1194662"/>
                </a:lnTo>
                <a:lnTo>
                  <a:pt x="816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1" name="object 101"/>
          <p:cNvSpPr/>
          <p:nvPr/>
        </p:nvSpPr>
        <p:spPr>
          <a:xfrm>
            <a:off x="8235740" y="3654048"/>
            <a:ext cx="303530" cy="243204"/>
          </a:xfrm>
          <a:custGeom>
            <a:avLst/>
            <a:gdLst/>
            <a:ahLst/>
            <a:cxnLst/>
            <a:rect l="l" t="t" r="r" b="b"/>
            <a:pathLst>
              <a:path w="303529" h="243204">
                <a:moveTo>
                  <a:pt x="240768" y="199108"/>
                </a:moveTo>
                <a:lnTo>
                  <a:pt x="219913" y="225120"/>
                </a:lnTo>
                <a:lnTo>
                  <a:pt x="303199" y="243052"/>
                </a:lnTo>
                <a:lnTo>
                  <a:pt x="286624" y="207048"/>
                </a:lnTo>
                <a:lnTo>
                  <a:pt x="250672" y="207048"/>
                </a:lnTo>
                <a:lnTo>
                  <a:pt x="240768" y="199108"/>
                </a:lnTo>
                <a:close/>
              </a:path>
              <a:path w="303529" h="243204">
                <a:moveTo>
                  <a:pt x="246729" y="191673"/>
                </a:moveTo>
                <a:lnTo>
                  <a:pt x="240768" y="199108"/>
                </a:lnTo>
                <a:lnTo>
                  <a:pt x="250672" y="207048"/>
                </a:lnTo>
                <a:lnTo>
                  <a:pt x="256641" y="199618"/>
                </a:lnTo>
                <a:lnTo>
                  <a:pt x="246729" y="191673"/>
                </a:lnTo>
                <a:close/>
              </a:path>
              <a:path w="303529" h="243204">
                <a:moveTo>
                  <a:pt x="267576" y="165671"/>
                </a:moveTo>
                <a:lnTo>
                  <a:pt x="246729" y="191673"/>
                </a:lnTo>
                <a:lnTo>
                  <a:pt x="256641" y="199618"/>
                </a:lnTo>
                <a:lnTo>
                  <a:pt x="250672" y="207048"/>
                </a:lnTo>
                <a:lnTo>
                  <a:pt x="286624" y="207048"/>
                </a:lnTo>
                <a:lnTo>
                  <a:pt x="267576" y="165671"/>
                </a:lnTo>
                <a:close/>
              </a:path>
              <a:path w="303529" h="243204">
                <a:moveTo>
                  <a:pt x="62434" y="43946"/>
                </a:moveTo>
                <a:lnTo>
                  <a:pt x="56478" y="51376"/>
                </a:lnTo>
                <a:lnTo>
                  <a:pt x="240768" y="199108"/>
                </a:lnTo>
                <a:lnTo>
                  <a:pt x="246729" y="191673"/>
                </a:lnTo>
                <a:lnTo>
                  <a:pt x="62434" y="43946"/>
                </a:lnTo>
                <a:close/>
              </a:path>
              <a:path w="303529" h="243204">
                <a:moveTo>
                  <a:pt x="0" y="0"/>
                </a:moveTo>
                <a:lnTo>
                  <a:pt x="35623" y="77393"/>
                </a:lnTo>
                <a:lnTo>
                  <a:pt x="56478" y="51376"/>
                </a:lnTo>
                <a:lnTo>
                  <a:pt x="46570" y="43434"/>
                </a:lnTo>
                <a:lnTo>
                  <a:pt x="52527" y="36004"/>
                </a:lnTo>
                <a:lnTo>
                  <a:pt x="68800" y="36004"/>
                </a:lnTo>
                <a:lnTo>
                  <a:pt x="83286" y="17932"/>
                </a:lnTo>
                <a:lnTo>
                  <a:pt x="0" y="0"/>
                </a:lnTo>
                <a:close/>
              </a:path>
              <a:path w="303529" h="243204">
                <a:moveTo>
                  <a:pt x="52527" y="36004"/>
                </a:moveTo>
                <a:lnTo>
                  <a:pt x="46570" y="43434"/>
                </a:lnTo>
                <a:lnTo>
                  <a:pt x="56478" y="51376"/>
                </a:lnTo>
                <a:lnTo>
                  <a:pt x="62434" y="43946"/>
                </a:lnTo>
                <a:lnTo>
                  <a:pt x="52527" y="36004"/>
                </a:lnTo>
                <a:close/>
              </a:path>
              <a:path w="303529" h="243204">
                <a:moveTo>
                  <a:pt x="68800" y="36004"/>
                </a:moveTo>
                <a:lnTo>
                  <a:pt x="52527" y="36004"/>
                </a:lnTo>
                <a:lnTo>
                  <a:pt x="62434" y="43946"/>
                </a:lnTo>
                <a:lnTo>
                  <a:pt x="68800" y="360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2" name="object 102"/>
          <p:cNvSpPr/>
          <p:nvPr/>
        </p:nvSpPr>
        <p:spPr>
          <a:xfrm>
            <a:off x="8821373" y="5362152"/>
            <a:ext cx="108585" cy="346075"/>
          </a:xfrm>
          <a:custGeom>
            <a:avLst/>
            <a:gdLst/>
            <a:ahLst/>
            <a:cxnLst/>
            <a:rect l="l" t="t" r="r" b="b"/>
            <a:pathLst>
              <a:path w="108584" h="346075">
                <a:moveTo>
                  <a:pt x="0" y="262953"/>
                </a:moveTo>
                <a:lnTo>
                  <a:pt x="18732" y="346074"/>
                </a:lnTo>
                <a:lnTo>
                  <a:pt x="70288" y="285559"/>
                </a:lnTo>
                <a:lnTo>
                  <a:pt x="38569" y="285559"/>
                </a:lnTo>
                <a:lnTo>
                  <a:pt x="29324" y="283286"/>
                </a:lnTo>
                <a:lnTo>
                  <a:pt x="32370" y="270950"/>
                </a:lnTo>
                <a:lnTo>
                  <a:pt x="0" y="262953"/>
                </a:lnTo>
                <a:close/>
              </a:path>
              <a:path w="108584" h="346075">
                <a:moveTo>
                  <a:pt x="32370" y="270950"/>
                </a:moveTo>
                <a:lnTo>
                  <a:pt x="29324" y="283286"/>
                </a:lnTo>
                <a:lnTo>
                  <a:pt x="38569" y="285559"/>
                </a:lnTo>
                <a:lnTo>
                  <a:pt x="41613" y="273233"/>
                </a:lnTo>
                <a:lnTo>
                  <a:pt x="32370" y="270950"/>
                </a:lnTo>
                <a:close/>
              </a:path>
              <a:path w="108584" h="346075">
                <a:moveTo>
                  <a:pt x="41613" y="273233"/>
                </a:moveTo>
                <a:lnTo>
                  <a:pt x="38569" y="285559"/>
                </a:lnTo>
                <a:lnTo>
                  <a:pt x="70288" y="285559"/>
                </a:lnTo>
                <a:lnTo>
                  <a:pt x="73977" y="281228"/>
                </a:lnTo>
                <a:lnTo>
                  <a:pt x="41613" y="273233"/>
                </a:lnTo>
                <a:close/>
              </a:path>
              <a:path w="108584" h="346075">
                <a:moveTo>
                  <a:pt x="99275" y="0"/>
                </a:moveTo>
                <a:lnTo>
                  <a:pt x="32370" y="270950"/>
                </a:lnTo>
                <a:lnTo>
                  <a:pt x="41613" y="273233"/>
                </a:lnTo>
                <a:lnTo>
                  <a:pt x="108521" y="2285"/>
                </a:lnTo>
                <a:lnTo>
                  <a:pt x="9927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3" name="object 103"/>
          <p:cNvSpPr/>
          <p:nvPr/>
        </p:nvSpPr>
        <p:spPr>
          <a:xfrm>
            <a:off x="5501634" y="4690169"/>
            <a:ext cx="153670" cy="1226820"/>
          </a:xfrm>
          <a:custGeom>
            <a:avLst/>
            <a:gdLst/>
            <a:ahLst/>
            <a:cxnLst/>
            <a:rect l="l" t="t" r="r" b="b"/>
            <a:pathLst>
              <a:path w="153670" h="1226820">
                <a:moveTo>
                  <a:pt x="110859" y="1151280"/>
                </a:moveTo>
                <a:lnTo>
                  <a:pt x="77673" y="1154480"/>
                </a:lnTo>
                <a:lnTo>
                  <a:pt x="122910" y="1226667"/>
                </a:lnTo>
                <a:lnTo>
                  <a:pt x="147078" y="1163916"/>
                </a:lnTo>
                <a:lnTo>
                  <a:pt x="112077" y="1163916"/>
                </a:lnTo>
                <a:lnTo>
                  <a:pt x="110859" y="1151280"/>
                </a:lnTo>
                <a:close/>
              </a:path>
              <a:path w="153670" h="1226820">
                <a:moveTo>
                  <a:pt x="120346" y="1150365"/>
                </a:moveTo>
                <a:lnTo>
                  <a:pt x="110859" y="1151280"/>
                </a:lnTo>
                <a:lnTo>
                  <a:pt x="112077" y="1163916"/>
                </a:lnTo>
                <a:lnTo>
                  <a:pt x="121564" y="1163002"/>
                </a:lnTo>
                <a:lnTo>
                  <a:pt x="120346" y="1150365"/>
                </a:lnTo>
                <a:close/>
              </a:path>
              <a:path w="153670" h="1226820">
                <a:moveTo>
                  <a:pt x="153530" y="1147165"/>
                </a:moveTo>
                <a:lnTo>
                  <a:pt x="120346" y="1150365"/>
                </a:lnTo>
                <a:lnTo>
                  <a:pt x="121564" y="1163002"/>
                </a:lnTo>
                <a:lnTo>
                  <a:pt x="112077" y="1163916"/>
                </a:lnTo>
                <a:lnTo>
                  <a:pt x="147078" y="1163916"/>
                </a:lnTo>
                <a:lnTo>
                  <a:pt x="153530" y="1147165"/>
                </a:lnTo>
                <a:close/>
              </a:path>
              <a:path w="153670" h="1226820">
                <a:moveTo>
                  <a:pt x="9474" y="0"/>
                </a:moveTo>
                <a:lnTo>
                  <a:pt x="0" y="914"/>
                </a:lnTo>
                <a:lnTo>
                  <a:pt x="110859" y="1151280"/>
                </a:lnTo>
                <a:lnTo>
                  <a:pt x="120346" y="1150365"/>
                </a:lnTo>
                <a:lnTo>
                  <a:pt x="947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4" name="object 104"/>
          <p:cNvSpPr/>
          <p:nvPr/>
        </p:nvSpPr>
        <p:spPr>
          <a:xfrm>
            <a:off x="3798629" y="5166135"/>
            <a:ext cx="76200" cy="421005"/>
          </a:xfrm>
          <a:custGeom>
            <a:avLst/>
            <a:gdLst/>
            <a:ahLst/>
            <a:cxnLst/>
            <a:rect l="l" t="t" r="r" b="b"/>
            <a:pathLst>
              <a:path w="76200" h="421004">
                <a:moveTo>
                  <a:pt x="0" y="343458"/>
                </a:moveTo>
                <a:lnTo>
                  <a:pt x="35953" y="420687"/>
                </a:lnTo>
                <a:lnTo>
                  <a:pt x="69875" y="357352"/>
                </a:lnTo>
                <a:lnTo>
                  <a:pt x="42494" y="357352"/>
                </a:lnTo>
                <a:lnTo>
                  <a:pt x="32981" y="357085"/>
                </a:lnTo>
                <a:lnTo>
                  <a:pt x="33336" y="344392"/>
                </a:lnTo>
                <a:lnTo>
                  <a:pt x="0" y="343458"/>
                </a:lnTo>
                <a:close/>
              </a:path>
              <a:path w="76200" h="421004">
                <a:moveTo>
                  <a:pt x="33336" y="344392"/>
                </a:moveTo>
                <a:lnTo>
                  <a:pt x="32981" y="357085"/>
                </a:lnTo>
                <a:lnTo>
                  <a:pt x="42494" y="357352"/>
                </a:lnTo>
                <a:lnTo>
                  <a:pt x="42849" y="344658"/>
                </a:lnTo>
                <a:lnTo>
                  <a:pt x="33336" y="344392"/>
                </a:lnTo>
                <a:close/>
              </a:path>
              <a:path w="76200" h="421004">
                <a:moveTo>
                  <a:pt x="42849" y="344658"/>
                </a:moveTo>
                <a:lnTo>
                  <a:pt x="42494" y="357352"/>
                </a:lnTo>
                <a:lnTo>
                  <a:pt x="69875" y="357352"/>
                </a:lnTo>
                <a:lnTo>
                  <a:pt x="76174" y="345592"/>
                </a:lnTo>
                <a:lnTo>
                  <a:pt x="42849" y="344658"/>
                </a:lnTo>
                <a:close/>
              </a:path>
              <a:path w="76200" h="421004">
                <a:moveTo>
                  <a:pt x="42964" y="0"/>
                </a:moveTo>
                <a:lnTo>
                  <a:pt x="33336" y="344392"/>
                </a:lnTo>
                <a:lnTo>
                  <a:pt x="42849" y="344658"/>
                </a:lnTo>
                <a:lnTo>
                  <a:pt x="52489" y="266"/>
                </a:lnTo>
                <a:lnTo>
                  <a:pt x="4296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5" name="object 105"/>
          <p:cNvSpPr txBox="1">
            <a:spLocks noGrp="1"/>
          </p:cNvSpPr>
          <p:nvPr>
            <p:ph type="title"/>
          </p:nvPr>
        </p:nvSpPr>
        <p:spPr>
          <a:xfrm>
            <a:off x="688340" y="211836"/>
            <a:ext cx="10161912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spc="-5" dirty="0">
                <a:solidFill>
                  <a:srgbClr val="0432FF"/>
                </a:solidFill>
              </a:rPr>
              <a:t>How to </a:t>
            </a:r>
            <a:r>
              <a:rPr sz="2600" dirty="0">
                <a:solidFill>
                  <a:srgbClr val="0432FF"/>
                </a:solidFill>
              </a:rPr>
              <a:t>Treat</a:t>
            </a:r>
            <a:r>
              <a:rPr lang="en-US" sz="2600" dirty="0">
                <a:solidFill>
                  <a:srgbClr val="0432FF"/>
                </a:solidFill>
              </a:rPr>
              <a:t> Metastatic </a:t>
            </a:r>
            <a:r>
              <a:rPr sz="2600" dirty="0">
                <a:solidFill>
                  <a:srgbClr val="0432FF"/>
                </a:solidFill>
              </a:rPr>
              <a:t> Gastroesophageal Cancer in</a:t>
            </a:r>
            <a:r>
              <a:rPr sz="2600" spc="-40" dirty="0">
                <a:solidFill>
                  <a:srgbClr val="0432FF"/>
                </a:solidFill>
              </a:rPr>
              <a:t> </a:t>
            </a:r>
            <a:r>
              <a:rPr sz="2600" dirty="0">
                <a:solidFill>
                  <a:srgbClr val="0432FF"/>
                </a:solidFill>
              </a:rPr>
              <a:t>202</a:t>
            </a:r>
            <a:r>
              <a:rPr lang="en-US" sz="2600" dirty="0">
                <a:solidFill>
                  <a:srgbClr val="0432FF"/>
                </a:solidFill>
              </a:rPr>
              <a:t>1</a:t>
            </a:r>
            <a:r>
              <a:rPr sz="2600" dirty="0">
                <a:solidFill>
                  <a:srgbClr val="0432FF"/>
                </a:solidFill>
              </a:rPr>
              <a:t>?</a:t>
            </a:r>
            <a:endParaRPr sz="2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95BBEF-22A6-483E-98B8-0801C0B8DF98}"/>
              </a:ext>
            </a:extLst>
          </p:cNvPr>
          <p:cNvSpPr txBox="1"/>
          <p:nvPr/>
        </p:nvSpPr>
        <p:spPr>
          <a:xfrm>
            <a:off x="1757302" y="2493012"/>
            <a:ext cx="8269023" cy="280076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4400" dirty="0"/>
              <a:t>Some things have Changed….</a:t>
            </a:r>
          </a:p>
          <a:p>
            <a:endParaRPr lang="en-US" sz="4400" dirty="0"/>
          </a:p>
          <a:p>
            <a:r>
              <a:rPr lang="en-US" sz="4400" dirty="0"/>
              <a:t>Front Line, SCC and HER2+ GC!</a:t>
            </a:r>
          </a:p>
          <a:p>
            <a:endParaRPr lang="en-US" sz="4400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AA38DE12-3889-1D4C-8984-D5A298F1C501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29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060" y="2571751"/>
            <a:ext cx="7317878" cy="322957"/>
          </a:xfrm>
        </p:spPr>
        <p:txBody>
          <a:bodyPr/>
          <a:lstStyle/>
          <a:p>
            <a:r>
              <a:rPr lang="en-US" sz="656" b="1" dirty="0">
                <a:latin typeface="Arial" charset="0"/>
                <a:ea typeface="+mn-ea"/>
                <a:cs typeface="+mn-cs"/>
              </a:rPr>
              <a:t>CheckMate 649 study design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2" y="0"/>
            <a:ext cx="11413764" cy="642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363998" y="6465094"/>
            <a:ext cx="11447746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125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Moehler</a:t>
            </a:r>
            <a:r>
              <a:rPr lang="en-US" sz="1125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et al, ASCO 2021.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A49EBD-FD7E-3A4F-AE41-9E55038276F4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060" y="2571751"/>
            <a:ext cx="7317878" cy="322957"/>
          </a:xfrm>
        </p:spPr>
        <p:txBody>
          <a:bodyPr/>
          <a:lstStyle/>
          <a:p>
            <a:r>
              <a:rPr lang="en-US" sz="656" b="1" dirty="0">
                <a:latin typeface="Arial" charset="0"/>
                <a:ea typeface="+mn-ea"/>
                <a:cs typeface="+mn-cs"/>
              </a:rPr>
              <a:t>Overall survival and progression-free survival in all randomized patients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2" y="0"/>
            <a:ext cx="11413764" cy="642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363998" y="6465094"/>
            <a:ext cx="11447746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125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Moehler</a:t>
            </a:r>
            <a:r>
              <a:rPr lang="en-US" sz="1125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et al, ASCO 2021.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F680E8-9A9A-C44E-A594-F1D1A3C2F068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060" y="2571751"/>
            <a:ext cx="7317878" cy="322957"/>
          </a:xfrm>
        </p:spPr>
        <p:txBody>
          <a:bodyPr/>
          <a:lstStyle/>
          <a:p>
            <a:r>
              <a:rPr lang="en-US" sz="656" b="1" dirty="0">
                <a:latin typeface="Arial" charset="0"/>
                <a:ea typeface="+mn-ea"/>
                <a:cs typeface="+mn-cs"/>
              </a:rPr>
              <a:t>Efficacy subgroup analysis by PD-L1 CPS in all randomized patients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2" y="0"/>
            <a:ext cx="11413764" cy="642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363998" y="6465094"/>
            <a:ext cx="11447746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125" dirty="0" err="1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Moehler</a:t>
            </a:r>
            <a:r>
              <a:rPr lang="en-US" sz="1125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et al, ASCO 2021.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84255CF-9C48-4379-A217-B7B69F39518F}"/>
              </a:ext>
            </a:extLst>
          </p:cNvPr>
          <p:cNvCxnSpPr/>
          <p:nvPr/>
        </p:nvCxnSpPr>
        <p:spPr>
          <a:xfrm flipH="1">
            <a:off x="9588137" y="1628503"/>
            <a:ext cx="949234" cy="44413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11FE7A5-F4B6-43B6-B72C-9AD29EBC3CD7}"/>
              </a:ext>
            </a:extLst>
          </p:cNvPr>
          <p:cNvCxnSpPr/>
          <p:nvPr/>
        </p:nvCxnSpPr>
        <p:spPr>
          <a:xfrm flipH="1">
            <a:off x="1328057" y="1628503"/>
            <a:ext cx="949234" cy="44413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8ECAD50-6D1E-AB4B-9037-470C0AA4DA28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84945" y="105919"/>
            <a:ext cx="10445006" cy="1362638"/>
          </a:xfrm>
          <a:prstGeom prst="rect">
            <a:avLst/>
          </a:prstGeom>
        </p:spPr>
        <p:txBody>
          <a:bodyPr vert="horz" wrap="square" lIns="0" tIns="211667" rIns="0" bIns="0" rtlCol="0">
            <a:spAutoFit/>
          </a:bodyPr>
          <a:lstStyle/>
          <a:p>
            <a:pPr marL="16933">
              <a:spcBef>
                <a:spcPts val="1667"/>
              </a:spcBef>
            </a:pPr>
            <a:r>
              <a:rPr dirty="0"/>
              <a:t>CM-649 – Nivolumab plus Ipilimumab in Gastric Cancer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741577" y="6016074"/>
            <a:ext cx="1866900" cy="1813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>
              <a:spcBef>
                <a:spcPts val="133"/>
              </a:spcBef>
            </a:pPr>
            <a:r>
              <a:rPr sz="1067" spc="-113" dirty="0">
                <a:solidFill>
                  <a:prstClr val="black"/>
                </a:solidFill>
                <a:latin typeface="Arial"/>
                <a:cs typeface="Arial"/>
              </a:rPr>
              <a:t>J</a:t>
            </a:r>
            <a:r>
              <a:rPr sz="1067" spc="-107" dirty="0">
                <a:solidFill>
                  <a:prstClr val="black"/>
                </a:solidFill>
                <a:latin typeface="Arial"/>
                <a:cs typeface="Arial"/>
              </a:rPr>
              <a:t>an</a:t>
            </a:r>
            <a:r>
              <a:rPr sz="1067" spc="-53" dirty="0">
                <a:solidFill>
                  <a:prstClr val="black"/>
                </a:solidFill>
                <a:latin typeface="Arial"/>
                <a:cs typeface="Arial"/>
              </a:rPr>
              <a:t>ji</a:t>
            </a:r>
            <a:r>
              <a:rPr sz="1067" spc="-107" dirty="0">
                <a:solidFill>
                  <a:prstClr val="black"/>
                </a:solidFill>
                <a:latin typeface="Arial"/>
                <a:cs typeface="Arial"/>
              </a:rPr>
              <a:t>g</a:t>
            </a:r>
            <a:r>
              <a:rPr sz="1067" spc="-53" dirty="0">
                <a:solidFill>
                  <a:prstClr val="black"/>
                </a:solidFill>
                <a:latin typeface="Arial"/>
                <a:cs typeface="Arial"/>
              </a:rPr>
              <a:t>i</a:t>
            </a:r>
            <a:r>
              <a:rPr sz="1067" spc="-107" dirty="0">
                <a:solidFill>
                  <a:prstClr val="black"/>
                </a:solidFill>
                <a:latin typeface="Arial"/>
                <a:cs typeface="Arial"/>
              </a:rPr>
              <a:t>an</a:t>
            </a:r>
            <a:r>
              <a:rPr sz="1067" spc="-8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127" dirty="0">
                <a:solidFill>
                  <a:prstClr val="black"/>
                </a:solidFill>
                <a:latin typeface="Arial"/>
                <a:cs typeface="Arial"/>
              </a:rPr>
              <a:t>Y</a:t>
            </a:r>
            <a:r>
              <a:rPr sz="1067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107" dirty="0">
                <a:solidFill>
                  <a:prstClr val="black"/>
                </a:solidFill>
                <a:latin typeface="Arial"/>
                <a:cs typeface="Arial"/>
              </a:rPr>
              <a:t>e</a:t>
            </a:r>
            <a:r>
              <a:rPr sz="1067" spc="-53" dirty="0">
                <a:solidFill>
                  <a:prstClr val="black"/>
                </a:solidFill>
                <a:latin typeface="Arial"/>
                <a:cs typeface="Arial"/>
              </a:rPr>
              <a:t>t</a:t>
            </a:r>
            <a:r>
              <a:rPr sz="1067" spc="-4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107" dirty="0">
                <a:solidFill>
                  <a:prstClr val="black"/>
                </a:solidFill>
                <a:latin typeface="Arial"/>
                <a:cs typeface="Arial"/>
              </a:rPr>
              <a:t>a</a:t>
            </a:r>
            <a:r>
              <a:rPr sz="1067" spc="-53" dirty="0">
                <a:solidFill>
                  <a:prstClr val="black"/>
                </a:solidFill>
                <a:latin typeface="Arial"/>
                <a:cs typeface="Arial"/>
              </a:rPr>
              <a:t>l. </a:t>
            </a:r>
            <a:r>
              <a:rPr sz="1067" spc="-127" dirty="0">
                <a:solidFill>
                  <a:prstClr val="black"/>
                </a:solidFill>
                <a:latin typeface="Arial"/>
                <a:cs typeface="Arial"/>
              </a:rPr>
              <a:t>ES</a:t>
            </a:r>
            <a:r>
              <a:rPr sz="1067" spc="-160" dirty="0">
                <a:solidFill>
                  <a:prstClr val="black"/>
                </a:solidFill>
                <a:latin typeface="Arial"/>
                <a:cs typeface="Arial"/>
              </a:rPr>
              <a:t>M</a:t>
            </a:r>
            <a:r>
              <a:rPr sz="1067" spc="-147" dirty="0">
                <a:solidFill>
                  <a:prstClr val="black"/>
                </a:solidFill>
                <a:latin typeface="Arial"/>
                <a:cs typeface="Arial"/>
              </a:rPr>
              <a:t>O</a:t>
            </a:r>
            <a:r>
              <a:rPr sz="1067" spc="-7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107" dirty="0">
                <a:solidFill>
                  <a:prstClr val="black"/>
                </a:solidFill>
                <a:latin typeface="Arial"/>
                <a:cs typeface="Arial"/>
              </a:rPr>
              <a:t>2021</a:t>
            </a:r>
            <a:r>
              <a:rPr sz="1067" spc="-53" dirty="0">
                <a:solidFill>
                  <a:prstClr val="black"/>
                </a:solidFill>
                <a:latin typeface="Arial"/>
                <a:cs typeface="Arial"/>
              </a:rPr>
              <a:t>,</a:t>
            </a:r>
            <a:r>
              <a:rPr sz="1067" spc="-9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107" dirty="0">
                <a:solidFill>
                  <a:prstClr val="black"/>
                </a:solidFill>
                <a:latin typeface="Arial"/>
                <a:cs typeface="Arial"/>
              </a:rPr>
              <a:t>L</a:t>
            </a:r>
            <a:r>
              <a:rPr sz="1067" spc="-127" dirty="0">
                <a:solidFill>
                  <a:prstClr val="black"/>
                </a:solidFill>
                <a:latin typeface="Arial"/>
                <a:cs typeface="Arial"/>
              </a:rPr>
              <a:t>B</a:t>
            </a:r>
            <a:r>
              <a:rPr sz="1067" spc="-107" dirty="0">
                <a:solidFill>
                  <a:prstClr val="black"/>
                </a:solidFill>
                <a:latin typeface="Arial"/>
                <a:cs typeface="Arial"/>
              </a:rPr>
              <a:t>A</a:t>
            </a:r>
            <a:r>
              <a:rPr sz="1067" spc="-73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sz="1067" spc="-107" dirty="0">
                <a:solidFill>
                  <a:prstClr val="black"/>
                </a:solidFill>
                <a:latin typeface="Arial"/>
                <a:cs typeface="Arial"/>
              </a:rPr>
              <a:t>7</a:t>
            </a:r>
            <a:endParaRPr sz="1067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1982" y="1890884"/>
            <a:ext cx="10836623" cy="3949211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747686" y="8347728"/>
            <a:ext cx="2018453" cy="191505"/>
          </a:xfrm>
          <a:prstGeom prst="rect">
            <a:avLst/>
          </a:prstGeom>
        </p:spPr>
        <p:txBody>
          <a:bodyPr vert="horz" wrap="square" lIns="0" tIns="6773" rIns="0" bIns="0" rtlCol="0">
            <a:spAutoFit/>
          </a:bodyPr>
          <a:lstStyle/>
          <a:p>
            <a:pPr marL="16933" defTabSz="1219170">
              <a:spcBef>
                <a:spcPts val="53"/>
              </a:spcBef>
            </a:pPr>
            <a:r>
              <a:rPr spc="-133" dirty="0"/>
              <a:t>F</a:t>
            </a:r>
            <a:r>
              <a:rPr spc="-100" dirty="0"/>
              <a:t>lo</a:t>
            </a:r>
            <a:r>
              <a:rPr spc="-73" dirty="0"/>
              <a:t>ri</a:t>
            </a:r>
            <a:r>
              <a:rPr spc="-133" dirty="0"/>
              <a:t>an</a:t>
            </a:r>
            <a:r>
              <a:rPr spc="-93" dirty="0"/>
              <a:t> </a:t>
            </a:r>
            <a:r>
              <a:rPr spc="-133" dirty="0"/>
              <a:t>Lo</a:t>
            </a:r>
            <a:r>
              <a:rPr spc="-87" dirty="0"/>
              <a:t>r</a:t>
            </a:r>
            <a:r>
              <a:rPr spc="-127" dirty="0"/>
              <a:t>d</a:t>
            </a:r>
            <a:r>
              <a:rPr spc="-60" dirty="0"/>
              <a:t>i</a:t>
            </a:r>
            <a:r>
              <a:rPr spc="-127" dirty="0"/>
              <a:t>c</a:t>
            </a:r>
            <a:r>
              <a:rPr spc="-93" dirty="0"/>
              <a:t>k,</a:t>
            </a:r>
            <a:r>
              <a:rPr spc="-100" dirty="0"/>
              <a:t> </a:t>
            </a:r>
            <a:r>
              <a:rPr spc="-187" dirty="0"/>
              <a:t>M</a:t>
            </a:r>
            <a:r>
              <a:rPr spc="-167" dirty="0"/>
              <a:t>D</a:t>
            </a:r>
            <a:r>
              <a:rPr spc="-60" dirty="0"/>
              <a:t>, </a:t>
            </a:r>
            <a:r>
              <a:rPr spc="-152" dirty="0"/>
              <a:t>P</a:t>
            </a:r>
            <a:r>
              <a:rPr spc="-133" dirty="0"/>
              <a:t>h</a:t>
            </a:r>
            <a:r>
              <a:rPr spc="-160" dirty="0"/>
              <a:t>D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843353" y="6262422"/>
            <a:ext cx="5877560" cy="191505"/>
          </a:xfrm>
          <a:prstGeom prst="rect">
            <a:avLst/>
          </a:prstGeom>
        </p:spPr>
        <p:txBody>
          <a:bodyPr vert="horz" wrap="square" lIns="0" tIns="6773" rIns="0" bIns="0" rtlCol="0">
            <a:spAutoFit/>
          </a:bodyPr>
          <a:lstStyle/>
          <a:p>
            <a:pPr marL="16933" defTabSz="1219170">
              <a:spcBef>
                <a:spcPts val="53"/>
              </a:spcBef>
            </a:pPr>
            <a:r>
              <a:rPr sz="1200" spc="-113" dirty="0">
                <a:solidFill>
                  <a:srgbClr val="D1A769"/>
                </a:solidFill>
                <a:latin typeface="Arial"/>
                <a:cs typeface="Arial"/>
              </a:rPr>
              <a:t>Content</a:t>
            </a:r>
            <a:r>
              <a:rPr sz="1200" spc="-47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93" dirty="0">
                <a:solidFill>
                  <a:srgbClr val="D1A769"/>
                </a:solidFill>
                <a:latin typeface="Arial"/>
                <a:cs typeface="Arial"/>
              </a:rPr>
              <a:t>of</a:t>
            </a:r>
            <a:r>
              <a:rPr sz="1200" spc="-53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87" dirty="0">
                <a:solidFill>
                  <a:srgbClr val="D1A769"/>
                </a:solidFill>
                <a:latin typeface="Arial"/>
                <a:cs typeface="Arial"/>
              </a:rPr>
              <a:t>this</a:t>
            </a:r>
            <a:r>
              <a:rPr sz="1200" spc="-67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107" dirty="0">
                <a:solidFill>
                  <a:srgbClr val="D1A769"/>
                </a:solidFill>
                <a:latin typeface="Arial"/>
                <a:cs typeface="Arial"/>
              </a:rPr>
              <a:t>presentation</a:t>
            </a:r>
            <a:r>
              <a:rPr sz="1200" spc="-20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80" dirty="0">
                <a:solidFill>
                  <a:srgbClr val="D1A769"/>
                </a:solidFill>
                <a:latin typeface="Arial"/>
                <a:cs typeface="Arial"/>
              </a:rPr>
              <a:t>is</a:t>
            </a:r>
            <a:r>
              <a:rPr sz="1200" spc="-67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107" dirty="0">
                <a:solidFill>
                  <a:srgbClr val="D1A769"/>
                </a:solidFill>
                <a:latin typeface="Arial"/>
                <a:cs typeface="Arial"/>
              </a:rPr>
              <a:t>copyright</a:t>
            </a:r>
            <a:r>
              <a:rPr sz="1200" spc="-13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127" dirty="0">
                <a:solidFill>
                  <a:srgbClr val="D1A769"/>
                </a:solidFill>
                <a:latin typeface="Arial"/>
                <a:cs typeface="Arial"/>
              </a:rPr>
              <a:t>and</a:t>
            </a:r>
            <a:r>
              <a:rPr sz="1200" spc="-40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93" dirty="0">
                <a:solidFill>
                  <a:srgbClr val="D1A769"/>
                </a:solidFill>
                <a:latin typeface="Arial"/>
                <a:cs typeface="Arial"/>
              </a:rPr>
              <a:t>responsibility</a:t>
            </a:r>
            <a:r>
              <a:rPr sz="1200" spc="-33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93" dirty="0">
                <a:solidFill>
                  <a:srgbClr val="D1A769"/>
                </a:solidFill>
                <a:latin typeface="Arial"/>
                <a:cs typeface="Arial"/>
              </a:rPr>
              <a:t>of</a:t>
            </a:r>
            <a:r>
              <a:rPr sz="1200" spc="-80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107" dirty="0">
                <a:solidFill>
                  <a:srgbClr val="D1A769"/>
                </a:solidFill>
                <a:latin typeface="Arial"/>
                <a:cs typeface="Arial"/>
              </a:rPr>
              <a:t>the</a:t>
            </a:r>
            <a:r>
              <a:rPr sz="1200" spc="-53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100" dirty="0">
                <a:solidFill>
                  <a:srgbClr val="D1A769"/>
                </a:solidFill>
                <a:latin typeface="Arial"/>
                <a:cs typeface="Arial"/>
              </a:rPr>
              <a:t>author.</a:t>
            </a:r>
            <a:r>
              <a:rPr sz="1200" spc="-20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113" dirty="0">
                <a:solidFill>
                  <a:srgbClr val="D1A769"/>
                </a:solidFill>
                <a:latin typeface="Arial"/>
                <a:cs typeface="Arial"/>
              </a:rPr>
              <a:t>Permission</a:t>
            </a:r>
            <a:r>
              <a:rPr sz="1200" spc="-47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80" dirty="0">
                <a:solidFill>
                  <a:srgbClr val="D1A769"/>
                </a:solidFill>
                <a:latin typeface="Arial"/>
                <a:cs typeface="Arial"/>
              </a:rPr>
              <a:t>is</a:t>
            </a:r>
            <a:r>
              <a:rPr sz="1200" spc="-67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107" dirty="0">
                <a:solidFill>
                  <a:srgbClr val="D1A769"/>
                </a:solidFill>
                <a:latin typeface="Arial"/>
                <a:cs typeface="Arial"/>
              </a:rPr>
              <a:t>required</a:t>
            </a:r>
            <a:r>
              <a:rPr sz="1200" spc="-13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87" dirty="0">
                <a:solidFill>
                  <a:srgbClr val="D1A769"/>
                </a:solidFill>
                <a:latin typeface="Arial"/>
                <a:cs typeface="Arial"/>
              </a:rPr>
              <a:t>for</a:t>
            </a:r>
            <a:r>
              <a:rPr sz="1200" spc="-60" dirty="0">
                <a:solidFill>
                  <a:srgbClr val="D1A769"/>
                </a:solidFill>
                <a:latin typeface="Arial"/>
                <a:cs typeface="Arial"/>
              </a:rPr>
              <a:t> </a:t>
            </a:r>
            <a:r>
              <a:rPr sz="1200" spc="-100" dirty="0">
                <a:solidFill>
                  <a:srgbClr val="D1A769"/>
                </a:solidFill>
                <a:latin typeface="Arial"/>
                <a:cs typeface="Arial"/>
              </a:rPr>
              <a:t>re-use.</a:t>
            </a:r>
            <a:endParaRPr sz="12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803115-AECF-C94B-89CC-A523FA4FF631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9119" y="722371"/>
            <a:ext cx="10210800" cy="907086"/>
          </a:xfrm>
          <a:prstGeom prst="rect">
            <a:avLst/>
          </a:prstGeom>
        </p:spPr>
        <p:txBody>
          <a:bodyPr vert="horz" wrap="square" lIns="0" tIns="65193" rIns="0" bIns="0" rtlCol="0">
            <a:spAutoFit/>
          </a:bodyPr>
          <a:lstStyle/>
          <a:p>
            <a:pPr marL="33866" defTabSz="1219170">
              <a:spcBef>
                <a:spcPts val="513"/>
              </a:spcBef>
            </a:pP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Sintilimab</a:t>
            </a:r>
            <a:r>
              <a:rPr sz="1600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is</a:t>
            </a:r>
            <a:r>
              <a:rPr sz="1600" spc="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a</a:t>
            </a:r>
            <a:r>
              <a:rPr sz="1600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recombinant</a:t>
            </a:r>
            <a:r>
              <a:rPr sz="1600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fully</a:t>
            </a:r>
            <a:r>
              <a:rPr sz="16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humanized</a:t>
            </a: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anti-PD-1</a:t>
            </a: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monoclonal</a:t>
            </a:r>
            <a:r>
              <a:rPr sz="1600" spc="-4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antibody.</a:t>
            </a:r>
            <a:endParaRPr sz="1600">
              <a:solidFill>
                <a:prstClr val="black"/>
              </a:solidFill>
              <a:latin typeface="Arial"/>
              <a:cs typeface="Arial"/>
            </a:endParaRPr>
          </a:p>
          <a:p>
            <a:pPr marL="33866" defTabSz="1219170">
              <a:spcBef>
                <a:spcPts val="380"/>
              </a:spcBef>
            </a:pP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Previous</a:t>
            </a:r>
            <a:r>
              <a:rPr sz="1600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study</a:t>
            </a:r>
            <a:r>
              <a:rPr sz="1600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has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 shown</a:t>
            </a:r>
            <a:r>
              <a:rPr sz="1600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encouraging</a:t>
            </a:r>
            <a:r>
              <a:rPr sz="1600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anti-tumor</a:t>
            </a:r>
            <a:r>
              <a:rPr sz="16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activities</a:t>
            </a: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 of</a:t>
            </a:r>
            <a:r>
              <a:rPr sz="1600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Sintilimab</a:t>
            </a:r>
            <a:r>
              <a:rPr sz="1600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plus</a:t>
            </a:r>
            <a:r>
              <a:rPr sz="16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chemotherapy</a:t>
            </a:r>
            <a:r>
              <a:rPr sz="16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in 1L</a:t>
            </a:r>
            <a:r>
              <a:rPr sz="16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G/GEJ</a:t>
            </a:r>
            <a:r>
              <a:rPr sz="1600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cancer.</a:t>
            </a:r>
            <a:endParaRPr sz="1600">
              <a:solidFill>
                <a:prstClr val="black"/>
              </a:solidFill>
              <a:latin typeface="Arial"/>
              <a:cs typeface="Arial"/>
            </a:endParaRPr>
          </a:p>
          <a:p>
            <a:pPr marL="33866" defTabSz="1219170">
              <a:spcBef>
                <a:spcPts val="393"/>
              </a:spcBef>
            </a:pP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ORIENT-16</a:t>
            </a:r>
            <a:r>
              <a:rPr sz="1600" baseline="24305" dirty="0">
                <a:solidFill>
                  <a:prstClr val="black"/>
                </a:solidFill>
                <a:latin typeface="Arial"/>
                <a:cs typeface="Arial"/>
              </a:rPr>
              <a:t>a</a:t>
            </a:r>
            <a:r>
              <a:rPr sz="1600" spc="169" baseline="2430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is</a:t>
            </a:r>
            <a:r>
              <a:rPr sz="1600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a</a:t>
            </a: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randomized,</a:t>
            </a:r>
            <a:r>
              <a:rPr sz="1600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double-blind,</a:t>
            </a:r>
            <a:r>
              <a:rPr sz="1600" spc="-4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phase</a:t>
            </a:r>
            <a:r>
              <a:rPr sz="1600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r>
              <a:rPr sz="1600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study</a:t>
            </a:r>
            <a:endParaRPr sz="16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234602" y="220811"/>
            <a:ext cx="1946487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dirty="0"/>
              <a:t>Study</a:t>
            </a:r>
            <a:r>
              <a:rPr spc="-133" dirty="0"/>
              <a:t> </a:t>
            </a:r>
            <a:r>
              <a:rPr dirty="0"/>
              <a:t>design</a:t>
            </a:r>
          </a:p>
        </p:txBody>
      </p:sp>
      <p:sp>
        <p:nvSpPr>
          <p:cNvPr id="4" name="object 4"/>
          <p:cNvSpPr/>
          <p:nvPr/>
        </p:nvSpPr>
        <p:spPr>
          <a:xfrm>
            <a:off x="621792" y="3665727"/>
            <a:ext cx="2767752" cy="853440"/>
          </a:xfrm>
          <a:custGeom>
            <a:avLst/>
            <a:gdLst/>
            <a:ahLst/>
            <a:cxnLst/>
            <a:rect l="l" t="t" r="r" b="b"/>
            <a:pathLst>
              <a:path w="2075814" h="640079">
                <a:moveTo>
                  <a:pt x="1969008" y="0"/>
                </a:moveTo>
                <a:lnTo>
                  <a:pt x="106679" y="0"/>
                </a:lnTo>
                <a:lnTo>
                  <a:pt x="65156" y="8381"/>
                </a:lnTo>
                <a:lnTo>
                  <a:pt x="31246" y="31242"/>
                </a:lnTo>
                <a:lnTo>
                  <a:pt x="8383" y="65151"/>
                </a:lnTo>
                <a:lnTo>
                  <a:pt x="0" y="106680"/>
                </a:lnTo>
                <a:lnTo>
                  <a:pt x="0" y="533400"/>
                </a:lnTo>
                <a:lnTo>
                  <a:pt x="8383" y="574929"/>
                </a:lnTo>
                <a:lnTo>
                  <a:pt x="31246" y="608838"/>
                </a:lnTo>
                <a:lnTo>
                  <a:pt x="65156" y="631698"/>
                </a:lnTo>
                <a:lnTo>
                  <a:pt x="106679" y="640080"/>
                </a:lnTo>
                <a:lnTo>
                  <a:pt x="1969008" y="640080"/>
                </a:lnTo>
                <a:lnTo>
                  <a:pt x="2010537" y="631698"/>
                </a:lnTo>
                <a:lnTo>
                  <a:pt x="2044445" y="608838"/>
                </a:lnTo>
                <a:lnTo>
                  <a:pt x="2067306" y="574929"/>
                </a:lnTo>
                <a:lnTo>
                  <a:pt x="2075688" y="533400"/>
                </a:lnTo>
                <a:lnTo>
                  <a:pt x="2075688" y="106680"/>
                </a:lnTo>
                <a:lnTo>
                  <a:pt x="2067306" y="65151"/>
                </a:lnTo>
                <a:lnTo>
                  <a:pt x="2044445" y="31242"/>
                </a:lnTo>
                <a:lnTo>
                  <a:pt x="2010537" y="8381"/>
                </a:lnTo>
                <a:lnTo>
                  <a:pt x="1969008" y="0"/>
                </a:lnTo>
                <a:close/>
              </a:path>
            </a:pathLst>
          </a:custGeom>
          <a:solidFill>
            <a:srgbClr val="D9B683"/>
          </a:solidFill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68231" y="3706029"/>
            <a:ext cx="2133600" cy="75576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>
              <a:spcBef>
                <a:spcPts val="133"/>
              </a:spcBef>
            </a:pP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Stratification</a:t>
            </a:r>
            <a:r>
              <a:rPr sz="1200" b="1" spc="-6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7" dirty="0">
                <a:solidFill>
                  <a:srgbClr val="FFFFFF"/>
                </a:solidFill>
                <a:latin typeface="Arial"/>
                <a:cs typeface="Arial"/>
              </a:rPr>
              <a:t>factors</a:t>
            </a:r>
            <a:endParaRPr sz="1200">
              <a:solidFill>
                <a:prstClr val="black"/>
              </a:solidFill>
              <a:latin typeface="Arial"/>
              <a:cs typeface="Arial"/>
            </a:endParaRPr>
          </a:p>
          <a:p>
            <a:pPr marL="246374" indent="-230288" defTabSz="1219170">
              <a:buFontTx/>
              <a:buChar char="•"/>
              <a:tabLst>
                <a:tab pos="246374" algn="l"/>
                <a:tab pos="247220" algn="l"/>
              </a:tabLst>
            </a:pPr>
            <a:r>
              <a:rPr sz="1200" spc="-7" dirty="0">
                <a:solidFill>
                  <a:srgbClr val="FFFFFF"/>
                </a:solidFill>
                <a:latin typeface="Arial"/>
                <a:cs typeface="Arial"/>
              </a:rPr>
              <a:t>ECOG</a:t>
            </a:r>
            <a:r>
              <a:rPr sz="1200" spc="-1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PS</a:t>
            </a:r>
            <a:r>
              <a:rPr sz="1200" spc="-3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7" dirty="0">
                <a:solidFill>
                  <a:srgbClr val="FFFFFF"/>
                </a:solidFill>
                <a:latin typeface="Arial"/>
                <a:cs typeface="Arial"/>
              </a:rPr>
              <a:t>(0</a:t>
            </a:r>
            <a:r>
              <a:rPr sz="1200" spc="-1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7" dirty="0">
                <a:solidFill>
                  <a:srgbClr val="FFFFFF"/>
                </a:solidFill>
                <a:latin typeface="Arial"/>
                <a:cs typeface="Arial"/>
              </a:rPr>
              <a:t>or</a:t>
            </a:r>
            <a:r>
              <a:rPr sz="1200" spc="-3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7" dirty="0">
                <a:solidFill>
                  <a:srgbClr val="FFFFFF"/>
                </a:solidFill>
                <a:latin typeface="Arial"/>
                <a:cs typeface="Arial"/>
              </a:rPr>
              <a:t>1)</a:t>
            </a:r>
            <a:endParaRPr sz="1200">
              <a:solidFill>
                <a:prstClr val="black"/>
              </a:solidFill>
              <a:latin typeface="Arial"/>
              <a:cs typeface="Arial"/>
            </a:endParaRPr>
          </a:p>
          <a:p>
            <a:pPr marL="246374" indent="-230288" defTabSz="1219170">
              <a:buFontTx/>
              <a:buChar char="•"/>
              <a:tabLst>
                <a:tab pos="246374" algn="l"/>
                <a:tab pos="247220" algn="l"/>
              </a:tabLst>
            </a:pPr>
            <a:r>
              <a:rPr sz="1200" spc="-7" dirty="0">
                <a:solidFill>
                  <a:srgbClr val="FFFFFF"/>
                </a:solidFill>
                <a:latin typeface="Arial"/>
                <a:cs typeface="Arial"/>
              </a:rPr>
              <a:t>Liver</a:t>
            </a:r>
            <a:r>
              <a:rPr sz="1200" spc="-2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metastasis</a:t>
            </a:r>
            <a:r>
              <a:rPr sz="1200" spc="-6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7" dirty="0">
                <a:solidFill>
                  <a:srgbClr val="FFFFFF"/>
                </a:solidFill>
                <a:latin typeface="Arial"/>
                <a:cs typeface="Arial"/>
              </a:rPr>
              <a:t>(yes or</a:t>
            </a:r>
            <a:r>
              <a:rPr sz="1200" spc="-2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7" dirty="0">
                <a:solidFill>
                  <a:srgbClr val="FFFFFF"/>
                </a:solidFill>
                <a:latin typeface="Arial"/>
                <a:cs typeface="Arial"/>
              </a:rPr>
              <a:t>no)</a:t>
            </a:r>
            <a:endParaRPr sz="1200">
              <a:solidFill>
                <a:prstClr val="black"/>
              </a:solidFill>
              <a:latin typeface="Arial"/>
              <a:cs typeface="Arial"/>
            </a:endParaRPr>
          </a:p>
          <a:p>
            <a:pPr marL="246374" indent="-230288" defTabSz="1219170">
              <a:buFontTx/>
              <a:buChar char="•"/>
              <a:tabLst>
                <a:tab pos="246374" algn="l"/>
                <a:tab pos="247220" algn="l"/>
              </a:tabLst>
            </a:pPr>
            <a:r>
              <a:rPr sz="1200" spc="-7" dirty="0">
                <a:solidFill>
                  <a:srgbClr val="FFFFFF"/>
                </a:solidFill>
                <a:latin typeface="Arial"/>
                <a:cs typeface="Arial"/>
              </a:rPr>
              <a:t>PD-L1</a:t>
            </a:r>
            <a:r>
              <a:rPr sz="1200" spc="-2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(CPS</a:t>
            </a:r>
            <a:r>
              <a:rPr sz="1200" spc="-1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7" dirty="0">
                <a:solidFill>
                  <a:srgbClr val="FFFFFF"/>
                </a:solidFill>
                <a:latin typeface="Arial"/>
                <a:cs typeface="Arial"/>
              </a:rPr>
              <a:t>&lt;10</a:t>
            </a:r>
            <a:r>
              <a:rPr sz="1200" spc="-2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7" dirty="0">
                <a:solidFill>
                  <a:srgbClr val="FFFFFF"/>
                </a:solidFill>
                <a:latin typeface="Arial"/>
                <a:cs typeface="Arial"/>
              </a:rPr>
              <a:t>or ≥10)</a:t>
            </a:r>
            <a:endParaRPr sz="12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21792" y="1981201"/>
            <a:ext cx="2767752" cy="1548553"/>
          </a:xfrm>
          <a:custGeom>
            <a:avLst/>
            <a:gdLst/>
            <a:ahLst/>
            <a:cxnLst/>
            <a:rect l="l" t="t" r="r" b="b"/>
            <a:pathLst>
              <a:path w="2075814" h="1161414">
                <a:moveTo>
                  <a:pt x="0" y="88391"/>
                </a:moveTo>
                <a:lnTo>
                  <a:pt x="6948" y="54006"/>
                </a:lnTo>
                <a:lnTo>
                  <a:pt x="25896" y="25908"/>
                </a:lnTo>
                <a:lnTo>
                  <a:pt x="54001" y="6953"/>
                </a:lnTo>
                <a:lnTo>
                  <a:pt x="88417" y="0"/>
                </a:lnTo>
                <a:lnTo>
                  <a:pt x="1987295" y="0"/>
                </a:lnTo>
                <a:lnTo>
                  <a:pt x="2021681" y="6953"/>
                </a:lnTo>
                <a:lnTo>
                  <a:pt x="2049780" y="25908"/>
                </a:lnTo>
                <a:lnTo>
                  <a:pt x="2068734" y="54006"/>
                </a:lnTo>
                <a:lnTo>
                  <a:pt x="2075688" y="88391"/>
                </a:lnTo>
                <a:lnTo>
                  <a:pt x="2075688" y="1072895"/>
                </a:lnTo>
                <a:lnTo>
                  <a:pt x="2068734" y="1107281"/>
                </a:lnTo>
                <a:lnTo>
                  <a:pt x="2049779" y="1135380"/>
                </a:lnTo>
                <a:lnTo>
                  <a:pt x="2021681" y="1154334"/>
                </a:lnTo>
                <a:lnTo>
                  <a:pt x="1987295" y="1161288"/>
                </a:lnTo>
                <a:lnTo>
                  <a:pt x="88417" y="1161288"/>
                </a:lnTo>
                <a:lnTo>
                  <a:pt x="54001" y="1154334"/>
                </a:lnTo>
                <a:lnTo>
                  <a:pt x="25896" y="1135379"/>
                </a:lnTo>
                <a:lnTo>
                  <a:pt x="6948" y="1107281"/>
                </a:lnTo>
                <a:lnTo>
                  <a:pt x="0" y="1072895"/>
                </a:lnTo>
                <a:lnTo>
                  <a:pt x="0" y="88391"/>
                </a:lnTo>
                <a:close/>
              </a:path>
            </a:pathLst>
          </a:custGeom>
          <a:ln w="15875">
            <a:solidFill>
              <a:srgbClr val="1B3358"/>
            </a:solidFill>
          </a:ln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0917" y="2024041"/>
            <a:ext cx="2065020" cy="1452086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>
              <a:spcBef>
                <a:spcPts val="127"/>
              </a:spcBef>
            </a:pPr>
            <a:r>
              <a:rPr sz="1333" b="1" spc="-7" dirty="0">
                <a:solidFill>
                  <a:prstClr val="black"/>
                </a:solidFill>
                <a:latin typeface="Arial"/>
                <a:cs typeface="Arial"/>
              </a:rPr>
              <a:t>Key</a:t>
            </a:r>
            <a:r>
              <a:rPr sz="1333" b="1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b="1" spc="-7" dirty="0">
                <a:solidFill>
                  <a:prstClr val="black"/>
                </a:solidFill>
                <a:latin typeface="Arial"/>
                <a:cs typeface="Arial"/>
              </a:rPr>
              <a:t>eligibility</a:t>
            </a:r>
            <a:r>
              <a:rPr sz="1333" b="1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b="1" spc="-7" dirty="0">
                <a:solidFill>
                  <a:prstClr val="black"/>
                </a:solidFill>
                <a:latin typeface="Arial"/>
                <a:cs typeface="Arial"/>
              </a:rPr>
              <a:t>criteria</a:t>
            </a:r>
            <a:endParaRPr sz="1333">
              <a:solidFill>
                <a:prstClr val="black"/>
              </a:solidFill>
              <a:latin typeface="Arial"/>
              <a:cs typeface="Arial"/>
            </a:endParaRPr>
          </a:p>
          <a:p>
            <a:pPr marL="246374" marR="6773" indent="-230288" defTabSz="1219170">
              <a:buFontTx/>
              <a:buChar char="•"/>
              <a:tabLst>
                <a:tab pos="246374" algn="l"/>
                <a:tab pos="247220" algn="l"/>
              </a:tabLst>
            </a:pP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Previously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untreated, 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u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n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resecta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bl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e</a:t>
            </a:r>
            <a:r>
              <a:rPr sz="1333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a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d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v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a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n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c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e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d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,  recurrent or metastatic 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G/GEJ</a:t>
            </a:r>
            <a:r>
              <a:rPr sz="1333" spc="-7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adenocarcinoma</a:t>
            </a:r>
            <a:endParaRPr sz="1333">
              <a:solidFill>
                <a:prstClr val="black"/>
              </a:solidFill>
              <a:latin typeface="Arial"/>
              <a:cs typeface="Arial"/>
            </a:endParaRPr>
          </a:p>
          <a:p>
            <a:pPr marL="246374" indent="-230288" defTabSz="1219170">
              <a:buFontTx/>
              <a:buChar char="•"/>
              <a:tabLst>
                <a:tab pos="246374" algn="l"/>
                <a:tab pos="247220" algn="l"/>
              </a:tabLst>
            </a:pP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ECOG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PS</a:t>
            </a:r>
            <a:r>
              <a:rPr sz="1333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0</a:t>
            </a:r>
            <a:r>
              <a:rPr sz="1333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or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1</a:t>
            </a:r>
            <a:endParaRPr sz="1333">
              <a:solidFill>
                <a:prstClr val="black"/>
              </a:solidFill>
              <a:latin typeface="Arial"/>
              <a:cs typeface="Arial"/>
            </a:endParaRPr>
          </a:p>
          <a:p>
            <a:pPr marL="246374" indent="-230288" defTabSz="1219170">
              <a:buFontTx/>
              <a:buChar char="•"/>
              <a:tabLst>
                <a:tab pos="246374" algn="l"/>
                <a:tab pos="247220" algn="l"/>
              </a:tabLst>
            </a:pP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No</a:t>
            </a:r>
            <a:r>
              <a:rPr sz="1333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known</a:t>
            </a:r>
            <a:r>
              <a:rPr sz="1333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Her2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positive</a:t>
            </a:r>
            <a:endParaRPr sz="1333">
              <a:solidFill>
                <a:prstClr val="black"/>
              </a:solidFill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816179" y="1965281"/>
            <a:ext cx="3691467" cy="643467"/>
            <a:chOff x="3612134" y="1473961"/>
            <a:chExt cx="2768600" cy="482600"/>
          </a:xfrm>
        </p:grpSpPr>
        <p:sp>
          <p:nvSpPr>
            <p:cNvPr id="9" name="object 9"/>
            <p:cNvSpPr/>
            <p:nvPr/>
          </p:nvSpPr>
          <p:spPr>
            <a:xfrm>
              <a:off x="3624834" y="1486661"/>
              <a:ext cx="2743200" cy="457200"/>
            </a:xfrm>
            <a:custGeom>
              <a:avLst/>
              <a:gdLst/>
              <a:ahLst/>
              <a:cxnLst/>
              <a:rect l="l" t="t" r="r" b="b"/>
              <a:pathLst>
                <a:path w="2743200" h="457200">
                  <a:moveTo>
                    <a:pt x="2667000" y="0"/>
                  </a:moveTo>
                  <a:lnTo>
                    <a:pt x="76200" y="0"/>
                  </a:lnTo>
                  <a:lnTo>
                    <a:pt x="46559" y="5994"/>
                  </a:lnTo>
                  <a:lnTo>
                    <a:pt x="22336" y="22336"/>
                  </a:lnTo>
                  <a:lnTo>
                    <a:pt x="5994" y="46559"/>
                  </a:lnTo>
                  <a:lnTo>
                    <a:pt x="0" y="76200"/>
                  </a:lnTo>
                  <a:lnTo>
                    <a:pt x="0" y="381000"/>
                  </a:lnTo>
                  <a:lnTo>
                    <a:pt x="5994" y="410640"/>
                  </a:lnTo>
                  <a:lnTo>
                    <a:pt x="22336" y="434863"/>
                  </a:lnTo>
                  <a:lnTo>
                    <a:pt x="46559" y="451205"/>
                  </a:lnTo>
                  <a:lnTo>
                    <a:pt x="76200" y="457200"/>
                  </a:lnTo>
                  <a:lnTo>
                    <a:pt x="2667000" y="457200"/>
                  </a:lnTo>
                  <a:lnTo>
                    <a:pt x="2696640" y="451205"/>
                  </a:lnTo>
                  <a:lnTo>
                    <a:pt x="2720863" y="434863"/>
                  </a:lnTo>
                  <a:lnTo>
                    <a:pt x="2737205" y="410640"/>
                  </a:lnTo>
                  <a:lnTo>
                    <a:pt x="2743200" y="381000"/>
                  </a:lnTo>
                  <a:lnTo>
                    <a:pt x="2743200" y="76200"/>
                  </a:lnTo>
                  <a:lnTo>
                    <a:pt x="2737205" y="46559"/>
                  </a:lnTo>
                  <a:lnTo>
                    <a:pt x="2720863" y="22336"/>
                  </a:lnTo>
                  <a:lnTo>
                    <a:pt x="2696640" y="5994"/>
                  </a:lnTo>
                  <a:lnTo>
                    <a:pt x="2667000" y="0"/>
                  </a:lnTo>
                  <a:close/>
                </a:path>
              </a:pathLst>
            </a:custGeom>
            <a:solidFill>
              <a:srgbClr val="1B3358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3624834" y="1486661"/>
              <a:ext cx="2743200" cy="457200"/>
            </a:xfrm>
            <a:custGeom>
              <a:avLst/>
              <a:gdLst/>
              <a:ahLst/>
              <a:cxnLst/>
              <a:rect l="l" t="t" r="r" b="b"/>
              <a:pathLst>
                <a:path w="2743200" h="457200">
                  <a:moveTo>
                    <a:pt x="0" y="76200"/>
                  </a:moveTo>
                  <a:lnTo>
                    <a:pt x="5994" y="46559"/>
                  </a:lnTo>
                  <a:lnTo>
                    <a:pt x="22336" y="22336"/>
                  </a:lnTo>
                  <a:lnTo>
                    <a:pt x="46559" y="5994"/>
                  </a:lnTo>
                  <a:lnTo>
                    <a:pt x="76200" y="0"/>
                  </a:lnTo>
                  <a:lnTo>
                    <a:pt x="2667000" y="0"/>
                  </a:lnTo>
                  <a:lnTo>
                    <a:pt x="2696640" y="5994"/>
                  </a:lnTo>
                  <a:lnTo>
                    <a:pt x="2720863" y="22336"/>
                  </a:lnTo>
                  <a:lnTo>
                    <a:pt x="2737205" y="46559"/>
                  </a:lnTo>
                  <a:lnTo>
                    <a:pt x="2743200" y="76200"/>
                  </a:lnTo>
                  <a:lnTo>
                    <a:pt x="2743200" y="381000"/>
                  </a:lnTo>
                  <a:lnTo>
                    <a:pt x="2737205" y="410640"/>
                  </a:lnTo>
                  <a:lnTo>
                    <a:pt x="2720863" y="434863"/>
                  </a:lnTo>
                  <a:lnTo>
                    <a:pt x="2696640" y="451205"/>
                  </a:lnTo>
                  <a:lnTo>
                    <a:pt x="2667000" y="457200"/>
                  </a:lnTo>
                  <a:lnTo>
                    <a:pt x="76200" y="457200"/>
                  </a:lnTo>
                  <a:lnTo>
                    <a:pt x="46559" y="451205"/>
                  </a:lnTo>
                  <a:lnTo>
                    <a:pt x="22336" y="434863"/>
                  </a:lnTo>
                  <a:lnTo>
                    <a:pt x="5994" y="410640"/>
                  </a:lnTo>
                  <a:lnTo>
                    <a:pt x="0" y="381000"/>
                  </a:lnTo>
                  <a:lnTo>
                    <a:pt x="0" y="76200"/>
                  </a:lnTo>
                  <a:close/>
                </a:path>
              </a:pathLst>
            </a:custGeom>
            <a:ln w="25400">
              <a:solidFill>
                <a:srgbClr val="1B3358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096255" y="2064681"/>
            <a:ext cx="3130127" cy="421933"/>
          </a:xfrm>
          <a:prstGeom prst="rect">
            <a:avLst/>
          </a:prstGeom>
        </p:spPr>
        <p:txBody>
          <a:bodyPr vert="horz" wrap="square" lIns="0" tIns="23707" rIns="0" bIns="0" rtlCol="0">
            <a:spAutoFit/>
          </a:bodyPr>
          <a:lstStyle/>
          <a:p>
            <a:pPr marL="54185" marR="40639" indent="-4233" defTabSz="1219170">
              <a:lnSpc>
                <a:spcPts val="1587"/>
              </a:lnSpc>
              <a:spcBef>
                <a:spcPts val="187"/>
              </a:spcBef>
            </a:pPr>
            <a:r>
              <a:rPr sz="1333" b="1" spc="-13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333" b="1" spc="-7" dirty="0">
                <a:solidFill>
                  <a:srgbClr val="FFFFFF"/>
                </a:solidFill>
                <a:latin typeface="Arial"/>
                <a:cs typeface="Arial"/>
              </a:rPr>
              <a:t>in</a:t>
            </a:r>
            <a:r>
              <a:rPr sz="1333" b="1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333" b="1" spc="-7" dirty="0">
                <a:solidFill>
                  <a:srgbClr val="FFFFFF"/>
                </a:solidFill>
                <a:latin typeface="Arial"/>
                <a:cs typeface="Arial"/>
              </a:rPr>
              <a:t>ilimab</a:t>
            </a:r>
            <a:r>
              <a:rPr sz="1333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srgbClr val="FFFFFF"/>
                </a:solidFill>
                <a:latin typeface="Arial"/>
                <a:cs typeface="Arial"/>
              </a:rPr>
              <a:t>+</a:t>
            </a:r>
            <a:r>
              <a:rPr sz="133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33" b="1" spc="-13" dirty="0">
                <a:solidFill>
                  <a:srgbClr val="FFFFFF"/>
                </a:solidFill>
                <a:latin typeface="Arial"/>
                <a:cs typeface="Arial"/>
              </a:rPr>
              <a:t>XE</a:t>
            </a:r>
            <a:r>
              <a:rPr sz="1333" b="1" spc="-7" dirty="0">
                <a:solidFill>
                  <a:srgbClr val="FFFFFF"/>
                </a:solidFill>
                <a:latin typeface="Arial"/>
                <a:cs typeface="Arial"/>
              </a:rPr>
              <a:t>LO</a:t>
            </a:r>
            <a:r>
              <a:rPr sz="1333" b="1" spc="-13" dirty="0">
                <a:solidFill>
                  <a:srgbClr val="FFFFFF"/>
                </a:solidFill>
                <a:latin typeface="Arial"/>
                <a:cs typeface="Arial"/>
              </a:rPr>
              <a:t>X</a:t>
            </a:r>
            <a:r>
              <a:rPr sz="1300" b="1" spc="20" baseline="25641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300" b="1" baseline="2564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b="1" spc="-180" baseline="2564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33" b="1" spc="-7" dirty="0">
                <a:solidFill>
                  <a:srgbClr val="FFFFFF"/>
                </a:solidFill>
                <a:latin typeface="Arial"/>
                <a:cs typeface="Arial"/>
              </a:rPr>
              <a:t>Q3W</a:t>
            </a:r>
            <a:r>
              <a:rPr sz="1333" b="1" spc="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33" b="1" spc="-13" dirty="0">
                <a:solidFill>
                  <a:srgbClr val="FFFFFF"/>
                </a:solidFill>
                <a:latin typeface="SimSun"/>
                <a:cs typeface="SimSun"/>
              </a:rPr>
              <a:t>×</a:t>
            </a:r>
            <a:r>
              <a:rPr sz="1333" b="1" spc="-305" dirty="0">
                <a:solidFill>
                  <a:srgbClr val="FFFFFF"/>
                </a:solidFill>
                <a:latin typeface="SimSun"/>
                <a:cs typeface="SimSun"/>
              </a:rPr>
              <a:t> </a:t>
            </a:r>
            <a:r>
              <a:rPr sz="1333" b="1" spc="-7" dirty="0">
                <a:solidFill>
                  <a:srgbClr val="FFFFFF"/>
                </a:solidFill>
                <a:latin typeface="Arial"/>
                <a:cs typeface="Arial"/>
              </a:rPr>
              <a:t>6 c</a:t>
            </a:r>
            <a:r>
              <a:rPr sz="1333" b="1" spc="-33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1333" b="1" spc="-7" dirty="0">
                <a:solidFill>
                  <a:srgbClr val="FFFFFF"/>
                </a:solidFill>
                <a:latin typeface="Arial"/>
                <a:cs typeface="Arial"/>
              </a:rPr>
              <a:t>cl</a:t>
            </a:r>
            <a:r>
              <a:rPr sz="1333" b="1" spc="-13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333" b="1" spc="-7" dirty="0">
                <a:solidFill>
                  <a:srgbClr val="FFFFFF"/>
                </a:solidFill>
                <a:latin typeface="Arial"/>
                <a:cs typeface="Arial"/>
              </a:rPr>
              <a:t>s,  then</a:t>
            </a:r>
            <a:r>
              <a:rPr sz="1333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33" b="1" spc="-7" dirty="0">
                <a:solidFill>
                  <a:srgbClr val="FFFFFF"/>
                </a:solidFill>
                <a:latin typeface="Arial"/>
                <a:cs typeface="Arial"/>
              </a:rPr>
              <a:t>Sintilimab</a:t>
            </a:r>
            <a:r>
              <a:rPr sz="1333" b="1" spc="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33" b="1" spc="-7" dirty="0">
                <a:solidFill>
                  <a:srgbClr val="FFFFFF"/>
                </a:solidFill>
                <a:latin typeface="Arial"/>
                <a:cs typeface="Arial"/>
              </a:rPr>
              <a:t>+</a:t>
            </a:r>
            <a:r>
              <a:rPr sz="1333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33" b="1" spc="-7" dirty="0">
                <a:solidFill>
                  <a:srgbClr val="FFFFFF"/>
                </a:solidFill>
                <a:latin typeface="Arial"/>
                <a:cs typeface="Arial"/>
              </a:rPr>
              <a:t>Capecitabine</a:t>
            </a:r>
            <a:r>
              <a:rPr sz="1300" b="1" spc="-9" baseline="25641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300" b="1" spc="160" baseline="2564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33" b="1" dirty="0">
                <a:solidFill>
                  <a:srgbClr val="FFFFFF"/>
                </a:solidFill>
                <a:latin typeface="Arial"/>
                <a:cs typeface="Arial"/>
              </a:rPr>
              <a:t>Q3W</a:t>
            </a:r>
            <a:r>
              <a:rPr sz="1300" b="1" baseline="25641" dirty="0">
                <a:solidFill>
                  <a:srgbClr val="FFFFFF"/>
                </a:solidFill>
                <a:latin typeface="Arial"/>
                <a:cs typeface="Arial"/>
              </a:rPr>
              <a:t>b</a:t>
            </a:r>
            <a:endParaRPr sz="1300" baseline="25641">
              <a:solidFill>
                <a:prstClr val="black"/>
              </a:solidFill>
              <a:latin typeface="Arial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816179" y="2904067"/>
            <a:ext cx="3691467" cy="643467"/>
            <a:chOff x="3612134" y="2178050"/>
            <a:chExt cx="2768600" cy="482600"/>
          </a:xfrm>
        </p:grpSpPr>
        <p:sp>
          <p:nvSpPr>
            <p:cNvPr id="13" name="object 13"/>
            <p:cNvSpPr/>
            <p:nvPr/>
          </p:nvSpPr>
          <p:spPr>
            <a:xfrm>
              <a:off x="3624834" y="2190750"/>
              <a:ext cx="2743200" cy="457200"/>
            </a:xfrm>
            <a:custGeom>
              <a:avLst/>
              <a:gdLst/>
              <a:ahLst/>
              <a:cxnLst/>
              <a:rect l="l" t="t" r="r" b="b"/>
              <a:pathLst>
                <a:path w="2743200" h="457200">
                  <a:moveTo>
                    <a:pt x="2667000" y="0"/>
                  </a:moveTo>
                  <a:lnTo>
                    <a:pt x="76200" y="0"/>
                  </a:lnTo>
                  <a:lnTo>
                    <a:pt x="46559" y="5994"/>
                  </a:lnTo>
                  <a:lnTo>
                    <a:pt x="22336" y="22336"/>
                  </a:lnTo>
                  <a:lnTo>
                    <a:pt x="5994" y="46559"/>
                  </a:lnTo>
                  <a:lnTo>
                    <a:pt x="0" y="76200"/>
                  </a:lnTo>
                  <a:lnTo>
                    <a:pt x="0" y="381000"/>
                  </a:lnTo>
                  <a:lnTo>
                    <a:pt x="5994" y="410640"/>
                  </a:lnTo>
                  <a:lnTo>
                    <a:pt x="22336" y="434863"/>
                  </a:lnTo>
                  <a:lnTo>
                    <a:pt x="46559" y="451205"/>
                  </a:lnTo>
                  <a:lnTo>
                    <a:pt x="76200" y="457200"/>
                  </a:lnTo>
                  <a:lnTo>
                    <a:pt x="2667000" y="457200"/>
                  </a:lnTo>
                  <a:lnTo>
                    <a:pt x="2696640" y="451205"/>
                  </a:lnTo>
                  <a:lnTo>
                    <a:pt x="2720863" y="434863"/>
                  </a:lnTo>
                  <a:lnTo>
                    <a:pt x="2737205" y="410640"/>
                  </a:lnTo>
                  <a:lnTo>
                    <a:pt x="2743200" y="381000"/>
                  </a:lnTo>
                  <a:lnTo>
                    <a:pt x="2743200" y="76200"/>
                  </a:lnTo>
                  <a:lnTo>
                    <a:pt x="2737205" y="46559"/>
                  </a:lnTo>
                  <a:lnTo>
                    <a:pt x="2720863" y="22336"/>
                  </a:lnTo>
                  <a:lnTo>
                    <a:pt x="2696640" y="5994"/>
                  </a:lnTo>
                  <a:lnTo>
                    <a:pt x="2667000" y="0"/>
                  </a:lnTo>
                  <a:close/>
                </a:path>
              </a:pathLst>
            </a:custGeom>
            <a:solidFill>
              <a:srgbClr val="81134E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3624834" y="2190750"/>
              <a:ext cx="2743200" cy="457200"/>
            </a:xfrm>
            <a:custGeom>
              <a:avLst/>
              <a:gdLst/>
              <a:ahLst/>
              <a:cxnLst/>
              <a:rect l="l" t="t" r="r" b="b"/>
              <a:pathLst>
                <a:path w="2743200" h="457200">
                  <a:moveTo>
                    <a:pt x="0" y="76200"/>
                  </a:moveTo>
                  <a:lnTo>
                    <a:pt x="5994" y="46559"/>
                  </a:lnTo>
                  <a:lnTo>
                    <a:pt x="22336" y="22336"/>
                  </a:lnTo>
                  <a:lnTo>
                    <a:pt x="46559" y="5994"/>
                  </a:lnTo>
                  <a:lnTo>
                    <a:pt x="76200" y="0"/>
                  </a:lnTo>
                  <a:lnTo>
                    <a:pt x="2667000" y="0"/>
                  </a:lnTo>
                  <a:lnTo>
                    <a:pt x="2696640" y="5994"/>
                  </a:lnTo>
                  <a:lnTo>
                    <a:pt x="2720863" y="22336"/>
                  </a:lnTo>
                  <a:lnTo>
                    <a:pt x="2737205" y="46559"/>
                  </a:lnTo>
                  <a:lnTo>
                    <a:pt x="2743200" y="76200"/>
                  </a:lnTo>
                  <a:lnTo>
                    <a:pt x="2743200" y="381000"/>
                  </a:lnTo>
                  <a:lnTo>
                    <a:pt x="2737205" y="410640"/>
                  </a:lnTo>
                  <a:lnTo>
                    <a:pt x="2720863" y="434863"/>
                  </a:lnTo>
                  <a:lnTo>
                    <a:pt x="2696640" y="451205"/>
                  </a:lnTo>
                  <a:lnTo>
                    <a:pt x="2667000" y="457200"/>
                  </a:lnTo>
                  <a:lnTo>
                    <a:pt x="76200" y="457200"/>
                  </a:lnTo>
                  <a:lnTo>
                    <a:pt x="46559" y="451205"/>
                  </a:lnTo>
                  <a:lnTo>
                    <a:pt x="22336" y="434863"/>
                  </a:lnTo>
                  <a:lnTo>
                    <a:pt x="5994" y="410640"/>
                  </a:lnTo>
                  <a:lnTo>
                    <a:pt x="0" y="381000"/>
                  </a:lnTo>
                  <a:lnTo>
                    <a:pt x="0" y="76200"/>
                  </a:lnTo>
                  <a:close/>
                </a:path>
              </a:pathLst>
            </a:custGeom>
            <a:ln w="25400">
              <a:solidFill>
                <a:srgbClr val="81134E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4974336" y="3002552"/>
            <a:ext cx="3371427" cy="414238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algn="ctr" defTabSz="1219170">
              <a:lnSpc>
                <a:spcPts val="1593"/>
              </a:lnSpc>
              <a:spcBef>
                <a:spcPts val="127"/>
              </a:spcBef>
            </a:pPr>
            <a:r>
              <a:rPr sz="1333" b="1" spc="-20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1333" b="1" spc="-7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333" b="1" spc="-13" dirty="0">
                <a:solidFill>
                  <a:srgbClr val="FFFFFF"/>
                </a:solidFill>
                <a:latin typeface="Arial"/>
                <a:cs typeface="Arial"/>
              </a:rPr>
              <a:t>ace</a:t>
            </a:r>
            <a:r>
              <a:rPr sz="1333" b="1" spc="-7" dirty="0">
                <a:solidFill>
                  <a:srgbClr val="FFFFFF"/>
                </a:solidFill>
                <a:latin typeface="Arial"/>
                <a:cs typeface="Arial"/>
              </a:rPr>
              <a:t>bo</a:t>
            </a:r>
            <a:r>
              <a:rPr sz="1333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srgbClr val="FFFFFF"/>
                </a:solidFill>
                <a:latin typeface="Arial"/>
                <a:cs typeface="Arial"/>
              </a:rPr>
              <a:t>+</a:t>
            </a:r>
            <a:r>
              <a:rPr sz="1333" spc="-1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33" b="1" spc="-20" dirty="0">
                <a:solidFill>
                  <a:srgbClr val="FFFFFF"/>
                </a:solidFill>
                <a:latin typeface="Arial"/>
                <a:cs typeface="Arial"/>
              </a:rPr>
              <a:t>XE</a:t>
            </a:r>
            <a:r>
              <a:rPr sz="1333" b="1" spc="-7" dirty="0">
                <a:solidFill>
                  <a:srgbClr val="FFFFFF"/>
                </a:solidFill>
                <a:latin typeface="Arial"/>
                <a:cs typeface="Arial"/>
              </a:rPr>
              <a:t>LO</a:t>
            </a:r>
            <a:r>
              <a:rPr sz="1333" b="1" spc="-13" dirty="0">
                <a:solidFill>
                  <a:srgbClr val="FFFFFF"/>
                </a:solidFill>
                <a:latin typeface="Arial"/>
                <a:cs typeface="Arial"/>
              </a:rPr>
              <a:t>X</a:t>
            </a:r>
            <a:r>
              <a:rPr sz="1300" b="1" spc="20" baseline="25641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300" b="1" baseline="2564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b="1" spc="-149" baseline="2564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33" b="1" spc="-7" dirty="0">
                <a:solidFill>
                  <a:srgbClr val="FFFFFF"/>
                </a:solidFill>
                <a:latin typeface="Arial"/>
                <a:cs typeface="Arial"/>
              </a:rPr>
              <a:t>Q</a:t>
            </a:r>
            <a:r>
              <a:rPr sz="1333" b="1" spc="-13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r>
              <a:rPr sz="1333" b="1" spc="-7" dirty="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sz="1333" b="1" spc="-1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33" b="1" spc="-13" dirty="0">
                <a:solidFill>
                  <a:srgbClr val="FFFFFF"/>
                </a:solidFill>
                <a:latin typeface="SimSun"/>
                <a:cs typeface="SimSun"/>
              </a:rPr>
              <a:t>×</a:t>
            </a:r>
            <a:r>
              <a:rPr sz="1333" b="1" spc="-293" dirty="0">
                <a:solidFill>
                  <a:srgbClr val="FFFFFF"/>
                </a:solidFill>
                <a:latin typeface="SimSun"/>
                <a:cs typeface="SimSun"/>
              </a:rPr>
              <a:t> </a:t>
            </a:r>
            <a:r>
              <a:rPr sz="1333" b="1" spc="-7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r>
              <a:rPr sz="1333" b="1" spc="-2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33" b="1" spc="-13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333" b="1" spc="-27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1333" b="1" spc="-13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333" b="1" spc="-7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333" b="1" spc="-13" dirty="0">
                <a:solidFill>
                  <a:srgbClr val="FFFFFF"/>
                </a:solidFill>
                <a:latin typeface="Arial"/>
                <a:cs typeface="Arial"/>
              </a:rPr>
              <a:t>es</a:t>
            </a:r>
            <a:r>
              <a:rPr sz="1333" b="1" spc="-7" dirty="0">
                <a:solidFill>
                  <a:srgbClr val="FFFFFF"/>
                </a:solidFill>
                <a:latin typeface="Arial"/>
                <a:cs typeface="Arial"/>
              </a:rPr>
              <a:t>, then</a:t>
            </a:r>
            <a:endParaRPr sz="1333">
              <a:solidFill>
                <a:prstClr val="black"/>
              </a:solidFill>
              <a:latin typeface="Arial"/>
              <a:cs typeface="Arial"/>
            </a:endParaRPr>
          </a:p>
          <a:p>
            <a:pPr marL="847" algn="ctr" defTabSz="1219170">
              <a:lnSpc>
                <a:spcPts val="1593"/>
              </a:lnSpc>
            </a:pPr>
            <a:r>
              <a:rPr sz="1333" b="1" spc="-7" dirty="0">
                <a:solidFill>
                  <a:srgbClr val="FFFFFF"/>
                </a:solidFill>
                <a:latin typeface="Arial"/>
                <a:cs typeface="Arial"/>
              </a:rPr>
              <a:t>Placebo</a:t>
            </a:r>
            <a:r>
              <a:rPr sz="1333" b="1" spc="-1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33" b="1" spc="-7" dirty="0">
                <a:solidFill>
                  <a:srgbClr val="FFFFFF"/>
                </a:solidFill>
                <a:latin typeface="Arial"/>
                <a:cs typeface="Arial"/>
              </a:rPr>
              <a:t>+</a:t>
            </a:r>
            <a:r>
              <a:rPr sz="1333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33" b="1" spc="-7" dirty="0">
                <a:solidFill>
                  <a:srgbClr val="FFFFFF"/>
                </a:solidFill>
                <a:latin typeface="Arial"/>
                <a:cs typeface="Arial"/>
              </a:rPr>
              <a:t>Capecitabine</a:t>
            </a:r>
            <a:r>
              <a:rPr sz="1300" b="1" spc="-9" baseline="25641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300" b="1" spc="169" baseline="2564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33" b="1" dirty="0">
                <a:solidFill>
                  <a:srgbClr val="FFFFFF"/>
                </a:solidFill>
                <a:latin typeface="Arial"/>
                <a:cs typeface="Arial"/>
              </a:rPr>
              <a:t>Q3W</a:t>
            </a:r>
            <a:r>
              <a:rPr sz="1300" b="1" baseline="25641" dirty="0">
                <a:solidFill>
                  <a:srgbClr val="FFFFFF"/>
                </a:solidFill>
                <a:latin typeface="Arial"/>
                <a:cs typeface="Arial"/>
              </a:rPr>
              <a:t>b</a:t>
            </a:r>
            <a:endParaRPr sz="1300" baseline="25641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124622" y="2061465"/>
            <a:ext cx="534247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>
              <a:spcBef>
                <a:spcPts val="127"/>
              </a:spcBef>
            </a:pP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N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=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2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7</a:t>
            </a:r>
            <a:endParaRPr sz="1333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126653" y="3227323"/>
            <a:ext cx="534247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>
              <a:spcBef>
                <a:spcPts val="127"/>
              </a:spcBef>
            </a:pP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N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=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2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endParaRPr sz="1333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429420" y="3808983"/>
            <a:ext cx="4490720" cy="477781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321725" indent="-304792" defTabSz="1219170">
              <a:spcBef>
                <a:spcPts val="127"/>
              </a:spcBef>
              <a:buSzPct val="160000"/>
              <a:buFontTx/>
              <a:buChar char="•"/>
              <a:tabLst>
                <a:tab pos="320879" algn="l"/>
                <a:tab pos="321725" algn="l"/>
              </a:tabLst>
            </a:pP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Data cut-off</a:t>
            </a:r>
            <a:r>
              <a:rPr sz="1333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date</a:t>
            </a:r>
            <a:r>
              <a:rPr sz="1333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for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interim</a:t>
            </a:r>
            <a:r>
              <a:rPr sz="1333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analysis</a:t>
            </a:r>
            <a:r>
              <a:rPr sz="1333" spc="4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was</a:t>
            </a:r>
            <a:r>
              <a:rPr sz="1333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June</a:t>
            </a:r>
            <a:r>
              <a:rPr sz="1333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20,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2021</a:t>
            </a:r>
            <a:endParaRPr sz="1333">
              <a:solidFill>
                <a:prstClr val="black"/>
              </a:solidFill>
              <a:latin typeface="Arial"/>
              <a:cs typeface="Arial"/>
            </a:endParaRPr>
          </a:p>
          <a:p>
            <a:pPr marL="321725" indent="-304792" defTabSz="1219170">
              <a:spcBef>
                <a:spcPts val="400"/>
              </a:spcBef>
              <a:buSzPct val="160000"/>
              <a:buFontTx/>
              <a:buChar char="•"/>
              <a:tabLst>
                <a:tab pos="320879" algn="l"/>
                <a:tab pos="321725" algn="l"/>
              </a:tabLst>
            </a:pP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Median</a:t>
            </a:r>
            <a:r>
              <a:rPr sz="1333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follow-up: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18.8</a:t>
            </a:r>
            <a:r>
              <a:rPr sz="1333" spc="-4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months</a:t>
            </a:r>
            <a:endParaRPr sz="1333">
              <a:solidFill>
                <a:prstClr val="black"/>
              </a:solidFill>
              <a:latin typeface="Arial"/>
              <a:cs typeface="Aria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8712793" y="1952329"/>
            <a:ext cx="2998047" cy="1606127"/>
            <a:chOff x="6534594" y="1464246"/>
            <a:chExt cx="2248535" cy="1204595"/>
          </a:xfrm>
        </p:grpSpPr>
        <p:sp>
          <p:nvSpPr>
            <p:cNvPr id="20" name="object 20"/>
            <p:cNvSpPr/>
            <p:nvPr/>
          </p:nvSpPr>
          <p:spPr>
            <a:xfrm>
              <a:off x="6542531" y="1472183"/>
              <a:ext cx="2232660" cy="1188720"/>
            </a:xfrm>
            <a:custGeom>
              <a:avLst/>
              <a:gdLst/>
              <a:ahLst/>
              <a:cxnLst/>
              <a:rect l="l" t="t" r="r" b="b"/>
              <a:pathLst>
                <a:path w="2232659" h="1188720">
                  <a:moveTo>
                    <a:pt x="2144014" y="0"/>
                  </a:moveTo>
                  <a:lnTo>
                    <a:pt x="88646" y="0"/>
                  </a:lnTo>
                  <a:lnTo>
                    <a:pt x="54113" y="6957"/>
                  </a:lnTo>
                  <a:lnTo>
                    <a:pt x="25939" y="25939"/>
                  </a:lnTo>
                  <a:lnTo>
                    <a:pt x="6957" y="54113"/>
                  </a:lnTo>
                  <a:lnTo>
                    <a:pt x="0" y="88645"/>
                  </a:lnTo>
                  <a:lnTo>
                    <a:pt x="0" y="1100073"/>
                  </a:lnTo>
                  <a:lnTo>
                    <a:pt x="6957" y="1134606"/>
                  </a:lnTo>
                  <a:lnTo>
                    <a:pt x="25939" y="1162780"/>
                  </a:lnTo>
                  <a:lnTo>
                    <a:pt x="54113" y="1181762"/>
                  </a:lnTo>
                  <a:lnTo>
                    <a:pt x="88646" y="1188720"/>
                  </a:lnTo>
                  <a:lnTo>
                    <a:pt x="2144014" y="1188720"/>
                  </a:lnTo>
                  <a:lnTo>
                    <a:pt x="2178546" y="1181762"/>
                  </a:lnTo>
                  <a:lnTo>
                    <a:pt x="2206720" y="1162780"/>
                  </a:lnTo>
                  <a:lnTo>
                    <a:pt x="2225702" y="1134606"/>
                  </a:lnTo>
                  <a:lnTo>
                    <a:pt x="2232660" y="1100073"/>
                  </a:lnTo>
                  <a:lnTo>
                    <a:pt x="2232660" y="88645"/>
                  </a:lnTo>
                  <a:lnTo>
                    <a:pt x="2225702" y="54113"/>
                  </a:lnTo>
                  <a:lnTo>
                    <a:pt x="2206720" y="25939"/>
                  </a:lnTo>
                  <a:lnTo>
                    <a:pt x="2178546" y="6957"/>
                  </a:lnTo>
                  <a:lnTo>
                    <a:pt x="2144014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6542531" y="1472183"/>
              <a:ext cx="2232660" cy="1188720"/>
            </a:xfrm>
            <a:custGeom>
              <a:avLst/>
              <a:gdLst/>
              <a:ahLst/>
              <a:cxnLst/>
              <a:rect l="l" t="t" r="r" b="b"/>
              <a:pathLst>
                <a:path w="2232659" h="1188720">
                  <a:moveTo>
                    <a:pt x="0" y="88645"/>
                  </a:moveTo>
                  <a:lnTo>
                    <a:pt x="6957" y="54113"/>
                  </a:lnTo>
                  <a:lnTo>
                    <a:pt x="25939" y="25939"/>
                  </a:lnTo>
                  <a:lnTo>
                    <a:pt x="54113" y="6957"/>
                  </a:lnTo>
                  <a:lnTo>
                    <a:pt x="88646" y="0"/>
                  </a:lnTo>
                  <a:lnTo>
                    <a:pt x="2144014" y="0"/>
                  </a:lnTo>
                  <a:lnTo>
                    <a:pt x="2178546" y="6957"/>
                  </a:lnTo>
                  <a:lnTo>
                    <a:pt x="2206720" y="25939"/>
                  </a:lnTo>
                  <a:lnTo>
                    <a:pt x="2225702" y="54113"/>
                  </a:lnTo>
                  <a:lnTo>
                    <a:pt x="2232660" y="88645"/>
                  </a:lnTo>
                  <a:lnTo>
                    <a:pt x="2232660" y="1100073"/>
                  </a:lnTo>
                  <a:lnTo>
                    <a:pt x="2225702" y="1134606"/>
                  </a:lnTo>
                  <a:lnTo>
                    <a:pt x="2206720" y="1162780"/>
                  </a:lnTo>
                  <a:lnTo>
                    <a:pt x="2178546" y="1181762"/>
                  </a:lnTo>
                  <a:lnTo>
                    <a:pt x="2144014" y="1188720"/>
                  </a:lnTo>
                  <a:lnTo>
                    <a:pt x="88646" y="1188720"/>
                  </a:lnTo>
                  <a:lnTo>
                    <a:pt x="54113" y="1181762"/>
                  </a:lnTo>
                  <a:lnTo>
                    <a:pt x="25939" y="1162780"/>
                  </a:lnTo>
                  <a:lnTo>
                    <a:pt x="6957" y="1134606"/>
                  </a:lnTo>
                  <a:lnTo>
                    <a:pt x="0" y="1100073"/>
                  </a:lnTo>
                  <a:lnTo>
                    <a:pt x="0" y="88645"/>
                  </a:lnTo>
                  <a:close/>
                </a:path>
              </a:pathLst>
            </a:custGeom>
            <a:ln w="1587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8863753" y="2125640"/>
            <a:ext cx="2573867" cy="1246966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defTabSz="1219170">
              <a:spcBef>
                <a:spcPts val="127"/>
              </a:spcBef>
            </a:pPr>
            <a:r>
              <a:rPr sz="1333" b="1" spc="-7" dirty="0">
                <a:solidFill>
                  <a:prstClr val="black"/>
                </a:solidFill>
                <a:latin typeface="Arial"/>
                <a:cs typeface="Arial"/>
              </a:rPr>
              <a:t>Primary</a:t>
            </a:r>
            <a:r>
              <a:rPr sz="1333" b="1" spc="-4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b="1" spc="-7" dirty="0">
                <a:solidFill>
                  <a:prstClr val="black"/>
                </a:solidFill>
                <a:latin typeface="Arial"/>
                <a:cs typeface="Arial"/>
              </a:rPr>
              <a:t>endpoints:</a:t>
            </a:r>
            <a:endParaRPr sz="1333">
              <a:solidFill>
                <a:prstClr val="black"/>
              </a:solidFill>
              <a:latin typeface="Arial"/>
              <a:cs typeface="Arial"/>
            </a:endParaRPr>
          </a:p>
          <a:p>
            <a:pPr marL="246374" indent="-230288" defTabSz="1219170">
              <a:buFontTx/>
              <a:buChar char="•"/>
              <a:tabLst>
                <a:tab pos="246374" algn="l"/>
                <a:tab pos="247220" algn="l"/>
              </a:tabLst>
            </a:pP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OS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 in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the</a:t>
            </a:r>
            <a:r>
              <a:rPr sz="1333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patients with</a:t>
            </a:r>
            <a:r>
              <a:rPr sz="1333" spc="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CPS</a:t>
            </a:r>
            <a:r>
              <a:rPr sz="13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≥5</a:t>
            </a:r>
            <a:endParaRPr sz="1333">
              <a:solidFill>
                <a:prstClr val="black"/>
              </a:solidFill>
              <a:latin typeface="Arial"/>
              <a:cs typeface="Arial"/>
            </a:endParaRPr>
          </a:p>
          <a:p>
            <a:pPr marL="246374" indent="-230288" defTabSz="1219170">
              <a:buFontTx/>
              <a:buChar char="•"/>
              <a:tabLst>
                <a:tab pos="246374" algn="l"/>
                <a:tab pos="247220" algn="l"/>
              </a:tabLst>
            </a:pP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OS</a:t>
            </a:r>
            <a:r>
              <a:rPr sz="1333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in</a:t>
            </a:r>
            <a:r>
              <a:rPr sz="1333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all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randomized</a:t>
            </a:r>
            <a:r>
              <a:rPr sz="1333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patients</a:t>
            </a:r>
            <a:endParaRPr sz="1333">
              <a:solidFill>
                <a:prstClr val="black"/>
              </a:solidFill>
              <a:latin typeface="Arial"/>
              <a:cs typeface="Arial"/>
            </a:endParaRPr>
          </a:p>
          <a:p>
            <a:pPr marL="16933" defTabSz="1219170"/>
            <a:r>
              <a:rPr sz="1333" b="1" spc="-7" dirty="0">
                <a:solidFill>
                  <a:prstClr val="black"/>
                </a:solidFill>
                <a:latin typeface="Arial"/>
                <a:cs typeface="Arial"/>
              </a:rPr>
              <a:t>Secondary</a:t>
            </a:r>
            <a:r>
              <a:rPr sz="1333" b="1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b="1" spc="-7" dirty="0">
                <a:solidFill>
                  <a:prstClr val="black"/>
                </a:solidFill>
                <a:latin typeface="Arial"/>
                <a:cs typeface="Arial"/>
              </a:rPr>
              <a:t>endpoints:</a:t>
            </a:r>
            <a:endParaRPr sz="1333">
              <a:solidFill>
                <a:prstClr val="black"/>
              </a:solidFill>
              <a:latin typeface="Arial"/>
              <a:cs typeface="Arial"/>
            </a:endParaRPr>
          </a:p>
          <a:p>
            <a:pPr marL="246374" indent="-230288" defTabSz="1219170">
              <a:buFontTx/>
              <a:buChar char="•"/>
              <a:tabLst>
                <a:tab pos="246374" algn="l"/>
                <a:tab pos="247220" algn="l"/>
              </a:tabLst>
            </a:pP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PFS,</a:t>
            </a:r>
            <a:r>
              <a:rPr sz="1333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ORR, DCR, and</a:t>
            </a:r>
            <a:r>
              <a:rPr sz="1333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DoR</a:t>
            </a:r>
            <a:endParaRPr sz="1333">
              <a:solidFill>
                <a:prstClr val="black"/>
              </a:solidFill>
              <a:latin typeface="Arial"/>
              <a:cs typeface="Arial"/>
            </a:endParaRPr>
          </a:p>
          <a:p>
            <a:pPr marL="246374" indent="-230288" defTabSz="1219170">
              <a:buFontTx/>
              <a:buChar char="•"/>
              <a:tabLst>
                <a:tab pos="246374" algn="l"/>
                <a:tab pos="247220" algn="l"/>
              </a:tabLst>
            </a:pP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Safety</a:t>
            </a:r>
            <a:r>
              <a:rPr sz="1333" spc="-6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333" spc="-7" dirty="0">
                <a:solidFill>
                  <a:prstClr val="black"/>
                </a:solidFill>
                <a:latin typeface="Arial"/>
                <a:cs typeface="Arial"/>
              </a:rPr>
              <a:t>profile</a:t>
            </a:r>
            <a:endParaRPr sz="1333">
              <a:solidFill>
                <a:prstClr val="black"/>
              </a:solidFill>
              <a:latin typeface="Arial"/>
              <a:cs typeface="Arial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3389377" y="2235201"/>
            <a:ext cx="1441873" cy="1040553"/>
            <a:chOff x="2542032" y="1676400"/>
            <a:chExt cx="1081405" cy="780415"/>
          </a:xfrm>
        </p:grpSpPr>
        <p:sp>
          <p:nvSpPr>
            <p:cNvPr id="24" name="object 24"/>
            <p:cNvSpPr/>
            <p:nvPr/>
          </p:nvSpPr>
          <p:spPr>
            <a:xfrm>
              <a:off x="2542032" y="1676399"/>
              <a:ext cx="1081405" cy="780415"/>
            </a:xfrm>
            <a:custGeom>
              <a:avLst/>
              <a:gdLst/>
              <a:ahLst/>
              <a:cxnLst/>
              <a:rect l="l" t="t" r="r" b="b"/>
              <a:pathLst>
                <a:path w="1081404" h="780414">
                  <a:moveTo>
                    <a:pt x="1081405" y="38100"/>
                  </a:moveTo>
                  <a:lnTo>
                    <a:pt x="1065403" y="30099"/>
                  </a:lnTo>
                  <a:lnTo>
                    <a:pt x="1005205" y="0"/>
                  </a:lnTo>
                  <a:lnTo>
                    <a:pt x="1005205" y="30099"/>
                  </a:lnTo>
                  <a:lnTo>
                    <a:pt x="536321" y="30099"/>
                  </a:lnTo>
                  <a:lnTo>
                    <a:pt x="532765" y="33655"/>
                  </a:lnTo>
                  <a:lnTo>
                    <a:pt x="532765" y="382016"/>
                  </a:lnTo>
                  <a:lnTo>
                    <a:pt x="0" y="382016"/>
                  </a:lnTo>
                  <a:lnTo>
                    <a:pt x="0" y="382143"/>
                  </a:lnTo>
                  <a:lnTo>
                    <a:pt x="0" y="397891"/>
                  </a:lnTo>
                  <a:lnTo>
                    <a:pt x="0" y="398018"/>
                  </a:lnTo>
                  <a:lnTo>
                    <a:pt x="532765" y="398018"/>
                  </a:lnTo>
                  <a:lnTo>
                    <a:pt x="532765" y="746379"/>
                  </a:lnTo>
                  <a:lnTo>
                    <a:pt x="536321" y="749935"/>
                  </a:lnTo>
                  <a:lnTo>
                    <a:pt x="1005205" y="749935"/>
                  </a:lnTo>
                  <a:lnTo>
                    <a:pt x="1005205" y="780034"/>
                  </a:lnTo>
                  <a:lnTo>
                    <a:pt x="1065390" y="749935"/>
                  </a:lnTo>
                  <a:lnTo>
                    <a:pt x="1081405" y="741934"/>
                  </a:lnTo>
                  <a:lnTo>
                    <a:pt x="1065657" y="734060"/>
                  </a:lnTo>
                  <a:lnTo>
                    <a:pt x="1005205" y="703834"/>
                  </a:lnTo>
                  <a:lnTo>
                    <a:pt x="1005205" y="734060"/>
                  </a:lnTo>
                  <a:lnTo>
                    <a:pt x="548640" y="734060"/>
                  </a:lnTo>
                  <a:lnTo>
                    <a:pt x="548640" y="45974"/>
                  </a:lnTo>
                  <a:lnTo>
                    <a:pt x="1005205" y="45974"/>
                  </a:lnTo>
                  <a:lnTo>
                    <a:pt x="1005205" y="76200"/>
                  </a:lnTo>
                  <a:lnTo>
                    <a:pt x="1065657" y="45974"/>
                  </a:lnTo>
                  <a:lnTo>
                    <a:pt x="1081405" y="381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2881122" y="1838705"/>
              <a:ext cx="452755" cy="457200"/>
            </a:xfrm>
            <a:custGeom>
              <a:avLst/>
              <a:gdLst/>
              <a:ahLst/>
              <a:cxnLst/>
              <a:rect l="l" t="t" r="r" b="b"/>
              <a:pathLst>
                <a:path w="452754" h="457200">
                  <a:moveTo>
                    <a:pt x="226313" y="0"/>
                  </a:moveTo>
                  <a:lnTo>
                    <a:pt x="180710" y="4644"/>
                  </a:lnTo>
                  <a:lnTo>
                    <a:pt x="138231" y="17966"/>
                  </a:lnTo>
                  <a:lnTo>
                    <a:pt x="99789" y="39045"/>
                  </a:lnTo>
                  <a:lnTo>
                    <a:pt x="66293" y="66960"/>
                  </a:lnTo>
                  <a:lnTo>
                    <a:pt x="38656" y="100793"/>
                  </a:lnTo>
                  <a:lnTo>
                    <a:pt x="17787" y="139624"/>
                  </a:lnTo>
                  <a:lnTo>
                    <a:pt x="4598" y="182533"/>
                  </a:lnTo>
                  <a:lnTo>
                    <a:pt x="0" y="228600"/>
                  </a:lnTo>
                  <a:lnTo>
                    <a:pt x="4598" y="274666"/>
                  </a:lnTo>
                  <a:lnTo>
                    <a:pt x="17787" y="317575"/>
                  </a:lnTo>
                  <a:lnTo>
                    <a:pt x="38656" y="356406"/>
                  </a:lnTo>
                  <a:lnTo>
                    <a:pt x="66293" y="390239"/>
                  </a:lnTo>
                  <a:lnTo>
                    <a:pt x="99789" y="418154"/>
                  </a:lnTo>
                  <a:lnTo>
                    <a:pt x="138231" y="439233"/>
                  </a:lnTo>
                  <a:lnTo>
                    <a:pt x="180710" y="452555"/>
                  </a:lnTo>
                  <a:lnTo>
                    <a:pt x="226313" y="457200"/>
                  </a:lnTo>
                  <a:lnTo>
                    <a:pt x="271917" y="452555"/>
                  </a:lnTo>
                  <a:lnTo>
                    <a:pt x="314396" y="439233"/>
                  </a:lnTo>
                  <a:lnTo>
                    <a:pt x="352838" y="418154"/>
                  </a:lnTo>
                  <a:lnTo>
                    <a:pt x="386333" y="390239"/>
                  </a:lnTo>
                  <a:lnTo>
                    <a:pt x="413971" y="356406"/>
                  </a:lnTo>
                  <a:lnTo>
                    <a:pt x="434840" y="317575"/>
                  </a:lnTo>
                  <a:lnTo>
                    <a:pt x="448029" y="274666"/>
                  </a:lnTo>
                  <a:lnTo>
                    <a:pt x="452627" y="228600"/>
                  </a:lnTo>
                  <a:lnTo>
                    <a:pt x="448029" y="182533"/>
                  </a:lnTo>
                  <a:lnTo>
                    <a:pt x="434840" y="139624"/>
                  </a:lnTo>
                  <a:lnTo>
                    <a:pt x="413971" y="100793"/>
                  </a:lnTo>
                  <a:lnTo>
                    <a:pt x="386334" y="66960"/>
                  </a:lnTo>
                  <a:lnTo>
                    <a:pt x="352838" y="39045"/>
                  </a:lnTo>
                  <a:lnTo>
                    <a:pt x="314396" y="17966"/>
                  </a:lnTo>
                  <a:lnTo>
                    <a:pt x="271917" y="4644"/>
                  </a:lnTo>
                  <a:lnTo>
                    <a:pt x="226313" y="0"/>
                  </a:lnTo>
                  <a:close/>
                </a:path>
              </a:pathLst>
            </a:custGeom>
            <a:solidFill>
              <a:srgbClr val="798325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2881122" y="1838705"/>
              <a:ext cx="452755" cy="457200"/>
            </a:xfrm>
            <a:custGeom>
              <a:avLst/>
              <a:gdLst/>
              <a:ahLst/>
              <a:cxnLst/>
              <a:rect l="l" t="t" r="r" b="b"/>
              <a:pathLst>
                <a:path w="452754" h="457200">
                  <a:moveTo>
                    <a:pt x="0" y="228600"/>
                  </a:moveTo>
                  <a:lnTo>
                    <a:pt x="4598" y="182533"/>
                  </a:lnTo>
                  <a:lnTo>
                    <a:pt x="17787" y="139624"/>
                  </a:lnTo>
                  <a:lnTo>
                    <a:pt x="38656" y="100793"/>
                  </a:lnTo>
                  <a:lnTo>
                    <a:pt x="66293" y="66960"/>
                  </a:lnTo>
                  <a:lnTo>
                    <a:pt x="99789" y="39045"/>
                  </a:lnTo>
                  <a:lnTo>
                    <a:pt x="138231" y="17966"/>
                  </a:lnTo>
                  <a:lnTo>
                    <a:pt x="180710" y="4644"/>
                  </a:lnTo>
                  <a:lnTo>
                    <a:pt x="226313" y="0"/>
                  </a:lnTo>
                  <a:lnTo>
                    <a:pt x="271917" y="4644"/>
                  </a:lnTo>
                  <a:lnTo>
                    <a:pt x="314396" y="17966"/>
                  </a:lnTo>
                  <a:lnTo>
                    <a:pt x="352838" y="39045"/>
                  </a:lnTo>
                  <a:lnTo>
                    <a:pt x="386334" y="66960"/>
                  </a:lnTo>
                  <a:lnTo>
                    <a:pt x="413971" y="100793"/>
                  </a:lnTo>
                  <a:lnTo>
                    <a:pt x="434840" y="139624"/>
                  </a:lnTo>
                  <a:lnTo>
                    <a:pt x="448029" y="182533"/>
                  </a:lnTo>
                  <a:lnTo>
                    <a:pt x="452627" y="228600"/>
                  </a:lnTo>
                  <a:lnTo>
                    <a:pt x="448029" y="274666"/>
                  </a:lnTo>
                  <a:lnTo>
                    <a:pt x="434840" y="317575"/>
                  </a:lnTo>
                  <a:lnTo>
                    <a:pt x="413971" y="356406"/>
                  </a:lnTo>
                  <a:lnTo>
                    <a:pt x="386333" y="390239"/>
                  </a:lnTo>
                  <a:lnTo>
                    <a:pt x="352838" y="418154"/>
                  </a:lnTo>
                  <a:lnTo>
                    <a:pt x="314396" y="439233"/>
                  </a:lnTo>
                  <a:lnTo>
                    <a:pt x="271917" y="452555"/>
                  </a:lnTo>
                  <a:lnTo>
                    <a:pt x="226313" y="457200"/>
                  </a:lnTo>
                  <a:lnTo>
                    <a:pt x="180710" y="452555"/>
                  </a:lnTo>
                  <a:lnTo>
                    <a:pt x="138231" y="439233"/>
                  </a:lnTo>
                  <a:lnTo>
                    <a:pt x="99789" y="418154"/>
                  </a:lnTo>
                  <a:lnTo>
                    <a:pt x="66293" y="390239"/>
                  </a:lnTo>
                  <a:lnTo>
                    <a:pt x="38656" y="356406"/>
                  </a:lnTo>
                  <a:lnTo>
                    <a:pt x="17787" y="317575"/>
                  </a:lnTo>
                  <a:lnTo>
                    <a:pt x="4598" y="274666"/>
                  </a:lnTo>
                  <a:lnTo>
                    <a:pt x="0" y="228600"/>
                  </a:lnTo>
                  <a:close/>
                </a:path>
              </a:pathLst>
            </a:custGeom>
            <a:ln w="25400">
              <a:solidFill>
                <a:srgbClr val="798325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556496" y="4640416"/>
            <a:ext cx="10617200" cy="135697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74409" defTabSz="1219170">
              <a:spcBef>
                <a:spcPts val="140"/>
              </a:spcBef>
            </a:pP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Statistical</a:t>
            </a:r>
            <a:r>
              <a:rPr sz="1400" spc="-7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considerations</a:t>
            </a:r>
            <a:endParaRPr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479201" indent="-305639" defTabSz="1219170">
              <a:spcBef>
                <a:spcPts val="333"/>
              </a:spcBef>
              <a:buSzPct val="152380"/>
              <a:buFontTx/>
              <a:buChar char="•"/>
              <a:tabLst>
                <a:tab pos="479201" algn="l"/>
                <a:tab pos="480048" algn="l"/>
              </a:tabLst>
            </a:pP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Type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 I 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error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is</a:t>
            </a:r>
            <a:r>
              <a:rPr sz="1400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strictly</a:t>
            </a:r>
            <a:r>
              <a:rPr sz="1400" spc="-2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controlled using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fixed</a:t>
            </a:r>
            <a:r>
              <a:rPr sz="1400" spc="-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sequence</a:t>
            </a:r>
            <a:r>
              <a:rPr sz="1400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test.</a:t>
            </a:r>
            <a:r>
              <a:rPr sz="1400" spc="-2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OS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in</a:t>
            </a:r>
            <a:r>
              <a:rPr sz="1400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CPS≥5</a:t>
            </a:r>
            <a:r>
              <a:rPr sz="1400" spc="-3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and</a:t>
            </a:r>
            <a:r>
              <a:rPr sz="1400" spc="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all</a:t>
            </a:r>
            <a:r>
              <a:rPr sz="1400" spc="-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randomized</a:t>
            </a:r>
            <a:r>
              <a:rPr sz="1400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are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tested</a:t>
            </a:r>
            <a:r>
              <a:rPr sz="1400" spc="-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hierarchically</a:t>
            </a:r>
            <a:endParaRPr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479201" indent="-305639" defTabSz="1219170">
              <a:spcBef>
                <a:spcPts val="339"/>
              </a:spcBef>
              <a:buSzPct val="152380"/>
              <a:buFontTx/>
              <a:buChar char="•"/>
              <a:tabLst>
                <a:tab pos="479201" algn="l"/>
                <a:tab pos="480048" algn="l"/>
              </a:tabLst>
            </a:pP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One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interim</a:t>
            </a:r>
            <a:r>
              <a:rPr sz="1400" spc="-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analysis</a:t>
            </a:r>
            <a:r>
              <a:rPr sz="1400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is</a:t>
            </a:r>
            <a:r>
              <a:rPr sz="1400" spc="-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planned,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and</a:t>
            </a:r>
            <a:r>
              <a:rPr sz="1400" spc="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O’Brien-Fleming</a:t>
            </a:r>
            <a:r>
              <a:rPr sz="1400" spc="-4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is</a:t>
            </a:r>
            <a:r>
              <a:rPr sz="1400" spc="-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used</a:t>
            </a:r>
            <a:r>
              <a:rPr sz="1400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for</a:t>
            </a:r>
            <a:r>
              <a:rPr sz="1400" spc="-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the</a:t>
            </a:r>
            <a:r>
              <a:rPr sz="1400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alpha</a:t>
            </a:r>
            <a:r>
              <a:rPr sz="1400" spc="-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04416B"/>
                </a:solidFill>
                <a:latin typeface="Arial"/>
                <a:cs typeface="Arial"/>
              </a:rPr>
              <a:t>boundary (alpha=0.0148).</a:t>
            </a:r>
            <a:endParaRPr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defTabSz="1219170">
              <a:spcBef>
                <a:spcPts val="47"/>
              </a:spcBef>
            </a:pPr>
            <a:endParaRPr sz="1867" dirty="0">
              <a:solidFill>
                <a:prstClr val="black"/>
              </a:solidFill>
              <a:latin typeface="Arial"/>
              <a:cs typeface="Arial"/>
            </a:endParaRPr>
          </a:p>
          <a:p>
            <a:pPr marL="67732" defTabSz="1219170"/>
            <a:r>
              <a:rPr sz="1000" spc="29" baseline="27777" dirty="0">
                <a:solidFill>
                  <a:prstClr val="black"/>
                </a:solidFill>
                <a:latin typeface="Arial"/>
                <a:cs typeface="Arial"/>
              </a:rPr>
              <a:t>a</a:t>
            </a:r>
            <a:r>
              <a:rPr sz="1000" spc="200" baseline="2777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ClinicalTrial.gov</a:t>
            </a:r>
            <a:r>
              <a:rPr sz="1067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number,</a:t>
            </a:r>
            <a:r>
              <a:rPr sz="1067" spc="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NCT03745170;</a:t>
            </a:r>
            <a:r>
              <a:rPr sz="1067" spc="8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spc="29" baseline="27777" dirty="0">
                <a:solidFill>
                  <a:prstClr val="black"/>
                </a:solidFill>
                <a:latin typeface="Arial"/>
                <a:cs typeface="Arial"/>
              </a:rPr>
              <a:t>b</a:t>
            </a:r>
            <a:r>
              <a:rPr sz="1000" spc="200" baseline="2777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Sintilimab</a:t>
            </a:r>
            <a:r>
              <a:rPr sz="1067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r>
              <a:rPr sz="1067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mg/kg</a:t>
            </a:r>
            <a:r>
              <a:rPr sz="1067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for</a:t>
            </a:r>
            <a:r>
              <a:rPr sz="1067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body</a:t>
            </a:r>
            <a:r>
              <a:rPr sz="1067" spc="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weight</a:t>
            </a:r>
            <a:r>
              <a:rPr sz="1067" spc="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&lt;60</a:t>
            </a:r>
            <a:r>
              <a:rPr sz="1067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kg,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200</a:t>
            </a:r>
            <a:r>
              <a:rPr sz="1067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7" dirty="0">
                <a:solidFill>
                  <a:prstClr val="black"/>
                </a:solidFill>
                <a:latin typeface="Arial"/>
                <a:cs typeface="Arial"/>
              </a:rPr>
              <a:t>mg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 for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 ≥60</a:t>
            </a:r>
            <a:r>
              <a:rPr sz="1067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kg;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Oxaliplatin</a:t>
            </a:r>
            <a:r>
              <a:rPr sz="1067" spc="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130</a:t>
            </a:r>
            <a:r>
              <a:rPr sz="1067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13" dirty="0">
                <a:solidFill>
                  <a:prstClr val="black"/>
                </a:solidFill>
                <a:latin typeface="Arial"/>
                <a:cs typeface="Arial"/>
              </a:rPr>
              <a:t>mg/m</a:t>
            </a:r>
            <a:r>
              <a:rPr sz="1000" spc="20" baseline="27777" dirty="0">
                <a:solidFill>
                  <a:prstClr val="black"/>
                </a:solidFill>
                <a:latin typeface="Arial"/>
                <a:cs typeface="Arial"/>
              </a:rPr>
              <a:t>2</a:t>
            </a:r>
            <a:r>
              <a:rPr sz="1000" spc="119" baseline="2777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IV;</a:t>
            </a:r>
            <a:r>
              <a:rPr sz="1067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Capecitabine</a:t>
            </a:r>
            <a:r>
              <a:rPr sz="1067" spc="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1000</a:t>
            </a:r>
            <a:r>
              <a:rPr sz="1067" spc="4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13" dirty="0">
                <a:solidFill>
                  <a:prstClr val="black"/>
                </a:solidFill>
                <a:latin typeface="Arial"/>
                <a:cs typeface="Arial"/>
              </a:rPr>
              <a:t>mg/m</a:t>
            </a:r>
            <a:r>
              <a:rPr sz="1000" spc="20" baseline="27777" dirty="0">
                <a:solidFill>
                  <a:prstClr val="black"/>
                </a:solidFill>
                <a:latin typeface="Arial"/>
                <a:cs typeface="Arial"/>
              </a:rPr>
              <a:t>2</a:t>
            </a:r>
            <a:r>
              <a:rPr sz="1000" spc="119" baseline="2777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PO Bid</a:t>
            </a:r>
            <a:r>
              <a:rPr sz="1067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d1-14;</a:t>
            </a:r>
            <a:endParaRPr sz="1067" dirty="0">
              <a:solidFill>
                <a:prstClr val="black"/>
              </a:solidFill>
              <a:latin typeface="Arial"/>
              <a:cs typeface="Arial"/>
            </a:endParaRPr>
          </a:p>
          <a:p>
            <a:pPr marL="67732" defTabSz="1219170"/>
            <a:r>
              <a:rPr sz="1000" spc="20" baseline="27777" dirty="0">
                <a:solidFill>
                  <a:prstClr val="black"/>
                </a:solidFill>
                <a:latin typeface="Arial"/>
                <a:cs typeface="Arial"/>
              </a:rPr>
              <a:t>c</a:t>
            </a:r>
            <a:r>
              <a:rPr sz="1000" spc="200" baseline="2777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Until</a:t>
            </a:r>
            <a:r>
              <a:rPr sz="1067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progressive</a:t>
            </a:r>
            <a:r>
              <a:rPr sz="1067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disease,</a:t>
            </a:r>
            <a:r>
              <a:rPr sz="1067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intolerable</a:t>
            </a:r>
            <a:r>
              <a:rPr sz="1067" spc="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toxicity,</a:t>
            </a:r>
            <a:r>
              <a:rPr sz="1067" spc="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withdrawal</a:t>
            </a:r>
            <a:r>
              <a:rPr sz="1067" spc="6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of</a:t>
            </a:r>
            <a:r>
              <a:rPr sz="1067" spc="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consent.</a:t>
            </a:r>
            <a:r>
              <a:rPr sz="1067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Treatment</a:t>
            </a:r>
            <a:r>
              <a:rPr sz="1067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is</a:t>
            </a:r>
            <a:r>
              <a:rPr sz="1067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given</a:t>
            </a:r>
            <a:r>
              <a:rPr sz="1067" spc="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for</a:t>
            </a:r>
            <a:r>
              <a:rPr sz="1067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a</a:t>
            </a:r>
            <a:r>
              <a:rPr sz="1067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maximum</a:t>
            </a:r>
            <a:r>
              <a:rPr sz="1067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of</a:t>
            </a:r>
            <a:r>
              <a:rPr sz="1067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2</a:t>
            </a:r>
            <a:r>
              <a:rPr sz="1067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years.</a:t>
            </a:r>
            <a:endParaRPr sz="1067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9"/>
          <p:cNvSpPr txBox="1">
            <a:spLocks noGrp="1"/>
          </p:cNvSpPr>
          <p:nvPr>
            <p:ph type="dt" sz="half" idx="6"/>
          </p:nvPr>
        </p:nvSpPr>
        <p:spPr>
          <a:xfrm>
            <a:off x="3747685" y="8347728"/>
            <a:ext cx="2125696" cy="191505"/>
          </a:xfrm>
          <a:prstGeom prst="rect">
            <a:avLst/>
          </a:prstGeom>
        </p:spPr>
        <p:txBody>
          <a:bodyPr vert="horz" wrap="square" lIns="0" tIns="6773" rIns="0" bIns="0" rtlCol="0">
            <a:spAutoFit/>
          </a:bodyPr>
          <a:lstStyle/>
          <a:p>
            <a:pPr marL="16933" defTabSz="1219170">
              <a:spcBef>
                <a:spcPts val="53"/>
              </a:spcBef>
            </a:pPr>
            <a:r>
              <a:rPr spc="-120" dirty="0"/>
              <a:t>Pre</a:t>
            </a:r>
            <a:r>
              <a:rPr spc="-133" dirty="0"/>
              <a:t>s</a:t>
            </a:r>
            <a:r>
              <a:rPr spc="-127" dirty="0"/>
              <a:t>en</a:t>
            </a:r>
            <a:r>
              <a:rPr spc="-107" dirty="0"/>
              <a:t>te</a:t>
            </a:r>
            <a:r>
              <a:rPr spc="-133" dirty="0"/>
              <a:t>d</a:t>
            </a:r>
            <a:r>
              <a:rPr spc="-47" dirty="0"/>
              <a:t> </a:t>
            </a:r>
            <a:r>
              <a:rPr spc="-133" dirty="0"/>
              <a:t>b</a:t>
            </a:r>
            <a:r>
              <a:rPr spc="-127" dirty="0"/>
              <a:t>y</a:t>
            </a:r>
            <a:r>
              <a:rPr spc="-80" dirty="0"/>
              <a:t> </a:t>
            </a:r>
            <a:r>
              <a:rPr spc="-120" dirty="0"/>
              <a:t>J</a:t>
            </a:r>
            <a:r>
              <a:rPr spc="-67" dirty="0"/>
              <a:t>i</a:t>
            </a:r>
            <a:r>
              <a:rPr spc="-127" dirty="0"/>
              <a:t>an</a:t>
            </a:r>
            <a:r>
              <a:rPr spc="-187" dirty="0"/>
              <a:t>m</a:t>
            </a:r>
            <a:r>
              <a:rPr spc="-100" dirty="0"/>
              <a:t>in</a:t>
            </a:r>
            <a:r>
              <a:rPr spc="-133" dirty="0"/>
              <a:t>g</a:t>
            </a:r>
            <a:r>
              <a:rPr spc="-87" dirty="0"/>
              <a:t> </a:t>
            </a:r>
            <a:r>
              <a:rPr spc="-147" dirty="0"/>
              <a:t>Xu</a:t>
            </a: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xfrm>
            <a:off x="7791137" y="8349895"/>
            <a:ext cx="7836747" cy="191505"/>
          </a:xfrm>
          <a:prstGeom prst="rect">
            <a:avLst/>
          </a:prstGeom>
        </p:spPr>
        <p:txBody>
          <a:bodyPr vert="horz" wrap="square" lIns="0" tIns="6773" rIns="0" bIns="0" rtlCol="0">
            <a:spAutoFit/>
          </a:bodyPr>
          <a:lstStyle/>
          <a:p>
            <a:pPr marL="16933" defTabSz="1219170">
              <a:spcBef>
                <a:spcPts val="53"/>
              </a:spcBef>
            </a:pPr>
            <a:r>
              <a:rPr spc="-113" dirty="0"/>
              <a:t>Content</a:t>
            </a:r>
            <a:r>
              <a:rPr spc="-47" dirty="0"/>
              <a:t> </a:t>
            </a:r>
            <a:r>
              <a:rPr spc="-93" dirty="0"/>
              <a:t>of</a:t>
            </a:r>
            <a:r>
              <a:rPr spc="-53" dirty="0"/>
              <a:t> </a:t>
            </a:r>
            <a:r>
              <a:rPr spc="-87" dirty="0"/>
              <a:t>this</a:t>
            </a:r>
            <a:r>
              <a:rPr spc="-67" dirty="0"/>
              <a:t> </a:t>
            </a:r>
            <a:r>
              <a:rPr spc="-107" dirty="0"/>
              <a:t>presentation</a:t>
            </a:r>
            <a:r>
              <a:rPr spc="-20" dirty="0"/>
              <a:t> </a:t>
            </a:r>
            <a:r>
              <a:rPr spc="-80" dirty="0"/>
              <a:t>is</a:t>
            </a:r>
            <a:r>
              <a:rPr spc="-67" dirty="0"/>
              <a:t> </a:t>
            </a:r>
            <a:r>
              <a:rPr spc="-107" dirty="0"/>
              <a:t>copyright</a:t>
            </a:r>
            <a:r>
              <a:rPr spc="-13" dirty="0"/>
              <a:t> </a:t>
            </a:r>
            <a:r>
              <a:rPr spc="-127" dirty="0"/>
              <a:t>and</a:t>
            </a:r>
            <a:r>
              <a:rPr spc="-40" dirty="0"/>
              <a:t> </a:t>
            </a:r>
            <a:r>
              <a:rPr spc="-93" dirty="0"/>
              <a:t>responsibility</a:t>
            </a:r>
            <a:r>
              <a:rPr spc="-33" dirty="0"/>
              <a:t> </a:t>
            </a:r>
            <a:r>
              <a:rPr spc="-93" dirty="0"/>
              <a:t>of</a:t>
            </a:r>
            <a:r>
              <a:rPr spc="-80" dirty="0"/>
              <a:t> </a:t>
            </a:r>
            <a:r>
              <a:rPr spc="-107" dirty="0"/>
              <a:t>the</a:t>
            </a:r>
            <a:r>
              <a:rPr spc="-53" dirty="0"/>
              <a:t> </a:t>
            </a:r>
            <a:r>
              <a:rPr spc="-100" dirty="0"/>
              <a:t>author.</a:t>
            </a:r>
            <a:r>
              <a:rPr spc="-20" dirty="0"/>
              <a:t> </a:t>
            </a:r>
            <a:r>
              <a:rPr spc="-113" dirty="0"/>
              <a:t>Permission</a:t>
            </a:r>
            <a:r>
              <a:rPr spc="-47" dirty="0"/>
              <a:t> </a:t>
            </a:r>
            <a:r>
              <a:rPr spc="-80" dirty="0"/>
              <a:t>is</a:t>
            </a:r>
            <a:r>
              <a:rPr spc="-67" dirty="0"/>
              <a:t> </a:t>
            </a:r>
            <a:r>
              <a:rPr spc="-107" dirty="0"/>
              <a:t>required</a:t>
            </a:r>
            <a:r>
              <a:rPr spc="-13" dirty="0"/>
              <a:t> </a:t>
            </a:r>
            <a:r>
              <a:rPr spc="-87" dirty="0"/>
              <a:t>for</a:t>
            </a:r>
            <a:r>
              <a:rPr spc="-60" dirty="0"/>
              <a:t> </a:t>
            </a:r>
            <a:r>
              <a:rPr spc="-100" dirty="0"/>
              <a:t>re-use.</a:t>
            </a:r>
          </a:p>
        </p:txBody>
      </p:sp>
      <p:sp>
        <p:nvSpPr>
          <p:cNvPr id="28" name="object 28"/>
          <p:cNvSpPr txBox="1"/>
          <p:nvPr/>
        </p:nvSpPr>
        <p:spPr>
          <a:xfrm>
            <a:off x="4009643" y="2528823"/>
            <a:ext cx="267547" cy="42648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marR="6773" indent="54185" defTabSz="1219170"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Arial"/>
                <a:cs typeface="Arial"/>
              </a:rPr>
              <a:t>R </a:t>
            </a:r>
            <a:r>
              <a:rPr sz="1333" spc="-35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33" spc="-13" dirty="0">
                <a:solidFill>
                  <a:srgbClr val="FFFFFF"/>
                </a:solidFill>
                <a:latin typeface="Arial"/>
                <a:cs typeface="Arial"/>
              </a:rPr>
              <a:t>1:1</a:t>
            </a:r>
            <a:endParaRPr sz="1333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7D67947-2E9D-9248-9ECF-5CCD931DA876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2001" y="2533950"/>
            <a:ext cx="5027505" cy="2099733"/>
            <a:chOff x="571500" y="1900462"/>
            <a:chExt cx="3770629" cy="15748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1500" y="1900462"/>
              <a:ext cx="3770364" cy="157424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9827" y="2851404"/>
              <a:ext cx="219456" cy="17678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1247" y="3028188"/>
              <a:ext cx="280416" cy="172212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544496" y="3026976"/>
            <a:ext cx="143565" cy="1060873"/>
          </a:xfrm>
          <a:prstGeom prst="rect">
            <a:avLst/>
          </a:prstGeom>
        </p:spPr>
        <p:txBody>
          <a:bodyPr vert="vert270" wrap="square" lIns="0" tIns="5080" rIns="0" bIns="0" rtlCol="0">
            <a:spAutoFit/>
          </a:bodyPr>
          <a:lstStyle/>
          <a:p>
            <a:pPr marL="16933">
              <a:spcBef>
                <a:spcPts val="40"/>
              </a:spcBef>
            </a:pPr>
            <a:r>
              <a:rPr sz="933" spc="-7" dirty="0">
                <a:latin typeface="Arial"/>
                <a:cs typeface="Arial"/>
              </a:rPr>
              <a:t>Overall</a:t>
            </a:r>
            <a:r>
              <a:rPr sz="933" spc="-13" dirty="0">
                <a:latin typeface="Arial"/>
                <a:cs typeface="Arial"/>
              </a:rPr>
              <a:t> </a:t>
            </a:r>
            <a:r>
              <a:rPr sz="933" spc="-7" dirty="0">
                <a:latin typeface="Arial"/>
                <a:cs typeface="Arial"/>
              </a:rPr>
              <a:t>survival</a:t>
            </a:r>
            <a:r>
              <a:rPr sz="933" spc="-13" dirty="0">
                <a:latin typeface="Arial"/>
                <a:cs typeface="Arial"/>
              </a:rPr>
              <a:t> </a:t>
            </a:r>
            <a:r>
              <a:rPr sz="933" spc="-7" dirty="0">
                <a:latin typeface="Arial"/>
                <a:cs typeface="Arial"/>
              </a:rPr>
              <a:t>(%)</a:t>
            </a:r>
            <a:endParaRPr sz="933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14472" y="4635501"/>
            <a:ext cx="416560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933" spc="-33" dirty="0">
                <a:latin typeface="Arial"/>
                <a:cs typeface="Arial"/>
              </a:rPr>
              <a:t>M</a:t>
            </a:r>
            <a:r>
              <a:rPr sz="933" spc="-13" dirty="0">
                <a:latin typeface="Arial"/>
                <a:cs typeface="Arial"/>
              </a:rPr>
              <a:t>on</a:t>
            </a:r>
            <a:r>
              <a:rPr sz="933" spc="-7" dirty="0">
                <a:latin typeface="Arial"/>
                <a:cs typeface="Arial"/>
              </a:rPr>
              <a:t>t</a:t>
            </a:r>
            <a:r>
              <a:rPr sz="933" spc="-13" dirty="0">
                <a:latin typeface="Arial"/>
                <a:cs typeface="Arial"/>
              </a:rPr>
              <a:t>h</a:t>
            </a:r>
            <a:r>
              <a:rPr sz="933" spc="-7" dirty="0">
                <a:latin typeface="Arial"/>
                <a:cs typeface="Arial"/>
              </a:rPr>
              <a:t>s</a:t>
            </a:r>
            <a:endParaRPr sz="933">
              <a:latin typeface="Arial"/>
              <a:cs typeface="Arial"/>
            </a:endParaRPr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261654" y="4802604"/>
          <a:ext cx="11385965" cy="44195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08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50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2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6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6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53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597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5974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486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916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69052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5466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4280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54659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43653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4196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6058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74133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03105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60019">
                <a:tc>
                  <a:txBody>
                    <a:bodyPr/>
                    <a:lstStyle/>
                    <a:p>
                      <a:pPr marL="31750">
                        <a:lnSpc>
                          <a:spcPts val="650"/>
                        </a:lnSpc>
                        <a:spcBef>
                          <a:spcPts val="19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No.</a:t>
                      </a:r>
                      <a:r>
                        <a:rPr sz="8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at</a:t>
                      </a:r>
                      <a:r>
                        <a:rPr sz="8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risk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>
                        <a:lnSpc>
                          <a:spcPts val="650"/>
                        </a:lnSpc>
                        <a:spcBef>
                          <a:spcPts val="19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No.</a:t>
                      </a:r>
                      <a:r>
                        <a:rPr sz="8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at</a:t>
                      </a:r>
                      <a:r>
                        <a:rPr sz="8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risk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73" marB="0"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marL="31750">
                        <a:lnSpc>
                          <a:spcPts val="620"/>
                        </a:lnSpc>
                      </a:pPr>
                      <a:r>
                        <a:rPr sz="800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Sin</a:t>
                      </a:r>
                      <a:r>
                        <a:rPr sz="800" spc="-40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sz="800" spc="-35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5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chemo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ts val="620"/>
                        </a:lnSpc>
                      </a:pPr>
                      <a:r>
                        <a:rPr sz="800" spc="-5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197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9060" algn="r">
                        <a:lnSpc>
                          <a:spcPts val="620"/>
                        </a:lnSpc>
                      </a:pPr>
                      <a:r>
                        <a:rPr sz="800" spc="-5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191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20"/>
                        </a:lnSpc>
                      </a:pPr>
                      <a:r>
                        <a:rPr sz="800" spc="-5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166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0330">
                        <a:lnSpc>
                          <a:spcPts val="620"/>
                        </a:lnSpc>
                      </a:pPr>
                      <a:r>
                        <a:rPr sz="800" spc="-5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151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8425" algn="r">
                        <a:lnSpc>
                          <a:spcPts val="620"/>
                        </a:lnSpc>
                      </a:pPr>
                      <a:r>
                        <a:rPr sz="800" spc="-5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106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6510" algn="ctr">
                        <a:lnSpc>
                          <a:spcPts val="620"/>
                        </a:lnSpc>
                      </a:pPr>
                      <a:r>
                        <a:rPr sz="800" spc="-5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79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255" algn="ctr">
                        <a:lnSpc>
                          <a:spcPts val="620"/>
                        </a:lnSpc>
                      </a:pPr>
                      <a:r>
                        <a:rPr sz="800" spc="-5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61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620"/>
                        </a:lnSpc>
                      </a:pPr>
                      <a:r>
                        <a:rPr sz="800" spc="-5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39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2555">
                        <a:lnSpc>
                          <a:spcPts val="620"/>
                        </a:lnSpc>
                      </a:pPr>
                      <a:r>
                        <a:rPr sz="800" spc="-5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18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2080">
                        <a:lnSpc>
                          <a:spcPts val="620"/>
                        </a:lnSpc>
                      </a:pPr>
                      <a:r>
                        <a:rPr sz="800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1445">
                        <a:lnSpc>
                          <a:spcPts val="620"/>
                        </a:lnSpc>
                      </a:pPr>
                      <a:r>
                        <a:rPr sz="800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>
                        <a:lnSpc>
                          <a:spcPts val="620"/>
                        </a:lnSpc>
                      </a:pPr>
                      <a:r>
                        <a:rPr sz="800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Sin</a:t>
                      </a:r>
                      <a:r>
                        <a:rPr sz="800" spc="-10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+ </a:t>
                      </a:r>
                      <a:r>
                        <a:rPr sz="800" spc="-5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chemo</a:t>
                      </a:r>
                      <a:r>
                        <a:rPr sz="800" spc="165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   </a:t>
                      </a:r>
                      <a:r>
                        <a:rPr sz="800" spc="-5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327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11760" algn="r">
                        <a:lnSpc>
                          <a:spcPts val="620"/>
                        </a:lnSpc>
                      </a:pPr>
                      <a:r>
                        <a:rPr sz="800" spc="-20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311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8425" algn="r">
                        <a:lnSpc>
                          <a:spcPts val="620"/>
                        </a:lnSpc>
                      </a:pPr>
                      <a:r>
                        <a:rPr sz="800" spc="-5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269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0965">
                        <a:lnSpc>
                          <a:spcPts val="620"/>
                        </a:lnSpc>
                      </a:pPr>
                      <a:r>
                        <a:rPr sz="800" spc="-5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234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20"/>
                        </a:lnSpc>
                      </a:pPr>
                      <a:r>
                        <a:rPr sz="800" spc="-5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163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255" algn="ctr">
                        <a:lnSpc>
                          <a:spcPts val="620"/>
                        </a:lnSpc>
                      </a:pPr>
                      <a:r>
                        <a:rPr sz="800" spc="-20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115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1430" algn="ctr">
                        <a:lnSpc>
                          <a:spcPts val="620"/>
                        </a:lnSpc>
                      </a:pPr>
                      <a:r>
                        <a:rPr sz="800" spc="-5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86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0955" algn="ctr">
                        <a:lnSpc>
                          <a:spcPts val="620"/>
                        </a:lnSpc>
                      </a:pPr>
                      <a:r>
                        <a:rPr sz="800" spc="-5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47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ts val="620"/>
                        </a:lnSpc>
                      </a:pPr>
                      <a:r>
                        <a:rPr sz="800" spc="-5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19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7145" algn="ctr">
                        <a:lnSpc>
                          <a:spcPts val="620"/>
                        </a:lnSpc>
                      </a:pPr>
                      <a:r>
                        <a:rPr sz="800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0640" algn="r">
                        <a:lnSpc>
                          <a:spcPts val="620"/>
                        </a:lnSpc>
                      </a:pPr>
                      <a:r>
                        <a:rPr sz="800" dirty="0">
                          <a:solidFill>
                            <a:srgbClr val="0000D0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019">
                <a:tc>
                  <a:txBody>
                    <a:bodyPr/>
                    <a:lstStyle/>
                    <a:p>
                      <a:pPr marL="31750">
                        <a:lnSpc>
                          <a:spcPts val="690"/>
                        </a:lnSpc>
                      </a:pPr>
                      <a:r>
                        <a:rPr sz="800" spc="-5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Chemo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0485">
                        <a:lnSpc>
                          <a:spcPts val="690"/>
                        </a:lnSpc>
                      </a:pPr>
                      <a:r>
                        <a:rPr sz="800" spc="-5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200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2710" algn="r">
                        <a:lnSpc>
                          <a:spcPts val="690"/>
                        </a:lnSpc>
                      </a:pPr>
                      <a:r>
                        <a:rPr sz="800" spc="-5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181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690"/>
                        </a:lnSpc>
                      </a:pPr>
                      <a:r>
                        <a:rPr sz="800" spc="-5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150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6680">
                        <a:lnSpc>
                          <a:spcPts val="690"/>
                        </a:lnSpc>
                      </a:pPr>
                      <a:r>
                        <a:rPr sz="800" spc="-5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128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3345" algn="r">
                        <a:lnSpc>
                          <a:spcPts val="690"/>
                        </a:lnSpc>
                      </a:pPr>
                      <a:r>
                        <a:rPr sz="800" spc="-5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91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985" algn="ctr">
                        <a:lnSpc>
                          <a:spcPts val="690"/>
                        </a:lnSpc>
                      </a:pPr>
                      <a:r>
                        <a:rPr sz="800" spc="-5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60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90"/>
                        </a:lnSpc>
                      </a:pPr>
                      <a:r>
                        <a:rPr sz="800" spc="-5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39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690"/>
                        </a:lnSpc>
                      </a:pPr>
                      <a:r>
                        <a:rPr sz="800" spc="-5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26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ts val="690"/>
                        </a:lnSpc>
                      </a:pPr>
                      <a:r>
                        <a:rPr sz="800" spc="-5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16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6525">
                        <a:lnSpc>
                          <a:spcPts val="690"/>
                        </a:lnSpc>
                      </a:pPr>
                      <a:r>
                        <a:rPr sz="800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5890">
                        <a:lnSpc>
                          <a:spcPts val="690"/>
                        </a:lnSpc>
                      </a:pPr>
                      <a:r>
                        <a:rPr sz="800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>
                        <a:lnSpc>
                          <a:spcPts val="690"/>
                        </a:lnSpc>
                        <a:tabLst>
                          <a:tab pos="775335" algn="l"/>
                        </a:tabLst>
                      </a:pPr>
                      <a:r>
                        <a:rPr sz="800" spc="-5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Chemo	323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9695" algn="r">
                        <a:lnSpc>
                          <a:spcPts val="690"/>
                        </a:lnSpc>
                      </a:pPr>
                      <a:r>
                        <a:rPr sz="800" spc="-5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295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5725" algn="r">
                        <a:lnSpc>
                          <a:spcPts val="690"/>
                        </a:lnSpc>
                      </a:pPr>
                      <a:r>
                        <a:rPr sz="800" spc="-5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246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ts val="690"/>
                        </a:lnSpc>
                      </a:pPr>
                      <a:r>
                        <a:rPr sz="800" spc="-5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205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415" algn="ctr">
                        <a:lnSpc>
                          <a:spcPts val="690"/>
                        </a:lnSpc>
                      </a:pPr>
                      <a:r>
                        <a:rPr sz="800" spc="-5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142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690"/>
                        </a:lnSpc>
                      </a:pPr>
                      <a:r>
                        <a:rPr sz="800" spc="-5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88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690"/>
                        </a:lnSpc>
                      </a:pPr>
                      <a:r>
                        <a:rPr sz="800" spc="-5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51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690"/>
                        </a:lnSpc>
                      </a:pPr>
                      <a:r>
                        <a:rPr sz="800" spc="-5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31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ts val="690"/>
                        </a:lnSpc>
                      </a:pPr>
                      <a:r>
                        <a:rPr sz="800" spc="-5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19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690"/>
                        </a:lnSpc>
                      </a:pPr>
                      <a:r>
                        <a:rPr sz="800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690"/>
                        </a:lnSpc>
                      </a:pPr>
                      <a:r>
                        <a:rPr sz="800" dirty="0">
                          <a:solidFill>
                            <a:srgbClr val="D01633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object 9"/>
          <p:cNvSpPr txBox="1"/>
          <p:nvPr/>
        </p:nvSpPr>
        <p:spPr>
          <a:xfrm>
            <a:off x="1504628" y="3723945"/>
            <a:ext cx="1217507" cy="50229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6773">
              <a:lnSpc>
                <a:spcPct val="158000"/>
              </a:lnSpc>
              <a:spcBef>
                <a:spcPts val="133"/>
              </a:spcBef>
            </a:pPr>
            <a:r>
              <a:rPr sz="1067" dirty="0">
                <a:latin typeface="Arial"/>
                <a:cs typeface="Arial"/>
              </a:rPr>
              <a:t>Sintili</a:t>
            </a:r>
            <a:r>
              <a:rPr sz="1067" spc="20" dirty="0">
                <a:latin typeface="Arial"/>
                <a:cs typeface="Arial"/>
              </a:rPr>
              <a:t>m</a:t>
            </a:r>
            <a:r>
              <a:rPr sz="1067" spc="-7" dirty="0">
                <a:latin typeface="Arial"/>
                <a:cs typeface="Arial"/>
              </a:rPr>
              <a:t>a</a:t>
            </a:r>
            <a:r>
              <a:rPr sz="1067" dirty="0">
                <a:latin typeface="Arial"/>
                <a:cs typeface="Arial"/>
              </a:rPr>
              <a:t>b</a:t>
            </a:r>
            <a:r>
              <a:rPr sz="1067" spc="-40" dirty="0">
                <a:latin typeface="Arial"/>
                <a:cs typeface="Arial"/>
              </a:rPr>
              <a:t> </a:t>
            </a:r>
            <a:r>
              <a:rPr sz="1067" dirty="0">
                <a:latin typeface="Arial"/>
                <a:cs typeface="Arial"/>
              </a:rPr>
              <a:t>+ </a:t>
            </a:r>
            <a:r>
              <a:rPr sz="1067" spc="-7" dirty="0">
                <a:latin typeface="Arial"/>
                <a:cs typeface="Arial"/>
              </a:rPr>
              <a:t>Che</a:t>
            </a:r>
            <a:r>
              <a:rPr sz="1067" spc="13" dirty="0">
                <a:latin typeface="Arial"/>
                <a:cs typeface="Arial"/>
              </a:rPr>
              <a:t>m</a:t>
            </a:r>
            <a:r>
              <a:rPr sz="1067" dirty="0">
                <a:latin typeface="Arial"/>
                <a:cs typeface="Arial"/>
              </a:rPr>
              <a:t>o  Placebo</a:t>
            </a:r>
            <a:r>
              <a:rPr sz="1067" spc="-27" dirty="0">
                <a:latin typeface="Arial"/>
                <a:cs typeface="Arial"/>
              </a:rPr>
              <a:t> </a:t>
            </a:r>
            <a:r>
              <a:rPr sz="1067" dirty="0">
                <a:latin typeface="Arial"/>
                <a:cs typeface="Arial"/>
              </a:rPr>
              <a:t>+</a:t>
            </a:r>
            <a:r>
              <a:rPr sz="1067" spc="-27" dirty="0">
                <a:latin typeface="Arial"/>
                <a:cs typeface="Arial"/>
              </a:rPr>
              <a:t> </a:t>
            </a:r>
            <a:r>
              <a:rPr sz="1067" dirty="0">
                <a:latin typeface="Arial"/>
                <a:cs typeface="Arial"/>
              </a:rPr>
              <a:t>Chemo</a:t>
            </a:r>
            <a:endParaRPr sz="1067">
              <a:latin typeface="Arial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6685339" y="2460798"/>
            <a:ext cx="5011420" cy="2099733"/>
            <a:chOff x="5014004" y="1845598"/>
            <a:chExt cx="3758565" cy="1574800"/>
          </a:xfrm>
        </p:grpSpPr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14004" y="1845598"/>
              <a:ext cx="3758112" cy="15742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79720" y="2851403"/>
              <a:ext cx="220979" cy="17678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12664" y="3028187"/>
              <a:ext cx="278891" cy="172212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8904731" y="4562855"/>
            <a:ext cx="416560" cy="159810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933" spc="-33" dirty="0">
                <a:latin typeface="Arial"/>
                <a:cs typeface="Arial"/>
              </a:rPr>
              <a:t>M</a:t>
            </a:r>
            <a:r>
              <a:rPr sz="933" spc="-13" dirty="0">
                <a:latin typeface="Arial"/>
                <a:cs typeface="Arial"/>
              </a:rPr>
              <a:t>on</a:t>
            </a:r>
            <a:r>
              <a:rPr sz="933" spc="-7" dirty="0">
                <a:latin typeface="Arial"/>
                <a:cs typeface="Arial"/>
              </a:rPr>
              <a:t>t</a:t>
            </a:r>
            <a:r>
              <a:rPr sz="933" spc="-13" dirty="0">
                <a:latin typeface="Arial"/>
                <a:cs typeface="Arial"/>
              </a:rPr>
              <a:t>h</a:t>
            </a:r>
            <a:r>
              <a:rPr sz="933" spc="-7" dirty="0">
                <a:latin typeface="Arial"/>
                <a:cs typeface="Arial"/>
              </a:rPr>
              <a:t>s</a:t>
            </a:r>
            <a:endParaRPr sz="933">
              <a:latin typeface="Arial"/>
              <a:cs typeface="Arial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dt" sz="half" idx="6"/>
          </p:nvPr>
        </p:nvSpPr>
        <p:spPr>
          <a:xfrm>
            <a:off x="3747685" y="8347728"/>
            <a:ext cx="2125696" cy="191505"/>
          </a:xfrm>
          <a:prstGeom prst="rect">
            <a:avLst/>
          </a:prstGeom>
        </p:spPr>
        <p:txBody>
          <a:bodyPr vert="horz" wrap="square" lIns="0" tIns="6773" rIns="0" bIns="0" rtlCol="0">
            <a:spAutoFit/>
          </a:bodyPr>
          <a:lstStyle/>
          <a:p>
            <a:pPr marL="16933">
              <a:spcBef>
                <a:spcPts val="53"/>
              </a:spcBef>
            </a:pPr>
            <a:r>
              <a:rPr spc="-120" dirty="0"/>
              <a:t>Pre</a:t>
            </a:r>
            <a:r>
              <a:rPr spc="-133" dirty="0"/>
              <a:t>s</a:t>
            </a:r>
            <a:r>
              <a:rPr spc="-127" dirty="0"/>
              <a:t>en</a:t>
            </a:r>
            <a:r>
              <a:rPr spc="-107" dirty="0"/>
              <a:t>te</a:t>
            </a:r>
            <a:r>
              <a:rPr spc="-133" dirty="0"/>
              <a:t>d</a:t>
            </a:r>
            <a:r>
              <a:rPr spc="-47" dirty="0"/>
              <a:t> </a:t>
            </a:r>
            <a:r>
              <a:rPr spc="-133" dirty="0"/>
              <a:t>b</a:t>
            </a:r>
            <a:r>
              <a:rPr spc="-127" dirty="0"/>
              <a:t>y</a:t>
            </a:r>
            <a:r>
              <a:rPr spc="-80" dirty="0"/>
              <a:t> </a:t>
            </a:r>
            <a:r>
              <a:rPr spc="-120" dirty="0"/>
              <a:t>J</a:t>
            </a:r>
            <a:r>
              <a:rPr spc="-67" dirty="0"/>
              <a:t>i</a:t>
            </a:r>
            <a:r>
              <a:rPr spc="-127" dirty="0"/>
              <a:t>an</a:t>
            </a:r>
            <a:r>
              <a:rPr spc="-187" dirty="0"/>
              <a:t>m</a:t>
            </a:r>
            <a:r>
              <a:rPr spc="-100" dirty="0"/>
              <a:t>in</a:t>
            </a:r>
            <a:r>
              <a:rPr spc="-133" dirty="0"/>
              <a:t>g</a:t>
            </a:r>
            <a:r>
              <a:rPr spc="-87" dirty="0"/>
              <a:t> </a:t>
            </a:r>
            <a:r>
              <a:rPr spc="-147" dirty="0"/>
              <a:t>Xu</a:t>
            </a:r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xfrm>
            <a:off x="7791137" y="8349895"/>
            <a:ext cx="7836747" cy="191505"/>
          </a:xfrm>
          <a:prstGeom prst="rect">
            <a:avLst/>
          </a:prstGeom>
        </p:spPr>
        <p:txBody>
          <a:bodyPr vert="horz" wrap="square" lIns="0" tIns="6773" rIns="0" bIns="0" rtlCol="0">
            <a:spAutoFit/>
          </a:bodyPr>
          <a:lstStyle/>
          <a:p>
            <a:pPr marL="16933">
              <a:spcBef>
                <a:spcPts val="53"/>
              </a:spcBef>
            </a:pPr>
            <a:r>
              <a:rPr spc="-113" dirty="0"/>
              <a:t>Content</a:t>
            </a:r>
            <a:r>
              <a:rPr spc="-47" dirty="0"/>
              <a:t> </a:t>
            </a:r>
            <a:r>
              <a:rPr spc="-93" dirty="0"/>
              <a:t>of</a:t>
            </a:r>
            <a:r>
              <a:rPr spc="-53" dirty="0"/>
              <a:t> </a:t>
            </a:r>
            <a:r>
              <a:rPr spc="-87" dirty="0"/>
              <a:t>this</a:t>
            </a:r>
            <a:r>
              <a:rPr spc="-67" dirty="0"/>
              <a:t> </a:t>
            </a:r>
            <a:r>
              <a:rPr spc="-107" dirty="0"/>
              <a:t>presentation</a:t>
            </a:r>
            <a:r>
              <a:rPr spc="-20" dirty="0"/>
              <a:t> </a:t>
            </a:r>
            <a:r>
              <a:rPr spc="-80" dirty="0"/>
              <a:t>is</a:t>
            </a:r>
            <a:r>
              <a:rPr spc="-67" dirty="0"/>
              <a:t> </a:t>
            </a:r>
            <a:r>
              <a:rPr spc="-107" dirty="0"/>
              <a:t>copyright</a:t>
            </a:r>
            <a:r>
              <a:rPr spc="-13" dirty="0"/>
              <a:t> </a:t>
            </a:r>
            <a:r>
              <a:rPr spc="-127" dirty="0"/>
              <a:t>and</a:t>
            </a:r>
            <a:r>
              <a:rPr spc="-40" dirty="0"/>
              <a:t> </a:t>
            </a:r>
            <a:r>
              <a:rPr spc="-93" dirty="0"/>
              <a:t>responsibility</a:t>
            </a:r>
            <a:r>
              <a:rPr spc="-33" dirty="0"/>
              <a:t> </a:t>
            </a:r>
            <a:r>
              <a:rPr spc="-93" dirty="0"/>
              <a:t>of</a:t>
            </a:r>
            <a:r>
              <a:rPr spc="-80" dirty="0"/>
              <a:t> </a:t>
            </a:r>
            <a:r>
              <a:rPr spc="-107" dirty="0"/>
              <a:t>the</a:t>
            </a:r>
            <a:r>
              <a:rPr spc="-53" dirty="0"/>
              <a:t> </a:t>
            </a:r>
            <a:r>
              <a:rPr spc="-100" dirty="0"/>
              <a:t>author.</a:t>
            </a:r>
            <a:r>
              <a:rPr spc="-20" dirty="0"/>
              <a:t> </a:t>
            </a:r>
            <a:r>
              <a:rPr spc="-113" dirty="0"/>
              <a:t>Permission</a:t>
            </a:r>
            <a:r>
              <a:rPr spc="-47" dirty="0"/>
              <a:t> </a:t>
            </a:r>
            <a:r>
              <a:rPr spc="-80" dirty="0"/>
              <a:t>is</a:t>
            </a:r>
            <a:r>
              <a:rPr spc="-67" dirty="0"/>
              <a:t> </a:t>
            </a:r>
            <a:r>
              <a:rPr spc="-107" dirty="0"/>
              <a:t>required</a:t>
            </a:r>
            <a:r>
              <a:rPr spc="-13" dirty="0"/>
              <a:t> </a:t>
            </a:r>
            <a:r>
              <a:rPr spc="-87" dirty="0"/>
              <a:t>for</a:t>
            </a:r>
            <a:r>
              <a:rPr spc="-60" dirty="0"/>
              <a:t> </a:t>
            </a:r>
            <a:r>
              <a:rPr spc="-100" dirty="0"/>
              <a:t>re-use.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6464965" y="2963306"/>
            <a:ext cx="143565" cy="1060873"/>
          </a:xfrm>
          <a:prstGeom prst="rect">
            <a:avLst/>
          </a:prstGeom>
        </p:spPr>
        <p:txBody>
          <a:bodyPr vert="vert270" wrap="square" lIns="0" tIns="5080" rIns="0" bIns="0" rtlCol="0">
            <a:spAutoFit/>
          </a:bodyPr>
          <a:lstStyle/>
          <a:p>
            <a:pPr marL="16933">
              <a:spcBef>
                <a:spcPts val="40"/>
              </a:spcBef>
            </a:pPr>
            <a:r>
              <a:rPr sz="933" spc="-7" dirty="0">
                <a:latin typeface="Arial"/>
                <a:cs typeface="Arial"/>
              </a:rPr>
              <a:t>Overall</a:t>
            </a:r>
            <a:r>
              <a:rPr sz="933" spc="-13" dirty="0">
                <a:latin typeface="Arial"/>
                <a:cs typeface="Arial"/>
              </a:rPr>
              <a:t> </a:t>
            </a:r>
            <a:r>
              <a:rPr sz="933" spc="-7" dirty="0">
                <a:latin typeface="Arial"/>
                <a:cs typeface="Arial"/>
              </a:rPr>
              <a:t>survival</a:t>
            </a:r>
            <a:r>
              <a:rPr sz="933" spc="-13" dirty="0">
                <a:latin typeface="Arial"/>
                <a:cs typeface="Arial"/>
              </a:rPr>
              <a:t> </a:t>
            </a:r>
            <a:r>
              <a:rPr sz="933" spc="-7" dirty="0">
                <a:latin typeface="Arial"/>
                <a:cs typeface="Arial"/>
              </a:rPr>
              <a:t>(%)</a:t>
            </a:r>
            <a:endParaRPr sz="933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465737" y="3723945"/>
            <a:ext cx="1217507" cy="50229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6773">
              <a:lnSpc>
                <a:spcPct val="158000"/>
              </a:lnSpc>
              <a:spcBef>
                <a:spcPts val="133"/>
              </a:spcBef>
            </a:pPr>
            <a:r>
              <a:rPr sz="1067" dirty="0">
                <a:latin typeface="Arial"/>
                <a:cs typeface="Arial"/>
              </a:rPr>
              <a:t>Sintili</a:t>
            </a:r>
            <a:r>
              <a:rPr sz="1067" spc="20" dirty="0">
                <a:latin typeface="Arial"/>
                <a:cs typeface="Arial"/>
              </a:rPr>
              <a:t>m</a:t>
            </a:r>
            <a:r>
              <a:rPr sz="1067" spc="-7" dirty="0">
                <a:latin typeface="Arial"/>
                <a:cs typeface="Arial"/>
              </a:rPr>
              <a:t>a</a:t>
            </a:r>
            <a:r>
              <a:rPr sz="1067" dirty="0">
                <a:latin typeface="Arial"/>
                <a:cs typeface="Arial"/>
              </a:rPr>
              <a:t>b</a:t>
            </a:r>
            <a:r>
              <a:rPr sz="1067" spc="-47" dirty="0">
                <a:latin typeface="Arial"/>
                <a:cs typeface="Arial"/>
              </a:rPr>
              <a:t> </a:t>
            </a:r>
            <a:r>
              <a:rPr sz="1067" dirty="0">
                <a:latin typeface="Arial"/>
                <a:cs typeface="Arial"/>
              </a:rPr>
              <a:t>+ </a:t>
            </a:r>
            <a:r>
              <a:rPr sz="1067" spc="-7" dirty="0">
                <a:latin typeface="Arial"/>
                <a:cs typeface="Arial"/>
              </a:rPr>
              <a:t>Che</a:t>
            </a:r>
            <a:r>
              <a:rPr sz="1067" spc="13" dirty="0">
                <a:latin typeface="Arial"/>
                <a:cs typeface="Arial"/>
              </a:rPr>
              <a:t>m</a:t>
            </a:r>
            <a:r>
              <a:rPr sz="1067" dirty="0">
                <a:latin typeface="Arial"/>
                <a:cs typeface="Arial"/>
              </a:rPr>
              <a:t>o  Placebo</a:t>
            </a:r>
            <a:r>
              <a:rPr sz="1067" spc="-27" dirty="0">
                <a:latin typeface="Arial"/>
                <a:cs typeface="Arial"/>
              </a:rPr>
              <a:t> </a:t>
            </a:r>
            <a:r>
              <a:rPr sz="1067" dirty="0">
                <a:latin typeface="Arial"/>
                <a:cs typeface="Arial"/>
              </a:rPr>
              <a:t>+</a:t>
            </a:r>
            <a:r>
              <a:rPr sz="1067" spc="-27" dirty="0">
                <a:latin typeface="Arial"/>
                <a:cs typeface="Arial"/>
              </a:rPr>
              <a:t> </a:t>
            </a:r>
            <a:r>
              <a:rPr sz="1067" dirty="0">
                <a:latin typeface="Arial"/>
                <a:cs typeface="Arial"/>
              </a:rPr>
              <a:t>Chemo</a:t>
            </a:r>
            <a:endParaRPr sz="1067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050457" y="1010921"/>
            <a:ext cx="136398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spc="-7" dirty="0">
                <a:latin typeface="Arial"/>
                <a:cs typeface="Arial"/>
              </a:rPr>
              <a:t>PD-L1</a:t>
            </a:r>
            <a:r>
              <a:rPr sz="1600" spc="-73" dirty="0">
                <a:latin typeface="Arial"/>
                <a:cs typeface="Arial"/>
              </a:rPr>
              <a:t> </a:t>
            </a:r>
            <a:r>
              <a:rPr sz="1600" spc="-7" dirty="0">
                <a:latin typeface="Arial"/>
                <a:cs typeface="Arial"/>
              </a:rPr>
              <a:t>CPS</a:t>
            </a:r>
            <a:r>
              <a:rPr sz="1600" spc="-47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≥5</a:t>
            </a:r>
            <a:endParaRPr sz="16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449563" y="1048680"/>
            <a:ext cx="145542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spc="-7" dirty="0">
                <a:latin typeface="Arial"/>
                <a:cs typeface="Arial"/>
              </a:rPr>
              <a:t>All</a:t>
            </a:r>
            <a:r>
              <a:rPr sz="1600" spc="-73" dirty="0">
                <a:latin typeface="Arial"/>
                <a:cs typeface="Arial"/>
              </a:rPr>
              <a:t> </a:t>
            </a:r>
            <a:r>
              <a:rPr sz="1600" spc="-7" dirty="0">
                <a:latin typeface="Arial"/>
                <a:cs typeface="Arial"/>
              </a:rPr>
              <a:t>Randomized</a:t>
            </a:r>
            <a:endParaRPr sz="1600">
              <a:latin typeface="Arial"/>
              <a:cs typeface="Arial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4950460" y="235880"/>
            <a:ext cx="2293619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pc="-13" dirty="0"/>
              <a:t>Overall</a:t>
            </a:r>
            <a:r>
              <a:rPr spc="-27" dirty="0"/>
              <a:t> </a:t>
            </a:r>
            <a:r>
              <a:rPr spc="-13" dirty="0"/>
              <a:t>survival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1062465" y="5510920"/>
            <a:ext cx="9182945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321725" indent="-304792">
              <a:spcBef>
                <a:spcPts val="133"/>
              </a:spcBef>
              <a:buSzPct val="133333"/>
              <a:buChar char="•"/>
              <a:tabLst>
                <a:tab pos="320879" algn="l"/>
                <a:tab pos="321725" algn="l"/>
              </a:tabLst>
            </a:pPr>
            <a:r>
              <a:rPr lang="en-US" sz="1600" spc="-7" dirty="0">
                <a:latin typeface="Arial"/>
                <a:cs typeface="Arial"/>
              </a:rPr>
              <a:t>Xu et al, ESMO 2021</a:t>
            </a:r>
            <a:endParaRPr sz="1600" dirty="0">
              <a:latin typeface="Arial"/>
              <a:cs typeface="Arial"/>
            </a:endParaRPr>
          </a:p>
        </p:txBody>
      </p:sp>
      <p:graphicFrame>
        <p:nvGraphicFramePr>
          <p:cNvPr id="21" name="object 21"/>
          <p:cNvGraphicFramePr>
            <a:graphicFrameLocks noGrp="1"/>
          </p:cNvGraphicFramePr>
          <p:nvPr/>
        </p:nvGraphicFramePr>
        <p:xfrm>
          <a:off x="2908807" y="1595486"/>
          <a:ext cx="2937932" cy="11861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75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68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57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30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970" algn="ctr">
                        <a:lnSpc>
                          <a:spcPts val="890"/>
                        </a:lnSpc>
                      </a:pPr>
                      <a:r>
                        <a:rPr sz="1100" b="1" dirty="0">
                          <a:solidFill>
                            <a:srgbClr val="2025B4"/>
                          </a:solidFill>
                          <a:latin typeface="Arial"/>
                          <a:cs typeface="Arial"/>
                        </a:rPr>
                        <a:t>Sin</a:t>
                      </a:r>
                      <a:r>
                        <a:rPr sz="1100" b="1" spc="-40" dirty="0">
                          <a:solidFill>
                            <a:srgbClr val="2025B4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2025B4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sz="1100" b="1" spc="-35" dirty="0">
                          <a:solidFill>
                            <a:srgbClr val="2025B4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2025B4"/>
                          </a:solidFill>
                          <a:latin typeface="Arial"/>
                          <a:cs typeface="Arial"/>
                        </a:rPr>
                        <a:t>Chemo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R="15240" algn="ctr">
                        <a:lnSpc>
                          <a:spcPts val="960"/>
                        </a:lnSpc>
                        <a:spcBef>
                          <a:spcPts val="145"/>
                        </a:spcBef>
                      </a:pPr>
                      <a:r>
                        <a:rPr sz="1100" b="1" spc="-5" dirty="0">
                          <a:solidFill>
                            <a:srgbClr val="2025B4"/>
                          </a:solidFill>
                          <a:latin typeface="Arial"/>
                          <a:cs typeface="Arial"/>
                        </a:rPr>
                        <a:t>(N=197)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8910">
                        <a:lnSpc>
                          <a:spcPts val="890"/>
                        </a:lnSpc>
                      </a:pPr>
                      <a:r>
                        <a:rPr sz="1100" b="1" dirty="0">
                          <a:solidFill>
                            <a:srgbClr val="D31E3D"/>
                          </a:solidFill>
                          <a:latin typeface="Arial"/>
                          <a:cs typeface="Arial"/>
                        </a:rPr>
                        <a:t>Chemo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156845">
                        <a:lnSpc>
                          <a:spcPts val="960"/>
                        </a:lnSpc>
                        <a:spcBef>
                          <a:spcPts val="145"/>
                        </a:spcBef>
                      </a:pPr>
                      <a:r>
                        <a:rPr sz="1100" b="1" spc="-5" dirty="0">
                          <a:solidFill>
                            <a:srgbClr val="D31E3D"/>
                          </a:solidFill>
                          <a:latin typeface="Arial"/>
                          <a:cs typeface="Arial"/>
                        </a:rPr>
                        <a:t>(N=200)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marR="139065">
                        <a:lnSpc>
                          <a:spcPct val="114999"/>
                        </a:lnSpc>
                        <a:spcBef>
                          <a:spcPts val="60"/>
                        </a:spcBef>
                      </a:pPr>
                      <a:r>
                        <a:rPr sz="1100" b="1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Median OS, </a:t>
                      </a:r>
                      <a:r>
                        <a:rPr sz="1100" b="1" spc="-210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mo</a:t>
                      </a:r>
                      <a:r>
                        <a:rPr sz="1100" b="1" spc="-4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(95%</a:t>
                      </a:r>
                      <a:r>
                        <a:rPr sz="1100" spc="-3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CI)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016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240"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100" b="1" spc="-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18.4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R="15875" algn="ctr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100" spc="-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(14.6-NC)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34712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780"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100" b="1" spc="-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12.9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R="17780" algn="ctr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100" spc="-10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(11.1-.15.4)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34712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74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1100" b="1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HR</a:t>
                      </a:r>
                      <a:r>
                        <a:rPr sz="1100" b="1" spc="-30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(95%</a:t>
                      </a:r>
                      <a:r>
                        <a:rPr sz="1100" b="1" spc="-1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CI)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3707" marB="0"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 gridSpan="2">
                  <a:txBody>
                    <a:bodyPr/>
                    <a:lstStyle/>
                    <a:p>
                      <a:pPr marL="289560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1100" b="1" spc="-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0.660</a:t>
                      </a:r>
                      <a:r>
                        <a:rPr sz="1100" b="1" spc="-10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(0.505-0.864)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3707" marB="0"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98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1100" b="1" i="1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P</a:t>
                      </a:r>
                      <a:r>
                        <a:rPr sz="1100" b="1" i="1" spc="-40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value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6087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1100" b="1" spc="-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0.0023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6087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2" name="object 22"/>
          <p:cNvGraphicFramePr>
            <a:graphicFrameLocks noGrp="1"/>
          </p:cNvGraphicFramePr>
          <p:nvPr/>
        </p:nvGraphicFramePr>
        <p:xfrm>
          <a:off x="8652087" y="1576690"/>
          <a:ext cx="2936240" cy="11743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584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3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40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999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ts val="890"/>
                        </a:lnSpc>
                      </a:pPr>
                      <a:r>
                        <a:rPr sz="1100" b="1" dirty="0">
                          <a:solidFill>
                            <a:srgbClr val="2025B4"/>
                          </a:solidFill>
                          <a:latin typeface="Arial"/>
                          <a:cs typeface="Arial"/>
                        </a:rPr>
                        <a:t>Sin</a:t>
                      </a:r>
                      <a:r>
                        <a:rPr sz="1100" b="1" spc="-40" dirty="0">
                          <a:solidFill>
                            <a:srgbClr val="2025B4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2025B4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sz="1100" b="1" spc="-35" dirty="0">
                          <a:solidFill>
                            <a:srgbClr val="2025B4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2025B4"/>
                          </a:solidFill>
                          <a:latin typeface="Arial"/>
                          <a:cs typeface="Arial"/>
                        </a:rPr>
                        <a:t>Chemo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R="1905" algn="ctr">
                        <a:lnSpc>
                          <a:spcPts val="960"/>
                        </a:lnSpc>
                        <a:spcBef>
                          <a:spcPts val="240"/>
                        </a:spcBef>
                      </a:pPr>
                      <a:r>
                        <a:rPr sz="1100" b="1" spc="-5" dirty="0">
                          <a:solidFill>
                            <a:srgbClr val="2025B4"/>
                          </a:solidFill>
                          <a:latin typeface="Arial"/>
                          <a:cs typeface="Arial"/>
                        </a:rPr>
                        <a:t>(N=327)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8910">
                        <a:lnSpc>
                          <a:spcPts val="890"/>
                        </a:lnSpc>
                      </a:pPr>
                      <a:r>
                        <a:rPr sz="1100" b="1" dirty="0">
                          <a:solidFill>
                            <a:srgbClr val="D31E3D"/>
                          </a:solidFill>
                          <a:latin typeface="Arial"/>
                          <a:cs typeface="Arial"/>
                        </a:rPr>
                        <a:t>Chemo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156845">
                        <a:lnSpc>
                          <a:spcPts val="960"/>
                        </a:lnSpc>
                        <a:spcBef>
                          <a:spcPts val="240"/>
                        </a:spcBef>
                      </a:pPr>
                      <a:r>
                        <a:rPr sz="1100" b="1" spc="-5" dirty="0">
                          <a:solidFill>
                            <a:srgbClr val="D31E3D"/>
                          </a:solidFill>
                          <a:latin typeface="Arial"/>
                          <a:cs typeface="Arial"/>
                        </a:rPr>
                        <a:t>(N=323)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173">
                <a:tc>
                  <a:txBody>
                    <a:bodyPr/>
                    <a:lstStyle/>
                    <a:p>
                      <a:pPr marL="635" marR="126364">
                        <a:lnSpc>
                          <a:spcPts val="1200"/>
                        </a:lnSpc>
                      </a:pPr>
                      <a:r>
                        <a:rPr sz="1100" b="1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Median OS, </a:t>
                      </a:r>
                      <a:r>
                        <a:rPr sz="1100" b="1" spc="-210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mo</a:t>
                      </a:r>
                      <a:r>
                        <a:rPr sz="1100" b="1" spc="-50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(95%</a:t>
                      </a:r>
                      <a:r>
                        <a:rPr sz="1100" spc="-3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CI)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100" b="1" spc="-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15.2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R="1905" algn="ctr">
                        <a:lnSpc>
                          <a:spcPts val="955"/>
                        </a:lnSpc>
                        <a:spcBef>
                          <a:spcPts val="245"/>
                        </a:spcBef>
                      </a:pPr>
                      <a:r>
                        <a:rPr sz="1100" spc="-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(12.9-18.4)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3048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145"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100" b="1" spc="-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12.3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R="17145" algn="ctr">
                        <a:lnSpc>
                          <a:spcPts val="955"/>
                        </a:lnSpc>
                        <a:spcBef>
                          <a:spcPts val="245"/>
                        </a:spcBef>
                      </a:pPr>
                      <a:r>
                        <a:rPr sz="1100" spc="-10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(11.3-.13.8)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3048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973"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1100" b="1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HR</a:t>
                      </a:r>
                      <a:r>
                        <a:rPr sz="1100" b="1" spc="-30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(95%</a:t>
                      </a:r>
                      <a:r>
                        <a:rPr sz="1100" b="1" spc="-1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CI)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3707" marB="0"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 gridSpan="2">
                  <a:txBody>
                    <a:bodyPr/>
                    <a:lstStyle/>
                    <a:p>
                      <a:pPr marL="302895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1100" b="1" spc="-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0.766</a:t>
                      </a:r>
                      <a:r>
                        <a:rPr sz="1100" b="1" spc="-10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(0.626-0.936)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3707" marB="0"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1187">
                <a:tc>
                  <a:txBody>
                    <a:bodyPr/>
                    <a:lstStyle/>
                    <a:p>
                      <a:pPr marL="635">
                        <a:lnSpc>
                          <a:spcPts val="915"/>
                        </a:lnSpc>
                        <a:spcBef>
                          <a:spcPts val="55"/>
                        </a:spcBef>
                      </a:pPr>
                      <a:r>
                        <a:rPr sz="1100" b="1" i="1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P</a:t>
                      </a:r>
                      <a:r>
                        <a:rPr sz="1100" b="1" i="1" spc="-40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value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9313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7780" algn="ctr">
                        <a:lnSpc>
                          <a:spcPts val="915"/>
                        </a:lnSpc>
                        <a:spcBef>
                          <a:spcPts val="55"/>
                        </a:spcBef>
                      </a:pPr>
                      <a:r>
                        <a:rPr sz="1100" b="1" spc="-5" dirty="0">
                          <a:solidFill>
                            <a:srgbClr val="404040"/>
                          </a:solidFill>
                          <a:latin typeface="Arial"/>
                          <a:cs typeface="Arial"/>
                        </a:rPr>
                        <a:t>0.0090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9313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DFE1B327-C264-4E4E-AEE2-8A28C37704E9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78368" y="1156207"/>
            <a:ext cx="2832472" cy="463499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558201" y="90423"/>
            <a:ext cx="5080000" cy="619827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algn="ctr">
              <a:lnSpc>
                <a:spcPts val="2660"/>
              </a:lnSpc>
              <a:spcBef>
                <a:spcPts val="133"/>
              </a:spcBef>
            </a:pPr>
            <a:r>
              <a:rPr spc="-13" dirty="0"/>
              <a:t>Overall</a:t>
            </a:r>
            <a:r>
              <a:rPr spc="33" dirty="0"/>
              <a:t> </a:t>
            </a:r>
            <a:r>
              <a:rPr spc="-13" dirty="0"/>
              <a:t>survival</a:t>
            </a:r>
            <a:r>
              <a:rPr spc="47" dirty="0"/>
              <a:t> </a:t>
            </a:r>
            <a:r>
              <a:rPr dirty="0"/>
              <a:t>subgroup</a:t>
            </a:r>
            <a:r>
              <a:rPr spc="-7" dirty="0"/>
              <a:t> analysis</a:t>
            </a:r>
          </a:p>
          <a:p>
            <a:pPr algn="ctr">
              <a:lnSpc>
                <a:spcPts val="2020"/>
              </a:lnSpc>
            </a:pPr>
            <a:r>
              <a:rPr sz="1867" dirty="0"/>
              <a:t>all</a:t>
            </a:r>
            <a:r>
              <a:rPr sz="1867" spc="-67" dirty="0"/>
              <a:t> </a:t>
            </a:r>
            <a:r>
              <a:rPr sz="1867" spc="-7" dirty="0"/>
              <a:t>randomized</a:t>
            </a:r>
            <a:endParaRPr sz="1867"/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6016" y="5648960"/>
            <a:ext cx="10637520" cy="134365"/>
          </a:xfrm>
          <a:prstGeom prst="rect">
            <a:avLst/>
          </a:prstGeom>
        </p:spPr>
      </p:pic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117320"/>
              </p:ext>
            </p:extLst>
          </p:nvPr>
        </p:nvGraphicFramePr>
        <p:xfrm>
          <a:off x="693497" y="901022"/>
          <a:ext cx="10513057" cy="477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6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95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2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94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14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039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09127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1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Category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6933" marB="0">
                    <a:lnT w="12700">
                      <a:solidFill>
                        <a:srgbClr val="808000"/>
                      </a:solidFill>
                      <a:prstDash val="solid"/>
                    </a:lnT>
                    <a:lnB w="12700">
                      <a:solidFill>
                        <a:srgbClr val="808000"/>
                      </a:solidFill>
                      <a:prstDash val="solid"/>
                    </a:lnB>
                    <a:solidFill>
                      <a:srgbClr val="798325"/>
                    </a:solidFill>
                  </a:tcPr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Subgroup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6933" marB="0">
                    <a:lnT w="12700">
                      <a:solidFill>
                        <a:srgbClr val="808000"/>
                      </a:solidFill>
                      <a:prstDash val="solid"/>
                    </a:lnT>
                    <a:lnB w="12700">
                      <a:solidFill>
                        <a:srgbClr val="808000"/>
                      </a:solidFill>
                      <a:prstDash val="solid"/>
                    </a:lnB>
                    <a:solidFill>
                      <a:srgbClr val="798325"/>
                    </a:solidFill>
                  </a:tcPr>
                </a:tc>
                <a:tc>
                  <a:txBody>
                    <a:bodyPr/>
                    <a:lstStyle/>
                    <a:p>
                      <a:pPr marR="9525"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Sin</a:t>
                      </a:r>
                      <a:r>
                        <a:rPr sz="11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sz="11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Chemo</a:t>
                      </a:r>
                      <a:r>
                        <a:rPr sz="11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(N)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6933" marB="0">
                    <a:lnT w="12700">
                      <a:solidFill>
                        <a:srgbClr val="808000"/>
                      </a:solidFill>
                      <a:prstDash val="solid"/>
                    </a:lnT>
                    <a:lnB w="12700">
                      <a:solidFill>
                        <a:srgbClr val="808000"/>
                      </a:solidFill>
                      <a:prstDash val="solid"/>
                    </a:lnB>
                    <a:solidFill>
                      <a:srgbClr val="798325"/>
                    </a:solidFill>
                  </a:tcPr>
                </a:tc>
                <a:tc>
                  <a:txBody>
                    <a:bodyPr/>
                    <a:lstStyle/>
                    <a:p>
                      <a:pPr marR="6985"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Chemo</a:t>
                      </a:r>
                      <a:r>
                        <a:rPr sz="1100" b="1" spc="-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(N)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6933" marB="0">
                    <a:lnT w="12700">
                      <a:solidFill>
                        <a:srgbClr val="808000"/>
                      </a:solidFill>
                      <a:prstDash val="solid"/>
                    </a:lnT>
                    <a:lnB w="12700">
                      <a:solidFill>
                        <a:srgbClr val="808000"/>
                      </a:solidFill>
                      <a:prstDash val="solid"/>
                    </a:lnB>
                    <a:solidFill>
                      <a:srgbClr val="798325"/>
                    </a:solidFill>
                  </a:tcPr>
                </a:tc>
                <a:tc>
                  <a:txBody>
                    <a:bodyPr/>
                    <a:lstStyle/>
                    <a:p>
                      <a:pPr marL="53975"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HR</a:t>
                      </a:r>
                      <a:r>
                        <a:rPr sz="11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(95%</a:t>
                      </a:r>
                      <a:r>
                        <a:rPr sz="11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CI)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6933" marB="0">
                    <a:lnT w="12700">
                      <a:solidFill>
                        <a:srgbClr val="808000"/>
                      </a:solidFill>
                      <a:prstDash val="solid"/>
                    </a:lnT>
                    <a:lnB w="12700">
                      <a:solidFill>
                        <a:srgbClr val="808000"/>
                      </a:solidFill>
                      <a:prstDash val="solid"/>
                    </a:lnB>
                    <a:solidFill>
                      <a:srgbClr val="798325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HR</a:t>
                      </a:r>
                      <a:r>
                        <a:rPr sz="11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(95%</a:t>
                      </a:r>
                      <a:r>
                        <a:rPr sz="11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CI)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6933" marB="0">
                    <a:lnT w="12700">
                      <a:solidFill>
                        <a:srgbClr val="808000"/>
                      </a:solidFill>
                      <a:prstDash val="solid"/>
                    </a:lnT>
                    <a:lnB w="12700">
                      <a:solidFill>
                        <a:srgbClr val="808000"/>
                      </a:solidFill>
                      <a:prstDash val="solid"/>
                    </a:lnB>
                    <a:solidFill>
                      <a:srgbClr val="7983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907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100" b="1" spc="-5" dirty="0">
                          <a:latin typeface="Arial"/>
                          <a:cs typeface="Arial"/>
                        </a:rPr>
                        <a:t>Overall (N=650)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6933" marB="0">
                    <a:lnT w="12700">
                      <a:solidFill>
                        <a:srgbClr val="808000"/>
                      </a:solidFill>
                      <a:prstDash val="solid"/>
                    </a:lnT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808000"/>
                      </a:solidFill>
                      <a:prstDash val="solid"/>
                    </a:lnT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525"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327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6933" marB="0">
                    <a:lnT w="12700">
                      <a:solidFill>
                        <a:srgbClr val="808000"/>
                      </a:solidFill>
                      <a:prstDash val="solid"/>
                    </a:lnT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323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6933" marB="0">
                    <a:lnT w="12700">
                      <a:solidFill>
                        <a:srgbClr val="808000"/>
                      </a:solidFill>
                      <a:prstDash val="solid"/>
                    </a:lnT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05"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0.77</a:t>
                      </a:r>
                      <a:r>
                        <a:rPr sz="11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(0.63-0.94)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6933" marB="0">
                    <a:lnT w="12700">
                      <a:solidFill>
                        <a:srgbClr val="808000"/>
                      </a:solidFill>
                      <a:prstDash val="solid"/>
                    </a:lnT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8440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100" b="1" spc="-15" dirty="0">
                          <a:latin typeface="Arial"/>
                          <a:cs typeface="Arial"/>
                        </a:rPr>
                        <a:t>Age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6933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&lt;65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6933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9525"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206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6933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209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6933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52705"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0.73</a:t>
                      </a:r>
                      <a:r>
                        <a:rPr sz="11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(0.57-0.94)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6933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5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≥65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52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121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890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25" dirty="0">
                          <a:latin typeface="Arial"/>
                          <a:cs typeface="Arial"/>
                        </a:rPr>
                        <a:t>114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0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0.76</a:t>
                      </a:r>
                      <a:r>
                        <a:rPr sz="11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(0.55-1.07)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287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b="1" dirty="0">
                          <a:latin typeface="Arial"/>
                          <a:cs typeface="Arial"/>
                        </a:rPr>
                        <a:t>Sex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Male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9525" algn="ctr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253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230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52705" algn="ctr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0.71</a:t>
                      </a:r>
                      <a:r>
                        <a:rPr sz="11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(0.56-0.90)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45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Female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430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74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890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93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0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0.84</a:t>
                      </a:r>
                      <a:r>
                        <a:rPr sz="11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(0.57-1.23)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9287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100" b="1" spc="5" dirty="0">
                          <a:latin typeface="Arial"/>
                          <a:cs typeface="Arial"/>
                        </a:rPr>
                        <a:t>W</a:t>
                      </a:r>
                      <a:r>
                        <a:rPr sz="1100" b="1" spc="-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1100" b="1" dirty="0">
                          <a:latin typeface="Arial"/>
                          <a:cs typeface="Arial"/>
                        </a:rPr>
                        <a:t>ight</a:t>
                      </a:r>
                      <a:r>
                        <a:rPr sz="11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" dirty="0">
                          <a:latin typeface="Arial"/>
                          <a:cs typeface="Arial"/>
                        </a:rPr>
                        <a:t>(k</a:t>
                      </a:r>
                      <a:r>
                        <a:rPr sz="1100" b="1" dirty="0">
                          <a:latin typeface="Arial"/>
                          <a:cs typeface="Arial"/>
                        </a:rPr>
                        <a:t>g)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6933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&lt;60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6933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9525"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159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6933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169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6933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52705"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0.82</a:t>
                      </a:r>
                      <a:r>
                        <a:rPr sz="11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(0.62-1.09)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6933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45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≥60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52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168</a:t>
                      </a:r>
                      <a:endParaRPr sz="1100" dirty="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154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0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0.67</a:t>
                      </a:r>
                      <a:r>
                        <a:rPr sz="11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(0.50-0.89)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9287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b="1" dirty="0">
                          <a:latin typeface="Arial"/>
                          <a:cs typeface="Arial"/>
                        </a:rPr>
                        <a:t>ECOG</a:t>
                      </a:r>
                      <a:r>
                        <a:rPr sz="11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latin typeface="Arial"/>
                          <a:cs typeface="Arial"/>
                        </a:rPr>
                        <a:t>PS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11430" algn="ctr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89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8890" algn="ctr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91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52705" algn="ctr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0.55</a:t>
                      </a:r>
                      <a:r>
                        <a:rPr sz="11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(0.37-0.83)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45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1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52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238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232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0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0.82</a:t>
                      </a:r>
                      <a:r>
                        <a:rPr sz="11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(0.65-1.04)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9287">
                <a:tc rowSpan="2"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b="1" dirty="0">
                          <a:latin typeface="Arial"/>
                          <a:cs typeface="Arial"/>
                        </a:rPr>
                        <a:t>PD-L1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100" b="1" spc="-5" dirty="0">
                          <a:latin typeface="Arial"/>
                          <a:cs typeface="Arial"/>
                        </a:rPr>
                        <a:t>expression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CPS</a:t>
                      </a:r>
                      <a:r>
                        <a:rPr sz="11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≥10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9525" algn="ctr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146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142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52705" algn="ctr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0.56</a:t>
                      </a:r>
                      <a:r>
                        <a:rPr sz="11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(0.41-0.77)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690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3335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CPS</a:t>
                      </a:r>
                      <a:r>
                        <a:rPr sz="11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≥5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/>
                </a:tc>
                <a:tc>
                  <a:txBody>
                    <a:bodyPr/>
                    <a:lstStyle/>
                    <a:p>
                      <a:pPr marR="952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197</a:t>
                      </a:r>
                      <a:endParaRPr sz="1100" dirty="0">
                        <a:latin typeface="Arial"/>
                        <a:cs typeface="Arial"/>
                      </a:endParaRPr>
                    </a:p>
                  </a:txBody>
                  <a:tcPr marL="0" marR="0" marT="25400" marB="0"/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200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/>
                </a:tc>
                <a:tc>
                  <a:txBody>
                    <a:bodyPr/>
                    <a:lstStyle/>
                    <a:p>
                      <a:pPr marL="5270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0.64</a:t>
                      </a:r>
                      <a:r>
                        <a:rPr sz="11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(0.49-0.84)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45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CPS</a:t>
                      </a:r>
                      <a:r>
                        <a:rPr sz="11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≥1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52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275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271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0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0.73</a:t>
                      </a:r>
                      <a:r>
                        <a:rPr sz="11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(0.58-0.90)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9287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b="1" spc="-5" dirty="0">
                          <a:latin typeface="Arial"/>
                          <a:cs typeface="Arial"/>
                        </a:rPr>
                        <a:t>Liver</a:t>
                      </a:r>
                      <a:r>
                        <a:rPr sz="11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" dirty="0">
                          <a:latin typeface="Arial"/>
                          <a:cs typeface="Arial"/>
                        </a:rPr>
                        <a:t>metastasis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No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9525" algn="ctr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200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195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52705" algn="ctr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0.73</a:t>
                      </a:r>
                      <a:r>
                        <a:rPr sz="11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(0.57-0.94)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36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25" dirty="0">
                          <a:latin typeface="Arial"/>
                          <a:cs typeface="Arial"/>
                        </a:rPr>
                        <a:t>Yes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52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127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128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0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0.75</a:t>
                      </a:r>
                      <a:r>
                        <a:rPr sz="11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(0.54-1.04)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0133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b="1" dirty="0">
                          <a:latin typeface="Arial"/>
                          <a:cs typeface="Arial"/>
                        </a:rPr>
                        <a:t>Primary</a:t>
                      </a:r>
                      <a:r>
                        <a:rPr sz="11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latin typeface="Arial"/>
                          <a:cs typeface="Arial"/>
                        </a:rPr>
                        <a:t>location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9525" algn="ctr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266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263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52705" algn="ctr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0.72</a:t>
                      </a:r>
                      <a:r>
                        <a:rPr sz="11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(0.58-0.89)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336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GEJ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430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60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890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60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0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0.84</a:t>
                      </a:r>
                      <a:r>
                        <a:rPr sz="11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(0.52-1.36)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0133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100" b="1" spc="-5" dirty="0">
                          <a:latin typeface="Arial"/>
                          <a:cs typeface="Arial"/>
                        </a:rPr>
                        <a:t>Disease status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8627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Locally</a:t>
                      </a:r>
                      <a:r>
                        <a:rPr sz="11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advanced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8627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11430"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28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8627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8890"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8627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52705"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0.61</a:t>
                      </a:r>
                      <a:r>
                        <a:rPr sz="11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(0.28-1.33)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8627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336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Metastatic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52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299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299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0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0.75</a:t>
                      </a:r>
                      <a:r>
                        <a:rPr sz="11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(0.61-0.92)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2700">
                      <a:solidFill>
                        <a:srgbClr val="808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0133">
                <a:tc rowSpan="2"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100" b="1" dirty="0">
                          <a:latin typeface="Arial"/>
                          <a:cs typeface="Arial"/>
                        </a:rPr>
                        <a:t>Previous</a:t>
                      </a:r>
                      <a:r>
                        <a:rPr sz="1100" b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" dirty="0">
                          <a:latin typeface="Arial"/>
                          <a:cs typeface="Arial"/>
                        </a:rPr>
                        <a:t>radical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100" b="1" spc="-5" dirty="0">
                          <a:latin typeface="Arial"/>
                          <a:cs typeface="Arial"/>
                        </a:rPr>
                        <a:t>resection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8627" marB="0">
                    <a:lnT w="12700">
                      <a:solidFill>
                        <a:srgbClr val="808000"/>
                      </a:solidFill>
                      <a:prstDash val="solid"/>
                    </a:lnT>
                    <a:lnB w="19050">
                      <a:solidFill>
                        <a:srgbClr val="58585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100" spc="-25" dirty="0">
                          <a:latin typeface="Arial"/>
                          <a:cs typeface="Arial"/>
                        </a:rPr>
                        <a:t>Yes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8627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11430"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58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8627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8890"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58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8627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52705"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0.70</a:t>
                      </a:r>
                      <a:r>
                        <a:rPr sz="11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(0.44-1.09)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8627" marB="0">
                    <a:lnT w="12700">
                      <a:solidFill>
                        <a:srgbClr val="808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6246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3970" marB="0">
                    <a:lnT w="12700">
                      <a:solidFill>
                        <a:srgbClr val="808000"/>
                      </a:solidFill>
                      <a:prstDash val="solid"/>
                    </a:lnT>
                    <a:lnB w="19050">
                      <a:solidFill>
                        <a:srgbClr val="58585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No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9050">
                      <a:solidFill>
                        <a:srgbClr val="58585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52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269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9050">
                      <a:solidFill>
                        <a:srgbClr val="58585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265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9050">
                      <a:solidFill>
                        <a:srgbClr val="58585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0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5" dirty="0">
                          <a:latin typeface="Arial"/>
                          <a:cs typeface="Arial"/>
                        </a:rPr>
                        <a:t>0.75</a:t>
                      </a:r>
                      <a:r>
                        <a:rPr sz="11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(0.60-0.94)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B w="19050">
                      <a:solidFill>
                        <a:srgbClr val="58585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9050">
                      <a:solidFill>
                        <a:srgbClr val="58585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7" name="object 7"/>
          <p:cNvSpPr/>
          <p:nvPr/>
        </p:nvSpPr>
        <p:spPr>
          <a:xfrm>
            <a:off x="9873488" y="5894831"/>
            <a:ext cx="702733" cy="101600"/>
          </a:xfrm>
          <a:custGeom>
            <a:avLst/>
            <a:gdLst/>
            <a:ahLst/>
            <a:cxnLst/>
            <a:rect l="l" t="t" r="r" b="b"/>
            <a:pathLst>
              <a:path w="527050" h="76200">
                <a:moveTo>
                  <a:pt x="76200" y="0"/>
                </a:moveTo>
                <a:lnTo>
                  <a:pt x="0" y="38099"/>
                </a:lnTo>
                <a:lnTo>
                  <a:pt x="76200" y="76199"/>
                </a:lnTo>
                <a:lnTo>
                  <a:pt x="76200" y="44449"/>
                </a:lnTo>
                <a:lnTo>
                  <a:pt x="63500" y="44449"/>
                </a:lnTo>
                <a:lnTo>
                  <a:pt x="63500" y="31749"/>
                </a:lnTo>
                <a:lnTo>
                  <a:pt x="76200" y="31749"/>
                </a:lnTo>
                <a:lnTo>
                  <a:pt x="76200" y="0"/>
                </a:lnTo>
                <a:close/>
              </a:path>
              <a:path w="527050" h="76200">
                <a:moveTo>
                  <a:pt x="450468" y="0"/>
                </a:moveTo>
                <a:lnTo>
                  <a:pt x="450468" y="76199"/>
                </a:lnTo>
                <a:lnTo>
                  <a:pt x="513968" y="44449"/>
                </a:lnTo>
                <a:lnTo>
                  <a:pt x="463168" y="44449"/>
                </a:lnTo>
                <a:lnTo>
                  <a:pt x="463168" y="31749"/>
                </a:lnTo>
                <a:lnTo>
                  <a:pt x="513968" y="31749"/>
                </a:lnTo>
                <a:lnTo>
                  <a:pt x="450468" y="0"/>
                </a:lnTo>
                <a:close/>
              </a:path>
              <a:path w="527050" h="76200">
                <a:moveTo>
                  <a:pt x="76200" y="31749"/>
                </a:moveTo>
                <a:lnTo>
                  <a:pt x="63500" y="31749"/>
                </a:lnTo>
                <a:lnTo>
                  <a:pt x="63500" y="44449"/>
                </a:lnTo>
                <a:lnTo>
                  <a:pt x="76200" y="44449"/>
                </a:lnTo>
                <a:lnTo>
                  <a:pt x="76200" y="31749"/>
                </a:lnTo>
                <a:close/>
              </a:path>
              <a:path w="527050" h="76200">
                <a:moveTo>
                  <a:pt x="450468" y="31749"/>
                </a:moveTo>
                <a:lnTo>
                  <a:pt x="76200" y="31749"/>
                </a:lnTo>
                <a:lnTo>
                  <a:pt x="76200" y="44449"/>
                </a:lnTo>
                <a:lnTo>
                  <a:pt x="450468" y="44449"/>
                </a:lnTo>
                <a:lnTo>
                  <a:pt x="450468" y="31749"/>
                </a:lnTo>
                <a:close/>
              </a:path>
              <a:path w="527050" h="76200">
                <a:moveTo>
                  <a:pt x="513968" y="31749"/>
                </a:moveTo>
                <a:lnTo>
                  <a:pt x="463168" y="31749"/>
                </a:lnTo>
                <a:lnTo>
                  <a:pt x="463168" y="44449"/>
                </a:lnTo>
                <a:lnTo>
                  <a:pt x="513968" y="44449"/>
                </a:lnTo>
                <a:lnTo>
                  <a:pt x="526668" y="38099"/>
                </a:lnTo>
                <a:lnTo>
                  <a:pt x="513968" y="31749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298856" y="5745413"/>
            <a:ext cx="176107" cy="140209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>
              <a:spcBef>
                <a:spcPts val="133"/>
              </a:spcBef>
            </a:pPr>
            <a:r>
              <a:rPr sz="800" spc="-7" dirty="0">
                <a:solidFill>
                  <a:prstClr val="black"/>
                </a:solidFill>
                <a:latin typeface="Arial"/>
                <a:cs typeface="Arial"/>
              </a:rPr>
              <a:t>0</a:t>
            </a:r>
            <a:r>
              <a:rPr sz="800" dirty="0">
                <a:solidFill>
                  <a:prstClr val="black"/>
                </a:solidFill>
                <a:latin typeface="Arial"/>
                <a:cs typeface="Arial"/>
              </a:rPr>
              <a:t>.2</a:t>
            </a:r>
            <a:endParaRPr sz="8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dt" sz="half" idx="6"/>
          </p:nvPr>
        </p:nvSpPr>
        <p:spPr>
          <a:xfrm>
            <a:off x="3747685" y="8347728"/>
            <a:ext cx="2125696" cy="191505"/>
          </a:xfrm>
          <a:prstGeom prst="rect">
            <a:avLst/>
          </a:prstGeom>
        </p:spPr>
        <p:txBody>
          <a:bodyPr vert="horz" wrap="square" lIns="0" tIns="6773" rIns="0" bIns="0" rtlCol="0">
            <a:spAutoFit/>
          </a:bodyPr>
          <a:lstStyle/>
          <a:p>
            <a:pPr marL="16933" defTabSz="1219170">
              <a:spcBef>
                <a:spcPts val="53"/>
              </a:spcBef>
            </a:pPr>
            <a:r>
              <a:rPr spc="-120" dirty="0"/>
              <a:t>Pre</a:t>
            </a:r>
            <a:r>
              <a:rPr spc="-133" dirty="0"/>
              <a:t>s</a:t>
            </a:r>
            <a:r>
              <a:rPr spc="-127" dirty="0"/>
              <a:t>en</a:t>
            </a:r>
            <a:r>
              <a:rPr spc="-107" dirty="0"/>
              <a:t>te</a:t>
            </a:r>
            <a:r>
              <a:rPr spc="-133" dirty="0"/>
              <a:t>d</a:t>
            </a:r>
            <a:r>
              <a:rPr spc="-47" dirty="0"/>
              <a:t> </a:t>
            </a:r>
            <a:r>
              <a:rPr spc="-133" dirty="0"/>
              <a:t>b</a:t>
            </a:r>
            <a:r>
              <a:rPr spc="-127" dirty="0"/>
              <a:t>y</a:t>
            </a:r>
            <a:r>
              <a:rPr spc="-80" dirty="0"/>
              <a:t> </a:t>
            </a:r>
            <a:r>
              <a:rPr spc="-120" dirty="0"/>
              <a:t>J</a:t>
            </a:r>
            <a:r>
              <a:rPr spc="-67" dirty="0"/>
              <a:t>i</a:t>
            </a:r>
            <a:r>
              <a:rPr spc="-127" dirty="0"/>
              <a:t>an</a:t>
            </a:r>
            <a:r>
              <a:rPr spc="-187" dirty="0"/>
              <a:t>m</a:t>
            </a:r>
            <a:r>
              <a:rPr spc="-100" dirty="0"/>
              <a:t>in</a:t>
            </a:r>
            <a:r>
              <a:rPr spc="-133" dirty="0"/>
              <a:t>g</a:t>
            </a:r>
            <a:r>
              <a:rPr spc="-87" dirty="0"/>
              <a:t> </a:t>
            </a:r>
            <a:r>
              <a:rPr spc="-147" dirty="0"/>
              <a:t>Xu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xfrm>
            <a:off x="7791137" y="8349895"/>
            <a:ext cx="7836747" cy="191505"/>
          </a:xfrm>
          <a:prstGeom prst="rect">
            <a:avLst/>
          </a:prstGeom>
        </p:spPr>
        <p:txBody>
          <a:bodyPr vert="horz" wrap="square" lIns="0" tIns="6773" rIns="0" bIns="0" rtlCol="0">
            <a:spAutoFit/>
          </a:bodyPr>
          <a:lstStyle/>
          <a:p>
            <a:pPr marL="16933" defTabSz="1219170">
              <a:spcBef>
                <a:spcPts val="53"/>
              </a:spcBef>
            </a:pPr>
            <a:r>
              <a:rPr spc="-113" dirty="0"/>
              <a:t>Content</a:t>
            </a:r>
            <a:r>
              <a:rPr spc="-47" dirty="0"/>
              <a:t> </a:t>
            </a:r>
            <a:r>
              <a:rPr spc="-93" dirty="0"/>
              <a:t>of</a:t>
            </a:r>
            <a:r>
              <a:rPr spc="-53" dirty="0"/>
              <a:t> </a:t>
            </a:r>
            <a:r>
              <a:rPr spc="-87" dirty="0"/>
              <a:t>this</a:t>
            </a:r>
            <a:r>
              <a:rPr spc="-67" dirty="0"/>
              <a:t> </a:t>
            </a:r>
            <a:r>
              <a:rPr spc="-107" dirty="0"/>
              <a:t>presentation</a:t>
            </a:r>
            <a:r>
              <a:rPr spc="-20" dirty="0"/>
              <a:t> </a:t>
            </a:r>
            <a:r>
              <a:rPr spc="-80" dirty="0"/>
              <a:t>is</a:t>
            </a:r>
            <a:r>
              <a:rPr spc="-67" dirty="0"/>
              <a:t> </a:t>
            </a:r>
            <a:r>
              <a:rPr spc="-107" dirty="0"/>
              <a:t>copyright</a:t>
            </a:r>
            <a:r>
              <a:rPr spc="-13" dirty="0"/>
              <a:t> </a:t>
            </a:r>
            <a:r>
              <a:rPr spc="-127" dirty="0"/>
              <a:t>and</a:t>
            </a:r>
            <a:r>
              <a:rPr spc="-40" dirty="0"/>
              <a:t> </a:t>
            </a:r>
            <a:r>
              <a:rPr spc="-93" dirty="0"/>
              <a:t>responsibility</a:t>
            </a:r>
            <a:r>
              <a:rPr spc="-33" dirty="0"/>
              <a:t> </a:t>
            </a:r>
            <a:r>
              <a:rPr spc="-93" dirty="0"/>
              <a:t>of</a:t>
            </a:r>
            <a:r>
              <a:rPr spc="-80" dirty="0"/>
              <a:t> </a:t>
            </a:r>
            <a:r>
              <a:rPr spc="-107" dirty="0"/>
              <a:t>the</a:t>
            </a:r>
            <a:r>
              <a:rPr spc="-53" dirty="0"/>
              <a:t> </a:t>
            </a:r>
            <a:r>
              <a:rPr spc="-100" dirty="0"/>
              <a:t>author.</a:t>
            </a:r>
            <a:r>
              <a:rPr spc="-20" dirty="0"/>
              <a:t> </a:t>
            </a:r>
            <a:r>
              <a:rPr spc="-113" dirty="0"/>
              <a:t>Permission</a:t>
            </a:r>
            <a:r>
              <a:rPr spc="-47" dirty="0"/>
              <a:t> </a:t>
            </a:r>
            <a:r>
              <a:rPr spc="-80" dirty="0"/>
              <a:t>is</a:t>
            </a:r>
            <a:r>
              <a:rPr spc="-67" dirty="0"/>
              <a:t> </a:t>
            </a:r>
            <a:r>
              <a:rPr spc="-107" dirty="0"/>
              <a:t>required</a:t>
            </a:r>
            <a:r>
              <a:rPr spc="-13" dirty="0"/>
              <a:t> </a:t>
            </a:r>
            <a:r>
              <a:rPr spc="-87" dirty="0"/>
              <a:t>for</a:t>
            </a:r>
            <a:r>
              <a:rPr spc="-60" dirty="0"/>
              <a:t> </a:t>
            </a:r>
            <a:r>
              <a:rPr spc="-100" dirty="0"/>
              <a:t>re-use.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986520" y="5745413"/>
            <a:ext cx="824653" cy="28871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75351" algn="ctr" defTabSz="1219170">
              <a:lnSpc>
                <a:spcPts val="933"/>
              </a:lnSpc>
              <a:spcBef>
                <a:spcPts val="133"/>
              </a:spcBef>
            </a:pPr>
            <a:r>
              <a:rPr sz="800" dirty="0">
                <a:solidFill>
                  <a:prstClr val="black"/>
                </a:solidFill>
                <a:latin typeface="Arial"/>
                <a:cs typeface="Arial"/>
              </a:rPr>
              <a:t>0.5</a:t>
            </a:r>
            <a:endParaRPr sz="800">
              <a:solidFill>
                <a:prstClr val="black"/>
              </a:solidFill>
              <a:latin typeface="Arial"/>
              <a:cs typeface="Arial"/>
            </a:endParaRPr>
          </a:p>
          <a:p>
            <a:pPr algn="ctr" defTabSz="1219170">
              <a:lnSpc>
                <a:spcPts val="1253"/>
              </a:lnSpc>
            </a:pP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Sin</a:t>
            </a:r>
            <a:r>
              <a:rPr sz="1067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+</a:t>
            </a:r>
            <a:r>
              <a:rPr sz="1067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Chemo</a:t>
            </a:r>
            <a:endParaRPr sz="1067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177442" y="5745413"/>
            <a:ext cx="90593" cy="140209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>
              <a:spcBef>
                <a:spcPts val="133"/>
              </a:spcBef>
            </a:pPr>
            <a:r>
              <a:rPr sz="800" spc="-7" dirty="0">
                <a:solidFill>
                  <a:prstClr val="black"/>
                </a:solidFill>
                <a:latin typeface="Arial"/>
                <a:cs typeface="Arial"/>
              </a:rPr>
              <a:t>1</a:t>
            </a:r>
            <a:endParaRPr sz="8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651289" y="5745413"/>
            <a:ext cx="473287" cy="28871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R="62652" algn="r" defTabSz="1219170">
              <a:lnSpc>
                <a:spcPts val="933"/>
              </a:lnSpc>
              <a:spcBef>
                <a:spcPts val="133"/>
              </a:spcBef>
            </a:pPr>
            <a:r>
              <a:rPr sz="800" spc="-7" dirty="0">
                <a:solidFill>
                  <a:prstClr val="black"/>
                </a:solidFill>
                <a:latin typeface="Arial"/>
                <a:cs typeface="Arial"/>
              </a:rPr>
              <a:t>2</a:t>
            </a:r>
            <a:endParaRPr sz="800">
              <a:solidFill>
                <a:prstClr val="black"/>
              </a:solidFill>
              <a:latin typeface="Arial"/>
              <a:cs typeface="Arial"/>
            </a:endParaRPr>
          </a:p>
          <a:p>
            <a:pPr marL="16933" defTabSz="1219170">
              <a:lnSpc>
                <a:spcPts val="1253"/>
              </a:lnSpc>
            </a:pPr>
            <a:r>
              <a:rPr sz="1067" spc="-7" dirty="0">
                <a:solidFill>
                  <a:prstClr val="black"/>
                </a:solidFill>
                <a:latin typeface="Arial"/>
                <a:cs typeface="Arial"/>
              </a:rPr>
              <a:t>Che</a:t>
            </a:r>
            <a:r>
              <a:rPr sz="1067" spc="13" dirty="0">
                <a:solidFill>
                  <a:prstClr val="black"/>
                </a:solidFill>
                <a:latin typeface="Arial"/>
                <a:cs typeface="Arial"/>
              </a:rPr>
              <a:t>m</a:t>
            </a:r>
            <a:r>
              <a:rPr sz="1067" dirty="0">
                <a:solidFill>
                  <a:prstClr val="black"/>
                </a:solidFill>
                <a:latin typeface="Arial"/>
                <a:cs typeface="Arial"/>
              </a:rPr>
              <a:t>o</a:t>
            </a:r>
            <a:endParaRPr sz="1067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4" name="object 20">
            <a:extLst>
              <a:ext uri="{FF2B5EF4-FFF2-40B4-BE49-F238E27FC236}">
                <a16:creationId xmlns:a16="http://schemas.microsoft.com/office/drawing/2014/main" id="{E7363A27-76E7-47B2-A0A9-5ABAB05E040A}"/>
              </a:ext>
            </a:extLst>
          </p:cNvPr>
          <p:cNvSpPr txBox="1"/>
          <p:nvPr/>
        </p:nvSpPr>
        <p:spPr>
          <a:xfrm>
            <a:off x="2631289" y="6228097"/>
            <a:ext cx="9182945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321725" indent="-304792">
              <a:spcBef>
                <a:spcPts val="133"/>
              </a:spcBef>
              <a:buSzPct val="133333"/>
              <a:buChar char="•"/>
              <a:tabLst>
                <a:tab pos="320879" algn="l"/>
                <a:tab pos="321725" algn="l"/>
              </a:tabLst>
            </a:pPr>
            <a:r>
              <a:rPr lang="en-US" sz="1600" spc="-7" dirty="0">
                <a:latin typeface="Arial"/>
                <a:cs typeface="Arial"/>
              </a:rPr>
              <a:t>Xu et al, ESMO 2021</a:t>
            </a:r>
            <a:endParaRPr sz="1600" dirty="0">
              <a:latin typeface="Arial"/>
              <a:cs typeface="Arial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2CFB116-0568-44BC-B02C-A37E15CA04BF}"/>
              </a:ext>
            </a:extLst>
          </p:cNvPr>
          <p:cNvCxnSpPr/>
          <p:nvPr/>
        </p:nvCxnSpPr>
        <p:spPr>
          <a:xfrm flipH="1">
            <a:off x="2964399" y="2958446"/>
            <a:ext cx="949234" cy="44413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49031A3B-279D-488C-BFFA-574915B66662}"/>
              </a:ext>
            </a:extLst>
          </p:cNvPr>
          <p:cNvSpPr txBox="1"/>
          <p:nvPr/>
        </p:nvSpPr>
        <p:spPr>
          <a:xfrm>
            <a:off x="2357590" y="2686703"/>
            <a:ext cx="2509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What about CPS &lt;1?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ECEC7B-32CC-EC46-9B49-4E913F7FB86D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9017" y="0"/>
            <a:ext cx="8830012" cy="870857"/>
          </a:xfrm>
        </p:spPr>
        <p:txBody>
          <a:bodyPr/>
          <a:lstStyle/>
          <a:p>
            <a:r>
              <a:rPr lang="en-US" b="1" dirty="0"/>
              <a:t>Gastric/GEJ Adeno-Conclusions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39" y="1177290"/>
            <a:ext cx="11451771" cy="5071110"/>
          </a:xfrm>
        </p:spPr>
        <p:txBody>
          <a:bodyPr>
            <a:normAutofit/>
          </a:bodyPr>
          <a:lstStyle/>
          <a:p>
            <a:r>
              <a:rPr lang="en-US" sz="3600" dirty="0"/>
              <a:t>Clinical Implications: </a:t>
            </a:r>
          </a:p>
          <a:p>
            <a:pPr lvl="1"/>
            <a:r>
              <a:rPr lang="en-US" sz="3200" dirty="0"/>
              <a:t>FOLFOX/</a:t>
            </a:r>
            <a:r>
              <a:rPr lang="en-US" sz="3200" dirty="0" err="1"/>
              <a:t>CapeOx</a:t>
            </a:r>
            <a:r>
              <a:rPr lang="en-US" sz="3200" dirty="0"/>
              <a:t> + </a:t>
            </a:r>
            <a:r>
              <a:rPr lang="en-US" sz="3200" dirty="0" err="1"/>
              <a:t>Nivo</a:t>
            </a:r>
            <a:r>
              <a:rPr lang="en-US" sz="3200" dirty="0"/>
              <a:t> is SOC in CPS </a:t>
            </a:r>
            <a:r>
              <a:rPr lang="en-US" sz="3200" u="sng" dirty="0"/>
              <a:t>&gt;</a:t>
            </a:r>
            <a:r>
              <a:rPr lang="en-US" sz="3200" dirty="0"/>
              <a:t>5</a:t>
            </a:r>
          </a:p>
          <a:p>
            <a:pPr lvl="1"/>
            <a:r>
              <a:rPr lang="en-US" sz="3200" dirty="0"/>
              <a:t>Platinum/5-FU + </a:t>
            </a:r>
            <a:r>
              <a:rPr lang="en-US" sz="3200" dirty="0" err="1"/>
              <a:t>Pembro</a:t>
            </a:r>
            <a:r>
              <a:rPr lang="en-US" sz="3200" dirty="0"/>
              <a:t> also a SOC in esophageal adeno</a:t>
            </a:r>
          </a:p>
          <a:p>
            <a:pPr lvl="1"/>
            <a:r>
              <a:rPr lang="en-US" sz="3200" dirty="0"/>
              <a:t>No role for IPI/</a:t>
            </a:r>
            <a:r>
              <a:rPr lang="en-US" sz="3200" dirty="0" err="1"/>
              <a:t>Nivo</a:t>
            </a:r>
            <a:r>
              <a:rPr lang="en-US" sz="3200" dirty="0"/>
              <a:t> in gastric or GEJ adeno</a:t>
            </a:r>
          </a:p>
          <a:p>
            <a:pPr lvl="1"/>
            <a:r>
              <a:rPr lang="en-US" sz="3200" dirty="0"/>
              <a:t>Minimal efficacy with addition of </a:t>
            </a:r>
            <a:r>
              <a:rPr lang="en-US" sz="3200" dirty="0" err="1"/>
              <a:t>Nivo</a:t>
            </a:r>
            <a:r>
              <a:rPr lang="en-US" sz="3200" dirty="0"/>
              <a:t> in CPS </a:t>
            </a:r>
            <a:r>
              <a:rPr lang="en-US" sz="3200" u="sng" dirty="0"/>
              <a:t>&lt;5</a:t>
            </a:r>
          </a:p>
          <a:p>
            <a:pPr lvl="1"/>
            <a:r>
              <a:rPr lang="en-US" sz="3200" dirty="0" err="1"/>
              <a:t>Sintilimab</a:t>
            </a:r>
            <a:r>
              <a:rPr lang="en-US" sz="3200" dirty="0"/>
              <a:t> data very promising, even in CPS&lt; 5</a:t>
            </a:r>
          </a:p>
          <a:p>
            <a:pPr marL="540263" lvl="1" indent="0">
              <a:buNone/>
            </a:pPr>
            <a:endParaRPr lang="en-US" sz="3200" u="sng" dirty="0"/>
          </a:p>
          <a:p>
            <a:pPr lvl="1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389157-B47B-0A4A-B103-07897DB583DE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283946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060" y="2571751"/>
            <a:ext cx="7317878" cy="322957"/>
          </a:xfrm>
        </p:spPr>
        <p:txBody>
          <a:bodyPr/>
          <a:lstStyle/>
          <a:p>
            <a:r>
              <a:rPr lang="en-US" sz="656" b="1" dirty="0">
                <a:latin typeface="Arial" charset="0"/>
                <a:ea typeface="+mn-ea"/>
                <a:cs typeface="+mn-cs"/>
              </a:rPr>
              <a:t>Slide 2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2" y="0"/>
            <a:ext cx="11413764" cy="642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2617470" y="6465094"/>
            <a:ext cx="9194274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125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Content of this presentation is the property of the author, licensed by ASCO. Permission required for reuse.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C4814A-7838-2443-9528-BAFA7DA0CC73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060" y="2571751"/>
            <a:ext cx="7317878" cy="322957"/>
          </a:xfrm>
        </p:spPr>
        <p:txBody>
          <a:bodyPr/>
          <a:lstStyle/>
          <a:p>
            <a:r>
              <a:rPr lang="en-US" sz="656" b="1" dirty="0">
                <a:latin typeface="Arial" charset="0"/>
                <a:ea typeface="+mn-ea"/>
                <a:cs typeface="+mn-cs"/>
              </a:rPr>
              <a:t>Slide 4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2" y="0"/>
            <a:ext cx="11413764" cy="642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2686050" y="6465094"/>
            <a:ext cx="9125694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125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Content of this presentation is the property of the author, licensed by ASCO. Permission required for reuse.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E553CE-B670-9F4A-91B5-E4365C0B3D43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9017" y="0"/>
            <a:ext cx="8620951" cy="1143000"/>
          </a:xfrm>
        </p:spPr>
        <p:txBody>
          <a:bodyPr/>
          <a:lstStyle/>
          <a:p>
            <a:r>
              <a:rPr lang="en-US" b="1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2970" y="1143000"/>
            <a:ext cx="10836184" cy="5105400"/>
          </a:xfrm>
        </p:spPr>
        <p:txBody>
          <a:bodyPr>
            <a:normAutofit/>
          </a:bodyPr>
          <a:lstStyle/>
          <a:p>
            <a:r>
              <a:rPr lang="en-US" sz="2400" dirty="0"/>
              <a:t>Early Stage Disease: </a:t>
            </a:r>
            <a:r>
              <a:rPr lang="en-US" sz="2400" dirty="0" err="1"/>
              <a:t>CheckMate</a:t>
            </a:r>
            <a:r>
              <a:rPr lang="en-US" sz="2400" dirty="0"/>
              <a:t> 577</a:t>
            </a:r>
          </a:p>
          <a:p>
            <a:r>
              <a:rPr lang="en-US" sz="2400" dirty="0"/>
              <a:t>Squamous Cell Carcinoma: </a:t>
            </a:r>
          </a:p>
          <a:p>
            <a:pPr lvl="1"/>
            <a:r>
              <a:rPr lang="en-US" sz="2000" dirty="0" err="1"/>
              <a:t>CheckMate</a:t>
            </a:r>
            <a:r>
              <a:rPr lang="en-US" sz="2000" dirty="0"/>
              <a:t> 648, Orient 15, Jupiter 06, Keynote 590 </a:t>
            </a:r>
          </a:p>
          <a:p>
            <a:r>
              <a:rPr lang="en-US" sz="2400" dirty="0"/>
              <a:t>Gastric/GEJ Adenocarcinoma</a:t>
            </a:r>
            <a:r>
              <a:rPr lang="en-US" sz="2375" dirty="0"/>
              <a:t>: </a:t>
            </a:r>
          </a:p>
          <a:p>
            <a:pPr lvl="1"/>
            <a:r>
              <a:rPr lang="en-US" sz="2000" dirty="0" err="1"/>
              <a:t>CheckMate</a:t>
            </a:r>
            <a:r>
              <a:rPr lang="en-US" sz="2000" dirty="0"/>
              <a:t> 649, Keynote 590, Orient 16</a:t>
            </a:r>
          </a:p>
          <a:p>
            <a:pPr marL="478338" indent="-342900"/>
            <a:r>
              <a:rPr lang="en-US" sz="2400" dirty="0"/>
              <a:t>HER2+:</a:t>
            </a:r>
          </a:p>
          <a:p>
            <a:pPr lvl="1"/>
            <a:r>
              <a:rPr lang="en-US" sz="2000" dirty="0"/>
              <a:t>Keynote 811, Destiny Gastric 01, Destiny Gastric 02</a:t>
            </a:r>
          </a:p>
          <a:p>
            <a:r>
              <a:rPr lang="en-US" sz="2400" dirty="0"/>
              <a:t>Novel Targets: </a:t>
            </a:r>
          </a:p>
          <a:p>
            <a:pPr lvl="1"/>
            <a:r>
              <a:rPr lang="en-US" sz="2000" dirty="0"/>
              <a:t>Claudin 18.2 (FAST), FIGHT (FGFR2B)</a:t>
            </a:r>
          </a:p>
          <a:p>
            <a:pPr lvl="1"/>
            <a:endParaRPr lang="en-US" sz="3200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5ABD10-58E9-474C-B57A-B4CEA8F39032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347022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3519" y="1706879"/>
            <a:ext cx="3998976" cy="35681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3" name="object 3"/>
          <p:cNvSpPr/>
          <p:nvPr/>
        </p:nvSpPr>
        <p:spPr>
          <a:xfrm>
            <a:off x="337312" y="1926336"/>
            <a:ext cx="3807968" cy="31983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4" name="object 4"/>
          <p:cNvSpPr/>
          <p:nvPr/>
        </p:nvSpPr>
        <p:spPr>
          <a:xfrm>
            <a:off x="265537" y="1747209"/>
            <a:ext cx="3843867" cy="3413760"/>
          </a:xfrm>
          <a:custGeom>
            <a:avLst/>
            <a:gdLst/>
            <a:ahLst/>
            <a:cxnLst/>
            <a:rect l="l" t="t" r="r" b="b"/>
            <a:pathLst>
              <a:path w="2882900" h="2560320">
                <a:moveTo>
                  <a:pt x="2575937" y="0"/>
                </a:moveTo>
                <a:lnTo>
                  <a:pt x="306777" y="0"/>
                </a:lnTo>
                <a:lnTo>
                  <a:pt x="257016" y="4015"/>
                </a:lnTo>
                <a:lnTo>
                  <a:pt x="209811" y="15639"/>
                </a:lnTo>
                <a:lnTo>
                  <a:pt x="165795" y="34241"/>
                </a:lnTo>
                <a:lnTo>
                  <a:pt x="125598" y="59190"/>
                </a:lnTo>
                <a:lnTo>
                  <a:pt x="89852" y="89853"/>
                </a:lnTo>
                <a:lnTo>
                  <a:pt x="59190" y="125598"/>
                </a:lnTo>
                <a:lnTo>
                  <a:pt x="34241" y="165795"/>
                </a:lnTo>
                <a:lnTo>
                  <a:pt x="15639" y="209812"/>
                </a:lnTo>
                <a:lnTo>
                  <a:pt x="4015" y="257016"/>
                </a:lnTo>
                <a:lnTo>
                  <a:pt x="0" y="306777"/>
                </a:lnTo>
                <a:lnTo>
                  <a:pt x="0" y="2253543"/>
                </a:lnTo>
                <a:lnTo>
                  <a:pt x="4015" y="2303304"/>
                </a:lnTo>
                <a:lnTo>
                  <a:pt x="15639" y="2350509"/>
                </a:lnTo>
                <a:lnTo>
                  <a:pt x="34241" y="2394525"/>
                </a:lnTo>
                <a:lnTo>
                  <a:pt x="59190" y="2434722"/>
                </a:lnTo>
                <a:lnTo>
                  <a:pt x="89852" y="2470467"/>
                </a:lnTo>
                <a:lnTo>
                  <a:pt x="125598" y="2501130"/>
                </a:lnTo>
                <a:lnTo>
                  <a:pt x="165795" y="2526078"/>
                </a:lnTo>
                <a:lnTo>
                  <a:pt x="209811" y="2544680"/>
                </a:lnTo>
                <a:lnTo>
                  <a:pt x="257016" y="2556304"/>
                </a:lnTo>
                <a:lnTo>
                  <a:pt x="306777" y="2560320"/>
                </a:lnTo>
                <a:lnTo>
                  <a:pt x="2575937" y="2560320"/>
                </a:lnTo>
                <a:lnTo>
                  <a:pt x="2625698" y="2556304"/>
                </a:lnTo>
                <a:lnTo>
                  <a:pt x="2672902" y="2544680"/>
                </a:lnTo>
                <a:lnTo>
                  <a:pt x="2716919" y="2526078"/>
                </a:lnTo>
                <a:lnTo>
                  <a:pt x="2757116" y="2501130"/>
                </a:lnTo>
                <a:lnTo>
                  <a:pt x="2792861" y="2470467"/>
                </a:lnTo>
                <a:lnTo>
                  <a:pt x="2823524" y="2434722"/>
                </a:lnTo>
                <a:lnTo>
                  <a:pt x="2848473" y="2394525"/>
                </a:lnTo>
                <a:lnTo>
                  <a:pt x="2867075" y="2350509"/>
                </a:lnTo>
                <a:lnTo>
                  <a:pt x="2878699" y="2303304"/>
                </a:lnTo>
                <a:lnTo>
                  <a:pt x="2882715" y="2253543"/>
                </a:lnTo>
                <a:lnTo>
                  <a:pt x="2882715" y="306777"/>
                </a:lnTo>
                <a:lnTo>
                  <a:pt x="2878699" y="257016"/>
                </a:lnTo>
                <a:lnTo>
                  <a:pt x="2867075" y="209812"/>
                </a:lnTo>
                <a:lnTo>
                  <a:pt x="2848473" y="165795"/>
                </a:lnTo>
                <a:lnTo>
                  <a:pt x="2823524" y="125598"/>
                </a:lnTo>
                <a:lnTo>
                  <a:pt x="2792861" y="89853"/>
                </a:lnTo>
                <a:lnTo>
                  <a:pt x="2757116" y="59190"/>
                </a:lnTo>
                <a:lnTo>
                  <a:pt x="2716919" y="34241"/>
                </a:lnTo>
                <a:lnTo>
                  <a:pt x="2672902" y="15639"/>
                </a:lnTo>
                <a:lnTo>
                  <a:pt x="2625698" y="4015"/>
                </a:lnTo>
                <a:lnTo>
                  <a:pt x="2575937" y="0"/>
                </a:lnTo>
                <a:close/>
              </a:path>
            </a:pathLst>
          </a:custGeom>
          <a:solidFill>
            <a:srgbClr val="F6E3E4"/>
          </a:solid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5" name="object 5"/>
          <p:cNvSpPr/>
          <p:nvPr/>
        </p:nvSpPr>
        <p:spPr>
          <a:xfrm>
            <a:off x="265537" y="1747209"/>
            <a:ext cx="3843867" cy="3413760"/>
          </a:xfrm>
          <a:custGeom>
            <a:avLst/>
            <a:gdLst/>
            <a:ahLst/>
            <a:cxnLst/>
            <a:rect l="l" t="t" r="r" b="b"/>
            <a:pathLst>
              <a:path w="2882900" h="2560320">
                <a:moveTo>
                  <a:pt x="0" y="306777"/>
                </a:moveTo>
                <a:lnTo>
                  <a:pt x="4015" y="257016"/>
                </a:lnTo>
                <a:lnTo>
                  <a:pt x="15639" y="209811"/>
                </a:lnTo>
                <a:lnTo>
                  <a:pt x="34241" y="165795"/>
                </a:lnTo>
                <a:lnTo>
                  <a:pt x="59190" y="125598"/>
                </a:lnTo>
                <a:lnTo>
                  <a:pt x="89852" y="89852"/>
                </a:lnTo>
                <a:lnTo>
                  <a:pt x="125598" y="59190"/>
                </a:lnTo>
                <a:lnTo>
                  <a:pt x="165795" y="34241"/>
                </a:lnTo>
                <a:lnTo>
                  <a:pt x="209811" y="15639"/>
                </a:lnTo>
                <a:lnTo>
                  <a:pt x="257016" y="4015"/>
                </a:lnTo>
                <a:lnTo>
                  <a:pt x="306777" y="0"/>
                </a:lnTo>
                <a:lnTo>
                  <a:pt x="2575938" y="0"/>
                </a:lnTo>
                <a:lnTo>
                  <a:pt x="2625698" y="4015"/>
                </a:lnTo>
                <a:lnTo>
                  <a:pt x="2672903" y="15639"/>
                </a:lnTo>
                <a:lnTo>
                  <a:pt x="2716919" y="34241"/>
                </a:lnTo>
                <a:lnTo>
                  <a:pt x="2757116" y="59190"/>
                </a:lnTo>
                <a:lnTo>
                  <a:pt x="2792862" y="89852"/>
                </a:lnTo>
                <a:lnTo>
                  <a:pt x="2823524" y="125598"/>
                </a:lnTo>
                <a:lnTo>
                  <a:pt x="2848473" y="165795"/>
                </a:lnTo>
                <a:lnTo>
                  <a:pt x="2867075" y="209811"/>
                </a:lnTo>
                <a:lnTo>
                  <a:pt x="2878699" y="257016"/>
                </a:lnTo>
                <a:lnTo>
                  <a:pt x="2882715" y="306777"/>
                </a:lnTo>
                <a:lnTo>
                  <a:pt x="2882715" y="2253543"/>
                </a:lnTo>
                <a:lnTo>
                  <a:pt x="2878699" y="2303303"/>
                </a:lnTo>
                <a:lnTo>
                  <a:pt x="2867075" y="2350508"/>
                </a:lnTo>
                <a:lnTo>
                  <a:pt x="2848473" y="2394524"/>
                </a:lnTo>
                <a:lnTo>
                  <a:pt x="2823524" y="2434721"/>
                </a:lnTo>
                <a:lnTo>
                  <a:pt x="2792862" y="2470467"/>
                </a:lnTo>
                <a:lnTo>
                  <a:pt x="2757116" y="2501129"/>
                </a:lnTo>
                <a:lnTo>
                  <a:pt x="2716919" y="2526078"/>
                </a:lnTo>
                <a:lnTo>
                  <a:pt x="2672903" y="2544680"/>
                </a:lnTo>
                <a:lnTo>
                  <a:pt x="2625698" y="2556304"/>
                </a:lnTo>
                <a:lnTo>
                  <a:pt x="2575938" y="2560320"/>
                </a:lnTo>
                <a:lnTo>
                  <a:pt x="306777" y="2560320"/>
                </a:lnTo>
                <a:lnTo>
                  <a:pt x="257016" y="2556304"/>
                </a:lnTo>
                <a:lnTo>
                  <a:pt x="209811" y="2544680"/>
                </a:lnTo>
                <a:lnTo>
                  <a:pt x="165795" y="2526078"/>
                </a:lnTo>
                <a:lnTo>
                  <a:pt x="125598" y="2501129"/>
                </a:lnTo>
                <a:lnTo>
                  <a:pt x="89852" y="2470467"/>
                </a:lnTo>
                <a:lnTo>
                  <a:pt x="59190" y="2434721"/>
                </a:lnTo>
                <a:lnTo>
                  <a:pt x="34241" y="2394524"/>
                </a:lnTo>
                <a:lnTo>
                  <a:pt x="15639" y="2350508"/>
                </a:lnTo>
                <a:lnTo>
                  <a:pt x="4015" y="2303303"/>
                </a:lnTo>
                <a:lnTo>
                  <a:pt x="0" y="2253543"/>
                </a:lnTo>
                <a:lnTo>
                  <a:pt x="0" y="306777"/>
                </a:lnTo>
                <a:close/>
              </a:path>
            </a:pathLst>
          </a:custGeom>
          <a:ln w="12700">
            <a:solidFill>
              <a:srgbClr val="662225"/>
            </a:solidFill>
          </a:ln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6" name="object 6"/>
          <p:cNvSpPr txBox="1"/>
          <p:nvPr/>
        </p:nvSpPr>
        <p:spPr>
          <a:xfrm>
            <a:off x="488406" y="2013714"/>
            <a:ext cx="3360420" cy="2301271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5252" marR="6773" indent="-159165">
              <a:lnSpc>
                <a:spcPct val="98600"/>
              </a:lnSpc>
              <a:spcBef>
                <a:spcPts val="160"/>
              </a:spcBef>
            </a:pPr>
            <a:r>
              <a:rPr sz="1867" dirty="0">
                <a:latin typeface="Arial"/>
                <a:cs typeface="Arial"/>
              </a:rPr>
              <a:t>• </a:t>
            </a:r>
            <a:r>
              <a:rPr sz="1867" spc="-7" dirty="0">
                <a:latin typeface="Arial"/>
                <a:cs typeface="Arial"/>
              </a:rPr>
              <a:t>Pathologically documented  locally advanced or metastatic  gastric or GEJ</a:t>
            </a:r>
            <a:r>
              <a:rPr sz="1867" spc="-27" dirty="0">
                <a:latin typeface="Arial"/>
                <a:cs typeface="Arial"/>
              </a:rPr>
              <a:t> </a:t>
            </a:r>
            <a:r>
              <a:rPr sz="1867" spc="-7" dirty="0">
                <a:latin typeface="Arial"/>
                <a:cs typeface="Arial"/>
              </a:rPr>
              <a:t>cancer</a:t>
            </a:r>
            <a:endParaRPr sz="1867" dirty="0">
              <a:latin typeface="Arial"/>
              <a:cs typeface="Arial"/>
            </a:endParaRPr>
          </a:p>
          <a:p>
            <a:pPr marL="175252" marR="259914" indent="-159165">
              <a:spcBef>
                <a:spcPts val="33"/>
              </a:spcBef>
            </a:pPr>
            <a:r>
              <a:rPr sz="1867" dirty="0">
                <a:latin typeface="Arial"/>
                <a:cs typeface="Arial"/>
              </a:rPr>
              <a:t>• </a:t>
            </a:r>
            <a:r>
              <a:rPr sz="1867" spc="-7" dirty="0">
                <a:latin typeface="Arial"/>
                <a:cs typeface="Arial"/>
              </a:rPr>
              <a:t>Progression on and after ≥2  prior</a:t>
            </a:r>
            <a:r>
              <a:rPr sz="1867" spc="-20" dirty="0">
                <a:latin typeface="Arial"/>
                <a:cs typeface="Arial"/>
              </a:rPr>
              <a:t> </a:t>
            </a:r>
            <a:r>
              <a:rPr sz="1867" spc="-7" dirty="0">
                <a:latin typeface="Arial"/>
                <a:cs typeface="Arial"/>
              </a:rPr>
              <a:t>regimens</a:t>
            </a:r>
            <a:endParaRPr sz="1867" dirty="0">
              <a:latin typeface="Arial"/>
              <a:cs typeface="Arial"/>
            </a:endParaRPr>
          </a:p>
          <a:p>
            <a:pPr marL="16933">
              <a:lnSpc>
                <a:spcPts val="2193"/>
              </a:lnSpc>
              <a:spcBef>
                <a:spcPts val="33"/>
              </a:spcBef>
            </a:pPr>
            <a:r>
              <a:rPr sz="1867" dirty="0">
                <a:latin typeface="Arial"/>
                <a:cs typeface="Arial"/>
              </a:rPr>
              <a:t>• </a:t>
            </a:r>
            <a:r>
              <a:rPr sz="1867" spc="-7" dirty="0">
                <a:latin typeface="Arial"/>
                <a:cs typeface="Arial"/>
              </a:rPr>
              <a:t>Adequate tumor</a:t>
            </a:r>
            <a:r>
              <a:rPr sz="1867" spc="40" dirty="0">
                <a:latin typeface="Arial"/>
                <a:cs typeface="Arial"/>
              </a:rPr>
              <a:t> </a:t>
            </a:r>
            <a:r>
              <a:rPr sz="1867" spc="-7" dirty="0">
                <a:latin typeface="Arial"/>
                <a:cs typeface="Arial"/>
              </a:rPr>
              <a:t>sample</a:t>
            </a:r>
            <a:endParaRPr sz="1867" dirty="0">
              <a:latin typeface="Arial"/>
              <a:cs typeface="Arial"/>
            </a:endParaRPr>
          </a:p>
          <a:p>
            <a:pPr marL="175252" marR="348810" indent="-159165">
              <a:lnSpc>
                <a:spcPts val="2267"/>
              </a:lnSpc>
              <a:spcBef>
                <a:spcPts val="7"/>
              </a:spcBef>
            </a:pPr>
            <a:r>
              <a:rPr sz="1867" dirty="0">
                <a:latin typeface="Arial"/>
                <a:cs typeface="Arial"/>
              </a:rPr>
              <a:t>• </a:t>
            </a:r>
            <a:r>
              <a:rPr sz="1867" spc="-7" dirty="0">
                <a:latin typeface="Arial"/>
                <a:cs typeface="Arial"/>
              </a:rPr>
              <a:t>Measurable disease based  on RECIST</a:t>
            </a:r>
            <a:r>
              <a:rPr sz="1867" spc="-67" dirty="0">
                <a:latin typeface="Arial"/>
                <a:cs typeface="Arial"/>
              </a:rPr>
              <a:t> </a:t>
            </a:r>
            <a:r>
              <a:rPr sz="1867" spc="-7" dirty="0">
                <a:latin typeface="Arial"/>
                <a:cs typeface="Arial"/>
              </a:rPr>
              <a:t>1.1</a:t>
            </a:r>
            <a:endParaRPr sz="1867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688555" y="4569970"/>
            <a:ext cx="998220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933">
              <a:spcBef>
                <a:spcPts val="133"/>
              </a:spcBef>
            </a:pPr>
            <a:r>
              <a:rPr sz="1867" dirty="0">
                <a:latin typeface="Arial"/>
                <a:cs typeface="Arial"/>
              </a:rPr>
              <a:t>N =</a:t>
            </a:r>
            <a:r>
              <a:rPr sz="1867" spc="-133" dirty="0">
                <a:latin typeface="Arial"/>
                <a:cs typeface="Arial"/>
              </a:rPr>
              <a:t> </a:t>
            </a:r>
            <a:r>
              <a:rPr sz="1867" spc="-7" dirty="0">
                <a:latin typeface="Arial"/>
                <a:cs typeface="Arial"/>
              </a:rPr>
              <a:t>≈220</a:t>
            </a:r>
            <a:endParaRPr sz="1867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23519" y="5362449"/>
            <a:ext cx="11513312" cy="925039"/>
          </a:xfrm>
          <a:prstGeom prst="rect">
            <a:avLst/>
          </a:prstGeom>
        </p:spPr>
        <p:txBody>
          <a:bodyPr vert="horz" wrap="square" lIns="0" tIns="37253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7730">
              <a:spcBef>
                <a:spcPts val="293"/>
              </a:spcBef>
            </a:pPr>
            <a:r>
              <a:rPr sz="1400" b="1" spc="-7" dirty="0">
                <a:latin typeface="Arial"/>
                <a:cs typeface="Arial"/>
              </a:rPr>
              <a:t>Outcomes</a:t>
            </a:r>
            <a:endParaRPr sz="1400" dirty="0">
              <a:latin typeface="Arial"/>
              <a:cs typeface="Arial"/>
            </a:endParaRPr>
          </a:p>
          <a:p>
            <a:pPr marL="524919" lvl="1">
              <a:spcBef>
                <a:spcPts val="160"/>
              </a:spcBef>
              <a:tabLst>
                <a:tab pos="447863" algn="l"/>
              </a:tabLst>
            </a:pPr>
            <a:r>
              <a:rPr sz="1400" dirty="0">
                <a:latin typeface="Arial"/>
                <a:cs typeface="Arial"/>
              </a:rPr>
              <a:t>•	</a:t>
            </a:r>
            <a:r>
              <a:rPr sz="1400" spc="-7" dirty="0">
                <a:latin typeface="Arial"/>
                <a:cs typeface="Arial"/>
              </a:rPr>
              <a:t>Primary: ORR by ICR</a:t>
            </a:r>
            <a:endParaRPr sz="1400" dirty="0">
              <a:latin typeface="Arial"/>
              <a:cs typeface="Arial"/>
            </a:endParaRPr>
          </a:p>
          <a:p>
            <a:pPr marL="524919" lvl="1">
              <a:spcBef>
                <a:spcPts val="33"/>
              </a:spcBef>
              <a:tabLst>
                <a:tab pos="447863" algn="l"/>
              </a:tabLst>
            </a:pPr>
            <a:r>
              <a:rPr sz="1400" dirty="0">
                <a:latin typeface="Arial"/>
                <a:cs typeface="Arial"/>
              </a:rPr>
              <a:t>•	</a:t>
            </a:r>
            <a:r>
              <a:rPr sz="1400" spc="-7" dirty="0">
                <a:latin typeface="Arial"/>
                <a:cs typeface="Arial"/>
              </a:rPr>
              <a:t>Secondary: percentage of participants </a:t>
            </a:r>
            <a:r>
              <a:rPr sz="1400" dirty="0">
                <a:latin typeface="Arial"/>
                <a:cs typeface="Arial"/>
              </a:rPr>
              <a:t>in </a:t>
            </a:r>
            <a:r>
              <a:rPr sz="1400" spc="-7" dirty="0">
                <a:latin typeface="Arial"/>
                <a:cs typeface="Arial"/>
              </a:rPr>
              <a:t>the experimental and active comparator groups with PFS,</a:t>
            </a:r>
            <a:r>
              <a:rPr sz="1400" spc="40" dirty="0">
                <a:latin typeface="Arial"/>
                <a:cs typeface="Arial"/>
              </a:rPr>
              <a:t> </a:t>
            </a:r>
            <a:r>
              <a:rPr sz="1400" spc="-7" dirty="0">
                <a:latin typeface="Arial"/>
                <a:cs typeface="Arial"/>
              </a:rPr>
              <a:t>OS,</a:t>
            </a:r>
            <a:endParaRPr sz="1400" dirty="0">
              <a:latin typeface="Arial"/>
              <a:cs typeface="Arial"/>
            </a:endParaRPr>
          </a:p>
          <a:p>
            <a:pPr marL="447863"/>
            <a:r>
              <a:rPr lang="en-US" sz="1400" spc="-7" dirty="0">
                <a:latin typeface="Arial"/>
                <a:cs typeface="Arial"/>
              </a:rPr>
              <a:t>          </a:t>
            </a:r>
            <a:r>
              <a:rPr sz="1400" spc="-7" dirty="0">
                <a:latin typeface="Arial"/>
                <a:cs typeface="Arial"/>
              </a:rPr>
              <a:t>DOR, </a:t>
            </a:r>
            <a:r>
              <a:rPr sz="1400" dirty="0">
                <a:latin typeface="Arial"/>
                <a:cs typeface="Arial"/>
              </a:rPr>
              <a:t>DCR, </a:t>
            </a:r>
            <a:r>
              <a:rPr sz="1400" spc="-67" dirty="0">
                <a:latin typeface="Arial"/>
                <a:cs typeface="Arial"/>
              </a:rPr>
              <a:t>TTF, </a:t>
            </a:r>
            <a:r>
              <a:rPr sz="1400" spc="-7" dirty="0">
                <a:latin typeface="Arial"/>
                <a:cs typeface="Arial"/>
              </a:rPr>
              <a:t>ORR, </a:t>
            </a:r>
            <a:r>
              <a:rPr sz="1400" spc="13" dirty="0">
                <a:latin typeface="Arial"/>
                <a:cs typeface="Arial"/>
              </a:rPr>
              <a:t>C</a:t>
            </a:r>
            <a:r>
              <a:rPr sz="1400" spc="20" baseline="-18518" dirty="0">
                <a:latin typeface="Arial"/>
                <a:cs typeface="Arial"/>
              </a:rPr>
              <a:t>max</a:t>
            </a:r>
            <a:r>
              <a:rPr sz="1400" spc="13" dirty="0">
                <a:latin typeface="Arial"/>
                <a:cs typeface="Arial"/>
              </a:rPr>
              <a:t>, </a:t>
            </a:r>
            <a:r>
              <a:rPr sz="1400" spc="7" dirty="0">
                <a:latin typeface="Arial"/>
                <a:cs typeface="Arial"/>
              </a:rPr>
              <a:t>AUC</a:t>
            </a:r>
            <a:r>
              <a:rPr sz="1400" spc="9" baseline="-18518" dirty="0">
                <a:latin typeface="Arial"/>
                <a:cs typeface="Arial"/>
              </a:rPr>
              <a:t>last</a:t>
            </a:r>
            <a:r>
              <a:rPr sz="1400" spc="7" dirty="0">
                <a:latin typeface="Arial"/>
                <a:cs typeface="Arial"/>
              </a:rPr>
              <a:t>, </a:t>
            </a:r>
            <a:r>
              <a:rPr sz="1400" spc="-7" dirty="0">
                <a:latin typeface="Arial"/>
                <a:cs typeface="Arial"/>
              </a:rPr>
              <a:t>and</a:t>
            </a:r>
            <a:r>
              <a:rPr sz="1400" spc="-233" dirty="0">
                <a:latin typeface="Arial"/>
                <a:cs typeface="Arial"/>
              </a:rPr>
              <a:t> </a:t>
            </a:r>
            <a:r>
              <a:rPr sz="1400" spc="13" dirty="0">
                <a:latin typeface="Arial"/>
                <a:cs typeface="Arial"/>
              </a:rPr>
              <a:t>AUC</a:t>
            </a:r>
            <a:r>
              <a:rPr sz="1400" spc="20" baseline="-18518" dirty="0">
                <a:latin typeface="Arial"/>
                <a:cs typeface="Arial"/>
              </a:rPr>
              <a:t>0-21</a:t>
            </a:r>
            <a:endParaRPr lang="en-US" sz="1400" spc="-7" baseline="-18518" dirty="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236267" y="1287015"/>
            <a:ext cx="7717367" cy="1794852"/>
          </a:xfrm>
          <a:custGeom>
            <a:avLst/>
            <a:gdLst/>
            <a:ahLst/>
            <a:cxnLst/>
            <a:rect l="l" t="t" r="r" b="b"/>
            <a:pathLst>
              <a:path w="5788025" h="1397000">
                <a:moveTo>
                  <a:pt x="0" y="0"/>
                </a:moveTo>
                <a:lnTo>
                  <a:pt x="5787558" y="0"/>
                </a:lnTo>
                <a:lnTo>
                  <a:pt x="5787558" y="1397000"/>
                </a:lnTo>
                <a:lnTo>
                  <a:pt x="0" y="139700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FF0000"/>
            </a:solidFill>
          </a:ln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10" name="object 10"/>
          <p:cNvSpPr txBox="1">
            <a:spLocks noGrp="1"/>
          </p:cNvSpPr>
          <p:nvPr>
            <p:ph type="title" idx="4294967295"/>
          </p:nvPr>
        </p:nvSpPr>
        <p:spPr>
          <a:xfrm>
            <a:off x="1" y="173414"/>
            <a:ext cx="12192000" cy="1073457"/>
          </a:xfrm>
          <a:prstGeom prst="rect">
            <a:avLst/>
          </a:prstGeom>
        </p:spPr>
        <p:txBody>
          <a:bodyPr vert="horz" wrap="square" lIns="0" tIns="84667" rIns="0" bIns="0" rtlCol="0" anchor="ctr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472" marR="6773" algn="ctr">
              <a:lnSpc>
                <a:spcPts val="4000"/>
              </a:lnSpc>
              <a:spcBef>
                <a:spcPts val="667"/>
              </a:spcBef>
            </a:pPr>
            <a:r>
              <a:rPr sz="2667" spc="-7" dirty="0"/>
              <a:t>Phase </a:t>
            </a:r>
            <a:r>
              <a:rPr sz="2667" dirty="0"/>
              <a:t>2 </a:t>
            </a:r>
            <a:r>
              <a:rPr sz="2667" spc="-20" dirty="0"/>
              <a:t>DESTINY-Gastric</a:t>
            </a:r>
            <a:r>
              <a:rPr lang="en-US" sz="2667" spc="-20" dirty="0"/>
              <a:t> </a:t>
            </a:r>
            <a:r>
              <a:rPr sz="2667" spc="-20" dirty="0"/>
              <a:t>01 </a:t>
            </a:r>
            <a:r>
              <a:rPr sz="2667" spc="-33" dirty="0"/>
              <a:t>Trial: </a:t>
            </a:r>
            <a:br>
              <a:rPr lang="en-US" sz="2667" spc="-33" dirty="0"/>
            </a:br>
            <a:r>
              <a:rPr sz="2667" spc="-33" dirty="0"/>
              <a:t>Trastuzumab  </a:t>
            </a:r>
            <a:r>
              <a:rPr sz="2667" spc="-7" dirty="0"/>
              <a:t>Deruxtecan in </a:t>
            </a:r>
            <a:r>
              <a:rPr sz="2667" spc="-13" dirty="0"/>
              <a:t>Advanced </a:t>
            </a:r>
            <a:r>
              <a:rPr sz="2667" spc="-7" dirty="0"/>
              <a:t>HER2+</a:t>
            </a:r>
            <a:r>
              <a:rPr sz="2667" spc="27" dirty="0"/>
              <a:t> </a:t>
            </a:r>
            <a:r>
              <a:rPr sz="2667" spc="-7" dirty="0"/>
              <a:t>GC/GEJC</a:t>
            </a:r>
          </a:p>
        </p:txBody>
      </p:sp>
      <p:sp>
        <p:nvSpPr>
          <p:cNvPr id="11" name="object 11"/>
          <p:cNvSpPr/>
          <p:nvPr/>
        </p:nvSpPr>
        <p:spPr>
          <a:xfrm>
            <a:off x="5311647" y="2365247"/>
            <a:ext cx="6664960" cy="7518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12" name="object 12"/>
          <p:cNvSpPr/>
          <p:nvPr/>
        </p:nvSpPr>
        <p:spPr>
          <a:xfrm>
            <a:off x="5693663" y="2308352"/>
            <a:ext cx="6002528" cy="9550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13" name="object 13"/>
          <p:cNvSpPr/>
          <p:nvPr/>
        </p:nvSpPr>
        <p:spPr>
          <a:xfrm>
            <a:off x="5353112" y="2408349"/>
            <a:ext cx="6511713" cy="593512"/>
          </a:xfrm>
          <a:custGeom>
            <a:avLst/>
            <a:gdLst/>
            <a:ahLst/>
            <a:cxnLst/>
            <a:rect l="l" t="t" r="r" b="b"/>
            <a:pathLst>
              <a:path w="4883784" h="445135">
                <a:moveTo>
                  <a:pt x="4809336" y="0"/>
                </a:moveTo>
                <a:lnTo>
                  <a:pt x="74171" y="0"/>
                </a:lnTo>
                <a:lnTo>
                  <a:pt x="45300" y="5828"/>
                </a:lnTo>
                <a:lnTo>
                  <a:pt x="21724" y="21724"/>
                </a:lnTo>
                <a:lnTo>
                  <a:pt x="5828" y="45300"/>
                </a:lnTo>
                <a:lnTo>
                  <a:pt x="0" y="74171"/>
                </a:lnTo>
                <a:lnTo>
                  <a:pt x="0" y="370848"/>
                </a:lnTo>
                <a:lnTo>
                  <a:pt x="5828" y="399719"/>
                </a:lnTo>
                <a:lnTo>
                  <a:pt x="21724" y="423296"/>
                </a:lnTo>
                <a:lnTo>
                  <a:pt x="45300" y="439191"/>
                </a:lnTo>
                <a:lnTo>
                  <a:pt x="74171" y="445020"/>
                </a:lnTo>
                <a:lnTo>
                  <a:pt x="4809336" y="445020"/>
                </a:lnTo>
                <a:lnTo>
                  <a:pt x="4838207" y="439191"/>
                </a:lnTo>
                <a:lnTo>
                  <a:pt x="4861783" y="423296"/>
                </a:lnTo>
                <a:lnTo>
                  <a:pt x="4877679" y="399719"/>
                </a:lnTo>
                <a:lnTo>
                  <a:pt x="4883508" y="370848"/>
                </a:lnTo>
                <a:lnTo>
                  <a:pt x="4883508" y="74171"/>
                </a:lnTo>
                <a:lnTo>
                  <a:pt x="4877679" y="45300"/>
                </a:lnTo>
                <a:lnTo>
                  <a:pt x="4861783" y="21724"/>
                </a:lnTo>
                <a:lnTo>
                  <a:pt x="4838207" y="5828"/>
                </a:lnTo>
                <a:lnTo>
                  <a:pt x="4809336" y="0"/>
                </a:lnTo>
                <a:close/>
              </a:path>
            </a:pathLst>
          </a:custGeom>
          <a:solidFill>
            <a:srgbClr val="003854"/>
          </a:solid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14" name="object 14"/>
          <p:cNvSpPr/>
          <p:nvPr/>
        </p:nvSpPr>
        <p:spPr>
          <a:xfrm>
            <a:off x="5353112" y="2408349"/>
            <a:ext cx="6511713" cy="593512"/>
          </a:xfrm>
          <a:custGeom>
            <a:avLst/>
            <a:gdLst/>
            <a:ahLst/>
            <a:cxnLst/>
            <a:rect l="l" t="t" r="r" b="b"/>
            <a:pathLst>
              <a:path w="4883784" h="445135">
                <a:moveTo>
                  <a:pt x="0" y="74171"/>
                </a:moveTo>
                <a:lnTo>
                  <a:pt x="5828" y="45300"/>
                </a:lnTo>
                <a:lnTo>
                  <a:pt x="21724" y="21724"/>
                </a:lnTo>
                <a:lnTo>
                  <a:pt x="45300" y="5828"/>
                </a:lnTo>
                <a:lnTo>
                  <a:pt x="74171" y="0"/>
                </a:lnTo>
                <a:lnTo>
                  <a:pt x="4809337" y="0"/>
                </a:lnTo>
                <a:lnTo>
                  <a:pt x="4838207" y="5828"/>
                </a:lnTo>
                <a:lnTo>
                  <a:pt x="4861783" y="21724"/>
                </a:lnTo>
                <a:lnTo>
                  <a:pt x="4877679" y="45300"/>
                </a:lnTo>
                <a:lnTo>
                  <a:pt x="4883508" y="74171"/>
                </a:lnTo>
                <a:lnTo>
                  <a:pt x="4883508" y="370848"/>
                </a:lnTo>
                <a:lnTo>
                  <a:pt x="4877679" y="399719"/>
                </a:lnTo>
                <a:lnTo>
                  <a:pt x="4861783" y="423295"/>
                </a:lnTo>
                <a:lnTo>
                  <a:pt x="4838207" y="439191"/>
                </a:lnTo>
                <a:lnTo>
                  <a:pt x="4809337" y="445020"/>
                </a:lnTo>
                <a:lnTo>
                  <a:pt x="74171" y="445020"/>
                </a:lnTo>
                <a:lnTo>
                  <a:pt x="45300" y="439191"/>
                </a:lnTo>
                <a:lnTo>
                  <a:pt x="21724" y="423295"/>
                </a:lnTo>
                <a:lnTo>
                  <a:pt x="5828" y="399719"/>
                </a:lnTo>
                <a:lnTo>
                  <a:pt x="0" y="370848"/>
                </a:lnTo>
                <a:lnTo>
                  <a:pt x="0" y="74171"/>
                </a:lnTo>
                <a:close/>
              </a:path>
            </a:pathLst>
          </a:custGeom>
          <a:ln w="12700">
            <a:solidFill>
              <a:srgbClr val="003854"/>
            </a:solidFill>
          </a:ln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21" name="object 21"/>
          <p:cNvSpPr txBox="1"/>
          <p:nvPr/>
        </p:nvSpPr>
        <p:spPr>
          <a:xfrm>
            <a:off x="5764092" y="2432721"/>
            <a:ext cx="5932099" cy="5564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7311" marR="40638" indent="-97362" algn="ctr">
              <a:lnSpc>
                <a:spcPts val="2147"/>
              </a:lnSpc>
              <a:spcBef>
                <a:spcPts val="280"/>
              </a:spcBef>
            </a:pPr>
            <a:r>
              <a:rPr sz="1600" b="1" spc="-7" dirty="0">
                <a:solidFill>
                  <a:srgbClr val="FFFFFF"/>
                </a:solidFill>
                <a:latin typeface="Arial"/>
                <a:cs typeface="Arial"/>
              </a:rPr>
              <a:t>Active comparator: </a:t>
            </a:r>
            <a:r>
              <a:rPr sz="1600" spc="-7" dirty="0">
                <a:solidFill>
                  <a:srgbClr val="FFFFFF"/>
                </a:solidFill>
                <a:latin typeface="Arial"/>
                <a:cs typeface="Arial"/>
              </a:rPr>
              <a:t>physician’s choice of irinotecan </a:t>
            </a:r>
            <a:endParaRPr lang="en-US" sz="1600" spc="-7" dirty="0">
              <a:solidFill>
                <a:srgbClr val="FFFFFF"/>
              </a:solidFill>
              <a:latin typeface="Arial"/>
              <a:cs typeface="Arial"/>
            </a:endParaRPr>
          </a:p>
          <a:p>
            <a:pPr marL="147311" marR="40638" indent="-97362" algn="ctr">
              <a:lnSpc>
                <a:spcPts val="2147"/>
              </a:lnSpc>
              <a:spcBef>
                <a:spcPts val="280"/>
              </a:spcBef>
            </a:pPr>
            <a:r>
              <a:rPr sz="1600" spc="-7" dirty="0">
                <a:solidFill>
                  <a:srgbClr val="FFFFFF"/>
                </a:solidFill>
                <a:latin typeface="Arial"/>
                <a:cs typeface="Arial"/>
              </a:rPr>
              <a:t> 150 mg/m</a:t>
            </a:r>
            <a:r>
              <a:rPr sz="1600" spc="-9" baseline="24691" dirty="0">
                <a:solidFill>
                  <a:srgbClr val="FFFFFF"/>
                </a:solidFill>
                <a:latin typeface="Arial"/>
                <a:cs typeface="Arial"/>
              </a:rPr>
              <a:t>2 </a:t>
            </a:r>
            <a:r>
              <a:rPr sz="1600" spc="-7" dirty="0">
                <a:solidFill>
                  <a:srgbClr val="FFFFFF"/>
                </a:solidFill>
                <a:latin typeface="Arial"/>
                <a:cs typeface="Arial"/>
              </a:rPr>
              <a:t>biweekly or paclitaxel 80 mg/m</a:t>
            </a:r>
            <a:r>
              <a:rPr sz="1600" spc="-9" baseline="24691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r>
              <a:rPr sz="1600" spc="-109" baseline="2469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FFFFFF"/>
                </a:solidFill>
                <a:latin typeface="Arial"/>
                <a:cs typeface="Arial"/>
              </a:rPr>
              <a:t>weekly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311647" y="1580896"/>
            <a:ext cx="6664960" cy="7721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23" name="object 23"/>
          <p:cNvSpPr/>
          <p:nvPr/>
        </p:nvSpPr>
        <p:spPr>
          <a:xfrm>
            <a:off x="6356097" y="1536194"/>
            <a:ext cx="4612639" cy="95503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24" name="object 24"/>
          <p:cNvSpPr/>
          <p:nvPr/>
        </p:nvSpPr>
        <p:spPr>
          <a:xfrm>
            <a:off x="5353112" y="1623183"/>
            <a:ext cx="6511713" cy="615527"/>
          </a:xfrm>
          <a:custGeom>
            <a:avLst/>
            <a:gdLst/>
            <a:ahLst/>
            <a:cxnLst/>
            <a:rect l="l" t="t" r="r" b="b"/>
            <a:pathLst>
              <a:path w="4883784" h="461644">
                <a:moveTo>
                  <a:pt x="4806623" y="0"/>
                </a:moveTo>
                <a:lnTo>
                  <a:pt x="76884" y="0"/>
                </a:lnTo>
                <a:lnTo>
                  <a:pt x="46957" y="6042"/>
                </a:lnTo>
                <a:lnTo>
                  <a:pt x="22518" y="22519"/>
                </a:lnTo>
                <a:lnTo>
                  <a:pt x="6041" y="46958"/>
                </a:lnTo>
                <a:lnTo>
                  <a:pt x="0" y="76884"/>
                </a:lnTo>
                <a:lnTo>
                  <a:pt x="0" y="384412"/>
                </a:lnTo>
                <a:lnTo>
                  <a:pt x="6041" y="414339"/>
                </a:lnTo>
                <a:lnTo>
                  <a:pt x="22518" y="438777"/>
                </a:lnTo>
                <a:lnTo>
                  <a:pt x="46957" y="455254"/>
                </a:lnTo>
                <a:lnTo>
                  <a:pt x="76884" y="461297"/>
                </a:lnTo>
                <a:lnTo>
                  <a:pt x="4806623" y="461297"/>
                </a:lnTo>
                <a:lnTo>
                  <a:pt x="4836550" y="455254"/>
                </a:lnTo>
                <a:lnTo>
                  <a:pt x="4860989" y="438777"/>
                </a:lnTo>
                <a:lnTo>
                  <a:pt x="4877466" y="414339"/>
                </a:lnTo>
                <a:lnTo>
                  <a:pt x="4883508" y="384412"/>
                </a:lnTo>
                <a:lnTo>
                  <a:pt x="4883508" y="76884"/>
                </a:lnTo>
                <a:lnTo>
                  <a:pt x="4877466" y="46958"/>
                </a:lnTo>
                <a:lnTo>
                  <a:pt x="4860989" y="22519"/>
                </a:lnTo>
                <a:lnTo>
                  <a:pt x="4836550" y="6042"/>
                </a:lnTo>
                <a:lnTo>
                  <a:pt x="4806623" y="0"/>
                </a:lnTo>
                <a:close/>
              </a:path>
            </a:pathLst>
          </a:custGeom>
          <a:solidFill>
            <a:srgbClr val="003854"/>
          </a:solid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25" name="object 25"/>
          <p:cNvSpPr/>
          <p:nvPr/>
        </p:nvSpPr>
        <p:spPr>
          <a:xfrm>
            <a:off x="5353112" y="1623183"/>
            <a:ext cx="6511713" cy="615527"/>
          </a:xfrm>
          <a:custGeom>
            <a:avLst/>
            <a:gdLst/>
            <a:ahLst/>
            <a:cxnLst/>
            <a:rect l="l" t="t" r="r" b="b"/>
            <a:pathLst>
              <a:path w="4883784" h="461644">
                <a:moveTo>
                  <a:pt x="0" y="76884"/>
                </a:moveTo>
                <a:lnTo>
                  <a:pt x="6041" y="46957"/>
                </a:lnTo>
                <a:lnTo>
                  <a:pt x="22518" y="22518"/>
                </a:lnTo>
                <a:lnTo>
                  <a:pt x="46957" y="6041"/>
                </a:lnTo>
                <a:lnTo>
                  <a:pt x="76884" y="0"/>
                </a:lnTo>
                <a:lnTo>
                  <a:pt x="4806624" y="0"/>
                </a:lnTo>
                <a:lnTo>
                  <a:pt x="4836550" y="6041"/>
                </a:lnTo>
                <a:lnTo>
                  <a:pt x="4860989" y="22518"/>
                </a:lnTo>
                <a:lnTo>
                  <a:pt x="4877466" y="46957"/>
                </a:lnTo>
                <a:lnTo>
                  <a:pt x="4883508" y="76884"/>
                </a:lnTo>
                <a:lnTo>
                  <a:pt x="4883508" y="384411"/>
                </a:lnTo>
                <a:lnTo>
                  <a:pt x="4877466" y="414338"/>
                </a:lnTo>
                <a:lnTo>
                  <a:pt x="4860989" y="438777"/>
                </a:lnTo>
                <a:lnTo>
                  <a:pt x="4836550" y="455254"/>
                </a:lnTo>
                <a:lnTo>
                  <a:pt x="4806624" y="461296"/>
                </a:lnTo>
                <a:lnTo>
                  <a:pt x="76884" y="461296"/>
                </a:lnTo>
                <a:lnTo>
                  <a:pt x="46957" y="455254"/>
                </a:lnTo>
                <a:lnTo>
                  <a:pt x="22518" y="438777"/>
                </a:lnTo>
                <a:lnTo>
                  <a:pt x="6041" y="414338"/>
                </a:lnTo>
                <a:lnTo>
                  <a:pt x="0" y="384411"/>
                </a:lnTo>
                <a:lnTo>
                  <a:pt x="0" y="76884"/>
                </a:lnTo>
                <a:close/>
              </a:path>
            </a:pathLst>
          </a:custGeom>
          <a:ln w="12700">
            <a:solidFill>
              <a:srgbClr val="003854"/>
            </a:solidFill>
          </a:ln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28" name="object 28"/>
          <p:cNvSpPr txBox="1"/>
          <p:nvPr/>
        </p:nvSpPr>
        <p:spPr>
          <a:xfrm rot="10800000" flipV="1">
            <a:off x="5409372" y="1064903"/>
            <a:ext cx="6002525" cy="1190134"/>
          </a:xfrm>
          <a:prstGeom prst="rect">
            <a:avLst/>
          </a:prstGeom>
        </p:spPr>
        <p:txBody>
          <a:bodyPr vert="horz" wrap="square" lIns="0" tIns="24384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933"/>
            <a:r>
              <a:rPr lang="en-US" sz="1467" spc="-7" dirty="0">
                <a:solidFill>
                  <a:srgbClr val="141414"/>
                </a:solidFill>
                <a:latin typeface="Calibri"/>
                <a:cs typeface="Calibri"/>
              </a:rPr>
              <a:t>   </a:t>
            </a:r>
            <a:r>
              <a:rPr sz="1467" spc="-7" dirty="0">
                <a:solidFill>
                  <a:srgbClr val="141414"/>
                </a:solidFill>
                <a:latin typeface="Calibri"/>
                <a:cs typeface="Calibri"/>
              </a:rPr>
              <a:t>Primary cohort </a:t>
            </a:r>
            <a:r>
              <a:rPr sz="1467" dirty="0">
                <a:solidFill>
                  <a:srgbClr val="141414"/>
                </a:solidFill>
                <a:latin typeface="Calibri"/>
                <a:cs typeface="Calibri"/>
              </a:rPr>
              <a:t>(HER2+ </a:t>
            </a:r>
            <a:r>
              <a:rPr sz="1467" spc="-7" dirty="0">
                <a:solidFill>
                  <a:srgbClr val="141414"/>
                </a:solidFill>
                <a:latin typeface="Calibri"/>
                <a:cs typeface="Calibri"/>
              </a:rPr>
              <a:t>and progressed on trastuzumab-containing</a:t>
            </a:r>
            <a:r>
              <a:rPr sz="1467" spc="-73" dirty="0">
                <a:solidFill>
                  <a:srgbClr val="141414"/>
                </a:solidFill>
                <a:latin typeface="Calibri"/>
                <a:cs typeface="Calibri"/>
              </a:rPr>
              <a:t> </a:t>
            </a:r>
            <a:r>
              <a:rPr sz="1467" spc="-7" dirty="0">
                <a:solidFill>
                  <a:srgbClr val="141414"/>
                </a:solidFill>
                <a:latin typeface="Calibri"/>
                <a:cs typeface="Calibri"/>
              </a:rPr>
              <a:t>regimen)</a:t>
            </a:r>
            <a:endParaRPr sz="1467" dirty="0">
              <a:latin typeface="Calibri"/>
              <a:cs typeface="Calibri"/>
            </a:endParaRPr>
          </a:p>
          <a:p>
            <a:pPr marL="1731347" marR="535913" indent="-656134">
              <a:lnSpc>
                <a:spcPts val="2147"/>
              </a:lnSpc>
              <a:spcBef>
                <a:spcPts val="1380"/>
              </a:spcBef>
            </a:pPr>
            <a:r>
              <a:rPr sz="1600" b="1" spc="-7" dirty="0">
                <a:solidFill>
                  <a:srgbClr val="FFFFFF"/>
                </a:solidFill>
                <a:latin typeface="Arial"/>
                <a:cs typeface="Arial"/>
              </a:rPr>
              <a:t>Experimental</a:t>
            </a:r>
            <a:r>
              <a:rPr sz="1600" spc="-7" dirty="0">
                <a:solidFill>
                  <a:srgbClr val="FFFFFF"/>
                </a:solidFill>
                <a:latin typeface="Arial"/>
                <a:cs typeface="Arial"/>
              </a:rPr>
              <a:t>: trastuzumab </a:t>
            </a:r>
            <a:r>
              <a:rPr sz="1600" spc="-7" dirty="0" err="1">
                <a:solidFill>
                  <a:srgbClr val="FFFFFF"/>
                </a:solidFill>
                <a:latin typeface="Arial"/>
                <a:cs typeface="Arial"/>
              </a:rPr>
              <a:t>deruxtecan</a:t>
            </a:r>
            <a:r>
              <a:rPr sz="1600" spc="-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1600" spc="-7" dirty="0">
                <a:solidFill>
                  <a:srgbClr val="FFFFFF"/>
                </a:solidFill>
                <a:latin typeface="Arial"/>
                <a:cs typeface="Arial"/>
              </a:rPr>
              <a:t>          </a:t>
            </a:r>
            <a:r>
              <a:rPr sz="1600" spc="-7" dirty="0">
                <a:solidFill>
                  <a:srgbClr val="FFFFFF"/>
                </a:solidFill>
                <a:latin typeface="Arial"/>
                <a:cs typeface="Arial"/>
              </a:rPr>
              <a:t> (IV infusion every 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r>
              <a:rPr sz="16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FFFFFF"/>
                </a:solidFill>
                <a:latin typeface="Arial"/>
                <a:cs typeface="Arial"/>
              </a:rPr>
              <a:t>weeks</a:t>
            </a:r>
            <a:r>
              <a:rPr sz="1867" spc="-7" dirty="0">
                <a:solidFill>
                  <a:srgbClr val="FFFFFF"/>
                </a:solidFill>
                <a:latin typeface="Arial"/>
                <a:cs typeface="Arial"/>
              </a:rPr>
              <a:t>)</a:t>
            </a:r>
            <a:endParaRPr sz="1867" dirty="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5311647" y="3129282"/>
            <a:ext cx="6664960" cy="103631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30" name="object 30"/>
          <p:cNvSpPr/>
          <p:nvPr/>
        </p:nvSpPr>
        <p:spPr>
          <a:xfrm>
            <a:off x="5644895" y="3072384"/>
            <a:ext cx="6091936" cy="12435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31" name="object 31"/>
          <p:cNvSpPr/>
          <p:nvPr/>
        </p:nvSpPr>
        <p:spPr>
          <a:xfrm>
            <a:off x="5353112" y="3171818"/>
            <a:ext cx="6511713" cy="881380"/>
          </a:xfrm>
          <a:custGeom>
            <a:avLst/>
            <a:gdLst/>
            <a:ahLst/>
            <a:cxnLst/>
            <a:rect l="l" t="t" r="r" b="b"/>
            <a:pathLst>
              <a:path w="4883784" h="661035">
                <a:moveTo>
                  <a:pt x="4773437" y="0"/>
                </a:moveTo>
                <a:lnTo>
                  <a:pt x="110070" y="0"/>
                </a:lnTo>
                <a:lnTo>
                  <a:pt x="67226" y="8650"/>
                </a:lnTo>
                <a:lnTo>
                  <a:pt x="32239" y="32239"/>
                </a:lnTo>
                <a:lnTo>
                  <a:pt x="8650" y="67227"/>
                </a:lnTo>
                <a:lnTo>
                  <a:pt x="0" y="110072"/>
                </a:lnTo>
                <a:lnTo>
                  <a:pt x="0" y="550336"/>
                </a:lnTo>
                <a:lnTo>
                  <a:pt x="8650" y="593181"/>
                </a:lnTo>
                <a:lnTo>
                  <a:pt x="32239" y="628168"/>
                </a:lnTo>
                <a:lnTo>
                  <a:pt x="67226" y="651757"/>
                </a:lnTo>
                <a:lnTo>
                  <a:pt x="110070" y="660407"/>
                </a:lnTo>
                <a:lnTo>
                  <a:pt x="4773437" y="660407"/>
                </a:lnTo>
                <a:lnTo>
                  <a:pt x="4816281" y="651757"/>
                </a:lnTo>
                <a:lnTo>
                  <a:pt x="4851268" y="628168"/>
                </a:lnTo>
                <a:lnTo>
                  <a:pt x="4874858" y="593181"/>
                </a:lnTo>
                <a:lnTo>
                  <a:pt x="4883508" y="550336"/>
                </a:lnTo>
                <a:lnTo>
                  <a:pt x="4883508" y="110072"/>
                </a:lnTo>
                <a:lnTo>
                  <a:pt x="4874858" y="67227"/>
                </a:lnTo>
                <a:lnTo>
                  <a:pt x="4851268" y="32239"/>
                </a:lnTo>
                <a:lnTo>
                  <a:pt x="4816281" y="8650"/>
                </a:lnTo>
                <a:lnTo>
                  <a:pt x="4773437" y="0"/>
                </a:lnTo>
                <a:close/>
              </a:path>
            </a:pathLst>
          </a:custGeom>
          <a:solidFill>
            <a:srgbClr val="003854"/>
          </a:solid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32" name="object 32"/>
          <p:cNvSpPr/>
          <p:nvPr/>
        </p:nvSpPr>
        <p:spPr>
          <a:xfrm>
            <a:off x="5353112" y="3171818"/>
            <a:ext cx="6511713" cy="881380"/>
          </a:xfrm>
          <a:custGeom>
            <a:avLst/>
            <a:gdLst/>
            <a:ahLst/>
            <a:cxnLst/>
            <a:rect l="l" t="t" r="r" b="b"/>
            <a:pathLst>
              <a:path w="4883784" h="661035">
                <a:moveTo>
                  <a:pt x="0" y="110071"/>
                </a:moveTo>
                <a:lnTo>
                  <a:pt x="8649" y="67226"/>
                </a:lnTo>
                <a:lnTo>
                  <a:pt x="32239" y="32239"/>
                </a:lnTo>
                <a:lnTo>
                  <a:pt x="67226" y="8649"/>
                </a:lnTo>
                <a:lnTo>
                  <a:pt x="110071" y="0"/>
                </a:lnTo>
                <a:lnTo>
                  <a:pt x="4773437" y="0"/>
                </a:lnTo>
                <a:lnTo>
                  <a:pt x="4816281" y="8649"/>
                </a:lnTo>
                <a:lnTo>
                  <a:pt x="4851268" y="32239"/>
                </a:lnTo>
                <a:lnTo>
                  <a:pt x="4874858" y="67226"/>
                </a:lnTo>
                <a:lnTo>
                  <a:pt x="4883508" y="110071"/>
                </a:lnTo>
                <a:lnTo>
                  <a:pt x="4883508" y="550335"/>
                </a:lnTo>
                <a:lnTo>
                  <a:pt x="4874858" y="593180"/>
                </a:lnTo>
                <a:lnTo>
                  <a:pt x="4851268" y="628167"/>
                </a:lnTo>
                <a:lnTo>
                  <a:pt x="4816281" y="651757"/>
                </a:lnTo>
                <a:lnTo>
                  <a:pt x="4773437" y="660407"/>
                </a:lnTo>
                <a:lnTo>
                  <a:pt x="110071" y="660407"/>
                </a:lnTo>
                <a:lnTo>
                  <a:pt x="67226" y="651757"/>
                </a:lnTo>
                <a:lnTo>
                  <a:pt x="32239" y="628167"/>
                </a:lnTo>
                <a:lnTo>
                  <a:pt x="8649" y="593180"/>
                </a:lnTo>
                <a:lnTo>
                  <a:pt x="0" y="550335"/>
                </a:lnTo>
                <a:lnTo>
                  <a:pt x="0" y="110071"/>
                </a:lnTo>
                <a:close/>
              </a:path>
            </a:pathLst>
          </a:custGeom>
          <a:ln w="12700">
            <a:solidFill>
              <a:srgbClr val="003854"/>
            </a:solidFill>
          </a:ln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36" name="object 36"/>
          <p:cNvSpPr/>
          <p:nvPr/>
        </p:nvSpPr>
        <p:spPr>
          <a:xfrm>
            <a:off x="8928608" y="3665727"/>
            <a:ext cx="410464" cy="54864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38" name="object 38"/>
          <p:cNvSpPr txBox="1"/>
          <p:nvPr/>
        </p:nvSpPr>
        <p:spPr>
          <a:xfrm>
            <a:off x="5409372" y="3255682"/>
            <a:ext cx="6286819" cy="8449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193"/>
              </a:lnSpc>
              <a:spcBef>
                <a:spcPts val="133"/>
              </a:spcBef>
            </a:pPr>
            <a:r>
              <a:rPr sz="1600" b="1" spc="-7" dirty="0">
                <a:solidFill>
                  <a:srgbClr val="FFFFFF"/>
                </a:solidFill>
                <a:latin typeface="Arial"/>
                <a:cs typeface="Arial"/>
              </a:rPr>
              <a:t>Exploratory: </a:t>
            </a:r>
            <a:r>
              <a:rPr sz="1600" spc="-7" dirty="0">
                <a:solidFill>
                  <a:srgbClr val="FFFFFF"/>
                </a:solidFill>
                <a:latin typeface="Arial"/>
                <a:cs typeface="Arial"/>
              </a:rPr>
              <a:t>trastuzumab</a:t>
            </a:r>
            <a:r>
              <a:rPr sz="16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FFFFFF"/>
                </a:solidFill>
                <a:latin typeface="Arial"/>
                <a:cs typeface="Arial"/>
              </a:rPr>
              <a:t>deruxtecan</a:t>
            </a:r>
            <a:endParaRPr sz="1600" dirty="0">
              <a:latin typeface="Arial"/>
              <a:cs typeface="Arial"/>
            </a:endParaRPr>
          </a:p>
          <a:p>
            <a:pPr marL="16933" marR="6773" algn="ctr">
              <a:lnSpc>
                <a:spcPts val="2267"/>
              </a:lnSpc>
              <a:spcBef>
                <a:spcPts val="7"/>
              </a:spcBef>
            </a:pPr>
            <a:r>
              <a:rPr sz="1600" spc="-7" dirty="0">
                <a:solidFill>
                  <a:srgbClr val="FFFFFF"/>
                </a:solidFill>
                <a:latin typeface="Arial"/>
                <a:cs typeface="Arial"/>
              </a:rPr>
              <a:t>(IV infusion every 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3 </a:t>
            </a:r>
            <a:r>
              <a:rPr sz="1600" spc="-7" dirty="0">
                <a:solidFill>
                  <a:srgbClr val="FFFFFF"/>
                </a:solidFill>
                <a:latin typeface="Arial"/>
                <a:cs typeface="Arial"/>
              </a:rPr>
              <a:t>weeks) 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in </a:t>
            </a:r>
            <a:r>
              <a:rPr sz="1600" spc="-7" dirty="0">
                <a:solidFill>
                  <a:srgbClr val="FFFFFF"/>
                </a:solidFill>
                <a:latin typeface="Arial"/>
                <a:cs typeface="Arial"/>
              </a:rPr>
              <a:t>≤20 patients with naive  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HER2 </a:t>
            </a:r>
            <a:r>
              <a:rPr sz="1600" spc="-7" dirty="0">
                <a:solidFill>
                  <a:srgbClr val="FFFFFF"/>
                </a:solidFill>
                <a:latin typeface="Arial"/>
                <a:cs typeface="Arial"/>
              </a:rPr>
              <a:t>IHC 2+/ISH-</a:t>
            </a:r>
            <a:r>
              <a:rPr sz="1600" spc="-2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FFFFFF"/>
                </a:solidFill>
                <a:latin typeface="Arial"/>
                <a:cs typeface="Arial"/>
              </a:rPr>
              <a:t>disease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5311647" y="4181857"/>
            <a:ext cx="6664960" cy="117043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40" name="object 40"/>
          <p:cNvSpPr/>
          <p:nvPr/>
        </p:nvSpPr>
        <p:spPr>
          <a:xfrm>
            <a:off x="5644895" y="4194047"/>
            <a:ext cx="6091936" cy="123952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41" name="object 41"/>
          <p:cNvSpPr/>
          <p:nvPr/>
        </p:nvSpPr>
        <p:spPr>
          <a:xfrm>
            <a:off x="5353112" y="4222467"/>
            <a:ext cx="6511713" cy="1016847"/>
          </a:xfrm>
          <a:custGeom>
            <a:avLst/>
            <a:gdLst/>
            <a:ahLst/>
            <a:cxnLst/>
            <a:rect l="l" t="t" r="r" b="b"/>
            <a:pathLst>
              <a:path w="4883784" h="762635">
                <a:moveTo>
                  <a:pt x="4756458" y="0"/>
                </a:moveTo>
                <a:lnTo>
                  <a:pt x="127049" y="0"/>
                </a:lnTo>
                <a:lnTo>
                  <a:pt x="77596" y="9984"/>
                </a:lnTo>
                <a:lnTo>
                  <a:pt x="37211" y="37211"/>
                </a:lnTo>
                <a:lnTo>
                  <a:pt x="9984" y="77596"/>
                </a:lnTo>
                <a:lnTo>
                  <a:pt x="0" y="127049"/>
                </a:lnTo>
                <a:lnTo>
                  <a:pt x="0" y="635242"/>
                </a:lnTo>
                <a:lnTo>
                  <a:pt x="9984" y="684695"/>
                </a:lnTo>
                <a:lnTo>
                  <a:pt x="37211" y="725079"/>
                </a:lnTo>
                <a:lnTo>
                  <a:pt x="77596" y="752307"/>
                </a:lnTo>
                <a:lnTo>
                  <a:pt x="127049" y="762291"/>
                </a:lnTo>
                <a:lnTo>
                  <a:pt x="4756458" y="762291"/>
                </a:lnTo>
                <a:lnTo>
                  <a:pt x="4805912" y="752307"/>
                </a:lnTo>
                <a:lnTo>
                  <a:pt x="4846296" y="725079"/>
                </a:lnTo>
                <a:lnTo>
                  <a:pt x="4873523" y="684695"/>
                </a:lnTo>
                <a:lnTo>
                  <a:pt x="4883508" y="635242"/>
                </a:lnTo>
                <a:lnTo>
                  <a:pt x="4883508" y="127049"/>
                </a:lnTo>
                <a:lnTo>
                  <a:pt x="4873523" y="77596"/>
                </a:lnTo>
                <a:lnTo>
                  <a:pt x="4846296" y="37211"/>
                </a:lnTo>
                <a:lnTo>
                  <a:pt x="4805912" y="9984"/>
                </a:lnTo>
                <a:lnTo>
                  <a:pt x="4756458" y="0"/>
                </a:lnTo>
                <a:close/>
              </a:path>
            </a:pathLst>
          </a:custGeom>
          <a:solidFill>
            <a:srgbClr val="003854"/>
          </a:solid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42" name="object 42"/>
          <p:cNvSpPr/>
          <p:nvPr/>
        </p:nvSpPr>
        <p:spPr>
          <a:xfrm>
            <a:off x="5353112" y="4222467"/>
            <a:ext cx="6511713" cy="1016847"/>
          </a:xfrm>
          <a:custGeom>
            <a:avLst/>
            <a:gdLst/>
            <a:ahLst/>
            <a:cxnLst/>
            <a:rect l="l" t="t" r="r" b="b"/>
            <a:pathLst>
              <a:path w="4883784" h="762635">
                <a:moveTo>
                  <a:pt x="0" y="127049"/>
                </a:moveTo>
                <a:lnTo>
                  <a:pt x="9984" y="77596"/>
                </a:lnTo>
                <a:lnTo>
                  <a:pt x="37211" y="37211"/>
                </a:lnTo>
                <a:lnTo>
                  <a:pt x="77595" y="9984"/>
                </a:lnTo>
                <a:lnTo>
                  <a:pt x="127049" y="0"/>
                </a:lnTo>
                <a:lnTo>
                  <a:pt x="4756459" y="0"/>
                </a:lnTo>
                <a:lnTo>
                  <a:pt x="4805912" y="9984"/>
                </a:lnTo>
                <a:lnTo>
                  <a:pt x="4846296" y="37211"/>
                </a:lnTo>
                <a:lnTo>
                  <a:pt x="4873523" y="77596"/>
                </a:lnTo>
                <a:lnTo>
                  <a:pt x="4883508" y="127049"/>
                </a:lnTo>
                <a:lnTo>
                  <a:pt x="4883508" y="635242"/>
                </a:lnTo>
                <a:lnTo>
                  <a:pt x="4873523" y="684695"/>
                </a:lnTo>
                <a:lnTo>
                  <a:pt x="4846296" y="725080"/>
                </a:lnTo>
                <a:lnTo>
                  <a:pt x="4805912" y="752307"/>
                </a:lnTo>
                <a:lnTo>
                  <a:pt x="4756459" y="762292"/>
                </a:lnTo>
                <a:lnTo>
                  <a:pt x="127049" y="762292"/>
                </a:lnTo>
                <a:lnTo>
                  <a:pt x="77595" y="752307"/>
                </a:lnTo>
                <a:lnTo>
                  <a:pt x="37211" y="725080"/>
                </a:lnTo>
                <a:lnTo>
                  <a:pt x="9984" y="684695"/>
                </a:lnTo>
                <a:lnTo>
                  <a:pt x="0" y="635242"/>
                </a:lnTo>
                <a:lnTo>
                  <a:pt x="0" y="127049"/>
                </a:lnTo>
                <a:close/>
              </a:path>
            </a:pathLst>
          </a:custGeom>
          <a:ln w="12700">
            <a:solidFill>
              <a:srgbClr val="003854"/>
            </a:solidFill>
          </a:ln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46" name="object 46"/>
          <p:cNvSpPr txBox="1"/>
          <p:nvPr/>
        </p:nvSpPr>
        <p:spPr>
          <a:xfrm flipH="1">
            <a:off x="5999989" y="4301745"/>
            <a:ext cx="5088564" cy="862073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193"/>
              </a:lnSpc>
              <a:spcBef>
                <a:spcPts val="133"/>
              </a:spcBef>
            </a:pPr>
            <a:r>
              <a:rPr sz="1600" b="1" spc="-7" dirty="0">
                <a:solidFill>
                  <a:srgbClr val="FFFFFF"/>
                </a:solidFill>
                <a:latin typeface="Arial"/>
                <a:cs typeface="Arial"/>
              </a:rPr>
              <a:t>Exploratory: </a:t>
            </a:r>
            <a:r>
              <a:rPr sz="1600" spc="-7" dirty="0">
                <a:solidFill>
                  <a:srgbClr val="FFFFFF"/>
                </a:solidFill>
                <a:latin typeface="Arial"/>
                <a:cs typeface="Arial"/>
              </a:rPr>
              <a:t>trastuzumab</a:t>
            </a:r>
            <a:r>
              <a:rPr sz="16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FFFFFF"/>
                </a:solidFill>
                <a:latin typeface="Arial"/>
                <a:cs typeface="Arial"/>
              </a:rPr>
              <a:t>deruxtecan</a:t>
            </a:r>
            <a:endParaRPr sz="1600" dirty="0">
              <a:latin typeface="Arial"/>
              <a:cs typeface="Arial"/>
            </a:endParaRPr>
          </a:p>
          <a:p>
            <a:pPr marL="16933" marR="6773" algn="ctr">
              <a:lnSpc>
                <a:spcPts val="2267"/>
              </a:lnSpc>
              <a:spcBef>
                <a:spcPts val="7"/>
              </a:spcBef>
            </a:pPr>
            <a:r>
              <a:rPr sz="1600" spc="-7" dirty="0">
                <a:solidFill>
                  <a:srgbClr val="FFFFFF"/>
                </a:solidFill>
                <a:latin typeface="Arial"/>
                <a:cs typeface="Arial"/>
              </a:rPr>
              <a:t>(IV infusion every 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3 </a:t>
            </a:r>
            <a:r>
              <a:rPr sz="1600" spc="-7" dirty="0">
                <a:solidFill>
                  <a:srgbClr val="FFFFFF"/>
                </a:solidFill>
                <a:latin typeface="Arial"/>
                <a:cs typeface="Arial"/>
              </a:rPr>
              <a:t>weeks) 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in </a:t>
            </a:r>
            <a:r>
              <a:rPr sz="1600" spc="-7" dirty="0">
                <a:solidFill>
                  <a:srgbClr val="FFFFFF"/>
                </a:solidFill>
                <a:latin typeface="Arial"/>
                <a:cs typeface="Arial"/>
              </a:rPr>
              <a:t>≤20 patients with naive  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HER2 </a:t>
            </a:r>
            <a:r>
              <a:rPr sz="1600" spc="-7" dirty="0">
                <a:solidFill>
                  <a:srgbClr val="FFFFFF"/>
                </a:solidFill>
                <a:latin typeface="Arial"/>
                <a:cs typeface="Arial"/>
              </a:rPr>
              <a:t>IHC 1+</a:t>
            </a:r>
            <a:r>
              <a:rPr sz="1600" spc="-2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FFFFFF"/>
                </a:solidFill>
                <a:latin typeface="Arial"/>
                <a:cs typeface="Arial"/>
              </a:rPr>
              <a:t>disease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4112132" y="2331120"/>
            <a:ext cx="576579" cy="101600"/>
          </a:xfrm>
          <a:custGeom>
            <a:avLst/>
            <a:gdLst/>
            <a:ahLst/>
            <a:cxnLst/>
            <a:rect l="l" t="t" r="r" b="b"/>
            <a:pathLst>
              <a:path w="432435" h="76200">
                <a:moveTo>
                  <a:pt x="356199" y="47624"/>
                </a:moveTo>
                <a:lnTo>
                  <a:pt x="356199" y="76200"/>
                </a:lnTo>
                <a:lnTo>
                  <a:pt x="413349" y="47625"/>
                </a:lnTo>
                <a:lnTo>
                  <a:pt x="356199" y="47624"/>
                </a:lnTo>
                <a:close/>
              </a:path>
              <a:path w="432435" h="76200">
                <a:moveTo>
                  <a:pt x="356199" y="28574"/>
                </a:moveTo>
                <a:lnTo>
                  <a:pt x="356199" y="47624"/>
                </a:lnTo>
                <a:lnTo>
                  <a:pt x="368899" y="47625"/>
                </a:lnTo>
                <a:lnTo>
                  <a:pt x="368899" y="28575"/>
                </a:lnTo>
                <a:lnTo>
                  <a:pt x="356199" y="28574"/>
                </a:lnTo>
                <a:close/>
              </a:path>
              <a:path w="432435" h="76200">
                <a:moveTo>
                  <a:pt x="356199" y="0"/>
                </a:moveTo>
                <a:lnTo>
                  <a:pt x="356199" y="28574"/>
                </a:lnTo>
                <a:lnTo>
                  <a:pt x="368899" y="28575"/>
                </a:lnTo>
                <a:lnTo>
                  <a:pt x="368899" y="47625"/>
                </a:lnTo>
                <a:lnTo>
                  <a:pt x="413351" y="47623"/>
                </a:lnTo>
                <a:lnTo>
                  <a:pt x="432399" y="38100"/>
                </a:lnTo>
                <a:lnTo>
                  <a:pt x="356199" y="0"/>
                </a:lnTo>
                <a:close/>
              </a:path>
              <a:path w="432435" h="76200">
                <a:moveTo>
                  <a:pt x="0" y="28573"/>
                </a:moveTo>
                <a:lnTo>
                  <a:pt x="0" y="47623"/>
                </a:lnTo>
                <a:lnTo>
                  <a:pt x="356199" y="47624"/>
                </a:lnTo>
                <a:lnTo>
                  <a:pt x="356199" y="28574"/>
                </a:lnTo>
                <a:lnTo>
                  <a:pt x="0" y="28573"/>
                </a:lnTo>
                <a:close/>
              </a:path>
            </a:pathLst>
          </a:custGeom>
          <a:solidFill>
            <a:srgbClr val="003854"/>
          </a:solid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48" name="object 48"/>
          <p:cNvSpPr/>
          <p:nvPr/>
        </p:nvSpPr>
        <p:spPr>
          <a:xfrm>
            <a:off x="4582126" y="2370218"/>
            <a:ext cx="771313" cy="342900"/>
          </a:xfrm>
          <a:custGeom>
            <a:avLst/>
            <a:gdLst/>
            <a:ahLst/>
            <a:cxnLst/>
            <a:rect l="l" t="t" r="r" b="b"/>
            <a:pathLst>
              <a:path w="578485" h="257175">
                <a:moveTo>
                  <a:pt x="504326" y="230273"/>
                </a:moveTo>
                <a:lnTo>
                  <a:pt x="493221" y="256602"/>
                </a:lnTo>
                <a:lnTo>
                  <a:pt x="578238" y="251110"/>
                </a:lnTo>
                <a:lnTo>
                  <a:pt x="564625" y="235209"/>
                </a:lnTo>
                <a:lnTo>
                  <a:pt x="516027" y="235209"/>
                </a:lnTo>
                <a:lnTo>
                  <a:pt x="504326" y="230273"/>
                </a:lnTo>
                <a:close/>
              </a:path>
              <a:path w="578485" h="257175">
                <a:moveTo>
                  <a:pt x="511729" y="212720"/>
                </a:moveTo>
                <a:lnTo>
                  <a:pt x="504326" y="230273"/>
                </a:lnTo>
                <a:lnTo>
                  <a:pt x="516027" y="235209"/>
                </a:lnTo>
                <a:lnTo>
                  <a:pt x="523431" y="217656"/>
                </a:lnTo>
                <a:lnTo>
                  <a:pt x="511729" y="212720"/>
                </a:lnTo>
                <a:close/>
              </a:path>
              <a:path w="578485" h="257175">
                <a:moveTo>
                  <a:pt x="522834" y="186391"/>
                </a:moveTo>
                <a:lnTo>
                  <a:pt x="511729" y="212720"/>
                </a:lnTo>
                <a:lnTo>
                  <a:pt x="523431" y="217656"/>
                </a:lnTo>
                <a:lnTo>
                  <a:pt x="516027" y="235209"/>
                </a:lnTo>
                <a:lnTo>
                  <a:pt x="564625" y="235209"/>
                </a:lnTo>
                <a:lnTo>
                  <a:pt x="522834" y="186391"/>
                </a:lnTo>
                <a:close/>
              </a:path>
              <a:path w="578485" h="257175">
                <a:moveTo>
                  <a:pt x="7402" y="0"/>
                </a:moveTo>
                <a:lnTo>
                  <a:pt x="0" y="17552"/>
                </a:lnTo>
                <a:lnTo>
                  <a:pt x="504326" y="230273"/>
                </a:lnTo>
                <a:lnTo>
                  <a:pt x="511729" y="212720"/>
                </a:lnTo>
                <a:lnTo>
                  <a:pt x="7402" y="0"/>
                </a:lnTo>
                <a:close/>
              </a:path>
            </a:pathLst>
          </a:custGeom>
          <a:solidFill>
            <a:srgbClr val="003854"/>
          </a:solid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49" name="object 49"/>
          <p:cNvSpPr/>
          <p:nvPr/>
        </p:nvSpPr>
        <p:spPr>
          <a:xfrm>
            <a:off x="4112131" y="3561289"/>
            <a:ext cx="1219200" cy="101600"/>
          </a:xfrm>
          <a:custGeom>
            <a:avLst/>
            <a:gdLst/>
            <a:ahLst/>
            <a:cxnLst/>
            <a:rect l="l" t="t" r="r" b="b"/>
            <a:pathLst>
              <a:path w="914400" h="76200">
                <a:moveTo>
                  <a:pt x="838200" y="0"/>
                </a:moveTo>
                <a:lnTo>
                  <a:pt x="838200" y="76200"/>
                </a:lnTo>
                <a:lnTo>
                  <a:pt x="895350" y="47625"/>
                </a:lnTo>
                <a:lnTo>
                  <a:pt x="850900" y="47625"/>
                </a:lnTo>
                <a:lnTo>
                  <a:pt x="850900" y="28575"/>
                </a:lnTo>
                <a:lnTo>
                  <a:pt x="895350" y="28575"/>
                </a:lnTo>
                <a:lnTo>
                  <a:pt x="838200" y="0"/>
                </a:lnTo>
                <a:close/>
              </a:path>
              <a:path w="914400" h="76200">
                <a:moveTo>
                  <a:pt x="838200" y="28575"/>
                </a:moveTo>
                <a:lnTo>
                  <a:pt x="0" y="28575"/>
                </a:lnTo>
                <a:lnTo>
                  <a:pt x="0" y="47625"/>
                </a:lnTo>
                <a:lnTo>
                  <a:pt x="838200" y="47625"/>
                </a:lnTo>
                <a:lnTo>
                  <a:pt x="838200" y="28575"/>
                </a:lnTo>
                <a:close/>
              </a:path>
              <a:path w="914400" h="76200">
                <a:moveTo>
                  <a:pt x="895350" y="28575"/>
                </a:moveTo>
                <a:lnTo>
                  <a:pt x="850900" y="28575"/>
                </a:lnTo>
                <a:lnTo>
                  <a:pt x="850900" y="47625"/>
                </a:lnTo>
                <a:lnTo>
                  <a:pt x="895350" y="47625"/>
                </a:lnTo>
                <a:lnTo>
                  <a:pt x="914400" y="38100"/>
                </a:lnTo>
                <a:lnTo>
                  <a:pt x="895350" y="28575"/>
                </a:lnTo>
                <a:close/>
              </a:path>
            </a:pathLst>
          </a:custGeom>
          <a:solidFill>
            <a:srgbClr val="003854"/>
          </a:solid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50" name="object 50"/>
          <p:cNvSpPr/>
          <p:nvPr/>
        </p:nvSpPr>
        <p:spPr>
          <a:xfrm>
            <a:off x="4112131" y="4679861"/>
            <a:ext cx="1219200" cy="101600"/>
          </a:xfrm>
          <a:custGeom>
            <a:avLst/>
            <a:gdLst/>
            <a:ahLst/>
            <a:cxnLst/>
            <a:rect l="l" t="t" r="r" b="b"/>
            <a:pathLst>
              <a:path w="914400" h="76200">
                <a:moveTo>
                  <a:pt x="838200" y="47624"/>
                </a:moveTo>
                <a:lnTo>
                  <a:pt x="838200" y="76200"/>
                </a:lnTo>
                <a:lnTo>
                  <a:pt x="895350" y="47625"/>
                </a:lnTo>
                <a:lnTo>
                  <a:pt x="838200" y="47624"/>
                </a:lnTo>
                <a:close/>
              </a:path>
              <a:path w="914400" h="76200">
                <a:moveTo>
                  <a:pt x="838200" y="28574"/>
                </a:moveTo>
                <a:lnTo>
                  <a:pt x="838200" y="47624"/>
                </a:lnTo>
                <a:lnTo>
                  <a:pt x="850900" y="47625"/>
                </a:lnTo>
                <a:lnTo>
                  <a:pt x="850900" y="28575"/>
                </a:lnTo>
                <a:lnTo>
                  <a:pt x="838200" y="28574"/>
                </a:lnTo>
                <a:close/>
              </a:path>
              <a:path w="914400" h="76200">
                <a:moveTo>
                  <a:pt x="838200" y="0"/>
                </a:moveTo>
                <a:lnTo>
                  <a:pt x="838200" y="28574"/>
                </a:lnTo>
                <a:lnTo>
                  <a:pt x="850900" y="28575"/>
                </a:lnTo>
                <a:lnTo>
                  <a:pt x="850900" y="47625"/>
                </a:lnTo>
                <a:lnTo>
                  <a:pt x="895352" y="47623"/>
                </a:lnTo>
                <a:lnTo>
                  <a:pt x="914400" y="38100"/>
                </a:lnTo>
                <a:lnTo>
                  <a:pt x="838200" y="0"/>
                </a:lnTo>
                <a:close/>
              </a:path>
              <a:path w="914400" h="76200">
                <a:moveTo>
                  <a:pt x="0" y="28573"/>
                </a:moveTo>
                <a:lnTo>
                  <a:pt x="0" y="47623"/>
                </a:lnTo>
                <a:lnTo>
                  <a:pt x="838200" y="47624"/>
                </a:lnTo>
                <a:lnTo>
                  <a:pt x="838200" y="28574"/>
                </a:lnTo>
                <a:lnTo>
                  <a:pt x="0" y="28573"/>
                </a:lnTo>
                <a:close/>
              </a:path>
            </a:pathLst>
          </a:custGeom>
          <a:solidFill>
            <a:srgbClr val="003854"/>
          </a:solid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51" name="object 51"/>
          <p:cNvSpPr/>
          <p:nvPr/>
        </p:nvSpPr>
        <p:spPr>
          <a:xfrm>
            <a:off x="4580615" y="1930712"/>
            <a:ext cx="773007" cy="462280"/>
          </a:xfrm>
          <a:custGeom>
            <a:avLst/>
            <a:gdLst/>
            <a:ahLst/>
            <a:cxnLst/>
            <a:rect l="l" t="t" r="r" b="b"/>
            <a:pathLst>
              <a:path w="579754" h="346710">
                <a:moveTo>
                  <a:pt x="508880" y="30464"/>
                </a:moveTo>
                <a:lnTo>
                  <a:pt x="0" y="330197"/>
                </a:lnTo>
                <a:lnTo>
                  <a:pt x="9668" y="346610"/>
                </a:lnTo>
                <a:lnTo>
                  <a:pt x="518548" y="46879"/>
                </a:lnTo>
                <a:lnTo>
                  <a:pt x="508880" y="30464"/>
                </a:lnTo>
                <a:close/>
              </a:path>
              <a:path w="579754" h="346710">
                <a:moveTo>
                  <a:pt x="563810" y="24019"/>
                </a:moveTo>
                <a:lnTo>
                  <a:pt x="519822" y="24019"/>
                </a:lnTo>
                <a:lnTo>
                  <a:pt x="529490" y="40434"/>
                </a:lnTo>
                <a:lnTo>
                  <a:pt x="518548" y="46879"/>
                </a:lnTo>
                <a:lnTo>
                  <a:pt x="533050" y="71500"/>
                </a:lnTo>
                <a:lnTo>
                  <a:pt x="563810" y="24019"/>
                </a:lnTo>
                <a:close/>
              </a:path>
              <a:path w="579754" h="346710">
                <a:moveTo>
                  <a:pt x="519822" y="24019"/>
                </a:moveTo>
                <a:lnTo>
                  <a:pt x="508880" y="30464"/>
                </a:lnTo>
                <a:lnTo>
                  <a:pt x="518548" y="46879"/>
                </a:lnTo>
                <a:lnTo>
                  <a:pt x="529490" y="40434"/>
                </a:lnTo>
                <a:lnTo>
                  <a:pt x="519822" y="24019"/>
                </a:lnTo>
                <a:close/>
              </a:path>
              <a:path w="579754" h="346710">
                <a:moveTo>
                  <a:pt x="579371" y="0"/>
                </a:moveTo>
                <a:lnTo>
                  <a:pt x="494377" y="5843"/>
                </a:lnTo>
                <a:lnTo>
                  <a:pt x="508880" y="30464"/>
                </a:lnTo>
                <a:lnTo>
                  <a:pt x="519822" y="24019"/>
                </a:lnTo>
                <a:lnTo>
                  <a:pt x="563810" y="24019"/>
                </a:lnTo>
                <a:lnTo>
                  <a:pt x="579371" y="0"/>
                </a:lnTo>
                <a:close/>
              </a:path>
            </a:pathLst>
          </a:custGeom>
          <a:solidFill>
            <a:srgbClr val="003854"/>
          </a:solid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52" name="object 52"/>
          <p:cNvSpPr/>
          <p:nvPr/>
        </p:nvSpPr>
        <p:spPr>
          <a:xfrm>
            <a:off x="4298794" y="1930714"/>
            <a:ext cx="766233" cy="774700"/>
          </a:xfrm>
          <a:custGeom>
            <a:avLst/>
            <a:gdLst/>
            <a:ahLst/>
            <a:cxnLst/>
            <a:rect l="l" t="t" r="r" b="b"/>
            <a:pathLst>
              <a:path w="574675" h="581025">
                <a:moveTo>
                  <a:pt x="287268" y="0"/>
                </a:moveTo>
                <a:lnTo>
                  <a:pt x="240672" y="3800"/>
                </a:lnTo>
                <a:lnTo>
                  <a:pt x="196470" y="14803"/>
                </a:lnTo>
                <a:lnTo>
                  <a:pt x="155252" y="32410"/>
                </a:lnTo>
                <a:lnTo>
                  <a:pt x="117611" y="56024"/>
                </a:lnTo>
                <a:lnTo>
                  <a:pt x="84139" y="85046"/>
                </a:lnTo>
                <a:lnTo>
                  <a:pt x="55426" y="118880"/>
                </a:lnTo>
                <a:lnTo>
                  <a:pt x="32064" y="156927"/>
                </a:lnTo>
                <a:lnTo>
                  <a:pt x="14645" y="198589"/>
                </a:lnTo>
                <a:lnTo>
                  <a:pt x="3759" y="243269"/>
                </a:lnTo>
                <a:lnTo>
                  <a:pt x="0" y="290368"/>
                </a:lnTo>
                <a:lnTo>
                  <a:pt x="3759" y="337468"/>
                </a:lnTo>
                <a:lnTo>
                  <a:pt x="14645" y="382148"/>
                </a:lnTo>
                <a:lnTo>
                  <a:pt x="32064" y="423810"/>
                </a:lnTo>
                <a:lnTo>
                  <a:pt x="55426" y="461857"/>
                </a:lnTo>
                <a:lnTo>
                  <a:pt x="84139" y="495691"/>
                </a:lnTo>
                <a:lnTo>
                  <a:pt x="117611" y="524713"/>
                </a:lnTo>
                <a:lnTo>
                  <a:pt x="155252" y="548327"/>
                </a:lnTo>
                <a:lnTo>
                  <a:pt x="196470" y="565934"/>
                </a:lnTo>
                <a:lnTo>
                  <a:pt x="240672" y="576937"/>
                </a:lnTo>
                <a:lnTo>
                  <a:pt x="287268" y="580737"/>
                </a:lnTo>
                <a:lnTo>
                  <a:pt x="333865" y="576937"/>
                </a:lnTo>
                <a:lnTo>
                  <a:pt x="378067" y="565934"/>
                </a:lnTo>
                <a:lnTo>
                  <a:pt x="419285" y="548327"/>
                </a:lnTo>
                <a:lnTo>
                  <a:pt x="456925" y="524713"/>
                </a:lnTo>
                <a:lnTo>
                  <a:pt x="490398" y="495691"/>
                </a:lnTo>
                <a:lnTo>
                  <a:pt x="519111" y="461857"/>
                </a:lnTo>
                <a:lnTo>
                  <a:pt x="542473" y="423810"/>
                </a:lnTo>
                <a:lnTo>
                  <a:pt x="559892" y="382148"/>
                </a:lnTo>
                <a:lnTo>
                  <a:pt x="570777" y="337468"/>
                </a:lnTo>
                <a:lnTo>
                  <a:pt x="574537" y="290368"/>
                </a:lnTo>
                <a:lnTo>
                  <a:pt x="570777" y="243269"/>
                </a:lnTo>
                <a:lnTo>
                  <a:pt x="559892" y="198589"/>
                </a:lnTo>
                <a:lnTo>
                  <a:pt x="542473" y="156927"/>
                </a:lnTo>
                <a:lnTo>
                  <a:pt x="519111" y="118880"/>
                </a:lnTo>
                <a:lnTo>
                  <a:pt x="490398" y="85046"/>
                </a:lnTo>
                <a:lnTo>
                  <a:pt x="456925" y="56024"/>
                </a:lnTo>
                <a:lnTo>
                  <a:pt x="419285" y="32410"/>
                </a:lnTo>
                <a:lnTo>
                  <a:pt x="378067" y="14803"/>
                </a:lnTo>
                <a:lnTo>
                  <a:pt x="333865" y="3800"/>
                </a:lnTo>
                <a:lnTo>
                  <a:pt x="287268" y="0"/>
                </a:lnTo>
                <a:close/>
              </a:path>
            </a:pathLst>
          </a:custGeom>
          <a:solidFill>
            <a:srgbClr val="003854"/>
          </a:solid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53" name="object 53"/>
          <p:cNvSpPr/>
          <p:nvPr/>
        </p:nvSpPr>
        <p:spPr>
          <a:xfrm>
            <a:off x="4298794" y="1930714"/>
            <a:ext cx="766233" cy="774700"/>
          </a:xfrm>
          <a:custGeom>
            <a:avLst/>
            <a:gdLst/>
            <a:ahLst/>
            <a:cxnLst/>
            <a:rect l="l" t="t" r="r" b="b"/>
            <a:pathLst>
              <a:path w="574675" h="581025">
                <a:moveTo>
                  <a:pt x="0" y="290369"/>
                </a:moveTo>
                <a:lnTo>
                  <a:pt x="3759" y="243269"/>
                </a:lnTo>
                <a:lnTo>
                  <a:pt x="14645" y="198589"/>
                </a:lnTo>
                <a:lnTo>
                  <a:pt x="32064" y="156927"/>
                </a:lnTo>
                <a:lnTo>
                  <a:pt x="55426" y="118880"/>
                </a:lnTo>
                <a:lnTo>
                  <a:pt x="84139" y="85047"/>
                </a:lnTo>
                <a:lnTo>
                  <a:pt x="117611" y="56024"/>
                </a:lnTo>
                <a:lnTo>
                  <a:pt x="155252" y="32410"/>
                </a:lnTo>
                <a:lnTo>
                  <a:pt x="196469" y="14803"/>
                </a:lnTo>
                <a:lnTo>
                  <a:pt x="240672" y="3800"/>
                </a:lnTo>
                <a:lnTo>
                  <a:pt x="287268" y="0"/>
                </a:lnTo>
                <a:lnTo>
                  <a:pt x="333864" y="3800"/>
                </a:lnTo>
                <a:lnTo>
                  <a:pt x="378067" y="14803"/>
                </a:lnTo>
                <a:lnTo>
                  <a:pt x="419284" y="32410"/>
                </a:lnTo>
                <a:lnTo>
                  <a:pt x="456925" y="56024"/>
                </a:lnTo>
                <a:lnTo>
                  <a:pt x="490398" y="85047"/>
                </a:lnTo>
                <a:lnTo>
                  <a:pt x="519110" y="118880"/>
                </a:lnTo>
                <a:lnTo>
                  <a:pt x="542472" y="156927"/>
                </a:lnTo>
                <a:lnTo>
                  <a:pt x="559891" y="198589"/>
                </a:lnTo>
                <a:lnTo>
                  <a:pt x="570777" y="243269"/>
                </a:lnTo>
                <a:lnTo>
                  <a:pt x="574537" y="290369"/>
                </a:lnTo>
                <a:lnTo>
                  <a:pt x="570777" y="337468"/>
                </a:lnTo>
                <a:lnTo>
                  <a:pt x="559891" y="382148"/>
                </a:lnTo>
                <a:lnTo>
                  <a:pt x="542472" y="423810"/>
                </a:lnTo>
                <a:lnTo>
                  <a:pt x="519110" y="461857"/>
                </a:lnTo>
                <a:lnTo>
                  <a:pt x="490398" y="495690"/>
                </a:lnTo>
                <a:lnTo>
                  <a:pt x="456925" y="524713"/>
                </a:lnTo>
                <a:lnTo>
                  <a:pt x="419284" y="548327"/>
                </a:lnTo>
                <a:lnTo>
                  <a:pt x="378067" y="565934"/>
                </a:lnTo>
                <a:lnTo>
                  <a:pt x="333864" y="576937"/>
                </a:lnTo>
                <a:lnTo>
                  <a:pt x="287268" y="580738"/>
                </a:lnTo>
                <a:lnTo>
                  <a:pt x="240672" y="576937"/>
                </a:lnTo>
                <a:lnTo>
                  <a:pt x="196469" y="565934"/>
                </a:lnTo>
                <a:lnTo>
                  <a:pt x="155252" y="548327"/>
                </a:lnTo>
                <a:lnTo>
                  <a:pt x="117611" y="524713"/>
                </a:lnTo>
                <a:lnTo>
                  <a:pt x="84139" y="495690"/>
                </a:lnTo>
                <a:lnTo>
                  <a:pt x="55426" y="461857"/>
                </a:lnTo>
                <a:lnTo>
                  <a:pt x="32064" y="423810"/>
                </a:lnTo>
                <a:lnTo>
                  <a:pt x="14645" y="382148"/>
                </a:lnTo>
                <a:lnTo>
                  <a:pt x="3759" y="337468"/>
                </a:lnTo>
                <a:lnTo>
                  <a:pt x="0" y="290369"/>
                </a:lnTo>
                <a:close/>
              </a:path>
            </a:pathLst>
          </a:custGeom>
          <a:ln w="12700">
            <a:solidFill>
              <a:srgbClr val="003854"/>
            </a:solidFill>
          </a:ln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400"/>
          </a:p>
        </p:txBody>
      </p:sp>
      <p:sp>
        <p:nvSpPr>
          <p:cNvPr id="54" name="object 54"/>
          <p:cNvSpPr txBox="1"/>
          <p:nvPr/>
        </p:nvSpPr>
        <p:spPr>
          <a:xfrm>
            <a:off x="4533653" y="2039451"/>
            <a:ext cx="295487" cy="510823"/>
          </a:xfrm>
          <a:prstGeom prst="rect">
            <a:avLst/>
          </a:prstGeom>
        </p:spPr>
        <p:txBody>
          <a:bodyPr vert="horz" wrap="square" lIns="0" tIns="4233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933" marR="6773" indent="76197">
              <a:lnSpc>
                <a:spcPct val="105000"/>
              </a:lnSpc>
              <a:spcBef>
                <a:spcPts val="33"/>
              </a:spcBef>
            </a:pP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R  2:1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43" name="object 128">
            <a:extLst>
              <a:ext uri="{FF2B5EF4-FFF2-40B4-BE49-F238E27FC236}">
                <a16:creationId xmlns:a16="http://schemas.microsoft.com/office/drawing/2014/main" id="{7BE50E73-5D2D-4250-8D6A-D0B4CF61F2C4}"/>
              </a:ext>
            </a:extLst>
          </p:cNvPr>
          <p:cNvSpPr txBox="1"/>
          <p:nvPr/>
        </p:nvSpPr>
        <p:spPr>
          <a:xfrm>
            <a:off x="4400421" y="6515148"/>
            <a:ext cx="6764735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933">
              <a:spcBef>
                <a:spcPts val="133"/>
              </a:spcBef>
            </a:pPr>
            <a:r>
              <a:rPr sz="1200" spc="-7" dirty="0">
                <a:latin typeface="Arial"/>
                <a:cs typeface="Arial"/>
              </a:rPr>
              <a:t> Shitara </a:t>
            </a:r>
            <a:r>
              <a:rPr sz="1200" dirty="0">
                <a:latin typeface="Arial"/>
                <a:cs typeface="Arial"/>
              </a:rPr>
              <a:t>K </a:t>
            </a:r>
            <a:r>
              <a:rPr sz="1200" spc="-7" dirty="0">
                <a:latin typeface="Arial"/>
                <a:cs typeface="Arial"/>
              </a:rPr>
              <a:t>et al. </a:t>
            </a:r>
            <a:r>
              <a:rPr sz="1200" i="1" dirty="0">
                <a:latin typeface="Arial"/>
                <a:cs typeface="Arial"/>
              </a:rPr>
              <a:t>N </a:t>
            </a:r>
            <a:r>
              <a:rPr sz="1200" i="1" spc="-7" dirty="0">
                <a:latin typeface="Arial"/>
                <a:cs typeface="Arial"/>
              </a:rPr>
              <a:t>Engl </a:t>
            </a:r>
            <a:r>
              <a:rPr sz="1200" i="1" dirty="0">
                <a:latin typeface="Arial"/>
                <a:cs typeface="Arial"/>
              </a:rPr>
              <a:t>J </a:t>
            </a:r>
            <a:r>
              <a:rPr sz="1200" i="1" spc="-7" dirty="0">
                <a:latin typeface="Arial"/>
                <a:cs typeface="Arial"/>
              </a:rPr>
              <a:t>Med</a:t>
            </a:r>
            <a:r>
              <a:rPr sz="1200" spc="-7" dirty="0">
                <a:latin typeface="Arial"/>
                <a:cs typeface="Arial"/>
              </a:rPr>
              <a:t>. 2020</a:t>
            </a:r>
            <a:r>
              <a:rPr lang="en-US" sz="1200" spc="-7" dirty="0">
                <a:latin typeface="Arial"/>
                <a:cs typeface="Arial"/>
              </a:rPr>
              <a:t>;382(25):2419-2430.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810C729-A1E0-EF46-83F1-3F3D32C64F25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0807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060" y="2571751"/>
            <a:ext cx="7317878" cy="322957"/>
          </a:xfrm>
        </p:spPr>
        <p:txBody>
          <a:bodyPr/>
          <a:lstStyle/>
          <a:p>
            <a:r>
              <a:rPr lang="en-US" sz="656" b="1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Results: Overall Survival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2" y="0"/>
            <a:ext cx="11413764" cy="642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2857500" y="6465094"/>
            <a:ext cx="8954244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defTabSz="214335" eaLnBrk="0"/>
            <a:r>
              <a:rPr lang="en-US" sz="1125" dirty="0">
                <a:latin typeface="Arial" charset="0"/>
                <a:ea typeface="+mn-ea"/>
                <a:cs typeface="Lucida Sans Unicode"/>
              </a:rPr>
              <a:t>Content of this presentation is the property of the author, licensed by ASCO. Permission required for reuse.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B3A718-B370-A043-9790-80C04DB7CBF8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060" y="2571751"/>
            <a:ext cx="7317878" cy="322957"/>
          </a:xfrm>
        </p:spPr>
        <p:txBody>
          <a:bodyPr/>
          <a:lstStyle/>
          <a:p>
            <a:r>
              <a:rPr lang="en-US" sz="656" b="1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Results: ORR and Other Efficacy Endpoints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2" y="0"/>
            <a:ext cx="11413764" cy="642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2437060" y="6465094"/>
            <a:ext cx="9374684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defTabSz="214335" eaLnBrk="0"/>
            <a:r>
              <a:rPr lang="en-US" sz="1125" dirty="0">
                <a:latin typeface="Arial" charset="0"/>
                <a:ea typeface="+mn-ea"/>
                <a:cs typeface="Lucida Sans Unicode"/>
              </a:rPr>
              <a:t>Content of this presentation is the property of the author, licensed by ASCO. Permission required for reuse.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33066C-5C9E-2249-B727-B26704D1E3BC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6073" y="136312"/>
            <a:ext cx="2159000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defTabSz="1219170">
              <a:spcBef>
                <a:spcPts val="140"/>
              </a:spcBef>
            </a:pPr>
            <a:r>
              <a:rPr sz="1867" i="1" spc="-7" dirty="0">
                <a:solidFill>
                  <a:srgbClr val="1E4194"/>
                </a:solidFill>
                <a:latin typeface="Arial"/>
                <a:cs typeface="Arial"/>
              </a:rPr>
              <a:t>DESTINY-Gastric02</a:t>
            </a:r>
            <a:endParaRPr sz="1867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22527" y="487679"/>
            <a:ext cx="11015979" cy="0"/>
          </a:xfrm>
          <a:custGeom>
            <a:avLst/>
            <a:gdLst/>
            <a:ahLst/>
            <a:cxnLst/>
            <a:rect l="l" t="t" r="r" b="b"/>
            <a:pathLst>
              <a:path w="8261984">
                <a:moveTo>
                  <a:pt x="0" y="0"/>
                </a:moveTo>
                <a:lnTo>
                  <a:pt x="8261858" y="0"/>
                </a:lnTo>
              </a:path>
            </a:pathLst>
          </a:custGeom>
          <a:ln w="9525">
            <a:solidFill>
              <a:srgbClr val="1E4194"/>
            </a:solidFill>
          </a:ln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554989" y="501576"/>
            <a:ext cx="9385583" cy="551498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dirty="0"/>
              <a:t>DESTINY-Gastric02</a:t>
            </a:r>
            <a:r>
              <a:rPr spc="-67" dirty="0"/>
              <a:t> </a:t>
            </a:r>
            <a:r>
              <a:rPr dirty="0"/>
              <a:t>Study</a:t>
            </a:r>
            <a:r>
              <a:rPr spc="-33" dirty="0"/>
              <a:t> </a:t>
            </a:r>
            <a:r>
              <a:rPr dirty="0"/>
              <a:t>Design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04046" y="1066970"/>
            <a:ext cx="10639212" cy="672706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marR="6773" defTabSz="1219170">
              <a:spcBef>
                <a:spcPts val="127"/>
              </a:spcBef>
            </a:pPr>
            <a:r>
              <a:rPr sz="2133" spc="-7" dirty="0">
                <a:solidFill>
                  <a:srgbClr val="6D1D50"/>
                </a:solidFill>
                <a:latin typeface="Arial"/>
                <a:cs typeface="Arial"/>
              </a:rPr>
              <a:t>An</a:t>
            </a:r>
            <a:r>
              <a:rPr sz="2133" spc="7" dirty="0">
                <a:solidFill>
                  <a:srgbClr val="6D1D50"/>
                </a:solidFill>
                <a:latin typeface="Arial"/>
                <a:cs typeface="Arial"/>
              </a:rPr>
              <a:t> </a:t>
            </a:r>
            <a:r>
              <a:rPr sz="2133" spc="-7" dirty="0">
                <a:solidFill>
                  <a:srgbClr val="6D1D50"/>
                </a:solidFill>
                <a:latin typeface="Arial"/>
                <a:cs typeface="Arial"/>
              </a:rPr>
              <a:t>open-label,</a:t>
            </a:r>
            <a:r>
              <a:rPr sz="2133" spc="7" dirty="0">
                <a:solidFill>
                  <a:srgbClr val="6D1D50"/>
                </a:solidFill>
                <a:latin typeface="Arial"/>
                <a:cs typeface="Arial"/>
              </a:rPr>
              <a:t> </a:t>
            </a:r>
            <a:r>
              <a:rPr sz="2133" spc="-7" dirty="0">
                <a:solidFill>
                  <a:srgbClr val="6D1D50"/>
                </a:solidFill>
                <a:latin typeface="Arial"/>
                <a:cs typeface="Arial"/>
              </a:rPr>
              <a:t>multicenter</a:t>
            </a:r>
            <a:r>
              <a:rPr sz="2133" spc="7" dirty="0">
                <a:solidFill>
                  <a:srgbClr val="6D1D50"/>
                </a:solidFill>
                <a:latin typeface="Arial"/>
                <a:cs typeface="Arial"/>
              </a:rPr>
              <a:t> </a:t>
            </a:r>
            <a:r>
              <a:rPr sz="2133" spc="-7" dirty="0">
                <a:solidFill>
                  <a:srgbClr val="6D1D50"/>
                </a:solidFill>
                <a:latin typeface="Arial"/>
                <a:cs typeface="Arial"/>
              </a:rPr>
              <a:t>phase</a:t>
            </a:r>
            <a:r>
              <a:rPr sz="2133" spc="7" dirty="0">
                <a:solidFill>
                  <a:srgbClr val="6D1D50"/>
                </a:solidFill>
                <a:latin typeface="Arial"/>
                <a:cs typeface="Arial"/>
              </a:rPr>
              <a:t> </a:t>
            </a:r>
            <a:r>
              <a:rPr sz="2133" spc="-7" dirty="0">
                <a:solidFill>
                  <a:srgbClr val="6D1D50"/>
                </a:solidFill>
                <a:latin typeface="Arial"/>
                <a:cs typeface="Arial"/>
              </a:rPr>
              <a:t>2</a:t>
            </a:r>
            <a:r>
              <a:rPr sz="2133" spc="27" dirty="0">
                <a:solidFill>
                  <a:srgbClr val="6D1D50"/>
                </a:solidFill>
                <a:latin typeface="Arial"/>
                <a:cs typeface="Arial"/>
              </a:rPr>
              <a:t> </a:t>
            </a:r>
            <a:r>
              <a:rPr sz="2133" spc="-7" dirty="0">
                <a:solidFill>
                  <a:srgbClr val="6D1D50"/>
                </a:solidFill>
                <a:latin typeface="Arial"/>
                <a:cs typeface="Arial"/>
              </a:rPr>
              <a:t>study</a:t>
            </a:r>
            <a:r>
              <a:rPr sz="2133" spc="20" dirty="0">
                <a:solidFill>
                  <a:srgbClr val="6D1D50"/>
                </a:solidFill>
                <a:latin typeface="Arial"/>
                <a:cs typeface="Arial"/>
              </a:rPr>
              <a:t> </a:t>
            </a:r>
            <a:r>
              <a:rPr sz="2133" spc="-7" dirty="0">
                <a:solidFill>
                  <a:srgbClr val="6D1D50"/>
                </a:solidFill>
                <a:latin typeface="Arial"/>
                <a:cs typeface="Arial"/>
              </a:rPr>
              <a:t>in</a:t>
            </a:r>
            <a:r>
              <a:rPr sz="2133" spc="7" dirty="0">
                <a:solidFill>
                  <a:srgbClr val="6D1D50"/>
                </a:solidFill>
                <a:latin typeface="Arial"/>
                <a:cs typeface="Arial"/>
              </a:rPr>
              <a:t> </a:t>
            </a:r>
            <a:r>
              <a:rPr sz="2133" spc="-7" dirty="0">
                <a:solidFill>
                  <a:srgbClr val="6D1D50"/>
                </a:solidFill>
                <a:latin typeface="Arial"/>
                <a:cs typeface="Arial"/>
              </a:rPr>
              <a:t>Western</a:t>
            </a:r>
            <a:r>
              <a:rPr sz="2133" spc="20" dirty="0">
                <a:solidFill>
                  <a:srgbClr val="6D1D50"/>
                </a:solidFill>
                <a:latin typeface="Arial"/>
                <a:cs typeface="Arial"/>
              </a:rPr>
              <a:t> </a:t>
            </a:r>
            <a:r>
              <a:rPr sz="2133" spc="-7" dirty="0">
                <a:solidFill>
                  <a:srgbClr val="6D1D50"/>
                </a:solidFill>
                <a:latin typeface="Arial"/>
                <a:cs typeface="Arial"/>
              </a:rPr>
              <a:t>patients</a:t>
            </a:r>
            <a:r>
              <a:rPr sz="2133" spc="20" dirty="0">
                <a:solidFill>
                  <a:srgbClr val="6D1D50"/>
                </a:solidFill>
                <a:latin typeface="Arial"/>
                <a:cs typeface="Arial"/>
              </a:rPr>
              <a:t> </a:t>
            </a:r>
            <a:r>
              <a:rPr sz="2133" spc="-13" dirty="0">
                <a:solidFill>
                  <a:srgbClr val="6D1D50"/>
                </a:solidFill>
                <a:latin typeface="Arial"/>
                <a:cs typeface="Arial"/>
              </a:rPr>
              <a:t>with</a:t>
            </a:r>
            <a:r>
              <a:rPr sz="2133" spc="33" dirty="0">
                <a:solidFill>
                  <a:srgbClr val="6D1D50"/>
                </a:solidFill>
                <a:latin typeface="Arial"/>
                <a:cs typeface="Arial"/>
              </a:rPr>
              <a:t> </a:t>
            </a:r>
            <a:r>
              <a:rPr sz="2133" spc="-7" dirty="0">
                <a:solidFill>
                  <a:srgbClr val="6D1D50"/>
                </a:solidFill>
                <a:latin typeface="Arial"/>
                <a:cs typeface="Arial"/>
              </a:rPr>
              <a:t>HER2+</a:t>
            </a:r>
            <a:r>
              <a:rPr sz="2133" spc="20" dirty="0">
                <a:solidFill>
                  <a:srgbClr val="6D1D50"/>
                </a:solidFill>
                <a:latin typeface="Arial"/>
                <a:cs typeface="Arial"/>
              </a:rPr>
              <a:t> </a:t>
            </a:r>
            <a:r>
              <a:rPr sz="2133" spc="-7" dirty="0">
                <a:solidFill>
                  <a:srgbClr val="6D1D50"/>
                </a:solidFill>
                <a:latin typeface="Arial"/>
                <a:cs typeface="Arial"/>
              </a:rPr>
              <a:t>gastric</a:t>
            </a:r>
            <a:r>
              <a:rPr sz="2133" spc="20" dirty="0">
                <a:solidFill>
                  <a:srgbClr val="6D1D50"/>
                </a:solidFill>
                <a:latin typeface="Arial"/>
                <a:cs typeface="Arial"/>
              </a:rPr>
              <a:t> </a:t>
            </a:r>
            <a:r>
              <a:rPr sz="2133" spc="-7" dirty="0">
                <a:solidFill>
                  <a:srgbClr val="6D1D50"/>
                </a:solidFill>
                <a:latin typeface="Arial"/>
                <a:cs typeface="Arial"/>
              </a:rPr>
              <a:t>or</a:t>
            </a:r>
            <a:r>
              <a:rPr sz="2133" spc="33" dirty="0">
                <a:solidFill>
                  <a:srgbClr val="6D1D50"/>
                </a:solidFill>
                <a:latin typeface="Arial"/>
                <a:cs typeface="Arial"/>
              </a:rPr>
              <a:t> </a:t>
            </a:r>
            <a:r>
              <a:rPr sz="2133" spc="-13" dirty="0">
                <a:solidFill>
                  <a:srgbClr val="6D1D50"/>
                </a:solidFill>
                <a:latin typeface="Arial"/>
                <a:cs typeface="Arial"/>
              </a:rPr>
              <a:t>GEJ </a:t>
            </a:r>
            <a:r>
              <a:rPr sz="2133" spc="-573" dirty="0">
                <a:solidFill>
                  <a:srgbClr val="6D1D50"/>
                </a:solidFill>
                <a:latin typeface="Arial"/>
                <a:cs typeface="Arial"/>
              </a:rPr>
              <a:t> </a:t>
            </a:r>
            <a:r>
              <a:rPr sz="2133" spc="-7" dirty="0">
                <a:solidFill>
                  <a:srgbClr val="6D1D50"/>
                </a:solidFill>
                <a:latin typeface="Arial"/>
                <a:cs typeface="Arial"/>
              </a:rPr>
              <a:t>cancer</a:t>
            </a:r>
            <a:r>
              <a:rPr sz="2133" spc="-13" dirty="0">
                <a:solidFill>
                  <a:srgbClr val="6D1D50"/>
                </a:solidFill>
                <a:latin typeface="Arial"/>
                <a:cs typeface="Arial"/>
              </a:rPr>
              <a:t> </a:t>
            </a:r>
            <a:r>
              <a:rPr sz="2133" spc="-7" dirty="0">
                <a:solidFill>
                  <a:srgbClr val="6D1D50"/>
                </a:solidFill>
                <a:latin typeface="Arial"/>
                <a:cs typeface="Arial"/>
              </a:rPr>
              <a:t>(NCT04014075)</a:t>
            </a:r>
            <a:endParaRPr sz="2133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816855" y="3230034"/>
            <a:ext cx="609600" cy="114300"/>
          </a:xfrm>
          <a:custGeom>
            <a:avLst/>
            <a:gdLst/>
            <a:ahLst/>
            <a:cxnLst/>
            <a:rect l="l" t="t" r="r" b="b"/>
            <a:pathLst>
              <a:path w="457200" h="85725">
                <a:moveTo>
                  <a:pt x="428753" y="28448"/>
                </a:moveTo>
                <a:lnTo>
                  <a:pt x="385699" y="28448"/>
                </a:lnTo>
                <a:lnTo>
                  <a:pt x="385825" y="57023"/>
                </a:lnTo>
                <a:lnTo>
                  <a:pt x="371517" y="57074"/>
                </a:lnTo>
                <a:lnTo>
                  <a:pt x="371602" y="85725"/>
                </a:lnTo>
                <a:lnTo>
                  <a:pt x="457200" y="42544"/>
                </a:lnTo>
                <a:lnTo>
                  <a:pt x="428753" y="28448"/>
                </a:lnTo>
                <a:close/>
              </a:path>
              <a:path w="457200" h="85725">
                <a:moveTo>
                  <a:pt x="371432" y="28499"/>
                </a:moveTo>
                <a:lnTo>
                  <a:pt x="0" y="29844"/>
                </a:lnTo>
                <a:lnTo>
                  <a:pt x="0" y="58419"/>
                </a:lnTo>
                <a:lnTo>
                  <a:pt x="371517" y="57074"/>
                </a:lnTo>
                <a:lnTo>
                  <a:pt x="371432" y="28499"/>
                </a:lnTo>
                <a:close/>
              </a:path>
              <a:path w="457200" h="85725">
                <a:moveTo>
                  <a:pt x="385699" y="28448"/>
                </a:moveTo>
                <a:lnTo>
                  <a:pt x="371432" y="28499"/>
                </a:lnTo>
                <a:lnTo>
                  <a:pt x="371517" y="57074"/>
                </a:lnTo>
                <a:lnTo>
                  <a:pt x="385825" y="57023"/>
                </a:lnTo>
                <a:lnTo>
                  <a:pt x="385699" y="28448"/>
                </a:lnTo>
                <a:close/>
              </a:path>
              <a:path w="457200" h="85725">
                <a:moveTo>
                  <a:pt x="371348" y="0"/>
                </a:moveTo>
                <a:lnTo>
                  <a:pt x="371432" y="28499"/>
                </a:lnTo>
                <a:lnTo>
                  <a:pt x="428753" y="28448"/>
                </a:lnTo>
                <a:lnTo>
                  <a:pt x="371348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209279" y="1802384"/>
            <a:ext cx="2548467" cy="2282741"/>
          </a:xfrm>
          <a:prstGeom prst="rect">
            <a:avLst/>
          </a:prstGeom>
          <a:solidFill>
            <a:srgbClr val="ECF0F9"/>
          </a:solidFill>
        </p:spPr>
        <p:txBody>
          <a:bodyPr vert="horz" wrap="square" lIns="0" tIns="55880" rIns="0" bIns="0" rtlCol="0">
            <a:spAutoFit/>
          </a:bodyPr>
          <a:lstStyle/>
          <a:p>
            <a:pPr marL="122764" defTabSz="1219170">
              <a:spcBef>
                <a:spcPts val="440"/>
              </a:spcBef>
            </a:pPr>
            <a:r>
              <a:rPr sz="1600" b="1" dirty="0">
                <a:solidFill>
                  <a:srgbClr val="1C85C7"/>
                </a:solidFill>
                <a:latin typeface="Arial"/>
                <a:cs typeface="Arial"/>
              </a:rPr>
              <a:t>Primary</a:t>
            </a:r>
            <a:r>
              <a:rPr sz="1600" b="1" spc="-93" dirty="0">
                <a:solidFill>
                  <a:srgbClr val="1C85C7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C85C7"/>
                </a:solidFill>
                <a:latin typeface="Arial"/>
                <a:cs typeface="Arial"/>
              </a:rPr>
              <a:t>endpoint</a:t>
            </a:r>
            <a:endParaRPr sz="1600">
              <a:solidFill>
                <a:prstClr val="black"/>
              </a:solidFill>
              <a:latin typeface="Arial"/>
              <a:cs typeface="Arial"/>
            </a:endParaRPr>
          </a:p>
          <a:p>
            <a:pPr marL="352205" marR="473275" indent="-230288" defTabSz="1219170">
              <a:buClr>
                <a:srgbClr val="113468"/>
              </a:buClr>
              <a:buFontTx/>
              <a:buChar char="•"/>
              <a:tabLst>
                <a:tab pos="353051" algn="l"/>
              </a:tabLst>
            </a:pP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Confirmed</a:t>
            </a:r>
            <a:r>
              <a:rPr sz="1600" spc="-9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ORR</a:t>
            </a:r>
            <a:r>
              <a:rPr sz="1600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by </a:t>
            </a:r>
            <a:r>
              <a:rPr sz="1600" spc="-4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ICR</a:t>
            </a:r>
            <a:endParaRPr sz="1600">
              <a:solidFill>
                <a:prstClr val="black"/>
              </a:solidFill>
              <a:latin typeface="Arial"/>
              <a:cs typeface="Arial"/>
            </a:endParaRPr>
          </a:p>
          <a:p>
            <a:pPr defTabSz="1219170">
              <a:spcBef>
                <a:spcPts val="7"/>
              </a:spcBef>
              <a:buFont typeface="Arial"/>
              <a:buChar char="•"/>
            </a:pPr>
            <a:endParaRPr sz="1667">
              <a:solidFill>
                <a:prstClr val="black"/>
              </a:solidFill>
              <a:latin typeface="Arial"/>
              <a:cs typeface="Arial"/>
            </a:endParaRPr>
          </a:p>
          <a:p>
            <a:pPr marL="122764" defTabSz="1219170"/>
            <a:r>
              <a:rPr sz="1600" b="1" dirty="0">
                <a:solidFill>
                  <a:srgbClr val="1C85C7"/>
                </a:solidFill>
                <a:latin typeface="Arial"/>
                <a:cs typeface="Arial"/>
              </a:rPr>
              <a:t>Secondary</a:t>
            </a:r>
            <a:r>
              <a:rPr sz="1600" b="1" spc="-53" dirty="0">
                <a:solidFill>
                  <a:srgbClr val="1C85C7"/>
                </a:solidFill>
                <a:latin typeface="Arial"/>
                <a:cs typeface="Arial"/>
              </a:rPr>
              <a:t> </a:t>
            </a:r>
            <a:r>
              <a:rPr sz="1600" b="1" spc="-7" dirty="0">
                <a:solidFill>
                  <a:srgbClr val="1C85C7"/>
                </a:solidFill>
                <a:latin typeface="Arial"/>
                <a:cs typeface="Arial"/>
              </a:rPr>
              <a:t>endpoints</a:t>
            </a:r>
            <a:r>
              <a:rPr sz="1600" b="1" spc="-9" baseline="24305" dirty="0">
                <a:solidFill>
                  <a:srgbClr val="1C85C7"/>
                </a:solidFill>
                <a:latin typeface="Arial"/>
                <a:cs typeface="Arial"/>
              </a:rPr>
              <a:t>b</a:t>
            </a:r>
            <a:endParaRPr sz="1600" baseline="24305">
              <a:solidFill>
                <a:prstClr val="black"/>
              </a:solidFill>
              <a:latin typeface="Arial"/>
              <a:cs typeface="Arial"/>
            </a:endParaRPr>
          </a:p>
          <a:p>
            <a:pPr marL="352205" indent="-230288" defTabSz="1219170">
              <a:buClr>
                <a:srgbClr val="333399"/>
              </a:buClr>
              <a:buFontTx/>
              <a:buChar char="•"/>
              <a:tabLst>
                <a:tab pos="353051" algn="l"/>
              </a:tabLst>
            </a:pP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PFS</a:t>
            </a:r>
            <a:r>
              <a:rPr sz="1600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by</a:t>
            </a:r>
            <a:r>
              <a:rPr sz="1600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ICR</a:t>
            </a:r>
            <a:endParaRPr sz="1600">
              <a:solidFill>
                <a:prstClr val="black"/>
              </a:solidFill>
              <a:latin typeface="Arial"/>
              <a:cs typeface="Arial"/>
            </a:endParaRPr>
          </a:p>
          <a:p>
            <a:pPr marL="352205" indent="-230288" defTabSz="1219170">
              <a:buClr>
                <a:srgbClr val="333399"/>
              </a:buClr>
              <a:buFontTx/>
              <a:buChar char="•"/>
              <a:tabLst>
                <a:tab pos="353051" algn="l"/>
              </a:tabLst>
            </a:pP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OS</a:t>
            </a:r>
            <a:endParaRPr sz="1600">
              <a:solidFill>
                <a:prstClr val="black"/>
              </a:solidFill>
              <a:latin typeface="Arial"/>
              <a:cs typeface="Arial"/>
            </a:endParaRPr>
          </a:p>
          <a:p>
            <a:pPr marL="352205" indent="-230288" defTabSz="1219170">
              <a:buClr>
                <a:srgbClr val="333399"/>
              </a:buClr>
              <a:buFontTx/>
              <a:buChar char="•"/>
              <a:tabLst>
                <a:tab pos="353051" algn="l"/>
              </a:tabLst>
            </a:pP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DOR</a:t>
            </a:r>
            <a:r>
              <a:rPr sz="1600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by</a:t>
            </a:r>
            <a:r>
              <a:rPr sz="1600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ICR</a:t>
            </a:r>
            <a:endParaRPr sz="1600">
              <a:solidFill>
                <a:prstClr val="black"/>
              </a:solidFill>
              <a:latin typeface="Arial"/>
              <a:cs typeface="Arial"/>
            </a:endParaRPr>
          </a:p>
          <a:p>
            <a:pPr marL="352205" indent="-230288" defTabSz="1219170">
              <a:buClr>
                <a:srgbClr val="113468"/>
              </a:buClr>
              <a:buFontTx/>
              <a:buChar char="•"/>
              <a:tabLst>
                <a:tab pos="353051" algn="l"/>
              </a:tabLst>
            </a:pP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Safety</a:t>
            </a:r>
            <a:r>
              <a:rPr sz="1600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and</a:t>
            </a:r>
            <a:r>
              <a:rPr sz="1600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tolerability</a:t>
            </a:r>
            <a:endParaRPr sz="16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34592" y="1802385"/>
            <a:ext cx="3391747" cy="2880275"/>
          </a:xfrm>
          <a:prstGeom prst="rect">
            <a:avLst/>
          </a:prstGeom>
          <a:solidFill>
            <a:srgbClr val="ECF0F9"/>
          </a:solidFill>
        </p:spPr>
        <p:txBody>
          <a:bodyPr vert="horz" wrap="square" lIns="0" tIns="86359" rIns="0" bIns="0" rtlCol="0">
            <a:spAutoFit/>
          </a:bodyPr>
          <a:lstStyle/>
          <a:p>
            <a:pPr marL="110911" defTabSz="1219170">
              <a:spcBef>
                <a:spcPts val="679"/>
              </a:spcBef>
            </a:pPr>
            <a:r>
              <a:rPr sz="2000" b="1" spc="-7" dirty="0">
                <a:solidFill>
                  <a:srgbClr val="1C85C6"/>
                </a:solidFill>
                <a:latin typeface="Arial"/>
                <a:cs typeface="Arial"/>
              </a:rPr>
              <a:t>Key</a:t>
            </a:r>
            <a:r>
              <a:rPr sz="2000" b="1" spc="-13" dirty="0">
                <a:solidFill>
                  <a:srgbClr val="1C85C6"/>
                </a:solidFill>
                <a:latin typeface="Arial"/>
                <a:cs typeface="Arial"/>
              </a:rPr>
              <a:t> </a:t>
            </a:r>
            <a:r>
              <a:rPr sz="2000" b="1" spc="-7" dirty="0">
                <a:solidFill>
                  <a:srgbClr val="1C85C6"/>
                </a:solidFill>
                <a:latin typeface="Arial"/>
                <a:cs typeface="Arial"/>
              </a:rPr>
              <a:t>eligibility</a:t>
            </a:r>
            <a:r>
              <a:rPr sz="2000" b="1" spc="-53" dirty="0">
                <a:solidFill>
                  <a:srgbClr val="1C85C6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C85C6"/>
                </a:solidFill>
                <a:latin typeface="Arial"/>
                <a:cs typeface="Arial"/>
              </a:rPr>
              <a:t>criteria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  <a:p>
            <a:pPr marL="283626" marR="618051" indent="-172714" defTabSz="1219170">
              <a:spcBef>
                <a:spcPts val="673"/>
              </a:spcBef>
              <a:buClr>
                <a:srgbClr val="1C85C6"/>
              </a:buClr>
              <a:buFontTx/>
              <a:buChar char="•"/>
              <a:tabLst>
                <a:tab pos="283626" algn="l"/>
              </a:tabLst>
            </a:pPr>
            <a:r>
              <a:rPr sz="1600" spc="-7" dirty="0">
                <a:solidFill>
                  <a:srgbClr val="171717"/>
                </a:solidFill>
                <a:latin typeface="Arial"/>
                <a:cs typeface="Arial"/>
              </a:rPr>
              <a:t>Pathologically</a:t>
            </a:r>
            <a:r>
              <a:rPr sz="1600" spc="-73" dirty="0">
                <a:solidFill>
                  <a:srgbClr val="171717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71717"/>
                </a:solidFill>
                <a:latin typeface="Arial"/>
                <a:cs typeface="Arial"/>
              </a:rPr>
              <a:t>documented, </a:t>
            </a:r>
            <a:r>
              <a:rPr sz="1600" spc="-420" dirty="0">
                <a:solidFill>
                  <a:srgbClr val="171717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71717"/>
                </a:solidFill>
                <a:latin typeface="Arial"/>
                <a:cs typeface="Arial"/>
              </a:rPr>
              <a:t>unresectable or </a:t>
            </a:r>
            <a:r>
              <a:rPr sz="1600" dirty="0">
                <a:solidFill>
                  <a:srgbClr val="171717"/>
                </a:solidFill>
                <a:latin typeface="Arial"/>
                <a:cs typeface="Arial"/>
              </a:rPr>
              <a:t>metastatic </a:t>
            </a:r>
            <a:r>
              <a:rPr sz="1600" spc="7" dirty="0">
                <a:solidFill>
                  <a:srgbClr val="171717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71717"/>
                </a:solidFill>
                <a:latin typeface="Arial"/>
                <a:cs typeface="Arial"/>
              </a:rPr>
              <a:t>gastric </a:t>
            </a:r>
            <a:r>
              <a:rPr sz="1600" dirty="0">
                <a:solidFill>
                  <a:srgbClr val="171717"/>
                </a:solidFill>
                <a:latin typeface="Arial"/>
                <a:cs typeface="Arial"/>
              </a:rPr>
              <a:t>or</a:t>
            </a:r>
            <a:r>
              <a:rPr sz="1600" spc="-7" dirty="0">
                <a:solidFill>
                  <a:srgbClr val="171717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71717"/>
                </a:solidFill>
                <a:latin typeface="Arial"/>
                <a:cs typeface="Arial"/>
              </a:rPr>
              <a:t>GEJ</a:t>
            </a:r>
            <a:r>
              <a:rPr sz="1600" spc="-20" dirty="0">
                <a:solidFill>
                  <a:srgbClr val="171717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71717"/>
                </a:solidFill>
                <a:latin typeface="Arial"/>
                <a:cs typeface="Arial"/>
              </a:rPr>
              <a:t>cancer</a:t>
            </a:r>
            <a:endParaRPr sz="1600">
              <a:solidFill>
                <a:prstClr val="black"/>
              </a:solidFill>
              <a:latin typeface="Arial"/>
              <a:cs typeface="Arial"/>
            </a:endParaRPr>
          </a:p>
          <a:p>
            <a:pPr marL="283626" marR="193035" indent="-172714" defTabSz="1219170">
              <a:spcBef>
                <a:spcPts val="673"/>
              </a:spcBef>
              <a:buClr>
                <a:srgbClr val="1C85C6"/>
              </a:buClr>
              <a:buFontTx/>
              <a:buChar char="•"/>
              <a:tabLst>
                <a:tab pos="283626" algn="l"/>
              </a:tabLst>
            </a:pPr>
            <a:r>
              <a:rPr sz="1600" spc="-7" dirty="0">
                <a:solidFill>
                  <a:srgbClr val="171717"/>
                </a:solidFill>
                <a:latin typeface="Arial"/>
                <a:cs typeface="Arial"/>
              </a:rPr>
              <a:t>Centrally confirmed HER2 </a:t>
            </a:r>
            <a:r>
              <a:rPr sz="1600" dirty="0">
                <a:solidFill>
                  <a:srgbClr val="171717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71717"/>
                </a:solidFill>
                <a:latin typeface="Arial"/>
                <a:cs typeface="Arial"/>
              </a:rPr>
              <a:t>positive</a:t>
            </a:r>
            <a:r>
              <a:rPr sz="1600" spc="-27" dirty="0">
                <a:solidFill>
                  <a:srgbClr val="171717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71717"/>
                </a:solidFill>
                <a:latin typeface="Arial"/>
                <a:cs typeface="Arial"/>
              </a:rPr>
              <a:t>disease</a:t>
            </a:r>
            <a:r>
              <a:rPr sz="1600" spc="-73" dirty="0">
                <a:solidFill>
                  <a:srgbClr val="171717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71717"/>
                </a:solidFill>
                <a:latin typeface="Arial"/>
                <a:cs typeface="Arial"/>
              </a:rPr>
              <a:t>(defined</a:t>
            </a:r>
            <a:r>
              <a:rPr sz="1600" spc="-73" dirty="0">
                <a:solidFill>
                  <a:srgbClr val="171717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71717"/>
                </a:solidFill>
                <a:latin typeface="Arial"/>
                <a:cs typeface="Arial"/>
              </a:rPr>
              <a:t>as</a:t>
            </a:r>
            <a:r>
              <a:rPr sz="1600" spc="-27" dirty="0">
                <a:solidFill>
                  <a:srgbClr val="171717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71717"/>
                </a:solidFill>
                <a:latin typeface="Arial"/>
                <a:cs typeface="Arial"/>
              </a:rPr>
              <a:t>IHC </a:t>
            </a:r>
            <a:r>
              <a:rPr sz="1600" spc="-420" dirty="0">
                <a:solidFill>
                  <a:srgbClr val="171717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71717"/>
                </a:solidFill>
                <a:latin typeface="Arial"/>
                <a:cs typeface="Arial"/>
              </a:rPr>
              <a:t>3+ </a:t>
            </a:r>
            <a:r>
              <a:rPr sz="1600" dirty="0">
                <a:solidFill>
                  <a:srgbClr val="171717"/>
                </a:solidFill>
                <a:latin typeface="Arial"/>
                <a:cs typeface="Arial"/>
              </a:rPr>
              <a:t>or IHC </a:t>
            </a:r>
            <a:r>
              <a:rPr sz="1600" spc="-7" dirty="0">
                <a:solidFill>
                  <a:srgbClr val="171717"/>
                </a:solidFill>
                <a:latin typeface="Arial"/>
                <a:cs typeface="Arial"/>
              </a:rPr>
              <a:t>2+/ISH+) on </a:t>
            </a:r>
            <a:r>
              <a:rPr sz="1600" dirty="0">
                <a:solidFill>
                  <a:srgbClr val="171717"/>
                </a:solidFill>
                <a:latin typeface="Arial"/>
                <a:cs typeface="Arial"/>
              </a:rPr>
              <a:t>biopsy </a:t>
            </a:r>
            <a:r>
              <a:rPr sz="1600" spc="7" dirty="0">
                <a:solidFill>
                  <a:srgbClr val="171717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71717"/>
                </a:solidFill>
                <a:latin typeface="Arial"/>
                <a:cs typeface="Arial"/>
              </a:rPr>
              <a:t>after </a:t>
            </a:r>
            <a:r>
              <a:rPr sz="1600" spc="-7" dirty="0">
                <a:solidFill>
                  <a:srgbClr val="171717"/>
                </a:solidFill>
                <a:latin typeface="Arial"/>
                <a:cs typeface="Arial"/>
              </a:rPr>
              <a:t>progression on </a:t>
            </a:r>
            <a:r>
              <a:rPr sz="1600" dirty="0">
                <a:solidFill>
                  <a:srgbClr val="171717"/>
                </a:solidFill>
                <a:latin typeface="Arial"/>
                <a:cs typeface="Arial"/>
              </a:rPr>
              <a:t>first-line </a:t>
            </a:r>
            <a:r>
              <a:rPr sz="1600" spc="7" dirty="0">
                <a:solidFill>
                  <a:srgbClr val="171717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71717"/>
                </a:solidFill>
                <a:latin typeface="Arial"/>
                <a:cs typeface="Arial"/>
              </a:rPr>
              <a:t>trastuzumab-containing</a:t>
            </a:r>
            <a:r>
              <a:rPr sz="1600" spc="-47" dirty="0">
                <a:solidFill>
                  <a:srgbClr val="171717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71717"/>
                </a:solidFill>
                <a:latin typeface="Arial"/>
                <a:cs typeface="Arial"/>
              </a:rPr>
              <a:t>regimen</a:t>
            </a:r>
            <a:endParaRPr sz="1600">
              <a:solidFill>
                <a:prstClr val="black"/>
              </a:solidFill>
              <a:latin typeface="Arial"/>
              <a:cs typeface="Arial"/>
            </a:endParaRPr>
          </a:p>
          <a:p>
            <a:pPr marL="283626" indent="-172714" defTabSz="1219170">
              <a:spcBef>
                <a:spcPts val="660"/>
              </a:spcBef>
              <a:buClr>
                <a:srgbClr val="1C85C6"/>
              </a:buClr>
              <a:buFontTx/>
              <a:buChar char="•"/>
              <a:tabLst>
                <a:tab pos="283626" algn="l"/>
              </a:tabLst>
            </a:pPr>
            <a:r>
              <a:rPr sz="1600" dirty="0">
                <a:solidFill>
                  <a:srgbClr val="171717"/>
                </a:solidFill>
                <a:latin typeface="Arial"/>
                <a:cs typeface="Arial"/>
              </a:rPr>
              <a:t>ECOG</a:t>
            </a:r>
            <a:r>
              <a:rPr sz="1600" spc="-27" dirty="0">
                <a:solidFill>
                  <a:srgbClr val="171717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71717"/>
                </a:solidFill>
                <a:latin typeface="Arial"/>
                <a:cs typeface="Arial"/>
              </a:rPr>
              <a:t>PS</a:t>
            </a:r>
            <a:r>
              <a:rPr sz="1600" spc="-33" dirty="0">
                <a:solidFill>
                  <a:srgbClr val="171717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71717"/>
                </a:solidFill>
                <a:latin typeface="Arial"/>
                <a:cs typeface="Arial"/>
              </a:rPr>
              <a:t>0</a:t>
            </a:r>
            <a:r>
              <a:rPr sz="1600" spc="-20" dirty="0">
                <a:solidFill>
                  <a:srgbClr val="171717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71717"/>
                </a:solidFill>
                <a:latin typeface="Arial"/>
                <a:cs typeface="Arial"/>
              </a:rPr>
              <a:t>or</a:t>
            </a:r>
            <a:r>
              <a:rPr sz="1600" spc="-47" dirty="0">
                <a:solidFill>
                  <a:srgbClr val="171717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71717"/>
                </a:solidFill>
                <a:latin typeface="Arial"/>
                <a:cs typeface="Arial"/>
              </a:rPr>
              <a:t>1</a:t>
            </a:r>
            <a:endParaRPr sz="160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43728" y="2574543"/>
            <a:ext cx="2140712" cy="1419352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5555488" y="2806360"/>
            <a:ext cx="1919393" cy="940428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550320" defTabSz="1219170">
              <a:spcBef>
                <a:spcPts val="133"/>
              </a:spcBef>
            </a:pPr>
            <a:r>
              <a:rPr sz="2000" b="1" spc="-13" dirty="0">
                <a:solidFill>
                  <a:srgbClr val="FFFFFF"/>
                </a:solidFill>
                <a:latin typeface="Arial"/>
                <a:cs typeface="Arial"/>
              </a:rPr>
              <a:t>T-DXd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  <a:p>
            <a:pPr marL="534233" marR="40639" indent="-484281" defTabSz="1219170"/>
            <a:r>
              <a:rPr sz="2000" b="1" spc="-7" dirty="0">
                <a:solidFill>
                  <a:srgbClr val="FFFFFF"/>
                </a:solidFill>
                <a:latin typeface="Arial"/>
                <a:cs typeface="Arial"/>
              </a:rPr>
              <a:t>6.4</a:t>
            </a:r>
            <a:r>
              <a:rPr sz="2000" b="1" spc="-6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7" dirty="0">
                <a:solidFill>
                  <a:srgbClr val="FFFFFF"/>
                </a:solidFill>
                <a:latin typeface="Arial"/>
                <a:cs typeface="Arial"/>
              </a:rPr>
              <a:t>mg/kg</a:t>
            </a:r>
            <a:r>
              <a:rPr sz="2000" b="1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Q3W </a:t>
            </a:r>
            <a:r>
              <a:rPr sz="2000" b="1" spc="-53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7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20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=</a:t>
            </a:r>
            <a:r>
              <a:rPr sz="2000" b="1" spc="-2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79</a:t>
            </a:r>
            <a:r>
              <a:rPr sz="2000" b="1" baseline="250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sz="2000" baseline="250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582407" y="3231727"/>
            <a:ext cx="609600" cy="114300"/>
          </a:xfrm>
          <a:custGeom>
            <a:avLst/>
            <a:gdLst/>
            <a:ahLst/>
            <a:cxnLst/>
            <a:rect l="l" t="t" r="r" b="b"/>
            <a:pathLst>
              <a:path w="457200" h="85725">
                <a:moveTo>
                  <a:pt x="371475" y="57145"/>
                </a:moveTo>
                <a:lnTo>
                  <a:pt x="371475" y="85598"/>
                </a:lnTo>
                <a:lnTo>
                  <a:pt x="428455" y="57150"/>
                </a:lnTo>
                <a:lnTo>
                  <a:pt x="371475" y="57145"/>
                </a:lnTo>
                <a:close/>
              </a:path>
              <a:path w="457200" h="85725">
                <a:moveTo>
                  <a:pt x="371475" y="28570"/>
                </a:moveTo>
                <a:lnTo>
                  <a:pt x="371475" y="57145"/>
                </a:lnTo>
                <a:lnTo>
                  <a:pt x="385699" y="57150"/>
                </a:lnTo>
                <a:lnTo>
                  <a:pt x="385699" y="28575"/>
                </a:lnTo>
                <a:lnTo>
                  <a:pt x="371475" y="28570"/>
                </a:lnTo>
                <a:close/>
              </a:path>
              <a:path w="457200" h="85725">
                <a:moveTo>
                  <a:pt x="371475" y="0"/>
                </a:moveTo>
                <a:lnTo>
                  <a:pt x="371475" y="28570"/>
                </a:lnTo>
                <a:lnTo>
                  <a:pt x="385699" y="28575"/>
                </a:lnTo>
                <a:lnTo>
                  <a:pt x="385699" y="57150"/>
                </a:lnTo>
                <a:lnTo>
                  <a:pt x="428464" y="57145"/>
                </a:lnTo>
                <a:lnTo>
                  <a:pt x="457200" y="42799"/>
                </a:lnTo>
                <a:lnTo>
                  <a:pt x="371475" y="0"/>
                </a:lnTo>
                <a:close/>
              </a:path>
              <a:path w="457200" h="85725">
                <a:moveTo>
                  <a:pt x="0" y="28448"/>
                </a:moveTo>
                <a:lnTo>
                  <a:pt x="0" y="57023"/>
                </a:lnTo>
                <a:lnTo>
                  <a:pt x="371475" y="57145"/>
                </a:lnTo>
                <a:lnTo>
                  <a:pt x="371475" y="28570"/>
                </a:lnTo>
                <a:lnTo>
                  <a:pt x="0" y="28448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076703" y="5811519"/>
            <a:ext cx="9924627" cy="1046480"/>
          </a:xfrm>
          <a:custGeom>
            <a:avLst/>
            <a:gdLst/>
            <a:ahLst/>
            <a:cxnLst/>
            <a:rect l="l" t="t" r="r" b="b"/>
            <a:pathLst>
              <a:path w="7443470" h="784860">
                <a:moveTo>
                  <a:pt x="7443216" y="0"/>
                </a:moveTo>
                <a:lnTo>
                  <a:pt x="0" y="0"/>
                </a:lnTo>
                <a:lnTo>
                  <a:pt x="0" y="784859"/>
                </a:lnTo>
                <a:lnTo>
                  <a:pt x="7443216" y="784859"/>
                </a:lnTo>
                <a:lnTo>
                  <a:pt x="744321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148669" y="5760399"/>
            <a:ext cx="9650307" cy="941283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50799" defTabSz="1219170">
              <a:spcBef>
                <a:spcPts val="140"/>
              </a:spcBef>
            </a:pPr>
            <a:r>
              <a:rPr sz="1000" baseline="27777" dirty="0">
                <a:solidFill>
                  <a:prstClr val="black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Enrollment</a:t>
            </a:r>
            <a:r>
              <a:rPr sz="1000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of 80</a:t>
            </a:r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patients</a:t>
            </a:r>
            <a:r>
              <a:rPr sz="1000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spc="-13" dirty="0">
                <a:solidFill>
                  <a:prstClr val="black"/>
                </a:solidFill>
                <a:latin typeface="Arial"/>
                <a:cs typeface="Arial"/>
              </a:rPr>
              <a:t>was</a:t>
            </a:r>
            <a:r>
              <a:rPr sz="1000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planned;</a:t>
            </a:r>
            <a:r>
              <a:rPr sz="1000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actual</a:t>
            </a:r>
            <a:r>
              <a:rPr sz="1000" spc="-6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enrollment</a:t>
            </a:r>
            <a:r>
              <a:rPr sz="1000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spc="-13" dirty="0">
                <a:solidFill>
                  <a:prstClr val="black"/>
                </a:solidFill>
                <a:latin typeface="Arial"/>
                <a:cs typeface="Arial"/>
              </a:rPr>
              <a:t>was</a:t>
            </a:r>
            <a:r>
              <a:rPr sz="1000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79</a:t>
            </a:r>
            <a:r>
              <a:rPr sz="1000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patients.</a:t>
            </a:r>
          </a:p>
          <a:p>
            <a:pPr marL="50799" defTabSz="1219170"/>
            <a:r>
              <a:rPr sz="1000" baseline="27777" dirty="0">
                <a:solidFill>
                  <a:prstClr val="black"/>
                </a:solidFill>
                <a:latin typeface="Arial"/>
                <a:cs typeface="Arial"/>
              </a:rPr>
              <a:t>b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Other</a:t>
            </a:r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secondary</a:t>
            </a:r>
            <a:r>
              <a:rPr sz="1000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endpoints</a:t>
            </a:r>
            <a:r>
              <a:rPr sz="1000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were</a:t>
            </a:r>
            <a:r>
              <a:rPr sz="1000" spc="4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ORR,</a:t>
            </a:r>
            <a:r>
              <a:rPr sz="1000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PFS,</a:t>
            </a:r>
            <a:r>
              <a:rPr sz="1000" spc="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and</a:t>
            </a:r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DOR by</a:t>
            </a:r>
            <a:r>
              <a:rPr sz="1000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investigator</a:t>
            </a:r>
            <a:r>
              <a:rPr sz="10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assessment,</a:t>
            </a:r>
            <a:r>
              <a:rPr sz="1000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pharmacokinetics,</a:t>
            </a:r>
            <a:r>
              <a:rPr sz="1000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anti-drug</a:t>
            </a:r>
            <a:r>
              <a:rPr sz="1000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antibodies,</a:t>
            </a:r>
            <a:r>
              <a:rPr sz="1000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and</a:t>
            </a:r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 patient-reported</a:t>
            </a:r>
            <a:r>
              <a:rPr sz="1000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outcomes.</a:t>
            </a:r>
          </a:p>
          <a:p>
            <a:pPr marL="50799" defTabSz="1219170"/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1. Shitara</a:t>
            </a:r>
            <a:r>
              <a:rPr sz="1000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K</a:t>
            </a:r>
            <a:r>
              <a:rPr sz="1000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et</a:t>
            </a:r>
            <a:r>
              <a:rPr sz="1000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al.</a:t>
            </a:r>
            <a:r>
              <a:rPr sz="1000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prstClr val="black"/>
                </a:solidFill>
                <a:latin typeface="Arial"/>
                <a:cs typeface="Arial"/>
              </a:rPr>
              <a:t>N</a:t>
            </a:r>
            <a:r>
              <a:rPr sz="1000" i="1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i="1" spc="-7" dirty="0">
                <a:solidFill>
                  <a:prstClr val="black"/>
                </a:solidFill>
                <a:latin typeface="Arial"/>
                <a:cs typeface="Arial"/>
              </a:rPr>
              <a:t>Engl</a:t>
            </a:r>
            <a:r>
              <a:rPr sz="1000" i="1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prstClr val="black"/>
                </a:solidFill>
                <a:latin typeface="Arial"/>
                <a:cs typeface="Arial"/>
              </a:rPr>
              <a:t>J Med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.</a:t>
            </a:r>
            <a:r>
              <a:rPr sz="1000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2020;382:2419-30.</a:t>
            </a:r>
            <a:endParaRPr sz="10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0799" marR="40639" defTabSz="1219170"/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DOR,</a:t>
            </a:r>
            <a:r>
              <a:rPr sz="1000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duration</a:t>
            </a:r>
            <a:r>
              <a:rPr sz="1000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of response;</a:t>
            </a:r>
            <a:r>
              <a:rPr sz="1000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ECOG</a:t>
            </a:r>
            <a:r>
              <a:rPr sz="1000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PS,</a:t>
            </a:r>
            <a:r>
              <a:rPr sz="1000" spc="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Eastern</a:t>
            </a:r>
            <a:r>
              <a:rPr sz="1000" spc="-4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Cooperative</a:t>
            </a:r>
            <a:r>
              <a:rPr sz="1000" spc="-4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Oncology</a:t>
            </a:r>
            <a:r>
              <a:rPr sz="1000" spc="-4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Group</a:t>
            </a:r>
            <a:r>
              <a:rPr sz="1000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performance</a:t>
            </a:r>
            <a:r>
              <a:rPr sz="1000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status;</a:t>
            </a:r>
            <a:r>
              <a:rPr sz="10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GEJ, </a:t>
            </a:r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gastroesophageal</a:t>
            </a:r>
            <a:r>
              <a:rPr sz="10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junction;</a:t>
            </a:r>
            <a:r>
              <a:rPr sz="10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HER2, human</a:t>
            </a:r>
            <a:r>
              <a:rPr sz="1000" spc="-4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epidermal</a:t>
            </a:r>
            <a:r>
              <a:rPr sz="1000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growth</a:t>
            </a:r>
            <a:r>
              <a:rPr sz="1000" spc="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factor </a:t>
            </a:r>
            <a:r>
              <a:rPr sz="1000" spc="-26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receptor 2; </a:t>
            </a:r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ICR, independent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central </a:t>
            </a:r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review; IHC, immunohistochemistry;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ISH, in situ </a:t>
            </a:r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hybridization; ORR,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objective response </a:t>
            </a:r>
            <a:r>
              <a:rPr sz="1000" spc="7" dirty="0">
                <a:solidFill>
                  <a:prstClr val="black"/>
                </a:solidFill>
                <a:latin typeface="Arial"/>
                <a:cs typeface="Arial"/>
              </a:rPr>
              <a:t>rate;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OS, overall survival; PFS, progression- </a:t>
            </a:r>
            <a:r>
              <a:rPr sz="1000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free</a:t>
            </a:r>
            <a:r>
              <a:rPr sz="1000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survival;</a:t>
            </a:r>
            <a:r>
              <a:rPr sz="1000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T-DXd,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 trastuzumab</a:t>
            </a:r>
            <a:r>
              <a:rPr sz="1000" spc="-6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deruxtecan;</a:t>
            </a:r>
            <a:r>
              <a:rPr sz="1000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spc="7" dirty="0">
                <a:solidFill>
                  <a:prstClr val="black"/>
                </a:solidFill>
                <a:latin typeface="Arial"/>
                <a:cs typeface="Arial"/>
              </a:rPr>
              <a:t>Q3W,</a:t>
            </a:r>
            <a:r>
              <a:rPr sz="1000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spc="7" dirty="0">
                <a:solidFill>
                  <a:prstClr val="black"/>
                </a:solidFill>
                <a:latin typeface="Arial"/>
                <a:cs typeface="Arial"/>
              </a:rPr>
              <a:t>every</a:t>
            </a:r>
            <a:r>
              <a:rPr sz="1000" spc="-4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 weeks.</a:t>
            </a:r>
            <a:endParaRPr sz="1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76030" y="4740825"/>
            <a:ext cx="11172612" cy="1001983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410623" marR="91438" indent="-343738" defTabSz="1219170">
              <a:spcBef>
                <a:spcPts val="133"/>
              </a:spcBef>
              <a:buFontTx/>
              <a:buChar char="•"/>
              <a:tabLst>
                <a:tab pos="410623" algn="l"/>
                <a:tab pos="411470" algn="l"/>
              </a:tabLst>
            </a:pP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DESTINY-Gastric02 is </a:t>
            </a:r>
            <a:r>
              <a:rPr sz="1600" dirty="0">
                <a:solidFill>
                  <a:srgbClr val="1E315F"/>
                </a:solidFill>
                <a:latin typeface="Arial"/>
                <a:cs typeface="Arial"/>
              </a:rPr>
              <a:t>the first study focused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only on </a:t>
            </a:r>
            <a:r>
              <a:rPr sz="1600" dirty="0">
                <a:solidFill>
                  <a:srgbClr val="1E315F"/>
                </a:solidFill>
                <a:latin typeface="Arial"/>
                <a:cs typeface="Arial"/>
              </a:rPr>
              <a:t>second-line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T-DXd monotherapy in </a:t>
            </a:r>
            <a:r>
              <a:rPr sz="1600" spc="7" dirty="0">
                <a:solidFill>
                  <a:srgbClr val="1E315F"/>
                </a:solidFill>
                <a:latin typeface="Arial"/>
                <a:cs typeface="Arial"/>
              </a:rPr>
              <a:t>Western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patients with HER2+ </a:t>
            </a:r>
            <a:r>
              <a:rPr sz="1600" spc="-427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gastric/GEJ</a:t>
            </a:r>
            <a:r>
              <a:rPr sz="1600" dirty="0">
                <a:solidFill>
                  <a:srgbClr val="1E315F"/>
                </a:solidFill>
                <a:latin typeface="Arial"/>
                <a:cs typeface="Arial"/>
              </a:rPr>
              <a:t> cancer</a:t>
            </a:r>
            <a:r>
              <a:rPr sz="1600" spc="-33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13" dirty="0">
                <a:solidFill>
                  <a:srgbClr val="1E315F"/>
                </a:solidFill>
                <a:latin typeface="Arial"/>
                <a:cs typeface="Arial"/>
              </a:rPr>
              <a:t>who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 have</a:t>
            </a:r>
            <a:r>
              <a:rPr sz="1600" spc="-13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progressed</a:t>
            </a:r>
            <a:r>
              <a:rPr sz="1600" spc="-40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on a</a:t>
            </a:r>
            <a:r>
              <a:rPr sz="1600" spc="-13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trastuzumab-containing</a:t>
            </a:r>
            <a:r>
              <a:rPr sz="1600" spc="-40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regimen</a:t>
            </a:r>
            <a:endParaRPr sz="1600">
              <a:solidFill>
                <a:prstClr val="black"/>
              </a:solidFill>
              <a:latin typeface="Arial"/>
              <a:cs typeface="Arial"/>
            </a:endParaRPr>
          </a:p>
          <a:p>
            <a:pPr marL="758594" lvl="1" indent="-335272" defTabSz="1219170">
              <a:buFontTx/>
              <a:buChar char="•"/>
              <a:tabLst>
                <a:tab pos="757748" algn="l"/>
                <a:tab pos="758594" algn="l"/>
              </a:tabLst>
            </a:pPr>
            <a:r>
              <a:rPr sz="1600" dirty="0">
                <a:solidFill>
                  <a:srgbClr val="1E315F"/>
                </a:solidFill>
                <a:latin typeface="Arial"/>
                <a:cs typeface="Arial"/>
              </a:rPr>
              <a:t>It</a:t>
            </a:r>
            <a:r>
              <a:rPr sz="1600" spc="7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is</a:t>
            </a:r>
            <a:r>
              <a:rPr sz="1600" spc="13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the</a:t>
            </a:r>
            <a:r>
              <a:rPr sz="1600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follow-on</a:t>
            </a:r>
            <a:r>
              <a:rPr sz="1600" spc="-33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E315F"/>
                </a:solidFill>
                <a:latin typeface="Arial"/>
                <a:cs typeface="Arial"/>
              </a:rPr>
              <a:t>study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E315F"/>
                </a:solidFill>
                <a:latin typeface="Arial"/>
                <a:cs typeface="Arial"/>
              </a:rPr>
              <a:t>to DESTINY-Gastric01,</a:t>
            </a:r>
            <a:r>
              <a:rPr sz="1600" spc="-20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which</a:t>
            </a:r>
            <a:r>
              <a:rPr sz="1600" spc="13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evaluated</a:t>
            </a:r>
            <a:r>
              <a:rPr sz="1600" spc="-47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E315F"/>
                </a:solidFill>
                <a:latin typeface="Arial"/>
                <a:cs typeface="Arial"/>
              </a:rPr>
              <a:t>T-DXd</a:t>
            </a:r>
            <a:r>
              <a:rPr sz="1600" spc="7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third-line</a:t>
            </a:r>
            <a:r>
              <a:rPr sz="1600" spc="-27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or</a:t>
            </a:r>
            <a:r>
              <a:rPr sz="1600" spc="13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later</a:t>
            </a:r>
            <a:r>
              <a:rPr sz="1600" spc="-27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in</a:t>
            </a:r>
            <a:r>
              <a:rPr sz="1600" spc="13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Asian</a:t>
            </a:r>
            <a:r>
              <a:rPr sz="1600" spc="-13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E315F"/>
                </a:solidFill>
                <a:latin typeface="Arial"/>
                <a:cs typeface="Arial"/>
              </a:rPr>
              <a:t>patients</a:t>
            </a:r>
            <a:r>
              <a:rPr sz="1600" baseline="24305" dirty="0">
                <a:solidFill>
                  <a:srgbClr val="1E315F"/>
                </a:solidFill>
                <a:latin typeface="Arial"/>
                <a:cs typeface="Arial"/>
              </a:rPr>
              <a:t>1</a:t>
            </a:r>
            <a:endParaRPr sz="1600" baseline="24305">
              <a:solidFill>
                <a:prstClr val="black"/>
              </a:solidFill>
              <a:latin typeface="Arial"/>
              <a:cs typeface="Arial"/>
            </a:endParaRPr>
          </a:p>
          <a:p>
            <a:pPr marL="410623" indent="-343738" defTabSz="1219170">
              <a:buFontTx/>
              <a:buChar char="•"/>
              <a:tabLst>
                <a:tab pos="410623" algn="l"/>
                <a:tab pos="411470" algn="l"/>
              </a:tabLst>
            </a:pPr>
            <a:r>
              <a:rPr sz="1600" dirty="0">
                <a:solidFill>
                  <a:srgbClr val="1E315F"/>
                </a:solidFill>
                <a:latin typeface="Arial"/>
                <a:cs typeface="Arial"/>
              </a:rPr>
              <a:t>Patients</a:t>
            </a:r>
            <a:r>
              <a:rPr sz="1600" spc="-13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were</a:t>
            </a:r>
            <a:r>
              <a:rPr sz="1600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enrolled</a:t>
            </a:r>
            <a:r>
              <a:rPr sz="1600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in</a:t>
            </a:r>
            <a:r>
              <a:rPr sz="1600" spc="-20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Europe</a:t>
            </a:r>
            <a:r>
              <a:rPr sz="1600" spc="-27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(Belgium,</a:t>
            </a:r>
            <a:r>
              <a:rPr sz="1600" spc="-13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E315F"/>
                </a:solidFill>
                <a:latin typeface="Arial"/>
                <a:cs typeface="Arial"/>
              </a:rPr>
              <a:t>Great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Britain,</a:t>
            </a:r>
            <a:r>
              <a:rPr sz="1600" spc="-13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Italy,</a:t>
            </a:r>
            <a:r>
              <a:rPr sz="1600" spc="40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Spain)</a:t>
            </a:r>
            <a:r>
              <a:rPr sz="1600" spc="-20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and</a:t>
            </a:r>
            <a:r>
              <a:rPr sz="1600" spc="-27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E315F"/>
                </a:solidFill>
                <a:latin typeface="Arial"/>
                <a:cs typeface="Arial"/>
              </a:rPr>
              <a:t>the</a:t>
            </a:r>
            <a:r>
              <a:rPr sz="1600" spc="7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E315F"/>
                </a:solidFill>
                <a:latin typeface="Arial"/>
                <a:cs typeface="Arial"/>
              </a:rPr>
              <a:t>United</a:t>
            </a:r>
            <a:r>
              <a:rPr sz="1600" spc="-13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E315F"/>
                </a:solidFill>
                <a:latin typeface="Arial"/>
                <a:cs typeface="Arial"/>
              </a:rPr>
              <a:t>States</a:t>
            </a:r>
            <a:r>
              <a:rPr sz="1600" spc="-20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(data</a:t>
            </a:r>
            <a:r>
              <a:rPr sz="1600" spc="-13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E315F"/>
                </a:solidFill>
                <a:latin typeface="Arial"/>
                <a:cs typeface="Arial"/>
              </a:rPr>
              <a:t>cutoff:</a:t>
            </a:r>
            <a:r>
              <a:rPr sz="1600" spc="-33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April</a:t>
            </a:r>
            <a:r>
              <a:rPr sz="1600" dirty="0">
                <a:solidFill>
                  <a:srgbClr val="1E315F"/>
                </a:solidFill>
                <a:latin typeface="Arial"/>
                <a:cs typeface="Arial"/>
              </a:rPr>
              <a:t> 9,</a:t>
            </a:r>
            <a:r>
              <a:rPr sz="1600" spc="13" dirty="0">
                <a:solidFill>
                  <a:srgbClr val="1E315F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1E315F"/>
                </a:solidFill>
                <a:latin typeface="Arial"/>
                <a:cs typeface="Arial"/>
              </a:rPr>
              <a:t>2021)</a:t>
            </a:r>
            <a:endParaRPr sz="16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D2F4FE7-946C-3D49-88EE-D088DB4C3A16}"/>
              </a:ext>
            </a:extLst>
          </p:cNvPr>
          <p:cNvSpPr txBox="1"/>
          <p:nvPr/>
        </p:nvSpPr>
        <p:spPr>
          <a:xfrm>
            <a:off x="5903426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36073" y="136312"/>
            <a:ext cx="2159000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b="0" i="1" spc="-7" dirty="0">
                <a:solidFill>
                  <a:srgbClr val="1E4194"/>
                </a:solidFill>
              </a:rPr>
              <a:t>DESTINY-Gastric02</a:t>
            </a:r>
            <a:endParaRPr sz="1867"/>
          </a:p>
        </p:txBody>
      </p:sp>
      <p:sp>
        <p:nvSpPr>
          <p:cNvPr id="3" name="object 3"/>
          <p:cNvSpPr/>
          <p:nvPr/>
        </p:nvSpPr>
        <p:spPr>
          <a:xfrm>
            <a:off x="922527" y="487679"/>
            <a:ext cx="11015979" cy="0"/>
          </a:xfrm>
          <a:custGeom>
            <a:avLst/>
            <a:gdLst/>
            <a:ahLst/>
            <a:cxnLst/>
            <a:rect l="l" t="t" r="r" b="b"/>
            <a:pathLst>
              <a:path w="8261984">
                <a:moveTo>
                  <a:pt x="0" y="0"/>
                </a:moveTo>
                <a:lnTo>
                  <a:pt x="8261858" y="0"/>
                </a:lnTo>
              </a:path>
            </a:pathLst>
          </a:custGeom>
          <a:ln w="9525">
            <a:solidFill>
              <a:srgbClr val="1E4194"/>
            </a:solidFill>
          </a:ln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84944" y="551687"/>
            <a:ext cx="4004733" cy="551498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defTabSz="1219170">
              <a:spcBef>
                <a:spcPts val="140"/>
              </a:spcBef>
            </a:pPr>
            <a:r>
              <a:rPr sz="3467" b="1" dirty="0">
                <a:solidFill>
                  <a:srgbClr val="04416B"/>
                </a:solidFill>
                <a:latin typeface="Arial"/>
                <a:cs typeface="Arial"/>
              </a:rPr>
              <a:t>Efficacy</a:t>
            </a:r>
            <a:r>
              <a:rPr sz="3467" b="1" spc="-8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3467" b="1" dirty="0">
                <a:solidFill>
                  <a:srgbClr val="04416B"/>
                </a:solidFill>
                <a:latin typeface="Arial"/>
                <a:cs typeface="Arial"/>
              </a:rPr>
              <a:t>Endpoints</a:t>
            </a:r>
            <a:endParaRPr sz="3467">
              <a:solidFill>
                <a:prstClr val="black"/>
              </a:solidFill>
              <a:latin typeface="Arial"/>
              <a:cs typeface="Arial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956531"/>
              </p:ext>
            </p:extLst>
          </p:nvPr>
        </p:nvGraphicFramePr>
        <p:xfrm>
          <a:off x="1176493" y="1212934"/>
          <a:ext cx="9822179" cy="440474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453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33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00298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6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Patients</a:t>
                      </a:r>
                      <a:r>
                        <a:rPr sz="16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(N</a:t>
                      </a:r>
                      <a:r>
                        <a:rPr sz="16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=</a:t>
                      </a:r>
                      <a:r>
                        <a:rPr sz="16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79)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30480" marB="0">
                    <a:solidFill>
                      <a:srgbClr val="0029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45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045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Confirmed ORR</a:t>
                      </a:r>
                      <a:r>
                        <a:rPr sz="1600" b="1" spc="-7" baseline="2430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600" b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(%)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76953" marB="0">
                    <a:lnT w="12700">
                      <a:solidFill>
                        <a:srgbClr val="002985"/>
                      </a:solidFill>
                      <a:prstDash val="solid"/>
                    </a:lnT>
                    <a:lnB w="12700">
                      <a:solidFill>
                        <a:srgbClr val="00298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81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30</a:t>
                      </a:r>
                      <a:r>
                        <a:rPr sz="16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(38)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(95%</a:t>
                      </a:r>
                      <a:r>
                        <a:rPr sz="16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CI,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27.3-49.6)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55033" marB="0">
                    <a:lnB w="12700">
                      <a:solidFill>
                        <a:srgbClr val="002985"/>
                      </a:solidFill>
                      <a:prstDash val="solid"/>
                    </a:lnB>
                    <a:solidFill>
                      <a:srgbClr val="EBF0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0577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Confirmed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best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overall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 response,</a:t>
                      </a:r>
                      <a:r>
                        <a:rPr sz="1600" b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16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(%)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318135" marR="3162935" algn="just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CR  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PR  SD  PD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318135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Not</a:t>
                      </a:r>
                      <a:r>
                        <a:rPr sz="16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evaluable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55033" marB="0">
                    <a:lnT w="12700">
                      <a:solidFill>
                        <a:srgbClr val="002985"/>
                      </a:solidFill>
                      <a:prstDash val="solid"/>
                    </a:lnT>
                    <a:lnB w="12700">
                      <a:solidFill>
                        <a:srgbClr val="00298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600" b="1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(3.8)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600" b="1" dirty="0">
                          <a:latin typeface="Arial"/>
                          <a:cs typeface="Arial"/>
                        </a:rPr>
                        <a:t>27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(34.</a:t>
                      </a:r>
                      <a:r>
                        <a:rPr sz="1600" b="1" spc="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)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600" b="1" dirty="0">
                          <a:latin typeface="Arial"/>
                          <a:cs typeface="Arial"/>
                        </a:rPr>
                        <a:t>34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(43.</a:t>
                      </a:r>
                      <a:r>
                        <a:rPr sz="1600" b="1" spc="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)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600" b="1" dirty="0">
                          <a:latin typeface="Arial"/>
                          <a:cs typeface="Arial"/>
                        </a:rPr>
                        <a:t>13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(16.</a:t>
                      </a:r>
                      <a:r>
                        <a:rPr sz="1600" b="1" spc="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)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600" b="1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(2.5)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T w="12700">
                      <a:solidFill>
                        <a:srgbClr val="002985"/>
                      </a:solidFill>
                      <a:prstDash val="solid"/>
                    </a:lnT>
                    <a:lnB w="12700">
                      <a:solidFill>
                        <a:srgbClr val="002985"/>
                      </a:solidFill>
                      <a:prstDash val="solid"/>
                    </a:lnB>
                    <a:solidFill>
                      <a:srgbClr val="EBF0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767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Median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DOR,</a:t>
                      </a:r>
                      <a:r>
                        <a:rPr sz="1600" b="1" baseline="24305" dirty="0">
                          <a:latin typeface="Arial"/>
                          <a:cs typeface="Arial"/>
                        </a:rPr>
                        <a:t>b</a:t>
                      </a:r>
                      <a:r>
                        <a:rPr sz="1600" b="1" spc="142" baseline="243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months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55880" marB="0">
                    <a:lnT w="12700">
                      <a:solidFill>
                        <a:srgbClr val="002985"/>
                      </a:solidFill>
                      <a:prstDash val="solid"/>
                    </a:lnT>
                    <a:lnB w="12700">
                      <a:solidFill>
                        <a:srgbClr val="00298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8.1</a:t>
                      </a:r>
                      <a:r>
                        <a:rPr sz="16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(95%</a:t>
                      </a:r>
                      <a:r>
                        <a:rPr sz="16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CI,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4.1-NE)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55880" marB="0">
                    <a:lnT w="12700">
                      <a:solidFill>
                        <a:srgbClr val="002985"/>
                      </a:solidFill>
                      <a:prstDash val="solid"/>
                    </a:lnT>
                    <a:lnB w="12700">
                      <a:solidFill>
                        <a:srgbClr val="002985"/>
                      </a:solidFill>
                      <a:prstDash val="solid"/>
                    </a:lnB>
                    <a:solidFill>
                      <a:srgbClr val="EBF0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865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Confirmed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DCR</a:t>
                      </a:r>
                      <a:r>
                        <a:rPr sz="1600" b="1" spc="-7" baseline="24305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,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n 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(%)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77800" marB="0">
                    <a:lnT w="12700">
                      <a:solidFill>
                        <a:srgbClr val="002985"/>
                      </a:solidFill>
                      <a:prstDash val="solid"/>
                    </a:lnT>
                    <a:lnB w="12700">
                      <a:solidFill>
                        <a:srgbClr val="00298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64</a:t>
                      </a:r>
                      <a:r>
                        <a:rPr sz="16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(81.0)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(95%</a:t>
                      </a:r>
                      <a:r>
                        <a:rPr sz="16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CI,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70.6-89.0)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55880" marB="0">
                    <a:lnT w="12700">
                      <a:solidFill>
                        <a:srgbClr val="002985"/>
                      </a:solidFill>
                      <a:prstDash val="solid"/>
                    </a:lnT>
                    <a:lnB w="12700">
                      <a:solidFill>
                        <a:srgbClr val="002985"/>
                      </a:solidFill>
                      <a:prstDash val="solid"/>
                    </a:lnB>
                    <a:solidFill>
                      <a:srgbClr val="EBF0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767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Median</a:t>
                      </a:r>
                      <a:r>
                        <a:rPr sz="16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TTR,</a:t>
                      </a:r>
                      <a:r>
                        <a:rPr sz="1600" b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months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55880" marB="0">
                    <a:lnT w="12700">
                      <a:solidFill>
                        <a:srgbClr val="002985"/>
                      </a:solidFill>
                      <a:prstDash val="solid"/>
                    </a:lnT>
                    <a:lnB w="12700">
                      <a:solidFill>
                        <a:srgbClr val="00298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1.4</a:t>
                      </a:r>
                      <a:r>
                        <a:rPr sz="16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(95%</a:t>
                      </a:r>
                      <a:r>
                        <a:rPr sz="16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CI,</a:t>
                      </a:r>
                      <a:r>
                        <a:rPr sz="16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1.4-2.6)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55880" marB="0">
                    <a:lnT w="12700">
                      <a:solidFill>
                        <a:srgbClr val="002985"/>
                      </a:solidFill>
                      <a:prstDash val="solid"/>
                    </a:lnT>
                    <a:lnB w="12700">
                      <a:solidFill>
                        <a:srgbClr val="002985"/>
                      </a:solidFill>
                      <a:prstDash val="solid"/>
                    </a:lnB>
                    <a:solidFill>
                      <a:srgbClr val="EBF0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767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Median</a:t>
                      </a:r>
                      <a:r>
                        <a:rPr sz="16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PFS,</a:t>
                      </a:r>
                      <a:r>
                        <a:rPr sz="1600" b="1" baseline="24305" dirty="0">
                          <a:latin typeface="Arial"/>
                          <a:cs typeface="Arial"/>
                        </a:rPr>
                        <a:t>d</a:t>
                      </a:r>
                      <a:r>
                        <a:rPr sz="1600" b="1" spc="150" baseline="243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months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55880" marB="0">
                    <a:lnT w="12700">
                      <a:solidFill>
                        <a:srgbClr val="002985"/>
                      </a:solidFill>
                      <a:prstDash val="solid"/>
                    </a:lnT>
                    <a:lnB w="12700">
                      <a:solidFill>
                        <a:srgbClr val="00298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5.5</a:t>
                      </a:r>
                      <a:r>
                        <a:rPr sz="16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(95%</a:t>
                      </a:r>
                      <a:r>
                        <a:rPr sz="16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CI,</a:t>
                      </a:r>
                      <a:r>
                        <a:rPr sz="16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4.2-7.3)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55880" marB="0">
                    <a:lnT w="12700">
                      <a:solidFill>
                        <a:srgbClr val="002985"/>
                      </a:solidFill>
                      <a:prstDash val="solid"/>
                    </a:lnT>
                    <a:lnB w="12700">
                      <a:solidFill>
                        <a:srgbClr val="002985"/>
                      </a:solidFill>
                      <a:prstDash val="solid"/>
                    </a:lnB>
                    <a:solidFill>
                      <a:srgbClr val="EBF0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767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Median</a:t>
                      </a:r>
                      <a:r>
                        <a:rPr sz="16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follow</a:t>
                      </a:r>
                      <a:r>
                        <a:rPr sz="16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up,</a:t>
                      </a:r>
                      <a:r>
                        <a:rPr sz="1600" b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months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56725" marB="0">
                    <a:lnT w="12700">
                      <a:solidFill>
                        <a:srgbClr val="002985"/>
                      </a:solidFill>
                      <a:prstDash val="solid"/>
                    </a:lnT>
                    <a:lnB w="12700">
                      <a:solidFill>
                        <a:srgbClr val="00298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5.7</a:t>
                      </a:r>
                      <a:r>
                        <a:rPr sz="16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(range,</a:t>
                      </a:r>
                      <a:r>
                        <a:rPr sz="16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0.7-15.2)</a:t>
                      </a:r>
                    </a:p>
                  </a:txBody>
                  <a:tcPr marL="0" marR="0" marT="56725" marB="0">
                    <a:lnT w="12700">
                      <a:solidFill>
                        <a:srgbClr val="002985"/>
                      </a:solidFill>
                      <a:prstDash val="solid"/>
                    </a:lnT>
                    <a:lnB w="12700">
                      <a:solidFill>
                        <a:srgbClr val="002985"/>
                      </a:solidFill>
                      <a:prstDash val="solid"/>
                    </a:lnB>
                    <a:solidFill>
                      <a:srgbClr val="EBF0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2144099" y="5781371"/>
            <a:ext cx="9652845" cy="877634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50799" algn="just" defTabSz="1219170">
              <a:spcBef>
                <a:spcPts val="127"/>
              </a:spcBef>
            </a:pP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Cutoff</a:t>
            </a:r>
            <a:r>
              <a:rPr sz="933" spc="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date:</a:t>
            </a:r>
            <a:r>
              <a:rPr sz="933" spc="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April</a:t>
            </a:r>
            <a:r>
              <a:rPr sz="933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9,</a:t>
            </a:r>
            <a:r>
              <a:rPr sz="933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spc="-13" dirty="0">
                <a:solidFill>
                  <a:prstClr val="black"/>
                </a:solidFill>
                <a:latin typeface="Arial"/>
                <a:cs typeface="Arial"/>
              </a:rPr>
              <a:t>2021.</a:t>
            </a:r>
            <a:endParaRPr sz="933" dirty="0">
              <a:solidFill>
                <a:prstClr val="black"/>
              </a:solidFill>
              <a:latin typeface="Arial"/>
              <a:cs typeface="Arial"/>
            </a:endParaRPr>
          </a:p>
          <a:p>
            <a:pPr marL="50799" marR="40639" algn="just" defTabSz="1219170"/>
            <a:r>
              <a:rPr sz="900" spc="-9" baseline="24691" dirty="0">
                <a:solidFill>
                  <a:prstClr val="black"/>
                </a:solidFill>
                <a:latin typeface="Arial"/>
                <a:cs typeface="Arial"/>
              </a:rPr>
              <a:t>a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Primary </a:t>
            </a:r>
            <a:r>
              <a:rPr sz="933" spc="-13" dirty="0">
                <a:solidFill>
                  <a:prstClr val="black"/>
                </a:solidFill>
                <a:latin typeface="Arial"/>
                <a:cs typeface="Arial"/>
              </a:rPr>
              <a:t>endpoint. </a:t>
            </a:r>
            <a:r>
              <a:rPr sz="900" spc="-9" baseline="24691" dirty="0">
                <a:solidFill>
                  <a:prstClr val="black"/>
                </a:solidFill>
                <a:latin typeface="Arial"/>
                <a:cs typeface="Arial"/>
              </a:rPr>
              <a:t>b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Secondary </a:t>
            </a:r>
            <a:r>
              <a:rPr sz="933" spc="-13" dirty="0">
                <a:solidFill>
                  <a:prstClr val="black"/>
                </a:solidFill>
                <a:latin typeface="Arial"/>
                <a:cs typeface="Arial"/>
              </a:rPr>
              <a:t>endpoint analysis based 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on </a:t>
            </a:r>
            <a:r>
              <a:rPr sz="933" spc="-13" dirty="0">
                <a:solidFill>
                  <a:prstClr val="black"/>
                </a:solidFill>
                <a:latin typeface="Arial"/>
                <a:cs typeface="Arial"/>
              </a:rPr>
              <a:t>responders 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(n=30); 21 patients </a:t>
            </a:r>
            <a:r>
              <a:rPr sz="933" spc="-13" dirty="0">
                <a:solidFill>
                  <a:prstClr val="black"/>
                </a:solidFill>
                <a:latin typeface="Arial"/>
                <a:cs typeface="Arial"/>
              </a:rPr>
              <a:t>were censored (reasons: 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initiating </a:t>
            </a:r>
            <a:r>
              <a:rPr sz="933" spc="-13" dirty="0">
                <a:solidFill>
                  <a:prstClr val="black"/>
                </a:solidFill>
                <a:latin typeface="Arial"/>
                <a:cs typeface="Arial"/>
              </a:rPr>
              <a:t>new 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anticancer </a:t>
            </a:r>
            <a:r>
              <a:rPr sz="933" spc="-13" dirty="0">
                <a:solidFill>
                  <a:prstClr val="black"/>
                </a:solidFill>
                <a:latin typeface="Arial"/>
                <a:cs typeface="Arial"/>
              </a:rPr>
              <a:t>therapy, adequate 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tumor assessment no </a:t>
            </a:r>
            <a:r>
              <a:rPr sz="9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longer available, and ongoing </a:t>
            </a:r>
            <a:r>
              <a:rPr sz="933" spc="-13" dirty="0">
                <a:solidFill>
                  <a:prstClr val="black"/>
                </a:solidFill>
                <a:latin typeface="Arial"/>
                <a:cs typeface="Arial"/>
              </a:rPr>
              <a:t>without 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occurrence of progressive disease or death). </a:t>
            </a:r>
            <a:r>
              <a:rPr sz="900" spc="-9" baseline="24691" dirty="0">
                <a:solidFill>
                  <a:prstClr val="black"/>
                </a:solidFill>
                <a:latin typeface="Arial"/>
                <a:cs typeface="Arial"/>
              </a:rPr>
              <a:t>c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Exploratory endpoint. </a:t>
            </a:r>
            <a:r>
              <a:rPr sz="900" spc="-9" baseline="24691" dirty="0">
                <a:solidFill>
                  <a:prstClr val="black"/>
                </a:solidFill>
                <a:latin typeface="Arial"/>
                <a:cs typeface="Arial"/>
              </a:rPr>
              <a:t>d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Secondary endpoint </a:t>
            </a:r>
            <a:r>
              <a:rPr sz="933" spc="-13" dirty="0">
                <a:solidFill>
                  <a:prstClr val="black"/>
                </a:solidFill>
                <a:latin typeface="Arial"/>
                <a:cs typeface="Arial"/>
              </a:rPr>
              <a:t>analysis 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in the full </a:t>
            </a:r>
            <a:r>
              <a:rPr sz="933" spc="-13" dirty="0">
                <a:solidFill>
                  <a:prstClr val="black"/>
                </a:solidFill>
                <a:latin typeface="Arial"/>
                <a:cs typeface="Arial"/>
              </a:rPr>
              <a:t>analysis 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set based on 42 events (36 </a:t>
            </a:r>
            <a:r>
              <a:rPr sz="9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PD,</a:t>
            </a:r>
            <a:r>
              <a:rPr sz="9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6 deaths).</a:t>
            </a:r>
            <a:endParaRPr sz="933" dirty="0">
              <a:solidFill>
                <a:prstClr val="black"/>
              </a:solidFill>
              <a:latin typeface="Arial"/>
              <a:cs typeface="Arial"/>
            </a:endParaRPr>
          </a:p>
          <a:p>
            <a:pPr marL="50799" marR="144776" algn="just" defTabSz="1219170"/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BOR, best overall </a:t>
            </a:r>
            <a:r>
              <a:rPr sz="933" spc="-13" dirty="0">
                <a:solidFill>
                  <a:prstClr val="black"/>
                </a:solidFill>
                <a:latin typeface="Arial"/>
                <a:cs typeface="Arial"/>
              </a:rPr>
              <a:t>response; 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CR, complete </a:t>
            </a:r>
            <a:r>
              <a:rPr sz="933" spc="-13" dirty="0">
                <a:solidFill>
                  <a:prstClr val="black"/>
                </a:solidFill>
                <a:latin typeface="Arial"/>
                <a:cs typeface="Arial"/>
              </a:rPr>
              <a:t>response; 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DCR, disease </a:t>
            </a:r>
            <a:r>
              <a:rPr sz="933" spc="-13" dirty="0">
                <a:solidFill>
                  <a:prstClr val="black"/>
                </a:solidFill>
                <a:latin typeface="Arial"/>
                <a:cs typeface="Arial"/>
              </a:rPr>
              <a:t>control 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rate; mo, months; NE, </a:t>
            </a:r>
            <a:r>
              <a:rPr sz="933" spc="-13" dirty="0">
                <a:solidFill>
                  <a:prstClr val="black"/>
                </a:solidFill>
                <a:latin typeface="Arial"/>
                <a:cs typeface="Arial"/>
              </a:rPr>
              <a:t>not 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evaluable; PD, progressive disease; PR, partial </a:t>
            </a:r>
            <a:r>
              <a:rPr sz="933" spc="-13" dirty="0">
                <a:solidFill>
                  <a:prstClr val="black"/>
                </a:solidFill>
                <a:latin typeface="Arial"/>
                <a:cs typeface="Arial"/>
              </a:rPr>
              <a:t>response; 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SD, stable disease; </a:t>
            </a:r>
            <a:r>
              <a:rPr sz="933" dirty="0">
                <a:solidFill>
                  <a:prstClr val="black"/>
                </a:solidFill>
                <a:latin typeface="Arial"/>
                <a:cs typeface="Arial"/>
              </a:rPr>
              <a:t> TTR,</a:t>
            </a:r>
            <a:r>
              <a:rPr sz="933" spc="-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time</a:t>
            </a:r>
            <a:r>
              <a:rPr sz="933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spc="-7" dirty="0">
                <a:solidFill>
                  <a:prstClr val="black"/>
                </a:solidFill>
                <a:latin typeface="Arial"/>
                <a:cs typeface="Arial"/>
              </a:rPr>
              <a:t>to</a:t>
            </a:r>
            <a:r>
              <a:rPr sz="933" spc="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33" spc="-13" dirty="0">
                <a:solidFill>
                  <a:prstClr val="black"/>
                </a:solidFill>
                <a:latin typeface="Arial"/>
                <a:cs typeface="Arial"/>
              </a:rPr>
              <a:t>response.</a:t>
            </a:r>
            <a:endParaRPr sz="933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278906-5574-2D47-AB4F-6BD44162F550}"/>
              </a:ext>
            </a:extLst>
          </p:cNvPr>
          <p:cNvSpPr txBox="1"/>
          <p:nvPr/>
        </p:nvSpPr>
        <p:spPr>
          <a:xfrm>
            <a:off x="5903426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36073" y="136312"/>
            <a:ext cx="2159000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b="0" i="1" spc="-7" dirty="0">
                <a:solidFill>
                  <a:srgbClr val="1E4194"/>
                </a:solidFill>
              </a:rPr>
              <a:t>DESTINY-Gastric02</a:t>
            </a:r>
            <a:endParaRPr sz="1867"/>
          </a:p>
        </p:txBody>
      </p:sp>
      <p:sp>
        <p:nvSpPr>
          <p:cNvPr id="3" name="object 3"/>
          <p:cNvSpPr/>
          <p:nvPr/>
        </p:nvSpPr>
        <p:spPr>
          <a:xfrm>
            <a:off x="922527" y="487679"/>
            <a:ext cx="11015979" cy="0"/>
          </a:xfrm>
          <a:custGeom>
            <a:avLst/>
            <a:gdLst/>
            <a:ahLst/>
            <a:cxnLst/>
            <a:rect l="l" t="t" r="r" b="b"/>
            <a:pathLst>
              <a:path w="8261984">
                <a:moveTo>
                  <a:pt x="0" y="0"/>
                </a:moveTo>
                <a:lnTo>
                  <a:pt x="8261858" y="0"/>
                </a:lnTo>
              </a:path>
            </a:pathLst>
          </a:custGeom>
          <a:ln w="9525">
            <a:solidFill>
              <a:srgbClr val="1E4194"/>
            </a:solidFill>
          </a:ln>
        </p:spPr>
        <p:txBody>
          <a:bodyPr wrap="square" lIns="0" tIns="0" rIns="0" bIns="0" rtlCol="0"/>
          <a:lstStyle/>
          <a:p>
            <a:pPr defTabSz="1219170"/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84944" y="551687"/>
            <a:ext cx="11296227" cy="551498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defTabSz="1219170">
              <a:spcBef>
                <a:spcPts val="140"/>
              </a:spcBef>
            </a:pPr>
            <a:r>
              <a:rPr sz="3467" b="1" dirty="0">
                <a:solidFill>
                  <a:srgbClr val="04416B"/>
                </a:solidFill>
                <a:latin typeface="Arial"/>
                <a:cs typeface="Arial"/>
              </a:rPr>
              <a:t>Best</a:t>
            </a:r>
            <a:r>
              <a:rPr sz="3467" b="1" spc="-2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3467" b="1" dirty="0">
                <a:solidFill>
                  <a:srgbClr val="04416B"/>
                </a:solidFill>
                <a:latin typeface="Arial"/>
                <a:cs typeface="Arial"/>
              </a:rPr>
              <a:t>Percentage</a:t>
            </a:r>
            <a:r>
              <a:rPr sz="3467" b="1" spc="-2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3467" b="1" dirty="0">
                <a:solidFill>
                  <a:srgbClr val="04416B"/>
                </a:solidFill>
                <a:latin typeface="Arial"/>
                <a:cs typeface="Arial"/>
              </a:rPr>
              <a:t>Change</a:t>
            </a:r>
            <a:r>
              <a:rPr sz="3467" b="1" spc="-20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3467" b="1" dirty="0">
                <a:solidFill>
                  <a:srgbClr val="04416B"/>
                </a:solidFill>
                <a:latin typeface="Arial"/>
                <a:cs typeface="Arial"/>
              </a:rPr>
              <a:t>of</a:t>
            </a:r>
            <a:r>
              <a:rPr sz="3467" b="1" spc="-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3467" b="1" dirty="0">
                <a:solidFill>
                  <a:srgbClr val="04416B"/>
                </a:solidFill>
                <a:latin typeface="Arial"/>
                <a:cs typeface="Arial"/>
              </a:rPr>
              <a:t>Tumor</a:t>
            </a:r>
            <a:r>
              <a:rPr sz="3467" b="1" spc="-13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3467" b="1" dirty="0">
                <a:solidFill>
                  <a:srgbClr val="04416B"/>
                </a:solidFill>
                <a:latin typeface="Arial"/>
                <a:cs typeface="Arial"/>
              </a:rPr>
              <a:t>Size</a:t>
            </a:r>
            <a:r>
              <a:rPr sz="3467" b="1" spc="-7" dirty="0">
                <a:solidFill>
                  <a:srgbClr val="04416B"/>
                </a:solidFill>
                <a:latin typeface="Arial"/>
                <a:cs typeface="Arial"/>
              </a:rPr>
              <a:t> from</a:t>
            </a:r>
            <a:r>
              <a:rPr sz="3467" b="1" spc="7" dirty="0">
                <a:solidFill>
                  <a:srgbClr val="04416B"/>
                </a:solidFill>
                <a:latin typeface="Arial"/>
                <a:cs typeface="Arial"/>
              </a:rPr>
              <a:t> </a:t>
            </a:r>
            <a:r>
              <a:rPr sz="3467" b="1" dirty="0">
                <a:solidFill>
                  <a:srgbClr val="04416B"/>
                </a:solidFill>
                <a:latin typeface="Arial"/>
                <a:cs typeface="Arial"/>
              </a:rPr>
              <a:t>Baseline</a:t>
            </a:r>
            <a:endParaRPr sz="3467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48669" y="6320873"/>
            <a:ext cx="5288280" cy="479618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50799" defTabSz="1219170">
              <a:spcBef>
                <a:spcPts val="140"/>
              </a:spcBef>
            </a:pPr>
            <a:r>
              <a:rPr sz="1000" baseline="27777" dirty="0">
                <a:solidFill>
                  <a:prstClr val="black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3 patients</a:t>
            </a:r>
            <a:r>
              <a:rPr sz="1000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were</a:t>
            </a:r>
            <a:r>
              <a:rPr sz="1000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spc="7" dirty="0">
                <a:solidFill>
                  <a:prstClr val="black"/>
                </a:solidFill>
                <a:latin typeface="Arial"/>
                <a:cs typeface="Arial"/>
              </a:rPr>
              <a:t>missing</a:t>
            </a:r>
            <a:r>
              <a:rPr sz="1000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baseline</a:t>
            </a:r>
            <a:r>
              <a:rPr sz="1000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or</a:t>
            </a:r>
            <a:r>
              <a:rPr sz="10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post-baseline</a:t>
            </a:r>
            <a:r>
              <a:rPr sz="1000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target</a:t>
            </a:r>
            <a:r>
              <a:rPr sz="1000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lesion</a:t>
            </a:r>
            <a:r>
              <a:rPr sz="1000" spc="-6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assessment.</a:t>
            </a:r>
            <a:endParaRPr sz="1000">
              <a:solidFill>
                <a:prstClr val="black"/>
              </a:solidFill>
              <a:latin typeface="Arial"/>
              <a:cs typeface="Arial"/>
            </a:endParaRPr>
          </a:p>
          <a:p>
            <a:pPr marL="50799" marR="40639" defTabSz="1219170"/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Red</a:t>
            </a:r>
            <a:r>
              <a:rPr sz="1000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line</a:t>
            </a:r>
            <a:r>
              <a:rPr sz="10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at 20%</a:t>
            </a:r>
            <a:r>
              <a:rPr sz="1000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indicates</a:t>
            </a:r>
            <a:r>
              <a:rPr sz="1000" spc="-4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progressive</a:t>
            </a:r>
            <a:r>
              <a:rPr sz="1000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disease;</a:t>
            </a:r>
            <a:r>
              <a:rPr sz="1000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green</a:t>
            </a:r>
            <a:r>
              <a:rPr sz="1000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line</a:t>
            </a:r>
            <a:r>
              <a:rPr sz="1000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at</a:t>
            </a:r>
            <a:r>
              <a:rPr sz="1000" spc="1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-30%</a:t>
            </a:r>
            <a:r>
              <a:rPr sz="1000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indicates</a:t>
            </a:r>
            <a:r>
              <a:rPr sz="1000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partial</a:t>
            </a:r>
            <a:r>
              <a:rPr sz="1000" spc="-6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response. </a:t>
            </a:r>
            <a:r>
              <a:rPr sz="1000" spc="-26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Analysis</a:t>
            </a:r>
            <a:r>
              <a:rPr sz="1000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conducted</a:t>
            </a:r>
            <a:r>
              <a:rPr sz="1000" spc="-6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in</a:t>
            </a:r>
            <a:r>
              <a:rPr sz="1000" spc="-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the</a:t>
            </a:r>
            <a:r>
              <a:rPr sz="1000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full</a:t>
            </a:r>
            <a:r>
              <a:rPr sz="1000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analysis</a:t>
            </a:r>
            <a:r>
              <a:rPr sz="1000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prstClr val="black"/>
                </a:solidFill>
                <a:latin typeface="Arial"/>
                <a:cs typeface="Arial"/>
              </a:rPr>
              <a:t>set.</a:t>
            </a:r>
            <a:endParaRPr sz="1000">
              <a:solidFill>
                <a:prstClr val="black"/>
              </a:solidFill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944623" y="1731263"/>
            <a:ext cx="9187179" cy="3605107"/>
            <a:chOff x="1458467" y="1298447"/>
            <a:chExt cx="6890384" cy="2703830"/>
          </a:xfrm>
        </p:grpSpPr>
        <p:sp>
          <p:nvSpPr>
            <p:cNvPr id="7" name="object 7"/>
            <p:cNvSpPr/>
            <p:nvPr/>
          </p:nvSpPr>
          <p:spPr>
            <a:xfrm>
              <a:off x="1458467" y="1298447"/>
              <a:ext cx="6890384" cy="2697480"/>
            </a:xfrm>
            <a:custGeom>
              <a:avLst/>
              <a:gdLst/>
              <a:ahLst/>
              <a:cxnLst/>
              <a:rect l="l" t="t" r="r" b="b"/>
              <a:pathLst>
                <a:path w="6890384" h="2697479">
                  <a:moveTo>
                    <a:pt x="53340" y="2697479"/>
                  </a:moveTo>
                  <a:lnTo>
                    <a:pt x="6890004" y="2697479"/>
                  </a:lnTo>
                </a:path>
                <a:path w="6890384" h="2697479">
                  <a:moveTo>
                    <a:pt x="53340" y="2697479"/>
                  </a:moveTo>
                  <a:lnTo>
                    <a:pt x="53340" y="0"/>
                  </a:lnTo>
                </a:path>
                <a:path w="6890384" h="2697479">
                  <a:moveTo>
                    <a:pt x="53340" y="2570988"/>
                  </a:moveTo>
                  <a:lnTo>
                    <a:pt x="0" y="2570988"/>
                  </a:lnTo>
                </a:path>
                <a:path w="6890384" h="2697479">
                  <a:moveTo>
                    <a:pt x="53340" y="2264664"/>
                  </a:moveTo>
                  <a:lnTo>
                    <a:pt x="0" y="2264664"/>
                  </a:lnTo>
                </a:path>
                <a:path w="6890384" h="2697479">
                  <a:moveTo>
                    <a:pt x="53340" y="1959864"/>
                  </a:moveTo>
                  <a:lnTo>
                    <a:pt x="0" y="1959864"/>
                  </a:lnTo>
                </a:path>
                <a:path w="6890384" h="2697479">
                  <a:moveTo>
                    <a:pt x="53340" y="1655064"/>
                  </a:moveTo>
                  <a:lnTo>
                    <a:pt x="0" y="1655064"/>
                  </a:lnTo>
                </a:path>
                <a:path w="6890384" h="2697479">
                  <a:moveTo>
                    <a:pt x="53340" y="1348739"/>
                  </a:moveTo>
                  <a:lnTo>
                    <a:pt x="0" y="1348739"/>
                  </a:lnTo>
                </a:path>
                <a:path w="6890384" h="2697479">
                  <a:moveTo>
                    <a:pt x="53340" y="1043939"/>
                  </a:moveTo>
                  <a:lnTo>
                    <a:pt x="0" y="1043939"/>
                  </a:lnTo>
                </a:path>
                <a:path w="6890384" h="2697479">
                  <a:moveTo>
                    <a:pt x="53340" y="737615"/>
                  </a:moveTo>
                  <a:lnTo>
                    <a:pt x="0" y="737615"/>
                  </a:lnTo>
                </a:path>
                <a:path w="6890384" h="2697479">
                  <a:moveTo>
                    <a:pt x="53340" y="432815"/>
                  </a:moveTo>
                  <a:lnTo>
                    <a:pt x="0" y="432815"/>
                  </a:lnTo>
                </a:path>
                <a:path w="6890384" h="2697479">
                  <a:moveTo>
                    <a:pt x="53340" y="126491"/>
                  </a:moveTo>
                  <a:lnTo>
                    <a:pt x="0" y="126491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816608" y="1440179"/>
              <a:ext cx="5864860" cy="2429510"/>
            </a:xfrm>
            <a:custGeom>
              <a:avLst/>
              <a:gdLst/>
              <a:ahLst/>
              <a:cxnLst/>
              <a:rect l="l" t="t" r="r" b="b"/>
              <a:pathLst>
                <a:path w="5864859" h="2429510">
                  <a:moveTo>
                    <a:pt x="67056" y="0"/>
                  </a:moveTo>
                  <a:lnTo>
                    <a:pt x="0" y="0"/>
                  </a:lnTo>
                  <a:lnTo>
                    <a:pt x="0" y="902208"/>
                  </a:lnTo>
                  <a:lnTo>
                    <a:pt x="67056" y="902208"/>
                  </a:lnTo>
                  <a:lnTo>
                    <a:pt x="67056" y="0"/>
                  </a:lnTo>
                  <a:close/>
                </a:path>
                <a:path w="5864859" h="2429510">
                  <a:moveTo>
                    <a:pt x="147828" y="123444"/>
                  </a:moveTo>
                  <a:lnTo>
                    <a:pt x="79248" y="123444"/>
                  </a:lnTo>
                  <a:lnTo>
                    <a:pt x="79248" y="902208"/>
                  </a:lnTo>
                  <a:lnTo>
                    <a:pt x="147828" y="902208"/>
                  </a:lnTo>
                  <a:lnTo>
                    <a:pt x="147828" y="123444"/>
                  </a:lnTo>
                  <a:close/>
                </a:path>
                <a:path w="5864859" h="2429510">
                  <a:moveTo>
                    <a:pt x="227076" y="382524"/>
                  </a:moveTo>
                  <a:lnTo>
                    <a:pt x="158496" y="382524"/>
                  </a:lnTo>
                  <a:lnTo>
                    <a:pt x="158496" y="902208"/>
                  </a:lnTo>
                  <a:lnTo>
                    <a:pt x="227076" y="902208"/>
                  </a:lnTo>
                  <a:lnTo>
                    <a:pt x="227076" y="382524"/>
                  </a:lnTo>
                  <a:close/>
                </a:path>
                <a:path w="5864859" h="2429510">
                  <a:moveTo>
                    <a:pt x="306324" y="580644"/>
                  </a:moveTo>
                  <a:lnTo>
                    <a:pt x="239268" y="580644"/>
                  </a:lnTo>
                  <a:lnTo>
                    <a:pt x="239268" y="902208"/>
                  </a:lnTo>
                  <a:lnTo>
                    <a:pt x="306324" y="902208"/>
                  </a:lnTo>
                  <a:lnTo>
                    <a:pt x="306324" y="580644"/>
                  </a:lnTo>
                  <a:close/>
                </a:path>
                <a:path w="5864859" h="2429510">
                  <a:moveTo>
                    <a:pt x="385572" y="687324"/>
                  </a:moveTo>
                  <a:lnTo>
                    <a:pt x="318516" y="687324"/>
                  </a:lnTo>
                  <a:lnTo>
                    <a:pt x="318516" y="902208"/>
                  </a:lnTo>
                  <a:lnTo>
                    <a:pt x="385572" y="902208"/>
                  </a:lnTo>
                  <a:lnTo>
                    <a:pt x="385572" y="687324"/>
                  </a:lnTo>
                  <a:close/>
                </a:path>
                <a:path w="5864859" h="2429510">
                  <a:moveTo>
                    <a:pt x="464820" y="810768"/>
                  </a:moveTo>
                  <a:lnTo>
                    <a:pt x="397764" y="810768"/>
                  </a:lnTo>
                  <a:lnTo>
                    <a:pt x="397764" y="902208"/>
                  </a:lnTo>
                  <a:lnTo>
                    <a:pt x="464820" y="902208"/>
                  </a:lnTo>
                  <a:lnTo>
                    <a:pt x="464820" y="810768"/>
                  </a:lnTo>
                  <a:close/>
                </a:path>
                <a:path w="5864859" h="2429510">
                  <a:moveTo>
                    <a:pt x="544068" y="826008"/>
                  </a:moveTo>
                  <a:lnTo>
                    <a:pt x="477012" y="826008"/>
                  </a:lnTo>
                  <a:lnTo>
                    <a:pt x="477012" y="902208"/>
                  </a:lnTo>
                  <a:lnTo>
                    <a:pt x="544068" y="902208"/>
                  </a:lnTo>
                  <a:lnTo>
                    <a:pt x="544068" y="826008"/>
                  </a:lnTo>
                  <a:close/>
                </a:path>
                <a:path w="5864859" h="2429510">
                  <a:moveTo>
                    <a:pt x="623316" y="826008"/>
                  </a:moveTo>
                  <a:lnTo>
                    <a:pt x="556260" y="826008"/>
                  </a:lnTo>
                  <a:lnTo>
                    <a:pt x="556260" y="902208"/>
                  </a:lnTo>
                  <a:lnTo>
                    <a:pt x="623316" y="902208"/>
                  </a:lnTo>
                  <a:lnTo>
                    <a:pt x="623316" y="826008"/>
                  </a:lnTo>
                  <a:close/>
                </a:path>
                <a:path w="5864859" h="2429510">
                  <a:moveTo>
                    <a:pt x="941832" y="902208"/>
                  </a:moveTo>
                  <a:lnTo>
                    <a:pt x="873252" y="902208"/>
                  </a:lnTo>
                  <a:lnTo>
                    <a:pt x="873252" y="932688"/>
                  </a:lnTo>
                  <a:lnTo>
                    <a:pt x="941832" y="932688"/>
                  </a:lnTo>
                  <a:lnTo>
                    <a:pt x="941832" y="902208"/>
                  </a:lnTo>
                  <a:close/>
                </a:path>
                <a:path w="5864859" h="2429510">
                  <a:moveTo>
                    <a:pt x="1021080" y="902208"/>
                  </a:moveTo>
                  <a:lnTo>
                    <a:pt x="954024" y="902208"/>
                  </a:lnTo>
                  <a:lnTo>
                    <a:pt x="954024" y="932688"/>
                  </a:lnTo>
                  <a:lnTo>
                    <a:pt x="1021080" y="932688"/>
                  </a:lnTo>
                  <a:lnTo>
                    <a:pt x="1021080" y="902208"/>
                  </a:lnTo>
                  <a:close/>
                </a:path>
                <a:path w="5864859" h="2429510">
                  <a:moveTo>
                    <a:pt x="1100328" y="902208"/>
                  </a:moveTo>
                  <a:lnTo>
                    <a:pt x="1033272" y="902208"/>
                  </a:lnTo>
                  <a:lnTo>
                    <a:pt x="1033272" y="963168"/>
                  </a:lnTo>
                  <a:lnTo>
                    <a:pt x="1100328" y="963168"/>
                  </a:lnTo>
                  <a:lnTo>
                    <a:pt x="1100328" y="902208"/>
                  </a:lnTo>
                  <a:close/>
                </a:path>
                <a:path w="5864859" h="2429510">
                  <a:moveTo>
                    <a:pt x="1179576" y="902208"/>
                  </a:moveTo>
                  <a:lnTo>
                    <a:pt x="1112520" y="902208"/>
                  </a:lnTo>
                  <a:lnTo>
                    <a:pt x="1112520" y="1008888"/>
                  </a:lnTo>
                  <a:lnTo>
                    <a:pt x="1179576" y="1008888"/>
                  </a:lnTo>
                  <a:lnTo>
                    <a:pt x="1179576" y="902208"/>
                  </a:lnTo>
                  <a:close/>
                </a:path>
                <a:path w="5864859" h="2429510">
                  <a:moveTo>
                    <a:pt x="1258824" y="902208"/>
                  </a:moveTo>
                  <a:lnTo>
                    <a:pt x="1191768" y="902208"/>
                  </a:lnTo>
                  <a:lnTo>
                    <a:pt x="1191768" y="1024128"/>
                  </a:lnTo>
                  <a:lnTo>
                    <a:pt x="1258824" y="1024128"/>
                  </a:lnTo>
                  <a:lnTo>
                    <a:pt x="1258824" y="902208"/>
                  </a:lnTo>
                  <a:close/>
                </a:path>
                <a:path w="5864859" h="2429510">
                  <a:moveTo>
                    <a:pt x="1338072" y="902208"/>
                  </a:moveTo>
                  <a:lnTo>
                    <a:pt x="1271016" y="902208"/>
                  </a:lnTo>
                  <a:lnTo>
                    <a:pt x="1271016" y="1039368"/>
                  </a:lnTo>
                  <a:lnTo>
                    <a:pt x="1338072" y="1039368"/>
                  </a:lnTo>
                  <a:lnTo>
                    <a:pt x="1338072" y="902208"/>
                  </a:lnTo>
                  <a:close/>
                </a:path>
                <a:path w="5864859" h="2429510">
                  <a:moveTo>
                    <a:pt x="1417320" y="902208"/>
                  </a:moveTo>
                  <a:lnTo>
                    <a:pt x="1350264" y="902208"/>
                  </a:lnTo>
                  <a:lnTo>
                    <a:pt x="1350264" y="1039368"/>
                  </a:lnTo>
                  <a:lnTo>
                    <a:pt x="1417320" y="1039368"/>
                  </a:lnTo>
                  <a:lnTo>
                    <a:pt x="1417320" y="902208"/>
                  </a:lnTo>
                  <a:close/>
                </a:path>
                <a:path w="5864859" h="2429510">
                  <a:moveTo>
                    <a:pt x="1498092" y="902208"/>
                  </a:moveTo>
                  <a:lnTo>
                    <a:pt x="1429512" y="902208"/>
                  </a:lnTo>
                  <a:lnTo>
                    <a:pt x="1429512" y="1054608"/>
                  </a:lnTo>
                  <a:lnTo>
                    <a:pt x="1498092" y="1054608"/>
                  </a:lnTo>
                  <a:lnTo>
                    <a:pt x="1498092" y="902208"/>
                  </a:lnTo>
                  <a:close/>
                </a:path>
                <a:path w="5864859" h="2429510">
                  <a:moveTo>
                    <a:pt x="1577327" y="902208"/>
                  </a:moveTo>
                  <a:lnTo>
                    <a:pt x="1508747" y="902208"/>
                  </a:lnTo>
                  <a:lnTo>
                    <a:pt x="1508747" y="1085088"/>
                  </a:lnTo>
                  <a:lnTo>
                    <a:pt x="1577327" y="1085088"/>
                  </a:lnTo>
                  <a:lnTo>
                    <a:pt x="1577327" y="902208"/>
                  </a:lnTo>
                  <a:close/>
                </a:path>
                <a:path w="5864859" h="2429510">
                  <a:moveTo>
                    <a:pt x="1656575" y="902208"/>
                  </a:moveTo>
                  <a:lnTo>
                    <a:pt x="1588008" y="902208"/>
                  </a:lnTo>
                  <a:lnTo>
                    <a:pt x="1588008" y="1100328"/>
                  </a:lnTo>
                  <a:lnTo>
                    <a:pt x="1656575" y="1100328"/>
                  </a:lnTo>
                  <a:lnTo>
                    <a:pt x="1656575" y="902208"/>
                  </a:lnTo>
                  <a:close/>
                </a:path>
                <a:path w="5864859" h="2429510">
                  <a:moveTo>
                    <a:pt x="1735823" y="902208"/>
                  </a:moveTo>
                  <a:lnTo>
                    <a:pt x="1667256" y="902208"/>
                  </a:lnTo>
                  <a:lnTo>
                    <a:pt x="1667256" y="1115568"/>
                  </a:lnTo>
                  <a:lnTo>
                    <a:pt x="1735823" y="1115568"/>
                  </a:lnTo>
                  <a:lnTo>
                    <a:pt x="1735823" y="902208"/>
                  </a:lnTo>
                  <a:close/>
                </a:path>
                <a:path w="5864859" h="2429510">
                  <a:moveTo>
                    <a:pt x="1815084" y="902208"/>
                  </a:moveTo>
                  <a:lnTo>
                    <a:pt x="1748028" y="902208"/>
                  </a:lnTo>
                  <a:lnTo>
                    <a:pt x="1748028" y="1191768"/>
                  </a:lnTo>
                  <a:lnTo>
                    <a:pt x="1815084" y="1191768"/>
                  </a:lnTo>
                  <a:lnTo>
                    <a:pt x="1815084" y="902208"/>
                  </a:lnTo>
                  <a:close/>
                </a:path>
                <a:path w="5864859" h="2429510">
                  <a:moveTo>
                    <a:pt x="1894332" y="902208"/>
                  </a:moveTo>
                  <a:lnTo>
                    <a:pt x="1827276" y="902208"/>
                  </a:lnTo>
                  <a:lnTo>
                    <a:pt x="1827276" y="1222248"/>
                  </a:lnTo>
                  <a:lnTo>
                    <a:pt x="1894332" y="1222248"/>
                  </a:lnTo>
                  <a:lnTo>
                    <a:pt x="1894332" y="902208"/>
                  </a:lnTo>
                  <a:close/>
                </a:path>
                <a:path w="5864859" h="2429510">
                  <a:moveTo>
                    <a:pt x="1973580" y="902208"/>
                  </a:moveTo>
                  <a:lnTo>
                    <a:pt x="1906524" y="902208"/>
                  </a:lnTo>
                  <a:lnTo>
                    <a:pt x="1906524" y="1222248"/>
                  </a:lnTo>
                  <a:lnTo>
                    <a:pt x="1973580" y="1222248"/>
                  </a:lnTo>
                  <a:lnTo>
                    <a:pt x="1973580" y="902208"/>
                  </a:lnTo>
                  <a:close/>
                </a:path>
                <a:path w="5864859" h="2429510">
                  <a:moveTo>
                    <a:pt x="2052815" y="902208"/>
                  </a:moveTo>
                  <a:lnTo>
                    <a:pt x="1985772" y="902208"/>
                  </a:lnTo>
                  <a:lnTo>
                    <a:pt x="1985772" y="1252728"/>
                  </a:lnTo>
                  <a:lnTo>
                    <a:pt x="2052815" y="1252728"/>
                  </a:lnTo>
                  <a:lnTo>
                    <a:pt x="2052815" y="902208"/>
                  </a:lnTo>
                  <a:close/>
                </a:path>
                <a:path w="5864859" h="2429510">
                  <a:moveTo>
                    <a:pt x="2132063" y="902208"/>
                  </a:moveTo>
                  <a:lnTo>
                    <a:pt x="2065020" y="902208"/>
                  </a:lnTo>
                  <a:lnTo>
                    <a:pt x="2065020" y="1267968"/>
                  </a:lnTo>
                  <a:lnTo>
                    <a:pt x="2132063" y="1267968"/>
                  </a:lnTo>
                  <a:lnTo>
                    <a:pt x="2132063" y="902208"/>
                  </a:lnTo>
                  <a:close/>
                </a:path>
                <a:path w="5864859" h="2429510">
                  <a:moveTo>
                    <a:pt x="2211311" y="902208"/>
                  </a:moveTo>
                  <a:lnTo>
                    <a:pt x="2144268" y="902208"/>
                  </a:lnTo>
                  <a:lnTo>
                    <a:pt x="2144268" y="1267968"/>
                  </a:lnTo>
                  <a:lnTo>
                    <a:pt x="2211311" y="1267968"/>
                  </a:lnTo>
                  <a:lnTo>
                    <a:pt x="2211311" y="902208"/>
                  </a:lnTo>
                  <a:close/>
                </a:path>
                <a:path w="5864859" h="2429510">
                  <a:moveTo>
                    <a:pt x="2292096" y="902208"/>
                  </a:moveTo>
                  <a:lnTo>
                    <a:pt x="2223516" y="902208"/>
                  </a:lnTo>
                  <a:lnTo>
                    <a:pt x="2223516" y="1267968"/>
                  </a:lnTo>
                  <a:lnTo>
                    <a:pt x="2292096" y="1267968"/>
                  </a:lnTo>
                  <a:lnTo>
                    <a:pt x="2292096" y="902208"/>
                  </a:lnTo>
                  <a:close/>
                </a:path>
                <a:path w="5864859" h="2429510">
                  <a:moveTo>
                    <a:pt x="2371344" y="902208"/>
                  </a:moveTo>
                  <a:lnTo>
                    <a:pt x="2302764" y="902208"/>
                  </a:lnTo>
                  <a:lnTo>
                    <a:pt x="2302764" y="1283208"/>
                  </a:lnTo>
                  <a:lnTo>
                    <a:pt x="2371344" y="1283208"/>
                  </a:lnTo>
                  <a:lnTo>
                    <a:pt x="2371344" y="902208"/>
                  </a:lnTo>
                  <a:close/>
                </a:path>
                <a:path w="5864859" h="2429510">
                  <a:moveTo>
                    <a:pt x="2450592" y="902208"/>
                  </a:moveTo>
                  <a:lnTo>
                    <a:pt x="2383536" y="902208"/>
                  </a:lnTo>
                  <a:lnTo>
                    <a:pt x="2383536" y="1283208"/>
                  </a:lnTo>
                  <a:lnTo>
                    <a:pt x="2450592" y="1283208"/>
                  </a:lnTo>
                  <a:lnTo>
                    <a:pt x="2450592" y="902208"/>
                  </a:lnTo>
                  <a:close/>
                </a:path>
                <a:path w="5864859" h="2429510">
                  <a:moveTo>
                    <a:pt x="2529827" y="902208"/>
                  </a:moveTo>
                  <a:lnTo>
                    <a:pt x="2462784" y="902208"/>
                  </a:lnTo>
                  <a:lnTo>
                    <a:pt x="2462784" y="1283208"/>
                  </a:lnTo>
                  <a:lnTo>
                    <a:pt x="2529827" y="1283208"/>
                  </a:lnTo>
                  <a:lnTo>
                    <a:pt x="2529827" y="902208"/>
                  </a:lnTo>
                  <a:close/>
                </a:path>
                <a:path w="5864859" h="2429510">
                  <a:moveTo>
                    <a:pt x="2609075" y="902208"/>
                  </a:moveTo>
                  <a:lnTo>
                    <a:pt x="2542032" y="902208"/>
                  </a:lnTo>
                  <a:lnTo>
                    <a:pt x="2542032" y="1313688"/>
                  </a:lnTo>
                  <a:lnTo>
                    <a:pt x="2609075" y="1313688"/>
                  </a:lnTo>
                  <a:lnTo>
                    <a:pt x="2609075" y="902208"/>
                  </a:lnTo>
                  <a:close/>
                </a:path>
                <a:path w="5864859" h="2429510">
                  <a:moveTo>
                    <a:pt x="2688323" y="902208"/>
                  </a:moveTo>
                  <a:lnTo>
                    <a:pt x="2621280" y="902208"/>
                  </a:lnTo>
                  <a:lnTo>
                    <a:pt x="2621280" y="1359408"/>
                  </a:lnTo>
                  <a:lnTo>
                    <a:pt x="2688323" y="1359408"/>
                  </a:lnTo>
                  <a:lnTo>
                    <a:pt x="2688323" y="902208"/>
                  </a:lnTo>
                  <a:close/>
                </a:path>
                <a:path w="5864859" h="2429510">
                  <a:moveTo>
                    <a:pt x="2767584" y="902208"/>
                  </a:moveTo>
                  <a:lnTo>
                    <a:pt x="2700528" y="902208"/>
                  </a:lnTo>
                  <a:lnTo>
                    <a:pt x="2700528" y="1420368"/>
                  </a:lnTo>
                  <a:lnTo>
                    <a:pt x="2767584" y="1420368"/>
                  </a:lnTo>
                  <a:lnTo>
                    <a:pt x="2767584" y="902208"/>
                  </a:lnTo>
                  <a:close/>
                </a:path>
                <a:path w="5864859" h="2429510">
                  <a:moveTo>
                    <a:pt x="2846832" y="902208"/>
                  </a:moveTo>
                  <a:lnTo>
                    <a:pt x="2779776" y="902208"/>
                  </a:lnTo>
                  <a:lnTo>
                    <a:pt x="2779776" y="1452372"/>
                  </a:lnTo>
                  <a:lnTo>
                    <a:pt x="2846832" y="1452372"/>
                  </a:lnTo>
                  <a:lnTo>
                    <a:pt x="2846832" y="902208"/>
                  </a:lnTo>
                  <a:close/>
                </a:path>
                <a:path w="5864859" h="2429510">
                  <a:moveTo>
                    <a:pt x="2926080" y="902208"/>
                  </a:moveTo>
                  <a:lnTo>
                    <a:pt x="2859024" y="902208"/>
                  </a:lnTo>
                  <a:lnTo>
                    <a:pt x="2859024" y="1466088"/>
                  </a:lnTo>
                  <a:lnTo>
                    <a:pt x="2926080" y="1466088"/>
                  </a:lnTo>
                  <a:lnTo>
                    <a:pt x="2926080" y="902208"/>
                  </a:lnTo>
                  <a:close/>
                </a:path>
                <a:path w="5864859" h="2429510">
                  <a:moveTo>
                    <a:pt x="3006839" y="902208"/>
                  </a:moveTo>
                  <a:lnTo>
                    <a:pt x="2938272" y="902208"/>
                  </a:lnTo>
                  <a:lnTo>
                    <a:pt x="2938272" y="1466088"/>
                  </a:lnTo>
                  <a:lnTo>
                    <a:pt x="3006839" y="1466088"/>
                  </a:lnTo>
                  <a:lnTo>
                    <a:pt x="3006839" y="902208"/>
                  </a:lnTo>
                  <a:close/>
                </a:path>
                <a:path w="5864859" h="2429510">
                  <a:moveTo>
                    <a:pt x="3086087" y="902208"/>
                  </a:moveTo>
                  <a:lnTo>
                    <a:pt x="3017520" y="902208"/>
                  </a:lnTo>
                  <a:lnTo>
                    <a:pt x="3017520" y="1482852"/>
                  </a:lnTo>
                  <a:lnTo>
                    <a:pt x="3086087" y="1482852"/>
                  </a:lnTo>
                  <a:lnTo>
                    <a:pt x="3086087" y="902208"/>
                  </a:lnTo>
                  <a:close/>
                </a:path>
                <a:path w="5864859" h="2429510">
                  <a:moveTo>
                    <a:pt x="3165348" y="902208"/>
                  </a:moveTo>
                  <a:lnTo>
                    <a:pt x="3096768" y="902208"/>
                  </a:lnTo>
                  <a:lnTo>
                    <a:pt x="3096768" y="1482852"/>
                  </a:lnTo>
                  <a:lnTo>
                    <a:pt x="3165348" y="1482852"/>
                  </a:lnTo>
                  <a:lnTo>
                    <a:pt x="3165348" y="902208"/>
                  </a:lnTo>
                  <a:close/>
                </a:path>
                <a:path w="5864859" h="2429510">
                  <a:moveTo>
                    <a:pt x="3244596" y="902208"/>
                  </a:moveTo>
                  <a:lnTo>
                    <a:pt x="3177540" y="902208"/>
                  </a:lnTo>
                  <a:lnTo>
                    <a:pt x="3177540" y="1513332"/>
                  </a:lnTo>
                  <a:lnTo>
                    <a:pt x="3244596" y="1513332"/>
                  </a:lnTo>
                  <a:lnTo>
                    <a:pt x="3244596" y="902208"/>
                  </a:lnTo>
                  <a:close/>
                </a:path>
                <a:path w="5864859" h="2429510">
                  <a:moveTo>
                    <a:pt x="3323844" y="902208"/>
                  </a:moveTo>
                  <a:lnTo>
                    <a:pt x="3256788" y="902208"/>
                  </a:lnTo>
                  <a:lnTo>
                    <a:pt x="3256788" y="1513332"/>
                  </a:lnTo>
                  <a:lnTo>
                    <a:pt x="3323844" y="1513332"/>
                  </a:lnTo>
                  <a:lnTo>
                    <a:pt x="3323844" y="902208"/>
                  </a:lnTo>
                  <a:close/>
                </a:path>
                <a:path w="5864859" h="2429510">
                  <a:moveTo>
                    <a:pt x="3403092" y="902208"/>
                  </a:moveTo>
                  <a:lnTo>
                    <a:pt x="3336036" y="902208"/>
                  </a:lnTo>
                  <a:lnTo>
                    <a:pt x="3336036" y="1528572"/>
                  </a:lnTo>
                  <a:lnTo>
                    <a:pt x="3403092" y="1528572"/>
                  </a:lnTo>
                  <a:lnTo>
                    <a:pt x="3403092" y="902208"/>
                  </a:lnTo>
                  <a:close/>
                </a:path>
                <a:path w="5864859" h="2429510">
                  <a:moveTo>
                    <a:pt x="3482327" y="902208"/>
                  </a:moveTo>
                  <a:lnTo>
                    <a:pt x="3415284" y="902208"/>
                  </a:lnTo>
                  <a:lnTo>
                    <a:pt x="3415284" y="1528572"/>
                  </a:lnTo>
                  <a:lnTo>
                    <a:pt x="3482327" y="1528572"/>
                  </a:lnTo>
                  <a:lnTo>
                    <a:pt x="3482327" y="902208"/>
                  </a:lnTo>
                  <a:close/>
                </a:path>
                <a:path w="5864859" h="2429510">
                  <a:moveTo>
                    <a:pt x="3561575" y="902208"/>
                  </a:moveTo>
                  <a:lnTo>
                    <a:pt x="3494532" y="902208"/>
                  </a:lnTo>
                  <a:lnTo>
                    <a:pt x="3494532" y="1543812"/>
                  </a:lnTo>
                  <a:lnTo>
                    <a:pt x="3561575" y="1543812"/>
                  </a:lnTo>
                  <a:lnTo>
                    <a:pt x="3561575" y="902208"/>
                  </a:lnTo>
                  <a:close/>
                </a:path>
                <a:path w="5864859" h="2429510">
                  <a:moveTo>
                    <a:pt x="3640823" y="902208"/>
                  </a:moveTo>
                  <a:lnTo>
                    <a:pt x="3573780" y="902208"/>
                  </a:lnTo>
                  <a:lnTo>
                    <a:pt x="3573780" y="1559052"/>
                  </a:lnTo>
                  <a:lnTo>
                    <a:pt x="3640823" y="1559052"/>
                  </a:lnTo>
                  <a:lnTo>
                    <a:pt x="3640823" y="902208"/>
                  </a:lnTo>
                  <a:close/>
                </a:path>
                <a:path w="5864859" h="2429510">
                  <a:moveTo>
                    <a:pt x="3720084" y="902208"/>
                  </a:moveTo>
                  <a:lnTo>
                    <a:pt x="3653028" y="902208"/>
                  </a:lnTo>
                  <a:lnTo>
                    <a:pt x="3653028" y="1574292"/>
                  </a:lnTo>
                  <a:lnTo>
                    <a:pt x="3720084" y="1574292"/>
                  </a:lnTo>
                  <a:lnTo>
                    <a:pt x="3720084" y="902208"/>
                  </a:lnTo>
                  <a:close/>
                </a:path>
                <a:path w="5864859" h="2429510">
                  <a:moveTo>
                    <a:pt x="3800856" y="902208"/>
                  </a:moveTo>
                  <a:lnTo>
                    <a:pt x="3732276" y="902208"/>
                  </a:lnTo>
                  <a:lnTo>
                    <a:pt x="3732276" y="1604772"/>
                  </a:lnTo>
                  <a:lnTo>
                    <a:pt x="3800856" y="1604772"/>
                  </a:lnTo>
                  <a:lnTo>
                    <a:pt x="3800856" y="902208"/>
                  </a:lnTo>
                  <a:close/>
                </a:path>
                <a:path w="5864859" h="2429510">
                  <a:moveTo>
                    <a:pt x="3880104" y="902208"/>
                  </a:moveTo>
                  <a:lnTo>
                    <a:pt x="3811524" y="902208"/>
                  </a:lnTo>
                  <a:lnTo>
                    <a:pt x="3811524" y="1635252"/>
                  </a:lnTo>
                  <a:lnTo>
                    <a:pt x="3880104" y="1635252"/>
                  </a:lnTo>
                  <a:lnTo>
                    <a:pt x="3880104" y="902208"/>
                  </a:lnTo>
                  <a:close/>
                </a:path>
                <a:path w="5864859" h="2429510">
                  <a:moveTo>
                    <a:pt x="3959352" y="902208"/>
                  </a:moveTo>
                  <a:lnTo>
                    <a:pt x="3892296" y="902208"/>
                  </a:lnTo>
                  <a:lnTo>
                    <a:pt x="3892296" y="1650492"/>
                  </a:lnTo>
                  <a:lnTo>
                    <a:pt x="3959352" y="1650492"/>
                  </a:lnTo>
                  <a:lnTo>
                    <a:pt x="3959352" y="902208"/>
                  </a:lnTo>
                  <a:close/>
                </a:path>
                <a:path w="5864859" h="2429510">
                  <a:moveTo>
                    <a:pt x="4038600" y="902208"/>
                  </a:moveTo>
                  <a:lnTo>
                    <a:pt x="3971544" y="902208"/>
                  </a:lnTo>
                  <a:lnTo>
                    <a:pt x="3971544" y="1650492"/>
                  </a:lnTo>
                  <a:lnTo>
                    <a:pt x="4038600" y="1650492"/>
                  </a:lnTo>
                  <a:lnTo>
                    <a:pt x="4038600" y="902208"/>
                  </a:lnTo>
                  <a:close/>
                </a:path>
                <a:path w="5864859" h="2429510">
                  <a:moveTo>
                    <a:pt x="4117848" y="902208"/>
                  </a:moveTo>
                  <a:lnTo>
                    <a:pt x="4050792" y="902208"/>
                  </a:lnTo>
                  <a:lnTo>
                    <a:pt x="4050792" y="1696212"/>
                  </a:lnTo>
                  <a:lnTo>
                    <a:pt x="4117848" y="1696212"/>
                  </a:lnTo>
                  <a:lnTo>
                    <a:pt x="4117848" y="902208"/>
                  </a:lnTo>
                  <a:close/>
                </a:path>
                <a:path w="5864859" h="2429510">
                  <a:moveTo>
                    <a:pt x="4197096" y="902208"/>
                  </a:moveTo>
                  <a:lnTo>
                    <a:pt x="4130040" y="902208"/>
                  </a:lnTo>
                  <a:lnTo>
                    <a:pt x="4130040" y="1726692"/>
                  </a:lnTo>
                  <a:lnTo>
                    <a:pt x="4197096" y="1726692"/>
                  </a:lnTo>
                  <a:lnTo>
                    <a:pt x="4197096" y="902208"/>
                  </a:lnTo>
                  <a:close/>
                </a:path>
                <a:path w="5864859" h="2429510">
                  <a:moveTo>
                    <a:pt x="4276344" y="902208"/>
                  </a:moveTo>
                  <a:lnTo>
                    <a:pt x="4209288" y="902208"/>
                  </a:lnTo>
                  <a:lnTo>
                    <a:pt x="4209288" y="1741932"/>
                  </a:lnTo>
                  <a:lnTo>
                    <a:pt x="4276344" y="1741932"/>
                  </a:lnTo>
                  <a:lnTo>
                    <a:pt x="4276344" y="902208"/>
                  </a:lnTo>
                  <a:close/>
                </a:path>
                <a:path w="5864859" h="2429510">
                  <a:moveTo>
                    <a:pt x="4355592" y="902208"/>
                  </a:moveTo>
                  <a:lnTo>
                    <a:pt x="4288536" y="902208"/>
                  </a:lnTo>
                  <a:lnTo>
                    <a:pt x="4288536" y="1757172"/>
                  </a:lnTo>
                  <a:lnTo>
                    <a:pt x="4355592" y="1757172"/>
                  </a:lnTo>
                  <a:lnTo>
                    <a:pt x="4355592" y="902208"/>
                  </a:lnTo>
                  <a:close/>
                </a:path>
                <a:path w="5864859" h="2429510">
                  <a:moveTo>
                    <a:pt x="4434827" y="902208"/>
                  </a:moveTo>
                  <a:lnTo>
                    <a:pt x="4367784" y="902208"/>
                  </a:lnTo>
                  <a:lnTo>
                    <a:pt x="4367784" y="1772412"/>
                  </a:lnTo>
                  <a:lnTo>
                    <a:pt x="4434827" y="1772412"/>
                  </a:lnTo>
                  <a:lnTo>
                    <a:pt x="4434827" y="902208"/>
                  </a:lnTo>
                  <a:close/>
                </a:path>
                <a:path w="5864859" h="2429510">
                  <a:moveTo>
                    <a:pt x="4515599" y="902208"/>
                  </a:moveTo>
                  <a:lnTo>
                    <a:pt x="4447032" y="902208"/>
                  </a:lnTo>
                  <a:lnTo>
                    <a:pt x="4447032" y="1787652"/>
                  </a:lnTo>
                  <a:lnTo>
                    <a:pt x="4515599" y="1787652"/>
                  </a:lnTo>
                  <a:lnTo>
                    <a:pt x="4515599" y="902208"/>
                  </a:lnTo>
                  <a:close/>
                </a:path>
                <a:path w="5864859" h="2429510">
                  <a:moveTo>
                    <a:pt x="4594860" y="902208"/>
                  </a:moveTo>
                  <a:lnTo>
                    <a:pt x="4526280" y="902208"/>
                  </a:lnTo>
                  <a:lnTo>
                    <a:pt x="4526280" y="1802892"/>
                  </a:lnTo>
                  <a:lnTo>
                    <a:pt x="4594860" y="1802892"/>
                  </a:lnTo>
                  <a:lnTo>
                    <a:pt x="4594860" y="902208"/>
                  </a:lnTo>
                  <a:close/>
                </a:path>
                <a:path w="5864859" h="2429510">
                  <a:moveTo>
                    <a:pt x="4674108" y="902208"/>
                  </a:moveTo>
                  <a:lnTo>
                    <a:pt x="4607052" y="902208"/>
                  </a:lnTo>
                  <a:lnTo>
                    <a:pt x="4607052" y="1818132"/>
                  </a:lnTo>
                  <a:lnTo>
                    <a:pt x="4674108" y="1818132"/>
                  </a:lnTo>
                  <a:lnTo>
                    <a:pt x="4674108" y="902208"/>
                  </a:lnTo>
                  <a:close/>
                </a:path>
                <a:path w="5864859" h="2429510">
                  <a:moveTo>
                    <a:pt x="4753356" y="902208"/>
                  </a:moveTo>
                  <a:lnTo>
                    <a:pt x="4686287" y="902208"/>
                  </a:lnTo>
                  <a:lnTo>
                    <a:pt x="4686287" y="1833372"/>
                  </a:lnTo>
                  <a:lnTo>
                    <a:pt x="4753356" y="1833372"/>
                  </a:lnTo>
                  <a:lnTo>
                    <a:pt x="4753356" y="902208"/>
                  </a:lnTo>
                  <a:close/>
                </a:path>
                <a:path w="5864859" h="2429510">
                  <a:moveTo>
                    <a:pt x="4832604" y="902208"/>
                  </a:moveTo>
                  <a:lnTo>
                    <a:pt x="4765548" y="902208"/>
                  </a:lnTo>
                  <a:lnTo>
                    <a:pt x="4765548" y="1863852"/>
                  </a:lnTo>
                  <a:lnTo>
                    <a:pt x="4832604" y="1863852"/>
                  </a:lnTo>
                  <a:lnTo>
                    <a:pt x="4832604" y="902208"/>
                  </a:lnTo>
                  <a:close/>
                </a:path>
                <a:path w="5864859" h="2429510">
                  <a:moveTo>
                    <a:pt x="4911852" y="902208"/>
                  </a:moveTo>
                  <a:lnTo>
                    <a:pt x="4844796" y="902208"/>
                  </a:lnTo>
                  <a:lnTo>
                    <a:pt x="4844796" y="1863852"/>
                  </a:lnTo>
                  <a:lnTo>
                    <a:pt x="4911852" y="1863852"/>
                  </a:lnTo>
                  <a:lnTo>
                    <a:pt x="4911852" y="902208"/>
                  </a:lnTo>
                  <a:close/>
                </a:path>
                <a:path w="5864859" h="2429510">
                  <a:moveTo>
                    <a:pt x="4991100" y="902208"/>
                  </a:moveTo>
                  <a:lnTo>
                    <a:pt x="4924044" y="902208"/>
                  </a:lnTo>
                  <a:lnTo>
                    <a:pt x="4924044" y="1863852"/>
                  </a:lnTo>
                  <a:lnTo>
                    <a:pt x="4991100" y="1863852"/>
                  </a:lnTo>
                  <a:lnTo>
                    <a:pt x="4991100" y="902208"/>
                  </a:lnTo>
                  <a:close/>
                </a:path>
                <a:path w="5864859" h="2429510">
                  <a:moveTo>
                    <a:pt x="5070348" y="902208"/>
                  </a:moveTo>
                  <a:lnTo>
                    <a:pt x="5003292" y="902208"/>
                  </a:lnTo>
                  <a:lnTo>
                    <a:pt x="5003292" y="1879092"/>
                  </a:lnTo>
                  <a:lnTo>
                    <a:pt x="5070348" y="1879092"/>
                  </a:lnTo>
                  <a:lnTo>
                    <a:pt x="5070348" y="902208"/>
                  </a:lnTo>
                  <a:close/>
                </a:path>
                <a:path w="5864859" h="2429510">
                  <a:moveTo>
                    <a:pt x="5149596" y="902208"/>
                  </a:moveTo>
                  <a:lnTo>
                    <a:pt x="5082540" y="902208"/>
                  </a:lnTo>
                  <a:lnTo>
                    <a:pt x="5082540" y="1985772"/>
                  </a:lnTo>
                  <a:lnTo>
                    <a:pt x="5149596" y="1985772"/>
                  </a:lnTo>
                  <a:lnTo>
                    <a:pt x="5149596" y="902208"/>
                  </a:lnTo>
                  <a:close/>
                </a:path>
                <a:path w="5864859" h="2429510">
                  <a:moveTo>
                    <a:pt x="5230368" y="902208"/>
                  </a:moveTo>
                  <a:lnTo>
                    <a:pt x="5161788" y="902208"/>
                  </a:lnTo>
                  <a:lnTo>
                    <a:pt x="5161788" y="2001012"/>
                  </a:lnTo>
                  <a:lnTo>
                    <a:pt x="5230368" y="2001012"/>
                  </a:lnTo>
                  <a:lnTo>
                    <a:pt x="5230368" y="902208"/>
                  </a:lnTo>
                  <a:close/>
                </a:path>
                <a:path w="5864859" h="2429510">
                  <a:moveTo>
                    <a:pt x="5309616" y="902208"/>
                  </a:moveTo>
                  <a:lnTo>
                    <a:pt x="5241036" y="902208"/>
                  </a:lnTo>
                  <a:lnTo>
                    <a:pt x="5241036" y="2016252"/>
                  </a:lnTo>
                  <a:lnTo>
                    <a:pt x="5309616" y="2016252"/>
                  </a:lnTo>
                  <a:lnTo>
                    <a:pt x="5309616" y="902208"/>
                  </a:lnTo>
                  <a:close/>
                </a:path>
                <a:path w="5864859" h="2429510">
                  <a:moveTo>
                    <a:pt x="5388864" y="902208"/>
                  </a:moveTo>
                  <a:lnTo>
                    <a:pt x="5321808" y="902208"/>
                  </a:lnTo>
                  <a:lnTo>
                    <a:pt x="5321808" y="2046732"/>
                  </a:lnTo>
                  <a:lnTo>
                    <a:pt x="5388864" y="2046732"/>
                  </a:lnTo>
                  <a:lnTo>
                    <a:pt x="5388864" y="902208"/>
                  </a:lnTo>
                  <a:close/>
                </a:path>
                <a:path w="5864859" h="2429510">
                  <a:moveTo>
                    <a:pt x="5468112" y="902208"/>
                  </a:moveTo>
                  <a:lnTo>
                    <a:pt x="5401056" y="902208"/>
                  </a:lnTo>
                  <a:lnTo>
                    <a:pt x="5401056" y="2061972"/>
                  </a:lnTo>
                  <a:lnTo>
                    <a:pt x="5468112" y="2061972"/>
                  </a:lnTo>
                  <a:lnTo>
                    <a:pt x="5468112" y="902208"/>
                  </a:lnTo>
                  <a:close/>
                </a:path>
                <a:path w="5864859" h="2429510">
                  <a:moveTo>
                    <a:pt x="5547360" y="902208"/>
                  </a:moveTo>
                  <a:lnTo>
                    <a:pt x="5480304" y="902208"/>
                  </a:lnTo>
                  <a:lnTo>
                    <a:pt x="5480304" y="2077224"/>
                  </a:lnTo>
                  <a:lnTo>
                    <a:pt x="5547360" y="2077224"/>
                  </a:lnTo>
                  <a:lnTo>
                    <a:pt x="5547360" y="902208"/>
                  </a:lnTo>
                  <a:close/>
                </a:path>
                <a:path w="5864859" h="2429510">
                  <a:moveTo>
                    <a:pt x="5626595" y="902208"/>
                  </a:moveTo>
                  <a:lnTo>
                    <a:pt x="5559552" y="902208"/>
                  </a:lnTo>
                  <a:lnTo>
                    <a:pt x="5559552" y="2077224"/>
                  </a:lnTo>
                  <a:lnTo>
                    <a:pt x="5626595" y="2077224"/>
                  </a:lnTo>
                  <a:lnTo>
                    <a:pt x="5626595" y="902208"/>
                  </a:lnTo>
                  <a:close/>
                </a:path>
                <a:path w="5864859" h="2429510">
                  <a:moveTo>
                    <a:pt x="5705856" y="902208"/>
                  </a:moveTo>
                  <a:lnTo>
                    <a:pt x="5638800" y="902208"/>
                  </a:lnTo>
                  <a:lnTo>
                    <a:pt x="5638800" y="2092452"/>
                  </a:lnTo>
                  <a:lnTo>
                    <a:pt x="5705856" y="2092452"/>
                  </a:lnTo>
                  <a:lnTo>
                    <a:pt x="5705856" y="902208"/>
                  </a:lnTo>
                  <a:close/>
                </a:path>
                <a:path w="5864859" h="2429510">
                  <a:moveTo>
                    <a:pt x="5785104" y="902208"/>
                  </a:moveTo>
                  <a:lnTo>
                    <a:pt x="5718048" y="902208"/>
                  </a:lnTo>
                  <a:lnTo>
                    <a:pt x="5718048" y="2307336"/>
                  </a:lnTo>
                  <a:lnTo>
                    <a:pt x="5785104" y="2307336"/>
                  </a:lnTo>
                  <a:lnTo>
                    <a:pt x="5785104" y="902208"/>
                  </a:lnTo>
                  <a:close/>
                </a:path>
                <a:path w="5864859" h="2429510">
                  <a:moveTo>
                    <a:pt x="5864352" y="902208"/>
                  </a:moveTo>
                  <a:lnTo>
                    <a:pt x="5797296" y="902208"/>
                  </a:lnTo>
                  <a:lnTo>
                    <a:pt x="5797296" y="2429256"/>
                  </a:lnTo>
                  <a:lnTo>
                    <a:pt x="5864352" y="2429256"/>
                  </a:lnTo>
                  <a:lnTo>
                    <a:pt x="5864352" y="902208"/>
                  </a:lnTo>
                  <a:close/>
                </a:path>
              </a:pathLst>
            </a:custGeom>
            <a:solidFill>
              <a:srgbClr val="002985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7613904" y="2342387"/>
              <a:ext cx="227329" cy="1527175"/>
            </a:xfrm>
            <a:custGeom>
              <a:avLst/>
              <a:gdLst/>
              <a:ahLst/>
              <a:cxnLst/>
              <a:rect l="l" t="t" r="r" b="b"/>
              <a:pathLst>
                <a:path w="227329" h="1527175">
                  <a:moveTo>
                    <a:pt x="67056" y="0"/>
                  </a:moveTo>
                  <a:lnTo>
                    <a:pt x="0" y="0"/>
                  </a:lnTo>
                  <a:lnTo>
                    <a:pt x="0" y="1527048"/>
                  </a:lnTo>
                  <a:lnTo>
                    <a:pt x="67056" y="1527048"/>
                  </a:lnTo>
                  <a:lnTo>
                    <a:pt x="67056" y="0"/>
                  </a:lnTo>
                  <a:close/>
                </a:path>
                <a:path w="227329" h="1527175">
                  <a:moveTo>
                    <a:pt x="147828" y="0"/>
                  </a:moveTo>
                  <a:lnTo>
                    <a:pt x="79248" y="0"/>
                  </a:lnTo>
                  <a:lnTo>
                    <a:pt x="79248" y="1527048"/>
                  </a:lnTo>
                  <a:lnTo>
                    <a:pt x="147828" y="1527048"/>
                  </a:lnTo>
                  <a:lnTo>
                    <a:pt x="147828" y="0"/>
                  </a:lnTo>
                  <a:close/>
                </a:path>
                <a:path w="227329" h="1527175">
                  <a:moveTo>
                    <a:pt x="227076" y="0"/>
                  </a:moveTo>
                  <a:lnTo>
                    <a:pt x="158496" y="0"/>
                  </a:lnTo>
                  <a:lnTo>
                    <a:pt x="158496" y="1527048"/>
                  </a:lnTo>
                  <a:lnTo>
                    <a:pt x="227076" y="1527048"/>
                  </a:lnTo>
                  <a:lnTo>
                    <a:pt x="227076" y="0"/>
                  </a:lnTo>
                  <a:close/>
                </a:path>
              </a:pathLst>
            </a:custGeom>
            <a:solidFill>
              <a:srgbClr val="002985"/>
            </a:solidFill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511807" y="2342387"/>
              <a:ext cx="6837045" cy="0"/>
            </a:xfrm>
            <a:custGeom>
              <a:avLst/>
              <a:gdLst/>
              <a:ahLst/>
              <a:cxnLst/>
              <a:rect l="l" t="t" r="r" b="b"/>
              <a:pathLst>
                <a:path w="6837045">
                  <a:moveTo>
                    <a:pt x="0" y="0"/>
                  </a:moveTo>
                  <a:lnTo>
                    <a:pt x="6836664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1511807" y="2036063"/>
              <a:ext cx="6837045" cy="0"/>
            </a:xfrm>
            <a:custGeom>
              <a:avLst/>
              <a:gdLst/>
              <a:ahLst/>
              <a:cxnLst/>
              <a:rect l="l" t="t" r="r" b="b"/>
              <a:pathLst>
                <a:path w="6837045">
                  <a:moveTo>
                    <a:pt x="0" y="0"/>
                  </a:moveTo>
                  <a:lnTo>
                    <a:pt x="6836664" y="0"/>
                  </a:lnTo>
                </a:path>
              </a:pathLst>
            </a:custGeom>
            <a:ln w="12700">
              <a:solidFill>
                <a:srgbClr val="FF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1511807" y="2799587"/>
              <a:ext cx="6837045" cy="0"/>
            </a:xfrm>
            <a:custGeom>
              <a:avLst/>
              <a:gdLst/>
              <a:ahLst/>
              <a:cxnLst/>
              <a:rect l="l" t="t" r="r" b="b"/>
              <a:pathLst>
                <a:path w="6837045">
                  <a:moveTo>
                    <a:pt x="0" y="0"/>
                  </a:moveTo>
                  <a:lnTo>
                    <a:pt x="6836664" y="0"/>
                  </a:lnTo>
                </a:path>
              </a:pathLst>
            </a:custGeom>
            <a:ln w="12700">
              <a:solidFill>
                <a:srgbClr val="00AF5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pPr defTabSz="1219170"/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6192521" y="5412571"/>
            <a:ext cx="810260" cy="2428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>
              <a:spcBef>
                <a:spcPts val="133"/>
              </a:spcBef>
            </a:pPr>
            <a:r>
              <a:rPr sz="1467" b="1" spc="-7" dirty="0">
                <a:solidFill>
                  <a:prstClr val="black"/>
                </a:solidFill>
                <a:latin typeface="Arial"/>
                <a:cs typeface="Arial"/>
              </a:rPr>
              <a:t>Subjects</a:t>
            </a:r>
            <a:endParaRPr sz="1467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727707" y="1801368"/>
            <a:ext cx="204893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>
              <a:spcBef>
                <a:spcPts val="133"/>
              </a:spcBef>
            </a:pPr>
            <a:r>
              <a:rPr sz="1200" spc="-7" dirty="0">
                <a:solidFill>
                  <a:prstClr val="black"/>
                </a:solidFill>
                <a:latin typeface="Arial"/>
                <a:cs typeface="Arial"/>
              </a:rPr>
              <a:t>60</a:t>
            </a:r>
            <a:endParaRPr sz="12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592411" y="5066317"/>
            <a:ext cx="341205" cy="20176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defTabSz="1219170">
              <a:spcBef>
                <a:spcPts val="133"/>
              </a:spcBef>
            </a:pPr>
            <a:r>
              <a:rPr sz="1200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sz="1200" spc="-7" dirty="0">
                <a:solidFill>
                  <a:prstClr val="black"/>
                </a:solidFill>
                <a:latin typeface="Arial"/>
                <a:cs typeface="Arial"/>
              </a:rPr>
              <a:t>100</a:t>
            </a:r>
            <a:endParaRPr sz="12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74890" y="1915034"/>
            <a:ext cx="451534" cy="3242733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004122" marR="6773" indent="-988035" defTabSz="1219170"/>
            <a:r>
              <a:rPr sz="1467" b="1" spc="-7" dirty="0">
                <a:solidFill>
                  <a:prstClr val="black"/>
                </a:solidFill>
                <a:latin typeface="Arial"/>
                <a:cs typeface="Arial"/>
              </a:rPr>
              <a:t>Best</a:t>
            </a:r>
            <a:r>
              <a:rPr sz="1467" b="1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467" b="1" dirty="0">
                <a:solidFill>
                  <a:prstClr val="black"/>
                </a:solidFill>
                <a:latin typeface="Arial"/>
                <a:cs typeface="Arial"/>
              </a:rPr>
              <a:t>%</a:t>
            </a:r>
            <a:r>
              <a:rPr sz="1467" b="1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467" b="1" spc="-7" dirty="0">
                <a:solidFill>
                  <a:prstClr val="black"/>
                </a:solidFill>
                <a:latin typeface="Arial"/>
                <a:cs typeface="Arial"/>
              </a:rPr>
              <a:t>Change</a:t>
            </a:r>
            <a:r>
              <a:rPr sz="1467" b="1" spc="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467" b="1" dirty="0">
                <a:solidFill>
                  <a:prstClr val="black"/>
                </a:solidFill>
                <a:latin typeface="Arial"/>
                <a:cs typeface="Arial"/>
              </a:rPr>
              <a:t>in</a:t>
            </a:r>
            <a:r>
              <a:rPr sz="1467" b="1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467" b="1" dirty="0">
                <a:solidFill>
                  <a:prstClr val="black"/>
                </a:solidFill>
                <a:latin typeface="Arial"/>
                <a:cs typeface="Arial"/>
              </a:rPr>
              <a:t>Sum</a:t>
            </a:r>
            <a:r>
              <a:rPr sz="1467" b="1" spc="-2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467" b="1" dirty="0">
                <a:solidFill>
                  <a:prstClr val="black"/>
                </a:solidFill>
                <a:latin typeface="Arial"/>
                <a:cs typeface="Arial"/>
              </a:rPr>
              <a:t>of</a:t>
            </a:r>
            <a:r>
              <a:rPr sz="1467" b="1" spc="-3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467" b="1" dirty="0">
                <a:solidFill>
                  <a:prstClr val="black"/>
                </a:solidFill>
                <a:latin typeface="Arial"/>
                <a:cs typeface="Arial"/>
              </a:rPr>
              <a:t>Diameters </a:t>
            </a:r>
            <a:r>
              <a:rPr sz="1467" b="1" spc="-38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467" b="1" dirty="0">
                <a:solidFill>
                  <a:prstClr val="black"/>
                </a:solidFill>
                <a:latin typeface="Arial"/>
                <a:cs typeface="Arial"/>
              </a:rPr>
              <a:t>from</a:t>
            </a:r>
            <a:r>
              <a:rPr sz="1467" b="1" spc="-4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467" b="1" dirty="0">
                <a:solidFill>
                  <a:prstClr val="black"/>
                </a:solidFill>
                <a:latin typeface="Arial"/>
                <a:cs typeface="Arial"/>
              </a:rPr>
              <a:t>Baseline</a:t>
            </a:r>
            <a:endParaRPr sz="1467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827098" y="1671997"/>
            <a:ext cx="1495213" cy="243721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defTabSz="1219170">
              <a:spcBef>
                <a:spcPts val="140"/>
              </a:spcBef>
            </a:pPr>
            <a:r>
              <a:rPr sz="1467" b="1" spc="-7" dirty="0">
                <a:solidFill>
                  <a:srgbClr val="002985"/>
                </a:solidFill>
                <a:latin typeface="Arial"/>
                <a:cs typeface="Arial"/>
              </a:rPr>
              <a:t>T-DXd</a:t>
            </a:r>
            <a:r>
              <a:rPr sz="1467" b="1" spc="-33" dirty="0">
                <a:solidFill>
                  <a:srgbClr val="002985"/>
                </a:solidFill>
                <a:latin typeface="Arial"/>
                <a:cs typeface="Arial"/>
              </a:rPr>
              <a:t> </a:t>
            </a:r>
            <a:r>
              <a:rPr sz="1467" b="1" dirty="0">
                <a:solidFill>
                  <a:srgbClr val="002985"/>
                </a:solidFill>
                <a:latin typeface="Arial"/>
                <a:cs typeface="Arial"/>
              </a:rPr>
              <a:t>6.4</a:t>
            </a:r>
            <a:r>
              <a:rPr sz="1467" b="1" spc="-67" dirty="0">
                <a:solidFill>
                  <a:srgbClr val="002985"/>
                </a:solidFill>
                <a:latin typeface="Arial"/>
                <a:cs typeface="Arial"/>
              </a:rPr>
              <a:t> </a:t>
            </a:r>
            <a:r>
              <a:rPr sz="1467" b="1" dirty="0">
                <a:solidFill>
                  <a:srgbClr val="002985"/>
                </a:solidFill>
                <a:latin typeface="Arial"/>
                <a:cs typeface="Arial"/>
              </a:rPr>
              <a:t>mg/kg</a:t>
            </a:r>
            <a:endParaRPr sz="1467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150864" y="1895518"/>
            <a:ext cx="847513" cy="243721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50799" defTabSz="1219170">
              <a:spcBef>
                <a:spcPts val="140"/>
              </a:spcBef>
            </a:pPr>
            <a:r>
              <a:rPr sz="1467" b="1" dirty="0">
                <a:solidFill>
                  <a:srgbClr val="002985"/>
                </a:solidFill>
                <a:latin typeface="Arial"/>
                <a:cs typeface="Arial"/>
              </a:rPr>
              <a:t>(N</a:t>
            </a:r>
            <a:r>
              <a:rPr sz="1467" b="1" spc="-60" dirty="0">
                <a:solidFill>
                  <a:srgbClr val="002985"/>
                </a:solidFill>
                <a:latin typeface="Arial"/>
                <a:cs typeface="Arial"/>
              </a:rPr>
              <a:t> </a:t>
            </a:r>
            <a:r>
              <a:rPr sz="1467" b="1" dirty="0">
                <a:solidFill>
                  <a:srgbClr val="002985"/>
                </a:solidFill>
                <a:latin typeface="Arial"/>
                <a:cs typeface="Arial"/>
              </a:rPr>
              <a:t>=</a:t>
            </a:r>
            <a:r>
              <a:rPr sz="1467" b="1" spc="-60" dirty="0">
                <a:solidFill>
                  <a:srgbClr val="002985"/>
                </a:solidFill>
                <a:latin typeface="Arial"/>
                <a:cs typeface="Arial"/>
              </a:rPr>
              <a:t> </a:t>
            </a:r>
            <a:r>
              <a:rPr sz="1467" b="1" spc="7" dirty="0">
                <a:solidFill>
                  <a:srgbClr val="002985"/>
                </a:solidFill>
                <a:latin typeface="Arial"/>
                <a:cs typeface="Arial"/>
              </a:rPr>
              <a:t>79)</a:t>
            </a:r>
            <a:r>
              <a:rPr sz="1400" b="1" spc="9" baseline="27777" dirty="0">
                <a:solidFill>
                  <a:srgbClr val="002985"/>
                </a:solidFill>
                <a:latin typeface="Arial"/>
                <a:cs typeface="Arial"/>
              </a:rPr>
              <a:t>a</a:t>
            </a:r>
            <a:endParaRPr sz="1400" baseline="27777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677415" y="2220637"/>
            <a:ext cx="4384039" cy="3015227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66885" defTabSz="1219170">
              <a:spcBef>
                <a:spcPts val="133"/>
              </a:spcBef>
            </a:pPr>
            <a:r>
              <a:rPr sz="1200" spc="-7" dirty="0">
                <a:solidFill>
                  <a:prstClr val="black"/>
                </a:solidFill>
                <a:latin typeface="Arial"/>
                <a:cs typeface="Arial"/>
              </a:rPr>
              <a:t>40</a:t>
            </a:r>
            <a:endParaRPr sz="1200">
              <a:solidFill>
                <a:prstClr val="black"/>
              </a:solidFill>
              <a:latin typeface="Arial"/>
              <a:cs typeface="Arial"/>
            </a:endParaRPr>
          </a:p>
          <a:p>
            <a:pPr defTabSz="1219170">
              <a:spcBef>
                <a:spcPts val="47"/>
              </a:spcBef>
            </a:pPr>
            <a:endParaRPr sz="1400">
              <a:solidFill>
                <a:prstClr val="black"/>
              </a:solidFill>
              <a:latin typeface="Arial"/>
              <a:cs typeface="Arial"/>
            </a:endParaRPr>
          </a:p>
          <a:p>
            <a:pPr marL="66885" defTabSz="1219170"/>
            <a:r>
              <a:rPr sz="1200" spc="-7" dirty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endParaRPr sz="1200">
              <a:solidFill>
                <a:prstClr val="black"/>
              </a:solidFill>
              <a:latin typeface="Arial"/>
              <a:cs typeface="Arial"/>
            </a:endParaRPr>
          </a:p>
          <a:p>
            <a:pPr defTabSz="1219170"/>
            <a:endParaRPr sz="1533">
              <a:solidFill>
                <a:prstClr val="black"/>
              </a:solidFill>
              <a:latin typeface="Arial"/>
              <a:cs typeface="Arial"/>
            </a:endParaRPr>
          </a:p>
          <a:p>
            <a:pPr marL="151548" defTabSz="1219170"/>
            <a:r>
              <a:rPr sz="1200" spc="-7" dirty="0">
                <a:solidFill>
                  <a:prstClr val="black"/>
                </a:solidFill>
                <a:latin typeface="Arial"/>
                <a:cs typeface="Arial"/>
              </a:rPr>
              <a:t>0</a:t>
            </a:r>
            <a:endParaRPr sz="1200">
              <a:solidFill>
                <a:prstClr val="black"/>
              </a:solidFill>
              <a:latin typeface="Arial"/>
              <a:cs typeface="Arial"/>
            </a:endParaRPr>
          </a:p>
          <a:p>
            <a:pPr defTabSz="1219170">
              <a:spcBef>
                <a:spcPts val="73"/>
              </a:spcBef>
            </a:pPr>
            <a:endParaRPr sz="1467">
              <a:solidFill>
                <a:prstClr val="black"/>
              </a:solidFill>
              <a:latin typeface="Arial"/>
              <a:cs typeface="Arial"/>
            </a:endParaRPr>
          </a:p>
          <a:p>
            <a:pPr marL="16933" defTabSz="1219170"/>
            <a:r>
              <a:rPr sz="1200" spc="-7" dirty="0">
                <a:solidFill>
                  <a:prstClr val="black"/>
                </a:solidFill>
                <a:latin typeface="Arial"/>
                <a:cs typeface="Arial"/>
              </a:rPr>
              <a:t>-20</a:t>
            </a:r>
            <a:endParaRPr sz="1200">
              <a:solidFill>
                <a:prstClr val="black"/>
              </a:solidFill>
              <a:latin typeface="Arial"/>
              <a:cs typeface="Arial"/>
            </a:endParaRPr>
          </a:p>
          <a:p>
            <a:pPr defTabSz="1219170">
              <a:spcBef>
                <a:spcPts val="20"/>
              </a:spcBef>
            </a:pPr>
            <a:endParaRPr sz="1600">
              <a:solidFill>
                <a:prstClr val="black"/>
              </a:solidFill>
              <a:latin typeface="Arial"/>
              <a:cs typeface="Arial"/>
            </a:endParaRPr>
          </a:p>
          <a:p>
            <a:pPr marL="16933" defTabSz="1219170"/>
            <a:r>
              <a:rPr sz="1200" spc="-7" dirty="0">
                <a:solidFill>
                  <a:prstClr val="black"/>
                </a:solidFill>
                <a:latin typeface="Arial"/>
                <a:cs typeface="Arial"/>
              </a:rPr>
              <a:t>-40</a:t>
            </a:r>
            <a:endParaRPr sz="1200">
              <a:solidFill>
                <a:prstClr val="black"/>
              </a:solidFill>
              <a:latin typeface="Arial"/>
              <a:cs typeface="Arial"/>
            </a:endParaRPr>
          </a:p>
          <a:p>
            <a:pPr defTabSz="1219170"/>
            <a:endParaRPr sz="1533">
              <a:solidFill>
                <a:prstClr val="black"/>
              </a:solidFill>
              <a:latin typeface="Arial"/>
              <a:cs typeface="Arial"/>
            </a:endParaRPr>
          </a:p>
          <a:p>
            <a:pPr marL="16933" defTabSz="1219170"/>
            <a:r>
              <a:rPr sz="1200" spc="-7" dirty="0">
                <a:solidFill>
                  <a:prstClr val="black"/>
                </a:solidFill>
                <a:latin typeface="Arial"/>
                <a:cs typeface="Arial"/>
              </a:rPr>
              <a:t>-60</a:t>
            </a:r>
            <a:endParaRPr sz="1200">
              <a:solidFill>
                <a:prstClr val="black"/>
              </a:solidFill>
              <a:latin typeface="Arial"/>
              <a:cs typeface="Arial"/>
            </a:endParaRPr>
          </a:p>
          <a:p>
            <a:pPr defTabSz="1219170"/>
            <a:endParaRPr sz="1533">
              <a:solidFill>
                <a:prstClr val="black"/>
              </a:solidFill>
              <a:latin typeface="Arial"/>
              <a:cs typeface="Arial"/>
            </a:endParaRPr>
          </a:p>
          <a:p>
            <a:pPr marL="16933" defTabSz="1219170"/>
            <a:r>
              <a:rPr sz="1200" spc="-7" dirty="0">
                <a:solidFill>
                  <a:prstClr val="black"/>
                </a:solidFill>
                <a:latin typeface="Arial"/>
                <a:cs typeface="Arial"/>
              </a:rPr>
              <a:t>-80</a:t>
            </a:r>
            <a:endParaRPr sz="1200">
              <a:solidFill>
                <a:prstClr val="black"/>
              </a:solidFill>
              <a:latin typeface="Arial"/>
              <a:cs typeface="Arial"/>
            </a:endParaRPr>
          </a:p>
          <a:p>
            <a:pPr marL="480048" defTabSz="1219170">
              <a:spcBef>
                <a:spcPts val="413"/>
              </a:spcBef>
            </a:pPr>
            <a:r>
              <a:rPr sz="1600" b="1" spc="-7" dirty="0">
                <a:solidFill>
                  <a:srgbClr val="252525"/>
                </a:solidFill>
                <a:latin typeface="Arial"/>
                <a:cs typeface="Arial"/>
              </a:rPr>
              <a:t>Confirmed </a:t>
            </a:r>
            <a:r>
              <a:rPr sz="1600" b="1" dirty="0">
                <a:solidFill>
                  <a:srgbClr val="252525"/>
                </a:solidFill>
                <a:latin typeface="Arial"/>
                <a:cs typeface="Arial"/>
              </a:rPr>
              <a:t>ORR:</a:t>
            </a:r>
            <a:r>
              <a:rPr sz="1600" b="1" spc="-13" dirty="0">
                <a:solidFill>
                  <a:srgbClr val="252525"/>
                </a:solidFill>
                <a:latin typeface="Arial"/>
                <a:cs typeface="Arial"/>
              </a:rPr>
              <a:t> </a:t>
            </a:r>
            <a:r>
              <a:rPr sz="1600" b="1" spc="-7" dirty="0">
                <a:solidFill>
                  <a:srgbClr val="252525"/>
                </a:solidFill>
                <a:latin typeface="Arial"/>
                <a:cs typeface="Arial"/>
              </a:rPr>
              <a:t>38%</a:t>
            </a:r>
            <a:r>
              <a:rPr sz="1600" b="1" spc="-13" dirty="0">
                <a:solidFill>
                  <a:srgbClr val="252525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(95%</a:t>
            </a:r>
            <a:r>
              <a:rPr sz="1600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CI,</a:t>
            </a:r>
            <a:r>
              <a:rPr sz="1600" spc="-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prstClr val="black"/>
                </a:solidFill>
                <a:latin typeface="Arial"/>
                <a:cs typeface="Arial"/>
              </a:rPr>
              <a:t>27.3-49.6)</a:t>
            </a:r>
            <a:endParaRPr sz="16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CFC905-454E-804D-A254-20F504928ED0}"/>
              </a:ext>
            </a:extLst>
          </p:cNvPr>
          <p:cNvSpPr txBox="1"/>
          <p:nvPr/>
        </p:nvSpPr>
        <p:spPr>
          <a:xfrm>
            <a:off x="5903426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9017" y="0"/>
            <a:ext cx="8830012" cy="870857"/>
          </a:xfrm>
        </p:spPr>
        <p:txBody>
          <a:bodyPr/>
          <a:lstStyle/>
          <a:p>
            <a:r>
              <a:rPr lang="en-US" b="1" dirty="0"/>
              <a:t>HER2+ Disease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39" y="1005840"/>
            <a:ext cx="11451771" cy="5242560"/>
          </a:xfrm>
        </p:spPr>
        <p:txBody>
          <a:bodyPr>
            <a:normAutofit fontScale="85000" lnSpcReduction="10000"/>
          </a:bodyPr>
          <a:lstStyle/>
          <a:p>
            <a:r>
              <a:rPr lang="en-US" sz="3600" dirty="0"/>
              <a:t>Clinical Implications:</a:t>
            </a:r>
          </a:p>
          <a:p>
            <a:pPr lvl="1"/>
            <a:r>
              <a:rPr lang="en-US" sz="3200" dirty="0"/>
              <a:t>Keynote 811: Chemo + Trastuzumab + </a:t>
            </a:r>
            <a:r>
              <a:rPr lang="en-US" sz="3200" dirty="0" err="1"/>
              <a:t>Pembro</a:t>
            </a:r>
            <a:r>
              <a:rPr lang="en-US" sz="3200" dirty="0"/>
              <a:t> now approved for HER2+ </a:t>
            </a:r>
          </a:p>
          <a:p>
            <a:pPr lvl="2"/>
            <a:r>
              <a:rPr lang="en-US" sz="2825" dirty="0"/>
              <a:t>Await data on PFS, OS</a:t>
            </a:r>
          </a:p>
          <a:p>
            <a:pPr lvl="1"/>
            <a:r>
              <a:rPr lang="en-US" sz="3200" dirty="0"/>
              <a:t>DS8201 approved for 2</a:t>
            </a:r>
            <a:r>
              <a:rPr lang="en-US" sz="3200" baseline="30000" dirty="0"/>
              <a:t>nd</a:t>
            </a:r>
            <a:r>
              <a:rPr lang="en-US" sz="3200" dirty="0"/>
              <a:t> line (and beyond) HER2+ disease</a:t>
            </a:r>
          </a:p>
          <a:p>
            <a:pPr lvl="2"/>
            <a:r>
              <a:rPr lang="en-US" sz="2825" dirty="0"/>
              <a:t>Await randomized Phase III data in 2</a:t>
            </a:r>
            <a:r>
              <a:rPr lang="en-US" sz="2825" baseline="30000" dirty="0"/>
              <a:t>nd</a:t>
            </a:r>
            <a:r>
              <a:rPr lang="en-US" sz="2825" dirty="0"/>
              <a:t> line (Destiny Gastric 04)</a:t>
            </a:r>
          </a:p>
          <a:p>
            <a:pPr lvl="2"/>
            <a:r>
              <a:rPr lang="en-US" sz="2825" dirty="0"/>
              <a:t>Pneumonitis, which patients?</a:t>
            </a:r>
          </a:p>
          <a:p>
            <a:r>
              <a:rPr lang="en-US" sz="3600" dirty="0"/>
              <a:t>Future Directions: </a:t>
            </a:r>
          </a:p>
          <a:p>
            <a:pPr lvl="1"/>
            <a:r>
              <a:rPr lang="en-US" sz="3200" dirty="0"/>
              <a:t>Front line therapies beyond chemo + trastuzumab/</a:t>
            </a:r>
            <a:r>
              <a:rPr lang="en-US" sz="3200" dirty="0" err="1"/>
              <a:t>pembro</a:t>
            </a:r>
            <a:endParaRPr lang="en-US" sz="3200" dirty="0"/>
          </a:p>
          <a:p>
            <a:pPr lvl="1"/>
            <a:r>
              <a:rPr lang="en-US" sz="3200" dirty="0"/>
              <a:t>Other HER2 inhibitors (</a:t>
            </a:r>
            <a:r>
              <a:rPr lang="en-US" sz="3200" dirty="0" err="1"/>
              <a:t>margetuximab</a:t>
            </a:r>
            <a:r>
              <a:rPr lang="en-US" sz="3200" dirty="0"/>
              <a:t>, </a:t>
            </a:r>
            <a:r>
              <a:rPr lang="en-US" sz="3200" dirty="0" err="1"/>
              <a:t>tucatinib</a:t>
            </a:r>
            <a:r>
              <a:rPr lang="en-US" sz="3200" dirty="0"/>
              <a:t>, ZW25)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279737-26C3-8F4B-9A19-7EA355B64CD5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211439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23D820A8-79DD-A140-B79C-43373C0D98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8693" y="2057401"/>
            <a:ext cx="6034617" cy="3394472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4B41AE7-0DA8-1E4F-8072-29A326B56429}"/>
              </a:ext>
            </a:extLst>
          </p:cNvPr>
          <p:cNvSpPr/>
          <p:nvPr/>
        </p:nvSpPr>
        <p:spPr bwMode="auto">
          <a:xfrm>
            <a:off x="1524000" y="1945072"/>
            <a:ext cx="9144000" cy="405567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76" tIns="34290" rIns="68576" bIns="34290" numCol="1" rtlCol="0" anchor="t" anchorCtr="0" compatLnSpc="1">
            <a:prstTxWarp prst="textNoShape">
              <a:avLst/>
            </a:prstTxWarp>
          </a:bodyPr>
          <a:lstStyle/>
          <a:p>
            <a:pPr defTabSz="685800" fontAlgn="base">
              <a:lnSpc>
                <a:spcPts val="27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</a:pPr>
            <a:endParaRPr lang="en-US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70FBD2-A919-3142-95EB-D9319C4C2960}"/>
              </a:ext>
            </a:extLst>
          </p:cNvPr>
          <p:cNvSpPr/>
          <p:nvPr/>
        </p:nvSpPr>
        <p:spPr bwMode="auto">
          <a:xfrm>
            <a:off x="1689539" y="974646"/>
            <a:ext cx="1749973" cy="65032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76" tIns="34290" rIns="68576" bIns="34290" numCol="1" rtlCol="0" anchor="t" anchorCtr="0" compatLnSpc="1">
            <a:prstTxWarp prst="textNoShape">
              <a:avLst/>
            </a:prstTxWarp>
          </a:bodyPr>
          <a:lstStyle/>
          <a:p>
            <a:pPr defTabSz="685800" fontAlgn="base">
              <a:lnSpc>
                <a:spcPts val="27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</a:pPr>
            <a:endParaRPr lang="en-US" b="1">
              <a:solidFill>
                <a:srgbClr val="000000"/>
              </a:solidFill>
              <a:latin typeface="Arial" charset="0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C8AEBE6E-63EC-294E-9A25-F5B34AD2813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0467962"/>
              </p:ext>
            </p:extLst>
          </p:nvPr>
        </p:nvGraphicFramePr>
        <p:xfrm>
          <a:off x="159255" y="1000601"/>
          <a:ext cx="5838876" cy="5146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1DC0D7B-8B63-E94B-995C-592FFD51FB61}"/>
              </a:ext>
            </a:extLst>
          </p:cNvPr>
          <p:cNvSpPr txBox="1"/>
          <p:nvPr/>
        </p:nvSpPr>
        <p:spPr>
          <a:xfrm>
            <a:off x="6269486" y="909949"/>
            <a:ext cx="5514843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sz="1500" b="1" u="sng" dirty="0">
                <a:solidFill>
                  <a:srgbClr val="000000"/>
                </a:solidFill>
                <a:latin typeface="Arial"/>
              </a:rPr>
              <a:t>KEY MARKERS IN ADVANCED DISEASE</a:t>
            </a: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r>
              <a:rPr lang="en-US" sz="1500" b="1" dirty="0">
                <a:solidFill>
                  <a:srgbClr val="000000"/>
                </a:solidFill>
                <a:latin typeface="Arial"/>
              </a:rPr>
              <a:t>HER2</a:t>
            </a:r>
            <a:r>
              <a:rPr lang="en-US" sz="1500" dirty="0">
                <a:solidFill>
                  <a:srgbClr val="000000"/>
                </a:solidFill>
                <a:latin typeface="Arial"/>
              </a:rPr>
              <a:t> positive – 15-20% of patients, improved survival with chemo + trastuzumab and in 2</a:t>
            </a:r>
            <a:r>
              <a:rPr lang="en-US" sz="1500" baseline="30000" dirty="0">
                <a:solidFill>
                  <a:srgbClr val="000000"/>
                </a:solidFill>
                <a:latin typeface="Arial"/>
              </a:rPr>
              <a:t>nd</a:t>
            </a:r>
            <a:r>
              <a:rPr lang="en-US" sz="1500" dirty="0">
                <a:solidFill>
                  <a:srgbClr val="000000"/>
                </a:solidFill>
                <a:latin typeface="Arial"/>
              </a:rPr>
              <a:t> line with trastuzumab </a:t>
            </a:r>
            <a:r>
              <a:rPr lang="en-US" sz="1500">
                <a:solidFill>
                  <a:srgbClr val="000000"/>
                </a:solidFill>
                <a:latin typeface="Arial"/>
              </a:rPr>
              <a:t>deruxtecan </a:t>
            </a:r>
            <a:r>
              <a:rPr lang="en-US" sz="1500" dirty="0">
                <a:solidFill>
                  <a:srgbClr val="000000"/>
                </a:solidFill>
                <a:latin typeface="Arial"/>
              </a:rPr>
              <a:t>(DS8201)</a:t>
            </a: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endParaRPr lang="en-US" sz="1500" dirty="0">
              <a:solidFill>
                <a:srgbClr val="000000"/>
              </a:solidFill>
              <a:latin typeface="Arial"/>
            </a:endParaRP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r>
              <a:rPr lang="en-US" sz="1500" b="1" dirty="0">
                <a:solidFill>
                  <a:srgbClr val="000000"/>
                </a:solidFill>
                <a:latin typeface="Arial"/>
              </a:rPr>
              <a:t>MSI </a:t>
            </a:r>
            <a:r>
              <a:rPr lang="en-US" sz="1500" dirty="0">
                <a:solidFill>
                  <a:srgbClr val="000000"/>
                </a:solidFill>
                <a:latin typeface="Arial"/>
              </a:rPr>
              <a:t>high – 3-5% of patients, high response rates and survival with PD1 inhibitors</a:t>
            </a: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endParaRPr lang="en-US" sz="1500" b="1" dirty="0">
              <a:solidFill>
                <a:srgbClr val="000000"/>
              </a:solidFill>
              <a:latin typeface="Arial"/>
            </a:endParaRP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r>
              <a:rPr lang="en-US" sz="1500" b="1" dirty="0">
                <a:solidFill>
                  <a:srgbClr val="000000"/>
                </a:solidFill>
                <a:latin typeface="Arial"/>
              </a:rPr>
              <a:t>PD-L1 </a:t>
            </a:r>
            <a:r>
              <a:rPr lang="en-US" sz="1500" dirty="0">
                <a:solidFill>
                  <a:srgbClr val="000000"/>
                </a:solidFill>
                <a:latin typeface="Arial"/>
              </a:rPr>
              <a:t>positive – 30-50% of patients, identifies those more likely to benefit from immune therapies, likely gradation within PD-L1+</a:t>
            </a: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endParaRPr lang="en-US" sz="1500" b="1" dirty="0">
              <a:solidFill>
                <a:srgbClr val="000000"/>
              </a:solidFill>
              <a:latin typeface="Arial"/>
            </a:endParaRP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endParaRPr lang="en-US" sz="1500" b="1" dirty="0">
              <a:solidFill>
                <a:srgbClr val="000000"/>
              </a:solidFill>
              <a:latin typeface="Arial"/>
            </a:endParaRPr>
          </a:p>
          <a:p>
            <a:pPr algn="ctr" defTabSz="685800"/>
            <a:r>
              <a:rPr lang="en-US" sz="1500" b="1" u="sng" dirty="0">
                <a:solidFill>
                  <a:srgbClr val="000000"/>
                </a:solidFill>
                <a:latin typeface="Arial"/>
              </a:rPr>
              <a:t>INVESTIGATIONAL BIOMARKERS</a:t>
            </a: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r>
              <a:rPr lang="en-US" sz="1500" b="1" dirty="0">
                <a:solidFill>
                  <a:srgbClr val="000000"/>
                </a:solidFill>
                <a:latin typeface="Arial"/>
              </a:rPr>
              <a:t>CLDN18.2</a:t>
            </a:r>
            <a:r>
              <a:rPr lang="en-US" sz="1500" dirty="0">
                <a:solidFill>
                  <a:srgbClr val="000000"/>
                </a:solidFill>
                <a:latin typeface="Arial"/>
              </a:rPr>
              <a:t> high – 30-35% of patients, response predictor for </a:t>
            </a:r>
            <a:r>
              <a:rPr lang="en-US" sz="1500" dirty="0" err="1">
                <a:solidFill>
                  <a:srgbClr val="000000"/>
                </a:solidFill>
                <a:latin typeface="Arial"/>
              </a:rPr>
              <a:t>zolbetuximab</a:t>
            </a:r>
            <a:r>
              <a:rPr lang="en-US" sz="1500" dirty="0">
                <a:solidFill>
                  <a:srgbClr val="000000"/>
                </a:solidFill>
                <a:latin typeface="Arial"/>
              </a:rPr>
              <a:t> (FAST Trial, </a:t>
            </a:r>
            <a:r>
              <a:rPr lang="en-US" sz="1500" dirty="0" err="1">
                <a:solidFill>
                  <a:srgbClr val="000000"/>
                </a:solidFill>
                <a:latin typeface="Arial"/>
              </a:rPr>
              <a:t>Sahin</a:t>
            </a:r>
            <a:r>
              <a:rPr lang="en-US" sz="1500" dirty="0">
                <a:solidFill>
                  <a:srgbClr val="000000"/>
                </a:solidFill>
                <a:latin typeface="Arial"/>
              </a:rPr>
              <a:t> et al, Ann of Onc 2021)</a:t>
            </a: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endParaRPr lang="en-US" sz="1500" dirty="0">
              <a:solidFill>
                <a:srgbClr val="000000"/>
              </a:solidFill>
              <a:latin typeface="Arial"/>
            </a:endParaRP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r>
              <a:rPr lang="en-US" sz="1500" b="1" dirty="0">
                <a:solidFill>
                  <a:srgbClr val="000000"/>
                </a:solidFill>
                <a:latin typeface="Arial"/>
              </a:rPr>
              <a:t>FGFR2 </a:t>
            </a:r>
            <a:r>
              <a:rPr lang="en-US" sz="1500" dirty="0">
                <a:solidFill>
                  <a:srgbClr val="000000"/>
                </a:solidFill>
                <a:latin typeface="Arial"/>
              </a:rPr>
              <a:t>+ (IHC) 30% of patients, response predictor for </a:t>
            </a:r>
            <a:r>
              <a:rPr lang="en-US" sz="1500" dirty="0" err="1">
                <a:solidFill>
                  <a:srgbClr val="000000"/>
                </a:solidFill>
                <a:latin typeface="Arial"/>
              </a:rPr>
              <a:t>bemarituzumab</a:t>
            </a:r>
            <a:r>
              <a:rPr lang="en-US" sz="1500" dirty="0">
                <a:solidFill>
                  <a:srgbClr val="000000"/>
                </a:solidFill>
                <a:latin typeface="Arial"/>
              </a:rPr>
              <a:t> (FIGHT Trial, Wainberg et al, GI ASCO 2021)</a:t>
            </a: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endParaRPr lang="en-US" sz="1500" b="1" dirty="0">
              <a:solidFill>
                <a:srgbClr val="000000"/>
              </a:solidFill>
              <a:latin typeface="Arial"/>
            </a:endParaRP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r>
              <a:rPr lang="en-US" sz="1500" b="1" dirty="0">
                <a:solidFill>
                  <a:srgbClr val="000000"/>
                </a:solidFill>
                <a:latin typeface="Arial"/>
              </a:rPr>
              <a:t>FGFR2 </a:t>
            </a:r>
            <a:r>
              <a:rPr lang="en-US" sz="1500" dirty="0">
                <a:solidFill>
                  <a:srgbClr val="000000"/>
                </a:solidFill>
                <a:latin typeface="Arial"/>
              </a:rPr>
              <a:t>amp – 5-7%, predicts response to </a:t>
            </a:r>
            <a:r>
              <a:rPr lang="en-US" sz="1500" dirty="0" err="1">
                <a:solidFill>
                  <a:srgbClr val="000000"/>
                </a:solidFill>
                <a:latin typeface="Arial"/>
              </a:rPr>
              <a:t>bemarituzumab</a:t>
            </a:r>
            <a:endParaRPr lang="en-US" sz="1500" b="1" dirty="0">
              <a:solidFill>
                <a:srgbClr val="000000"/>
              </a:solidFill>
              <a:latin typeface="Arial"/>
            </a:endParaRPr>
          </a:p>
          <a:p>
            <a:pPr marL="214313" indent="-214313" defTabSz="685800">
              <a:buFont typeface="Arial" panose="020B0604020202020204" pitchFamily="34" charset="0"/>
              <a:buChar char="•"/>
            </a:pPr>
            <a:endParaRPr lang="en-US" sz="1500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1AF4B1D-B522-4698-8A0F-AFF930170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671"/>
            <a:ext cx="10515600" cy="944976"/>
          </a:xfrm>
        </p:spPr>
        <p:txBody>
          <a:bodyPr/>
          <a:lstStyle/>
          <a:p>
            <a:r>
              <a:rPr lang="en-US" dirty="0"/>
              <a:t>			Novel Biomarkers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F62D3C-9056-1D4D-9E12-AB94FF0C7245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1638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204C41-153F-1C44-A043-C308DA485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18988"/>
            <a:ext cx="10972800" cy="677529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		Gastric Cancer with CPS&lt;5</a:t>
            </a:r>
            <a:r>
              <a:rPr lang="ja-JP" altLang="en-US" dirty="0"/>
              <a:t>？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254989F-8DDF-484F-A9AD-1FFC1AC8EE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35" b="22246"/>
          <a:stretch/>
        </p:blipFill>
        <p:spPr>
          <a:xfrm>
            <a:off x="149693" y="4457963"/>
            <a:ext cx="5995496" cy="1505252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2EE1574E-1F66-9646-A3C1-A2DA0E90160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53"/>
          <a:stretch/>
        </p:blipFill>
        <p:spPr>
          <a:xfrm>
            <a:off x="522049" y="1756270"/>
            <a:ext cx="5005945" cy="2449085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D04D98FE-E0EF-6A4B-B520-3903172B9AD4}"/>
              </a:ext>
            </a:extLst>
          </p:cNvPr>
          <p:cNvSpPr/>
          <p:nvPr/>
        </p:nvSpPr>
        <p:spPr>
          <a:xfrm>
            <a:off x="300874" y="1324032"/>
            <a:ext cx="5716050" cy="5114979"/>
          </a:xfrm>
          <a:prstGeom prst="roundRect">
            <a:avLst>
              <a:gd name="adj" fmla="val 572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A2D33E9-2C07-9B4B-9289-E48BF046C41B}"/>
              </a:ext>
            </a:extLst>
          </p:cNvPr>
          <p:cNvSpPr/>
          <p:nvPr/>
        </p:nvSpPr>
        <p:spPr>
          <a:xfrm>
            <a:off x="2481823" y="1626251"/>
            <a:ext cx="32788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1400" dirty="0"/>
              <a:t>FGFR2b overexpressing </a:t>
            </a:r>
            <a:r>
              <a:rPr kumimoji="1" lang="en-US" altLang="ja-JP" sz="1400" dirty="0" err="1"/>
              <a:t>mGC</a:t>
            </a:r>
            <a:r>
              <a:rPr kumimoji="1" lang="en-US" altLang="ja-JP" sz="1400" dirty="0"/>
              <a:t> (30%?)</a:t>
            </a:r>
            <a:endParaRPr kumimoji="1" lang="ja-JP" altLang="en-US" sz="140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D880C9D6-2409-F04E-BE3B-964049366DBA}"/>
              </a:ext>
            </a:extLst>
          </p:cNvPr>
          <p:cNvSpPr/>
          <p:nvPr/>
        </p:nvSpPr>
        <p:spPr>
          <a:xfrm>
            <a:off x="1777752" y="1130615"/>
            <a:ext cx="2762295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GB" altLang="ja-JP" dirty="0">
                <a:solidFill>
                  <a:schemeClr val="tx2"/>
                </a:solidFill>
              </a:rPr>
              <a:t>FGFRb2-Bemarituzumab</a:t>
            </a:r>
            <a:endParaRPr lang="ja-JP" altLang="en-US" dirty="0">
              <a:solidFill>
                <a:schemeClr val="tx2"/>
              </a:solidFill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6503D139-B63F-5B48-B895-AE724FA7410D}"/>
              </a:ext>
            </a:extLst>
          </p:cNvPr>
          <p:cNvSpPr/>
          <p:nvPr/>
        </p:nvSpPr>
        <p:spPr>
          <a:xfrm>
            <a:off x="110899" y="6077323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kumimoji="1" lang="en-GB" altLang="ja-JP" sz="1200" dirty="0" err="1"/>
              <a:t>Wainberg</a:t>
            </a:r>
            <a:r>
              <a:rPr kumimoji="1" lang="en-GB" altLang="ja-JP" sz="1200" dirty="0"/>
              <a:t> ZA, et al. </a:t>
            </a:r>
            <a:r>
              <a:rPr kumimoji="1" lang="en-GB" altLang="ja-JP" sz="1200" i="1" dirty="0"/>
              <a:t>J </a:t>
            </a:r>
            <a:r>
              <a:rPr kumimoji="1" lang="en-GB" altLang="ja-JP" sz="1200" i="1" dirty="0" err="1"/>
              <a:t>Clin</a:t>
            </a:r>
            <a:r>
              <a:rPr kumimoji="1" lang="en-GB" altLang="ja-JP" sz="1200" i="1" dirty="0"/>
              <a:t> </a:t>
            </a:r>
            <a:r>
              <a:rPr kumimoji="1" lang="en-GB" altLang="ja-JP" sz="1200" i="1" dirty="0" err="1"/>
              <a:t>Oncol</a:t>
            </a:r>
            <a:r>
              <a:rPr kumimoji="1" lang="en-GB" altLang="ja-JP" sz="1200" dirty="0"/>
              <a:t> 2021;39(</a:t>
            </a:r>
            <a:r>
              <a:rPr kumimoji="1" lang="en-GB" altLang="ja-JP" sz="1200" dirty="0" err="1"/>
              <a:t>suppl</a:t>
            </a:r>
            <a:r>
              <a:rPr kumimoji="1" lang="en-GB" altLang="ja-JP" sz="1200" dirty="0"/>
              <a:t> 3):Abstract 160.</a:t>
            </a:r>
            <a:endParaRPr kumimoji="1" lang="ja-JP" altLang="en-US" sz="1200" dirty="0"/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D3C8F014-4600-A14A-9ABA-6308F8559A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6533" y="4535919"/>
            <a:ext cx="2703164" cy="1349339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66039982-9B82-6947-9716-2AB5AADB70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9420" y="4604144"/>
            <a:ext cx="2592247" cy="1212887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2ACB83D6-DF26-5C45-918A-246DE311A25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61169" y="1692339"/>
            <a:ext cx="5144655" cy="2765624"/>
          </a:xfrm>
          <a:prstGeom prst="rect">
            <a:avLst/>
          </a:prstGeom>
        </p:spPr>
      </p:pic>
      <p:sp>
        <p:nvSpPr>
          <p:cNvPr id="15" name="角丸四角形 14">
            <a:extLst>
              <a:ext uri="{FF2B5EF4-FFF2-40B4-BE49-F238E27FC236}">
                <a16:creationId xmlns:a16="http://schemas.microsoft.com/office/drawing/2014/main" id="{283EBD0F-E63B-7D46-8C35-D496E747FFEC}"/>
              </a:ext>
            </a:extLst>
          </p:cNvPr>
          <p:cNvSpPr/>
          <p:nvPr/>
        </p:nvSpPr>
        <p:spPr>
          <a:xfrm>
            <a:off x="6175471" y="1324032"/>
            <a:ext cx="5716050" cy="5114979"/>
          </a:xfrm>
          <a:prstGeom prst="roundRect">
            <a:avLst>
              <a:gd name="adj" fmla="val 572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6FB0110E-A989-8541-97B4-CF41F3ADB763}"/>
              </a:ext>
            </a:extLst>
          </p:cNvPr>
          <p:cNvSpPr/>
          <p:nvPr/>
        </p:nvSpPr>
        <p:spPr>
          <a:xfrm>
            <a:off x="7671585" y="1138586"/>
            <a:ext cx="2723823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GB" altLang="ja-JP" dirty="0">
                <a:solidFill>
                  <a:schemeClr val="tx2"/>
                </a:solidFill>
              </a:rPr>
              <a:t>CLDN18.2-Zolbetuximab</a:t>
            </a:r>
            <a:endParaRPr lang="ja-JP" altLang="en-US" dirty="0">
              <a:solidFill>
                <a:schemeClr val="tx2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08DC78D4-F151-894A-88F7-CEF116B28D18}"/>
              </a:ext>
            </a:extLst>
          </p:cNvPr>
          <p:cNvSpPr/>
          <p:nvPr/>
        </p:nvSpPr>
        <p:spPr>
          <a:xfrm>
            <a:off x="5985496" y="6083287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kumimoji="1" lang="en-GB" altLang="ja-JP" sz="1200" dirty="0" err="1"/>
              <a:t>Sahin</a:t>
            </a:r>
            <a:r>
              <a:rPr kumimoji="1" lang="en-GB" altLang="ja-JP" sz="1200" dirty="0"/>
              <a:t> U, et al. </a:t>
            </a:r>
            <a:r>
              <a:rPr kumimoji="1" lang="en-GB" altLang="ja-JP" sz="1200" i="1" dirty="0"/>
              <a:t>Ann </a:t>
            </a:r>
            <a:r>
              <a:rPr kumimoji="1" lang="en-GB" altLang="ja-JP" sz="1200" i="1" dirty="0" err="1"/>
              <a:t>Oncol</a:t>
            </a:r>
            <a:r>
              <a:rPr kumimoji="1" lang="en-GB" altLang="ja-JP" sz="1200" dirty="0"/>
              <a:t> 2021;32:609–19. </a:t>
            </a:r>
            <a:endParaRPr kumimoji="1" lang="ja-JP" altLang="en-US" sz="1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FC8597D-354F-B54C-9C64-D3779F8C1280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7852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9017" y="0"/>
            <a:ext cx="8830012" cy="870857"/>
          </a:xfrm>
        </p:spPr>
        <p:txBody>
          <a:bodyPr/>
          <a:lstStyle/>
          <a:p>
            <a:r>
              <a:rPr lang="en-US" b="1"/>
              <a:t>Conclusions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39" y="1085850"/>
            <a:ext cx="11451771" cy="5162550"/>
          </a:xfrm>
        </p:spPr>
        <p:txBody>
          <a:bodyPr>
            <a:normAutofit/>
          </a:bodyPr>
          <a:lstStyle/>
          <a:p>
            <a:r>
              <a:rPr lang="en-US" sz="3600"/>
              <a:t>Clinical Implications: </a:t>
            </a:r>
            <a:endParaRPr lang="en-US" sz="3600" dirty="0"/>
          </a:p>
          <a:p>
            <a:pPr lvl="1"/>
            <a:r>
              <a:rPr lang="en-US" sz="3200" dirty="0" err="1"/>
              <a:t>Zolbetuximab</a:t>
            </a:r>
            <a:r>
              <a:rPr lang="en-US" sz="3200" dirty="0"/>
              <a:t> and </a:t>
            </a:r>
            <a:r>
              <a:rPr lang="en-US" sz="3200" dirty="0" err="1"/>
              <a:t>Bemarituzumab</a:t>
            </a:r>
            <a:r>
              <a:rPr lang="en-US" sz="3200" dirty="0"/>
              <a:t> validated in Phase II trials</a:t>
            </a:r>
          </a:p>
          <a:p>
            <a:pPr lvl="1"/>
            <a:r>
              <a:rPr lang="en-US" sz="3200" dirty="0"/>
              <a:t>Phase III (SPOTLIGHT-CLDN 18.2), FGFR2b (FORTITUDE)</a:t>
            </a:r>
          </a:p>
          <a:p>
            <a:r>
              <a:rPr lang="en-US" sz="3600" dirty="0"/>
              <a:t>Future Directions: </a:t>
            </a:r>
          </a:p>
          <a:p>
            <a:pPr lvl="1"/>
            <a:r>
              <a:rPr lang="en-US" sz="3200" dirty="0"/>
              <a:t>Other CLDN 18.2 inhibitors (ADC’s, CAR-T)</a:t>
            </a:r>
          </a:p>
          <a:p>
            <a:pPr lvl="1"/>
            <a:r>
              <a:rPr lang="en-US" sz="3200" dirty="0"/>
              <a:t>Other novel targets: MUC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5A238-B3AC-2541-93B6-5ABCF61EC0FB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79537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060" y="2571751"/>
            <a:ext cx="7317878" cy="322957"/>
          </a:xfrm>
        </p:spPr>
        <p:txBody>
          <a:bodyPr/>
          <a:lstStyle/>
          <a:p>
            <a:r>
              <a:rPr lang="en-US" sz="656" b="1" dirty="0">
                <a:latin typeface="Arial" charset="0"/>
                <a:ea typeface="+mn-ea"/>
                <a:cs typeface="+mn-cs"/>
              </a:rPr>
              <a:t>CheckMate 577 study design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7"/>
          <a:stretch/>
        </p:blipFill>
        <p:spPr bwMode="auto">
          <a:xfrm>
            <a:off x="248913" y="125730"/>
            <a:ext cx="11694172" cy="6339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363998" y="6316637"/>
            <a:ext cx="11447746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125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Content of this presentation is the property of the author, licensed by ASCO. Permission required for reuse.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8B1E38-B511-5A41-8800-AE0CA25E264C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060" y="2571751"/>
            <a:ext cx="7317878" cy="322957"/>
          </a:xfrm>
        </p:spPr>
        <p:txBody>
          <a:bodyPr/>
          <a:lstStyle/>
          <a:p>
            <a:r>
              <a:rPr lang="en-US" sz="656" b="1" dirty="0">
                <a:latin typeface="Arial" charset="0"/>
                <a:ea typeface="+mn-ea"/>
                <a:cs typeface="+mn-cs"/>
              </a:rPr>
              <a:t>Disease-free survival (DFS)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2" y="0"/>
            <a:ext cx="11413764" cy="642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363998" y="6241648"/>
            <a:ext cx="11447746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125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Content of this presentation is the property of the author, licensed by ASCO. Permission required for reuse.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978E3D-99FA-8746-B0C6-8C0BE878AB3C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060" y="2571751"/>
            <a:ext cx="7317878" cy="322957"/>
          </a:xfrm>
        </p:spPr>
        <p:txBody>
          <a:bodyPr/>
          <a:lstStyle/>
          <a:p>
            <a:r>
              <a:rPr lang="en-US" sz="656" b="1" dirty="0">
                <a:latin typeface="Arial" charset="0"/>
                <a:ea typeface="+mn-ea"/>
                <a:cs typeface="+mn-cs"/>
              </a:rPr>
              <a:t>Distant metastasis–free survival (DMFS)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2" y="0"/>
            <a:ext cx="11413764" cy="642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363998" y="6241648"/>
            <a:ext cx="11447746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125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Content of this presentation is the property of the author, licensed by ASCO. Permission required for reuse.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E027CA-F9DE-FE4D-B673-F180E4292084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060" y="2571751"/>
            <a:ext cx="7317878" cy="322957"/>
          </a:xfrm>
        </p:spPr>
        <p:txBody>
          <a:bodyPr/>
          <a:lstStyle/>
          <a:p>
            <a:r>
              <a:rPr lang="en-US" sz="656" b="1" dirty="0">
                <a:latin typeface="Arial" charset="0"/>
                <a:ea typeface="+mn-ea"/>
                <a:cs typeface="+mn-cs"/>
              </a:rPr>
              <a:t>Disease-free survival subgroup analysis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2" y="0"/>
            <a:ext cx="11413764" cy="642024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2080260" y="6465094"/>
            <a:ext cx="9731484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125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Content of this presentation is the property of the author, licensed by ASCO. Permission required for reuse.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1DA5CFE-9296-4B69-9E62-0E453B4BD11D}"/>
              </a:ext>
            </a:extLst>
          </p:cNvPr>
          <p:cNvSpPr/>
          <p:nvPr/>
        </p:nvSpPr>
        <p:spPr>
          <a:xfrm>
            <a:off x="783771" y="1785257"/>
            <a:ext cx="9921901" cy="135863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2B15B0-8346-B245-9B8F-0753097A6E89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9017" y="0"/>
            <a:ext cx="8620951" cy="1143000"/>
          </a:xfrm>
        </p:spPr>
        <p:txBody>
          <a:bodyPr/>
          <a:lstStyle/>
          <a:p>
            <a:r>
              <a:rPr lang="en-US" b="1" dirty="0"/>
              <a:t>Early Stage Gastro-Esophageal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79" y="1010194"/>
            <a:ext cx="11347269" cy="5238206"/>
          </a:xfrm>
        </p:spPr>
        <p:txBody>
          <a:bodyPr>
            <a:normAutofit/>
          </a:bodyPr>
          <a:lstStyle/>
          <a:p>
            <a:r>
              <a:rPr lang="en-US" sz="2600" b="1" dirty="0"/>
              <a:t>Clinical Implications</a:t>
            </a:r>
            <a:r>
              <a:rPr lang="en-US" sz="2600" dirty="0"/>
              <a:t>: </a:t>
            </a:r>
            <a:r>
              <a:rPr lang="en-US" sz="2200" dirty="0"/>
              <a:t>Nivolumab established as the SOC for patients post-esophagectomy regardless of histology (SCC and adeno), PDL1 status, and final pathological stage</a:t>
            </a:r>
          </a:p>
          <a:p>
            <a:r>
              <a:rPr lang="en-US" sz="2400" b="1" dirty="0"/>
              <a:t>Questions Remain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Impact on Overall Survival</a:t>
            </a:r>
          </a:p>
          <a:p>
            <a:pPr lvl="1"/>
            <a:r>
              <a:rPr lang="en-US" sz="2000" dirty="0"/>
              <a:t>What about patients with complete path response?</a:t>
            </a:r>
          </a:p>
          <a:p>
            <a:r>
              <a:rPr lang="en-US" sz="2400" b="1" dirty="0"/>
              <a:t>Future Directions</a:t>
            </a:r>
            <a:r>
              <a:rPr lang="en-US" sz="2400" dirty="0"/>
              <a:t>: </a:t>
            </a:r>
          </a:p>
          <a:p>
            <a:pPr marL="540263" lvl="1" indent="0">
              <a:buNone/>
            </a:pPr>
            <a:r>
              <a:rPr lang="en-US" sz="2000" dirty="0"/>
              <a:t>Definitive Chemoradiation: Role for Immunotherapy</a:t>
            </a:r>
          </a:p>
          <a:p>
            <a:pPr marL="540263" lvl="1" indent="0">
              <a:buNone/>
            </a:pPr>
            <a:r>
              <a:rPr lang="en-US" sz="2000" dirty="0"/>
              <a:t>-Keynote 975 (Chemoradiation +/- Pembrolizumab), KUNLUN (chemoradiation +/- </a:t>
            </a:r>
            <a:r>
              <a:rPr lang="en-US" sz="2000" dirty="0" err="1"/>
              <a:t>Durvalumab</a:t>
            </a:r>
            <a:r>
              <a:rPr lang="en-US" sz="2000" dirty="0"/>
              <a:t>)</a:t>
            </a:r>
          </a:p>
          <a:p>
            <a:pPr marL="478338" indent="-342900"/>
            <a:r>
              <a:rPr lang="en-US" sz="2400" b="1" dirty="0"/>
              <a:t>Early Stage Gastric Cancer?:</a:t>
            </a:r>
          </a:p>
          <a:p>
            <a:pPr marL="540263" lvl="1" indent="0">
              <a:buNone/>
            </a:pPr>
            <a:r>
              <a:rPr lang="en-US" sz="2400" dirty="0"/>
              <a:t>-</a:t>
            </a:r>
            <a:r>
              <a:rPr lang="en-US" sz="2000" dirty="0"/>
              <a:t>Keynote 585 (Chemo +/- Pembrolizumab), Matterhorn (FLOT +/- </a:t>
            </a:r>
            <a:r>
              <a:rPr lang="en-US" sz="2000" dirty="0" err="1"/>
              <a:t>Durvalumab</a:t>
            </a:r>
            <a:r>
              <a:rPr lang="en-US" sz="2000" dirty="0"/>
              <a:t>)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4C3201-E605-2F42-9EC2-9DB6EB0820DC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28409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060" y="2571751"/>
            <a:ext cx="7317878" cy="322957"/>
          </a:xfrm>
        </p:spPr>
        <p:txBody>
          <a:bodyPr/>
          <a:lstStyle/>
          <a:p>
            <a:r>
              <a:rPr lang="en-US" sz="656" b="1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CheckMate 648 study design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2" y="0"/>
            <a:ext cx="11413764" cy="642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363998" y="6465094"/>
            <a:ext cx="11447746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defTabSz="214335" eaLnBrk="0"/>
            <a:r>
              <a:rPr lang="en-US" sz="1125" dirty="0">
                <a:latin typeface="Arial" charset="0"/>
                <a:ea typeface="+mn-ea"/>
                <a:cs typeface="Lucida Sans Unicode"/>
              </a:rPr>
              <a:t>Chau I et al, PROC ASCO 2021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508074-83F7-CE49-A145-58CE3E64C9AF}"/>
              </a:ext>
            </a:extLst>
          </p:cNvPr>
          <p:cNvSpPr txBox="1"/>
          <p:nvPr/>
        </p:nvSpPr>
        <p:spPr>
          <a:xfrm>
            <a:off x="13154" y="6525367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Zev 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Wainberg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MD, MSc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CC Flat Blue">
  <a:themeElements>
    <a:clrScheme name="">
      <a:dk1>
        <a:srgbClr val="919191"/>
      </a:dk1>
      <a:lt1>
        <a:srgbClr val="FFFFFF"/>
      </a:lt1>
      <a:dk2>
        <a:srgbClr val="00003E"/>
      </a:dk2>
      <a:lt2>
        <a:srgbClr val="EBE114"/>
      </a:lt2>
      <a:accent1>
        <a:srgbClr val="618FFD"/>
      </a:accent1>
      <a:accent2>
        <a:srgbClr val="00AE00"/>
      </a:accent2>
      <a:accent3>
        <a:srgbClr val="AAAAAF"/>
      </a:accent3>
      <a:accent4>
        <a:srgbClr val="DADADA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GCC Flat Blu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bg1"/>
          </a:buClr>
          <a:buSzPct val="100000"/>
          <a:buFontTx/>
          <a:buNone/>
          <a:tabLst/>
          <a:defRPr kumimoji="0" lang="en-GB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11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bg1"/>
          </a:buClr>
          <a:buSzPct val="100000"/>
          <a:buFontTx/>
          <a:buNone/>
          <a:tabLst/>
          <a:defRPr kumimoji="0" lang="en-GB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111" charset="-128"/>
          </a:defRPr>
        </a:defPPr>
      </a:lstStyle>
    </a:lnDef>
  </a:objectDefaults>
  <a:extraClrSchemeLst>
    <a:extraClrScheme>
      <a:clrScheme name="GCC Flat Blu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CC Flat Blu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CC Flat Blu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CC Flat Blu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CC Flat Blu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CC Flat Blu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CC Flat Blu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Favorite">
  <a:themeElements>
    <a:clrScheme name="クラリティ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クラシック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クラリティ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vorite" id="{7059B7C4-E9E2-2B4E-9289-A80B26346EF2}" vid="{267387C1-9BA8-9842-B189-887A7527F1E4}"/>
    </a:ext>
  </a:extLst>
</a:theme>
</file>

<file path=ppt/theme/theme4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Lucida Sans Unicode"/>
        <a:cs typeface="Lucida Sans Unicode"/>
      </a:majorFont>
      <a:minorFont>
        <a:latin typeface="Times New Roman"/>
        <a:ea typeface="Lucida Sans Unicode"/>
        <a:cs typeface="Lucida Sans Unicod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4416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DB7897AA-9043-48F0-9B57-1DB412FF2F3C}"/>
</file>

<file path=customXml/itemProps2.xml><?xml version="1.0" encoding="utf-8"?>
<ds:datastoreItem xmlns:ds="http://schemas.openxmlformats.org/officeDocument/2006/customXml" ds:itemID="{0D6D0A78-B16F-4275-9CC9-52C53FCAA463}"/>
</file>

<file path=customXml/itemProps3.xml><?xml version="1.0" encoding="utf-8"?>
<ds:datastoreItem xmlns:ds="http://schemas.openxmlformats.org/officeDocument/2006/customXml" ds:itemID="{F7569980-FB21-42C1-8767-070E9EC092F7}"/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3726</Words>
  <Application>Microsoft Macintosh PowerPoint</Application>
  <PresentationFormat>Widescreen</PresentationFormat>
  <Paragraphs>633</Paragraphs>
  <Slides>39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39</vt:i4>
      </vt:variant>
    </vt:vector>
  </HeadingPairs>
  <TitlesOfParts>
    <vt:vector size="58" baseType="lpstr">
      <vt:lpstr>Microsoft YaHei</vt:lpstr>
      <vt:lpstr>MS Gothic</vt:lpstr>
      <vt:lpstr>SimSun</vt:lpstr>
      <vt:lpstr>Arial</vt:lpstr>
      <vt:lpstr>Calibri</vt:lpstr>
      <vt:lpstr>Calibri Light</vt:lpstr>
      <vt:lpstr>Courier New</vt:lpstr>
      <vt:lpstr>StarSymbol</vt:lpstr>
      <vt:lpstr>Times New Roman</vt:lpstr>
      <vt:lpstr>Wingdings</vt:lpstr>
      <vt:lpstr>Office Theme</vt:lpstr>
      <vt:lpstr>GCC Flat Blue</vt:lpstr>
      <vt:lpstr>Favorite</vt:lpstr>
      <vt:lpstr>Default Design</vt:lpstr>
      <vt:lpstr>1_Office Theme</vt:lpstr>
      <vt:lpstr>2_Office Theme</vt:lpstr>
      <vt:lpstr>3_Office Theme</vt:lpstr>
      <vt:lpstr>4_Office Theme</vt:lpstr>
      <vt:lpstr>5_Office Theme</vt:lpstr>
      <vt:lpstr>2021 Year In Review: Gastro-Esophageal Cancers</vt:lpstr>
      <vt:lpstr>How to Treat Metastatic  Gastroesophageal Cancer in 2021?</vt:lpstr>
      <vt:lpstr>Agenda</vt:lpstr>
      <vt:lpstr>CheckMate 577 study design</vt:lpstr>
      <vt:lpstr>Disease-free survival (DFS)</vt:lpstr>
      <vt:lpstr>Distant metastasis–free survival (DMFS)</vt:lpstr>
      <vt:lpstr>Disease-free survival subgroup analysis </vt:lpstr>
      <vt:lpstr>Early Stage Gastro-Esophageal </vt:lpstr>
      <vt:lpstr>CheckMate 648 study design</vt:lpstr>
      <vt:lpstr>Overall survival: NIVO + chemo vs chemo</vt:lpstr>
      <vt:lpstr>Overall survival: NIVO + IPI vs chemo</vt:lpstr>
      <vt:lpstr>First-Line Metastatic Esophageal Cancer – KEYNOTE 590</vt:lpstr>
      <vt:lpstr>KEYNOTE 590 – Overall Survival in SCC Patients</vt:lpstr>
      <vt:lpstr>ORIENT-15 Study design (NCT03748134)</vt:lpstr>
      <vt:lpstr>Overall survival</vt:lpstr>
      <vt:lpstr>PowerPoint Presentation</vt:lpstr>
      <vt:lpstr>JUPITER-06: Study Design</vt:lpstr>
      <vt:lpstr>Overall Survival</vt:lpstr>
      <vt:lpstr>SCC-Conclusions</vt:lpstr>
      <vt:lpstr>CheckMate 649 study design</vt:lpstr>
      <vt:lpstr>Overall survival and progression-free survival in all randomized patients</vt:lpstr>
      <vt:lpstr>Efficacy subgroup analysis by PD-L1 CPS in all randomized patients</vt:lpstr>
      <vt:lpstr>CM-649 – Nivolumab plus Ipilimumab in Gastric Cancer</vt:lpstr>
      <vt:lpstr>Study design</vt:lpstr>
      <vt:lpstr>Overall survival</vt:lpstr>
      <vt:lpstr>Overall survival subgroup analysis all randomized</vt:lpstr>
      <vt:lpstr>Gastric/GEJ Adeno-Conclusions</vt:lpstr>
      <vt:lpstr>Slide 2</vt:lpstr>
      <vt:lpstr>Slide 4</vt:lpstr>
      <vt:lpstr>Phase 2 DESTINY-Gastric 01 Trial:  Trastuzumab  Deruxtecan in Advanced HER2+ GC/GEJC</vt:lpstr>
      <vt:lpstr>Results: Overall Survival</vt:lpstr>
      <vt:lpstr>Results: ORR and Other Efficacy Endpoints</vt:lpstr>
      <vt:lpstr>DESTINY-Gastric02 Study Design</vt:lpstr>
      <vt:lpstr>DESTINY-Gastric02</vt:lpstr>
      <vt:lpstr>DESTINY-Gastric02</vt:lpstr>
      <vt:lpstr>HER2+ Disease</vt:lpstr>
      <vt:lpstr>   Novel Biomarkers</vt:lpstr>
      <vt:lpstr>  Gastric Cancer with CPS&lt;5？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Sequential Treatment Strategies for Advanced Gastric Cancer</dc:title>
  <dc:creator>Wainberg, Zev M.D.</dc:creator>
  <cp:lastModifiedBy>Silvana Izquierdo</cp:lastModifiedBy>
  <cp:revision>41</cp:revision>
  <dcterms:created xsi:type="dcterms:W3CDTF">2021-06-18T23:24:55Z</dcterms:created>
  <dcterms:modified xsi:type="dcterms:W3CDTF">2022-01-14T16:07:14Z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</Properties>
</file>