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5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2" r:id="rId1"/>
    <p:sldMasterId id="2147483713" r:id="rId2"/>
    <p:sldMasterId id="2147483722" r:id="rId3"/>
    <p:sldMasterId id="2147483732" r:id="rId4"/>
  </p:sldMasterIdLst>
  <p:notesMasterIdLst>
    <p:notesMasterId r:id="rId59"/>
  </p:notesMasterIdLst>
  <p:sldIdLst>
    <p:sldId id="256" r:id="rId5"/>
    <p:sldId id="263" r:id="rId6"/>
    <p:sldId id="566" r:id="rId7"/>
    <p:sldId id="557" r:id="rId8"/>
    <p:sldId id="558" r:id="rId9"/>
    <p:sldId id="592" r:id="rId10"/>
    <p:sldId id="569" r:id="rId11"/>
    <p:sldId id="593" r:id="rId12"/>
    <p:sldId id="594" r:id="rId13"/>
    <p:sldId id="541" r:id="rId14"/>
    <p:sldId id="583" r:id="rId15"/>
    <p:sldId id="585" r:id="rId16"/>
    <p:sldId id="562" r:id="rId17"/>
    <p:sldId id="564" r:id="rId18"/>
    <p:sldId id="2141412055" r:id="rId19"/>
    <p:sldId id="2141412056" r:id="rId20"/>
    <p:sldId id="2141412057" r:id="rId21"/>
    <p:sldId id="2141412058" r:id="rId22"/>
    <p:sldId id="2141412059" r:id="rId23"/>
    <p:sldId id="559" r:id="rId24"/>
    <p:sldId id="2141412060" r:id="rId25"/>
    <p:sldId id="2141412061" r:id="rId26"/>
    <p:sldId id="573" r:id="rId27"/>
    <p:sldId id="560" r:id="rId28"/>
    <p:sldId id="581" r:id="rId29"/>
    <p:sldId id="561" r:id="rId30"/>
    <p:sldId id="579" r:id="rId31"/>
    <p:sldId id="580" r:id="rId32"/>
    <p:sldId id="575" r:id="rId33"/>
    <p:sldId id="2141412048" r:id="rId34"/>
    <p:sldId id="587" r:id="rId35"/>
    <p:sldId id="577" r:id="rId36"/>
    <p:sldId id="589" r:id="rId37"/>
    <p:sldId id="590" r:id="rId38"/>
    <p:sldId id="591" r:id="rId39"/>
    <p:sldId id="2141412046" r:id="rId40"/>
    <p:sldId id="2141412043" r:id="rId41"/>
    <p:sldId id="2141412045" r:id="rId42"/>
    <p:sldId id="2141412038" r:id="rId43"/>
    <p:sldId id="2141412047" r:id="rId44"/>
    <p:sldId id="2141412042" r:id="rId45"/>
    <p:sldId id="2141412053" r:id="rId46"/>
    <p:sldId id="2141412054" r:id="rId47"/>
    <p:sldId id="2141412004" r:id="rId48"/>
    <p:sldId id="257" r:id="rId49"/>
    <p:sldId id="258" r:id="rId50"/>
    <p:sldId id="259" r:id="rId51"/>
    <p:sldId id="260" r:id="rId52"/>
    <p:sldId id="261" r:id="rId53"/>
    <p:sldId id="262" r:id="rId54"/>
    <p:sldId id="2141412049" r:id="rId55"/>
    <p:sldId id="2141412050" r:id="rId56"/>
    <p:sldId id="2141412051" r:id="rId57"/>
    <p:sldId id="2141412052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8497"/>
    <a:srgbClr val="F2F1F2"/>
    <a:srgbClr val="4F6F83"/>
    <a:srgbClr val="D6DEDD"/>
    <a:srgbClr val="A122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5"/>
    <p:restoredTop sz="94643"/>
  </p:normalViewPr>
  <p:slideViewPr>
    <p:cSldViewPr snapToGrid="0" snapToObjects="1">
      <p:cViewPr varScale="1">
        <p:scale>
          <a:sx n="105" d="100"/>
          <a:sy n="105" d="100"/>
        </p:scale>
        <p:origin x="61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customXml" Target="../customXml/item3.xml"/><Relationship Id="rId5" Type="http://schemas.openxmlformats.org/officeDocument/2006/relationships/slide" Target="slides/slide1.xml"/><Relationship Id="rId61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customXml" Target="../customXml/item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presProps" Target="presProps.xml"/><Relationship Id="rId65" Type="http://schemas.openxmlformats.org/officeDocument/2006/relationships/customXml" Target="../customXml/item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1DDC1A-F473-DC43-A60D-7C6BC8AB9B49}" type="datetimeFigureOut">
              <a:rPr lang="en-US" smtClean="0"/>
              <a:t>1/20/22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6AF1F2-84FE-FF49-9E5A-4B2ED97F1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942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IPSS-M, Molecular International Prognostic Scoring System; MDS, myelodysplastic syndromes; VAF, variable allele frequency; WBC, white blood cell.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5615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81390">
              <a:defRPr/>
            </a:pPr>
            <a:r>
              <a:rPr lang="en-US" i="1" dirty="0">
                <a:solidFill>
                  <a:srgbClr val="4D5156"/>
                </a:solidFill>
                <a:latin typeface="Roboto"/>
              </a:rPr>
              <a:t>CR, complete response; CRi, complete response with incomplete count recovery; EFS, event-free survival; ITT, intention-to-treat; </a:t>
            </a:r>
            <a:r>
              <a:rPr lang="en-US" i="1" dirty="0"/>
              <a:t>PR, partial response; </a:t>
            </a:r>
            <a:r>
              <a:rPr lang="en-US" i="1" dirty="0">
                <a:solidFill>
                  <a:srgbClr val="4D5156"/>
                </a:solidFill>
                <a:latin typeface="Roboto"/>
              </a:rPr>
              <a:t>OS, overall survival</a:t>
            </a:r>
            <a:r>
              <a:rPr lang="en-US" i="1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2967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MDS, myelodysplastic syndrome; OS, overall survival.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806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i="1" dirty="0">
                <a:solidFill>
                  <a:srgbClr val="000000"/>
                </a:solidFill>
                <a:latin typeface="Calibri" panose="020F0502020204030204" pitchFamily="34" charset="0"/>
              </a:rPr>
              <a:t>AML, acute myeloid leukemia; CMML, </a:t>
            </a:r>
            <a:r>
              <a:rPr lang="en-US" altLang="en-US" sz="1700" i="1" dirty="0">
                <a:solidFill>
                  <a:srgbClr val="4D5156"/>
                </a:solidFill>
                <a:latin typeface="Roboto"/>
              </a:rPr>
              <a:t>c</a:t>
            </a:r>
            <a:r>
              <a:rPr lang="en-US" sz="1700" i="1" dirty="0">
                <a:solidFill>
                  <a:srgbClr val="4D5156"/>
                </a:solidFill>
                <a:latin typeface="Roboto"/>
              </a:rPr>
              <a:t>hronic myelomonocytic leukemia; EFS, event-free survival; MDS, myelodysplastic syndrome; OS, overall survival.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3092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HR, higher-risk; MDS, myelodysplastic syndromes.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2835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ASCT, autologous stem cell transplant; BM, bone marrow; DLT, dose-limiting toxicity; ECOG, Eastern Cooperative Oncology Group; HR, higher-risk; int, intermediate; IPSS, International Prognostic Scoring System; MDS, myelodysplastic syndromes; MTD, maximum tolerated dose; ORR, overall response rate; OS, overall survival; PS, performance status; RP2D, recommended phase II dose; WBC, white blood cell.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8399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BM, bone marrow; ECOG, Eastern Cooperative Oncology Group; HR, higher-risk; IPSS, International Prognostic Scoring System; IPSS-R, International Prognostic Scoring System-Revised; MDS, higher-risk myelodysplastic syndromes; PS, performance status; RP2D, recommended phase II dose; Ven, venetoclax.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416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AE, adverse event; HR, higher-risk; MDS, myelodysplastic syndromes.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1076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CR, complete remission; HI, hematologic improvement; HR, higher-risk; mCR, marrow complete remission; MDS, myelodysplastic syndromes; mORR, modified overall response rate; NE, not estimable; NR, not reached; ORR, overall response rate; SD, stable disease.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4304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CR, complete remission; HI, hematologic improvement; HR, higher-risk; mCR, marrow complete remission; MDS, myelodysplastic syndromes; NE, not estimable; NR, not reached; RP2D, recommended phase II dose.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6131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CR, complete remission; HR, higher-risk; mCR, marrow complete remission; MDS, myelodysplastic syndromes; mORR, modified overall response rate.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187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AML, acute myeloid leukemia; IPSS-M, Molecular International Prognostic Scoring System; IPSS-R, Revised International Prognostic Scoring System; LFS, leukemia-free survival; LoH, loss of heterozygosity; MDS, myelodysplastic syndromes; OS, overall survival.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6702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HR, higher-risk; MDS, myelodysplastic syndromes; RP2D, recommended phase II dose.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5130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CR, complete response; HMA, hypomethylating agent; MDS, myelodysplastic syndromes; OS, overall survival; R/R, relapsed/refractory.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0862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HMA, hypomethylating agent; MDS, myelodysplastic syndromes; OS, overall survival; R/R, relapsed/refractory; R-IPSS, revised International Prognostic Scoring System.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1915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AHSCT, allogeneic stem cell transplant; AML, acute myeloid leukemia; CR, complete response; HI, hematologic improvement; HMA, hypomethylating agents; mCR, marrow complete response; MDS, myelodysplastic syndrome; mut, mutation; ORR, overall response rate; OS, overall survival; PR, partial response; Ven, venetoclax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9459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AHSCT, allogeneic stem cell transplant; CR, complete response; HI, hematologic improvement; HMA, hypomethylating agent; mCR, marrow complete response; MDS, myelodysplastic syndromes; PR, partial response; R/R, relapsed/refractory; Ven, venetoclax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3246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AHSCT, allogeneic hematopoietic stem cell transplant; CR, complete response; HMA, hypomethylating agent; MDS, myelodysplastic syndromes; OS, overall survival.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6505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AML, acute myeloid leukemia; </a:t>
            </a:r>
            <a:r>
              <a:rPr lang="en-US" i="1" dirty="0" err="1"/>
              <a:t>DoR</a:t>
            </a:r>
            <a:r>
              <a:rPr lang="en-US" i="1" dirty="0"/>
              <a:t>, duration of response; HMA, hypomethylating agent; HR, high risk; IPSS-R, Revised International Prognostic Scoring System; MDS, myelodysplastic syndrome; MTD, maximum tolerated dose; ND, newly diagnosed; ORR, overall response rate; vHR, very high risk.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8851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i="1" baseline="0" dirty="0"/>
              <a:t>AE, adverse event; AML, acute myeloid leukemia; DoR, duration of response; HMA, hypomethylating agents; HR, high risk; MDS, myelodysplastic syndromes; ND, newly diagnosed; NE, not estimable; ORR, overall response rate; vHR, very high risk.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9493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1" dirty="0">
                <a:effectLst/>
                <a:latin typeface="+mn-lt"/>
              </a:rPr>
              <a:t>AML, acute myeloid leukemia; CR, complete remission; DoR, duration of response; EFS, event-free survival; IPSS-R, Revised International Prognostic Scoring System; MDS, myelodysplastic syndrome; MRD, minimal residual disease; ORR, objective response rate; OS, overall survival; PFS, progression-free survival; RBC, red blood cell; TI, transfusion independence. </a:t>
            </a:r>
            <a:endParaRPr lang="en-US" sz="1200" i="1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2A7042-DEED-4AA1-9E89-4A16B2572577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697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IPSS-M, Molecular International Prognostic Scoring System.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399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IPSS-M, Molecular International Prognostic Scoring System; LFS, leukemia-free survival.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5986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IPSS-M, Molecular International Prognostic Scoring System.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257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AML, acute myeloid leukemia; IPSS-M, Molecular International Prognostic Scoring System; IPSS-R, Revised International Prognostic Scoring System; IWG, International Working Group; MDS, myelodysplastic syndromes.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7162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indent="0">
              <a:spcBef>
                <a:spcPts val="0"/>
              </a:spcBef>
              <a:buNone/>
            </a:pPr>
            <a:r>
              <a:rPr lang="en-US" i="1" dirty="0"/>
              <a:t>IPSS-M, Molecular International Prognostic Scoring System; MDS, myelodysplastic syndromes.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1253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i="1" dirty="0">
                <a:solidFill>
                  <a:srgbClr val="000000"/>
                </a:solidFill>
                <a:latin typeface="Calibri" panose="020F0502020204030204" pitchFamily="34" charset="0"/>
              </a:rPr>
              <a:t>AML, acute myeloid leukemia; CMML, </a:t>
            </a:r>
            <a:r>
              <a:rPr lang="en-US" altLang="en-US" sz="1700" i="1" dirty="0">
                <a:solidFill>
                  <a:srgbClr val="4D5156"/>
                </a:solidFill>
                <a:latin typeface="Roboto"/>
              </a:rPr>
              <a:t>c</a:t>
            </a:r>
            <a:r>
              <a:rPr lang="en-US" sz="1700" i="1" dirty="0">
                <a:solidFill>
                  <a:srgbClr val="4D5156"/>
                </a:solidFill>
                <a:latin typeface="Roboto"/>
              </a:rPr>
              <a:t>hronic myelomonocytic leukemia; </a:t>
            </a:r>
            <a:r>
              <a:rPr lang="en-US" i="1" dirty="0"/>
              <a:t>EFS, event-free survival; HMA, hypomethylating agent; MDS, myelodysplastic syndromes; ORR, objective response rate.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356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81390">
              <a:defRPr/>
            </a:pPr>
            <a:r>
              <a:rPr lang="en-US" altLang="en-US" sz="1000" i="1" dirty="0">
                <a:solidFill>
                  <a:srgbClr val="000000"/>
                </a:solidFill>
                <a:latin typeface="Calibri" panose="020F0502020204030204" pitchFamily="34" charset="0"/>
              </a:rPr>
              <a:t>alloSCT, allogeneic stem cell transplantation; AML, acute myeloid leukemia; CMML, </a:t>
            </a:r>
            <a:r>
              <a:rPr lang="en-US" altLang="en-US" i="1" dirty="0">
                <a:solidFill>
                  <a:srgbClr val="4D5156"/>
                </a:solidFill>
                <a:latin typeface="Roboto"/>
              </a:rPr>
              <a:t>c</a:t>
            </a:r>
            <a:r>
              <a:rPr lang="en-US" i="1" dirty="0">
                <a:solidFill>
                  <a:srgbClr val="4D5156"/>
                </a:solidFill>
                <a:latin typeface="Roboto"/>
              </a:rPr>
              <a:t>hronic myelomonocytic leukemia; </a:t>
            </a:r>
            <a:r>
              <a:rPr lang="en-US" altLang="en-US" sz="1000" i="1" dirty="0">
                <a:solidFill>
                  <a:srgbClr val="000000"/>
                </a:solidFill>
                <a:latin typeface="Calibri" panose="020F0502020204030204" pitchFamily="34" charset="0"/>
              </a:rPr>
              <a:t>EFS, event-free survival; HMA, </a:t>
            </a:r>
            <a:r>
              <a:rPr lang="en-US" altLang="en-US" i="1" dirty="0">
                <a:solidFill>
                  <a:srgbClr val="4D5156"/>
                </a:solidFill>
                <a:latin typeface="Roboto"/>
              </a:rPr>
              <a:t>h</a:t>
            </a:r>
            <a:r>
              <a:rPr lang="en-US" i="1" dirty="0">
                <a:solidFill>
                  <a:srgbClr val="4D5156"/>
                </a:solidFill>
                <a:latin typeface="Roboto"/>
              </a:rPr>
              <a:t>ypomethylating agents; ITT, intention-to-treat; </a:t>
            </a:r>
            <a:r>
              <a:rPr lang="en-US" sz="1000" i="1" dirty="0"/>
              <a:t>MDS, myelodysplastic syndromes; OS, overall survival; PD, progressive disease.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646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B72F01-6714-4A31-8C22-8E0F1B091B56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r" defTabSz="91646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148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jp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8426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8426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1/20/22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844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1/20/22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586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997973"/>
            <a:ext cx="8404122" cy="498495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1/20/22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6112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5AE0D20-52C4-48A2-89D4-172F2B1999E4}"/>
              </a:ext>
            </a:extLst>
          </p:cNvPr>
          <p:cNvSpPr/>
          <p:nvPr userDrawn="1"/>
        </p:nvSpPr>
        <p:spPr>
          <a:xfrm>
            <a:off x="1" y="-16330"/>
            <a:ext cx="12192000" cy="4629151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Rectangle 55">
            <a:extLst>
              <a:ext uri="{FF2B5EF4-FFF2-40B4-BE49-F238E27FC236}">
                <a16:creationId xmlns:a16="http://schemas.microsoft.com/office/drawing/2014/main" id="{BF36614D-B8F2-481E-A87C-8DAC5BE9301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725677" y="409576"/>
            <a:ext cx="11032823" cy="2882265"/>
          </a:xfrm>
        </p:spPr>
        <p:txBody>
          <a:bodyPr/>
          <a:lstStyle>
            <a:lvl1pPr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6515A54-8674-49F7-B1B4-23E0F7F8AB6D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1AE0BAE1-3D36-4D10-A7AD-BD8590621F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032" y="5361711"/>
            <a:ext cx="2307155" cy="123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4658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4737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icon&#10;&#10;Description automatically generated">
            <a:extLst>
              <a:ext uri="{FF2B5EF4-FFF2-40B4-BE49-F238E27FC236}">
                <a16:creationId xmlns:a16="http://schemas.microsoft.com/office/drawing/2014/main" id="{04DEA507-47F0-47F5-8FDD-F2A67A5FC6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90"/>
          <a:stretch/>
        </p:blipFill>
        <p:spPr>
          <a:xfrm>
            <a:off x="9034667" y="5560297"/>
            <a:ext cx="3157333" cy="1029416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A1E1C1F-8052-4D46-95F6-4763DA532C1B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8817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3043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989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6769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36349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F15D22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2" name="Picture 11" descr="A picture containing icon&#10;&#10;Description automatically generated">
            <a:extLst>
              <a:ext uri="{FF2B5EF4-FFF2-40B4-BE49-F238E27FC236}">
                <a16:creationId xmlns:a16="http://schemas.microsoft.com/office/drawing/2014/main" id="{192E0BE1-26BC-407D-B1CF-75415D998C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90"/>
          <a:stretch/>
        </p:blipFill>
        <p:spPr>
          <a:xfrm>
            <a:off x="9034667" y="5560297"/>
            <a:ext cx="3157333" cy="102941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986DC48-4FA6-4EE5-809A-311FCAB745D3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199828E-9944-45B0-9FE6-AFE44FC8F08F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985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1/20/22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7646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2">
            <a:extLst>
              <a:ext uri="{FF2B5EF4-FFF2-40B4-BE49-F238E27FC236}">
                <a16:creationId xmlns:a16="http://schemas.microsoft.com/office/drawing/2014/main" id="{39FA180E-C2BE-46AF-AC4E-CD561BB6D6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575" y="3665838"/>
            <a:ext cx="60769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A picture containing holding, woman, hand, table&#10;&#10;Description automatically generated">
            <a:extLst>
              <a:ext uri="{FF2B5EF4-FFF2-40B4-BE49-F238E27FC236}">
                <a16:creationId xmlns:a16="http://schemas.microsoft.com/office/drawing/2014/main" id="{4AF6D221-930B-4605-80B6-CE32FB225A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575" y="3657600"/>
            <a:ext cx="6086475" cy="3200400"/>
          </a:xfrm>
          <a:prstGeom prst="rect">
            <a:avLst/>
          </a:prstGeom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0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ectangle 55">
            <a:extLst>
              <a:ext uri="{FF2B5EF4-FFF2-40B4-BE49-F238E27FC236}">
                <a16:creationId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39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6C33664-ACD6-44A3-95A5-32325CBC9685}"/>
              </a:ext>
            </a:extLst>
          </p:cNvPr>
          <p:cNvSpPr/>
          <p:nvPr userDrawn="1"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ECCBFD-9ED3-4167-961B-65218739F1A5}"/>
              </a:ext>
            </a:extLst>
          </p:cNvPr>
          <p:cNvCxnSpPr/>
          <p:nvPr userDrawn="1"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5A2832-7EB2-44CE-B43D-FCA9D107E325}"/>
              </a:ext>
            </a:extLst>
          </p:cNvPr>
          <p:cNvCxnSpPr/>
          <p:nvPr userDrawn="1"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0674685D-7653-4B36-B1A2-183715BD998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58987" y="328761"/>
            <a:ext cx="2662401" cy="945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0972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5697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A01F1A-8AE6-48F9-95F4-73790D6CA686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8">
            <a:extLst>
              <a:ext uri="{FF2B5EF4-FFF2-40B4-BE49-F238E27FC236}">
                <a16:creationId xmlns:a16="http://schemas.microsoft.com/office/drawing/2014/main" id="{AE3A72E3-C1BB-41C0-975D-BD50CDE8164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06"/>
          <a:stretch>
            <a:fillRect/>
          </a:stretch>
        </p:blipFill>
        <p:spPr bwMode="auto">
          <a:xfrm>
            <a:off x="8412163" y="5357813"/>
            <a:ext cx="3776662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3958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1231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5089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0811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50498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7">
            <a:extLst>
              <a:ext uri="{FF2B5EF4-FFF2-40B4-BE49-F238E27FC236}">
                <a16:creationId xmlns:a16="http://schemas.microsoft.com/office/drawing/2014/main" id="{8747257F-EDEA-4B19-A521-737D316575F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8"/>
          <a:stretch>
            <a:fillRect/>
          </a:stretch>
        </p:blipFill>
        <p:spPr bwMode="auto">
          <a:xfrm>
            <a:off x="8531225" y="3414242"/>
            <a:ext cx="365760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DF9EACC2-568A-498C-8601-A87328BD11D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E1471D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53B952E1-F648-442B-B7FD-EE18F8DA46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638" y="5994400"/>
            <a:ext cx="36861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64406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5DE67-98D5-BF42-BA55-69641AC64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3E7353-4A01-614A-8E2C-97452C25F6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ACA6CD-3A96-764B-8136-E9678CE640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D8F689-F715-4645-8F44-E83CC9CA8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4188-E20C-8349-BCA2-5AFDACDFA5A1}" type="datetimeFigureOut">
              <a:rPr lang="en-US" smtClean="0"/>
              <a:t>1/20/22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A06E8A-4A7E-E948-9D19-29F1B96A5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7C8AAC-8D94-E043-8B17-4A0C5E0A6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26CAD-0878-A14B-BECD-4D45ECEF0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2410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081BD8D-90B2-44AB-9FF3-1F7A441F1FAE}"/>
              </a:ext>
            </a:extLst>
          </p:cNvPr>
          <p:cNvSpPr/>
          <p:nvPr userDrawn="1"/>
        </p:nvSpPr>
        <p:spPr>
          <a:xfrm>
            <a:off x="1" y="-16330"/>
            <a:ext cx="12192000" cy="4629151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Rectangle 55">
            <a:extLst>
              <a:ext uri="{FF2B5EF4-FFF2-40B4-BE49-F238E27FC236}">
                <a16:creationId xmlns:a16="http://schemas.microsoft.com/office/drawing/2014/main" id="{34810A1D-62AF-40D2-BE14-AD3A7D2918C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725677" y="409576"/>
            <a:ext cx="11032823" cy="2882265"/>
          </a:xfrm>
        </p:spPr>
        <p:txBody>
          <a:bodyPr/>
          <a:lstStyle>
            <a:lvl1pPr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F7C91B4-87FC-4935-9F25-DE5E70BD82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406" y="3355525"/>
            <a:ext cx="3827419" cy="1247410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4565F86-5224-49AF-834C-BFD680380CA1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23" name="Picture 5" descr="CCO_ONC_RGB.jpg">
            <a:extLst>
              <a:ext uri="{FF2B5EF4-FFF2-40B4-BE49-F238E27FC236}">
                <a16:creationId xmlns:a16="http://schemas.microsoft.com/office/drawing/2014/main" id="{A6AEE984-4E13-41A6-A9D5-072DBE2E5A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1"/>
          <a:stretch>
            <a:fillRect/>
          </a:stretch>
        </p:blipFill>
        <p:spPr bwMode="auto">
          <a:xfrm>
            <a:off x="8150225" y="5876925"/>
            <a:ext cx="367347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2686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1/20/22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5525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68632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293BAA-8C62-4F73-8124-D4D6BEBF88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581" y="5345430"/>
            <a:ext cx="3827419" cy="124741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7E97A50-08EF-437E-A636-931428B27154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78016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7005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3673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2085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70811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8B3D9A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EDCE80E-A528-4F84-999C-167B7BD87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406" y="3355525"/>
            <a:ext cx="3827419" cy="124741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9" name="Picture 5" descr="CCO_ONC_RGB.jpg">
            <a:extLst>
              <a:ext uri="{FF2B5EF4-FFF2-40B4-BE49-F238E27FC236}">
                <a16:creationId xmlns:a16="http://schemas.microsoft.com/office/drawing/2014/main" id="{A8FCC512-B9D6-45E5-83A8-5B1B4BEE14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1"/>
          <a:stretch>
            <a:fillRect/>
          </a:stretch>
        </p:blipFill>
        <p:spPr bwMode="auto">
          <a:xfrm>
            <a:off x="8150225" y="5876925"/>
            <a:ext cx="367347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0250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22096"/>
            <a:ext cx="10691265" cy="11279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5383" y="2128684"/>
            <a:ext cx="5304417" cy="384441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28684"/>
            <a:ext cx="5219700" cy="384441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1/20/22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1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87" y="929148"/>
            <a:ext cx="10640005" cy="76154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4" y="1681163"/>
            <a:ext cx="5282192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5384" y="2505075"/>
            <a:ext cx="5282192" cy="342377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237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1/20/22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868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1/20/22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29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1/20/22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399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6" y="781665"/>
            <a:ext cx="4093599" cy="122345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8258" y="2315497"/>
            <a:ext cx="4093599" cy="35534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1/20/22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190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342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3342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t>1/20/22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369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9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22096"/>
            <a:ext cx="10691265" cy="137103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93126"/>
            <a:ext cx="10691265" cy="3636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925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2F3E8B1C-86EF-43CF-8304-249481088644}" type="datetimeFigureOut">
              <a:rPr lang="en-US" smtClean="0"/>
              <a:pPr/>
              <a:t>1/20/22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15383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C3DB2ADC-AF19-4574-8C10-79B5B04FCA2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8202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23480E7-968A-48C7-8C6C-4C950E843AED}"/>
              </a:ext>
            </a:extLst>
          </p:cNvPr>
          <p:cNvCxnSpPr/>
          <p:nvPr userDrawn="1"/>
        </p:nvCxnSpPr>
        <p:spPr>
          <a:xfrm>
            <a:off x="1" y="6743538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27226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EB3B6D-B8AE-4726-B830-C447FAD3394B}"/>
              </a:ext>
            </a:extLst>
          </p:cNvPr>
          <p:cNvCxnSpPr/>
          <p:nvPr userDrawn="1"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739334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43CC73-466D-4F58-8CB4-E7D562EE94BD}"/>
              </a:ext>
            </a:extLst>
          </p:cNvPr>
          <p:cNvCxnSpPr/>
          <p:nvPr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C06167F-7A00-6D46-934E-DF04232D24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58660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8">
            <a:extLst>
              <a:ext uri="{FF2B5EF4-FFF2-40B4-BE49-F238E27FC236}">
                <a16:creationId xmlns:a16="http://schemas.microsoft.com/office/drawing/2014/main" id="{33E93247-6229-44AB-A550-739E971E6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CEED1B-1F53-A448-A3EF-7E5C804AB1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699" y="871758"/>
            <a:ext cx="5227171" cy="3871143"/>
          </a:xfrm>
        </p:spPr>
        <p:txBody>
          <a:bodyPr>
            <a:normAutofit/>
          </a:bodyPr>
          <a:lstStyle/>
          <a:p>
            <a:r>
              <a:rPr lang="en-US" sz="4600" b="1" dirty="0"/>
              <a:t>ASH 2021: </a:t>
            </a:r>
            <a:br>
              <a:rPr lang="en-US" sz="4600" b="1" dirty="0"/>
            </a:br>
            <a:r>
              <a:rPr lang="en-US" sz="4600" b="1" dirty="0"/>
              <a:t>Updates on  Myelodysplastic Syndromes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2CB335-0459-8043-BC2A-105031ECDE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4087091"/>
            <a:ext cx="4857857" cy="1704109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b="1" dirty="0"/>
              <a:t>Gail J. Roboz, M.D.</a:t>
            </a:r>
          </a:p>
          <a:p>
            <a:pPr algn="ctr"/>
            <a:r>
              <a:rPr lang="en-US" dirty="0"/>
              <a:t>Professor of Medicine</a:t>
            </a:r>
          </a:p>
          <a:p>
            <a:pPr algn="ctr"/>
            <a:r>
              <a:rPr lang="en-US" dirty="0"/>
              <a:t>Weill Cornell Medicine</a:t>
            </a:r>
          </a:p>
          <a:p>
            <a:pPr algn="ctr"/>
            <a:r>
              <a:rPr lang="en-US" dirty="0"/>
              <a:t>The New York Presbyterian Hospital</a:t>
            </a:r>
          </a:p>
        </p:txBody>
      </p:sp>
      <p:cxnSp>
        <p:nvCxnSpPr>
          <p:cNvPr id="30" name="Straight Connector 10">
            <a:extLst>
              <a:ext uri="{FF2B5EF4-FFF2-40B4-BE49-F238E27FC236}">
                <a16:creationId xmlns:a16="http://schemas.microsoft.com/office/drawing/2014/main" id="{EE2E603F-4A95-4FE8-BB06-211DFD75D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49149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12">
            <a:extLst>
              <a:ext uri="{FF2B5EF4-FFF2-40B4-BE49-F238E27FC236}">
                <a16:creationId xmlns:a16="http://schemas.microsoft.com/office/drawing/2014/main" id="{D7CC41EB-2D81-4303-9171-6401B388BA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34100"/>
            <a:ext cx="49149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">
            <a:extLst>
              <a:ext uri="{FF2B5EF4-FFF2-40B4-BE49-F238E27FC236}">
                <a16:creationId xmlns:a16="http://schemas.microsoft.com/office/drawing/2014/main" id="{F5D51297-97D9-4341-943F-5FE0A27CCF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746" r="-1" b="-1"/>
          <a:stretch/>
        </p:blipFill>
        <p:spPr>
          <a:xfrm>
            <a:off x="6515100" y="10"/>
            <a:ext cx="567690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203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72978-151A-4229-AC17-E70F89911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2400" dirty="0"/>
              <a:t>PANTHER: Randomized Phase III Trial of </a:t>
            </a:r>
            <a:br>
              <a:rPr lang="en-US" altLang="en-US" sz="2400" dirty="0"/>
            </a:br>
            <a:r>
              <a:rPr lang="en-US" altLang="en-US" sz="2400" dirty="0"/>
              <a:t>First-line </a:t>
            </a:r>
            <a:r>
              <a:rPr lang="en-US" altLang="en-US" sz="2400" dirty="0" err="1"/>
              <a:t>P</a:t>
            </a:r>
            <a:r>
              <a:rPr lang="en-US" sz="2400" dirty="0" err="1"/>
              <a:t>evonedistat</a:t>
            </a:r>
            <a:r>
              <a:rPr lang="en-US" sz="2400" dirty="0"/>
              <a:t> + </a:t>
            </a:r>
            <a:r>
              <a:rPr lang="en-US" sz="2400" dirty="0" err="1"/>
              <a:t>Azacitidine</a:t>
            </a:r>
            <a:r>
              <a:rPr lang="en-US" sz="2400" dirty="0"/>
              <a:t> vs </a:t>
            </a:r>
            <a:r>
              <a:rPr lang="en-US" sz="2400" dirty="0" err="1"/>
              <a:t>Azacitidine</a:t>
            </a:r>
            <a:r>
              <a:rPr lang="en-US" sz="2400" dirty="0"/>
              <a:t> in Higher-Risk MDS/CMML or AML With 20% to 30% Marrow Blasts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0EA37E-5B67-44DC-BE64-EFBF01B1A3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/>
              <a:t>Pevonedistat: first-in-class agent that inhibits the NEDD8-activating enzyme, thereby preventing protein ubiquitination upstream of the proteasome</a:t>
            </a:r>
            <a:r>
              <a:rPr lang="en-US" sz="2200" baseline="30000" dirty="0"/>
              <a:t>1-3</a:t>
            </a:r>
            <a:endParaRPr lang="en-US" sz="2200" dirty="0"/>
          </a:p>
          <a:p>
            <a:pPr lvl="1"/>
            <a:r>
              <a:rPr lang="en-US" sz="2000" dirty="0"/>
              <a:t>Results in cell cycle disruption and apoptotic tumor cell death</a:t>
            </a:r>
          </a:p>
          <a:p>
            <a:r>
              <a:rPr lang="en-US" sz="2200" dirty="0"/>
              <a:t>Pevonedistat and azacitidine synergistic in preclinical AML models</a:t>
            </a:r>
            <a:r>
              <a:rPr lang="en-US" sz="2200" baseline="30000" dirty="0"/>
              <a:t>4</a:t>
            </a:r>
            <a:endParaRPr lang="en-US" sz="2200" dirty="0"/>
          </a:p>
          <a:p>
            <a:r>
              <a:rPr lang="en-US" sz="2200" dirty="0"/>
              <a:t>In randomized, proof-of-concept phase II study, pevonedistat + azacitidine improved efficacy outcomes vs azacitidine alone in patients with higher-risk MDS/CMML or low-blast AML who had not received a HMA</a:t>
            </a:r>
            <a:r>
              <a:rPr lang="en-US" sz="2200" baseline="30000" dirty="0"/>
              <a:t>5</a:t>
            </a:r>
          </a:p>
          <a:p>
            <a:pPr lvl="1"/>
            <a:r>
              <a:rPr lang="en-US" sz="2000" dirty="0"/>
              <a:t>In patients with higher-risk MDS: ORR, 79% vs 57%; median EFS, 20.2 vs 14.8 mo</a:t>
            </a:r>
          </a:p>
          <a:p>
            <a:pPr lvl="1"/>
            <a:r>
              <a:rPr lang="en-US" sz="2000" dirty="0"/>
              <a:t>Pevonedistat + azacitidine safety profile similar to that of azacitidine alone </a:t>
            </a:r>
          </a:p>
          <a:p>
            <a:r>
              <a:rPr lang="en-US" sz="2200" dirty="0"/>
              <a:t>Current phase III trial assessed efficacy and safety of first-line pevonedistat + azacitidine vs azacitidine alone in patients with higher-risk MDS/CMML or AML with 20%-30% blasts</a:t>
            </a:r>
            <a:r>
              <a:rPr lang="en-US" sz="2200" baseline="30000" dirty="0"/>
              <a:t>6</a:t>
            </a:r>
          </a:p>
          <a:p>
            <a:endParaRPr lang="en-US" sz="2200" dirty="0"/>
          </a:p>
        </p:txBody>
      </p:sp>
      <p:sp>
        <p:nvSpPr>
          <p:cNvPr id="4" name="Text Box 15">
            <a:extLst>
              <a:ext uri="{FF2B5EF4-FFF2-40B4-BE49-F238E27FC236}">
                <a16:creationId xmlns:a16="http://schemas.microsoft.com/office/drawing/2014/main" id="{6A7E6246-2E7A-466C-9923-708F7379D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204249"/>
            <a:ext cx="7853362" cy="461665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1. </a:t>
            </a:r>
            <a:r>
              <a:rPr kumimoji="0" lang="da-DK" altLang="en-US" sz="1200" b="0" i="0" u="none" strike="noStrike" kern="1200" cap="none" spc="-10" normalizeH="0" baseline="0" noProof="0" dirty="0" err="1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Brownell</a:t>
            </a:r>
            <a:r>
              <a:rPr kumimoji="0" lang="da-DK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. Mol Cell. 2010;37:102. 2. Soucy. Nature. 2009;458:732. 3. Soucy. </a:t>
            </a:r>
            <a:r>
              <a:rPr kumimoji="0" lang="da-DK" altLang="en-US" sz="1200" b="0" i="0" u="none" strike="noStrike" kern="1200" cap="none" spc="-10" normalizeH="0" baseline="0" noProof="0" dirty="0" err="1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Clin</a:t>
            </a:r>
            <a:r>
              <a:rPr kumimoji="0" lang="da-DK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Cancer Res. 2009;15:3912.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4. Smith. ASH 2011. Abstr 578. 5. </a:t>
            </a:r>
            <a:r>
              <a:rPr kumimoji="0" lang="da-DK" altLang="en-US" sz="1200" b="0" i="0" u="none" strike="noStrike" kern="1200" cap="none" spc="-10" normalizeH="0" baseline="0" noProof="0" dirty="0" err="1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Sekeres</a:t>
            </a:r>
            <a:r>
              <a:rPr kumimoji="0" lang="da-DK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. Leukemia. 2021;35:2119. 6. </a:t>
            </a: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Sekeres. ASH 2021. Abstr 242.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B657A1-5B0F-3A41-8D61-72B1E99E30D7}"/>
              </a:ext>
            </a:extLst>
          </p:cNvPr>
          <p:cNvSpPr txBox="1"/>
          <p:nvPr/>
        </p:nvSpPr>
        <p:spPr>
          <a:xfrm>
            <a:off x="9351264" y="6414346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8908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9877FF-838C-4C32-AFFD-03C07AE3C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PANTHER</a:t>
            </a:r>
            <a:r>
              <a:rPr lang="en-US" dirty="0">
                <a:cs typeface="Comic Sans MS" charset="0"/>
              </a:rPr>
              <a:t>: Study Design</a:t>
            </a:r>
            <a:endParaRPr lang="en-US" dirty="0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65466BB2-920C-4205-9098-04DDE676C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073" y="1513047"/>
            <a:ext cx="10877529" cy="472452"/>
          </a:xfrm>
        </p:spPr>
        <p:txBody>
          <a:bodyPr/>
          <a:lstStyle/>
          <a:p>
            <a:r>
              <a:rPr lang="en-US" altLang="en-US" sz="2000" dirty="0"/>
              <a:t>Global, multicenter, randomized, open-label phase III trial</a:t>
            </a:r>
          </a:p>
        </p:txBody>
      </p:sp>
      <p:sp>
        <p:nvSpPr>
          <p:cNvPr id="11" name="Rectangle 49">
            <a:extLst>
              <a:ext uri="{FF2B5EF4-FFF2-40B4-BE49-F238E27FC236}">
                <a16:creationId xmlns:a16="http://schemas.microsoft.com/office/drawing/2014/main" id="{087CC857-4934-4EC1-A4E3-50303B2BF6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0177" y="2435117"/>
            <a:ext cx="2968256" cy="6984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81635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DDE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Pevonedistat 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+</a:t>
            </a: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Azacitidine </a:t>
            </a:r>
          </a:p>
          <a:p>
            <a:pPr marL="0" marR="0" lvl="0" indent="0" algn="ctr" defTabSz="81635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DDE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(n = 227)</a:t>
            </a:r>
          </a:p>
        </p:txBody>
      </p:sp>
      <p:sp>
        <p:nvSpPr>
          <p:cNvPr id="19" name="Line 53">
            <a:extLst>
              <a:ext uri="{FF2B5EF4-FFF2-40B4-BE49-F238E27FC236}">
                <a16:creationId xmlns:a16="http://schemas.microsoft.com/office/drawing/2014/main" id="{018ECE2F-379E-492C-9F72-298F7074FF0D}"/>
              </a:ext>
            </a:extLst>
          </p:cNvPr>
          <p:cNvSpPr>
            <a:spLocks noChangeShapeType="1"/>
          </p:cNvSpPr>
          <p:nvPr/>
        </p:nvSpPr>
        <p:spPr bwMode="auto">
          <a:xfrm>
            <a:off x="3939424" y="3272078"/>
            <a:ext cx="622300" cy="350837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0" name="Line 54">
            <a:extLst>
              <a:ext uri="{FF2B5EF4-FFF2-40B4-BE49-F238E27FC236}">
                <a16:creationId xmlns:a16="http://schemas.microsoft.com/office/drawing/2014/main" id="{D94D7372-BE74-49E4-BE73-B99AE9A4372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39424" y="2755171"/>
            <a:ext cx="622300" cy="34766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Text Box 45">
            <a:extLst>
              <a:ext uri="{FF2B5EF4-FFF2-40B4-BE49-F238E27FC236}">
                <a16:creationId xmlns:a16="http://schemas.microsoft.com/office/drawing/2014/main" id="{3493FDA6-2E8B-4A60-8126-A91D76A17E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648" y="2459299"/>
            <a:ext cx="29718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Patients ≥18 yr with higher-risk MDS/CMML or AML with 20%-30% blasts, no previous HMAs, ineligible for alloSCT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(N = 454*)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17CEDA-06A1-42CD-AB5F-47E1F5EDB785}"/>
              </a:ext>
            </a:extLst>
          </p:cNvPr>
          <p:cNvSpPr txBox="1"/>
          <p:nvPr/>
        </p:nvSpPr>
        <p:spPr bwMode="auto">
          <a:xfrm>
            <a:off x="2921838" y="3952394"/>
            <a:ext cx="73302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*n = 324 with higher-risk MDS; n = 27 with CMML; n = 103 w/ low blast AML. Dosing in 28-day cycles: pevonedistat, 20 mg/m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IV on Days 1, 3, 5; azacitidine 75 mg/m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IV or SC on Days 1-5, 8, 9.</a:t>
            </a:r>
          </a:p>
        </p:txBody>
      </p:sp>
      <p:sp>
        <p:nvSpPr>
          <p:cNvPr id="21" name="Text Box 15">
            <a:extLst>
              <a:ext uri="{FF2B5EF4-FFF2-40B4-BE49-F238E27FC236}">
                <a16:creationId xmlns:a16="http://schemas.microsoft.com/office/drawing/2014/main" id="{64EA308B-AE14-451D-83B6-8743C06B1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Sekeres. ASH 2021. Abstr 242.</a:t>
            </a:r>
            <a:endParaRPr kumimoji="0" lang="da-DK" altLang="en-US" sz="1200" b="0" i="0" u="none" strike="noStrike" kern="1200" cap="none" spc="-1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Content Placeholder 16">
            <a:extLst>
              <a:ext uri="{FF2B5EF4-FFF2-40B4-BE49-F238E27FC236}">
                <a16:creationId xmlns:a16="http://schemas.microsoft.com/office/drawing/2014/main" id="{65466BB2-920C-4205-9098-04DDE676CECB}"/>
              </a:ext>
            </a:extLst>
          </p:cNvPr>
          <p:cNvSpPr txBox="1">
            <a:spLocks/>
          </p:cNvSpPr>
          <p:nvPr/>
        </p:nvSpPr>
        <p:spPr bwMode="auto">
          <a:xfrm>
            <a:off x="604676" y="4635500"/>
            <a:ext cx="5491324" cy="1528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8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6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2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5146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Primary endpoint: EFS (time from randomization to death or transformation to AML for patients with higher-risk MDS/CMML, or time to death for patients with AML)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Key secondary endpoint: OS</a:t>
            </a:r>
          </a:p>
        </p:txBody>
      </p:sp>
      <p:sp>
        <p:nvSpPr>
          <p:cNvPr id="23" name="Rectangle 49">
            <a:extLst>
              <a:ext uri="{FF2B5EF4-FFF2-40B4-BE49-F238E27FC236}">
                <a16:creationId xmlns:a16="http://schemas.microsoft.com/office/drawing/2014/main" id="{087CC857-4934-4EC1-A4E3-50303B2BF6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708" y="3234739"/>
            <a:ext cx="2971800" cy="701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81635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DDE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Azacitidine</a:t>
            </a:r>
          </a:p>
          <a:p>
            <a:pPr marL="0" marR="0" lvl="0" indent="0" algn="ctr" defTabSz="81635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DDE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(n = 227)</a:t>
            </a:r>
          </a:p>
        </p:txBody>
      </p:sp>
      <p:sp>
        <p:nvSpPr>
          <p:cNvPr id="24" name="Line 54">
            <a:extLst>
              <a:ext uri="{FF2B5EF4-FFF2-40B4-BE49-F238E27FC236}">
                <a16:creationId xmlns:a16="http://schemas.microsoft.com/office/drawing/2014/main" id="{20D54883-64EA-AE45-97B8-1C6E0DD2652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43259" y="3179959"/>
            <a:ext cx="485469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4F76C7-C123-4942-A261-4D0299121149}"/>
              </a:ext>
            </a:extLst>
          </p:cNvPr>
          <p:cNvSpPr txBox="1"/>
          <p:nvPr/>
        </p:nvSpPr>
        <p:spPr bwMode="auto">
          <a:xfrm>
            <a:off x="8096981" y="2781807"/>
            <a:ext cx="344753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Treatment until PD, relapse, unacceptable toxicity, transformation to AML, or death</a:t>
            </a:r>
          </a:p>
        </p:txBody>
      </p:sp>
      <p:sp>
        <p:nvSpPr>
          <p:cNvPr id="26" name="Content Placeholder 16">
            <a:extLst>
              <a:ext uri="{FF2B5EF4-FFF2-40B4-BE49-F238E27FC236}">
                <a16:creationId xmlns:a16="http://schemas.microsoft.com/office/drawing/2014/main" id="{192DE149-21FE-CC45-ACB5-C1CB0A74C4DE}"/>
              </a:ext>
            </a:extLst>
          </p:cNvPr>
          <p:cNvSpPr txBox="1">
            <a:spLocks/>
          </p:cNvSpPr>
          <p:nvPr/>
        </p:nvSpPr>
        <p:spPr bwMode="auto">
          <a:xfrm>
            <a:off x="6192153" y="4632878"/>
            <a:ext cx="5647844" cy="1528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8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6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2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5146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EFS and OS tested sequentially in higher-risk </a:t>
            </a:r>
            <a:b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MDS cohort and ITT population using separate hierarchical testing procedures, with subsequent OS testing in AML cohort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E3E7520-8014-324C-93D3-E36B57CEF4D5}"/>
              </a:ext>
            </a:extLst>
          </p:cNvPr>
          <p:cNvSpPr txBox="1"/>
          <p:nvPr/>
        </p:nvSpPr>
        <p:spPr bwMode="auto">
          <a:xfrm>
            <a:off x="1120444" y="1933153"/>
            <a:ext cx="83923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Stratification into 4 groups by disease type (very high, high, int-risk MDS/CMML; AML)</a:t>
            </a:r>
          </a:p>
        </p:txBody>
      </p:sp>
      <p:sp>
        <p:nvSpPr>
          <p:cNvPr id="28" name="Line 54">
            <a:extLst>
              <a:ext uri="{FF2B5EF4-FFF2-40B4-BE49-F238E27FC236}">
                <a16:creationId xmlns:a16="http://schemas.microsoft.com/office/drawing/2014/main" id="{FBCDA710-ABF7-4E4E-99F3-D36A58314DE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65699" y="2300885"/>
            <a:ext cx="0" cy="36576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4FFBD5-CB5A-2C47-B67D-AA66ACD56F4D}"/>
              </a:ext>
            </a:extLst>
          </p:cNvPr>
          <p:cNvSpPr txBox="1"/>
          <p:nvPr/>
        </p:nvSpPr>
        <p:spPr>
          <a:xfrm>
            <a:off x="9351264" y="6414346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3479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PANTHER: Efficacy Outcomes for ITT Population</a:t>
            </a:r>
            <a:endParaRPr lang="en-US" altLang="en-US" dirty="0"/>
          </a:p>
        </p:txBody>
      </p:sp>
      <p:sp>
        <p:nvSpPr>
          <p:cNvPr id="11" name="Text Box 15">
            <a:extLst>
              <a:ext uri="{FF2B5EF4-FFF2-40B4-BE49-F238E27FC236}">
                <a16:creationId xmlns:a16="http://schemas.microsoft.com/office/drawing/2014/main" id="{FC7304C1-C468-784A-8513-4F227600E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Sekeres. ASH 2021. Abstr 242.</a:t>
            </a:r>
            <a:endParaRPr kumimoji="0" lang="da-DK" altLang="en-US" sz="1200" b="0" i="0" u="none" strike="noStrike" kern="1200" cap="none" spc="-1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2" name="Group 3">
            <a:extLst>
              <a:ext uri="{FF2B5EF4-FFF2-40B4-BE49-F238E27FC236}">
                <a16:creationId xmlns:a16="http://schemas.microsoft.com/office/drawing/2014/main" id="{1BEE5478-C793-B940-A30E-ACE8EE83E80A}"/>
              </a:ext>
            </a:extLst>
          </p:cNvPr>
          <p:cNvGraphicFramePr>
            <a:graphicFrameLocks/>
          </p:cNvGraphicFramePr>
          <p:nvPr/>
        </p:nvGraphicFramePr>
        <p:xfrm>
          <a:off x="727075" y="1604963"/>
          <a:ext cx="10755127" cy="2377520"/>
        </p:xfrm>
        <a:graphic>
          <a:graphicData uri="http://schemas.openxmlformats.org/drawingml/2006/table">
            <a:tbl>
              <a:tblPr/>
              <a:tblGrid>
                <a:gridCol w="2510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11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11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02002">
                  <a:extLst>
                    <a:ext uri="{9D8B030D-6E8A-4147-A177-3AD203B41FA5}">
                      <a16:colId xmlns:a16="http://schemas.microsoft.com/office/drawing/2014/main" val="3201818803"/>
                    </a:ext>
                  </a:extLst>
                </a:gridCol>
                <a:gridCol w="1720364">
                  <a:extLst>
                    <a:ext uri="{9D8B030D-6E8A-4147-A177-3AD203B41FA5}">
                      <a16:colId xmlns:a16="http://schemas.microsoft.com/office/drawing/2014/main" val="4291256106"/>
                    </a:ext>
                  </a:extLst>
                </a:gridCol>
              </a:tblGrid>
              <a:tr h="3613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Efficacy Outcome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Pevonedistat + Azacitidine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227)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Azacitidine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227)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HR (95% CI)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Value </a:t>
                      </a:r>
                      <a:endParaRPr kumimoji="0" lang="en-US" sz="18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Median EFS, mo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17.7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15.7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0.968 (0.757-1.238)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.557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Median OS, mo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20.3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16.8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0.881 (0.697-1.115)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.181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ORR (CR + CRi + PR), %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--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--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CR (CR + CRi), %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kumimoji="0" lang="en-US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kumimoji="0" lang="en-US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--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--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512763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DB48C5C-F084-3D49-A1CD-B8A8EE27598F}"/>
              </a:ext>
            </a:extLst>
          </p:cNvPr>
          <p:cNvSpPr txBox="1"/>
          <p:nvPr/>
        </p:nvSpPr>
        <p:spPr>
          <a:xfrm>
            <a:off x="9351264" y="6414346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618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PANTHER: Additional OS Outcomes in </a:t>
            </a:r>
            <a:br>
              <a:rPr lang="en-US" dirty="0"/>
            </a:br>
            <a:r>
              <a:rPr lang="en-US" dirty="0"/>
              <a:t>Higher-Risk MDS Cohort</a:t>
            </a:r>
            <a:endParaRPr lang="en-US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CE70A69-23A0-4B52-BC5F-1E7BED1E7E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</p:spPr>
        <p:txBody>
          <a:bodyPr/>
          <a:lstStyle/>
          <a:p>
            <a:r>
              <a:rPr lang="en-US" sz="2200" dirty="0"/>
              <a:t>Subgroup analysis did not identify an OS benefit with pevonedistat + azacitidine vs azacitidine alone for any subpopulations, except for patients with a platelet count </a:t>
            </a:r>
            <a:br>
              <a:rPr lang="en-US" sz="2200" dirty="0"/>
            </a:br>
            <a:r>
              <a:rPr lang="en-US" sz="2200" dirty="0"/>
              <a:t>&lt;100,000 cells/mm</a:t>
            </a:r>
            <a:r>
              <a:rPr lang="en-US" sz="2200" baseline="30000" dirty="0"/>
              <a:t>3</a:t>
            </a:r>
            <a:r>
              <a:rPr lang="en-US" sz="2200" dirty="0"/>
              <a:t> (HR: 0.720; 95% CI: 0.522-0.993)</a:t>
            </a:r>
          </a:p>
          <a:p>
            <a:r>
              <a:rPr lang="en-US" sz="2200" dirty="0"/>
              <a:t>Better OS outcomes in patients with higher-risk MDS observed with pevonedistat + azacitidine with increasing number of treatment cycles</a:t>
            </a:r>
          </a:p>
          <a:p>
            <a:pPr lvl="1"/>
            <a:r>
              <a:rPr lang="en-US" sz="2000" dirty="0"/>
              <a:t>Receipt of &gt;3 treatment cycles: 79% for pevonedistat + azacitidine vs 80% for azacitidine alone</a:t>
            </a:r>
          </a:p>
        </p:txBody>
      </p:sp>
      <p:sp>
        <p:nvSpPr>
          <p:cNvPr id="11" name="Text Box 15">
            <a:extLst>
              <a:ext uri="{FF2B5EF4-FFF2-40B4-BE49-F238E27FC236}">
                <a16:creationId xmlns:a16="http://schemas.microsoft.com/office/drawing/2014/main" id="{20891A47-D88F-304E-8B74-0327E5CD90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Sekeres. ASH 2021. Abstr 242.</a:t>
            </a:r>
            <a:endParaRPr kumimoji="0" lang="da-DK" altLang="en-US" sz="1200" b="0" i="0" u="none" strike="noStrike" kern="1200" cap="none" spc="-1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2" name="Group 3">
            <a:extLst>
              <a:ext uri="{FF2B5EF4-FFF2-40B4-BE49-F238E27FC236}">
                <a16:creationId xmlns:a16="http://schemas.microsoft.com/office/drawing/2014/main" id="{265EDC01-7B22-A747-A8C2-44683683ADCF}"/>
              </a:ext>
            </a:extLst>
          </p:cNvPr>
          <p:cNvGraphicFramePr>
            <a:graphicFrameLocks/>
          </p:cNvGraphicFramePr>
          <p:nvPr/>
        </p:nvGraphicFramePr>
        <p:xfrm>
          <a:off x="718529" y="3979501"/>
          <a:ext cx="10755127" cy="1371648"/>
        </p:xfrm>
        <a:graphic>
          <a:graphicData uri="http://schemas.openxmlformats.org/drawingml/2006/table">
            <a:tbl>
              <a:tblPr/>
              <a:tblGrid>
                <a:gridCol w="2510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11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11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02002">
                  <a:extLst>
                    <a:ext uri="{9D8B030D-6E8A-4147-A177-3AD203B41FA5}">
                      <a16:colId xmlns:a16="http://schemas.microsoft.com/office/drawing/2014/main" val="3201818803"/>
                    </a:ext>
                  </a:extLst>
                </a:gridCol>
                <a:gridCol w="1720364">
                  <a:extLst>
                    <a:ext uri="{9D8B030D-6E8A-4147-A177-3AD203B41FA5}">
                      <a16:colId xmlns:a16="http://schemas.microsoft.com/office/drawing/2014/main" val="4291256106"/>
                    </a:ext>
                  </a:extLst>
                </a:gridCol>
              </a:tblGrid>
              <a:tr h="3613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Median OS, Mo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Pevonedistat + Azacitidine 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Azacitidine 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HR (95% CI)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Value </a:t>
                      </a:r>
                      <a:endParaRPr kumimoji="0" lang="en-US" sz="18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Receipt of &gt;3 cycles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23.8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20.6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0.714 (0.515-0.990)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.021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2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Receipt of &gt;6 cycles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27.1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22.5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0.626 (0.427-0.917)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.008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5E15A6D-47F4-B645-AF35-196F0311AF8D}"/>
              </a:ext>
            </a:extLst>
          </p:cNvPr>
          <p:cNvSpPr txBox="1"/>
          <p:nvPr/>
        </p:nvSpPr>
        <p:spPr>
          <a:xfrm>
            <a:off x="9351264" y="6414346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815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PANTHER: Conclusions</a:t>
            </a:r>
            <a:endParaRPr lang="en-US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E47B534-8A4B-4D33-840C-2D29FA589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</p:spPr>
        <p:txBody>
          <a:bodyPr/>
          <a:lstStyle/>
          <a:p>
            <a:r>
              <a:rPr lang="en-US" sz="2400" dirty="0"/>
              <a:t>PANTHER did not meet the primary endpoint of EFS in patients with higher-risk MDS/CMML or AML with 20% to 30% blasts</a:t>
            </a:r>
          </a:p>
          <a:p>
            <a:r>
              <a:rPr lang="en-US" sz="2400" dirty="0"/>
              <a:t>Post-hoc analysis showed greater OS benefit with pevonedistat + azacitidine vs azacitidine alone in patients with higher-risk MDS who received &gt;3 treatment cycles; benefit even more pronounced with &gt;6 cycles</a:t>
            </a:r>
          </a:p>
          <a:p>
            <a:r>
              <a:rPr lang="en-US" sz="2400" dirty="0"/>
              <a:t>No new safety signals with pevonedistat + azacitidine; azacitidine dose intensity maintained in both arms</a:t>
            </a:r>
          </a:p>
          <a:p>
            <a:r>
              <a:rPr lang="en-US" sz="2400" dirty="0"/>
              <a:t>Investigators concluded that results underscore the importance of large, randomized controlled trials in heterogeneous myeloid diseases</a:t>
            </a:r>
          </a:p>
          <a:p>
            <a:r>
              <a:rPr lang="en-US" sz="2400" dirty="0"/>
              <a:t>Longitudinal clonal evolution studies ongoing to identify treatment effects on specific clones</a:t>
            </a:r>
          </a:p>
        </p:txBody>
      </p:sp>
      <p:sp>
        <p:nvSpPr>
          <p:cNvPr id="11" name="Text Box 15">
            <a:extLst>
              <a:ext uri="{FF2B5EF4-FFF2-40B4-BE49-F238E27FC236}">
                <a16:creationId xmlns:a16="http://schemas.microsoft.com/office/drawing/2014/main" id="{CF919075-7FA7-394B-97E0-769F6AAFF5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Sekeres. ASH 2021. Abstr 242.</a:t>
            </a:r>
            <a:endParaRPr kumimoji="0" lang="da-DK" altLang="en-US" sz="1200" b="0" i="0" u="none" strike="noStrike" kern="1200" cap="none" spc="-1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7FA205-365A-2749-8636-E0A4845F75FF}"/>
              </a:ext>
            </a:extLst>
          </p:cNvPr>
          <p:cNvSpPr txBox="1"/>
          <p:nvPr/>
        </p:nvSpPr>
        <p:spPr>
          <a:xfrm>
            <a:off x="9351264" y="6414346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35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EBB5BC5A-7BE8-D04F-8D78-8B0608A4FD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noFill/>
        </p:spPr>
      </p:pic>
      <p:pic>
        <p:nvPicPr>
          <p:cNvPr id="3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D75C0488-9A74-DE41-8BCE-20EAA15DC6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892" t="49905" r="5394" b="44762"/>
          <a:stretch/>
        </p:blipFill>
        <p:spPr bwMode="auto">
          <a:xfrm>
            <a:off x="6557553" y="3429000"/>
            <a:ext cx="4598127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0A79E3-6C8E-BC4E-B2FD-0FD49C66AAB0}"/>
              </a:ext>
            </a:extLst>
          </p:cNvPr>
          <p:cNvSpPr txBox="1"/>
          <p:nvPr/>
        </p:nvSpPr>
        <p:spPr>
          <a:xfrm>
            <a:off x="8436864" y="6329002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7549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44AA9-97D9-684A-AF03-769A28AE0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92A2A70-6053-9243-A52A-8D8C672B7D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560" y="47966"/>
            <a:ext cx="12150440" cy="6902117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B1E1DF-E441-944A-AE00-E6B84BE9BE39}"/>
              </a:ext>
            </a:extLst>
          </p:cNvPr>
          <p:cNvSpPr txBox="1"/>
          <p:nvPr/>
        </p:nvSpPr>
        <p:spPr>
          <a:xfrm>
            <a:off x="8436864" y="645829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0320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able&#10;&#10;Description automatically generated">
            <a:extLst>
              <a:ext uri="{FF2B5EF4-FFF2-40B4-BE49-F238E27FC236}">
                <a16:creationId xmlns:a16="http://schemas.microsoft.com/office/drawing/2014/main" id="{4DD93B39-EACB-D24D-8385-A9AF477EC1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2174"/>
          <a:stretch/>
        </p:blipFill>
        <p:spPr>
          <a:xfrm>
            <a:off x="20" y="10"/>
            <a:ext cx="12191980" cy="6857990"/>
          </a:xfr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3E9AC03-D80C-734C-8E8A-7A09478B41C8}"/>
              </a:ext>
            </a:extLst>
          </p:cNvPr>
          <p:cNvSpPr txBox="1"/>
          <p:nvPr/>
        </p:nvSpPr>
        <p:spPr>
          <a:xfrm>
            <a:off x="8534400" y="6498249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5878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5FB29-B44B-B546-9413-EA0FADB7D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Table&#10;&#10;Description automatically generated">
            <a:extLst>
              <a:ext uri="{FF2B5EF4-FFF2-40B4-BE49-F238E27FC236}">
                <a16:creationId xmlns:a16="http://schemas.microsoft.com/office/drawing/2014/main" id="{FED9BCF8-7CF5-AA43-8F23-9D19C22D62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39797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F4A99B-7BE1-7143-BC7C-CCF95AA8D355}"/>
              </a:ext>
            </a:extLst>
          </p:cNvPr>
          <p:cNvSpPr txBox="1"/>
          <p:nvPr/>
        </p:nvSpPr>
        <p:spPr>
          <a:xfrm>
            <a:off x="9351264" y="6048586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828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application, Teams&#10;&#10;Description automatically generated">
            <a:extLst>
              <a:ext uri="{FF2B5EF4-FFF2-40B4-BE49-F238E27FC236}">
                <a16:creationId xmlns:a16="http://schemas.microsoft.com/office/drawing/2014/main" id="{17460C4D-ACC7-5346-BE53-C3A4015B0F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881"/>
          <a:stretch/>
        </p:blipFill>
        <p:spPr>
          <a:xfrm>
            <a:off x="20" y="10"/>
            <a:ext cx="12191980" cy="6857990"/>
          </a:xfr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0440294-2A96-2E45-84A4-5B4DEFAC6A94}"/>
              </a:ext>
            </a:extLst>
          </p:cNvPr>
          <p:cNvSpPr txBox="1"/>
          <p:nvPr/>
        </p:nvSpPr>
        <p:spPr>
          <a:xfrm>
            <a:off x="9351264" y="6024202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28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479833C7-FDE4-4657-B0B1-32BE833C2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BE7C0B-A2D9-4202-A524-532DA2E2D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F3267702-BD19-3741-AE1C-CD5306424F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2174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015BEF5-B1D7-1449-B181-1D83FF017EC6}"/>
              </a:ext>
            </a:extLst>
          </p:cNvPr>
          <p:cNvSpPr txBox="1"/>
          <p:nvPr/>
        </p:nvSpPr>
        <p:spPr>
          <a:xfrm>
            <a:off x="9351264" y="6484347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9585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Venetoclax/Azacitidine in Treatment-Naive </a:t>
            </a:r>
            <a:br>
              <a:rPr lang="en-US" dirty="0"/>
            </a:br>
            <a:r>
              <a:rPr lang="en-US" dirty="0"/>
              <a:t>HR-MDS: Background</a:t>
            </a:r>
            <a:endParaRPr lang="en-US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4D6D876-F8A2-4A37-B209-DAB13ECD1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675" y="1513047"/>
            <a:ext cx="10984142" cy="4650686"/>
          </a:xfrm>
        </p:spPr>
        <p:txBody>
          <a:bodyPr/>
          <a:lstStyle/>
          <a:p>
            <a:r>
              <a:rPr lang="en-US" dirty="0"/>
              <a:t>The BCL-2 inhibitor venetoclax has shown synergy with hypomethylating agents such as azacitidine in preclinical studies and in clinical trials in patients with myeloid malignancies</a:t>
            </a:r>
            <a:r>
              <a:rPr lang="en-US" baseline="30000" dirty="0"/>
              <a:t>1-4</a:t>
            </a:r>
          </a:p>
          <a:p>
            <a:pPr lvl="1"/>
            <a:r>
              <a:rPr lang="en-US" dirty="0"/>
              <a:t>Mechanism of action: Azacitidine targets BCL-X</a:t>
            </a:r>
            <a:r>
              <a:rPr lang="en-US" baseline="-25000" dirty="0"/>
              <a:t>L</a:t>
            </a:r>
            <a:r>
              <a:rPr lang="en-US" dirty="0"/>
              <a:t> and MCL-1, and venetoclax targets BCL-2; all 3 targets are expressed on HR-MDS blast cells</a:t>
            </a:r>
          </a:p>
          <a:p>
            <a:r>
              <a:rPr lang="en-US" dirty="0"/>
              <a:t>Current study undertaken to evaluate combination of venetoclax and azacitidine in patients with treatment-naive HR-MDS</a:t>
            </a:r>
            <a:r>
              <a:rPr lang="en-US" baseline="30000" dirty="0"/>
              <a:t>5</a:t>
            </a:r>
          </a:p>
          <a:p>
            <a:endParaRPr lang="en-US" dirty="0"/>
          </a:p>
        </p:txBody>
      </p:sp>
      <p:sp>
        <p:nvSpPr>
          <p:cNvPr id="11" name="Text Box 15">
            <a:extLst>
              <a:ext uri="{FF2B5EF4-FFF2-40B4-BE49-F238E27FC236}">
                <a16:creationId xmlns:a16="http://schemas.microsoft.com/office/drawing/2014/main" id="{84B07B39-50A8-B548-BD85-5F86C32FD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204249"/>
            <a:ext cx="7853362" cy="461665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1. Jin. Clin Cancer Res. 2020;26:3371. 2. Jilg. Exp Hematol Oncol. 2019;8:9. </a:t>
            </a:r>
            <a:b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3. 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DiNardo. </a:t>
            </a:r>
            <a:r>
              <a:rPr kumimoji="0" lang="pt-B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Am J Hematol. 2018;93:401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4. 4. DiNardo. NEJM. 2020;383:617. 5. Garcia. ASH 2021. Abstr 241.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DBC82B-0452-214A-92B2-EEA95C082989}"/>
              </a:ext>
            </a:extLst>
          </p:cNvPr>
          <p:cNvSpPr txBox="1"/>
          <p:nvPr/>
        </p:nvSpPr>
        <p:spPr>
          <a:xfrm>
            <a:off x="9351264" y="6435081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FF3F9080-AE31-6942-A30C-E6C5D43521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23" r="356" b="1"/>
          <a:stretch/>
        </p:blipFill>
        <p:spPr>
          <a:xfrm>
            <a:off x="20" y="10"/>
            <a:ext cx="12191980" cy="6857990"/>
          </a:xfr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FCE6252-CBD3-EE40-9863-57151CB8CE97}"/>
              </a:ext>
            </a:extLst>
          </p:cNvPr>
          <p:cNvSpPr txBox="1"/>
          <p:nvPr/>
        </p:nvSpPr>
        <p:spPr>
          <a:xfrm>
            <a:off x="9070848" y="6329002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2243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10A1A3CC-8A33-3346-9C63-403C89BF7E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443"/>
          <a:stretch/>
        </p:blipFill>
        <p:spPr>
          <a:xfrm>
            <a:off x="20" y="10"/>
            <a:ext cx="12191980" cy="6857990"/>
          </a:xfr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E3A1DE-CA21-714A-8C2A-64F205466A1F}"/>
              </a:ext>
            </a:extLst>
          </p:cNvPr>
          <p:cNvSpPr txBox="1"/>
          <p:nvPr/>
        </p:nvSpPr>
        <p:spPr>
          <a:xfrm>
            <a:off x="8790432" y="5621866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1740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759" y="238127"/>
            <a:ext cx="10872444" cy="1103313"/>
          </a:xfrm>
        </p:spPr>
        <p:txBody>
          <a:bodyPr/>
          <a:lstStyle/>
          <a:p>
            <a:r>
              <a:rPr lang="en-US" dirty="0" err="1"/>
              <a:t>Venetoclax</a:t>
            </a:r>
            <a:r>
              <a:rPr lang="en-US" dirty="0"/>
              <a:t>/Azacitidine in Treatment-Naive HR-MDS (Phase </a:t>
            </a:r>
            <a:r>
              <a:rPr lang="en-US" dirty="0" err="1"/>
              <a:t>Ib</a:t>
            </a:r>
            <a:r>
              <a:rPr lang="en-US" dirty="0"/>
              <a:t>): Study Design</a:t>
            </a:r>
            <a:endParaRPr lang="en-US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5F247B7-042B-479F-BF18-7BA9BD6D6F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</p:spPr>
        <p:txBody>
          <a:bodyPr/>
          <a:lstStyle/>
          <a:p>
            <a:r>
              <a:rPr lang="en-US" altLang="en-US" sz="2400" dirty="0"/>
              <a:t>Ongoing phase Ib clinical trial in higher-risk MDS, including assessment of molecular determinants of response</a:t>
            </a:r>
            <a:endParaRPr lang="en-US" altLang="en-US" dirty="0"/>
          </a:p>
          <a:p>
            <a:endParaRPr lang="en-US" altLang="en-US" dirty="0"/>
          </a:p>
        </p:txBody>
      </p:sp>
      <p:sp>
        <p:nvSpPr>
          <p:cNvPr id="17" name="Rectangle 49">
            <a:extLst>
              <a:ext uri="{FF2B5EF4-FFF2-40B4-BE49-F238E27FC236}">
                <a16:creationId xmlns:a16="http://schemas.microsoft.com/office/drawing/2014/main" id="{FF89B20B-C639-5542-B1B0-07A2BC8B77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4350" y="3112971"/>
            <a:ext cx="2296875" cy="5864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Azacitidine* + Venetoclax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400 mg D1-28 (n = 5)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85E6ACF-EC42-8B40-9136-D8D2366682ED}"/>
              </a:ext>
            </a:extLst>
          </p:cNvPr>
          <p:cNvSpPr txBox="1"/>
          <p:nvPr/>
        </p:nvSpPr>
        <p:spPr bwMode="auto">
          <a:xfrm>
            <a:off x="2684349" y="2400384"/>
            <a:ext cx="2296875" cy="6463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Randomization Phase </a:t>
            </a:r>
            <a:b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(28 Days Venetoclax)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Rectangle 49">
            <a:extLst>
              <a:ext uri="{FF2B5EF4-FFF2-40B4-BE49-F238E27FC236}">
                <a16:creationId xmlns:a16="http://schemas.microsoft.com/office/drawing/2014/main" id="{39983833-26FB-5F44-9BCC-325DA64D9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4350" y="3764009"/>
            <a:ext cx="2296875" cy="58648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Azacitidine* + Venetoclax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800 mg D1-28 (n = 5)</a:t>
            </a:r>
          </a:p>
        </p:txBody>
      </p:sp>
      <p:sp>
        <p:nvSpPr>
          <p:cNvPr id="31" name="Rectangle 49">
            <a:extLst>
              <a:ext uri="{FF2B5EF4-FFF2-40B4-BE49-F238E27FC236}">
                <a16:creationId xmlns:a16="http://schemas.microsoft.com/office/drawing/2014/main" id="{FD848FC9-91A3-4F49-AD48-151E266B56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4350" y="4415047"/>
            <a:ext cx="2296875" cy="5864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Azacitidine*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(n = 2)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697F92A-84B0-614D-809B-79076667D129}"/>
              </a:ext>
            </a:extLst>
          </p:cNvPr>
          <p:cNvSpPr txBox="1"/>
          <p:nvPr/>
        </p:nvSpPr>
        <p:spPr bwMode="auto">
          <a:xfrm>
            <a:off x="2578477" y="4992806"/>
            <a:ext cx="270510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No DLTs in cycle 1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 deaths in cycle 2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Protocol amended to assess 14-d venetoclax</a:t>
            </a:r>
          </a:p>
        </p:txBody>
      </p:sp>
      <p:sp>
        <p:nvSpPr>
          <p:cNvPr id="33" name="Rectangle 49">
            <a:extLst>
              <a:ext uri="{FF2B5EF4-FFF2-40B4-BE49-F238E27FC236}">
                <a16:creationId xmlns:a16="http://schemas.microsoft.com/office/drawing/2014/main" id="{90DBE29A-103E-6646-B307-6F11B83C8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2899" y="3112971"/>
            <a:ext cx="2296875" cy="58648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Azacitidine* + Venetoclax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100 mg D1-14 (n = 8)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7A6DC11-046F-B146-AF37-29F4325D5C7E}"/>
              </a:ext>
            </a:extLst>
          </p:cNvPr>
          <p:cNvSpPr txBox="1"/>
          <p:nvPr/>
        </p:nvSpPr>
        <p:spPr bwMode="auto">
          <a:xfrm>
            <a:off x="5452899" y="2400384"/>
            <a:ext cx="2296875" cy="6463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Dose-Escalation Phase (14 Days Venetoclax)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Rectangle 49">
            <a:extLst>
              <a:ext uri="{FF2B5EF4-FFF2-40B4-BE49-F238E27FC236}">
                <a16:creationId xmlns:a16="http://schemas.microsoft.com/office/drawing/2014/main" id="{9AF41EE6-D215-EC4E-ABF5-3448B22CE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2899" y="3764009"/>
            <a:ext cx="2296875" cy="5864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Azacitidine* + Venetoclax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200 mg D1-14 (n = 59)</a:t>
            </a:r>
          </a:p>
        </p:txBody>
      </p:sp>
      <p:sp>
        <p:nvSpPr>
          <p:cNvPr id="37" name="Rectangle 49">
            <a:extLst>
              <a:ext uri="{FF2B5EF4-FFF2-40B4-BE49-F238E27FC236}">
                <a16:creationId xmlns:a16="http://schemas.microsoft.com/office/drawing/2014/main" id="{8D670BA5-87A7-DE4B-8A54-47C4E33099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2899" y="4415047"/>
            <a:ext cx="2296875" cy="586489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5"/>
            </a:solidFill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Azacitidine* + Venetoclax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400 mg D1-14 (n = 8)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728E8A6-C3FD-2A43-85B3-B8439913BA04}"/>
              </a:ext>
            </a:extLst>
          </p:cNvPr>
          <p:cNvSpPr txBox="1"/>
          <p:nvPr/>
        </p:nvSpPr>
        <p:spPr bwMode="auto">
          <a:xfrm>
            <a:off x="5367495" y="5016145"/>
            <a:ext cx="240757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MTD not reached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WBC limited to ≤10,000 cells/mm</a:t>
            </a:r>
            <a:r>
              <a:rPr kumimoji="0" lang="en-US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3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RP2D: venetoclax 400 mg D1-14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6B0060B-CF9D-4143-8A48-22A93234AB1C}"/>
              </a:ext>
            </a:extLst>
          </p:cNvPr>
          <p:cNvSpPr txBox="1"/>
          <p:nvPr/>
        </p:nvSpPr>
        <p:spPr bwMode="auto">
          <a:xfrm>
            <a:off x="7794515" y="3076474"/>
            <a:ext cx="21992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Safety Expansion 1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(14 Days Venetoclax)</a:t>
            </a:r>
          </a:p>
        </p:txBody>
      </p:sp>
      <p:sp>
        <p:nvSpPr>
          <p:cNvPr id="40" name="Rectangle 49">
            <a:extLst>
              <a:ext uri="{FF2B5EF4-FFF2-40B4-BE49-F238E27FC236}">
                <a16:creationId xmlns:a16="http://schemas.microsoft.com/office/drawing/2014/main" id="{72833A15-7D5E-E24A-87CD-7133F0021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161" y="3735161"/>
            <a:ext cx="1645920" cy="10058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Azacitidine* +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Venetoclax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400 mg D1-14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(n = 22)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AD690D76-6147-7B47-B494-6722DF29474B}"/>
              </a:ext>
            </a:extLst>
          </p:cNvPr>
          <p:cNvCxnSpPr>
            <a:cxnSpLocks/>
          </p:cNvCxnSpPr>
          <p:nvPr/>
        </p:nvCxnSpPr>
        <p:spPr bwMode="auto">
          <a:xfrm>
            <a:off x="9773581" y="4238081"/>
            <a:ext cx="412293" cy="0"/>
          </a:xfrm>
          <a:prstGeom prst="straightConnector1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444902C1-808E-5147-B8EB-EC72BC2FC5EB}"/>
              </a:ext>
            </a:extLst>
          </p:cNvPr>
          <p:cNvSpPr txBox="1"/>
          <p:nvPr/>
        </p:nvSpPr>
        <p:spPr bwMode="auto">
          <a:xfrm>
            <a:off x="10010064" y="3066998"/>
            <a:ext cx="21992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Safety Expansion 2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(14 Days Venetoclax)</a:t>
            </a:r>
          </a:p>
        </p:txBody>
      </p:sp>
      <p:sp>
        <p:nvSpPr>
          <p:cNvPr id="43" name="Rectangle 49">
            <a:extLst>
              <a:ext uri="{FF2B5EF4-FFF2-40B4-BE49-F238E27FC236}">
                <a16:creationId xmlns:a16="http://schemas.microsoft.com/office/drawing/2014/main" id="{A3DE4699-A5E2-DA42-97D1-86CC3E30F4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8300" y="3735161"/>
            <a:ext cx="1645920" cy="10058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Azacitidine* +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Venetoclax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400 mg D1-14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(n = 21)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3AA1D1B-E5DA-F941-BFD1-DA7ED54D2A07}"/>
              </a:ext>
            </a:extLst>
          </p:cNvPr>
          <p:cNvSpPr txBox="1"/>
          <p:nvPr/>
        </p:nvSpPr>
        <p:spPr bwMode="auto">
          <a:xfrm>
            <a:off x="77409" y="3029511"/>
            <a:ext cx="2423871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Patients with treatment-naive MDS with IPSS ≥1.5 (amended to include IPSS-revised int, high, very high, and planning to undergo ASCT); BM blasts &lt;20%; ECOG PS 0-2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(n = 78)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D6A5AB-1295-3248-82BE-E5B0B8546D36}"/>
              </a:ext>
            </a:extLst>
          </p:cNvPr>
          <p:cNvSpPr txBox="1"/>
          <p:nvPr/>
        </p:nvSpPr>
        <p:spPr bwMode="auto">
          <a:xfrm>
            <a:off x="8510193" y="4888133"/>
            <a:ext cx="3041784" cy="1200329"/>
          </a:xfrm>
          <a:prstGeom prst="rect">
            <a:avLst/>
          </a:prstGeom>
          <a:noFill/>
          <a:ln w="38100" algn="ctr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Primary endpoints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Safety, establish RP2D</a:t>
            </a:r>
            <a:endParaRPr kumimoji="0" lang="en-US" altLang="en-US" sz="18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Secondary endpoints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ORR, OS</a:t>
            </a:r>
          </a:p>
        </p:txBody>
      </p:sp>
      <p:sp>
        <p:nvSpPr>
          <p:cNvPr id="47" name="Text Box 15">
            <a:extLst>
              <a:ext uri="{FF2B5EF4-FFF2-40B4-BE49-F238E27FC236}">
                <a16:creationId xmlns:a16="http://schemas.microsoft.com/office/drawing/2014/main" id="{3DB55F8A-4BC7-7349-A398-519C1F9DB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Garcia. ASH 2021. Abstr 241.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028E741-0FAF-4147-8C05-07BD4AE27EFB}"/>
              </a:ext>
            </a:extLst>
          </p:cNvPr>
          <p:cNvSpPr txBox="1"/>
          <p:nvPr/>
        </p:nvSpPr>
        <p:spPr bwMode="auto">
          <a:xfrm>
            <a:off x="433387" y="6132151"/>
            <a:ext cx="56981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00000"/>
              </a:lnSpc>
              <a:buClrTx/>
              <a:buFontTx/>
              <a:buNone/>
              <a:defRPr sz="1600" b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*Azacitidine: 75 mg/m</a:t>
            </a:r>
            <a:r>
              <a:rPr kumimoji="0" lang="en-US" alt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on Days 1-7 x 28-day cycles.</a:t>
            </a:r>
          </a:p>
        </p:txBody>
      </p: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2273AFD6-BE6D-416E-B78D-F2EC74AA6446}"/>
              </a:ext>
            </a:extLst>
          </p:cNvPr>
          <p:cNvCxnSpPr>
            <a:cxnSpLocks/>
          </p:cNvCxnSpPr>
          <p:nvPr/>
        </p:nvCxnSpPr>
        <p:spPr bwMode="auto">
          <a:xfrm flipV="1">
            <a:off x="5129572" y="2929977"/>
            <a:ext cx="320040" cy="3081528"/>
          </a:xfrm>
          <a:prstGeom prst="bentConnector3">
            <a:avLst>
              <a:gd name="adj1" fmla="val 34963"/>
            </a:avLst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10838ECE-2337-4AD6-A170-3A4BC7B9E130}"/>
              </a:ext>
            </a:extLst>
          </p:cNvPr>
          <p:cNvSpPr txBox="1"/>
          <p:nvPr/>
        </p:nvSpPr>
        <p:spPr bwMode="auto">
          <a:xfrm>
            <a:off x="8123624" y="2400384"/>
            <a:ext cx="3925887" cy="6463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Cohort 3: Safety Expansion After Preliminary Safety and Efficacy Analysis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DEE23984-E924-4D91-925F-4C218C33B137}"/>
              </a:ext>
            </a:extLst>
          </p:cNvPr>
          <p:cNvCxnSpPr>
            <a:cxnSpLocks/>
          </p:cNvCxnSpPr>
          <p:nvPr/>
        </p:nvCxnSpPr>
        <p:spPr bwMode="auto">
          <a:xfrm flipV="1">
            <a:off x="7271535" y="2763161"/>
            <a:ext cx="822960" cy="3566160"/>
          </a:xfrm>
          <a:prstGeom prst="bentConnector3">
            <a:avLst>
              <a:gd name="adj1" fmla="val 73976"/>
            </a:avLst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2C6C4D55-8AE0-3F43-A54D-B06F6F83CA85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0697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Venetoclax</a:t>
            </a:r>
            <a:r>
              <a:rPr lang="en-US" dirty="0"/>
              <a:t>/</a:t>
            </a:r>
            <a:r>
              <a:rPr lang="en-US" dirty="0" err="1"/>
              <a:t>Azacitidine</a:t>
            </a:r>
            <a:r>
              <a:rPr lang="en-US" dirty="0"/>
              <a:t> in Treatment-Naive </a:t>
            </a:r>
            <a:br>
              <a:rPr lang="en-US" dirty="0"/>
            </a:br>
            <a:r>
              <a:rPr lang="en-US" dirty="0"/>
              <a:t>HR-MDS (Phase </a:t>
            </a:r>
            <a:r>
              <a:rPr lang="en-US" dirty="0" err="1"/>
              <a:t>Ib</a:t>
            </a:r>
            <a:r>
              <a:rPr lang="en-US" dirty="0"/>
              <a:t>): Baseline Characteristics</a:t>
            </a:r>
            <a:endParaRPr lang="en-US" altLang="en-US" dirty="0"/>
          </a:p>
        </p:txBody>
      </p:sp>
      <p:sp>
        <p:nvSpPr>
          <p:cNvPr id="11" name="Text Box 15">
            <a:extLst>
              <a:ext uri="{FF2B5EF4-FFF2-40B4-BE49-F238E27FC236}">
                <a16:creationId xmlns:a16="http://schemas.microsoft.com/office/drawing/2014/main" id="{921A453F-D8D7-B24E-88DF-ACDB7F60F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Garcia. ASH 2021. Abstr 241.</a:t>
            </a:r>
          </a:p>
        </p:txBody>
      </p:sp>
      <p:graphicFrame>
        <p:nvGraphicFramePr>
          <p:cNvPr id="13" name="Group 3">
            <a:extLst>
              <a:ext uri="{FF2B5EF4-FFF2-40B4-BE49-F238E27FC236}">
                <a16:creationId xmlns:a16="http://schemas.microsoft.com/office/drawing/2014/main" id="{83FA8BCE-BB27-864F-94FD-23D0022AB0F4}"/>
              </a:ext>
            </a:extLst>
          </p:cNvPr>
          <p:cNvGraphicFramePr>
            <a:graphicFrameLocks/>
          </p:cNvGraphicFramePr>
          <p:nvPr/>
        </p:nvGraphicFramePr>
        <p:xfrm>
          <a:off x="723900" y="1427343"/>
          <a:ext cx="5563373" cy="4937856"/>
        </p:xfrm>
        <a:graphic>
          <a:graphicData uri="http://schemas.openxmlformats.org/drawingml/2006/table">
            <a:tbl>
              <a:tblPr/>
              <a:tblGrid>
                <a:gridCol w="31680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953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Characteristic 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All Patients (N = 78)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9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Male, n (%)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56 (72)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886792"/>
                  </a:ext>
                </a:extLst>
              </a:tr>
              <a:tr h="1399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Median age, yr (range)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70 (26-87)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1726445"/>
                  </a:ext>
                </a:extLst>
              </a:tr>
              <a:tr h="182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ECOG PS, n (%)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33 (42)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38 (49)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 (9)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BM blasts, n (%)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≤5%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&gt;5% to ≤10%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&gt;10% to ≤20%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≥20%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 (9)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21 (27)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49 (63)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(1)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IPSS karyotype risk, n (%)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Good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Intermediate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Poor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31 (40)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 (20)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31 (40)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4" name="Group 3">
            <a:extLst>
              <a:ext uri="{FF2B5EF4-FFF2-40B4-BE49-F238E27FC236}">
                <a16:creationId xmlns:a16="http://schemas.microsoft.com/office/drawing/2014/main" id="{E3693A51-A830-984F-A4C6-47FCA210C903}"/>
              </a:ext>
            </a:extLst>
          </p:cNvPr>
          <p:cNvGraphicFramePr>
            <a:graphicFrameLocks/>
          </p:cNvGraphicFramePr>
          <p:nvPr/>
        </p:nvGraphicFramePr>
        <p:xfrm>
          <a:off x="6472259" y="1421476"/>
          <a:ext cx="5563373" cy="3931984"/>
        </p:xfrm>
        <a:graphic>
          <a:graphicData uri="http://schemas.openxmlformats.org/drawingml/2006/table">
            <a:tbl>
              <a:tblPr/>
              <a:tblGrid>
                <a:gridCol w="31680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953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Characteristic 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All Patients (N = 78)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934">
                <a:tc>
                  <a:txBody>
                    <a:bodyPr/>
                    <a:lstStyle/>
                    <a:p>
                      <a:pPr marL="1127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IPSS risk classification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Intermediate-2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High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57 (73)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21 (27)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886792"/>
                  </a:ext>
                </a:extLst>
              </a:tr>
              <a:tr h="139934">
                <a:tc>
                  <a:txBody>
                    <a:bodyPr/>
                    <a:lstStyle/>
                    <a:p>
                      <a:pPr marL="1127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IPSS-R risk classification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Intermediate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High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Very high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14 (18)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 (20)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48 (62)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1726445"/>
                  </a:ext>
                </a:extLst>
              </a:tr>
              <a:tr h="182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Baseline cytopenias, n (%)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Neutropenia, grade 3/4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Thrombocytopenia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Leukopenia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Anemia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24 (31)/22 (28)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 (26)/6 (8)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30 (38)/3 (4)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10 (13)/0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735F088-4DB8-43EC-AAB7-EFD62C5A984F}"/>
              </a:ext>
            </a:extLst>
          </p:cNvPr>
          <p:cNvSpPr txBox="1"/>
          <p:nvPr/>
        </p:nvSpPr>
        <p:spPr bwMode="auto">
          <a:xfrm>
            <a:off x="6452648" y="5400951"/>
            <a:ext cx="5563373" cy="995144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RP2D Ven 400 mg D1-14: n = 51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Ven 200 mg D1-14 (n = 9), Ven 100 mg D1-14 (n = 8), </a:t>
            </a:r>
            <a:b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Ven 800 mg D1-28 (n = 5), Ven 400 mg D1-28 (n = 5)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altLang="en-US" sz="16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CAEC8F-2BE0-014D-B9D8-9A53BFED2F81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6094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759" y="238127"/>
            <a:ext cx="10872444" cy="1103313"/>
          </a:xfrm>
        </p:spPr>
        <p:txBody>
          <a:bodyPr/>
          <a:lstStyle/>
          <a:p>
            <a:r>
              <a:rPr lang="en-US" dirty="0" err="1"/>
              <a:t>Venetoclax</a:t>
            </a:r>
            <a:r>
              <a:rPr lang="en-US" dirty="0"/>
              <a:t>/</a:t>
            </a:r>
            <a:r>
              <a:rPr lang="en-US" dirty="0" err="1"/>
              <a:t>Azacitidine</a:t>
            </a:r>
            <a:r>
              <a:rPr lang="en-US" dirty="0"/>
              <a:t> in Treatment-Naive </a:t>
            </a:r>
            <a:br>
              <a:rPr lang="en-US" dirty="0"/>
            </a:br>
            <a:r>
              <a:rPr lang="en-US" dirty="0"/>
              <a:t>HR-MDS (Phase </a:t>
            </a:r>
            <a:r>
              <a:rPr lang="en-US" dirty="0" err="1"/>
              <a:t>Ib</a:t>
            </a:r>
            <a:r>
              <a:rPr lang="en-US" dirty="0"/>
              <a:t>): Safety </a:t>
            </a:r>
            <a:endParaRPr lang="en-US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15017-9926-42D1-945A-44DD335DBA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Median cycles received: azacitidine, 4 (range: 1-27); venetoclax, 4 (range: 1-27) </a:t>
            </a:r>
          </a:p>
          <a:p>
            <a:r>
              <a:rPr lang="en-US" sz="2000" dirty="0"/>
              <a:t>30-day mortality after first dose: 1%; AEs leading to death: n = 7 (9%)</a:t>
            </a:r>
          </a:p>
          <a:p>
            <a:endParaRPr lang="en-US" sz="2000" dirty="0"/>
          </a:p>
        </p:txBody>
      </p:sp>
      <p:sp>
        <p:nvSpPr>
          <p:cNvPr id="11" name="Text Box 15">
            <a:extLst>
              <a:ext uri="{FF2B5EF4-FFF2-40B4-BE49-F238E27FC236}">
                <a16:creationId xmlns:a16="http://schemas.microsoft.com/office/drawing/2014/main" id="{97AC7B26-69DA-0D4A-A275-741B8BA6D1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Garcia. ASH 2021. Abstr 241. Reproduced with permission.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EAC0A9-2AF8-8F46-8721-B15A7BB077B7}"/>
              </a:ext>
            </a:extLst>
          </p:cNvPr>
          <p:cNvSpPr txBox="1"/>
          <p:nvPr/>
        </p:nvSpPr>
        <p:spPr bwMode="auto">
          <a:xfrm>
            <a:off x="2686639" y="2513987"/>
            <a:ext cx="17995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Adverse Events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0339D8-1269-7345-BCEE-89D307573DAE}"/>
              </a:ext>
            </a:extLst>
          </p:cNvPr>
          <p:cNvSpPr txBox="1"/>
          <p:nvPr/>
        </p:nvSpPr>
        <p:spPr bwMode="auto">
          <a:xfrm>
            <a:off x="7705768" y="2531531"/>
            <a:ext cx="26411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Serious Adverse Events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690686-AEB7-2248-ABC7-552E5AE63AED}"/>
              </a:ext>
            </a:extLst>
          </p:cNvPr>
          <p:cNvSpPr txBox="1"/>
          <p:nvPr/>
        </p:nvSpPr>
        <p:spPr bwMode="auto">
          <a:xfrm>
            <a:off x="877108" y="2946271"/>
            <a:ext cx="97084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Neutropenia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2DA5BA-09DF-1542-99C8-6BF764C0EA48}"/>
              </a:ext>
            </a:extLst>
          </p:cNvPr>
          <p:cNvSpPr txBox="1"/>
          <p:nvPr/>
        </p:nvSpPr>
        <p:spPr bwMode="auto">
          <a:xfrm>
            <a:off x="435319" y="3180434"/>
            <a:ext cx="14126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Febrile neutropenia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089237-A861-244D-A69C-9FA4A0B97EE6}"/>
              </a:ext>
            </a:extLst>
          </p:cNvPr>
          <p:cNvSpPr txBox="1"/>
          <p:nvPr/>
        </p:nvSpPr>
        <p:spPr bwMode="auto">
          <a:xfrm>
            <a:off x="1198412" y="3405616"/>
            <a:ext cx="6495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Nausea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C48D70-36CF-0147-B4E3-1F80E039EAE3}"/>
              </a:ext>
            </a:extLst>
          </p:cNvPr>
          <p:cNvSpPr txBox="1"/>
          <p:nvPr/>
        </p:nvSpPr>
        <p:spPr bwMode="auto">
          <a:xfrm>
            <a:off x="872939" y="3637743"/>
            <a:ext cx="97501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Constipation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2073C6-04DC-684E-AA77-91C4905B6AF0}"/>
              </a:ext>
            </a:extLst>
          </p:cNvPr>
          <p:cNvSpPr txBox="1"/>
          <p:nvPr/>
        </p:nvSpPr>
        <p:spPr bwMode="auto">
          <a:xfrm>
            <a:off x="1123072" y="3862925"/>
            <a:ext cx="7248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Diarrhea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F845FE-BD1A-F940-844B-D011FCB5CD94}"/>
              </a:ext>
            </a:extLst>
          </p:cNvPr>
          <p:cNvSpPr txBox="1"/>
          <p:nvPr/>
        </p:nvSpPr>
        <p:spPr bwMode="auto">
          <a:xfrm>
            <a:off x="422560" y="4067358"/>
            <a:ext cx="14253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Thrombocytopenia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3AA11A5-4B87-CD43-9A26-860FC68FCAC1}"/>
              </a:ext>
            </a:extLst>
          </p:cNvPr>
          <p:cNvSpPr txBox="1"/>
          <p:nvPr/>
        </p:nvSpPr>
        <p:spPr bwMode="auto">
          <a:xfrm>
            <a:off x="1103900" y="4301521"/>
            <a:ext cx="744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Vomiting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398425-8C5F-B745-B53E-4BBA0C09561D}"/>
              </a:ext>
            </a:extLst>
          </p:cNvPr>
          <p:cNvSpPr txBox="1"/>
          <p:nvPr/>
        </p:nvSpPr>
        <p:spPr bwMode="auto">
          <a:xfrm>
            <a:off x="948729" y="4527593"/>
            <a:ext cx="8992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Leukopenia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8E2596-CBD5-4642-AAAD-58DB6D16FE3E}"/>
              </a:ext>
            </a:extLst>
          </p:cNvPr>
          <p:cNvSpPr txBox="1"/>
          <p:nvPr/>
        </p:nvSpPr>
        <p:spPr bwMode="auto">
          <a:xfrm>
            <a:off x="1183986" y="4754442"/>
            <a:ext cx="66396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Anemia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C08161-6D20-2849-9E4A-CE5D8985C760}"/>
              </a:ext>
            </a:extLst>
          </p:cNvPr>
          <p:cNvSpPr txBox="1"/>
          <p:nvPr/>
        </p:nvSpPr>
        <p:spPr bwMode="auto">
          <a:xfrm>
            <a:off x="1208736" y="4965358"/>
            <a:ext cx="63921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Fatigue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D97EDF0-803E-D142-A412-A7DEFE809DED}"/>
              </a:ext>
            </a:extLst>
          </p:cNvPr>
          <p:cNvSpPr txBox="1"/>
          <p:nvPr/>
        </p:nvSpPr>
        <p:spPr bwMode="auto">
          <a:xfrm>
            <a:off x="849984" y="5197485"/>
            <a:ext cx="99796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Hypokalemia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CA3468-685B-9D44-8242-AB27392CB158}"/>
              </a:ext>
            </a:extLst>
          </p:cNvPr>
          <p:cNvSpPr txBox="1"/>
          <p:nvPr/>
        </p:nvSpPr>
        <p:spPr bwMode="auto">
          <a:xfrm>
            <a:off x="1129291" y="5422667"/>
            <a:ext cx="71865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Dyspnea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1932B8F-11F7-9D45-8D48-B2AE647FD437}"/>
              </a:ext>
            </a:extLst>
          </p:cNvPr>
          <p:cNvSpPr txBox="1"/>
          <p:nvPr/>
        </p:nvSpPr>
        <p:spPr bwMode="auto">
          <a:xfrm>
            <a:off x="6105816" y="2968571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83%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BBD8998-0042-BF42-8EB3-01C33778CCA9}"/>
              </a:ext>
            </a:extLst>
          </p:cNvPr>
          <p:cNvSpPr txBox="1"/>
          <p:nvPr/>
        </p:nvSpPr>
        <p:spPr bwMode="auto">
          <a:xfrm>
            <a:off x="4358344" y="3190494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49%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54FC39B-56F7-1040-9AE4-7D6DD681722E}"/>
              </a:ext>
            </a:extLst>
          </p:cNvPr>
          <p:cNvSpPr txBox="1"/>
          <p:nvPr/>
        </p:nvSpPr>
        <p:spPr bwMode="auto">
          <a:xfrm>
            <a:off x="4680585" y="3417691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55%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A6820EE-5F9D-E446-A806-01B206671580}"/>
              </a:ext>
            </a:extLst>
          </p:cNvPr>
          <p:cNvSpPr txBox="1"/>
          <p:nvPr/>
        </p:nvSpPr>
        <p:spPr bwMode="auto">
          <a:xfrm>
            <a:off x="4614271" y="3635321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54%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71C8716-7705-334A-B69B-B6BB61C03E1F}"/>
              </a:ext>
            </a:extLst>
          </p:cNvPr>
          <p:cNvSpPr txBox="1"/>
          <p:nvPr/>
        </p:nvSpPr>
        <p:spPr bwMode="auto">
          <a:xfrm>
            <a:off x="4356767" y="3870165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49%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71F8769E-DC8A-0D4E-A14F-CF74E863BBFD}"/>
              </a:ext>
            </a:extLst>
          </p:cNvPr>
          <p:cNvSpPr/>
          <p:nvPr/>
        </p:nvSpPr>
        <p:spPr bwMode="auto">
          <a:xfrm>
            <a:off x="1878547" y="2991917"/>
            <a:ext cx="4661241" cy="2706624"/>
          </a:xfrm>
          <a:custGeom>
            <a:avLst/>
            <a:gdLst>
              <a:gd name="connsiteX0" fmla="*/ 0 w 4681728"/>
              <a:gd name="connsiteY0" fmla="*/ 0 h 2706624"/>
              <a:gd name="connsiteX1" fmla="*/ 0 w 4681728"/>
              <a:gd name="connsiteY1" fmla="*/ 2706624 h 2706624"/>
              <a:gd name="connsiteX2" fmla="*/ 4681728 w 4681728"/>
              <a:gd name="connsiteY2" fmla="*/ 2706624 h 270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1728" h="2706624">
                <a:moveTo>
                  <a:pt x="0" y="0"/>
                </a:moveTo>
                <a:lnTo>
                  <a:pt x="0" y="2706624"/>
                </a:lnTo>
                <a:lnTo>
                  <a:pt x="4681728" y="2706624"/>
                </a:lnTo>
              </a:path>
            </a:pathLst>
          </a:custGeom>
          <a:noFill/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4F905C1-76A1-BA4C-9AC6-BAD06F21C7BC}"/>
              </a:ext>
            </a:extLst>
          </p:cNvPr>
          <p:cNvSpPr/>
          <p:nvPr/>
        </p:nvSpPr>
        <p:spPr bwMode="auto">
          <a:xfrm>
            <a:off x="1889455" y="3034665"/>
            <a:ext cx="1173785" cy="145769"/>
          </a:xfrm>
          <a:prstGeom prst="rect">
            <a:avLst/>
          </a:prstGeom>
          <a:solidFill>
            <a:schemeClr val="accent1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751CE24-54B0-DF48-9DB4-F1AB828C1FDB}"/>
              </a:ext>
            </a:extLst>
          </p:cNvPr>
          <p:cNvSpPr/>
          <p:nvPr/>
        </p:nvSpPr>
        <p:spPr bwMode="auto">
          <a:xfrm>
            <a:off x="1889455" y="3256973"/>
            <a:ext cx="2071040" cy="145769"/>
          </a:xfrm>
          <a:prstGeom prst="rect">
            <a:avLst/>
          </a:prstGeom>
          <a:solidFill>
            <a:schemeClr val="accent1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658EA4B-C766-314A-941E-8A4CCE225B5E}"/>
              </a:ext>
            </a:extLst>
          </p:cNvPr>
          <p:cNvSpPr/>
          <p:nvPr/>
        </p:nvSpPr>
        <p:spPr bwMode="auto">
          <a:xfrm>
            <a:off x="1889455" y="3490316"/>
            <a:ext cx="2791130" cy="145769"/>
          </a:xfrm>
          <a:prstGeom prst="rect">
            <a:avLst/>
          </a:prstGeom>
          <a:solidFill>
            <a:schemeClr val="accent1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19CFFB9-AB43-5C49-B1A8-965F9986DD6A}"/>
              </a:ext>
            </a:extLst>
          </p:cNvPr>
          <p:cNvSpPr/>
          <p:nvPr/>
        </p:nvSpPr>
        <p:spPr bwMode="auto">
          <a:xfrm>
            <a:off x="1889455" y="3712624"/>
            <a:ext cx="2733980" cy="145769"/>
          </a:xfrm>
          <a:prstGeom prst="rect">
            <a:avLst/>
          </a:prstGeom>
          <a:solidFill>
            <a:schemeClr val="accent1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AC13E1B-21E6-4C4F-B670-DA8F80B86A82}"/>
              </a:ext>
            </a:extLst>
          </p:cNvPr>
          <p:cNvSpPr/>
          <p:nvPr/>
        </p:nvSpPr>
        <p:spPr bwMode="auto">
          <a:xfrm>
            <a:off x="1889454" y="3930547"/>
            <a:ext cx="2514269" cy="145769"/>
          </a:xfrm>
          <a:prstGeom prst="rect">
            <a:avLst/>
          </a:prstGeom>
          <a:solidFill>
            <a:schemeClr val="accent1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1795C66-69A3-4645-933E-84F1CA9F4BD3}"/>
              </a:ext>
            </a:extLst>
          </p:cNvPr>
          <p:cNvSpPr/>
          <p:nvPr/>
        </p:nvSpPr>
        <p:spPr bwMode="auto">
          <a:xfrm>
            <a:off x="1889456" y="4164285"/>
            <a:ext cx="567994" cy="145769"/>
          </a:xfrm>
          <a:prstGeom prst="rect">
            <a:avLst/>
          </a:prstGeom>
          <a:solidFill>
            <a:schemeClr val="accent1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3C18B58-20CC-C049-8DC5-CD6813687D65}"/>
              </a:ext>
            </a:extLst>
          </p:cNvPr>
          <p:cNvSpPr/>
          <p:nvPr/>
        </p:nvSpPr>
        <p:spPr bwMode="auto">
          <a:xfrm>
            <a:off x="1889455" y="4386198"/>
            <a:ext cx="2071040" cy="145769"/>
          </a:xfrm>
          <a:prstGeom prst="rect">
            <a:avLst/>
          </a:prstGeom>
          <a:solidFill>
            <a:schemeClr val="accent1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9E8C557-B53E-934C-91B6-2DDDAA3F9AC5}"/>
              </a:ext>
            </a:extLst>
          </p:cNvPr>
          <p:cNvSpPr/>
          <p:nvPr/>
        </p:nvSpPr>
        <p:spPr bwMode="auto">
          <a:xfrm>
            <a:off x="1889456" y="4614221"/>
            <a:ext cx="459410" cy="145769"/>
          </a:xfrm>
          <a:prstGeom prst="rect">
            <a:avLst/>
          </a:prstGeom>
          <a:solidFill>
            <a:schemeClr val="accent1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C828737-E8FA-784F-9FEE-6969A2057ED5}"/>
              </a:ext>
            </a:extLst>
          </p:cNvPr>
          <p:cNvSpPr/>
          <p:nvPr/>
        </p:nvSpPr>
        <p:spPr bwMode="auto">
          <a:xfrm>
            <a:off x="1889455" y="4827088"/>
            <a:ext cx="1430960" cy="145769"/>
          </a:xfrm>
          <a:prstGeom prst="rect">
            <a:avLst/>
          </a:prstGeom>
          <a:solidFill>
            <a:schemeClr val="accent1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E9430CD-C472-F141-B080-E486366A7521}"/>
              </a:ext>
            </a:extLst>
          </p:cNvPr>
          <p:cNvSpPr/>
          <p:nvPr/>
        </p:nvSpPr>
        <p:spPr bwMode="auto">
          <a:xfrm>
            <a:off x="1889455" y="5055111"/>
            <a:ext cx="1305230" cy="145769"/>
          </a:xfrm>
          <a:prstGeom prst="rect">
            <a:avLst/>
          </a:prstGeom>
          <a:solidFill>
            <a:schemeClr val="accent1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273F970-669A-3E45-AC7B-4AECD044C561}"/>
              </a:ext>
            </a:extLst>
          </p:cNvPr>
          <p:cNvSpPr/>
          <p:nvPr/>
        </p:nvSpPr>
        <p:spPr bwMode="auto">
          <a:xfrm>
            <a:off x="1889455" y="5288454"/>
            <a:ext cx="1036625" cy="145769"/>
          </a:xfrm>
          <a:prstGeom prst="rect">
            <a:avLst/>
          </a:prstGeom>
          <a:solidFill>
            <a:schemeClr val="accent1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A6309DD-A285-0A4E-97FB-5858ED02AA63}"/>
              </a:ext>
            </a:extLst>
          </p:cNvPr>
          <p:cNvSpPr/>
          <p:nvPr/>
        </p:nvSpPr>
        <p:spPr bwMode="auto">
          <a:xfrm>
            <a:off x="1889455" y="5510762"/>
            <a:ext cx="1036625" cy="145769"/>
          </a:xfrm>
          <a:prstGeom prst="rect">
            <a:avLst/>
          </a:prstGeom>
          <a:solidFill>
            <a:schemeClr val="accent1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99A550C4-C2D7-7543-97AE-07A8A96176F7}"/>
              </a:ext>
            </a:extLst>
          </p:cNvPr>
          <p:cNvSpPr/>
          <p:nvPr/>
        </p:nvSpPr>
        <p:spPr bwMode="auto">
          <a:xfrm>
            <a:off x="2926081" y="5288454"/>
            <a:ext cx="71120" cy="145769"/>
          </a:xfrm>
          <a:prstGeom prst="rect">
            <a:avLst/>
          </a:prstGeom>
          <a:solidFill>
            <a:schemeClr val="accent3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9296D86-95A3-6E49-84E5-1D8025A3ABB5}"/>
              </a:ext>
            </a:extLst>
          </p:cNvPr>
          <p:cNvSpPr/>
          <p:nvPr/>
        </p:nvSpPr>
        <p:spPr bwMode="auto">
          <a:xfrm>
            <a:off x="3323794" y="4827087"/>
            <a:ext cx="71120" cy="145769"/>
          </a:xfrm>
          <a:prstGeom prst="rect">
            <a:avLst/>
          </a:prstGeom>
          <a:solidFill>
            <a:schemeClr val="accent3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A86B71A-AB60-6545-ABB1-CEC9B4FE1EAC}"/>
              </a:ext>
            </a:extLst>
          </p:cNvPr>
          <p:cNvSpPr/>
          <p:nvPr/>
        </p:nvSpPr>
        <p:spPr bwMode="auto">
          <a:xfrm>
            <a:off x="2349551" y="4611477"/>
            <a:ext cx="1495374" cy="145769"/>
          </a:xfrm>
          <a:prstGeom prst="rect">
            <a:avLst/>
          </a:prstGeom>
          <a:solidFill>
            <a:schemeClr val="accent3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51F23A3-9C79-7E46-99FD-7A700063CB8A}"/>
              </a:ext>
            </a:extLst>
          </p:cNvPr>
          <p:cNvSpPr/>
          <p:nvPr/>
        </p:nvSpPr>
        <p:spPr bwMode="auto">
          <a:xfrm>
            <a:off x="2456331" y="4164191"/>
            <a:ext cx="1947393" cy="145769"/>
          </a:xfrm>
          <a:prstGeom prst="rect">
            <a:avLst/>
          </a:prstGeom>
          <a:solidFill>
            <a:schemeClr val="accent3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E08AEDCF-25FA-F543-9B0E-6052F12F17F8}"/>
              </a:ext>
            </a:extLst>
          </p:cNvPr>
          <p:cNvSpPr/>
          <p:nvPr/>
        </p:nvSpPr>
        <p:spPr bwMode="auto">
          <a:xfrm>
            <a:off x="3961237" y="3257977"/>
            <a:ext cx="410737" cy="145769"/>
          </a:xfrm>
          <a:prstGeom prst="rect">
            <a:avLst/>
          </a:prstGeom>
          <a:solidFill>
            <a:schemeClr val="accent3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E73A730-AA18-964A-B3D9-323E3EF560BE}"/>
              </a:ext>
            </a:extLst>
          </p:cNvPr>
          <p:cNvSpPr/>
          <p:nvPr/>
        </p:nvSpPr>
        <p:spPr bwMode="auto">
          <a:xfrm>
            <a:off x="3063240" y="3034664"/>
            <a:ext cx="3067685" cy="145769"/>
          </a:xfrm>
          <a:prstGeom prst="rect">
            <a:avLst/>
          </a:prstGeom>
          <a:solidFill>
            <a:schemeClr val="accent3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93DAAE0-2EB0-FB4D-BEC3-B066BDBBA918}"/>
              </a:ext>
            </a:extLst>
          </p:cNvPr>
          <p:cNvSpPr txBox="1"/>
          <p:nvPr/>
        </p:nvSpPr>
        <p:spPr bwMode="auto">
          <a:xfrm>
            <a:off x="4356767" y="4076316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49%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1779949-1A65-A342-BF07-4A3543F04913}"/>
              </a:ext>
            </a:extLst>
          </p:cNvPr>
          <p:cNvSpPr txBox="1"/>
          <p:nvPr/>
        </p:nvSpPr>
        <p:spPr bwMode="auto">
          <a:xfrm>
            <a:off x="3969107" y="4308108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41%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990C181-0292-AC4D-9FD3-291ACB70D378}"/>
              </a:ext>
            </a:extLst>
          </p:cNvPr>
          <p:cNvSpPr txBox="1"/>
          <p:nvPr/>
        </p:nvSpPr>
        <p:spPr bwMode="auto">
          <a:xfrm>
            <a:off x="3830617" y="4539613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38%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8571EA0-2C9B-D34B-A82A-BA6DEDD53365}"/>
              </a:ext>
            </a:extLst>
          </p:cNvPr>
          <p:cNvSpPr/>
          <p:nvPr/>
        </p:nvSpPr>
        <p:spPr bwMode="auto">
          <a:xfrm>
            <a:off x="5667374" y="5135572"/>
            <a:ext cx="123825" cy="123825"/>
          </a:xfrm>
          <a:prstGeom prst="rect">
            <a:avLst/>
          </a:prstGeom>
          <a:solidFill>
            <a:schemeClr val="accent1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838A2C65-39FF-5B49-8570-FB20FC634F4E}"/>
              </a:ext>
            </a:extLst>
          </p:cNvPr>
          <p:cNvSpPr/>
          <p:nvPr/>
        </p:nvSpPr>
        <p:spPr bwMode="auto">
          <a:xfrm>
            <a:off x="5667374" y="5386937"/>
            <a:ext cx="123825" cy="123825"/>
          </a:xfrm>
          <a:prstGeom prst="rect">
            <a:avLst/>
          </a:prstGeom>
          <a:solidFill>
            <a:schemeClr val="accent3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3B49C546-3C85-4049-97D5-FBF2FC26C909}"/>
              </a:ext>
            </a:extLst>
          </p:cNvPr>
          <p:cNvSpPr txBox="1"/>
          <p:nvPr/>
        </p:nvSpPr>
        <p:spPr bwMode="auto">
          <a:xfrm>
            <a:off x="5729981" y="5058985"/>
            <a:ext cx="8018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Grade 1-3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5CB1E9A-5A55-584E-A0E6-85E73B990609}"/>
              </a:ext>
            </a:extLst>
          </p:cNvPr>
          <p:cNvSpPr txBox="1"/>
          <p:nvPr/>
        </p:nvSpPr>
        <p:spPr bwMode="auto">
          <a:xfrm>
            <a:off x="5738495" y="5315611"/>
            <a:ext cx="67685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Grade 4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3144DF7-F777-8C47-BA86-7995CF32FB3E}"/>
              </a:ext>
            </a:extLst>
          </p:cNvPr>
          <p:cNvSpPr txBox="1"/>
          <p:nvPr/>
        </p:nvSpPr>
        <p:spPr bwMode="auto">
          <a:xfrm>
            <a:off x="3382738" y="4761620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29%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4E9FDB1-603A-BF4E-9183-C0E705975B22}"/>
              </a:ext>
            </a:extLst>
          </p:cNvPr>
          <p:cNvSpPr txBox="1"/>
          <p:nvPr/>
        </p:nvSpPr>
        <p:spPr bwMode="auto">
          <a:xfrm>
            <a:off x="3184868" y="4982398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26%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DDE5265-24A8-6743-9790-ED08E87540FF}"/>
              </a:ext>
            </a:extLst>
          </p:cNvPr>
          <p:cNvSpPr txBox="1"/>
          <p:nvPr/>
        </p:nvSpPr>
        <p:spPr bwMode="auto">
          <a:xfrm>
            <a:off x="2998056" y="5207550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22%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F74F7D9-29E2-5549-A179-A31AEAD74912}"/>
              </a:ext>
            </a:extLst>
          </p:cNvPr>
          <p:cNvSpPr txBox="1"/>
          <p:nvPr/>
        </p:nvSpPr>
        <p:spPr bwMode="auto">
          <a:xfrm>
            <a:off x="2918625" y="5422667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21%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8AE03489-7509-C84D-B04A-EB678D76BFEB}"/>
              </a:ext>
            </a:extLst>
          </p:cNvPr>
          <p:cNvCxnSpPr/>
          <p:nvPr/>
        </p:nvCxnSpPr>
        <p:spPr bwMode="auto">
          <a:xfrm>
            <a:off x="1812620" y="3328993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FCAB8D85-05B4-1C49-81BB-ED5D0ABF47A2}"/>
              </a:ext>
            </a:extLst>
          </p:cNvPr>
          <p:cNvCxnSpPr/>
          <p:nvPr/>
        </p:nvCxnSpPr>
        <p:spPr bwMode="auto">
          <a:xfrm>
            <a:off x="1812619" y="3106913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0B1BB2EB-1F8C-1048-8DD3-6F3FC1964E97}"/>
              </a:ext>
            </a:extLst>
          </p:cNvPr>
          <p:cNvCxnSpPr/>
          <p:nvPr/>
        </p:nvCxnSpPr>
        <p:spPr bwMode="auto">
          <a:xfrm>
            <a:off x="1812618" y="3773820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D2BB646C-32ED-9F43-84BC-933D3C4F29A4}"/>
              </a:ext>
            </a:extLst>
          </p:cNvPr>
          <p:cNvCxnSpPr/>
          <p:nvPr/>
        </p:nvCxnSpPr>
        <p:spPr bwMode="auto">
          <a:xfrm>
            <a:off x="1812617" y="3551740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B790024-2080-0544-A322-757D7232E581}"/>
              </a:ext>
            </a:extLst>
          </p:cNvPr>
          <p:cNvCxnSpPr/>
          <p:nvPr/>
        </p:nvCxnSpPr>
        <p:spPr bwMode="auto">
          <a:xfrm>
            <a:off x="1812617" y="4230744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A7C9A721-9E85-9D44-9CE7-2D53A3459D63}"/>
              </a:ext>
            </a:extLst>
          </p:cNvPr>
          <p:cNvCxnSpPr/>
          <p:nvPr/>
        </p:nvCxnSpPr>
        <p:spPr bwMode="auto">
          <a:xfrm>
            <a:off x="1812616" y="4008664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36FE43CD-8D74-4249-A2E0-33EE094E7D87}"/>
              </a:ext>
            </a:extLst>
          </p:cNvPr>
          <p:cNvCxnSpPr/>
          <p:nvPr/>
        </p:nvCxnSpPr>
        <p:spPr bwMode="auto">
          <a:xfrm>
            <a:off x="1812615" y="4675571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E2B7F6D4-8648-9948-BB95-6A7FC3837376}"/>
              </a:ext>
            </a:extLst>
          </p:cNvPr>
          <p:cNvCxnSpPr/>
          <p:nvPr/>
        </p:nvCxnSpPr>
        <p:spPr bwMode="auto">
          <a:xfrm>
            <a:off x="1812614" y="4453491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B8056332-8D79-6740-8AC3-D0604A0D8A5D}"/>
              </a:ext>
            </a:extLst>
          </p:cNvPr>
          <p:cNvCxnSpPr/>
          <p:nvPr/>
        </p:nvCxnSpPr>
        <p:spPr bwMode="auto">
          <a:xfrm>
            <a:off x="1812616" y="5125864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8EA592D5-E5EC-2743-9676-746A27864768}"/>
              </a:ext>
            </a:extLst>
          </p:cNvPr>
          <p:cNvCxnSpPr/>
          <p:nvPr/>
        </p:nvCxnSpPr>
        <p:spPr bwMode="auto">
          <a:xfrm>
            <a:off x="1812615" y="4891084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E0102BC9-144F-CD46-A4DD-2D7012354D16}"/>
              </a:ext>
            </a:extLst>
          </p:cNvPr>
          <p:cNvCxnSpPr/>
          <p:nvPr/>
        </p:nvCxnSpPr>
        <p:spPr bwMode="auto">
          <a:xfrm>
            <a:off x="1812614" y="5580216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BC517399-79AC-DB4C-B6EF-B9EFF32E9AA9}"/>
              </a:ext>
            </a:extLst>
          </p:cNvPr>
          <p:cNvCxnSpPr/>
          <p:nvPr/>
        </p:nvCxnSpPr>
        <p:spPr bwMode="auto">
          <a:xfrm>
            <a:off x="1812613" y="5351786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890F8248-7A45-DF4C-91C0-680A4AEAFA29}"/>
              </a:ext>
            </a:extLst>
          </p:cNvPr>
          <p:cNvCxnSpPr/>
          <p:nvPr/>
        </p:nvCxnSpPr>
        <p:spPr bwMode="auto">
          <a:xfrm>
            <a:off x="1878213" y="5695366"/>
            <a:ext cx="0" cy="80694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A624ED5-9D0A-9A47-8239-A7BD2A84276C}"/>
              </a:ext>
            </a:extLst>
          </p:cNvPr>
          <p:cNvCxnSpPr/>
          <p:nvPr/>
        </p:nvCxnSpPr>
        <p:spPr bwMode="auto">
          <a:xfrm>
            <a:off x="2400030" y="5695366"/>
            <a:ext cx="0" cy="80694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190AD506-38B1-3245-B339-A3EF111C22C6}"/>
              </a:ext>
            </a:extLst>
          </p:cNvPr>
          <p:cNvCxnSpPr/>
          <p:nvPr/>
        </p:nvCxnSpPr>
        <p:spPr bwMode="auto">
          <a:xfrm>
            <a:off x="2918355" y="5695366"/>
            <a:ext cx="0" cy="80694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06D11456-18D6-794B-AD42-0567056A84D1}"/>
              </a:ext>
            </a:extLst>
          </p:cNvPr>
          <p:cNvCxnSpPr/>
          <p:nvPr/>
        </p:nvCxnSpPr>
        <p:spPr bwMode="auto">
          <a:xfrm>
            <a:off x="3359354" y="5695366"/>
            <a:ext cx="0" cy="80694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E97B7AEE-54B1-034E-967B-AD1FF753C999}"/>
              </a:ext>
            </a:extLst>
          </p:cNvPr>
          <p:cNvCxnSpPr/>
          <p:nvPr/>
        </p:nvCxnSpPr>
        <p:spPr bwMode="auto">
          <a:xfrm>
            <a:off x="3881171" y="5695366"/>
            <a:ext cx="0" cy="80694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7DCA3C62-BFFA-7C48-8C02-3DA390011313}"/>
              </a:ext>
            </a:extLst>
          </p:cNvPr>
          <p:cNvCxnSpPr/>
          <p:nvPr/>
        </p:nvCxnSpPr>
        <p:spPr bwMode="auto">
          <a:xfrm>
            <a:off x="4399496" y="5695366"/>
            <a:ext cx="0" cy="80694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98D841D4-5789-F243-B0B5-584F89FA5ADE}"/>
              </a:ext>
            </a:extLst>
          </p:cNvPr>
          <p:cNvCxnSpPr/>
          <p:nvPr/>
        </p:nvCxnSpPr>
        <p:spPr bwMode="auto">
          <a:xfrm>
            <a:off x="4883354" y="5695366"/>
            <a:ext cx="0" cy="80694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71B88A7E-5E99-8C48-8C98-58146398DDD2}"/>
              </a:ext>
            </a:extLst>
          </p:cNvPr>
          <p:cNvCxnSpPr/>
          <p:nvPr/>
        </p:nvCxnSpPr>
        <p:spPr bwMode="auto">
          <a:xfrm>
            <a:off x="5405171" y="5695366"/>
            <a:ext cx="0" cy="80694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89C795B6-0D47-094F-9FD9-45F20CACFF75}"/>
              </a:ext>
            </a:extLst>
          </p:cNvPr>
          <p:cNvCxnSpPr/>
          <p:nvPr/>
        </p:nvCxnSpPr>
        <p:spPr bwMode="auto">
          <a:xfrm>
            <a:off x="5923496" y="5695366"/>
            <a:ext cx="0" cy="80694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3002C306-5D94-B342-92BB-A35208D54385}"/>
              </a:ext>
            </a:extLst>
          </p:cNvPr>
          <p:cNvCxnSpPr/>
          <p:nvPr/>
        </p:nvCxnSpPr>
        <p:spPr bwMode="auto">
          <a:xfrm>
            <a:off x="6415347" y="5695366"/>
            <a:ext cx="0" cy="80694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5" name="TextBox 104">
            <a:extLst>
              <a:ext uri="{FF2B5EF4-FFF2-40B4-BE49-F238E27FC236}">
                <a16:creationId xmlns:a16="http://schemas.microsoft.com/office/drawing/2014/main" id="{6E6EF3CF-DE72-1D49-BCD9-D198ED47AA43}"/>
              </a:ext>
            </a:extLst>
          </p:cNvPr>
          <p:cNvSpPr txBox="1"/>
          <p:nvPr/>
        </p:nvSpPr>
        <p:spPr bwMode="auto">
          <a:xfrm>
            <a:off x="1702544" y="5710617"/>
            <a:ext cx="3738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0%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0055F66C-ED25-954F-B3FF-F6F28779C801}"/>
              </a:ext>
            </a:extLst>
          </p:cNvPr>
          <p:cNvSpPr txBox="1"/>
          <p:nvPr/>
        </p:nvSpPr>
        <p:spPr bwMode="auto">
          <a:xfrm>
            <a:off x="2173453" y="5716004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10%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BBB412D0-738E-A34A-A7DE-EF97C52232C8}"/>
              </a:ext>
            </a:extLst>
          </p:cNvPr>
          <p:cNvSpPr txBox="1"/>
          <p:nvPr/>
        </p:nvSpPr>
        <p:spPr bwMode="auto">
          <a:xfrm>
            <a:off x="2676693" y="5710617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20%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135D093-D9C1-BE41-8A36-B4480E799EF6}"/>
              </a:ext>
            </a:extLst>
          </p:cNvPr>
          <p:cNvSpPr txBox="1"/>
          <p:nvPr/>
        </p:nvSpPr>
        <p:spPr bwMode="auto">
          <a:xfrm>
            <a:off x="3186876" y="5716004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30%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4648BE13-2B44-9040-96E2-D75A60DDCA02}"/>
              </a:ext>
            </a:extLst>
          </p:cNvPr>
          <p:cNvSpPr txBox="1"/>
          <p:nvPr/>
        </p:nvSpPr>
        <p:spPr bwMode="auto">
          <a:xfrm>
            <a:off x="3693437" y="5714339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40%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5F330A7E-3931-584F-B4C3-001DF1C69B61}"/>
              </a:ext>
            </a:extLst>
          </p:cNvPr>
          <p:cNvSpPr txBox="1"/>
          <p:nvPr/>
        </p:nvSpPr>
        <p:spPr bwMode="auto">
          <a:xfrm>
            <a:off x="4203620" y="5719726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50%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7F7E7F81-AD5A-8647-A974-B66512E10AAB}"/>
              </a:ext>
            </a:extLst>
          </p:cNvPr>
          <p:cNvSpPr txBox="1"/>
          <p:nvPr/>
        </p:nvSpPr>
        <p:spPr bwMode="auto">
          <a:xfrm>
            <a:off x="4704823" y="5715692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60%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98DF6DA5-A4E2-0042-AD62-DDFBB2E000E3}"/>
              </a:ext>
            </a:extLst>
          </p:cNvPr>
          <p:cNvSpPr txBox="1"/>
          <p:nvPr/>
        </p:nvSpPr>
        <p:spPr bwMode="auto">
          <a:xfrm>
            <a:off x="5215006" y="5721079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70%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D86EAE3-C228-AB40-82FE-1BA69E0CEB07}"/>
              </a:ext>
            </a:extLst>
          </p:cNvPr>
          <p:cNvSpPr txBox="1"/>
          <p:nvPr/>
        </p:nvSpPr>
        <p:spPr bwMode="auto">
          <a:xfrm>
            <a:off x="5721567" y="5719414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80%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D24635D-A68F-3741-A59E-58A791E53AC5}"/>
              </a:ext>
            </a:extLst>
          </p:cNvPr>
          <p:cNvSpPr txBox="1"/>
          <p:nvPr/>
        </p:nvSpPr>
        <p:spPr bwMode="auto">
          <a:xfrm>
            <a:off x="6231750" y="5724801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90%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E7FD2B86-17F3-7147-BB74-66165E2C6ACC}"/>
              </a:ext>
            </a:extLst>
          </p:cNvPr>
          <p:cNvSpPr txBox="1"/>
          <p:nvPr/>
        </p:nvSpPr>
        <p:spPr bwMode="auto">
          <a:xfrm>
            <a:off x="8154577" y="5731402"/>
            <a:ext cx="3738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0%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E390F33C-A199-0E4E-8CDF-36F35DB8F66E}"/>
              </a:ext>
            </a:extLst>
          </p:cNvPr>
          <p:cNvSpPr txBox="1"/>
          <p:nvPr/>
        </p:nvSpPr>
        <p:spPr bwMode="auto">
          <a:xfrm>
            <a:off x="8741546" y="5731402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20%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3258CAB5-114A-8C4A-A003-9A6B3EB7742B}"/>
              </a:ext>
            </a:extLst>
          </p:cNvPr>
          <p:cNvSpPr txBox="1"/>
          <p:nvPr/>
        </p:nvSpPr>
        <p:spPr bwMode="auto">
          <a:xfrm>
            <a:off x="9379348" y="5735124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40%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DCB7E712-B4E1-F341-B0E0-4367F1B8F80B}"/>
              </a:ext>
            </a:extLst>
          </p:cNvPr>
          <p:cNvSpPr txBox="1"/>
          <p:nvPr/>
        </p:nvSpPr>
        <p:spPr bwMode="auto">
          <a:xfrm>
            <a:off x="10003552" y="5736477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60%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72A96E25-6AB5-CF4C-AF03-BAA1567CBE91}"/>
              </a:ext>
            </a:extLst>
          </p:cNvPr>
          <p:cNvSpPr txBox="1"/>
          <p:nvPr/>
        </p:nvSpPr>
        <p:spPr bwMode="auto">
          <a:xfrm>
            <a:off x="10633115" y="5740199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80%</a:t>
            </a:r>
          </a:p>
        </p:txBody>
      </p: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78445EEF-5EDF-324F-B7F2-159A352AD35F}"/>
              </a:ext>
            </a:extLst>
          </p:cNvPr>
          <p:cNvCxnSpPr/>
          <p:nvPr/>
        </p:nvCxnSpPr>
        <p:spPr bwMode="auto">
          <a:xfrm>
            <a:off x="8341282" y="5699482"/>
            <a:ext cx="0" cy="80694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57BEA875-E780-4E43-B8A5-867C97198044}"/>
              </a:ext>
            </a:extLst>
          </p:cNvPr>
          <p:cNvCxnSpPr/>
          <p:nvPr/>
        </p:nvCxnSpPr>
        <p:spPr bwMode="auto">
          <a:xfrm>
            <a:off x="8932234" y="5699482"/>
            <a:ext cx="0" cy="80694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9CF63D80-429B-344D-A406-D377EE9741FC}"/>
              </a:ext>
            </a:extLst>
          </p:cNvPr>
          <p:cNvCxnSpPr/>
          <p:nvPr/>
        </p:nvCxnSpPr>
        <p:spPr bwMode="auto">
          <a:xfrm>
            <a:off x="9577621" y="5699482"/>
            <a:ext cx="0" cy="80694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DD7B1242-9DE2-2B48-916D-88C6785ACD3E}"/>
              </a:ext>
            </a:extLst>
          </p:cNvPr>
          <p:cNvCxnSpPr/>
          <p:nvPr/>
        </p:nvCxnSpPr>
        <p:spPr bwMode="auto">
          <a:xfrm>
            <a:off x="10170088" y="5699482"/>
            <a:ext cx="0" cy="80694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C57E41BE-E9CC-C842-9216-AB06C6D88A1F}"/>
              </a:ext>
            </a:extLst>
          </p:cNvPr>
          <p:cNvCxnSpPr/>
          <p:nvPr/>
        </p:nvCxnSpPr>
        <p:spPr bwMode="auto">
          <a:xfrm>
            <a:off x="10818461" y="5699482"/>
            <a:ext cx="0" cy="80694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2" name="TextBox 131">
            <a:extLst>
              <a:ext uri="{FF2B5EF4-FFF2-40B4-BE49-F238E27FC236}">
                <a16:creationId xmlns:a16="http://schemas.microsoft.com/office/drawing/2014/main" id="{53DE640A-595C-654B-A910-6428FA9C8C51}"/>
              </a:ext>
            </a:extLst>
          </p:cNvPr>
          <p:cNvSpPr txBox="1"/>
          <p:nvPr/>
        </p:nvSpPr>
        <p:spPr bwMode="auto">
          <a:xfrm>
            <a:off x="7319633" y="3523695"/>
            <a:ext cx="97084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Neutropenia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CED0A74E-BD9E-8043-95A3-6BBEC5422341}"/>
              </a:ext>
            </a:extLst>
          </p:cNvPr>
          <p:cNvSpPr txBox="1"/>
          <p:nvPr/>
        </p:nvSpPr>
        <p:spPr bwMode="auto">
          <a:xfrm>
            <a:off x="6877844" y="3977235"/>
            <a:ext cx="14126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Febrile neutropenia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73A04EFE-AEAA-3A44-B7D5-39CA864F3675}"/>
              </a:ext>
            </a:extLst>
          </p:cNvPr>
          <p:cNvSpPr txBox="1"/>
          <p:nvPr/>
        </p:nvSpPr>
        <p:spPr bwMode="auto">
          <a:xfrm>
            <a:off x="7185364" y="3092890"/>
            <a:ext cx="110511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Any serious AE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78643DAE-F7D5-6545-A983-5D2969C96462}"/>
              </a:ext>
            </a:extLst>
          </p:cNvPr>
          <p:cNvSpPr txBox="1"/>
          <p:nvPr/>
        </p:nvSpPr>
        <p:spPr bwMode="auto">
          <a:xfrm>
            <a:off x="7394075" y="4429467"/>
            <a:ext cx="8964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Pneumonia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89FAAC0A-8906-D642-8DF9-69A2C2FF7BF2}"/>
              </a:ext>
            </a:extLst>
          </p:cNvPr>
          <p:cNvSpPr txBox="1"/>
          <p:nvPr/>
        </p:nvSpPr>
        <p:spPr bwMode="auto">
          <a:xfrm>
            <a:off x="7721858" y="4862983"/>
            <a:ext cx="5686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Sepsis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2031ED80-C00E-B14D-AB49-D977C2292001}"/>
              </a:ext>
            </a:extLst>
          </p:cNvPr>
          <p:cNvSpPr txBox="1"/>
          <p:nvPr/>
        </p:nvSpPr>
        <p:spPr bwMode="auto">
          <a:xfrm>
            <a:off x="7328224" y="5315611"/>
            <a:ext cx="9622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Diverticulitis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A293D69-5C89-544A-AC92-E2E69C075730}"/>
              </a:ext>
            </a:extLst>
          </p:cNvPr>
          <p:cNvSpPr/>
          <p:nvPr/>
        </p:nvSpPr>
        <p:spPr bwMode="auto">
          <a:xfrm>
            <a:off x="8349363" y="3150385"/>
            <a:ext cx="2283752" cy="145769"/>
          </a:xfrm>
          <a:prstGeom prst="rect">
            <a:avLst/>
          </a:prstGeom>
          <a:solidFill>
            <a:schemeClr val="accent4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AAB213C1-6703-9640-8B74-29AF543A9EC8}"/>
              </a:ext>
            </a:extLst>
          </p:cNvPr>
          <p:cNvSpPr/>
          <p:nvPr/>
        </p:nvSpPr>
        <p:spPr bwMode="auto">
          <a:xfrm>
            <a:off x="8349363" y="3604396"/>
            <a:ext cx="1524887" cy="145769"/>
          </a:xfrm>
          <a:prstGeom prst="rect">
            <a:avLst/>
          </a:prstGeom>
          <a:solidFill>
            <a:schemeClr val="accent4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5DD0500C-09B3-0946-A30A-898113ECD067}"/>
              </a:ext>
            </a:extLst>
          </p:cNvPr>
          <p:cNvSpPr/>
          <p:nvPr/>
        </p:nvSpPr>
        <p:spPr bwMode="auto">
          <a:xfrm>
            <a:off x="8349363" y="4042849"/>
            <a:ext cx="1410587" cy="145769"/>
          </a:xfrm>
          <a:prstGeom prst="rect">
            <a:avLst/>
          </a:prstGeom>
          <a:solidFill>
            <a:schemeClr val="accent4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394C56BC-9558-8641-8215-5B7B88980EBD}"/>
              </a:ext>
            </a:extLst>
          </p:cNvPr>
          <p:cNvSpPr/>
          <p:nvPr/>
        </p:nvSpPr>
        <p:spPr bwMode="auto">
          <a:xfrm>
            <a:off x="8349364" y="4504112"/>
            <a:ext cx="179034" cy="145769"/>
          </a:xfrm>
          <a:prstGeom prst="rect">
            <a:avLst/>
          </a:prstGeom>
          <a:solidFill>
            <a:schemeClr val="accent4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D366D3A1-38EF-0145-82C3-A4AF0DBF2102}"/>
              </a:ext>
            </a:extLst>
          </p:cNvPr>
          <p:cNvSpPr/>
          <p:nvPr/>
        </p:nvSpPr>
        <p:spPr bwMode="auto">
          <a:xfrm>
            <a:off x="8349363" y="4945564"/>
            <a:ext cx="150112" cy="145769"/>
          </a:xfrm>
          <a:prstGeom prst="rect">
            <a:avLst/>
          </a:prstGeom>
          <a:solidFill>
            <a:schemeClr val="accent4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25581B4A-2511-ED40-92DB-16719A723330}"/>
              </a:ext>
            </a:extLst>
          </p:cNvPr>
          <p:cNvSpPr/>
          <p:nvPr/>
        </p:nvSpPr>
        <p:spPr bwMode="auto">
          <a:xfrm>
            <a:off x="8349363" y="5406827"/>
            <a:ext cx="150112" cy="145769"/>
          </a:xfrm>
          <a:prstGeom prst="rect">
            <a:avLst/>
          </a:prstGeom>
          <a:solidFill>
            <a:schemeClr val="accent4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5" name="Freeform 114">
            <a:extLst>
              <a:ext uri="{FF2B5EF4-FFF2-40B4-BE49-F238E27FC236}">
                <a16:creationId xmlns:a16="http://schemas.microsoft.com/office/drawing/2014/main" id="{B1D39027-AB4C-CB48-B5ED-282DD2D05175}"/>
              </a:ext>
            </a:extLst>
          </p:cNvPr>
          <p:cNvSpPr/>
          <p:nvPr/>
        </p:nvSpPr>
        <p:spPr bwMode="auto">
          <a:xfrm>
            <a:off x="8342252" y="2988742"/>
            <a:ext cx="2846448" cy="2706624"/>
          </a:xfrm>
          <a:custGeom>
            <a:avLst/>
            <a:gdLst>
              <a:gd name="connsiteX0" fmla="*/ 0 w 4681728"/>
              <a:gd name="connsiteY0" fmla="*/ 0 h 2706624"/>
              <a:gd name="connsiteX1" fmla="*/ 0 w 4681728"/>
              <a:gd name="connsiteY1" fmla="*/ 2706624 h 2706624"/>
              <a:gd name="connsiteX2" fmla="*/ 4681728 w 4681728"/>
              <a:gd name="connsiteY2" fmla="*/ 2706624 h 270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1728" h="2706624">
                <a:moveTo>
                  <a:pt x="0" y="0"/>
                </a:moveTo>
                <a:lnTo>
                  <a:pt x="0" y="2706624"/>
                </a:lnTo>
                <a:lnTo>
                  <a:pt x="4681728" y="2706624"/>
                </a:lnTo>
              </a:path>
            </a:pathLst>
          </a:custGeom>
          <a:noFill/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3AA672FE-CD25-6A49-97F6-882FA3CC45F5}"/>
              </a:ext>
            </a:extLst>
          </p:cNvPr>
          <p:cNvSpPr txBox="1"/>
          <p:nvPr/>
        </p:nvSpPr>
        <p:spPr bwMode="auto">
          <a:xfrm>
            <a:off x="10633115" y="3081594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73%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59AE6353-07A7-F04D-97AA-3D107D7BEE38}"/>
              </a:ext>
            </a:extLst>
          </p:cNvPr>
          <p:cNvSpPr txBox="1"/>
          <p:nvPr/>
        </p:nvSpPr>
        <p:spPr bwMode="auto">
          <a:xfrm>
            <a:off x="9878128" y="3535148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49%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E2227B4A-25B8-2D4B-803A-C19946B198CA}"/>
              </a:ext>
            </a:extLst>
          </p:cNvPr>
          <p:cNvSpPr txBox="1"/>
          <p:nvPr/>
        </p:nvSpPr>
        <p:spPr bwMode="auto">
          <a:xfrm>
            <a:off x="9744742" y="3991755"/>
            <a:ext cx="4523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45%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7D9A1966-DBEE-7448-B0E6-4A4B2BDFED84}"/>
              </a:ext>
            </a:extLst>
          </p:cNvPr>
          <p:cNvSpPr txBox="1"/>
          <p:nvPr/>
        </p:nvSpPr>
        <p:spPr bwMode="auto">
          <a:xfrm>
            <a:off x="8515043" y="4440020"/>
            <a:ext cx="3738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6%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67FC8B1-3A73-1B41-99FC-0EC6A93FD35A}"/>
              </a:ext>
            </a:extLst>
          </p:cNvPr>
          <p:cNvSpPr txBox="1"/>
          <p:nvPr/>
        </p:nvSpPr>
        <p:spPr bwMode="auto">
          <a:xfrm>
            <a:off x="8486120" y="4877840"/>
            <a:ext cx="3738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5%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48A839CB-380C-4245-BD2C-A0497E77496F}"/>
              </a:ext>
            </a:extLst>
          </p:cNvPr>
          <p:cNvSpPr txBox="1"/>
          <p:nvPr/>
        </p:nvSpPr>
        <p:spPr bwMode="auto">
          <a:xfrm>
            <a:off x="8486120" y="5340417"/>
            <a:ext cx="3738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5%</a:t>
            </a:r>
          </a:p>
        </p:txBody>
      </p: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97149980-7454-B846-878E-ABDC44682BCE}"/>
              </a:ext>
            </a:extLst>
          </p:cNvPr>
          <p:cNvCxnSpPr/>
          <p:nvPr/>
        </p:nvCxnSpPr>
        <p:spPr bwMode="auto">
          <a:xfrm>
            <a:off x="8266114" y="3678894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id="{06A094BB-F0FB-034D-BDFE-5D0266D950EB}"/>
              </a:ext>
            </a:extLst>
          </p:cNvPr>
          <p:cNvCxnSpPr/>
          <p:nvPr/>
        </p:nvCxnSpPr>
        <p:spPr bwMode="auto">
          <a:xfrm>
            <a:off x="8266113" y="3231389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3136F219-3ED4-CB4D-B07A-78155034C81E}"/>
              </a:ext>
            </a:extLst>
          </p:cNvPr>
          <p:cNvCxnSpPr/>
          <p:nvPr/>
        </p:nvCxnSpPr>
        <p:spPr bwMode="auto">
          <a:xfrm>
            <a:off x="8266112" y="4574571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A4C31922-7033-E04B-950E-0937B3557C29}"/>
              </a:ext>
            </a:extLst>
          </p:cNvPr>
          <p:cNvCxnSpPr/>
          <p:nvPr/>
        </p:nvCxnSpPr>
        <p:spPr bwMode="auto">
          <a:xfrm>
            <a:off x="8266111" y="4114366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6897172B-27A9-E643-B222-9E7439AE2F34}"/>
              </a:ext>
            </a:extLst>
          </p:cNvPr>
          <p:cNvCxnSpPr/>
          <p:nvPr/>
        </p:nvCxnSpPr>
        <p:spPr bwMode="auto">
          <a:xfrm>
            <a:off x="8266111" y="5475995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CA6FB62C-278C-7742-AA09-E655A22292CD}"/>
              </a:ext>
            </a:extLst>
          </p:cNvPr>
          <p:cNvCxnSpPr/>
          <p:nvPr/>
        </p:nvCxnSpPr>
        <p:spPr bwMode="auto">
          <a:xfrm>
            <a:off x="8266110" y="5018965"/>
            <a:ext cx="62425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7C054366-C158-4842-A09D-9B1C3A8497C6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8213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Venetoclax</a:t>
            </a:r>
            <a:r>
              <a:rPr lang="en-US" dirty="0"/>
              <a:t>/</a:t>
            </a:r>
            <a:r>
              <a:rPr lang="en-US" dirty="0" err="1"/>
              <a:t>Azacitidine</a:t>
            </a:r>
            <a:r>
              <a:rPr lang="en-US" dirty="0"/>
              <a:t> in Treatment-Naive </a:t>
            </a:r>
            <a:br>
              <a:rPr lang="en-US" dirty="0"/>
            </a:br>
            <a:r>
              <a:rPr lang="en-US" dirty="0"/>
              <a:t>HR-MDS (Phase </a:t>
            </a:r>
            <a:r>
              <a:rPr lang="en-US" dirty="0" err="1"/>
              <a:t>Ib</a:t>
            </a:r>
            <a:r>
              <a:rPr lang="en-US" dirty="0"/>
              <a:t>): Responses</a:t>
            </a:r>
            <a:endParaRPr lang="en-US" alt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2554153-239D-0C4D-9259-C77FB43B17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46490" y="1548830"/>
            <a:ext cx="4667513" cy="4679462"/>
          </a:xfrm>
        </p:spPr>
        <p:txBody>
          <a:bodyPr/>
          <a:lstStyle/>
          <a:p>
            <a:r>
              <a:rPr lang="en-US" sz="2400" dirty="0"/>
              <a:t>Median time to response:                0.9 mo (95% CI: 0.7-5.8)</a:t>
            </a:r>
          </a:p>
          <a:p>
            <a:r>
              <a:rPr lang="en-US" sz="2400" dirty="0"/>
              <a:t>Median duration of response: 12.4 mo (95% CI: 9.9-NR) </a:t>
            </a:r>
          </a:p>
        </p:txBody>
      </p:sp>
      <p:sp>
        <p:nvSpPr>
          <p:cNvPr id="12" name="Text Box 15">
            <a:extLst>
              <a:ext uri="{FF2B5EF4-FFF2-40B4-BE49-F238E27FC236}">
                <a16:creationId xmlns:a16="http://schemas.microsoft.com/office/drawing/2014/main" id="{6885E2BB-36BF-DA4B-B59B-FA478E652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Garcia. ASH 2021. Abstr 241. Reproduced with permission.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4461DC-5270-F14A-9E86-D43282242917}"/>
              </a:ext>
            </a:extLst>
          </p:cNvPr>
          <p:cNvSpPr txBox="1"/>
          <p:nvPr/>
        </p:nvSpPr>
        <p:spPr bwMode="auto">
          <a:xfrm>
            <a:off x="325439" y="6067077"/>
            <a:ext cx="46200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*mORR: CR + mCR + PR.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544A134-5430-4B04-A293-AC4AE4465DC3}"/>
              </a:ext>
            </a:extLst>
          </p:cNvPr>
          <p:cNvGrpSpPr/>
          <p:nvPr/>
        </p:nvGrpSpPr>
        <p:grpSpPr>
          <a:xfrm>
            <a:off x="1588076" y="1862571"/>
            <a:ext cx="93519" cy="3566679"/>
            <a:chOff x="1588076" y="1862571"/>
            <a:chExt cx="93519" cy="3566679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DA230EA4-00B1-4732-8AA6-AD1AED9BFB7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88076" y="1862571"/>
              <a:ext cx="93519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B715C0B7-F281-4124-9E79-AB12951F4E96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599046" y="2575907"/>
              <a:ext cx="82549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F582257-9537-4085-86D6-821DCEECC42B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599046" y="3289243"/>
              <a:ext cx="82549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4F1C9D1-CAF1-40E9-A91C-B0312634874F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599046" y="4002579"/>
              <a:ext cx="82549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B514155-644C-4A5A-A9BB-6E537FA14938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599046" y="4715915"/>
              <a:ext cx="82549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5BA9B9D-90F4-4B71-A6A7-962644FBDC78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599046" y="5429250"/>
              <a:ext cx="82549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52E2ED5-29DC-48E4-BCEA-F55B2B188AE1}"/>
              </a:ext>
            </a:extLst>
          </p:cNvPr>
          <p:cNvSpPr txBox="1"/>
          <p:nvPr/>
        </p:nvSpPr>
        <p:spPr bwMode="auto">
          <a:xfrm>
            <a:off x="1099111" y="1672708"/>
            <a:ext cx="5357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D0CC73-8D56-48BD-BB00-66D5B8D89C75}"/>
              </a:ext>
            </a:extLst>
          </p:cNvPr>
          <p:cNvSpPr txBox="1"/>
          <p:nvPr/>
        </p:nvSpPr>
        <p:spPr bwMode="auto">
          <a:xfrm>
            <a:off x="1219019" y="2386042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80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DD60EF4-0C46-4A0A-AD17-BA6A7D8D8D09}"/>
              </a:ext>
            </a:extLst>
          </p:cNvPr>
          <p:cNvSpPr txBox="1"/>
          <p:nvPr/>
        </p:nvSpPr>
        <p:spPr bwMode="auto">
          <a:xfrm>
            <a:off x="1236880" y="3098603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60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8ADDE0F-4293-4FEC-8B13-4D0543130B60}"/>
              </a:ext>
            </a:extLst>
          </p:cNvPr>
          <p:cNvSpPr txBox="1"/>
          <p:nvPr/>
        </p:nvSpPr>
        <p:spPr bwMode="auto">
          <a:xfrm>
            <a:off x="1239768" y="3811937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F4649FA-F333-4FDA-93C4-4C85A792528D}"/>
              </a:ext>
            </a:extLst>
          </p:cNvPr>
          <p:cNvSpPr txBox="1"/>
          <p:nvPr/>
        </p:nvSpPr>
        <p:spPr bwMode="auto">
          <a:xfrm>
            <a:off x="1231004" y="4526840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BC872C8-3C46-4F30-B8BD-9F5727C72C43}"/>
              </a:ext>
            </a:extLst>
          </p:cNvPr>
          <p:cNvSpPr txBox="1"/>
          <p:nvPr/>
        </p:nvSpPr>
        <p:spPr bwMode="auto">
          <a:xfrm>
            <a:off x="1350911" y="5240174"/>
            <a:ext cx="3016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0A81ED4-6073-401E-A3EA-6B2855ED980F}"/>
              </a:ext>
            </a:extLst>
          </p:cNvPr>
          <p:cNvSpPr txBox="1"/>
          <p:nvPr/>
        </p:nvSpPr>
        <p:spPr bwMode="auto">
          <a:xfrm>
            <a:off x="2997750" y="5451140"/>
            <a:ext cx="11863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Responses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32EF745-B8B6-4D10-BD16-5EFA60CD8432}"/>
              </a:ext>
            </a:extLst>
          </p:cNvPr>
          <p:cNvSpPr txBox="1"/>
          <p:nvPr/>
        </p:nvSpPr>
        <p:spPr bwMode="auto">
          <a:xfrm rot="16200000">
            <a:off x="353600" y="3458645"/>
            <a:ext cx="13252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Patients (%)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6C90C8D-83ED-497E-A045-276BBD67D14F}"/>
              </a:ext>
            </a:extLst>
          </p:cNvPr>
          <p:cNvSpPr txBox="1"/>
          <p:nvPr/>
        </p:nvSpPr>
        <p:spPr bwMode="auto">
          <a:xfrm>
            <a:off x="5792024" y="1754166"/>
            <a:ext cx="61747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NE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mCR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BA258A9-B8A6-47C7-828F-4E6EE8928AF4}"/>
              </a:ext>
            </a:extLst>
          </p:cNvPr>
          <p:cNvSpPr/>
          <p:nvPr/>
        </p:nvSpPr>
        <p:spPr bwMode="auto">
          <a:xfrm>
            <a:off x="5668943" y="1864739"/>
            <a:ext cx="143268" cy="143268"/>
          </a:xfrm>
          <a:prstGeom prst="rect">
            <a:avLst/>
          </a:prstGeom>
          <a:solidFill>
            <a:schemeClr val="accent1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46C6245-55D2-4313-BD32-37EB351A26A4}"/>
              </a:ext>
            </a:extLst>
          </p:cNvPr>
          <p:cNvSpPr/>
          <p:nvPr/>
        </p:nvSpPr>
        <p:spPr bwMode="auto">
          <a:xfrm>
            <a:off x="5673072" y="2143585"/>
            <a:ext cx="143268" cy="143268"/>
          </a:xfrm>
          <a:prstGeom prst="rect">
            <a:avLst/>
          </a:prstGeom>
          <a:solidFill>
            <a:schemeClr val="accent3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80433F2-58B4-4156-A377-08D771510BE3}"/>
              </a:ext>
            </a:extLst>
          </p:cNvPr>
          <p:cNvSpPr/>
          <p:nvPr/>
        </p:nvSpPr>
        <p:spPr bwMode="auto">
          <a:xfrm>
            <a:off x="5676766" y="2421660"/>
            <a:ext cx="143268" cy="143268"/>
          </a:xfrm>
          <a:prstGeom prst="rect">
            <a:avLst/>
          </a:prstGeom>
          <a:solidFill>
            <a:schemeClr val="accent4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B54C1DD-2E4B-4B41-8BD3-DE8206DC1AEB}"/>
              </a:ext>
            </a:extLst>
          </p:cNvPr>
          <p:cNvSpPr/>
          <p:nvPr/>
        </p:nvSpPr>
        <p:spPr bwMode="auto">
          <a:xfrm>
            <a:off x="5680895" y="2700506"/>
            <a:ext cx="143268" cy="143268"/>
          </a:xfrm>
          <a:prstGeom prst="rect">
            <a:avLst/>
          </a:prstGeom>
          <a:solidFill>
            <a:schemeClr val="accent6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E92FD01-F1FA-44E3-A945-16C0BE8A655B}"/>
              </a:ext>
            </a:extLst>
          </p:cNvPr>
          <p:cNvSpPr/>
          <p:nvPr/>
        </p:nvSpPr>
        <p:spPr bwMode="auto">
          <a:xfrm>
            <a:off x="2803319" y="4167503"/>
            <a:ext cx="1541575" cy="1257624"/>
          </a:xfrm>
          <a:prstGeom prst="rect">
            <a:avLst/>
          </a:prstGeom>
          <a:solidFill>
            <a:schemeClr val="accent6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056A096-3519-45A5-B68B-2D63225B6525}"/>
              </a:ext>
            </a:extLst>
          </p:cNvPr>
          <p:cNvSpPr/>
          <p:nvPr/>
        </p:nvSpPr>
        <p:spPr bwMode="auto">
          <a:xfrm>
            <a:off x="2803319" y="2421660"/>
            <a:ext cx="1541575" cy="1747696"/>
          </a:xfrm>
          <a:prstGeom prst="rect">
            <a:avLst/>
          </a:prstGeom>
          <a:solidFill>
            <a:schemeClr val="accent4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E27C948-12D5-474C-B1CD-D55205FC3DF2}"/>
              </a:ext>
            </a:extLst>
          </p:cNvPr>
          <p:cNvSpPr/>
          <p:nvPr/>
        </p:nvSpPr>
        <p:spPr bwMode="auto">
          <a:xfrm>
            <a:off x="2803833" y="2071483"/>
            <a:ext cx="1541575" cy="346054"/>
          </a:xfrm>
          <a:prstGeom prst="rect">
            <a:avLst/>
          </a:prstGeom>
          <a:solidFill>
            <a:schemeClr val="accent3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EEACFCA-CF2B-4975-9538-382BAD81F284}"/>
              </a:ext>
            </a:extLst>
          </p:cNvPr>
          <p:cNvSpPr/>
          <p:nvPr/>
        </p:nvSpPr>
        <p:spPr bwMode="auto">
          <a:xfrm>
            <a:off x="2803833" y="1864614"/>
            <a:ext cx="1541575" cy="208722"/>
          </a:xfrm>
          <a:prstGeom prst="rect">
            <a:avLst/>
          </a:prstGeom>
          <a:solidFill>
            <a:schemeClr val="accent1"/>
          </a:solidFill>
          <a:ln w="0">
            <a:solidFill>
              <a:schemeClr val="bg1"/>
            </a:solidFill>
            <a:miter lim="800000"/>
            <a:headEnd/>
            <a:tailEnd/>
          </a:ln>
        </p:spPr>
        <p:txBody>
          <a:bodyPr rtlCol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5000"/>
              </a:spcBef>
              <a:spcAft>
                <a:spcPct val="25000"/>
              </a:spcAft>
              <a:buClr>
                <a:srgbClr val="015873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15E437F-38DF-4B8B-80E5-739D70C84759}"/>
              </a:ext>
            </a:extLst>
          </p:cNvPr>
          <p:cNvSpPr txBox="1"/>
          <p:nvPr/>
        </p:nvSpPr>
        <p:spPr bwMode="auto">
          <a:xfrm>
            <a:off x="1755905" y="3534938"/>
            <a:ext cx="926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mORR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: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*</a:t>
            </a:r>
            <a:b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84%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55B0A23-AA28-4BBA-A693-A7E27F2994A7}"/>
              </a:ext>
            </a:extLst>
          </p:cNvPr>
          <p:cNvSpPr/>
          <p:nvPr/>
        </p:nvSpPr>
        <p:spPr bwMode="auto">
          <a:xfrm>
            <a:off x="2659529" y="2417537"/>
            <a:ext cx="105113" cy="2979216"/>
          </a:xfrm>
          <a:custGeom>
            <a:avLst/>
            <a:gdLst>
              <a:gd name="connsiteX0" fmla="*/ 89647 w 107577"/>
              <a:gd name="connsiteY0" fmla="*/ 0 h 2982259"/>
              <a:gd name="connsiteX1" fmla="*/ 0 w 107577"/>
              <a:gd name="connsiteY1" fmla="*/ 0 h 2982259"/>
              <a:gd name="connsiteX2" fmla="*/ 0 w 107577"/>
              <a:gd name="connsiteY2" fmla="*/ 2982259 h 2982259"/>
              <a:gd name="connsiteX3" fmla="*/ 107577 w 107577"/>
              <a:gd name="connsiteY3" fmla="*/ 2982259 h 298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77" h="2982259">
                <a:moveTo>
                  <a:pt x="89647" y="0"/>
                </a:moveTo>
                <a:lnTo>
                  <a:pt x="0" y="0"/>
                </a:lnTo>
                <a:lnTo>
                  <a:pt x="0" y="2982259"/>
                </a:lnTo>
                <a:lnTo>
                  <a:pt x="107577" y="2982259"/>
                </a:lnTo>
              </a:path>
            </a:pathLst>
          </a:custGeom>
          <a:noFill/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C5F72D0A-FB23-4A71-B44A-84802AA8BF2B}"/>
              </a:ext>
            </a:extLst>
          </p:cNvPr>
          <p:cNvSpPr/>
          <p:nvPr/>
        </p:nvSpPr>
        <p:spPr bwMode="auto">
          <a:xfrm rot="10800000">
            <a:off x="4383570" y="2445624"/>
            <a:ext cx="99137" cy="843619"/>
          </a:xfrm>
          <a:custGeom>
            <a:avLst/>
            <a:gdLst>
              <a:gd name="connsiteX0" fmla="*/ 89647 w 107577"/>
              <a:gd name="connsiteY0" fmla="*/ 0 h 2982259"/>
              <a:gd name="connsiteX1" fmla="*/ 0 w 107577"/>
              <a:gd name="connsiteY1" fmla="*/ 0 h 2982259"/>
              <a:gd name="connsiteX2" fmla="*/ 0 w 107577"/>
              <a:gd name="connsiteY2" fmla="*/ 2982259 h 2982259"/>
              <a:gd name="connsiteX3" fmla="*/ 107577 w 107577"/>
              <a:gd name="connsiteY3" fmla="*/ 2982259 h 298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77" h="2982259">
                <a:moveTo>
                  <a:pt x="89647" y="0"/>
                </a:moveTo>
                <a:lnTo>
                  <a:pt x="0" y="0"/>
                </a:lnTo>
                <a:lnTo>
                  <a:pt x="0" y="2982259"/>
                </a:lnTo>
                <a:lnTo>
                  <a:pt x="107577" y="2982259"/>
                </a:lnTo>
              </a:path>
            </a:pathLst>
          </a:custGeom>
          <a:noFill/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8E49D81-BB0E-4A4D-8648-2AA99551384B}"/>
              </a:ext>
            </a:extLst>
          </p:cNvPr>
          <p:cNvSpPr txBox="1"/>
          <p:nvPr/>
        </p:nvSpPr>
        <p:spPr bwMode="auto">
          <a:xfrm>
            <a:off x="4507891" y="2564928"/>
            <a:ext cx="10518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mCR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+ HI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24%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CBF79995-3A13-40D4-8E27-50FB898FB531}"/>
              </a:ext>
            </a:extLst>
          </p:cNvPr>
          <p:cNvSpPr/>
          <p:nvPr/>
        </p:nvSpPr>
        <p:spPr bwMode="auto">
          <a:xfrm>
            <a:off x="1676400" y="1857375"/>
            <a:ext cx="3829050" cy="3571875"/>
          </a:xfrm>
          <a:custGeom>
            <a:avLst/>
            <a:gdLst>
              <a:gd name="connsiteX0" fmla="*/ 0 w 3829050"/>
              <a:gd name="connsiteY0" fmla="*/ 0 h 3571875"/>
              <a:gd name="connsiteX1" fmla="*/ 0 w 3829050"/>
              <a:gd name="connsiteY1" fmla="*/ 3571875 h 3571875"/>
              <a:gd name="connsiteX2" fmla="*/ 3829050 w 3829050"/>
              <a:gd name="connsiteY2" fmla="*/ 3571875 h 357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9050" h="3571875">
                <a:moveTo>
                  <a:pt x="0" y="0"/>
                </a:moveTo>
                <a:lnTo>
                  <a:pt x="0" y="3571875"/>
                </a:lnTo>
                <a:lnTo>
                  <a:pt x="3829050" y="3571875"/>
                </a:lnTo>
              </a:path>
            </a:pathLst>
          </a:custGeom>
          <a:noFill/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D01AFA0-B367-42A7-B9F6-5541197B6920}"/>
              </a:ext>
            </a:extLst>
          </p:cNvPr>
          <p:cNvSpPr txBox="1"/>
          <p:nvPr/>
        </p:nvSpPr>
        <p:spPr bwMode="auto">
          <a:xfrm>
            <a:off x="3352255" y="1788830"/>
            <a:ext cx="4667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6%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D65A1F6-670A-4ABA-B5E0-F2F12E53FDDF}"/>
              </a:ext>
            </a:extLst>
          </p:cNvPr>
          <p:cNvSpPr txBox="1"/>
          <p:nvPr/>
        </p:nvSpPr>
        <p:spPr bwMode="auto">
          <a:xfrm>
            <a:off x="3307198" y="2074228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10%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DF098F1-63E1-4374-915A-A2DDDCB9CD26}"/>
              </a:ext>
            </a:extLst>
          </p:cNvPr>
          <p:cNvSpPr txBox="1"/>
          <p:nvPr/>
        </p:nvSpPr>
        <p:spPr bwMode="auto">
          <a:xfrm>
            <a:off x="3319574" y="3055363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49%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7EFB8FE-8C3E-4559-B1A5-6352AC42240F}"/>
              </a:ext>
            </a:extLst>
          </p:cNvPr>
          <p:cNvSpPr txBox="1"/>
          <p:nvPr/>
        </p:nvSpPr>
        <p:spPr bwMode="auto">
          <a:xfrm>
            <a:off x="3293745" y="4645769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35%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924F94C-9651-744C-B78F-830303B4EDFA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8089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Venetoclax/Azacitidine in Treatment-Naive HR-MDS (Phase Ib): Overall Survival by Best Response at RP2D</a:t>
            </a:r>
            <a:endParaRPr lang="en-US" altLang="en-US" dirty="0"/>
          </a:p>
        </p:txBody>
      </p:sp>
      <p:sp>
        <p:nvSpPr>
          <p:cNvPr id="12" name="Text Box 15">
            <a:extLst>
              <a:ext uri="{FF2B5EF4-FFF2-40B4-BE49-F238E27FC236}">
                <a16:creationId xmlns:a16="http://schemas.microsoft.com/office/drawing/2014/main" id="{6885E2BB-36BF-DA4B-B59B-FA478E652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Garcia. ASH 2021. Abstr 241.</a:t>
            </a:r>
          </a:p>
        </p:txBody>
      </p:sp>
      <p:grpSp>
        <p:nvGrpSpPr>
          <p:cNvPr id="31756" name="Group 31755">
            <a:extLst>
              <a:ext uri="{FF2B5EF4-FFF2-40B4-BE49-F238E27FC236}">
                <a16:creationId xmlns:a16="http://schemas.microsoft.com/office/drawing/2014/main" id="{77CD7B3E-CE0E-41B4-B2E8-67EECEC0E01D}"/>
              </a:ext>
            </a:extLst>
          </p:cNvPr>
          <p:cNvGrpSpPr/>
          <p:nvPr/>
        </p:nvGrpSpPr>
        <p:grpSpPr>
          <a:xfrm>
            <a:off x="2421334" y="2920014"/>
            <a:ext cx="3536375" cy="1216671"/>
            <a:chOff x="2421334" y="2886146"/>
            <a:chExt cx="3536375" cy="121667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1536AE1-9B33-4449-B598-73285AFCDA7A}"/>
                </a:ext>
              </a:extLst>
            </p:cNvPr>
            <p:cNvSpPr txBox="1"/>
            <p:nvPr/>
          </p:nvSpPr>
          <p:spPr bwMode="auto">
            <a:xfrm>
              <a:off x="2421334" y="3124088"/>
              <a:ext cx="3227165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15873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CR		NR (21.3-NE)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823B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mCR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823B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 +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823B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Hi</a:t>
              </a:r>
              <a:r>
                <a:rPr kumimoji="0" lang="en-US" sz="1600" b="0" i="0" u="none" strike="noStrike" kern="1200" cap="none" spc="0" normalizeH="0" baseline="30000" noProof="0" dirty="0" err="1">
                  <a:ln>
                    <a:noFill/>
                  </a:ln>
                  <a:solidFill>
                    <a:srgbClr val="00823B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a</a:t>
              </a:r>
              <a:r>
                <a:rPr kumimoji="0" lang="en-US" sz="16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823B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		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823B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NR (13.7-NE)</a:t>
              </a:r>
              <a:endPara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00823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E1471D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mCR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1471D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		15.1 (11.3-NE)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682E74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Other		17.4 (1.0-NE)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E0DEDEE-6254-44A8-8984-7F60E1D83727}"/>
                </a:ext>
              </a:extLst>
            </p:cNvPr>
            <p:cNvSpPr txBox="1"/>
            <p:nvPr/>
          </p:nvSpPr>
          <p:spPr bwMode="auto">
            <a:xfrm>
              <a:off x="3668621" y="2886146"/>
              <a:ext cx="228908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Median Months (95% CI)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AD495707-50E3-4FD9-BC78-B92FB7A9A881}"/>
              </a:ext>
            </a:extLst>
          </p:cNvPr>
          <p:cNvSpPr txBox="1"/>
          <p:nvPr/>
        </p:nvSpPr>
        <p:spPr bwMode="auto">
          <a:xfrm>
            <a:off x="6343405" y="4382716"/>
            <a:ext cx="5100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Mo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D891F8-40B1-460D-ACE5-BE9E828C0644}"/>
              </a:ext>
            </a:extLst>
          </p:cNvPr>
          <p:cNvSpPr txBox="1"/>
          <p:nvPr/>
        </p:nvSpPr>
        <p:spPr bwMode="auto">
          <a:xfrm rot="16200000">
            <a:off x="509871" y="2723048"/>
            <a:ext cx="2390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Probability of No Event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7BDFEDA-BF28-4BCC-B302-912F55A3453B}"/>
              </a:ext>
            </a:extLst>
          </p:cNvPr>
          <p:cNvSpPr txBox="1"/>
          <p:nvPr/>
        </p:nvSpPr>
        <p:spPr bwMode="auto">
          <a:xfrm>
            <a:off x="9765294" y="1606852"/>
            <a:ext cx="12464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Censored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E2563F2-9056-4B65-88D6-E50C40AA1C8B}"/>
              </a:ext>
            </a:extLst>
          </p:cNvPr>
          <p:cNvSpPr txBox="1"/>
          <p:nvPr/>
        </p:nvSpPr>
        <p:spPr bwMode="auto">
          <a:xfrm>
            <a:off x="595760" y="4567382"/>
            <a:ext cx="16541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Number at Risk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EE10F98-AAE0-464B-B223-B647DEC654D6}"/>
              </a:ext>
            </a:extLst>
          </p:cNvPr>
          <p:cNvSpPr txBox="1"/>
          <p:nvPr/>
        </p:nvSpPr>
        <p:spPr bwMode="auto">
          <a:xfrm>
            <a:off x="1290950" y="4936714"/>
            <a:ext cx="95891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587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CR</a:t>
            </a:r>
          </a:p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823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mCR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823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+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823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Hi</a:t>
            </a:r>
            <a:r>
              <a:rPr kumimoji="0" lang="en-US" sz="1600" b="0" i="0" u="none" strike="noStrike" kern="1200" cap="none" spc="0" normalizeH="0" baseline="30000" noProof="0" dirty="0" err="1">
                <a:ln>
                  <a:noFill/>
                </a:ln>
                <a:solidFill>
                  <a:srgbClr val="00823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</a:t>
            </a:r>
            <a:endParaRPr kumimoji="0" lang="en-US" sz="1600" b="0" i="0" u="none" strike="noStrike" kern="1200" cap="none" spc="0" normalizeH="0" baseline="30000" noProof="0" dirty="0">
              <a:ln>
                <a:noFill/>
              </a:ln>
              <a:solidFill>
                <a:srgbClr val="00823B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E1471D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mCR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E1471D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2E74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Other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8AB4E5B-D5AB-4445-B230-12A48939AB75}"/>
              </a:ext>
            </a:extLst>
          </p:cNvPr>
          <p:cNvSpPr/>
          <p:nvPr/>
        </p:nvSpPr>
        <p:spPr bwMode="auto">
          <a:xfrm>
            <a:off x="2269067" y="1634067"/>
            <a:ext cx="8593666" cy="2489200"/>
          </a:xfrm>
          <a:custGeom>
            <a:avLst/>
            <a:gdLst>
              <a:gd name="connsiteX0" fmla="*/ 0 w 8593666"/>
              <a:gd name="connsiteY0" fmla="*/ 0 h 2489200"/>
              <a:gd name="connsiteX1" fmla="*/ 0 w 8593666"/>
              <a:gd name="connsiteY1" fmla="*/ 2489200 h 2489200"/>
              <a:gd name="connsiteX2" fmla="*/ 8593666 w 8593666"/>
              <a:gd name="connsiteY2" fmla="*/ 2489200 h 248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93666" h="2489200">
                <a:moveTo>
                  <a:pt x="0" y="0"/>
                </a:moveTo>
                <a:lnTo>
                  <a:pt x="0" y="2489200"/>
                </a:lnTo>
                <a:lnTo>
                  <a:pt x="8593666" y="2489200"/>
                </a:lnTo>
              </a:path>
            </a:pathLst>
          </a:custGeom>
          <a:noFill/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818C4C1-73E9-48D5-A773-A33AC869F15F}"/>
              </a:ext>
            </a:extLst>
          </p:cNvPr>
          <p:cNvGrpSpPr/>
          <p:nvPr/>
        </p:nvGrpSpPr>
        <p:grpSpPr>
          <a:xfrm>
            <a:off x="1729635" y="1520421"/>
            <a:ext cx="476413" cy="2509711"/>
            <a:chOff x="549173" y="-493607"/>
            <a:chExt cx="476413" cy="558420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A7A268C-424F-4C6C-84AD-4DC74B066567}"/>
                </a:ext>
              </a:extLst>
            </p:cNvPr>
            <p:cNvSpPr txBox="1"/>
            <p:nvPr/>
          </p:nvSpPr>
          <p:spPr bwMode="auto">
            <a:xfrm>
              <a:off x="723900" y="4721267"/>
              <a:ext cx="301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7E3BEE1-B0A6-41C2-9F01-1DAA8AD758E2}"/>
                </a:ext>
              </a:extLst>
            </p:cNvPr>
            <p:cNvSpPr txBox="1"/>
            <p:nvPr/>
          </p:nvSpPr>
          <p:spPr bwMode="auto">
            <a:xfrm>
              <a:off x="549173" y="3668534"/>
              <a:ext cx="476413" cy="649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0.2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95F0365-9C87-4597-8097-8C8F2AA9A08A}"/>
                </a:ext>
              </a:extLst>
            </p:cNvPr>
            <p:cNvSpPr txBox="1"/>
            <p:nvPr/>
          </p:nvSpPr>
          <p:spPr bwMode="auto">
            <a:xfrm>
              <a:off x="549173" y="2615801"/>
              <a:ext cx="476413" cy="649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0.4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922F25B-B188-4A89-9CB6-E174AFF23028}"/>
                </a:ext>
              </a:extLst>
            </p:cNvPr>
            <p:cNvSpPr txBox="1"/>
            <p:nvPr/>
          </p:nvSpPr>
          <p:spPr bwMode="auto">
            <a:xfrm>
              <a:off x="549173" y="1563068"/>
              <a:ext cx="476413" cy="649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0.6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1FD36CB-12B8-43A9-A645-8D3EF11AC9C0}"/>
                </a:ext>
              </a:extLst>
            </p:cNvPr>
            <p:cNvSpPr txBox="1"/>
            <p:nvPr/>
          </p:nvSpPr>
          <p:spPr bwMode="auto">
            <a:xfrm>
              <a:off x="549173" y="559126"/>
              <a:ext cx="476413" cy="821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0.8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9DB6F9D-CF4F-4A20-B440-471CB9984F60}"/>
                </a:ext>
              </a:extLst>
            </p:cNvPr>
            <p:cNvSpPr txBox="1"/>
            <p:nvPr/>
          </p:nvSpPr>
          <p:spPr bwMode="auto">
            <a:xfrm>
              <a:off x="549173" y="-493607"/>
              <a:ext cx="476413" cy="821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1.0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92E682F-EEA3-4D43-8810-59B91214C3CC}"/>
              </a:ext>
            </a:extLst>
          </p:cNvPr>
          <p:cNvGrpSpPr/>
          <p:nvPr/>
        </p:nvGrpSpPr>
        <p:grpSpPr>
          <a:xfrm>
            <a:off x="2164483" y="1712610"/>
            <a:ext cx="104584" cy="2333426"/>
            <a:chOff x="830646" y="-321578"/>
            <a:chExt cx="914400" cy="5257535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68DB664-1898-44E5-A225-17A985FF4E2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30646" y="1752489"/>
              <a:ext cx="914400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7AE3CBA-5851-47DC-89BD-29D228DE47F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30646" y="2802357"/>
              <a:ext cx="914400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846B23F-28A1-482E-B94F-451AC6422DD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30646" y="3860689"/>
              <a:ext cx="914400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2EDC00F-AF25-4EEB-B3AA-8B008CEECE5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30646" y="4935957"/>
              <a:ext cx="914400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0932F26-79EF-48BC-A331-305370B51B4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30646" y="741431"/>
              <a:ext cx="914400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41D6C70-1892-4CAE-BE91-575E8A05B51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30646" y="-321578"/>
              <a:ext cx="914400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7276AC7-3274-4A31-9BC8-46F37F020A22}"/>
              </a:ext>
            </a:extLst>
          </p:cNvPr>
          <p:cNvGrpSpPr/>
          <p:nvPr/>
        </p:nvGrpSpPr>
        <p:grpSpPr>
          <a:xfrm>
            <a:off x="2200583" y="4205564"/>
            <a:ext cx="8759227" cy="313932"/>
            <a:chOff x="2200583" y="4205564"/>
            <a:chExt cx="8759227" cy="31393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113CFA1-330E-4774-AD22-A75F6B3AEE73}"/>
                </a:ext>
              </a:extLst>
            </p:cNvPr>
            <p:cNvSpPr txBox="1"/>
            <p:nvPr/>
          </p:nvSpPr>
          <p:spPr bwMode="auto">
            <a:xfrm>
              <a:off x="2200583" y="4205564"/>
              <a:ext cx="288862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A9D3DB5-0D5D-4CFA-AED2-B5FFB95B066C}"/>
                </a:ext>
              </a:extLst>
            </p:cNvPr>
            <p:cNvSpPr txBox="1"/>
            <p:nvPr/>
          </p:nvSpPr>
          <p:spPr bwMode="auto">
            <a:xfrm>
              <a:off x="3051483" y="4205564"/>
              <a:ext cx="288862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1D74659-BAF2-4C84-8FEF-FA0B3F3F0ED5}"/>
                </a:ext>
              </a:extLst>
            </p:cNvPr>
            <p:cNvSpPr txBox="1"/>
            <p:nvPr/>
          </p:nvSpPr>
          <p:spPr bwMode="auto">
            <a:xfrm>
              <a:off x="3889683" y="4205564"/>
              <a:ext cx="288862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52D4964-DBF5-4AF8-8128-A63D8F4BC3BC}"/>
                </a:ext>
              </a:extLst>
            </p:cNvPr>
            <p:cNvSpPr txBox="1"/>
            <p:nvPr/>
          </p:nvSpPr>
          <p:spPr bwMode="auto">
            <a:xfrm>
              <a:off x="4740583" y="4205564"/>
              <a:ext cx="288862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9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0B3CF42-4B32-42A0-856D-106651520BAA}"/>
                </a:ext>
              </a:extLst>
            </p:cNvPr>
            <p:cNvSpPr txBox="1"/>
            <p:nvPr/>
          </p:nvSpPr>
          <p:spPr bwMode="auto">
            <a:xfrm>
              <a:off x="5539386" y="4205564"/>
              <a:ext cx="393056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06E7A6E-4959-4EA2-BF3F-6BF8B2CD4C26}"/>
                </a:ext>
              </a:extLst>
            </p:cNvPr>
            <p:cNvSpPr txBox="1"/>
            <p:nvPr/>
          </p:nvSpPr>
          <p:spPr bwMode="auto">
            <a:xfrm>
              <a:off x="6390286" y="4205564"/>
              <a:ext cx="393056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FD1246A-B355-44F2-928D-407CE0895422}"/>
                </a:ext>
              </a:extLst>
            </p:cNvPr>
            <p:cNvSpPr txBox="1"/>
            <p:nvPr/>
          </p:nvSpPr>
          <p:spPr bwMode="auto">
            <a:xfrm>
              <a:off x="7228486" y="4205564"/>
              <a:ext cx="393056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300C297-5889-4A09-8822-912C8BC9817E}"/>
                </a:ext>
              </a:extLst>
            </p:cNvPr>
            <p:cNvSpPr txBox="1"/>
            <p:nvPr/>
          </p:nvSpPr>
          <p:spPr bwMode="auto">
            <a:xfrm>
              <a:off x="8079386" y="4205564"/>
              <a:ext cx="393056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A789CD0-9099-4092-AEEB-306AB6511F78}"/>
                </a:ext>
              </a:extLst>
            </p:cNvPr>
            <p:cNvSpPr txBox="1"/>
            <p:nvPr/>
          </p:nvSpPr>
          <p:spPr bwMode="auto">
            <a:xfrm>
              <a:off x="8877654" y="4205564"/>
              <a:ext cx="393056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24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17DD2AB-A7A8-4D0D-8575-50E1DBAE4712}"/>
                </a:ext>
              </a:extLst>
            </p:cNvPr>
            <p:cNvSpPr txBox="1"/>
            <p:nvPr/>
          </p:nvSpPr>
          <p:spPr bwMode="auto">
            <a:xfrm>
              <a:off x="9728554" y="4205564"/>
              <a:ext cx="393056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27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66E00E5-0A94-4AF7-9F5F-D52276AF322F}"/>
                </a:ext>
              </a:extLst>
            </p:cNvPr>
            <p:cNvSpPr txBox="1"/>
            <p:nvPr/>
          </p:nvSpPr>
          <p:spPr bwMode="auto">
            <a:xfrm>
              <a:off x="10566754" y="4205564"/>
              <a:ext cx="393056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30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4B25361-62C0-4285-B21A-C81207F46458}"/>
              </a:ext>
            </a:extLst>
          </p:cNvPr>
          <p:cNvGrpSpPr/>
          <p:nvPr/>
        </p:nvGrpSpPr>
        <p:grpSpPr>
          <a:xfrm>
            <a:off x="2356230" y="4123267"/>
            <a:ext cx="8388585" cy="126682"/>
            <a:chOff x="2356230" y="3435849"/>
            <a:chExt cx="8388585" cy="967318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554D897D-C4DF-4D47-8147-6DFC78DC6B2B}"/>
                </a:ext>
              </a:extLst>
            </p:cNvPr>
            <p:cNvGrpSpPr/>
            <p:nvPr/>
          </p:nvGrpSpPr>
          <p:grpSpPr>
            <a:xfrm rot="5400000">
              <a:off x="3964706" y="1827373"/>
              <a:ext cx="967318" cy="4184269"/>
              <a:chOff x="830646" y="-369891"/>
              <a:chExt cx="914400" cy="5305848"/>
            </a:xfrm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36D560E3-60C5-48B4-89BE-D46F36F8610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1752489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959197CB-A36E-48D1-B3B2-CC7A5B95440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2802357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9C50A8E6-7B8D-4C07-883C-B7BC85C211C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3860689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31F43CB2-78A8-4D32-879D-5C3B0CF96D7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4935957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F451AD16-7D28-450B-8745-885A1397704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693118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2B6D3308-FE15-4E21-B504-383533A44F8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-369891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BAF45380-DE62-4E49-93D7-76A5C1732F5C}"/>
                </a:ext>
              </a:extLst>
            </p:cNvPr>
            <p:cNvGrpSpPr/>
            <p:nvPr/>
          </p:nvGrpSpPr>
          <p:grpSpPr>
            <a:xfrm rot="5400000">
              <a:off x="8588174" y="2246525"/>
              <a:ext cx="967318" cy="3345965"/>
              <a:chOff x="830646" y="693118"/>
              <a:chExt cx="914400" cy="4242839"/>
            </a:xfrm>
          </p:grpSpPr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FFEFD489-B070-4A89-BF77-ACFABAAF85A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1752489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0F99B43E-C126-4988-A6F9-946291AF3B7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2802357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26E20E4D-4AA7-43CA-B839-B2D89A522F8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3860689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0B86C599-C777-4446-9AFA-686E9D0099A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4935957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47DA042B-E2C0-4D55-AA35-B42AEBB7BFD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693118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cxnSp>
        <p:nvCxnSpPr>
          <p:cNvPr id="31745" name="Straight Connector 31744">
            <a:extLst>
              <a:ext uri="{FF2B5EF4-FFF2-40B4-BE49-F238E27FC236}">
                <a16:creationId xmlns:a16="http://schemas.microsoft.com/office/drawing/2014/main" id="{B1C57FBD-6A54-4D64-AC17-CCD344DCADEC}"/>
              </a:ext>
            </a:extLst>
          </p:cNvPr>
          <p:cNvCxnSpPr/>
          <p:nvPr/>
        </p:nvCxnSpPr>
        <p:spPr bwMode="auto">
          <a:xfrm>
            <a:off x="2269067" y="2885186"/>
            <a:ext cx="8532283" cy="0"/>
          </a:xfrm>
          <a:prstGeom prst="line">
            <a:avLst/>
          </a:prstGeom>
          <a:noFill/>
          <a:ln w="28575" cap="flat" cmpd="sng" algn="ctr">
            <a:solidFill>
              <a:schemeClr val="tx2">
                <a:lumMod val="9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80" name="Group 79">
            <a:extLst>
              <a:ext uri="{FF2B5EF4-FFF2-40B4-BE49-F238E27FC236}">
                <a16:creationId xmlns:a16="http://schemas.microsoft.com/office/drawing/2014/main" id="{2FFAFEC2-1027-4687-9E1F-DEB13EB55B3A}"/>
              </a:ext>
            </a:extLst>
          </p:cNvPr>
          <p:cNvGrpSpPr/>
          <p:nvPr/>
        </p:nvGrpSpPr>
        <p:grpSpPr>
          <a:xfrm>
            <a:off x="2148486" y="4949075"/>
            <a:ext cx="8759227" cy="978729"/>
            <a:chOff x="2148486" y="4205564"/>
            <a:chExt cx="8759227" cy="978729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A0C0F10D-C858-42D1-BA4A-A251115F4700}"/>
                </a:ext>
              </a:extLst>
            </p:cNvPr>
            <p:cNvSpPr txBox="1"/>
            <p:nvPr/>
          </p:nvSpPr>
          <p:spPr bwMode="auto">
            <a:xfrm>
              <a:off x="2148486" y="4205564"/>
              <a:ext cx="393056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18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12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25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717D266F-30AE-4138-A39E-B3CC0B31EF95}"/>
                </a:ext>
              </a:extLst>
            </p:cNvPr>
            <p:cNvSpPr txBox="1"/>
            <p:nvPr/>
          </p:nvSpPr>
          <p:spPr bwMode="auto">
            <a:xfrm>
              <a:off x="2999386" y="4205564"/>
              <a:ext cx="393056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18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12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23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5A62C1E9-1805-4EF3-8647-A049D2512EB5}"/>
                </a:ext>
              </a:extLst>
            </p:cNvPr>
            <p:cNvSpPr txBox="1"/>
            <p:nvPr/>
          </p:nvSpPr>
          <p:spPr bwMode="auto">
            <a:xfrm>
              <a:off x="3837586" y="4205564"/>
              <a:ext cx="393056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18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12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22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037B8425-874A-4207-9C6E-45932E24C681}"/>
                </a:ext>
              </a:extLst>
            </p:cNvPr>
            <p:cNvSpPr txBox="1"/>
            <p:nvPr/>
          </p:nvSpPr>
          <p:spPr bwMode="auto">
            <a:xfrm>
              <a:off x="4688486" y="4205564"/>
              <a:ext cx="393056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18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11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20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D9EED0AD-65F9-46CC-88AC-A7523BF1B45D}"/>
                </a:ext>
              </a:extLst>
            </p:cNvPr>
            <p:cNvSpPr txBox="1"/>
            <p:nvPr/>
          </p:nvSpPr>
          <p:spPr bwMode="auto">
            <a:xfrm>
              <a:off x="5539386" y="4205564"/>
              <a:ext cx="393056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17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11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17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7FB5A8DB-20CD-4BCA-8026-F5AE7033E787}"/>
                </a:ext>
              </a:extLst>
            </p:cNvPr>
            <p:cNvSpPr txBox="1"/>
            <p:nvPr/>
          </p:nvSpPr>
          <p:spPr bwMode="auto">
            <a:xfrm>
              <a:off x="6390286" y="4205564"/>
              <a:ext cx="393056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12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8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11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506F71BC-B4A0-4D3F-97F9-B2F71769B056}"/>
                </a:ext>
              </a:extLst>
            </p:cNvPr>
            <p:cNvSpPr txBox="1"/>
            <p:nvPr/>
          </p:nvSpPr>
          <p:spPr bwMode="auto">
            <a:xfrm>
              <a:off x="7228486" y="4205564"/>
              <a:ext cx="393056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12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4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5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23FA7382-9A3C-4326-8DA0-66D7E794018A}"/>
                </a:ext>
              </a:extLst>
            </p:cNvPr>
            <p:cNvSpPr txBox="1"/>
            <p:nvPr/>
          </p:nvSpPr>
          <p:spPr bwMode="auto">
            <a:xfrm>
              <a:off x="8131483" y="4205564"/>
              <a:ext cx="288862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9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4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5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5E699400-2D7B-4BDB-BA6F-2CE04A45C81F}"/>
                </a:ext>
              </a:extLst>
            </p:cNvPr>
            <p:cNvSpPr txBox="1"/>
            <p:nvPr/>
          </p:nvSpPr>
          <p:spPr bwMode="auto">
            <a:xfrm>
              <a:off x="8929751" y="4205564"/>
              <a:ext cx="288862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3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2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355FD1F6-B9C0-4E5D-899C-44E474467A6C}"/>
                </a:ext>
              </a:extLst>
            </p:cNvPr>
            <p:cNvSpPr txBox="1"/>
            <p:nvPr/>
          </p:nvSpPr>
          <p:spPr bwMode="auto">
            <a:xfrm>
              <a:off x="9780651" y="4205564"/>
              <a:ext cx="288862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613F92ED-B38A-48EF-BC92-479CE6E5003C}"/>
                </a:ext>
              </a:extLst>
            </p:cNvPr>
            <p:cNvSpPr txBox="1"/>
            <p:nvPr/>
          </p:nvSpPr>
          <p:spPr bwMode="auto">
            <a:xfrm>
              <a:off x="10618851" y="4205564"/>
              <a:ext cx="288862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</p:grpSp>
      <p:sp>
        <p:nvSpPr>
          <p:cNvPr id="31747" name="Freeform: Shape 31746">
            <a:extLst>
              <a:ext uri="{FF2B5EF4-FFF2-40B4-BE49-F238E27FC236}">
                <a16:creationId xmlns:a16="http://schemas.microsoft.com/office/drawing/2014/main" id="{259DD7A7-8F38-4335-BDEA-6E259DED2565}"/>
              </a:ext>
            </a:extLst>
          </p:cNvPr>
          <p:cNvSpPr/>
          <p:nvPr/>
        </p:nvSpPr>
        <p:spPr bwMode="auto">
          <a:xfrm>
            <a:off x="2368550" y="1701800"/>
            <a:ext cx="7480300" cy="431800"/>
          </a:xfrm>
          <a:custGeom>
            <a:avLst/>
            <a:gdLst>
              <a:gd name="connsiteX0" fmla="*/ 7480300 w 7480300"/>
              <a:gd name="connsiteY0" fmla="*/ 431800 h 431800"/>
              <a:gd name="connsiteX1" fmla="*/ 5930900 w 7480300"/>
              <a:gd name="connsiteY1" fmla="*/ 431800 h 431800"/>
              <a:gd name="connsiteX2" fmla="*/ 5930900 w 7480300"/>
              <a:gd name="connsiteY2" fmla="*/ 203200 h 431800"/>
              <a:gd name="connsiteX3" fmla="*/ 5073650 w 7480300"/>
              <a:gd name="connsiteY3" fmla="*/ 203200 h 431800"/>
              <a:gd name="connsiteX4" fmla="*/ 5073650 w 7480300"/>
              <a:gd name="connsiteY4" fmla="*/ 0 h 431800"/>
              <a:gd name="connsiteX5" fmla="*/ 0 w 7480300"/>
              <a:gd name="connsiteY5" fmla="*/ 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80300" h="431800">
                <a:moveTo>
                  <a:pt x="7480300" y="431800"/>
                </a:moveTo>
                <a:lnTo>
                  <a:pt x="5930900" y="431800"/>
                </a:lnTo>
                <a:lnTo>
                  <a:pt x="5930900" y="203200"/>
                </a:lnTo>
                <a:lnTo>
                  <a:pt x="5073650" y="203200"/>
                </a:lnTo>
                <a:lnTo>
                  <a:pt x="507365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748" name="Freeform: Shape 31747">
            <a:extLst>
              <a:ext uri="{FF2B5EF4-FFF2-40B4-BE49-F238E27FC236}">
                <a16:creationId xmlns:a16="http://schemas.microsoft.com/office/drawing/2014/main" id="{6A03355E-824F-4A47-A032-87C949511EDD}"/>
              </a:ext>
            </a:extLst>
          </p:cNvPr>
          <p:cNvSpPr/>
          <p:nvPr/>
        </p:nvSpPr>
        <p:spPr bwMode="auto">
          <a:xfrm>
            <a:off x="2381250" y="1695450"/>
            <a:ext cx="7366000" cy="882650"/>
          </a:xfrm>
          <a:custGeom>
            <a:avLst/>
            <a:gdLst>
              <a:gd name="connsiteX0" fmla="*/ 7366000 w 7366000"/>
              <a:gd name="connsiteY0" fmla="*/ 882650 h 882650"/>
              <a:gd name="connsiteX1" fmla="*/ 4191000 w 7366000"/>
              <a:gd name="connsiteY1" fmla="*/ 882650 h 882650"/>
              <a:gd name="connsiteX2" fmla="*/ 4191000 w 7366000"/>
              <a:gd name="connsiteY2" fmla="*/ 628650 h 882650"/>
              <a:gd name="connsiteX3" fmla="*/ 4019550 w 7366000"/>
              <a:gd name="connsiteY3" fmla="*/ 628650 h 882650"/>
              <a:gd name="connsiteX4" fmla="*/ 4019550 w 7366000"/>
              <a:gd name="connsiteY4" fmla="*/ 412750 h 882650"/>
              <a:gd name="connsiteX5" fmla="*/ 3790950 w 7366000"/>
              <a:gd name="connsiteY5" fmla="*/ 412750 h 882650"/>
              <a:gd name="connsiteX6" fmla="*/ 3790950 w 7366000"/>
              <a:gd name="connsiteY6" fmla="*/ 190500 h 882650"/>
              <a:gd name="connsiteX7" fmla="*/ 2063750 w 7366000"/>
              <a:gd name="connsiteY7" fmla="*/ 190500 h 882650"/>
              <a:gd name="connsiteX8" fmla="*/ 2063750 w 7366000"/>
              <a:gd name="connsiteY8" fmla="*/ 0 h 882650"/>
              <a:gd name="connsiteX9" fmla="*/ 0 w 7366000"/>
              <a:gd name="connsiteY9" fmla="*/ 0 h 88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66000" h="882650">
                <a:moveTo>
                  <a:pt x="7366000" y="882650"/>
                </a:moveTo>
                <a:lnTo>
                  <a:pt x="4191000" y="882650"/>
                </a:lnTo>
                <a:lnTo>
                  <a:pt x="4191000" y="628650"/>
                </a:lnTo>
                <a:lnTo>
                  <a:pt x="4019550" y="628650"/>
                </a:lnTo>
                <a:lnTo>
                  <a:pt x="4019550" y="412750"/>
                </a:lnTo>
                <a:lnTo>
                  <a:pt x="3790950" y="412750"/>
                </a:lnTo>
                <a:lnTo>
                  <a:pt x="3790950" y="190500"/>
                </a:lnTo>
                <a:lnTo>
                  <a:pt x="2063750" y="190500"/>
                </a:lnTo>
                <a:lnTo>
                  <a:pt x="206375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4"/>
            </a:solidFill>
            <a:miter lim="800000"/>
            <a:headEnd/>
            <a:tailEnd/>
          </a:ln>
        </p:spPr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749" name="Freeform: Shape 31748">
            <a:extLst>
              <a:ext uri="{FF2B5EF4-FFF2-40B4-BE49-F238E27FC236}">
                <a16:creationId xmlns:a16="http://schemas.microsoft.com/office/drawing/2014/main" id="{B6E4D147-2C6F-40B2-86F2-E878C37C65EB}"/>
              </a:ext>
            </a:extLst>
          </p:cNvPr>
          <p:cNvSpPr/>
          <p:nvPr/>
        </p:nvSpPr>
        <p:spPr bwMode="auto">
          <a:xfrm>
            <a:off x="2393950" y="1695450"/>
            <a:ext cx="7385050" cy="1403350"/>
          </a:xfrm>
          <a:custGeom>
            <a:avLst/>
            <a:gdLst>
              <a:gd name="connsiteX0" fmla="*/ 7385050 w 7385050"/>
              <a:gd name="connsiteY0" fmla="*/ 1403350 h 1403350"/>
              <a:gd name="connsiteX1" fmla="*/ 4895850 w 7385050"/>
              <a:gd name="connsiteY1" fmla="*/ 1403350 h 1403350"/>
              <a:gd name="connsiteX2" fmla="*/ 4895850 w 7385050"/>
              <a:gd name="connsiteY2" fmla="*/ 1212850 h 1403350"/>
              <a:gd name="connsiteX3" fmla="*/ 4191000 w 7385050"/>
              <a:gd name="connsiteY3" fmla="*/ 1212850 h 1403350"/>
              <a:gd name="connsiteX4" fmla="*/ 4191000 w 7385050"/>
              <a:gd name="connsiteY4" fmla="*/ 1073150 h 1403350"/>
              <a:gd name="connsiteX5" fmla="*/ 4000500 w 7385050"/>
              <a:gd name="connsiteY5" fmla="*/ 1073150 h 1403350"/>
              <a:gd name="connsiteX6" fmla="*/ 4000500 w 7385050"/>
              <a:gd name="connsiteY6" fmla="*/ 965200 h 1403350"/>
              <a:gd name="connsiteX7" fmla="*/ 3784600 w 7385050"/>
              <a:gd name="connsiteY7" fmla="*/ 965200 h 1403350"/>
              <a:gd name="connsiteX8" fmla="*/ 3784600 w 7385050"/>
              <a:gd name="connsiteY8" fmla="*/ 844550 h 1403350"/>
              <a:gd name="connsiteX9" fmla="*/ 3448050 w 7385050"/>
              <a:gd name="connsiteY9" fmla="*/ 844550 h 1403350"/>
              <a:gd name="connsiteX10" fmla="*/ 3448050 w 7385050"/>
              <a:gd name="connsiteY10" fmla="*/ 755650 h 1403350"/>
              <a:gd name="connsiteX11" fmla="*/ 3117850 w 7385050"/>
              <a:gd name="connsiteY11" fmla="*/ 755650 h 1403350"/>
              <a:gd name="connsiteX12" fmla="*/ 3117850 w 7385050"/>
              <a:gd name="connsiteY12" fmla="*/ 660400 h 1403350"/>
              <a:gd name="connsiteX13" fmla="*/ 2819400 w 7385050"/>
              <a:gd name="connsiteY13" fmla="*/ 660400 h 1403350"/>
              <a:gd name="connsiteX14" fmla="*/ 2819400 w 7385050"/>
              <a:gd name="connsiteY14" fmla="*/ 577850 h 1403350"/>
              <a:gd name="connsiteX15" fmla="*/ 2673350 w 7385050"/>
              <a:gd name="connsiteY15" fmla="*/ 577850 h 1403350"/>
              <a:gd name="connsiteX16" fmla="*/ 2673350 w 7385050"/>
              <a:gd name="connsiteY16" fmla="*/ 482600 h 1403350"/>
              <a:gd name="connsiteX17" fmla="*/ 2038350 w 7385050"/>
              <a:gd name="connsiteY17" fmla="*/ 482600 h 1403350"/>
              <a:gd name="connsiteX18" fmla="*/ 2038350 w 7385050"/>
              <a:gd name="connsiteY18" fmla="*/ 381000 h 1403350"/>
              <a:gd name="connsiteX19" fmla="*/ 1873250 w 7385050"/>
              <a:gd name="connsiteY19" fmla="*/ 381000 h 1403350"/>
              <a:gd name="connsiteX20" fmla="*/ 1873250 w 7385050"/>
              <a:gd name="connsiteY20" fmla="*/ 298450 h 1403350"/>
              <a:gd name="connsiteX21" fmla="*/ 1555750 w 7385050"/>
              <a:gd name="connsiteY21" fmla="*/ 298450 h 1403350"/>
              <a:gd name="connsiteX22" fmla="*/ 1555750 w 7385050"/>
              <a:gd name="connsiteY22" fmla="*/ 203200 h 1403350"/>
              <a:gd name="connsiteX23" fmla="*/ 444500 w 7385050"/>
              <a:gd name="connsiteY23" fmla="*/ 203200 h 1403350"/>
              <a:gd name="connsiteX24" fmla="*/ 444500 w 7385050"/>
              <a:gd name="connsiteY24" fmla="*/ 107950 h 1403350"/>
              <a:gd name="connsiteX25" fmla="*/ 241300 w 7385050"/>
              <a:gd name="connsiteY25" fmla="*/ 107950 h 1403350"/>
              <a:gd name="connsiteX26" fmla="*/ 241300 w 7385050"/>
              <a:gd name="connsiteY26" fmla="*/ 0 h 1403350"/>
              <a:gd name="connsiteX27" fmla="*/ 0 w 7385050"/>
              <a:gd name="connsiteY27" fmla="*/ 0 h 140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7385050" h="1403350">
                <a:moveTo>
                  <a:pt x="7385050" y="1403350"/>
                </a:moveTo>
                <a:lnTo>
                  <a:pt x="4895850" y="1403350"/>
                </a:lnTo>
                <a:lnTo>
                  <a:pt x="4895850" y="1212850"/>
                </a:lnTo>
                <a:lnTo>
                  <a:pt x="4191000" y="1212850"/>
                </a:lnTo>
                <a:lnTo>
                  <a:pt x="4191000" y="1073150"/>
                </a:lnTo>
                <a:lnTo>
                  <a:pt x="4000500" y="1073150"/>
                </a:lnTo>
                <a:lnTo>
                  <a:pt x="4000500" y="965200"/>
                </a:lnTo>
                <a:lnTo>
                  <a:pt x="3784600" y="965200"/>
                </a:lnTo>
                <a:lnTo>
                  <a:pt x="3784600" y="844550"/>
                </a:lnTo>
                <a:lnTo>
                  <a:pt x="3448050" y="844550"/>
                </a:lnTo>
                <a:lnTo>
                  <a:pt x="3448050" y="755650"/>
                </a:lnTo>
                <a:lnTo>
                  <a:pt x="3117850" y="755650"/>
                </a:lnTo>
                <a:lnTo>
                  <a:pt x="3117850" y="660400"/>
                </a:lnTo>
                <a:lnTo>
                  <a:pt x="2819400" y="660400"/>
                </a:lnTo>
                <a:lnTo>
                  <a:pt x="2819400" y="577850"/>
                </a:lnTo>
                <a:lnTo>
                  <a:pt x="2673350" y="577850"/>
                </a:lnTo>
                <a:lnTo>
                  <a:pt x="2673350" y="482600"/>
                </a:lnTo>
                <a:lnTo>
                  <a:pt x="2038350" y="482600"/>
                </a:lnTo>
                <a:lnTo>
                  <a:pt x="2038350" y="381000"/>
                </a:lnTo>
                <a:lnTo>
                  <a:pt x="1873250" y="381000"/>
                </a:lnTo>
                <a:lnTo>
                  <a:pt x="1873250" y="298450"/>
                </a:lnTo>
                <a:lnTo>
                  <a:pt x="1555750" y="298450"/>
                </a:lnTo>
                <a:lnTo>
                  <a:pt x="1555750" y="203200"/>
                </a:lnTo>
                <a:lnTo>
                  <a:pt x="444500" y="203200"/>
                </a:lnTo>
                <a:lnTo>
                  <a:pt x="444500" y="107950"/>
                </a:lnTo>
                <a:lnTo>
                  <a:pt x="241300" y="107950"/>
                </a:lnTo>
                <a:lnTo>
                  <a:pt x="24130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3"/>
            </a:solidFill>
            <a:miter lim="800000"/>
            <a:headEnd/>
            <a:tailEnd/>
          </a:ln>
        </p:spPr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750" name="Freeform: Shape 31749">
            <a:extLst>
              <a:ext uri="{FF2B5EF4-FFF2-40B4-BE49-F238E27FC236}">
                <a16:creationId xmlns:a16="http://schemas.microsoft.com/office/drawing/2014/main" id="{17992A1F-3096-4179-88DE-BBCAD4D0058B}"/>
              </a:ext>
            </a:extLst>
          </p:cNvPr>
          <p:cNvSpPr/>
          <p:nvPr/>
        </p:nvSpPr>
        <p:spPr bwMode="auto">
          <a:xfrm>
            <a:off x="2419350" y="1701800"/>
            <a:ext cx="7677150" cy="1682750"/>
          </a:xfrm>
          <a:custGeom>
            <a:avLst/>
            <a:gdLst>
              <a:gd name="connsiteX0" fmla="*/ 7677150 w 7677150"/>
              <a:gd name="connsiteY0" fmla="*/ 1682750 h 1682750"/>
              <a:gd name="connsiteX1" fmla="*/ 4800600 w 7677150"/>
              <a:gd name="connsiteY1" fmla="*/ 1682750 h 1682750"/>
              <a:gd name="connsiteX2" fmla="*/ 4800600 w 7677150"/>
              <a:gd name="connsiteY2" fmla="*/ 1016000 h 1682750"/>
              <a:gd name="connsiteX3" fmla="*/ 514350 w 7677150"/>
              <a:gd name="connsiteY3" fmla="*/ 1016000 h 1682750"/>
              <a:gd name="connsiteX4" fmla="*/ 514350 w 7677150"/>
              <a:gd name="connsiteY4" fmla="*/ 685800 h 1682750"/>
              <a:gd name="connsiteX5" fmla="*/ 425450 w 7677150"/>
              <a:gd name="connsiteY5" fmla="*/ 685800 h 1682750"/>
              <a:gd name="connsiteX6" fmla="*/ 425450 w 7677150"/>
              <a:gd name="connsiteY6" fmla="*/ 342900 h 1682750"/>
              <a:gd name="connsiteX7" fmla="*/ 215900 w 7677150"/>
              <a:gd name="connsiteY7" fmla="*/ 342900 h 1682750"/>
              <a:gd name="connsiteX8" fmla="*/ 215900 w 7677150"/>
              <a:gd name="connsiteY8" fmla="*/ 0 h 1682750"/>
              <a:gd name="connsiteX9" fmla="*/ 0 w 7677150"/>
              <a:gd name="connsiteY9" fmla="*/ 0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77150" h="1682750">
                <a:moveTo>
                  <a:pt x="7677150" y="1682750"/>
                </a:moveTo>
                <a:lnTo>
                  <a:pt x="4800600" y="1682750"/>
                </a:lnTo>
                <a:lnTo>
                  <a:pt x="4800600" y="1016000"/>
                </a:lnTo>
                <a:lnTo>
                  <a:pt x="514350" y="1016000"/>
                </a:lnTo>
                <a:lnTo>
                  <a:pt x="514350" y="685800"/>
                </a:lnTo>
                <a:lnTo>
                  <a:pt x="425450" y="685800"/>
                </a:lnTo>
                <a:lnTo>
                  <a:pt x="425450" y="342900"/>
                </a:lnTo>
                <a:lnTo>
                  <a:pt x="215900" y="342900"/>
                </a:lnTo>
                <a:lnTo>
                  <a:pt x="215900" y="0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accent6"/>
            </a:solidFill>
            <a:miter lim="800000"/>
            <a:headEnd/>
            <a:tailEnd/>
          </a:ln>
        </p:spPr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31755" name="Group 31754">
            <a:extLst>
              <a:ext uri="{FF2B5EF4-FFF2-40B4-BE49-F238E27FC236}">
                <a16:creationId xmlns:a16="http://schemas.microsoft.com/office/drawing/2014/main" id="{45D9778A-9715-4F14-BA05-0B0DF6874E8C}"/>
              </a:ext>
            </a:extLst>
          </p:cNvPr>
          <p:cNvGrpSpPr/>
          <p:nvPr/>
        </p:nvGrpSpPr>
        <p:grpSpPr>
          <a:xfrm>
            <a:off x="2288611" y="1625983"/>
            <a:ext cx="149190" cy="141353"/>
            <a:chOff x="3626943" y="2092176"/>
            <a:chExt cx="156633" cy="148405"/>
          </a:xfrm>
        </p:grpSpPr>
        <p:cxnSp>
          <p:nvCxnSpPr>
            <p:cNvPr id="31752" name="Straight Connector 31751">
              <a:extLst>
                <a:ext uri="{FF2B5EF4-FFF2-40B4-BE49-F238E27FC236}">
                  <a16:creationId xmlns:a16="http://schemas.microsoft.com/office/drawing/2014/main" id="{4FB22BF2-BFFA-44B3-9773-45B18A84E44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754" name="Straight Connector 31753">
              <a:extLst>
                <a:ext uri="{FF2B5EF4-FFF2-40B4-BE49-F238E27FC236}">
                  <a16:creationId xmlns:a16="http://schemas.microsoft.com/office/drawing/2014/main" id="{A72577B8-465D-4A77-ACB7-D54E3A3F3A2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BFCAAD73-3F6C-40B6-A876-F4C3C819EC16}"/>
              </a:ext>
            </a:extLst>
          </p:cNvPr>
          <p:cNvGrpSpPr/>
          <p:nvPr/>
        </p:nvGrpSpPr>
        <p:grpSpPr>
          <a:xfrm>
            <a:off x="3467615" y="2641747"/>
            <a:ext cx="149190" cy="141353"/>
            <a:chOff x="3626943" y="2092176"/>
            <a:chExt cx="156633" cy="14840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0C62ED2C-7B30-4ED1-B27A-2D40ED72A23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13D6750E-AF59-477D-A997-A6DAD7A6FC3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6B78E970-36CC-4C7A-9196-F39D4E0408CB}"/>
              </a:ext>
            </a:extLst>
          </p:cNvPr>
          <p:cNvGrpSpPr/>
          <p:nvPr/>
        </p:nvGrpSpPr>
        <p:grpSpPr>
          <a:xfrm>
            <a:off x="5896791" y="2641747"/>
            <a:ext cx="149190" cy="141353"/>
            <a:chOff x="3626943" y="2092176"/>
            <a:chExt cx="156633" cy="148405"/>
          </a:xfrm>
        </p:grpSpPr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0E0167A6-4FDA-4641-AB46-778C37BA940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7B81337A-CE44-4996-AF49-888D36B6F02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224AD40A-6653-4F78-B724-5FD4F579940B}"/>
              </a:ext>
            </a:extLst>
          </p:cNvPr>
          <p:cNvGrpSpPr/>
          <p:nvPr/>
        </p:nvGrpSpPr>
        <p:grpSpPr>
          <a:xfrm>
            <a:off x="5783252" y="2480053"/>
            <a:ext cx="149190" cy="141353"/>
            <a:chOff x="3626943" y="2092176"/>
            <a:chExt cx="156633" cy="148405"/>
          </a:xfrm>
        </p:grpSpPr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916889E-BC5A-4CEA-BA66-80CEF7EE729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57C49297-0ACF-4A74-A74B-FD14AD3FB9B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91065737-19C3-4991-A34D-29569F4A80BC}"/>
              </a:ext>
            </a:extLst>
          </p:cNvPr>
          <p:cNvGrpSpPr/>
          <p:nvPr/>
        </p:nvGrpSpPr>
        <p:grpSpPr>
          <a:xfrm>
            <a:off x="5989655" y="2475837"/>
            <a:ext cx="149190" cy="141353"/>
            <a:chOff x="3626943" y="2092176"/>
            <a:chExt cx="156633" cy="148405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98846234-F69F-442D-B706-29336C8BB0D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F4DB1826-B587-49F3-8A66-F47EF4BC874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A59F05FB-2472-4FDF-9C7A-2C98F999993D}"/>
              </a:ext>
            </a:extLst>
          </p:cNvPr>
          <p:cNvGrpSpPr/>
          <p:nvPr/>
        </p:nvGrpSpPr>
        <p:grpSpPr>
          <a:xfrm>
            <a:off x="6054732" y="2475837"/>
            <a:ext cx="149190" cy="141353"/>
            <a:chOff x="3626943" y="2092176"/>
            <a:chExt cx="156633" cy="148405"/>
          </a:xfrm>
        </p:grpSpPr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0F221DB6-EB16-4E4D-9D08-168B97DD123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65F81401-A577-40DB-9FE9-EDE445A313D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7A8342B5-2FBE-4DC9-B993-31DCBB8816D1}"/>
              </a:ext>
            </a:extLst>
          </p:cNvPr>
          <p:cNvGrpSpPr/>
          <p:nvPr/>
        </p:nvGrpSpPr>
        <p:grpSpPr>
          <a:xfrm>
            <a:off x="6006604" y="1823456"/>
            <a:ext cx="149190" cy="141353"/>
            <a:chOff x="3626943" y="2092176"/>
            <a:chExt cx="156633" cy="148405"/>
          </a:xfrm>
        </p:grpSpPr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705B048E-3ABD-42D1-A2B7-157F7D8640D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12AE091F-4B34-48B1-B128-B1C486ECDE0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18FC0B8E-8069-42F7-8A9E-B12724B8AC66}"/>
              </a:ext>
            </a:extLst>
          </p:cNvPr>
          <p:cNvGrpSpPr/>
          <p:nvPr/>
        </p:nvGrpSpPr>
        <p:grpSpPr>
          <a:xfrm>
            <a:off x="6460613" y="2251696"/>
            <a:ext cx="149190" cy="141353"/>
            <a:chOff x="3626943" y="2092176"/>
            <a:chExt cx="156633" cy="148405"/>
          </a:xfrm>
        </p:grpSpPr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0A8ED679-E19C-4BD6-9C7C-BACC830758C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E70D2D00-F5CD-4C69-A63E-78CD24B80C5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A98F2433-E581-461B-A440-4D264AF2E0E2}"/>
              </a:ext>
            </a:extLst>
          </p:cNvPr>
          <p:cNvGrpSpPr/>
          <p:nvPr/>
        </p:nvGrpSpPr>
        <p:grpSpPr>
          <a:xfrm>
            <a:off x="6596598" y="2512163"/>
            <a:ext cx="149190" cy="141353"/>
            <a:chOff x="3626943" y="2092176"/>
            <a:chExt cx="156633" cy="148405"/>
          </a:xfrm>
        </p:grpSpPr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48F2B09-3827-4C2D-A249-DCEADB4CB77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AE8BD062-BB6C-4BA0-9159-D4E59D6E07D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E19980D6-336F-4FF5-B750-91D7DC1145B0}"/>
              </a:ext>
            </a:extLst>
          </p:cNvPr>
          <p:cNvGrpSpPr/>
          <p:nvPr/>
        </p:nvGrpSpPr>
        <p:grpSpPr>
          <a:xfrm>
            <a:off x="6671193" y="2512163"/>
            <a:ext cx="149190" cy="141353"/>
            <a:chOff x="3626943" y="2092176"/>
            <a:chExt cx="156633" cy="148405"/>
          </a:xfrm>
        </p:grpSpPr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01D2B461-B86F-4365-B4AE-ABE8C85929F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5B048E49-E70F-4908-9329-4B2B792B656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DC6183F5-F759-42D3-9F9C-A0AD5270713B}"/>
              </a:ext>
            </a:extLst>
          </p:cNvPr>
          <p:cNvGrpSpPr/>
          <p:nvPr/>
        </p:nvGrpSpPr>
        <p:grpSpPr>
          <a:xfrm>
            <a:off x="6460613" y="2697889"/>
            <a:ext cx="149190" cy="141353"/>
            <a:chOff x="3626943" y="2092176"/>
            <a:chExt cx="156633" cy="148405"/>
          </a:xfrm>
        </p:grpSpPr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FEF6A211-3704-4517-8924-34E8AC1C9C0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A39EE84A-0088-436E-B2EC-EF5A539D330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4236D1AC-D971-4ADE-870F-373FA44255C2}"/>
              </a:ext>
            </a:extLst>
          </p:cNvPr>
          <p:cNvGrpSpPr/>
          <p:nvPr/>
        </p:nvGrpSpPr>
        <p:grpSpPr>
          <a:xfrm>
            <a:off x="6586814" y="2837549"/>
            <a:ext cx="149190" cy="141353"/>
            <a:chOff x="3626943" y="2092176"/>
            <a:chExt cx="156633" cy="148405"/>
          </a:xfrm>
        </p:grpSpPr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D4A8A925-9890-49DB-A737-215FE290197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7B3A3C78-320D-42C3-80C9-5C05262B52E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C5E6EA49-42C7-4A66-B67E-DDBB7F8734EF}"/>
              </a:ext>
            </a:extLst>
          </p:cNvPr>
          <p:cNvGrpSpPr/>
          <p:nvPr/>
        </p:nvGrpSpPr>
        <p:grpSpPr>
          <a:xfrm>
            <a:off x="6665361" y="2837549"/>
            <a:ext cx="149190" cy="141353"/>
            <a:chOff x="3626943" y="2092176"/>
            <a:chExt cx="156633" cy="148405"/>
          </a:xfrm>
        </p:grpSpPr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0AEBAD51-BD48-41EF-83E6-39B56659796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45483C8F-855F-4A54-B5F2-F3FEF99EBC1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0C34EEFA-EE1A-4051-8915-30723FD114E2}"/>
              </a:ext>
            </a:extLst>
          </p:cNvPr>
          <p:cNvGrpSpPr/>
          <p:nvPr/>
        </p:nvGrpSpPr>
        <p:grpSpPr>
          <a:xfrm>
            <a:off x="7013834" y="2837549"/>
            <a:ext cx="149190" cy="141353"/>
            <a:chOff x="3626943" y="2092176"/>
            <a:chExt cx="156633" cy="148405"/>
          </a:xfrm>
        </p:grpSpPr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35E7B55A-97BA-4FC2-8B51-8363311EB32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BB7083F0-3D5B-46D1-A5D6-0E85885C390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A79E8CFB-3EA1-4151-9D96-F0510FD265C3}"/>
              </a:ext>
            </a:extLst>
          </p:cNvPr>
          <p:cNvGrpSpPr/>
          <p:nvPr/>
        </p:nvGrpSpPr>
        <p:grpSpPr>
          <a:xfrm>
            <a:off x="6218871" y="1634391"/>
            <a:ext cx="149190" cy="141353"/>
            <a:chOff x="3626943" y="2092176"/>
            <a:chExt cx="156633" cy="148405"/>
          </a:xfrm>
        </p:grpSpPr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7E35FDE6-EC9B-4127-BC97-5309CFDFA8D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7D72346B-C837-4E03-AD45-248674C8B0B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C24126C7-E1E5-4047-915D-218409BE5B83}"/>
              </a:ext>
            </a:extLst>
          </p:cNvPr>
          <p:cNvGrpSpPr/>
          <p:nvPr/>
        </p:nvGrpSpPr>
        <p:grpSpPr>
          <a:xfrm>
            <a:off x="6152492" y="1634391"/>
            <a:ext cx="149190" cy="141353"/>
            <a:chOff x="3626943" y="2092176"/>
            <a:chExt cx="156633" cy="148405"/>
          </a:xfrm>
        </p:grpSpPr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872206DE-B4F0-4B09-B8B9-876E029C845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A5D25BD1-5FC1-43DD-AAA6-F8C2155D146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D2A10F27-9B48-49CC-911F-74DA4BD1AF21}"/>
              </a:ext>
            </a:extLst>
          </p:cNvPr>
          <p:cNvGrpSpPr/>
          <p:nvPr/>
        </p:nvGrpSpPr>
        <p:grpSpPr>
          <a:xfrm>
            <a:off x="6060156" y="1634391"/>
            <a:ext cx="149190" cy="141353"/>
            <a:chOff x="3626943" y="2092176"/>
            <a:chExt cx="156633" cy="148405"/>
          </a:xfrm>
        </p:grpSpPr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EBF8F6B6-3298-4424-92D0-0F611FEEF2E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7EBEC0F5-6031-4910-BF77-2924C15E9EC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12F73BB0-72DC-4EA4-9C0A-356A83A90488}"/>
              </a:ext>
            </a:extLst>
          </p:cNvPr>
          <p:cNvGrpSpPr/>
          <p:nvPr/>
        </p:nvGrpSpPr>
        <p:grpSpPr>
          <a:xfrm>
            <a:off x="6019178" y="1634391"/>
            <a:ext cx="149190" cy="141353"/>
            <a:chOff x="3626943" y="2092176"/>
            <a:chExt cx="156633" cy="148405"/>
          </a:xfrm>
        </p:grpSpPr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DFD668CD-8B54-4FD0-BB8D-1D8395DF176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A967BB0E-25CE-4268-B8C2-B51425192FE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C74BA48A-45C5-4521-AFD1-BA6ADC16F950}"/>
              </a:ext>
            </a:extLst>
          </p:cNvPr>
          <p:cNvGrpSpPr/>
          <p:nvPr/>
        </p:nvGrpSpPr>
        <p:grpSpPr>
          <a:xfrm>
            <a:off x="5941485" y="1634391"/>
            <a:ext cx="149190" cy="141353"/>
            <a:chOff x="3626943" y="2092176"/>
            <a:chExt cx="156633" cy="148405"/>
          </a:xfrm>
        </p:grpSpPr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D89495FD-E2E9-4664-A307-7EC219610ED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E79AD0B2-B280-49F1-BCED-9FC6826EA29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607ACBC1-3B05-4FC0-87BA-1784ADE6F8B5}"/>
              </a:ext>
            </a:extLst>
          </p:cNvPr>
          <p:cNvGrpSpPr/>
          <p:nvPr/>
        </p:nvGrpSpPr>
        <p:grpSpPr>
          <a:xfrm>
            <a:off x="5593466" y="1634391"/>
            <a:ext cx="149190" cy="141353"/>
            <a:chOff x="3626943" y="2092176"/>
            <a:chExt cx="156633" cy="148405"/>
          </a:xfrm>
        </p:grpSpPr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512732CC-ED7A-4C69-B3E8-E7295F12AF6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D4E1DF2D-E1B7-4179-95B5-7C1104C0B4A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9A4E958D-6991-4FA0-96FB-91DF5E7CE4C6}"/>
              </a:ext>
            </a:extLst>
          </p:cNvPr>
          <p:cNvGrpSpPr/>
          <p:nvPr/>
        </p:nvGrpSpPr>
        <p:grpSpPr>
          <a:xfrm>
            <a:off x="7930196" y="1838006"/>
            <a:ext cx="149190" cy="141353"/>
            <a:chOff x="3626943" y="2092176"/>
            <a:chExt cx="156633" cy="148405"/>
          </a:xfrm>
        </p:grpSpPr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E04982B2-3746-47A4-9E18-80EB5830695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5A365ECC-3BA9-479B-8DE9-B1115A4FD6A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5B088ABB-E219-4B58-95E9-96E58C08772F}"/>
              </a:ext>
            </a:extLst>
          </p:cNvPr>
          <p:cNvGrpSpPr/>
          <p:nvPr/>
        </p:nvGrpSpPr>
        <p:grpSpPr>
          <a:xfrm>
            <a:off x="8031796" y="1838006"/>
            <a:ext cx="149190" cy="141353"/>
            <a:chOff x="3626943" y="2092176"/>
            <a:chExt cx="156633" cy="148405"/>
          </a:xfrm>
        </p:grpSpPr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4557F4D8-4212-4756-96C6-F9212064582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FD1F0ECD-76B3-4D2B-B3A2-88E7A4DBD6F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784F64AC-925E-47CF-8675-AE0764A1CF64}"/>
              </a:ext>
            </a:extLst>
          </p:cNvPr>
          <p:cNvGrpSpPr/>
          <p:nvPr/>
        </p:nvGrpSpPr>
        <p:grpSpPr>
          <a:xfrm>
            <a:off x="8255895" y="2503908"/>
            <a:ext cx="149190" cy="141353"/>
            <a:chOff x="3626943" y="2092176"/>
            <a:chExt cx="156633" cy="148405"/>
          </a:xfrm>
        </p:grpSpPr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CBCB3193-2453-4D14-B484-280D46A7DBB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4B544CA1-2585-48A4-967D-FD2433ADDCC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BECB8239-17DB-40B3-AFDB-1DD2B813FF77}"/>
              </a:ext>
            </a:extLst>
          </p:cNvPr>
          <p:cNvGrpSpPr/>
          <p:nvPr/>
        </p:nvGrpSpPr>
        <p:grpSpPr>
          <a:xfrm>
            <a:off x="8345750" y="2503908"/>
            <a:ext cx="149190" cy="141353"/>
            <a:chOff x="3626943" y="2092176"/>
            <a:chExt cx="156633" cy="148405"/>
          </a:xfrm>
        </p:grpSpPr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9FE4DA58-24CB-4997-8788-2A8D237DB3A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8B8C89F9-D386-45E5-B490-2F4E6937088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C9E9DF11-4478-4FB8-8B3E-3BED902FA3D1}"/>
              </a:ext>
            </a:extLst>
          </p:cNvPr>
          <p:cNvGrpSpPr/>
          <p:nvPr/>
        </p:nvGrpSpPr>
        <p:grpSpPr>
          <a:xfrm>
            <a:off x="8414102" y="2503908"/>
            <a:ext cx="149190" cy="141353"/>
            <a:chOff x="3626943" y="2092176"/>
            <a:chExt cx="156633" cy="148405"/>
          </a:xfrm>
        </p:grpSpPr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7C94A281-5692-4DDF-A64D-B053ECC161C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81288806-97DE-43D0-9CD4-A576980B25B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C7719A3F-6A9C-4181-9BCD-6CD7B96621E6}"/>
              </a:ext>
            </a:extLst>
          </p:cNvPr>
          <p:cNvGrpSpPr/>
          <p:nvPr/>
        </p:nvGrpSpPr>
        <p:grpSpPr>
          <a:xfrm>
            <a:off x="9690698" y="2503908"/>
            <a:ext cx="149190" cy="141353"/>
            <a:chOff x="3626943" y="2092176"/>
            <a:chExt cx="156633" cy="148405"/>
          </a:xfrm>
        </p:grpSpPr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BAD40EA5-EAC6-40DC-9C4E-BFB9D839CE1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6CCAB414-7356-4430-9B31-9A97535DE19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4CDCFBE2-B1C0-4986-B963-FC4577D596AC}"/>
              </a:ext>
            </a:extLst>
          </p:cNvPr>
          <p:cNvGrpSpPr/>
          <p:nvPr/>
        </p:nvGrpSpPr>
        <p:grpSpPr>
          <a:xfrm>
            <a:off x="9690698" y="3027690"/>
            <a:ext cx="149190" cy="141353"/>
            <a:chOff x="3626943" y="2092176"/>
            <a:chExt cx="156633" cy="148405"/>
          </a:xfrm>
        </p:grpSpPr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7052A403-450A-46E2-AF52-9EDBD432059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6D8056A7-6A44-439A-88A6-F74B32F25E7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80203A92-047A-49C4-9892-EED04851CDB8}"/>
              </a:ext>
            </a:extLst>
          </p:cNvPr>
          <p:cNvGrpSpPr/>
          <p:nvPr/>
        </p:nvGrpSpPr>
        <p:grpSpPr>
          <a:xfrm>
            <a:off x="9144018" y="3027690"/>
            <a:ext cx="149190" cy="141353"/>
            <a:chOff x="3626943" y="2092176"/>
            <a:chExt cx="156633" cy="148405"/>
          </a:xfrm>
        </p:grpSpPr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36AF1EC3-3FE2-46C2-A8DB-F60EC17C1F6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5B8778D1-CA9E-4AD5-8AA8-BF881E4D809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549EC15E-15F3-4CB0-B693-B23DAD69AC07}"/>
              </a:ext>
            </a:extLst>
          </p:cNvPr>
          <p:cNvGrpSpPr/>
          <p:nvPr/>
        </p:nvGrpSpPr>
        <p:grpSpPr>
          <a:xfrm>
            <a:off x="8427020" y="3027690"/>
            <a:ext cx="149190" cy="141353"/>
            <a:chOff x="3626943" y="2092176"/>
            <a:chExt cx="156633" cy="148405"/>
          </a:xfrm>
        </p:grpSpPr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FF84E389-DB63-4A12-8BEA-1F9ED073182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85118254-4490-4876-87CC-C71EACC66C1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5C92B7BA-D854-4CE2-A587-EFFF3F3B9129}"/>
              </a:ext>
            </a:extLst>
          </p:cNvPr>
          <p:cNvGrpSpPr/>
          <p:nvPr/>
        </p:nvGrpSpPr>
        <p:grpSpPr>
          <a:xfrm>
            <a:off x="8346281" y="3027690"/>
            <a:ext cx="149190" cy="141353"/>
            <a:chOff x="3626943" y="2092176"/>
            <a:chExt cx="156633" cy="148405"/>
          </a:xfrm>
        </p:grpSpPr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2A0ED822-AC39-4FFD-8209-CC893D4706B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3CD5FBC5-9FB8-4157-B5CF-BF9E04FC82C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631F330F-B273-4106-85C0-52CD682E787E}"/>
              </a:ext>
            </a:extLst>
          </p:cNvPr>
          <p:cNvGrpSpPr/>
          <p:nvPr/>
        </p:nvGrpSpPr>
        <p:grpSpPr>
          <a:xfrm>
            <a:off x="8266113" y="3027690"/>
            <a:ext cx="149190" cy="141353"/>
            <a:chOff x="3626943" y="2092176"/>
            <a:chExt cx="156633" cy="148405"/>
          </a:xfrm>
        </p:grpSpPr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CCBE7BC8-BCAF-4D56-84D4-AF345886F85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DFF55A32-784E-49DF-AC10-C31074AA6A0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6E35CC22-89F9-4FA0-936C-A18E5FF4F616}"/>
              </a:ext>
            </a:extLst>
          </p:cNvPr>
          <p:cNvGrpSpPr/>
          <p:nvPr/>
        </p:nvGrpSpPr>
        <p:grpSpPr>
          <a:xfrm>
            <a:off x="10021838" y="3310930"/>
            <a:ext cx="149190" cy="141353"/>
            <a:chOff x="3626943" y="2092176"/>
            <a:chExt cx="156633" cy="148405"/>
          </a:xfrm>
        </p:grpSpPr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A7C2F2C1-DD02-44D4-85EA-1821491B685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E5AACE99-A240-4FBA-863E-EE45AB38E70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83E5C19D-8032-4371-B566-61505281DBDE}"/>
              </a:ext>
            </a:extLst>
          </p:cNvPr>
          <p:cNvGrpSpPr/>
          <p:nvPr/>
        </p:nvGrpSpPr>
        <p:grpSpPr>
          <a:xfrm>
            <a:off x="9829288" y="2057080"/>
            <a:ext cx="149190" cy="141353"/>
            <a:chOff x="3626943" y="2092176"/>
            <a:chExt cx="156633" cy="148405"/>
          </a:xfrm>
        </p:grpSpPr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7734B3A9-FA70-4BCA-85C6-F40FD44D915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36DC92A7-F7A7-4A4B-969B-F90A1080ED8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7D843E6B-C3A9-4CA2-854F-A7FE1C3FC684}"/>
              </a:ext>
            </a:extLst>
          </p:cNvPr>
          <p:cNvGrpSpPr/>
          <p:nvPr/>
        </p:nvGrpSpPr>
        <p:grpSpPr>
          <a:xfrm>
            <a:off x="9759950" y="2057080"/>
            <a:ext cx="149190" cy="141353"/>
            <a:chOff x="3626943" y="2092176"/>
            <a:chExt cx="156633" cy="148405"/>
          </a:xfrm>
        </p:grpSpPr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3E1E80C8-04B8-4637-A6B3-528DAB01CCE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F6226A05-F1F3-4B15-AFD2-D92F2B02B75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40765781-F9F1-4EF0-8697-67DE9E2C92AB}"/>
              </a:ext>
            </a:extLst>
          </p:cNvPr>
          <p:cNvGrpSpPr/>
          <p:nvPr/>
        </p:nvGrpSpPr>
        <p:grpSpPr>
          <a:xfrm>
            <a:off x="9699593" y="2057080"/>
            <a:ext cx="149190" cy="141353"/>
            <a:chOff x="3626943" y="2092176"/>
            <a:chExt cx="156633" cy="148405"/>
          </a:xfrm>
        </p:grpSpPr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A8DF72B8-48CA-4CAC-9938-D9494366B2F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75FF1624-5D16-404D-ADF4-51FF50A1C22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1A098269-6CB0-4C33-A639-BE322CB0D3FA}"/>
              </a:ext>
            </a:extLst>
          </p:cNvPr>
          <p:cNvGrpSpPr/>
          <p:nvPr/>
        </p:nvGrpSpPr>
        <p:grpSpPr>
          <a:xfrm>
            <a:off x="8980505" y="2057080"/>
            <a:ext cx="149190" cy="141353"/>
            <a:chOff x="3626943" y="2092176"/>
            <a:chExt cx="156633" cy="148405"/>
          </a:xfrm>
        </p:grpSpPr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B71DAE1D-745D-4DF9-A063-025DDDA7D0C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63DFC1F6-2E1A-43E7-B1BD-2D0E401B637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A6E7C2E2-3D93-4738-9D7B-B5690C48932A}"/>
              </a:ext>
            </a:extLst>
          </p:cNvPr>
          <p:cNvGrpSpPr/>
          <p:nvPr/>
        </p:nvGrpSpPr>
        <p:grpSpPr>
          <a:xfrm>
            <a:off x="8832105" y="2057080"/>
            <a:ext cx="149190" cy="141353"/>
            <a:chOff x="3626943" y="2092176"/>
            <a:chExt cx="156633" cy="148405"/>
          </a:xfrm>
        </p:grpSpPr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003DEC0B-32C7-415D-A256-9B96744B9AC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0AC6BEF3-8E95-4C0F-A96E-F21BEC6A24C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09" name="Group 208">
            <a:extLst>
              <a:ext uri="{FF2B5EF4-FFF2-40B4-BE49-F238E27FC236}">
                <a16:creationId xmlns:a16="http://schemas.microsoft.com/office/drawing/2014/main" id="{DCC8492D-EE98-436B-88EC-5430F94E2121}"/>
              </a:ext>
            </a:extLst>
          </p:cNvPr>
          <p:cNvGrpSpPr/>
          <p:nvPr/>
        </p:nvGrpSpPr>
        <p:grpSpPr>
          <a:xfrm>
            <a:off x="8803543" y="2057080"/>
            <a:ext cx="149190" cy="141353"/>
            <a:chOff x="3626943" y="2092176"/>
            <a:chExt cx="156633" cy="148405"/>
          </a:xfrm>
        </p:grpSpPr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19B58556-D1AC-420B-876D-1F6C985E619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CB84D476-9C52-43AA-9FE9-01EC51EDB19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8DD129ED-D591-4DB4-A18D-E97254E14522}"/>
              </a:ext>
            </a:extLst>
          </p:cNvPr>
          <p:cNvGrpSpPr/>
          <p:nvPr/>
        </p:nvGrpSpPr>
        <p:grpSpPr>
          <a:xfrm>
            <a:off x="8706979" y="2057080"/>
            <a:ext cx="149190" cy="141353"/>
            <a:chOff x="3626943" y="2092176"/>
            <a:chExt cx="156633" cy="148405"/>
          </a:xfrm>
        </p:grpSpPr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15CA98E5-5964-440A-A29B-8629CD6DB67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FB08E95C-2808-4B1E-B126-2A44A462323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47990DAB-B9C2-4592-86DC-1E5D8CBC330D}"/>
              </a:ext>
            </a:extLst>
          </p:cNvPr>
          <p:cNvGrpSpPr/>
          <p:nvPr/>
        </p:nvGrpSpPr>
        <p:grpSpPr>
          <a:xfrm>
            <a:off x="8501809" y="2057080"/>
            <a:ext cx="149190" cy="141353"/>
            <a:chOff x="3626943" y="2092176"/>
            <a:chExt cx="156633" cy="148405"/>
          </a:xfrm>
        </p:grpSpPr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4BA4FAFE-0E9E-4735-8914-D40C91FD9BC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05259" y="2092176"/>
              <a:ext cx="0" cy="148405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57DF2555-FD4F-492E-9C0C-4E4B1E2665A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626943" y="2166378"/>
              <a:ext cx="156633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18" name="TextBox 217">
            <a:extLst>
              <a:ext uri="{FF2B5EF4-FFF2-40B4-BE49-F238E27FC236}">
                <a16:creationId xmlns:a16="http://schemas.microsoft.com/office/drawing/2014/main" id="{0AB3F33F-4822-1849-949C-4B0F8247A74E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6357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>
            <a:extLst>
              <a:ext uri="{FF2B5EF4-FFF2-40B4-BE49-F238E27FC236}">
                <a16:creationId xmlns:a16="http://schemas.microsoft.com/office/drawing/2014/main" id="{1900D8FF-A8F9-473A-B2D5-60BA57ECDD38}"/>
              </a:ext>
            </a:extLst>
          </p:cNvPr>
          <p:cNvGrpSpPr/>
          <p:nvPr/>
        </p:nvGrpSpPr>
        <p:grpSpPr>
          <a:xfrm>
            <a:off x="1180770" y="2189907"/>
            <a:ext cx="476580" cy="2724996"/>
            <a:chOff x="1180770" y="2189903"/>
            <a:chExt cx="476580" cy="2724996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33821479-1176-4A86-9023-B69076C89157}"/>
                </a:ext>
              </a:extLst>
            </p:cNvPr>
            <p:cNvSpPr/>
            <p:nvPr/>
          </p:nvSpPr>
          <p:spPr bwMode="auto">
            <a:xfrm>
              <a:off x="1180770" y="4502150"/>
              <a:ext cx="476580" cy="41274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D2434234-5EE0-445B-9CB4-B89E822717E4}"/>
                </a:ext>
              </a:extLst>
            </p:cNvPr>
            <p:cNvSpPr/>
            <p:nvPr/>
          </p:nvSpPr>
          <p:spPr bwMode="auto">
            <a:xfrm>
              <a:off x="1180770" y="2597150"/>
              <a:ext cx="476580" cy="1904999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3038E685-D50D-4A67-A791-93ECB558AF8F}"/>
                </a:ext>
              </a:extLst>
            </p:cNvPr>
            <p:cNvSpPr/>
            <p:nvPr/>
          </p:nvSpPr>
          <p:spPr bwMode="auto">
            <a:xfrm>
              <a:off x="1180770" y="2189903"/>
              <a:ext cx="476580" cy="412749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6B10986-6443-4AC2-A8EF-4161EC4178C0}"/>
              </a:ext>
            </a:extLst>
          </p:cNvPr>
          <p:cNvGrpSpPr/>
          <p:nvPr/>
        </p:nvGrpSpPr>
        <p:grpSpPr>
          <a:xfrm>
            <a:off x="1867431" y="2592496"/>
            <a:ext cx="476580" cy="2322407"/>
            <a:chOff x="1180770" y="2592492"/>
            <a:chExt cx="476580" cy="2322407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BC9EC480-27D6-42EA-8F9F-039E54903467}"/>
                </a:ext>
              </a:extLst>
            </p:cNvPr>
            <p:cNvSpPr/>
            <p:nvPr/>
          </p:nvSpPr>
          <p:spPr bwMode="auto">
            <a:xfrm>
              <a:off x="1180770" y="4292600"/>
              <a:ext cx="476580" cy="62229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FBC3CC13-52C2-4FE3-ABD0-A0E5EFB13438}"/>
                </a:ext>
              </a:extLst>
            </p:cNvPr>
            <p:cNvSpPr/>
            <p:nvPr/>
          </p:nvSpPr>
          <p:spPr bwMode="auto">
            <a:xfrm>
              <a:off x="1180770" y="3009900"/>
              <a:ext cx="476580" cy="1289051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83687BAA-F5B7-4252-8E44-3998EB4641FE}"/>
                </a:ext>
              </a:extLst>
            </p:cNvPr>
            <p:cNvSpPr/>
            <p:nvPr/>
          </p:nvSpPr>
          <p:spPr bwMode="auto">
            <a:xfrm>
              <a:off x="1180770" y="2592492"/>
              <a:ext cx="476580" cy="417408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99F3335C-15D6-4723-B63A-A58DB9FC75D4}"/>
              </a:ext>
            </a:extLst>
          </p:cNvPr>
          <p:cNvGrpSpPr/>
          <p:nvPr/>
        </p:nvGrpSpPr>
        <p:grpSpPr>
          <a:xfrm>
            <a:off x="2536075" y="3240796"/>
            <a:ext cx="476580" cy="1674107"/>
            <a:chOff x="1180770" y="3240792"/>
            <a:chExt cx="476580" cy="1674107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696ED9F-D5D2-4FF6-A5B6-F5960595BF97}"/>
                </a:ext>
              </a:extLst>
            </p:cNvPr>
            <p:cNvSpPr/>
            <p:nvPr/>
          </p:nvSpPr>
          <p:spPr bwMode="auto">
            <a:xfrm>
              <a:off x="1180770" y="4292600"/>
              <a:ext cx="476580" cy="62229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71ABE2CC-C170-4DCE-9030-6474EE71D11C}"/>
                </a:ext>
              </a:extLst>
            </p:cNvPr>
            <p:cNvSpPr/>
            <p:nvPr/>
          </p:nvSpPr>
          <p:spPr bwMode="auto">
            <a:xfrm>
              <a:off x="1180770" y="3651250"/>
              <a:ext cx="476580" cy="850899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AE9F59D8-6F28-4144-A43C-F217B2D067C2}"/>
                </a:ext>
              </a:extLst>
            </p:cNvPr>
            <p:cNvSpPr/>
            <p:nvPr/>
          </p:nvSpPr>
          <p:spPr bwMode="auto">
            <a:xfrm>
              <a:off x="1180770" y="3240792"/>
              <a:ext cx="476580" cy="417408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6822C5C-34AC-427B-8134-A442CB3CE4D7}"/>
              </a:ext>
            </a:extLst>
          </p:cNvPr>
          <p:cNvGrpSpPr/>
          <p:nvPr/>
        </p:nvGrpSpPr>
        <p:grpSpPr>
          <a:xfrm>
            <a:off x="3219698" y="3454404"/>
            <a:ext cx="476580" cy="1460499"/>
            <a:chOff x="1180770" y="3476118"/>
            <a:chExt cx="476580" cy="1438781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99042D24-8860-4F81-904A-986A4265C1AE}"/>
                </a:ext>
              </a:extLst>
            </p:cNvPr>
            <p:cNvSpPr/>
            <p:nvPr/>
          </p:nvSpPr>
          <p:spPr bwMode="auto">
            <a:xfrm>
              <a:off x="1180770" y="3882730"/>
              <a:ext cx="476580" cy="103216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E235AAB3-8ECB-49B0-BA54-1D4393769AA0}"/>
                </a:ext>
              </a:extLst>
            </p:cNvPr>
            <p:cNvSpPr/>
            <p:nvPr/>
          </p:nvSpPr>
          <p:spPr bwMode="auto">
            <a:xfrm>
              <a:off x="1180770" y="3476118"/>
              <a:ext cx="476580" cy="406612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B44EB65-2A79-4813-9DEF-243F22FE2566}"/>
              </a:ext>
            </a:extLst>
          </p:cNvPr>
          <p:cNvGrpSpPr/>
          <p:nvPr/>
        </p:nvGrpSpPr>
        <p:grpSpPr>
          <a:xfrm>
            <a:off x="3893737" y="3454404"/>
            <a:ext cx="476580" cy="1460499"/>
            <a:chOff x="1180770" y="3476118"/>
            <a:chExt cx="476580" cy="1438781"/>
          </a:xfrm>
        </p:grpSpPr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9F8778EB-B880-42AC-AE02-8E6811160BDF}"/>
                </a:ext>
              </a:extLst>
            </p:cNvPr>
            <p:cNvSpPr/>
            <p:nvPr/>
          </p:nvSpPr>
          <p:spPr bwMode="auto">
            <a:xfrm>
              <a:off x="1180770" y="4095420"/>
              <a:ext cx="476580" cy="81947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BBB3194E-382D-41F3-82E4-44809DFC87C4}"/>
                </a:ext>
              </a:extLst>
            </p:cNvPr>
            <p:cNvSpPr/>
            <p:nvPr/>
          </p:nvSpPr>
          <p:spPr bwMode="auto">
            <a:xfrm>
              <a:off x="1180770" y="3476118"/>
              <a:ext cx="476580" cy="631813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961F4257-FD20-4126-809F-AE382B64B4AD}"/>
              </a:ext>
            </a:extLst>
          </p:cNvPr>
          <p:cNvGrpSpPr/>
          <p:nvPr/>
        </p:nvGrpSpPr>
        <p:grpSpPr>
          <a:xfrm>
            <a:off x="4569870" y="3442808"/>
            <a:ext cx="476580" cy="1472095"/>
            <a:chOff x="1180770" y="3442804"/>
            <a:chExt cx="476580" cy="1472095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DCAF5759-00C0-4A65-B786-5B6111A7FDB7}"/>
                </a:ext>
              </a:extLst>
            </p:cNvPr>
            <p:cNvSpPr/>
            <p:nvPr/>
          </p:nvSpPr>
          <p:spPr bwMode="auto">
            <a:xfrm>
              <a:off x="1180770" y="4292600"/>
              <a:ext cx="476580" cy="62229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FDEB3087-E6AD-4838-900B-B675C058229B}"/>
                </a:ext>
              </a:extLst>
            </p:cNvPr>
            <p:cNvSpPr/>
            <p:nvPr/>
          </p:nvSpPr>
          <p:spPr bwMode="auto">
            <a:xfrm>
              <a:off x="1180770" y="3651251"/>
              <a:ext cx="476580" cy="647700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5BFFAC4F-1E26-4992-9003-6B6B299E36E0}"/>
                </a:ext>
              </a:extLst>
            </p:cNvPr>
            <p:cNvSpPr/>
            <p:nvPr/>
          </p:nvSpPr>
          <p:spPr bwMode="auto">
            <a:xfrm>
              <a:off x="1180770" y="3442804"/>
              <a:ext cx="476580" cy="21539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892524EC-F4CD-4D01-814A-2D3CD526AB9F}"/>
              </a:ext>
            </a:extLst>
          </p:cNvPr>
          <p:cNvGrpSpPr/>
          <p:nvPr/>
        </p:nvGrpSpPr>
        <p:grpSpPr>
          <a:xfrm>
            <a:off x="5278428" y="3454404"/>
            <a:ext cx="476580" cy="1460499"/>
            <a:chOff x="1180770" y="3454400"/>
            <a:chExt cx="476580" cy="1460499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BF743088-1AFB-43B3-BC1F-9122998A235D}"/>
                </a:ext>
              </a:extLst>
            </p:cNvPr>
            <p:cNvSpPr/>
            <p:nvPr/>
          </p:nvSpPr>
          <p:spPr bwMode="auto">
            <a:xfrm>
              <a:off x="1180770" y="4292600"/>
              <a:ext cx="476580" cy="62229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952EFED9-CC1E-4B17-A45A-2B794560BBFF}"/>
                </a:ext>
              </a:extLst>
            </p:cNvPr>
            <p:cNvSpPr/>
            <p:nvPr/>
          </p:nvSpPr>
          <p:spPr bwMode="auto">
            <a:xfrm>
              <a:off x="1180770" y="3873500"/>
              <a:ext cx="476580" cy="838199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50774D77-7BFE-4A71-B053-3C4EEA1DEE41}"/>
                </a:ext>
              </a:extLst>
            </p:cNvPr>
            <p:cNvSpPr/>
            <p:nvPr/>
          </p:nvSpPr>
          <p:spPr bwMode="auto">
            <a:xfrm>
              <a:off x="1180770" y="3454400"/>
              <a:ext cx="476580" cy="425452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80840ACA-7B7A-49F1-BC94-CD5C6D64DAC7}"/>
              </a:ext>
            </a:extLst>
          </p:cNvPr>
          <p:cNvGrpSpPr/>
          <p:nvPr/>
        </p:nvGrpSpPr>
        <p:grpSpPr>
          <a:xfrm>
            <a:off x="5920042" y="3651254"/>
            <a:ext cx="476580" cy="1263649"/>
            <a:chOff x="1180770" y="3670041"/>
            <a:chExt cx="476580" cy="1244858"/>
          </a:xfrm>
        </p:grpSpPr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A3888F3F-0850-4D50-85AC-1EA461E16CD1}"/>
                </a:ext>
              </a:extLst>
            </p:cNvPr>
            <p:cNvSpPr/>
            <p:nvPr/>
          </p:nvSpPr>
          <p:spPr bwMode="auto">
            <a:xfrm>
              <a:off x="1180770" y="4722083"/>
              <a:ext cx="476580" cy="19281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E1054DA-C0CF-4C5B-9B25-7744A4AF56CE}"/>
                </a:ext>
              </a:extLst>
            </p:cNvPr>
            <p:cNvSpPr/>
            <p:nvPr/>
          </p:nvSpPr>
          <p:spPr bwMode="auto">
            <a:xfrm>
              <a:off x="1180770" y="3670041"/>
              <a:ext cx="476580" cy="1052042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C418F62C-C224-445B-A301-E8C4E34FA8E8}"/>
              </a:ext>
            </a:extLst>
          </p:cNvPr>
          <p:cNvGrpSpPr/>
          <p:nvPr/>
        </p:nvGrpSpPr>
        <p:grpSpPr>
          <a:xfrm>
            <a:off x="6603665" y="3860691"/>
            <a:ext cx="476580" cy="1054212"/>
            <a:chOff x="1180770" y="3876365"/>
            <a:chExt cx="476580" cy="103853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8647B5AD-A81F-440A-A2F0-571C12C86795}"/>
                </a:ext>
              </a:extLst>
            </p:cNvPr>
            <p:cNvSpPr/>
            <p:nvPr/>
          </p:nvSpPr>
          <p:spPr bwMode="auto">
            <a:xfrm>
              <a:off x="1180770" y="4289343"/>
              <a:ext cx="476580" cy="62555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E5C78B4-C30C-47B1-A30E-13D69E212023}"/>
                </a:ext>
              </a:extLst>
            </p:cNvPr>
            <p:cNvSpPr/>
            <p:nvPr/>
          </p:nvSpPr>
          <p:spPr bwMode="auto">
            <a:xfrm>
              <a:off x="1180770" y="3876365"/>
              <a:ext cx="476580" cy="412978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88DF006B-4DE2-4AB1-B5F4-C89761CFA761}"/>
              </a:ext>
            </a:extLst>
          </p:cNvPr>
          <p:cNvGrpSpPr/>
          <p:nvPr/>
        </p:nvGrpSpPr>
        <p:grpSpPr>
          <a:xfrm>
            <a:off x="7301516" y="3860691"/>
            <a:ext cx="476580" cy="1054212"/>
            <a:chOff x="1180770" y="3876365"/>
            <a:chExt cx="476580" cy="1038535"/>
          </a:xfrm>
        </p:grpSpPr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6067FCB6-4EB4-4F80-9AA8-FA296A20DB36}"/>
                </a:ext>
              </a:extLst>
            </p:cNvPr>
            <p:cNvSpPr/>
            <p:nvPr/>
          </p:nvSpPr>
          <p:spPr bwMode="auto">
            <a:xfrm>
              <a:off x="1180770" y="4702321"/>
              <a:ext cx="476580" cy="21257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4D8820CC-B369-41F8-9445-3713F6359127}"/>
                </a:ext>
              </a:extLst>
            </p:cNvPr>
            <p:cNvSpPr/>
            <p:nvPr/>
          </p:nvSpPr>
          <p:spPr bwMode="auto">
            <a:xfrm>
              <a:off x="1180770" y="3876365"/>
              <a:ext cx="476580" cy="825956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A6AEDC84-6165-4EE8-90C7-50BBE0F62EB0}"/>
              </a:ext>
            </a:extLst>
          </p:cNvPr>
          <p:cNvGrpSpPr/>
          <p:nvPr/>
        </p:nvGrpSpPr>
        <p:grpSpPr>
          <a:xfrm>
            <a:off x="7961327" y="3860691"/>
            <a:ext cx="476580" cy="1054212"/>
            <a:chOff x="1180770" y="3876365"/>
            <a:chExt cx="476580" cy="1038535"/>
          </a:xfrm>
        </p:grpSpPr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CF6A07C8-49C1-4640-9A0D-DEDF6AEB8475}"/>
                </a:ext>
              </a:extLst>
            </p:cNvPr>
            <p:cNvSpPr/>
            <p:nvPr/>
          </p:nvSpPr>
          <p:spPr bwMode="auto">
            <a:xfrm>
              <a:off x="1180770" y="4702321"/>
              <a:ext cx="476580" cy="21257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F648CAB4-4DA8-4696-9E0A-CD8FCECD7221}"/>
                </a:ext>
              </a:extLst>
            </p:cNvPr>
            <p:cNvSpPr/>
            <p:nvPr/>
          </p:nvSpPr>
          <p:spPr bwMode="auto">
            <a:xfrm>
              <a:off x="1180770" y="3876365"/>
              <a:ext cx="476580" cy="825956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E84463F6-E1C4-4C4A-AE16-59FE13231D97}"/>
              </a:ext>
            </a:extLst>
          </p:cNvPr>
          <p:cNvGrpSpPr/>
          <p:nvPr/>
        </p:nvGrpSpPr>
        <p:grpSpPr>
          <a:xfrm>
            <a:off x="8659178" y="4076701"/>
            <a:ext cx="476580" cy="838202"/>
            <a:chOff x="1180770" y="4089163"/>
            <a:chExt cx="476580" cy="825737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E418F685-4DBB-43B6-B551-60FBBBDD37D1}"/>
                </a:ext>
              </a:extLst>
            </p:cNvPr>
            <p:cNvSpPr/>
            <p:nvPr/>
          </p:nvSpPr>
          <p:spPr bwMode="auto">
            <a:xfrm>
              <a:off x="1180770" y="4702321"/>
              <a:ext cx="476580" cy="21257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3673BD74-04DE-4FB2-B79C-87569E94514D}"/>
                </a:ext>
              </a:extLst>
            </p:cNvPr>
            <p:cNvSpPr/>
            <p:nvPr/>
          </p:nvSpPr>
          <p:spPr bwMode="auto">
            <a:xfrm>
              <a:off x="1180770" y="4089163"/>
              <a:ext cx="476580" cy="613157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258309EE-2F05-46BE-9C08-D44354365181}"/>
              </a:ext>
            </a:extLst>
          </p:cNvPr>
          <p:cNvGrpSpPr/>
          <p:nvPr/>
        </p:nvGrpSpPr>
        <p:grpSpPr>
          <a:xfrm>
            <a:off x="9331039" y="4089650"/>
            <a:ext cx="476580" cy="825253"/>
            <a:chOff x="1180770" y="4089646"/>
            <a:chExt cx="476580" cy="825253"/>
          </a:xfrm>
        </p:grpSpPr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929478CA-483A-41DC-99C9-02605B8DF0C0}"/>
                </a:ext>
              </a:extLst>
            </p:cNvPr>
            <p:cNvSpPr/>
            <p:nvPr/>
          </p:nvSpPr>
          <p:spPr bwMode="auto">
            <a:xfrm>
              <a:off x="1180770" y="4699111"/>
              <a:ext cx="476580" cy="21578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7C8708DB-E9C2-40DA-9B1E-B134511FFC86}"/>
                </a:ext>
              </a:extLst>
            </p:cNvPr>
            <p:cNvSpPr/>
            <p:nvPr/>
          </p:nvSpPr>
          <p:spPr bwMode="auto">
            <a:xfrm>
              <a:off x="1180770" y="4292599"/>
              <a:ext cx="476580" cy="411739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E82E72F9-7851-4B4D-82F4-0B6EB0AF360A}"/>
                </a:ext>
              </a:extLst>
            </p:cNvPr>
            <p:cNvSpPr/>
            <p:nvPr/>
          </p:nvSpPr>
          <p:spPr bwMode="auto">
            <a:xfrm>
              <a:off x="1180770" y="4089646"/>
              <a:ext cx="476580" cy="21539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E492B339-9810-42C7-B52E-BAD593A17D8A}"/>
              </a:ext>
            </a:extLst>
          </p:cNvPr>
          <p:cNvGrpSpPr/>
          <p:nvPr/>
        </p:nvGrpSpPr>
        <p:grpSpPr>
          <a:xfrm>
            <a:off x="10000307" y="4076704"/>
            <a:ext cx="476580" cy="838199"/>
            <a:chOff x="1180770" y="4076700"/>
            <a:chExt cx="476580" cy="838199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6AD9DBAE-680D-45F0-BDC0-2064A8E875B2}"/>
                </a:ext>
              </a:extLst>
            </p:cNvPr>
            <p:cNvSpPr/>
            <p:nvPr/>
          </p:nvSpPr>
          <p:spPr bwMode="auto">
            <a:xfrm>
              <a:off x="1180770" y="4502149"/>
              <a:ext cx="476580" cy="41275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37E5F916-632C-432D-A98E-32897B3A0FFE}"/>
                </a:ext>
              </a:extLst>
            </p:cNvPr>
            <p:cNvSpPr/>
            <p:nvPr/>
          </p:nvSpPr>
          <p:spPr bwMode="auto">
            <a:xfrm>
              <a:off x="1180770" y="4292600"/>
              <a:ext cx="476580" cy="209403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47702C2E-959E-46DB-B27C-253291C1D678}"/>
                </a:ext>
              </a:extLst>
            </p:cNvPr>
            <p:cNvSpPr/>
            <p:nvPr/>
          </p:nvSpPr>
          <p:spPr bwMode="auto">
            <a:xfrm>
              <a:off x="1180770" y="4076700"/>
              <a:ext cx="476580" cy="222251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F3027A70-36A7-4D78-8C12-2979064E74F5}"/>
              </a:ext>
            </a:extLst>
          </p:cNvPr>
          <p:cNvGrpSpPr/>
          <p:nvPr/>
        </p:nvGrpSpPr>
        <p:grpSpPr>
          <a:xfrm>
            <a:off x="10700136" y="4076704"/>
            <a:ext cx="476580" cy="838199"/>
            <a:chOff x="1180770" y="4076700"/>
            <a:chExt cx="476580" cy="838199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A37E3312-1D1F-467B-8DBB-7983EA5623EB}"/>
                </a:ext>
              </a:extLst>
            </p:cNvPr>
            <p:cNvSpPr/>
            <p:nvPr/>
          </p:nvSpPr>
          <p:spPr bwMode="auto">
            <a:xfrm>
              <a:off x="1180770" y="4292600"/>
              <a:ext cx="476580" cy="62229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ABDCAFEA-7F13-4430-921C-93A0D67A6A8D}"/>
                </a:ext>
              </a:extLst>
            </p:cNvPr>
            <p:cNvSpPr/>
            <p:nvPr/>
          </p:nvSpPr>
          <p:spPr bwMode="auto">
            <a:xfrm>
              <a:off x="1180770" y="4076700"/>
              <a:ext cx="476580" cy="222251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Venetoclax/Azacitidine in Treatment-Naive HR-MDS (Phase Ib): mORR Across Baseline Mutations</a:t>
            </a:r>
            <a:endParaRPr lang="en-US" altLang="en-US" dirty="0"/>
          </a:p>
        </p:txBody>
      </p:sp>
      <p:sp>
        <p:nvSpPr>
          <p:cNvPr id="12" name="Text Box 15">
            <a:extLst>
              <a:ext uri="{FF2B5EF4-FFF2-40B4-BE49-F238E27FC236}">
                <a16:creationId xmlns:a16="http://schemas.microsoft.com/office/drawing/2014/main" id="{6885E2BB-36BF-DA4B-B59B-FA478E652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Garcia. ASH 2021. Abstr 241. Reproduced with permission.</a:t>
            </a:r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A76576C5-493F-4E4E-9FCA-3535771D0E39}"/>
              </a:ext>
            </a:extLst>
          </p:cNvPr>
          <p:cNvSpPr txBox="1">
            <a:spLocks/>
          </p:cNvSpPr>
          <p:nvPr/>
        </p:nvSpPr>
        <p:spPr>
          <a:xfrm>
            <a:off x="749300" y="5270500"/>
            <a:ext cx="10631304" cy="95779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8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6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2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5146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Responses in patients with multi-hit/biallelic </a:t>
            </a:r>
            <a:r>
              <a:rPr kumimoji="0" lang="en-US" sz="20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TP53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mutations similar to those in patients with any </a:t>
            </a:r>
            <a:r>
              <a:rPr kumimoji="0" lang="en-US" sz="20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TP53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mutations</a:t>
            </a:r>
          </a:p>
          <a:p>
            <a:pPr marL="742950" marR="0" lvl="1" indent="-28575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‒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CR: 28.6%; mORR: 71.4%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36E2BE-6BC4-4927-99AF-66B5DB3C5E21}"/>
              </a:ext>
            </a:extLst>
          </p:cNvPr>
          <p:cNvSpPr txBox="1"/>
          <p:nvPr/>
        </p:nvSpPr>
        <p:spPr bwMode="auto">
          <a:xfrm>
            <a:off x="4244741" y="1502063"/>
            <a:ext cx="34331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mORR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Across Baseline Mutations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7BF55A-DE07-4FAF-8349-9F20EF2C611C}"/>
              </a:ext>
            </a:extLst>
          </p:cNvPr>
          <p:cNvSpPr txBox="1"/>
          <p:nvPr/>
        </p:nvSpPr>
        <p:spPr bwMode="auto">
          <a:xfrm rot="16200000">
            <a:off x="-570732" y="3176957"/>
            <a:ext cx="24334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Patients With Mutation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51AA691-4043-4406-BC41-59DE223EB73D}"/>
              </a:ext>
            </a:extLst>
          </p:cNvPr>
          <p:cNvGrpSpPr/>
          <p:nvPr/>
        </p:nvGrpSpPr>
        <p:grpSpPr>
          <a:xfrm>
            <a:off x="649217" y="1563068"/>
            <a:ext cx="418704" cy="3527531"/>
            <a:chOff x="606882" y="1563068"/>
            <a:chExt cx="418704" cy="352753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C2B644E-4EE1-404E-8B3F-3731B7F8EBEE}"/>
                </a:ext>
              </a:extLst>
            </p:cNvPr>
            <p:cNvSpPr txBox="1"/>
            <p:nvPr/>
          </p:nvSpPr>
          <p:spPr bwMode="auto">
            <a:xfrm>
              <a:off x="723900" y="4721267"/>
              <a:ext cx="301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CF996C3-0029-43D1-852E-7D6D2458DD35}"/>
                </a:ext>
              </a:extLst>
            </p:cNvPr>
            <p:cNvSpPr txBox="1"/>
            <p:nvPr/>
          </p:nvSpPr>
          <p:spPr bwMode="auto">
            <a:xfrm>
              <a:off x="723900" y="3668534"/>
              <a:ext cx="301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01BAB60-524F-44D2-9AF9-A12C8AA0BF85}"/>
                </a:ext>
              </a:extLst>
            </p:cNvPr>
            <p:cNvSpPr txBox="1"/>
            <p:nvPr/>
          </p:nvSpPr>
          <p:spPr bwMode="auto">
            <a:xfrm>
              <a:off x="606882" y="2615801"/>
              <a:ext cx="41870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6446680-D838-48A4-B3C1-D2622B13E730}"/>
                </a:ext>
              </a:extLst>
            </p:cNvPr>
            <p:cNvSpPr txBox="1"/>
            <p:nvPr/>
          </p:nvSpPr>
          <p:spPr bwMode="auto">
            <a:xfrm>
              <a:off x="606882" y="1563068"/>
              <a:ext cx="41870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15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B4E48F8-45C9-4D88-8431-213B54D97DCA}"/>
              </a:ext>
            </a:extLst>
          </p:cNvPr>
          <p:cNvGrpSpPr/>
          <p:nvPr/>
        </p:nvGrpSpPr>
        <p:grpSpPr>
          <a:xfrm>
            <a:off x="1091064" y="4935071"/>
            <a:ext cx="10211661" cy="338554"/>
            <a:chOff x="1091064" y="4935071"/>
            <a:chExt cx="10211661" cy="33855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64356D8-6AF2-4D12-A896-1C0B9E6F4E4C}"/>
                </a:ext>
              </a:extLst>
            </p:cNvPr>
            <p:cNvSpPr txBox="1"/>
            <p:nvPr/>
          </p:nvSpPr>
          <p:spPr bwMode="auto">
            <a:xfrm>
              <a:off x="1091064" y="4935071"/>
              <a:ext cx="5982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TP53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82DAD17-B9C5-4AF8-93C6-38D37499F0ED}"/>
                </a:ext>
              </a:extLst>
            </p:cNvPr>
            <p:cNvSpPr txBox="1"/>
            <p:nvPr/>
          </p:nvSpPr>
          <p:spPr bwMode="auto">
            <a:xfrm>
              <a:off x="1714307" y="4935071"/>
              <a:ext cx="7101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ASXL1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79C9836-AEAD-48CC-966B-114F2877A121}"/>
                </a:ext>
              </a:extLst>
            </p:cNvPr>
            <p:cNvSpPr txBox="1"/>
            <p:nvPr/>
          </p:nvSpPr>
          <p:spPr bwMode="auto">
            <a:xfrm>
              <a:off x="2367531" y="4935071"/>
              <a:ext cx="74732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U2AF1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23BE475-70D2-4896-9F7E-FFD28C74094C}"/>
                </a:ext>
              </a:extLst>
            </p:cNvPr>
            <p:cNvSpPr txBox="1"/>
            <p:nvPr/>
          </p:nvSpPr>
          <p:spPr bwMode="auto">
            <a:xfrm>
              <a:off x="3105421" y="4935071"/>
              <a:ext cx="76142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DDX41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12BB14C-3156-45C2-8CD2-0E969926FA36}"/>
                </a:ext>
              </a:extLst>
            </p:cNvPr>
            <p:cNvSpPr txBox="1"/>
            <p:nvPr/>
          </p:nvSpPr>
          <p:spPr bwMode="auto">
            <a:xfrm>
              <a:off x="3781275" y="4935071"/>
              <a:ext cx="72346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STAG2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15DD9B6-6422-4C20-BAF6-D902F570A3BA}"/>
                </a:ext>
              </a:extLst>
            </p:cNvPr>
            <p:cNvSpPr txBox="1"/>
            <p:nvPr/>
          </p:nvSpPr>
          <p:spPr bwMode="auto">
            <a:xfrm>
              <a:off x="4507223" y="4935071"/>
              <a:ext cx="5886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TET2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82739E8-7712-43E4-B83F-40F101638C7E}"/>
                </a:ext>
              </a:extLst>
            </p:cNvPr>
            <p:cNvSpPr txBox="1"/>
            <p:nvPr/>
          </p:nvSpPr>
          <p:spPr bwMode="auto">
            <a:xfrm>
              <a:off x="5076356" y="4935071"/>
              <a:ext cx="78739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RUNX1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D6E3501-4EB4-426F-B84E-7BDC4A3EF2FE}"/>
                </a:ext>
              </a:extLst>
            </p:cNvPr>
            <p:cNvSpPr txBox="1"/>
            <p:nvPr/>
          </p:nvSpPr>
          <p:spPr bwMode="auto">
            <a:xfrm>
              <a:off x="5797920" y="4935071"/>
              <a:ext cx="69442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SF3B1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41FABA7-A964-486C-B36C-431509BE2B61}"/>
                </a:ext>
              </a:extLst>
            </p:cNvPr>
            <p:cNvSpPr txBox="1"/>
            <p:nvPr/>
          </p:nvSpPr>
          <p:spPr bwMode="auto">
            <a:xfrm>
              <a:off x="6502101" y="4935071"/>
              <a:ext cx="66248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BCOR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083B830-1E63-4EAD-A107-3AA50F2B6D2A}"/>
                </a:ext>
              </a:extLst>
            </p:cNvPr>
            <p:cNvSpPr txBox="1"/>
            <p:nvPr/>
          </p:nvSpPr>
          <p:spPr bwMode="auto">
            <a:xfrm>
              <a:off x="7076046" y="4935071"/>
              <a:ext cx="84189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IDH 1/2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AB45738-9B61-4D59-AAB5-D5F6EF25444D}"/>
                </a:ext>
              </a:extLst>
            </p:cNvPr>
            <p:cNvSpPr txBox="1"/>
            <p:nvPr/>
          </p:nvSpPr>
          <p:spPr bwMode="auto">
            <a:xfrm>
              <a:off x="7839323" y="4935071"/>
              <a:ext cx="69243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SRSF2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8F5B75-954A-4EB4-8658-36ED03D83DA3}"/>
                </a:ext>
              </a:extLst>
            </p:cNvPr>
            <p:cNvSpPr txBox="1"/>
            <p:nvPr/>
          </p:nvSpPr>
          <p:spPr bwMode="auto">
            <a:xfrm>
              <a:off x="8392051" y="4935071"/>
              <a:ext cx="95891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DNMT3A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38A0320-EF64-4B5E-8309-C63FBF21AA4C}"/>
                </a:ext>
              </a:extLst>
            </p:cNvPr>
            <p:cNvSpPr txBox="1"/>
            <p:nvPr/>
          </p:nvSpPr>
          <p:spPr bwMode="auto">
            <a:xfrm>
              <a:off x="9159336" y="4935071"/>
              <a:ext cx="83708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No Mut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D87879A-FF54-4570-BB60-381989CE108B}"/>
                </a:ext>
              </a:extLst>
            </p:cNvPr>
            <p:cNvSpPr txBox="1"/>
            <p:nvPr/>
          </p:nvSpPr>
          <p:spPr bwMode="auto">
            <a:xfrm>
              <a:off x="9858134" y="4935071"/>
              <a:ext cx="81144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SETBP1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6C28ED7-C696-4EB0-89CD-3804CDAA0E75}"/>
                </a:ext>
              </a:extLst>
            </p:cNvPr>
            <p:cNvSpPr txBox="1"/>
            <p:nvPr/>
          </p:nvSpPr>
          <p:spPr bwMode="auto">
            <a:xfrm>
              <a:off x="10574128" y="4935071"/>
              <a:ext cx="7285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CEBPA</a:t>
              </a:r>
            </a:p>
          </p:txBody>
        </p:sp>
      </p:grp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450AAE76-FAD3-4233-B31C-71E35347BAA4}"/>
              </a:ext>
            </a:extLst>
          </p:cNvPr>
          <p:cNvSpPr/>
          <p:nvPr/>
        </p:nvSpPr>
        <p:spPr bwMode="auto">
          <a:xfrm>
            <a:off x="1067921" y="1761067"/>
            <a:ext cx="10184279" cy="3175000"/>
          </a:xfrm>
          <a:custGeom>
            <a:avLst/>
            <a:gdLst>
              <a:gd name="connsiteX0" fmla="*/ 0 w 10193867"/>
              <a:gd name="connsiteY0" fmla="*/ 0 h 3175000"/>
              <a:gd name="connsiteX1" fmla="*/ 0 w 10193867"/>
              <a:gd name="connsiteY1" fmla="*/ 3175000 h 3175000"/>
              <a:gd name="connsiteX2" fmla="*/ 10193867 w 10193867"/>
              <a:gd name="connsiteY2" fmla="*/ 3175000 h 317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93867" h="3175000">
                <a:moveTo>
                  <a:pt x="0" y="0"/>
                </a:moveTo>
                <a:lnTo>
                  <a:pt x="0" y="3175000"/>
                </a:lnTo>
                <a:lnTo>
                  <a:pt x="10193867" y="3175000"/>
                </a:lnTo>
              </a:path>
            </a:pathLst>
          </a:custGeom>
          <a:noFill/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19A9109-AFAC-44F9-8179-BC0A7E035B7E}"/>
              </a:ext>
            </a:extLst>
          </p:cNvPr>
          <p:cNvGrpSpPr/>
          <p:nvPr/>
        </p:nvGrpSpPr>
        <p:grpSpPr>
          <a:xfrm>
            <a:off x="990600" y="1752489"/>
            <a:ext cx="85812" cy="3183468"/>
            <a:chOff x="830646" y="1752489"/>
            <a:chExt cx="914400" cy="3183468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7B92CB7-8354-4BEA-9DE8-76EFC6064FD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30646" y="1752489"/>
              <a:ext cx="914400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80CD458-81FD-47D5-8AC3-D8A5ED51646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30646" y="2802357"/>
              <a:ext cx="914400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6BAFD338-A033-4936-BF12-3A68E2479EF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30646" y="3860689"/>
              <a:ext cx="914400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F66572C-7B04-4E6A-986C-95036CC6EAC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30646" y="4935957"/>
              <a:ext cx="914400" cy="0"/>
            </a:xfrm>
            <a:prstGeom prst="lin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8B4D46F-3968-4AEC-AE83-45DEE7F353DF}"/>
              </a:ext>
            </a:extLst>
          </p:cNvPr>
          <p:cNvGrpSpPr/>
          <p:nvPr/>
        </p:nvGrpSpPr>
        <p:grpSpPr>
          <a:xfrm>
            <a:off x="1076412" y="4926494"/>
            <a:ext cx="10184279" cy="118905"/>
            <a:chOff x="1076412" y="4715320"/>
            <a:chExt cx="10184279" cy="419151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64BD2C70-4C1A-4213-B1C7-32DA7BF1101D}"/>
                </a:ext>
              </a:extLst>
            </p:cNvPr>
            <p:cNvGrpSpPr/>
            <p:nvPr/>
          </p:nvGrpSpPr>
          <p:grpSpPr>
            <a:xfrm rot="5400000">
              <a:off x="1881341" y="3910391"/>
              <a:ext cx="419151" cy="2029009"/>
              <a:chOff x="830646" y="1752489"/>
              <a:chExt cx="914400" cy="3183468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5C96D097-9C3D-4185-BF0D-B08844497DA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1752489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2B072879-B3B1-4508-A97E-E183B9BCA09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2802357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D4598281-F31B-474F-A9A2-99BAC56A0AA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3860689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F08074B2-E6A1-4164-A2DE-7EF6EC420B8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4935957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FBD33C2A-4385-4012-8AC3-A5849506500D}"/>
                </a:ext>
              </a:extLst>
            </p:cNvPr>
            <p:cNvGrpSpPr/>
            <p:nvPr/>
          </p:nvGrpSpPr>
          <p:grpSpPr>
            <a:xfrm rot="5400000">
              <a:off x="4600408" y="3910391"/>
              <a:ext cx="419151" cy="2029009"/>
              <a:chOff x="830646" y="1752489"/>
              <a:chExt cx="914400" cy="3183468"/>
            </a:xfrm>
          </p:grpSpPr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120284A0-CC91-4FEF-AC44-01CB3258ABA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1752489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000F8C5A-7394-456B-AE5D-190357EA286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2802357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F59012B0-E878-4560-954B-B9977B3C3A1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3860689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FD54424F-DCFD-4BD9-BE47-BE96920680C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4935957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60880373-B9BF-4CBD-911B-1293D1C9E1B5}"/>
                </a:ext>
              </a:extLst>
            </p:cNvPr>
            <p:cNvGrpSpPr/>
            <p:nvPr/>
          </p:nvGrpSpPr>
          <p:grpSpPr>
            <a:xfrm rot="5400000">
              <a:off x="7326675" y="3910391"/>
              <a:ext cx="419151" cy="2029009"/>
              <a:chOff x="830646" y="1752489"/>
              <a:chExt cx="914400" cy="3183468"/>
            </a:xfrm>
          </p:grpSpPr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82CA5F9D-7396-476F-8F9B-21788B0C783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1752489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EB00F2E2-78F5-4467-8EF1-D2BF858082E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2802357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16F8ADFF-0B48-44FA-974F-AF8976714BC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3860689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3AE5BDAF-55DC-4758-907B-E3CE11BBA12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4935957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B8E0DBCD-B7F3-4619-82BB-5FC0588BEF1B}"/>
                </a:ext>
              </a:extLst>
            </p:cNvPr>
            <p:cNvGrpSpPr/>
            <p:nvPr/>
          </p:nvGrpSpPr>
          <p:grpSpPr>
            <a:xfrm rot="5400000">
              <a:off x="10036611" y="3910391"/>
              <a:ext cx="419151" cy="2029009"/>
              <a:chOff x="830646" y="1752489"/>
              <a:chExt cx="914400" cy="3183468"/>
            </a:xfrm>
          </p:grpSpPr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56ADE8E5-7A4B-49EB-80E5-FF1ABCAACE6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1752489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866DC4D4-4CF2-4FAC-B4D7-0AD6F5B4E1E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2802357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14101369-889C-41D2-BACC-9B67B6FF65D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3860689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94524D7F-C67B-477B-91F1-3ED2A37D089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0646" y="4935957"/>
                <a:ext cx="914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7C7A56B1-B6D3-4E08-9B02-7B8EF253320B}"/>
              </a:ext>
            </a:extLst>
          </p:cNvPr>
          <p:cNvGrpSpPr/>
          <p:nvPr/>
        </p:nvGrpSpPr>
        <p:grpSpPr>
          <a:xfrm>
            <a:off x="9897609" y="2326773"/>
            <a:ext cx="1383941" cy="757130"/>
            <a:chOff x="8712831" y="2275969"/>
            <a:chExt cx="1383941" cy="757130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2C2078F-5305-4F82-BD5D-427E8681F9CD}"/>
                </a:ext>
              </a:extLst>
            </p:cNvPr>
            <p:cNvSpPr txBox="1"/>
            <p:nvPr/>
          </p:nvSpPr>
          <p:spPr bwMode="auto">
            <a:xfrm>
              <a:off x="8864832" y="2275969"/>
              <a:ext cx="1231940" cy="757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CR</a:t>
              </a: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mCR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No response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E66B2F55-C91D-4D90-AE0C-77F8B3CB9C76}"/>
                </a:ext>
              </a:extLst>
            </p:cNvPr>
            <p:cNvSpPr/>
            <p:nvPr/>
          </p:nvSpPr>
          <p:spPr bwMode="auto">
            <a:xfrm>
              <a:off x="8712831" y="2367161"/>
              <a:ext cx="137160" cy="13716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DDD9938-613F-4EA7-81D9-6D19B92EF3E5}"/>
                </a:ext>
              </a:extLst>
            </p:cNvPr>
            <p:cNvSpPr/>
            <p:nvPr/>
          </p:nvSpPr>
          <p:spPr bwMode="auto">
            <a:xfrm>
              <a:off x="8712831" y="2584949"/>
              <a:ext cx="137160" cy="137160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6DF91EED-1D3C-4A9B-A0EE-C83E353954F5}"/>
                </a:ext>
              </a:extLst>
            </p:cNvPr>
            <p:cNvSpPr/>
            <p:nvPr/>
          </p:nvSpPr>
          <p:spPr bwMode="auto">
            <a:xfrm>
              <a:off x="8712831" y="2821243"/>
              <a:ext cx="137160" cy="137160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rtlCol="0" anchor="b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35000"/>
                </a:spcBef>
                <a:spcAft>
                  <a:spcPct val="25000"/>
                </a:spcAft>
                <a:buClr>
                  <a:srgbClr val="015873"/>
                </a:buClr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74A58217-DE54-4A4B-9026-A362787A739F}"/>
              </a:ext>
            </a:extLst>
          </p:cNvPr>
          <p:cNvSpPr txBox="1"/>
          <p:nvPr/>
        </p:nvSpPr>
        <p:spPr bwMode="auto">
          <a:xfrm>
            <a:off x="1145242" y="3358964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69%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5C47F348-6EF1-4CA9-8014-0233108857AD}"/>
              </a:ext>
            </a:extLst>
          </p:cNvPr>
          <p:cNvSpPr txBox="1"/>
          <p:nvPr/>
        </p:nvSpPr>
        <p:spPr bwMode="auto">
          <a:xfrm>
            <a:off x="1061499" y="1624090"/>
            <a:ext cx="77136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mORR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85%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9089AF97-C0EF-40AA-A447-00DDCEAB1D75}"/>
              </a:ext>
            </a:extLst>
          </p:cNvPr>
          <p:cNvSpPr txBox="1"/>
          <p:nvPr/>
        </p:nvSpPr>
        <p:spPr bwMode="auto">
          <a:xfrm>
            <a:off x="1145242" y="4565739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15%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39E047FF-E762-42FB-8C77-CB19FADBD193}"/>
              </a:ext>
            </a:extLst>
          </p:cNvPr>
          <p:cNvSpPr txBox="1"/>
          <p:nvPr/>
        </p:nvSpPr>
        <p:spPr bwMode="auto">
          <a:xfrm>
            <a:off x="1841905" y="3449314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55%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56E1C6BD-D29D-4838-A19F-C46E62B87C66}"/>
              </a:ext>
            </a:extLst>
          </p:cNvPr>
          <p:cNvSpPr txBox="1"/>
          <p:nvPr/>
        </p:nvSpPr>
        <p:spPr bwMode="auto">
          <a:xfrm>
            <a:off x="1814490" y="2285113"/>
            <a:ext cx="58381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82%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466F3F1F-63B8-45CF-8B5C-AB0651F88806}"/>
              </a:ext>
            </a:extLst>
          </p:cNvPr>
          <p:cNvSpPr txBox="1"/>
          <p:nvPr/>
        </p:nvSpPr>
        <p:spPr bwMode="auto">
          <a:xfrm>
            <a:off x="1826281" y="4473049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27%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3895A7BC-090D-4F9B-BFEC-E40D6B46FD0B}"/>
              </a:ext>
            </a:extLst>
          </p:cNvPr>
          <p:cNvSpPr txBox="1"/>
          <p:nvPr/>
        </p:nvSpPr>
        <p:spPr bwMode="auto">
          <a:xfrm>
            <a:off x="2512779" y="3925370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50%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A327D95A-986C-402F-8622-9A0470C6F76F}"/>
              </a:ext>
            </a:extLst>
          </p:cNvPr>
          <p:cNvSpPr txBox="1"/>
          <p:nvPr/>
        </p:nvSpPr>
        <p:spPr bwMode="auto">
          <a:xfrm>
            <a:off x="2482386" y="2925885"/>
            <a:ext cx="58381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75%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1C7CF05B-A6CA-4C0C-8A88-0FC0CEB5AFD3}"/>
              </a:ext>
            </a:extLst>
          </p:cNvPr>
          <p:cNvSpPr txBox="1"/>
          <p:nvPr/>
        </p:nvSpPr>
        <p:spPr bwMode="auto">
          <a:xfrm>
            <a:off x="2499093" y="4574618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25%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92327DD9-DED1-48D1-B571-97292AEC60F3}"/>
              </a:ext>
            </a:extLst>
          </p:cNvPr>
          <p:cNvSpPr txBox="1"/>
          <p:nvPr/>
        </p:nvSpPr>
        <p:spPr bwMode="auto">
          <a:xfrm>
            <a:off x="3172680" y="3488410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29%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AB4AEFC4-8488-4D47-8326-96DF5D7B0821}"/>
              </a:ext>
            </a:extLst>
          </p:cNvPr>
          <p:cNvSpPr txBox="1"/>
          <p:nvPr/>
        </p:nvSpPr>
        <p:spPr bwMode="auto">
          <a:xfrm>
            <a:off x="3125160" y="3134490"/>
            <a:ext cx="70083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6FEA99DC-5543-44C1-8300-172A7237CDBE}"/>
              </a:ext>
            </a:extLst>
          </p:cNvPr>
          <p:cNvSpPr txBox="1"/>
          <p:nvPr/>
        </p:nvSpPr>
        <p:spPr bwMode="auto">
          <a:xfrm>
            <a:off x="3158994" y="4199530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71%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F40D065F-3E9A-41BB-AD8B-9579E7567A55}"/>
              </a:ext>
            </a:extLst>
          </p:cNvPr>
          <p:cNvSpPr txBox="1"/>
          <p:nvPr/>
        </p:nvSpPr>
        <p:spPr bwMode="auto">
          <a:xfrm>
            <a:off x="3798020" y="3144574"/>
            <a:ext cx="70083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52D173BA-B7D6-427A-8BB2-86E797C6DC3F}"/>
              </a:ext>
            </a:extLst>
          </p:cNvPr>
          <p:cNvSpPr txBox="1"/>
          <p:nvPr/>
        </p:nvSpPr>
        <p:spPr bwMode="auto">
          <a:xfrm>
            <a:off x="5832329" y="3353990"/>
            <a:ext cx="70083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322255EE-0606-4D76-821F-A96482B69811}"/>
              </a:ext>
            </a:extLst>
          </p:cNvPr>
          <p:cNvSpPr txBox="1"/>
          <p:nvPr/>
        </p:nvSpPr>
        <p:spPr bwMode="auto">
          <a:xfrm>
            <a:off x="6502101" y="3550853"/>
            <a:ext cx="70083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FCEB68F6-C8AD-413A-8B2E-69222F4C050A}"/>
              </a:ext>
            </a:extLst>
          </p:cNvPr>
          <p:cNvSpPr txBox="1"/>
          <p:nvPr/>
        </p:nvSpPr>
        <p:spPr bwMode="auto">
          <a:xfrm>
            <a:off x="7176394" y="3554396"/>
            <a:ext cx="70083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3083AD76-12E1-4655-9FBA-43A323AFAF72}"/>
              </a:ext>
            </a:extLst>
          </p:cNvPr>
          <p:cNvSpPr txBox="1"/>
          <p:nvPr/>
        </p:nvSpPr>
        <p:spPr bwMode="auto">
          <a:xfrm>
            <a:off x="7866029" y="3557480"/>
            <a:ext cx="70083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6E4660F2-0668-4742-8A1E-917513ACF1D6}"/>
              </a:ext>
            </a:extLst>
          </p:cNvPr>
          <p:cNvSpPr txBox="1"/>
          <p:nvPr/>
        </p:nvSpPr>
        <p:spPr bwMode="auto">
          <a:xfrm>
            <a:off x="8558793" y="3762876"/>
            <a:ext cx="70083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36818A16-D071-4B12-9AB0-932E04B20709}"/>
              </a:ext>
            </a:extLst>
          </p:cNvPr>
          <p:cNvSpPr txBox="1"/>
          <p:nvPr/>
        </p:nvSpPr>
        <p:spPr bwMode="auto">
          <a:xfrm>
            <a:off x="3857821" y="3604389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43%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8ED91948-0E52-4AEC-A636-31DA6B584D07}"/>
              </a:ext>
            </a:extLst>
          </p:cNvPr>
          <p:cNvSpPr txBox="1"/>
          <p:nvPr/>
        </p:nvSpPr>
        <p:spPr bwMode="auto">
          <a:xfrm>
            <a:off x="3844135" y="4315509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57%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6F50AEF5-BAE1-44FC-9120-81FE7D3A9B31}"/>
              </a:ext>
            </a:extLst>
          </p:cNvPr>
          <p:cNvSpPr txBox="1"/>
          <p:nvPr/>
        </p:nvSpPr>
        <p:spPr bwMode="auto">
          <a:xfrm>
            <a:off x="4541044" y="3144574"/>
            <a:ext cx="58381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86%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DE332CB4-D2F1-4FD3-BE8E-495A6B8B8AB8}"/>
              </a:ext>
            </a:extLst>
          </p:cNvPr>
          <p:cNvSpPr txBox="1"/>
          <p:nvPr/>
        </p:nvSpPr>
        <p:spPr bwMode="auto">
          <a:xfrm>
            <a:off x="4542335" y="3776016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43%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64831DB1-E585-4BF9-8CD7-1D8F6F33DE02}"/>
              </a:ext>
            </a:extLst>
          </p:cNvPr>
          <p:cNvSpPr txBox="1"/>
          <p:nvPr/>
        </p:nvSpPr>
        <p:spPr bwMode="auto">
          <a:xfrm>
            <a:off x="5212359" y="4117473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57%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2F8A651E-6D21-40CB-AD06-4B453D35DAA9}"/>
              </a:ext>
            </a:extLst>
          </p:cNvPr>
          <p:cNvSpPr txBox="1"/>
          <p:nvPr/>
        </p:nvSpPr>
        <p:spPr bwMode="auto">
          <a:xfrm>
            <a:off x="4542335" y="4461442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43%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2533821A-D3E3-4915-AF6A-B56BC9DA035B}"/>
              </a:ext>
            </a:extLst>
          </p:cNvPr>
          <p:cNvSpPr txBox="1"/>
          <p:nvPr/>
        </p:nvSpPr>
        <p:spPr bwMode="auto">
          <a:xfrm>
            <a:off x="5212359" y="4611920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14%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CA6FD289-166F-47BF-8E19-2513CBFC467C}"/>
              </a:ext>
            </a:extLst>
          </p:cNvPr>
          <p:cNvSpPr txBox="1"/>
          <p:nvPr/>
        </p:nvSpPr>
        <p:spPr bwMode="auto">
          <a:xfrm>
            <a:off x="5225612" y="3144574"/>
            <a:ext cx="58381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71%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0F7B3ED4-5B2E-4637-8421-52693825B09B}"/>
              </a:ext>
            </a:extLst>
          </p:cNvPr>
          <p:cNvSpPr txBox="1"/>
          <p:nvPr/>
        </p:nvSpPr>
        <p:spPr bwMode="auto">
          <a:xfrm>
            <a:off x="5867003" y="4117473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83%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692769E1-7B5A-4CDD-938F-BD1AEF4161AB}"/>
              </a:ext>
            </a:extLst>
          </p:cNvPr>
          <p:cNvSpPr txBox="1"/>
          <p:nvPr/>
        </p:nvSpPr>
        <p:spPr bwMode="auto">
          <a:xfrm>
            <a:off x="5867003" y="4611920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17%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5E0B7A2B-ECC9-4416-8688-9E6BDFA5D2C6}"/>
              </a:ext>
            </a:extLst>
          </p:cNvPr>
          <p:cNvSpPr txBox="1"/>
          <p:nvPr/>
        </p:nvSpPr>
        <p:spPr bwMode="auto">
          <a:xfrm>
            <a:off x="6563626" y="3895765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40%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00609D2A-A13E-4805-B7A6-7D83643EBC96}"/>
              </a:ext>
            </a:extLst>
          </p:cNvPr>
          <p:cNvSpPr txBox="1"/>
          <p:nvPr/>
        </p:nvSpPr>
        <p:spPr bwMode="auto">
          <a:xfrm>
            <a:off x="6582401" y="4454017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60%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401E5D82-0ADA-43FA-9AF7-1D0D12065019}"/>
              </a:ext>
            </a:extLst>
          </p:cNvPr>
          <p:cNvSpPr txBox="1"/>
          <p:nvPr/>
        </p:nvSpPr>
        <p:spPr bwMode="auto">
          <a:xfrm>
            <a:off x="7236483" y="4129140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80%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6AE58EA5-2E17-43F8-97F7-DE67D15A876E}"/>
              </a:ext>
            </a:extLst>
          </p:cNvPr>
          <p:cNvSpPr txBox="1"/>
          <p:nvPr/>
        </p:nvSpPr>
        <p:spPr bwMode="auto">
          <a:xfrm>
            <a:off x="7269416" y="4611920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20%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D175550F-7CE6-434E-8E45-0A9414C75F3B}"/>
              </a:ext>
            </a:extLst>
          </p:cNvPr>
          <p:cNvSpPr txBox="1"/>
          <p:nvPr/>
        </p:nvSpPr>
        <p:spPr bwMode="auto">
          <a:xfrm>
            <a:off x="7915905" y="4129140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80%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2BB49DDB-DD46-4A2F-A81E-3F2FD2072938}"/>
              </a:ext>
            </a:extLst>
          </p:cNvPr>
          <p:cNvSpPr txBox="1"/>
          <p:nvPr/>
        </p:nvSpPr>
        <p:spPr bwMode="auto">
          <a:xfrm>
            <a:off x="7948838" y="4611920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20%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16AF73BD-AA56-4231-9A8E-D622EA96E403}"/>
              </a:ext>
            </a:extLst>
          </p:cNvPr>
          <p:cNvSpPr txBox="1"/>
          <p:nvPr/>
        </p:nvSpPr>
        <p:spPr bwMode="auto">
          <a:xfrm>
            <a:off x="8613835" y="4185215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75%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DD30806A-87D2-4652-A760-940D7FD93D20}"/>
              </a:ext>
            </a:extLst>
          </p:cNvPr>
          <p:cNvSpPr txBox="1"/>
          <p:nvPr/>
        </p:nvSpPr>
        <p:spPr bwMode="auto">
          <a:xfrm>
            <a:off x="8622146" y="4611810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25%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900C09C6-A198-4D3C-AD28-661881396346}"/>
              </a:ext>
            </a:extLst>
          </p:cNvPr>
          <p:cNvSpPr txBox="1"/>
          <p:nvPr/>
        </p:nvSpPr>
        <p:spPr bwMode="auto">
          <a:xfrm>
            <a:off x="9309273" y="4343544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50%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48F8748F-7D6D-4BAF-9DC9-72B74B2A8B8D}"/>
              </a:ext>
            </a:extLst>
          </p:cNvPr>
          <p:cNvSpPr txBox="1"/>
          <p:nvPr/>
        </p:nvSpPr>
        <p:spPr bwMode="auto">
          <a:xfrm>
            <a:off x="9309273" y="4618160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25%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C0A885AF-29DF-421A-B239-F0030FB11328}"/>
              </a:ext>
            </a:extLst>
          </p:cNvPr>
          <p:cNvSpPr txBox="1"/>
          <p:nvPr/>
        </p:nvSpPr>
        <p:spPr bwMode="auto">
          <a:xfrm>
            <a:off x="9309273" y="3785798"/>
            <a:ext cx="58381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75%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6B2766C5-3B26-46B2-B58B-0DB0A02B21F9}"/>
              </a:ext>
            </a:extLst>
          </p:cNvPr>
          <p:cNvSpPr txBox="1"/>
          <p:nvPr/>
        </p:nvSpPr>
        <p:spPr bwMode="auto">
          <a:xfrm>
            <a:off x="9946690" y="4542242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50%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8085CD17-4728-47FD-941F-DB0D6E948E71}"/>
              </a:ext>
            </a:extLst>
          </p:cNvPr>
          <p:cNvSpPr txBox="1"/>
          <p:nvPr/>
        </p:nvSpPr>
        <p:spPr bwMode="auto">
          <a:xfrm>
            <a:off x="9958074" y="4218981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25%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60061E4E-CE2F-4EDA-BC77-23C846308852}"/>
              </a:ext>
            </a:extLst>
          </p:cNvPr>
          <p:cNvSpPr txBox="1"/>
          <p:nvPr/>
        </p:nvSpPr>
        <p:spPr bwMode="auto">
          <a:xfrm>
            <a:off x="10000076" y="3785798"/>
            <a:ext cx="58381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75%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BFE167EE-65DE-46A4-B1E0-263A4BE69BAA}"/>
              </a:ext>
            </a:extLst>
          </p:cNvPr>
          <p:cNvSpPr txBox="1"/>
          <p:nvPr/>
        </p:nvSpPr>
        <p:spPr bwMode="auto">
          <a:xfrm>
            <a:off x="10646519" y="3785798"/>
            <a:ext cx="58381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75%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1C5DA5F4-252F-495C-AFF4-35C13A8F2E60}"/>
              </a:ext>
            </a:extLst>
          </p:cNvPr>
          <p:cNvSpPr txBox="1"/>
          <p:nvPr/>
        </p:nvSpPr>
        <p:spPr bwMode="auto">
          <a:xfrm>
            <a:off x="10650525" y="4419815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75%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DC1C622A-9A94-1E4F-A6FE-3F35B9667FD7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8804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Venetoclax/Azacitidine in Treatment-Naive </a:t>
            </a:r>
            <a:br>
              <a:rPr lang="en-US" dirty="0"/>
            </a:br>
            <a:r>
              <a:rPr lang="en-US" dirty="0"/>
              <a:t>HR-MDS (Phase Ib): Investigator Conclusions</a:t>
            </a:r>
            <a:endParaRPr lang="en-US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5A434-F1D5-5849-B631-A920CC7313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this phase Ib trial, venetoclax/azacitidine had an acceptable safety profile in patients with treatment-naive higher-risk MDS</a:t>
            </a:r>
          </a:p>
          <a:p>
            <a:r>
              <a:rPr lang="en-US" dirty="0"/>
              <a:t>RP2D venetoclax 400 mg on D1-14 + azacitidine 75 mg/m</a:t>
            </a:r>
            <a:r>
              <a:rPr lang="en-US" baseline="30000" dirty="0"/>
              <a:t>2 </a:t>
            </a:r>
            <a:r>
              <a:rPr lang="en-US" dirty="0"/>
              <a:t>induced rapid, durable responses and a high remission rate </a:t>
            </a:r>
          </a:p>
          <a:p>
            <a:r>
              <a:rPr lang="en-US" dirty="0"/>
              <a:t>Clinical and molecular responses were observed across mutational profiles, including in patients with poor prognostic mutations </a:t>
            </a:r>
          </a:p>
        </p:txBody>
      </p:sp>
      <p:sp>
        <p:nvSpPr>
          <p:cNvPr id="12" name="Text Box 15">
            <a:extLst>
              <a:ext uri="{FF2B5EF4-FFF2-40B4-BE49-F238E27FC236}">
                <a16:creationId xmlns:a16="http://schemas.microsoft.com/office/drawing/2014/main" id="{6885E2BB-36BF-DA4B-B59B-FA478E652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Garcia. ASH 2021. Abstr 241.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6556DC-9268-534E-B8F9-469BC370AFA7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310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091AC-A559-4294-A210-6F3CFF667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of IPSS-M: Patient Characteristics and Molecular Characterization in Discovery Cohort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00E9D-A622-4535-B35B-D3CFEB876A9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dirty="0"/>
              <a:t>Inclusion criteria: diagnostic samples; blasts &lt;20%, WBC &lt;13 x 10</a:t>
            </a:r>
            <a:r>
              <a:rPr lang="en-US" sz="2400" baseline="30000" dirty="0"/>
              <a:t>9</a:t>
            </a:r>
            <a:r>
              <a:rPr lang="en-US" sz="2400" dirty="0"/>
              <a:t>/L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D9F672E-D442-4E5D-A0F9-144B5AE9B53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400" dirty="0"/>
              <a:t>Molecular characterization: conventional cytogenetics; assessed oncogenic mutations from 152 genes (VAF &gt;2%)</a:t>
            </a:r>
          </a:p>
          <a:p>
            <a:pPr lvl="1"/>
            <a:r>
              <a:rPr lang="en-US" sz="2200" dirty="0"/>
              <a:t>Findings: 48 genes mutated in ≥1% of patients; ≥1 oncogenic mutation in 94% of patients</a:t>
            </a:r>
          </a:p>
          <a:p>
            <a:endParaRPr lang="en-US" sz="2400" dirty="0"/>
          </a:p>
        </p:txBody>
      </p:sp>
      <p:sp>
        <p:nvSpPr>
          <p:cNvPr id="4" name="Text Box 15">
            <a:extLst>
              <a:ext uri="{FF2B5EF4-FFF2-40B4-BE49-F238E27FC236}">
                <a16:creationId xmlns:a16="http://schemas.microsoft.com/office/drawing/2014/main" id="{0C992D62-D4AB-4480-A1C8-C2448C1E9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Bernard. ASH 2021. Abstr 61.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8" name="Group 3">
            <a:extLst>
              <a:ext uri="{FF2B5EF4-FFF2-40B4-BE49-F238E27FC236}">
                <a16:creationId xmlns:a16="http://schemas.microsoft.com/office/drawing/2014/main" id="{DCEF1BFF-A2A3-884A-8AB6-23DB59B414F0}"/>
              </a:ext>
            </a:extLst>
          </p:cNvPr>
          <p:cNvGraphicFramePr>
            <a:graphicFrameLocks/>
          </p:cNvGraphicFramePr>
          <p:nvPr/>
        </p:nvGraphicFramePr>
        <p:xfrm>
          <a:off x="709796" y="2313229"/>
          <a:ext cx="5309277" cy="3657712"/>
        </p:xfrm>
        <a:graphic>
          <a:graphicData uri="http://schemas.openxmlformats.org/drawingml/2006/table">
            <a:tbl>
              <a:tblPr/>
              <a:tblGrid>
                <a:gridCol w="3112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7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Characteristic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All Patients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2957)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Median age, yr (95th range)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72 (39-88)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Therapy-related MDS, %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Treated with disease-modifying agents </a:t>
                      </a:r>
                      <a:b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according to guidelines, %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Median follow-up, yr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966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≥1 oncogenic lesion, %*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91179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Median number oncogenic lesions per patient, n (range)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(0-20)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824114"/>
                  </a:ext>
                </a:extLst>
              </a:tr>
            </a:tbl>
          </a:graphicData>
        </a:graphic>
      </p:graphicFrame>
      <p:sp>
        <p:nvSpPr>
          <p:cNvPr id="9" name="Text Box 15">
            <a:extLst>
              <a:ext uri="{FF2B5EF4-FFF2-40B4-BE49-F238E27FC236}">
                <a16:creationId xmlns:a16="http://schemas.microsoft.com/office/drawing/2014/main" id="{CD253A34-225D-EC4B-A4C6-048AAA8E0F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796" y="5950276"/>
            <a:ext cx="5229570" cy="307777"/>
          </a:xfrm>
          <a:prstGeom prst="rect">
            <a:avLst/>
          </a:prstGeom>
          <a:noFill/>
          <a:ln>
            <a:noFill/>
          </a:ln>
        </p:spPr>
        <p:txBody>
          <a:bodyPr wrap="square"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*48 genes mutated in &gt;1% of patients. 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D2A12D-99DF-244C-8AAE-0CAFF0572AE9}"/>
              </a:ext>
            </a:extLst>
          </p:cNvPr>
          <p:cNvSpPr txBox="1"/>
          <p:nvPr/>
        </p:nvSpPr>
        <p:spPr>
          <a:xfrm>
            <a:off x="9351264" y="6414346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0299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website&#10;&#10;Description automatically generated">
            <a:extLst>
              <a:ext uri="{FF2B5EF4-FFF2-40B4-BE49-F238E27FC236}">
                <a16:creationId xmlns:a16="http://schemas.microsoft.com/office/drawing/2014/main" id="{AB38EB8C-EC43-6A4C-9690-CE4686C0E5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1056" b="273"/>
          <a:stretch/>
        </p:blipFill>
        <p:spPr>
          <a:xfrm>
            <a:off x="20" y="10"/>
            <a:ext cx="12191980" cy="6857990"/>
          </a:xfr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517B3E1-C834-7748-9A63-0572CF6F7F40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4082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759" y="238127"/>
            <a:ext cx="10872444" cy="1103313"/>
          </a:xfrm>
        </p:spPr>
        <p:txBody>
          <a:bodyPr/>
          <a:lstStyle/>
          <a:p>
            <a:r>
              <a:rPr lang="en-US" dirty="0"/>
              <a:t>Venetoclax and HMA in Higher-Risk MDS: Background</a:t>
            </a:r>
            <a:endParaRPr lang="en-US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4D6D876-F8A2-4A37-B209-DAB13ECD1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675" y="1513047"/>
            <a:ext cx="11006480" cy="4650686"/>
          </a:xfrm>
        </p:spPr>
        <p:txBody>
          <a:bodyPr/>
          <a:lstStyle/>
          <a:p>
            <a:r>
              <a:rPr lang="en-US" sz="2600" dirty="0"/>
              <a:t>HMAs remain standard of care for patients with higher-risk MDS</a:t>
            </a:r>
          </a:p>
          <a:p>
            <a:pPr lvl="1"/>
            <a:r>
              <a:rPr lang="en-US" sz="2400" dirty="0"/>
              <a:t>HMA treatment associated with &lt;20% CR rate and median OS of 12-18 mo</a:t>
            </a:r>
            <a:r>
              <a:rPr lang="en-US" sz="2400" baseline="30000" dirty="0"/>
              <a:t>1</a:t>
            </a:r>
            <a:endParaRPr lang="en-US" sz="2400" dirty="0"/>
          </a:p>
          <a:p>
            <a:r>
              <a:rPr lang="en-US" sz="2600" dirty="0"/>
              <a:t>Early suggestions of higher response rate with the addition of venetoclax to HMAs in higher-risk MDS</a:t>
            </a:r>
            <a:r>
              <a:rPr lang="en-US" sz="2600" baseline="30000" dirty="0"/>
              <a:t>2,3</a:t>
            </a:r>
          </a:p>
          <a:p>
            <a:r>
              <a:rPr lang="en-US" sz="2600" dirty="0"/>
              <a:t>The current retrospective analysis compared clinical outcomes in patients with higher-risk MDS treated with first-line HMA, first-line HMA + venetoclax, or HMA with venetoclax given after HMA failure</a:t>
            </a:r>
            <a:r>
              <a:rPr lang="en-US" sz="2600" baseline="30000" dirty="0"/>
              <a:t>4</a:t>
            </a:r>
          </a:p>
        </p:txBody>
      </p:sp>
      <p:sp>
        <p:nvSpPr>
          <p:cNvPr id="11" name="Text Box 15">
            <a:extLst>
              <a:ext uri="{FF2B5EF4-FFF2-40B4-BE49-F238E27FC236}">
                <a16:creationId xmlns:a16="http://schemas.microsoft.com/office/drawing/2014/main" id="{9CB540B7-AECE-7D4A-9BF5-502AA7848D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204249"/>
            <a:ext cx="7853362" cy="461665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1. Zeidan. Br J Haematol. 2016;175:829. 2. Garcia. ASH 2020. Abstr 656. </a:t>
            </a:r>
            <a:b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3. Zeidan. ASH 2020. Abstr 3109. 4. Komrokji. ASH 2021. Abstr 536.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9CB6C1-96EA-0147-8C2F-3EC8E3CBB191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759" y="238127"/>
            <a:ext cx="10872444" cy="1103313"/>
          </a:xfrm>
        </p:spPr>
        <p:txBody>
          <a:bodyPr/>
          <a:lstStyle/>
          <a:p>
            <a:r>
              <a:rPr lang="en-US" dirty="0"/>
              <a:t>Venetoclax and HMA in Higher-Risk MDS: Study Design</a:t>
            </a:r>
            <a:endParaRPr lang="en-US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4D6D876-F8A2-4A37-B209-DAB13ECD1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</p:spPr>
        <p:txBody>
          <a:bodyPr/>
          <a:lstStyle/>
          <a:p>
            <a:r>
              <a:rPr lang="en-US" sz="2400" dirty="0"/>
              <a:t>Retrospective analysis of clinical outcomes in patients with MDS who were classified as intermediate or higher risk by R-IPSS and received first-line treatment with HMA at Moffitt Cancer Center (N = 1193)</a:t>
            </a:r>
          </a:p>
          <a:p>
            <a:pPr lvl="1"/>
            <a:r>
              <a:rPr lang="en-US" sz="2200" dirty="0"/>
              <a:t>Single-agent HMA: n = 1158 (azacitidine n = 1027; decitabine n = 131)</a:t>
            </a:r>
          </a:p>
          <a:p>
            <a:pPr lvl="1"/>
            <a:r>
              <a:rPr lang="en-US" sz="2200" dirty="0"/>
              <a:t>First-line HMA + venetoclax*: n = 35 (azacitidine n = 26; decitabine n = 9)</a:t>
            </a:r>
          </a:p>
          <a:p>
            <a:pPr lvl="1"/>
            <a:r>
              <a:rPr lang="en-US" sz="2200" dirty="0"/>
              <a:t>Of patients who received single-agent HMA, n = 31 subsequently received HMA + venetoclax for R/R MDS without transformation to AML</a:t>
            </a:r>
          </a:p>
          <a:p>
            <a:r>
              <a:rPr lang="en-US" sz="2400" dirty="0"/>
              <a:t>Response rate and median OS assessed (OS from diagnosis)</a:t>
            </a:r>
          </a:p>
          <a:p>
            <a:pPr lvl="1"/>
            <a:r>
              <a:rPr lang="en-US" sz="2200" dirty="0"/>
              <a:t>Median follow-up from diagnosis: 96 mo for first-line single-agent HMA, 15 mo for </a:t>
            </a:r>
            <a:br>
              <a:rPr lang="en-US" sz="2200" dirty="0"/>
            </a:br>
            <a:r>
              <a:rPr lang="en-US" sz="2200" dirty="0"/>
              <a:t>first-line HMA + venetoclax, 36 mo for HMA + venetoclax in R/R MDS</a:t>
            </a:r>
          </a:p>
        </p:txBody>
      </p:sp>
      <p:sp>
        <p:nvSpPr>
          <p:cNvPr id="12" name="Text Box 15">
            <a:extLst>
              <a:ext uri="{FF2B5EF4-FFF2-40B4-BE49-F238E27FC236}">
                <a16:creationId xmlns:a16="http://schemas.microsoft.com/office/drawing/2014/main" id="{A038AFAB-9180-1346-8950-CF7F5E6E2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Komrokji. ASH 2021. Abstr 536.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F3182B-4982-E241-9303-30DEEE93B72D}"/>
              </a:ext>
            </a:extLst>
          </p:cNvPr>
          <p:cNvSpPr txBox="1"/>
          <p:nvPr/>
        </p:nvSpPr>
        <p:spPr bwMode="auto">
          <a:xfrm>
            <a:off x="412751" y="6075183"/>
            <a:ext cx="618054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*400 mg PO QD days 1-14 starting dose, adjusted for antibiotic prophylaxis.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D7C935-0AA0-0E45-A450-792D18988704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3759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Venetoclax and HMA in Higher-Risk MDS: </a:t>
            </a:r>
            <a:br>
              <a:rPr lang="en-US" dirty="0"/>
            </a:br>
            <a:r>
              <a:rPr lang="en-US" dirty="0"/>
              <a:t>Efficacy of First-line Therapy</a:t>
            </a:r>
            <a:endParaRPr lang="en-US" altLang="en-US" dirty="0"/>
          </a:p>
        </p:txBody>
      </p:sp>
      <p:graphicFrame>
        <p:nvGraphicFramePr>
          <p:cNvPr id="12" name="Group 32">
            <a:extLst>
              <a:ext uri="{FF2B5EF4-FFF2-40B4-BE49-F238E27FC236}">
                <a16:creationId xmlns:a16="http://schemas.microsoft.com/office/drawing/2014/main" id="{896846B9-D13C-BA48-ADC9-02075DB90ADB}"/>
              </a:ext>
            </a:extLst>
          </p:cNvPr>
          <p:cNvGraphicFramePr>
            <a:graphicFrameLocks/>
          </p:cNvGraphicFramePr>
          <p:nvPr/>
        </p:nvGraphicFramePr>
        <p:xfrm>
          <a:off x="522288" y="1606894"/>
          <a:ext cx="5380325" cy="3718656"/>
        </p:xfrm>
        <a:graphic>
          <a:graphicData uri="http://schemas.openxmlformats.org/drawingml/2006/table">
            <a:tbl>
              <a:tblPr/>
              <a:tblGrid>
                <a:gridCol w="1833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23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0764">
                  <a:extLst>
                    <a:ext uri="{9D8B030D-6E8A-4147-A177-3AD203B41FA5}">
                      <a16:colId xmlns:a16="http://schemas.microsoft.com/office/drawing/2014/main" val="2968651399"/>
                    </a:ext>
                  </a:extLst>
                </a:gridCol>
                <a:gridCol w="983672">
                  <a:extLst>
                    <a:ext uri="{9D8B030D-6E8A-4147-A177-3AD203B41FA5}">
                      <a16:colId xmlns:a16="http://schemas.microsoft.com/office/drawing/2014/main" val="4211999309"/>
                    </a:ext>
                  </a:extLst>
                </a:gridCol>
              </a:tblGrid>
              <a:tr h="2021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Best Response, %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HMA + Ven</a:t>
                      </a:r>
                      <a:b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35) 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HMA Alone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1127)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Value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ORR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CR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mCR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PR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HI</a:t>
                      </a:r>
                    </a:p>
                  </a:txBody>
                  <a:tcPr marL="121881" marR="121881" marT="45728" marB="45728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37 (62 + HI)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&lt;.005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ASXL-1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mut</a:t>
                      </a:r>
                    </a:p>
                  </a:txBody>
                  <a:tcPr marL="121881" marR="121881" marT="45728" marB="45728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16)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106)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ORR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CR</a:t>
                      </a:r>
                    </a:p>
                  </a:txBody>
                  <a:tcPr marL="121881" marR="121881" marT="45728" marB="45728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&lt;.005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5454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TP53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mut</a:t>
                      </a:r>
                    </a:p>
                  </a:txBody>
                  <a:tcPr marL="121881" marR="121881" marT="45728" marB="45728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12)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137)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ORR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CR</a:t>
                      </a:r>
                    </a:p>
                  </a:txBody>
                  <a:tcPr marL="121881" marR="121881" marT="45728" marB="45728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.038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.47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7017003"/>
                  </a:ext>
                </a:extLst>
              </a:tr>
            </a:tbl>
          </a:graphicData>
        </a:graphic>
      </p:graphicFrame>
      <p:sp>
        <p:nvSpPr>
          <p:cNvPr id="10" name="Text Box 15">
            <a:extLst>
              <a:ext uri="{FF2B5EF4-FFF2-40B4-BE49-F238E27FC236}">
                <a16:creationId xmlns:a16="http://schemas.microsoft.com/office/drawing/2014/main" id="{F64F8B66-5916-704E-86E4-80DDC57880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Komrokji. ASH 2021. Abstr 536.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1" name="Group 32">
            <a:extLst>
              <a:ext uri="{FF2B5EF4-FFF2-40B4-BE49-F238E27FC236}">
                <a16:creationId xmlns:a16="http://schemas.microsoft.com/office/drawing/2014/main" id="{CC036AB9-6F96-F249-87C7-6ACE7CAC8F6E}"/>
              </a:ext>
            </a:extLst>
          </p:cNvPr>
          <p:cNvGraphicFramePr>
            <a:graphicFrameLocks/>
          </p:cNvGraphicFramePr>
          <p:nvPr/>
        </p:nvGraphicFramePr>
        <p:xfrm>
          <a:off x="6378288" y="1606894"/>
          <a:ext cx="5380325" cy="3718656"/>
        </p:xfrm>
        <a:graphic>
          <a:graphicData uri="http://schemas.openxmlformats.org/drawingml/2006/table">
            <a:tbl>
              <a:tblPr/>
              <a:tblGrid>
                <a:gridCol w="1833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23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0764">
                  <a:extLst>
                    <a:ext uri="{9D8B030D-6E8A-4147-A177-3AD203B41FA5}">
                      <a16:colId xmlns:a16="http://schemas.microsoft.com/office/drawing/2014/main" val="2968651399"/>
                    </a:ext>
                  </a:extLst>
                </a:gridCol>
                <a:gridCol w="983672">
                  <a:extLst>
                    <a:ext uri="{9D8B030D-6E8A-4147-A177-3AD203B41FA5}">
                      <a16:colId xmlns:a16="http://schemas.microsoft.com/office/drawing/2014/main" val="4211999309"/>
                    </a:ext>
                  </a:extLst>
                </a:gridCol>
              </a:tblGrid>
              <a:tr h="2021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Outcome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HMA + Ven</a:t>
                      </a:r>
                      <a:b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35) 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HMA Alone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1127)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Value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Median OS, mo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From diagnosis (95% CI)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From start of treatment*</a:t>
                      </a:r>
                    </a:p>
                  </a:txBody>
                  <a:tcPr marL="121881" marR="121881" marT="45728" marB="45728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(11-32)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19.4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(19-22)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17.2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.86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.88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AML transformation, %</a:t>
                      </a:r>
                    </a:p>
                  </a:txBody>
                  <a:tcPr marL="121881" marR="121881" marT="45728" marB="45728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.08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5454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AHSCT cohort</a:t>
                      </a:r>
                      <a:r>
                        <a:rPr kumimoji="0" lang="en-US" sz="16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†</a:t>
                      </a:r>
                    </a:p>
                  </a:txBody>
                  <a:tcPr marL="121881" marR="121881" marT="45728" marB="45728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13)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256)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966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Median OS, mo (95% CI)</a:t>
                      </a:r>
                    </a:p>
                  </a:txBody>
                  <a:tcPr marL="121881" marR="121881" marT="45728" marB="45728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NR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b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(27-50)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.20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7017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2-yr OS, %</a:t>
                      </a:r>
                    </a:p>
                  </a:txBody>
                  <a:tcPr marL="121881" marR="121881" marT="45728" marB="45728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760188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A055E1A-D97B-6748-A18F-BE1492036DF3}"/>
              </a:ext>
            </a:extLst>
          </p:cNvPr>
          <p:cNvSpPr txBox="1"/>
          <p:nvPr/>
        </p:nvSpPr>
        <p:spPr bwMode="auto">
          <a:xfrm>
            <a:off x="6378287" y="5343109"/>
            <a:ext cx="53803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*Median time from diagnosis to treatment was 1 mo in both arms.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†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Patients who went on to 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AHSCT.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C78682-F592-4E47-914F-865953FCF45C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9909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Venetoclax and HMA in Higher-Risk MDS: </a:t>
            </a:r>
            <a:br>
              <a:rPr lang="en-US" dirty="0"/>
            </a:br>
            <a:r>
              <a:rPr lang="en-US" dirty="0"/>
              <a:t>Efficacy in R/R MDS Population </a:t>
            </a:r>
            <a:endParaRPr lang="en-US" altLang="en-US" dirty="0"/>
          </a:p>
        </p:txBody>
      </p:sp>
      <p:graphicFrame>
        <p:nvGraphicFramePr>
          <p:cNvPr id="12" name="Group 32">
            <a:extLst>
              <a:ext uri="{FF2B5EF4-FFF2-40B4-BE49-F238E27FC236}">
                <a16:creationId xmlns:a16="http://schemas.microsoft.com/office/drawing/2014/main" id="{896846B9-D13C-BA48-ADC9-02075DB90ADB}"/>
              </a:ext>
            </a:extLst>
          </p:cNvPr>
          <p:cNvGraphicFramePr>
            <a:graphicFrameLocks/>
          </p:cNvGraphicFramePr>
          <p:nvPr/>
        </p:nvGraphicFramePr>
        <p:xfrm>
          <a:off x="719138" y="1600200"/>
          <a:ext cx="10757980" cy="1981248"/>
        </p:xfrm>
        <a:graphic>
          <a:graphicData uri="http://schemas.openxmlformats.org/drawingml/2006/table">
            <a:tbl>
              <a:tblPr/>
              <a:tblGrid>
                <a:gridCol w="2970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9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2327">
                  <a:extLst>
                    <a:ext uri="{9D8B030D-6E8A-4147-A177-3AD203B41FA5}">
                      <a16:colId xmlns:a16="http://schemas.microsoft.com/office/drawing/2014/main" val="2968651399"/>
                    </a:ext>
                  </a:extLst>
                </a:gridCol>
                <a:gridCol w="2042327">
                  <a:extLst>
                    <a:ext uri="{9D8B030D-6E8A-4147-A177-3AD203B41FA5}">
                      <a16:colId xmlns:a16="http://schemas.microsoft.com/office/drawing/2014/main" val="1825832512"/>
                    </a:ext>
                  </a:extLst>
                </a:gridCol>
                <a:gridCol w="1593461">
                  <a:extLst>
                    <a:ext uri="{9D8B030D-6E8A-4147-A177-3AD203B41FA5}">
                      <a16:colId xmlns:a16="http://schemas.microsoft.com/office/drawing/2014/main" val="4211999309"/>
                    </a:ext>
                  </a:extLst>
                </a:gridCol>
              </a:tblGrid>
              <a:tr h="2021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2500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Best Response, %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1L HMA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1127)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HMA + Ven for R/R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31)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1L HMA + Ven </a:t>
                      </a:r>
                      <a:b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35)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Value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ORR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CR</a:t>
                      </a:r>
                    </a:p>
                    <a:p>
                      <a:pPr marL="284163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mCR</a:t>
                      </a:r>
                    </a:p>
                  </a:txBody>
                  <a:tcPr marL="121881" marR="121881" marT="45728" marB="45728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37 (62 + HI)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Median OS from diagnosis, mo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(95% CI)</a:t>
                      </a:r>
                    </a:p>
                  </a:txBody>
                  <a:tcPr marL="121881" marR="121881" marT="45728" marB="45728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(19-22)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(31-36)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(11-32)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.02</a:t>
                      </a:r>
                    </a:p>
                  </a:txBody>
                  <a:tcPr marL="121881" marR="121881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862755"/>
                  </a:ext>
                </a:extLst>
              </a:tr>
            </a:tbl>
          </a:graphicData>
        </a:graphic>
      </p:graphicFrame>
      <p:sp>
        <p:nvSpPr>
          <p:cNvPr id="10" name="Text Box 15">
            <a:extLst>
              <a:ext uri="{FF2B5EF4-FFF2-40B4-BE49-F238E27FC236}">
                <a16:creationId xmlns:a16="http://schemas.microsoft.com/office/drawing/2014/main" id="{F64F8B66-5916-704E-86E4-80DDC57880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Komrokji. ASH 2021. Abstr 536.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78B262A-15C2-BB41-9550-57111901531F}"/>
              </a:ext>
            </a:extLst>
          </p:cNvPr>
          <p:cNvSpPr txBox="1">
            <a:spLocks/>
          </p:cNvSpPr>
          <p:nvPr/>
        </p:nvSpPr>
        <p:spPr>
          <a:xfrm>
            <a:off x="604837" y="3661491"/>
            <a:ext cx="10877365" cy="156635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Wingdings" panose="05000000000000000000" pitchFamily="2" charset="2"/>
              <a:buChar char="§"/>
              <a:defRPr sz="28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600">
                <a:solidFill>
                  <a:schemeClr val="bg1"/>
                </a:solidFill>
                <a:latin typeface="Calibri" panose="020F0502020204030204" pitchFamily="34" charset="0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200">
                <a:solidFill>
                  <a:schemeClr val="bg1"/>
                </a:solidFill>
                <a:latin typeface="Calibri" panose="020F0502020204030204" pitchFamily="34" charset="0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chemeClr val="bg1"/>
              </a:buClr>
              <a:buFont typeface="Arial" panose="020B0604020202020204" pitchFamily="34" charset="0"/>
              <a:buChar char="‒"/>
              <a:defRPr sz="2000">
                <a:solidFill>
                  <a:schemeClr val="bg1"/>
                </a:solidFill>
                <a:latin typeface="Calibri" panose="020F0502020204030204" pitchFamily="34" charset="0"/>
              </a:defRPr>
            </a:lvl5pPr>
            <a:lvl6pPr marL="25146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accent2"/>
              </a:buClr>
              <a:buFont typeface="Arial" charset="0"/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31 patients with R/R MDS received median 6 cycles of first-line HMA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9 patients who received HMA + venetoclax for R/R MDS underwent AHSCT</a:t>
            </a:r>
          </a:p>
          <a:p>
            <a:pPr marL="742950" marR="0" lvl="1" indent="-28575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‒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Median OS: 31 vs 33 mo with no AHSCT (</a:t>
            </a: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= .70)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296E3C-938F-8247-92CD-FA6DE26829D5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4183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Venetoclax and HMA in Higher-Risk MDS: Conclusions</a:t>
            </a:r>
            <a:endParaRPr lang="en-US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4D6D876-F8A2-4A37-B209-DAB13ECD1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</p:spPr>
        <p:txBody>
          <a:bodyPr/>
          <a:lstStyle/>
          <a:p>
            <a:r>
              <a:rPr lang="en-US" sz="2600" dirty="0"/>
              <a:t>In this retrospective analysis, treatment with first-line HMA + venetoclax was associated with significantly higher CR rates vs HMA alone in patients with higher-risk MDS, including those with </a:t>
            </a:r>
            <a:r>
              <a:rPr lang="en-US" sz="2600" i="1" dirty="0"/>
              <a:t>ASXL-1</a:t>
            </a:r>
            <a:r>
              <a:rPr lang="en-US" sz="2600" dirty="0"/>
              <a:t>–mutant MDS</a:t>
            </a:r>
          </a:p>
          <a:p>
            <a:pPr lvl="1"/>
            <a:r>
              <a:rPr lang="en-US" sz="2400" dirty="0"/>
              <a:t>Investigators suggested promising clinical activity of first-line HMA + venetoclax in patients who proceed to AHSCT</a:t>
            </a:r>
          </a:p>
          <a:p>
            <a:pPr lvl="1"/>
            <a:r>
              <a:rPr lang="en-US" sz="2400" dirty="0"/>
              <a:t>Caveats: small population, short follow-up of combination therapy group</a:t>
            </a:r>
          </a:p>
          <a:p>
            <a:pPr lvl="1"/>
            <a:r>
              <a:rPr lang="en-US" sz="2400" dirty="0"/>
              <a:t>No adverse event or dose adjustment data available</a:t>
            </a:r>
          </a:p>
          <a:p>
            <a:r>
              <a:rPr lang="en-US" sz="2600" dirty="0"/>
              <a:t>Adding venetoclax to HMA after relapse may prolong OS</a:t>
            </a:r>
          </a:p>
          <a:p>
            <a:r>
              <a:rPr lang="en-US" sz="2600" dirty="0"/>
              <a:t>Prospective, randomized trial needed to confirm findings</a:t>
            </a:r>
          </a:p>
        </p:txBody>
      </p:sp>
      <p:sp>
        <p:nvSpPr>
          <p:cNvPr id="12" name="Text Box 15">
            <a:extLst>
              <a:ext uri="{FF2B5EF4-FFF2-40B4-BE49-F238E27FC236}">
                <a16:creationId xmlns:a16="http://schemas.microsoft.com/office/drawing/2014/main" id="{BB00E34D-C479-0A4F-8409-9D892CEF7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Komrokji. ASH 2021. Abstr 536.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B72989-60F3-7744-9B51-DF3DE422FE8E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8735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timeline&#10;&#10;Description automatically generated">
            <a:extLst>
              <a:ext uri="{FF2B5EF4-FFF2-40B4-BE49-F238E27FC236}">
                <a16:creationId xmlns:a16="http://schemas.microsoft.com/office/drawing/2014/main" id="{C92A2D31-38A8-F242-A39D-4829E9614E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23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8071128-AD20-114B-81D7-9604806973CF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1839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09252968-2686-B04B-8BF6-09777E9148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443"/>
          <a:stretch/>
        </p:blipFill>
        <p:spPr>
          <a:xfrm>
            <a:off x="20" y="10"/>
            <a:ext cx="12191980" cy="6857990"/>
          </a:xfr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6AE3E53-DEBD-6741-A83D-B6FC978AF7F5}"/>
              </a:ext>
            </a:extLst>
          </p:cNvPr>
          <p:cNvSpPr txBox="1"/>
          <p:nvPr/>
        </p:nvSpPr>
        <p:spPr>
          <a:xfrm>
            <a:off x="9351264" y="6488194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3432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88DECBA0-D2EB-C043-8863-A04E94B23D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4AD29E-5B70-344F-AE4B-170112D4F35C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8924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72978-151A-4229-AC17-E70F89911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Sabatolimab + HMA for vHR/HR-MDS and ND-AML: </a:t>
            </a:r>
            <a:br>
              <a:rPr lang="en-US" dirty="0"/>
            </a:br>
            <a:r>
              <a:rPr lang="en-US" dirty="0"/>
              <a:t>Study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0EA37E-5B67-44DC-BE64-EFBF01B1A3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Multiarm, open-label phase Ib dose escalation and dose expansion study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Primary endpoints: MTD, recommended dose, safety, tolerability </a:t>
            </a:r>
          </a:p>
          <a:p>
            <a:r>
              <a:rPr lang="en-US" sz="2400" dirty="0"/>
              <a:t>Secondary endpoints: ORR, DoR</a:t>
            </a:r>
          </a:p>
        </p:txBody>
      </p:sp>
      <p:sp>
        <p:nvSpPr>
          <p:cNvPr id="4" name="Text Box 15">
            <a:extLst>
              <a:ext uri="{FF2B5EF4-FFF2-40B4-BE49-F238E27FC236}">
                <a16:creationId xmlns:a16="http://schemas.microsoft.com/office/drawing/2014/main" id="{6A7E6246-2E7A-466C-9923-708F7379D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Brunner. ASH 2021. Abstr 244.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 Box 45">
            <a:extLst>
              <a:ext uri="{FF2B5EF4-FFF2-40B4-BE49-F238E27FC236}">
                <a16:creationId xmlns:a16="http://schemas.microsoft.com/office/drawing/2014/main" id="{D1ACFF39-2B8B-E843-98CA-91371D095A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845" y="2811818"/>
            <a:ext cx="2778617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Patients with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vHR/HR-MDS (by IPSS-R) or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ND-AML who are unfit and ineligible for standard chemotherapy; prior HMA therapy excluded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(N = 101)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49">
            <a:extLst>
              <a:ext uri="{FF2B5EF4-FFF2-40B4-BE49-F238E27FC236}">
                <a16:creationId xmlns:a16="http://schemas.microsoft.com/office/drawing/2014/main" id="{26D80894-7CF1-7643-AE64-DA05E5F386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2459" y="2924699"/>
            <a:ext cx="2834640" cy="9233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Decitabine Arm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20 mg/m</a:t>
            </a:r>
            <a:r>
              <a:rPr kumimoji="0" lang="en-US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Days 1-5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(n = 41)</a:t>
            </a:r>
          </a:p>
        </p:txBody>
      </p:sp>
      <p:sp>
        <p:nvSpPr>
          <p:cNvPr id="10" name="Rectangle 50">
            <a:extLst>
              <a:ext uri="{FF2B5EF4-FFF2-40B4-BE49-F238E27FC236}">
                <a16:creationId xmlns:a16="http://schemas.microsoft.com/office/drawing/2014/main" id="{1E864D04-FB4A-294D-9667-7ED3EBD2FA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2459" y="3958546"/>
            <a:ext cx="2834640" cy="9233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Azacitidine Arm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75 mg/m</a:t>
            </a:r>
            <a:r>
              <a:rPr kumimoji="0" lang="en-US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Days 1-7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(n = 60)</a:t>
            </a:r>
          </a:p>
        </p:txBody>
      </p:sp>
      <p:sp>
        <p:nvSpPr>
          <p:cNvPr id="22" name="Rectangle 49">
            <a:extLst>
              <a:ext uri="{FF2B5EF4-FFF2-40B4-BE49-F238E27FC236}">
                <a16:creationId xmlns:a16="http://schemas.microsoft.com/office/drawing/2014/main" id="{6370F6CE-5204-2E41-AFB4-8720E16656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879" y="2924698"/>
            <a:ext cx="2834640" cy="19396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Sabatolimab 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Q2W</a:t>
            </a: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Day 8: 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240 mg,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400 mg, or 800 mg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and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Day 22: 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240 mg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or 400 mg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7B521A3-B844-4D63-AE57-0F222C91A35F}"/>
              </a:ext>
            </a:extLst>
          </p:cNvPr>
          <p:cNvCxnSpPr>
            <a:cxnSpLocks/>
          </p:cNvCxnSpPr>
          <p:nvPr/>
        </p:nvCxnSpPr>
        <p:spPr bwMode="auto">
          <a:xfrm>
            <a:off x="3754789" y="3386364"/>
            <a:ext cx="585627" cy="0"/>
          </a:xfrm>
          <a:prstGeom prst="straightConnector1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77773DF-EBEF-4946-A86A-B2975E9EE11C}"/>
              </a:ext>
            </a:extLst>
          </p:cNvPr>
          <p:cNvCxnSpPr>
            <a:cxnSpLocks/>
          </p:cNvCxnSpPr>
          <p:nvPr/>
        </p:nvCxnSpPr>
        <p:spPr bwMode="auto">
          <a:xfrm>
            <a:off x="3754789" y="4420210"/>
            <a:ext cx="585627" cy="0"/>
          </a:xfrm>
          <a:prstGeom prst="straightConnector1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AB68A50-B89B-45C8-B21E-C8CED2865BD4}"/>
              </a:ext>
            </a:extLst>
          </p:cNvPr>
          <p:cNvCxnSpPr>
            <a:cxnSpLocks/>
          </p:cNvCxnSpPr>
          <p:nvPr/>
        </p:nvCxnSpPr>
        <p:spPr bwMode="auto">
          <a:xfrm>
            <a:off x="7478935" y="4420210"/>
            <a:ext cx="585627" cy="0"/>
          </a:xfrm>
          <a:prstGeom prst="straightConnector1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7FC3231-5CD6-4C1B-BEAD-6A66F65B691D}"/>
              </a:ext>
            </a:extLst>
          </p:cNvPr>
          <p:cNvCxnSpPr>
            <a:cxnSpLocks/>
          </p:cNvCxnSpPr>
          <p:nvPr/>
        </p:nvCxnSpPr>
        <p:spPr bwMode="auto">
          <a:xfrm>
            <a:off x="7489445" y="3386364"/>
            <a:ext cx="585627" cy="0"/>
          </a:xfrm>
          <a:prstGeom prst="straightConnector1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FBF0AA7-6FA8-45A7-BC0A-624C3CAB9D2B}"/>
              </a:ext>
            </a:extLst>
          </p:cNvPr>
          <p:cNvSpPr txBox="1"/>
          <p:nvPr/>
        </p:nvSpPr>
        <p:spPr bwMode="auto">
          <a:xfrm>
            <a:off x="10579213" y="1852807"/>
            <a:ext cx="8537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28-Day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Cycles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4F0262C-680D-4A54-8FE3-93924B413A43}"/>
              </a:ext>
            </a:extLst>
          </p:cNvPr>
          <p:cNvCxnSpPr/>
          <p:nvPr/>
        </p:nvCxnSpPr>
        <p:spPr bwMode="auto">
          <a:xfrm>
            <a:off x="11039071" y="2444270"/>
            <a:ext cx="0" cy="425043"/>
          </a:xfrm>
          <a:prstGeom prst="straightConnector1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EE63A38-69E0-462B-AFF6-6FC561957200}"/>
              </a:ext>
            </a:extLst>
          </p:cNvPr>
          <p:cNvSpPr txBox="1"/>
          <p:nvPr/>
        </p:nvSpPr>
        <p:spPr bwMode="auto">
          <a:xfrm>
            <a:off x="5679441" y="2491313"/>
            <a:ext cx="6719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HMA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4703BD-6ED3-1143-AEAA-9B6F42A41DD0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605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091AC-A559-4294-A210-6F3CFF667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of IPSS-M: Association Between Gene Mutations and Clinical Endpoints in Discovery Cohort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00E9D-A622-4535-B35B-D3CFEB876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After adjusting for age, sex, MDS type (primary vs therapy related), </a:t>
            </a:r>
            <a:br>
              <a:rPr lang="en-US" dirty="0"/>
            </a:br>
            <a:r>
              <a:rPr lang="en-US" dirty="0"/>
              <a:t>and IPSS-R raw score, multiple genes were associated with adverse outcomes including LFS (14 genes), OS (16 genes), and AML transformation (15 genes)</a:t>
            </a:r>
            <a:r>
              <a:rPr lang="en-US" baseline="30000" dirty="0"/>
              <a:t>1</a:t>
            </a:r>
            <a:endParaRPr lang="en-US" dirty="0"/>
          </a:p>
          <a:p>
            <a:r>
              <a:rPr lang="en-US" dirty="0"/>
              <a:t>Strongest associations found with:</a:t>
            </a:r>
          </a:p>
          <a:p>
            <a:pPr lvl="1"/>
            <a:r>
              <a:rPr lang="en-US" i="1" dirty="0"/>
              <a:t>TP53 </a:t>
            </a:r>
            <a:r>
              <a:rPr lang="en-US" dirty="0"/>
              <a:t>multi-hit (multiple mutations, mutation with deletion or </a:t>
            </a:r>
            <a:br>
              <a:rPr lang="en-US" dirty="0"/>
            </a:br>
            <a:r>
              <a:rPr lang="en-US" dirty="0"/>
              <a:t>copy-neutral LoH)</a:t>
            </a:r>
            <a:r>
              <a:rPr lang="en-US" baseline="30000" dirty="0"/>
              <a:t>2 </a:t>
            </a:r>
            <a:r>
              <a:rPr lang="en-US" dirty="0"/>
              <a:t>(7% of patients)</a:t>
            </a:r>
          </a:p>
          <a:p>
            <a:pPr lvl="1"/>
            <a:r>
              <a:rPr lang="en-US" i="1" dirty="0"/>
              <a:t>MLL </a:t>
            </a:r>
            <a:r>
              <a:rPr lang="en-US" dirty="0"/>
              <a:t>partial tandem duplication (2.5% of patients)</a:t>
            </a:r>
          </a:p>
          <a:p>
            <a:pPr lvl="1"/>
            <a:r>
              <a:rPr lang="en-US" i="1" dirty="0"/>
              <a:t>FLT3 </a:t>
            </a:r>
            <a:r>
              <a:rPr lang="en-US" dirty="0"/>
              <a:t>mutations (1.1% of patients)</a:t>
            </a:r>
          </a:p>
          <a:p>
            <a:endParaRPr lang="en-US" dirty="0"/>
          </a:p>
        </p:txBody>
      </p:sp>
      <p:sp>
        <p:nvSpPr>
          <p:cNvPr id="4" name="Text Box 15">
            <a:extLst>
              <a:ext uri="{FF2B5EF4-FFF2-40B4-BE49-F238E27FC236}">
                <a16:creationId xmlns:a16="http://schemas.microsoft.com/office/drawing/2014/main" id="{0C992D62-D4AB-4480-A1C8-C2448C1E9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1. Bernard. ASH 2021. Abstr 61. 2. Bernard. Nat Med. 2020. 26:1549.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59EA7E-095F-BA49-8B82-FD066A77CFEF}"/>
              </a:ext>
            </a:extLst>
          </p:cNvPr>
          <p:cNvSpPr txBox="1"/>
          <p:nvPr/>
        </p:nvSpPr>
        <p:spPr>
          <a:xfrm>
            <a:off x="9351264" y="6414346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727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FC1258FB-C434-4A4B-B481-91E2173778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B75E333-6B55-9E43-BDA7-50A98721F489}"/>
              </a:ext>
            </a:extLst>
          </p:cNvPr>
          <p:cNvSpPr txBox="1"/>
          <p:nvPr/>
        </p:nvSpPr>
        <p:spPr>
          <a:xfrm>
            <a:off x="9351264" y="6510441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2350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091AC-A559-4294-A210-6F3CFF667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Sabatolimab + HMA for vHR/HR-MDS and ND-AML: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00E9D-A622-4535-B35B-D3CFEB876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patients with vHR/HR-MDS or newly diagnosed AML, sabatolimab in combination with HMA was generally well tolerated</a:t>
            </a:r>
          </a:p>
          <a:p>
            <a:pPr lvl="1"/>
            <a:r>
              <a:rPr lang="en-US" dirty="0"/>
              <a:t>Common AEs similar to HMA alone, immune-mediated AEs uncommon</a:t>
            </a:r>
          </a:p>
          <a:p>
            <a:r>
              <a:rPr lang="en-US" dirty="0"/>
              <a:t>Treatment resulted in durable clinical benefit, including in patients with adverse risk factors</a:t>
            </a:r>
          </a:p>
          <a:p>
            <a:pPr lvl="1"/>
            <a:r>
              <a:rPr lang="en-US" dirty="0"/>
              <a:t>vHR/HR-MDS: ORR, 56.9%; median DoR, 17.1 mo (95% CI: 6.7-NE)</a:t>
            </a:r>
          </a:p>
          <a:p>
            <a:pPr lvl="1"/>
            <a:r>
              <a:rPr lang="en-US" dirty="0"/>
              <a:t>ND-AML: ORR, 42.5%; median DoR, 12.6 </a:t>
            </a:r>
            <a:r>
              <a:rPr lang="en-US" dirty="0" err="1"/>
              <a:t>mo</a:t>
            </a:r>
            <a:r>
              <a:rPr lang="en-US" dirty="0"/>
              <a:t> (95% CI: 5.2-18.0)</a:t>
            </a:r>
          </a:p>
          <a:p>
            <a:r>
              <a:rPr lang="en-US" dirty="0"/>
              <a:t>Evaluation of sabatolimab-based therapy in patients with MDS and AML ongoing in phase II/III STIMULUS clinical trial program</a:t>
            </a:r>
          </a:p>
          <a:p>
            <a:pPr lvl="1"/>
            <a:endParaRPr lang="en-US" dirty="0"/>
          </a:p>
        </p:txBody>
      </p:sp>
      <p:sp>
        <p:nvSpPr>
          <p:cNvPr id="4" name="Text Box 15">
            <a:extLst>
              <a:ext uri="{FF2B5EF4-FFF2-40B4-BE49-F238E27FC236}">
                <a16:creationId xmlns:a16="http://schemas.microsoft.com/office/drawing/2014/main" id="{0C992D62-D4AB-4480-A1C8-C2448C1E9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Brunner. ASH 2021. Abstr 244.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479E73-B550-FE4F-A1AF-1DBC581A155D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3740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59228B5-1336-0B41-85C3-8CAEA8DEE9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3434"/>
          <a:stretch/>
        </p:blipFill>
        <p:spPr>
          <a:xfrm>
            <a:off x="20" y="10"/>
            <a:ext cx="12191980" cy="6857990"/>
          </a:xfr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6479C0-652F-B640-BAD0-4FC5B386B94C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0418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818AB14-78F7-9249-AF74-741237D6E2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44"/>
          <a:stretch/>
        </p:blipFill>
        <p:spPr>
          <a:xfrm>
            <a:off x="20" y="10"/>
            <a:ext cx="12191980" cy="6857990"/>
          </a:xfr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4BE9228-5300-C644-A327-28DCD614B03D}"/>
              </a:ext>
            </a:extLst>
          </p:cNvPr>
          <p:cNvSpPr txBox="1"/>
          <p:nvPr/>
        </p:nvSpPr>
        <p:spPr>
          <a:xfrm>
            <a:off x="8668512" y="6293122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9763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6A67C-4A31-4F0A-A469-C1E5131E6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ENHANCE: Magrolimab + Azacitidine vs Placebo + Azacitidine in Treatment Naive Higher-risk MDS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A5A8B09-EF2C-4C4C-983F-4FF6545D8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Randomized, double-blind, phase III trial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Primary endpoints: CR, OS</a:t>
            </a:r>
          </a:p>
          <a:p>
            <a:r>
              <a:rPr lang="en-US" sz="2000" dirty="0"/>
              <a:t>Secondary endpoints: Duration of CR, ORR, DoR, RBC TI, PFS, EFS, MRD negative RR, time to transformation to AML, safety, PK</a:t>
            </a:r>
          </a:p>
        </p:txBody>
      </p:sp>
      <p:sp>
        <p:nvSpPr>
          <p:cNvPr id="4" name="Text Box 45">
            <a:extLst>
              <a:ext uri="{FF2B5EF4-FFF2-40B4-BE49-F238E27FC236}">
                <a16:creationId xmlns:a16="http://schemas.microsoft.com/office/drawing/2014/main" id="{0D990703-E9CF-42B9-A08B-6239EC58D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720" y="2747526"/>
            <a:ext cx="256857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Patients with untreated intermediate to </a:t>
            </a:r>
            <a:r>
              <a:rPr lang="en-GB" altLang="en-US" sz="1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very high risk </a:t>
            </a:r>
            <a:r>
              <a:rPr kumimoji="0" lang="en-GB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MDS by IPSS-R, adequate PS</a:t>
            </a:r>
            <a:br>
              <a:rPr kumimoji="0" lang="en-GB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GB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(Planned N = 520)</a:t>
            </a:r>
            <a:endParaRPr kumimoji="0" lang="en-US" altLang="en-US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49">
            <a:extLst>
              <a:ext uri="{FF2B5EF4-FFF2-40B4-BE49-F238E27FC236}">
                <a16:creationId xmlns:a16="http://schemas.microsoft.com/office/drawing/2014/main" id="{3EFB4E52-1FD8-441F-848F-F4225EE28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0525" y="2294870"/>
            <a:ext cx="3931920" cy="10972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Magrolimab* </a:t>
            </a:r>
            <a:r>
              <a:rPr kumimoji="0" lang="en-US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</a:t>
            </a: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 </a:t>
            </a: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Azacitidine </a:t>
            </a:r>
            <a:r>
              <a:rPr kumimoji="0" lang="en-US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75 mg/m</a:t>
            </a:r>
            <a:r>
              <a:rPr kumimoji="0" lang="en-US" altLang="en-US" sz="1800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 </a:t>
            </a:r>
            <a:r>
              <a:rPr kumimoji="0" lang="en-US" altLang="en-US" sz="18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days 1-7</a:t>
            </a:r>
            <a:r>
              <a:rPr kumimoji="0" lang="en-US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Rectangle 50">
            <a:extLst>
              <a:ext uri="{FF2B5EF4-FFF2-40B4-BE49-F238E27FC236}">
                <a16:creationId xmlns:a16="http://schemas.microsoft.com/office/drawing/2014/main" id="{B92F4FAD-240C-4515-B03D-EED8F58D49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0525" y="3520123"/>
            <a:ext cx="3931920" cy="10972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Placebo + </a:t>
            </a:r>
            <a:b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Azacitidine </a:t>
            </a:r>
            <a:r>
              <a:rPr kumimoji="0" lang="en-US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75 mg/m</a:t>
            </a:r>
            <a:r>
              <a:rPr kumimoji="0" lang="en-US" altLang="en-US" sz="180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 </a:t>
            </a:r>
            <a:r>
              <a:rPr kumimoji="0" lang="en-US" altLang="en-US" sz="18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days 1-7</a:t>
            </a:r>
            <a:r>
              <a:rPr kumimoji="0" lang="en-US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Line 52">
            <a:extLst>
              <a:ext uri="{FF2B5EF4-FFF2-40B4-BE49-F238E27FC236}">
                <a16:creationId xmlns:a16="http://schemas.microsoft.com/office/drawing/2014/main" id="{3742DCB1-D65B-4DB0-A53F-14ED22EB9004}"/>
              </a:ext>
            </a:extLst>
          </p:cNvPr>
          <p:cNvSpPr>
            <a:spLocks noChangeShapeType="1"/>
          </p:cNvSpPr>
          <p:nvPr/>
        </p:nvSpPr>
        <p:spPr bwMode="auto">
          <a:xfrm>
            <a:off x="8277630" y="3429000"/>
            <a:ext cx="4794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Line 53">
            <a:extLst>
              <a:ext uri="{FF2B5EF4-FFF2-40B4-BE49-F238E27FC236}">
                <a16:creationId xmlns:a16="http://schemas.microsoft.com/office/drawing/2014/main" id="{6DD4D350-4312-4079-A606-649DA81D7EE7}"/>
              </a:ext>
            </a:extLst>
          </p:cNvPr>
          <p:cNvSpPr>
            <a:spLocks noChangeShapeType="1"/>
          </p:cNvSpPr>
          <p:nvPr/>
        </p:nvSpPr>
        <p:spPr bwMode="auto">
          <a:xfrm>
            <a:off x="3463925" y="3558541"/>
            <a:ext cx="622300" cy="350837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Line 54">
            <a:extLst>
              <a:ext uri="{FF2B5EF4-FFF2-40B4-BE49-F238E27FC236}">
                <a16:creationId xmlns:a16="http://schemas.microsoft.com/office/drawing/2014/main" id="{BE85F971-3C15-40F4-A856-20B742C3E6D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63925" y="2958465"/>
            <a:ext cx="622300" cy="34766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60CEC6-A45B-4C13-AAC4-6BB372757B9A}"/>
              </a:ext>
            </a:extLst>
          </p:cNvPr>
          <p:cNvSpPr txBox="1"/>
          <p:nvPr/>
        </p:nvSpPr>
        <p:spPr bwMode="auto">
          <a:xfrm>
            <a:off x="8915779" y="2890391"/>
            <a:ext cx="211577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sz="1600" b="0" i="1" dirty="0">
                <a:solidFill>
                  <a:schemeClr val="bg1"/>
                </a:solidFill>
                <a:latin typeface="Calibri" panose="020F0502020204030204" pitchFamily="34" charset="0"/>
              </a:rPr>
              <a:t>Until disease progression,</a:t>
            </a:r>
            <a:r>
              <a:rPr lang="en-US" sz="1600" i="1" dirty="0">
                <a:solidFill>
                  <a:schemeClr val="bg1"/>
                </a:solidFill>
                <a:latin typeface="Calibri" panose="020F0502020204030204" pitchFamily="34" charset="0"/>
              </a:rPr>
              <a:t> loss of benefit,</a:t>
            </a:r>
            <a:r>
              <a:rPr lang="en-US" sz="1600" b="0" i="1" dirty="0">
                <a:solidFill>
                  <a:schemeClr val="bg1"/>
                </a:solidFill>
                <a:latin typeface="Calibri" panose="020F0502020204030204" pitchFamily="34" charset="0"/>
              </a:rPr>
              <a:t> unacceptable toxicity, or 5 yr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63F22F-A89D-46B0-B53B-4E3B888C7F90}"/>
              </a:ext>
            </a:extLst>
          </p:cNvPr>
          <p:cNvSpPr txBox="1"/>
          <p:nvPr/>
        </p:nvSpPr>
        <p:spPr bwMode="auto">
          <a:xfrm>
            <a:off x="4086225" y="4654584"/>
            <a:ext cx="63635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</a:rPr>
              <a:t>*Cycle 1: </a:t>
            </a:r>
            <a:r>
              <a:rPr lang="en-US" sz="1400" b="0" dirty="0">
                <a:solidFill>
                  <a:schemeClr val="bg1"/>
                </a:solidFill>
                <a:latin typeface="Calibri" panose="020F0502020204030204" pitchFamily="34" charset="0"/>
              </a:rPr>
              <a:t>1mg/kg priming dose on D1, D4; 15 mg/kg on D8; 30 mg/kg on D11, 15, 22. </a:t>
            </a:r>
            <a:br>
              <a:rPr lang="en-US" sz="1400" b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sz="1400" b="0" dirty="0">
                <a:solidFill>
                  <a:schemeClr val="bg1"/>
                </a:solidFill>
                <a:latin typeface="Calibri" panose="020F0502020204030204" pitchFamily="34" charset="0"/>
              </a:rPr>
              <a:t>Cycle 2: 30 mg/kg once weekly (D1, 8, 15, 22). Cycle ≥3: 30 mg/kg Q2W on D1, D15.</a:t>
            </a:r>
          </a:p>
        </p:txBody>
      </p:sp>
      <p:sp>
        <p:nvSpPr>
          <p:cNvPr id="17" name="Text Box 15">
            <a:extLst>
              <a:ext uri="{FF2B5EF4-FFF2-40B4-BE49-F238E27FC236}">
                <a16:creationId xmlns:a16="http://schemas.microsoft.com/office/drawing/2014/main" id="{A1C0B2C2-0BB1-4F2E-B927-E448B1015A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053" y="6370747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Garcia-Manero. </a:t>
            </a:r>
            <a:r>
              <a:rPr lang="en-US" altLang="en-US" sz="1200" b="0" spc="-10" dirty="0">
                <a:solidFill>
                  <a:srgbClr val="4555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ASCO 2021. Abstr TPS7055. </a:t>
            </a: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NCT04313881.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2F887F9-4CC9-DE45-B5DB-105F7F042427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1043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479833C7-FDE4-4657-B0B1-32BE833C2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sto MT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BE7C0B-A2D9-4202-A524-532DA2E2D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sto MT"/>
              <a:ea typeface="+mn-ea"/>
              <a:cs typeface="+mn-cs"/>
            </a:endParaRPr>
          </a:p>
        </p:txBody>
      </p:sp>
      <p:pic>
        <p:nvPicPr>
          <p:cNvPr id="5" name="Content Placeholder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3534140C-8815-E744-961F-6F7898672B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2223" b="1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9AF706-6F20-324E-B62C-E77867CC79A1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2908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479833C7-FDE4-4657-B0B1-32BE833C2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sto MT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BE7C0B-A2D9-4202-A524-532DA2E2D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sto MT"/>
              <a:ea typeface="+mn-ea"/>
              <a:cs typeface="+mn-cs"/>
            </a:endParaRPr>
          </a:p>
        </p:txBody>
      </p:sp>
      <p:pic>
        <p:nvPicPr>
          <p:cNvPr id="5" name="Content Placeholder 4" descr="Graphical user interface&#10;&#10;Description automatically generated">
            <a:extLst>
              <a:ext uri="{FF2B5EF4-FFF2-40B4-BE49-F238E27FC236}">
                <a16:creationId xmlns:a16="http://schemas.microsoft.com/office/drawing/2014/main" id="{AC900A4C-8571-C14A-B4D5-C252D8959B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44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E26A3FC-A1B1-8242-8280-9F7F50D82B4E}"/>
              </a:ext>
            </a:extLst>
          </p:cNvPr>
          <p:cNvSpPr txBox="1"/>
          <p:nvPr/>
        </p:nvSpPr>
        <p:spPr>
          <a:xfrm>
            <a:off x="6254496" y="6446404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0735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479833C7-FDE4-4657-B0B1-32BE833C2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sto MT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BE7C0B-A2D9-4202-A524-532DA2E2D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sto MT"/>
              <a:ea typeface="+mn-ea"/>
              <a:cs typeface="+mn-cs"/>
            </a:endParaRPr>
          </a:p>
        </p:txBody>
      </p:sp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10CDE5C5-7FE2-FE41-A975-CE7C88E0C8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443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BDC2E1E-30F3-2840-9E47-5283F67BCC7D}"/>
              </a:ext>
            </a:extLst>
          </p:cNvPr>
          <p:cNvSpPr txBox="1"/>
          <p:nvPr/>
        </p:nvSpPr>
        <p:spPr>
          <a:xfrm>
            <a:off x="9046464" y="6373252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2090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479833C7-FDE4-4657-B0B1-32BE833C2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sto MT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BE7C0B-A2D9-4202-A524-532DA2E2D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sto MT"/>
              <a:ea typeface="+mn-ea"/>
              <a:cs typeface="+mn-cs"/>
            </a:endParaRPr>
          </a:p>
        </p:txBody>
      </p:sp>
      <p:pic>
        <p:nvPicPr>
          <p:cNvPr id="5" name="Content Placeholder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BEE5381-7CAF-F845-9845-16CD36942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759C5B-8075-5942-B28C-D66FEEF1BE89}"/>
              </a:ext>
            </a:extLst>
          </p:cNvPr>
          <p:cNvSpPr txBox="1"/>
          <p:nvPr/>
        </p:nvSpPr>
        <p:spPr>
          <a:xfrm>
            <a:off x="8857562" y="3984738"/>
            <a:ext cx="1691169" cy="282458"/>
          </a:xfrm>
          <a:prstGeom prst="rect">
            <a:avLst/>
          </a:prstGeom>
          <a:solidFill>
            <a:srgbClr val="D6DEDD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dirty="0" err="1">
                <a:solidFill>
                  <a:srgbClr val="A122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Azacitidine</a:t>
            </a:r>
            <a:r>
              <a:rPr lang="en-US" dirty="0">
                <a:solidFill>
                  <a:srgbClr val="A122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 1-7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7124B6-D6BD-5C46-9B36-93CF4CC9777A}"/>
              </a:ext>
            </a:extLst>
          </p:cNvPr>
          <p:cNvSpPr txBox="1"/>
          <p:nvPr/>
        </p:nvSpPr>
        <p:spPr>
          <a:xfrm>
            <a:off x="93512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2387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479833C7-FDE4-4657-B0B1-32BE833C2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sto MT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BE7C0B-A2D9-4202-A524-532DA2E2D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sto MT"/>
              <a:ea typeface="+mn-ea"/>
              <a:cs typeface="+mn-cs"/>
            </a:endParaRPr>
          </a:p>
        </p:txBody>
      </p:sp>
      <p:pic>
        <p:nvPicPr>
          <p:cNvPr id="5" name="Content Placeholder 4" descr="Chart, bar chart&#10;&#10;Description automatically generated">
            <a:extLst>
              <a:ext uri="{FF2B5EF4-FFF2-40B4-BE49-F238E27FC236}">
                <a16:creationId xmlns:a16="http://schemas.microsoft.com/office/drawing/2014/main" id="{1B9FABA0-488C-3B42-8568-867CFCC90F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316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B6F7C8-CD32-1743-8B7E-8C9B11CF3927}"/>
              </a:ext>
            </a:extLst>
          </p:cNvPr>
          <p:cNvSpPr txBox="1"/>
          <p:nvPr/>
        </p:nvSpPr>
        <p:spPr>
          <a:xfrm>
            <a:off x="10389704" y="4108174"/>
            <a:ext cx="404278" cy="307777"/>
          </a:xfrm>
          <a:prstGeom prst="rect">
            <a:avLst/>
          </a:prstGeom>
          <a:solidFill>
            <a:srgbClr val="F2F1F2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2000" dirty="0">
                <a:solidFill>
                  <a:srgbClr val="62849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DAA78D-9448-254D-A455-23C4417DB4A9}"/>
              </a:ext>
            </a:extLst>
          </p:cNvPr>
          <p:cNvSpPr txBox="1"/>
          <p:nvPr/>
        </p:nvSpPr>
        <p:spPr>
          <a:xfrm>
            <a:off x="9079064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790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091AC-A559-4294-A210-6F3CFF667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of IPSS-M: Association Between Gene Mutations and Clinical Endpoints in Discovery Cohort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00E9D-A622-4535-B35B-D3CFEB876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SF3B1 </a:t>
            </a:r>
            <a:r>
              <a:rPr lang="en-US" dirty="0"/>
              <a:t>mutations were associated with favorable outcomes, modulated by pattern of comutations</a:t>
            </a:r>
          </a:p>
          <a:p>
            <a:pPr lvl="1"/>
            <a:r>
              <a:rPr lang="en-US" i="1" dirty="0"/>
              <a:t>SF3B1</a:t>
            </a:r>
            <a:r>
              <a:rPr lang="en-US" i="1" baseline="30000" dirty="0"/>
              <a:t>5q</a:t>
            </a:r>
            <a:r>
              <a:rPr lang="en-US" dirty="0"/>
              <a:t>: concomitant isolated del(5q) (7%)</a:t>
            </a:r>
          </a:p>
          <a:p>
            <a:pPr lvl="1"/>
            <a:r>
              <a:rPr lang="en-US" i="1" dirty="0"/>
              <a:t>SF3B1</a:t>
            </a:r>
            <a:r>
              <a:rPr lang="en-US" baseline="30000" dirty="0"/>
              <a:t>𝛽</a:t>
            </a:r>
            <a:r>
              <a:rPr lang="en-US" dirty="0"/>
              <a:t>: co-occurrence of mutations in </a:t>
            </a:r>
            <a:r>
              <a:rPr lang="en-US" i="1" dirty="0"/>
              <a:t>BCOR, BCORL1, RUNX1, NRAS, STAG2, SRSF2 </a:t>
            </a:r>
            <a:r>
              <a:rPr lang="en-US" dirty="0"/>
              <a:t>(15%)  </a:t>
            </a:r>
          </a:p>
          <a:p>
            <a:pPr lvl="1"/>
            <a:r>
              <a:rPr lang="en-US" i="1" dirty="0"/>
              <a:t>SF3B1</a:t>
            </a:r>
            <a:r>
              <a:rPr lang="en-US" baseline="30000" dirty="0"/>
              <a:t>𝛼</a:t>
            </a:r>
            <a:r>
              <a:rPr lang="en-US" dirty="0"/>
              <a:t>: any other </a:t>
            </a:r>
            <a:r>
              <a:rPr lang="en-US" i="1" dirty="0"/>
              <a:t>SF3B1 </a:t>
            </a:r>
            <a:r>
              <a:rPr lang="en-US" dirty="0"/>
              <a:t>mutations</a:t>
            </a:r>
          </a:p>
          <a:p>
            <a:endParaRPr lang="en-US" dirty="0"/>
          </a:p>
        </p:txBody>
      </p:sp>
      <p:sp>
        <p:nvSpPr>
          <p:cNvPr id="4" name="Text Box 15">
            <a:extLst>
              <a:ext uri="{FF2B5EF4-FFF2-40B4-BE49-F238E27FC236}">
                <a16:creationId xmlns:a16="http://schemas.microsoft.com/office/drawing/2014/main" id="{0C992D62-D4AB-4480-A1C8-C2448C1E9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1. Bernard. ASH 2021. Abstr 61. 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4AE8D8-F49B-CF44-9A40-0B0AA20A4BEC}"/>
              </a:ext>
            </a:extLst>
          </p:cNvPr>
          <p:cNvSpPr txBox="1"/>
          <p:nvPr/>
        </p:nvSpPr>
        <p:spPr>
          <a:xfrm>
            <a:off x="9351264" y="6414346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55297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479833C7-FDE4-4657-B0B1-32BE833C2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sto MT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BE7C0B-A2D9-4202-A524-532DA2E2D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sto MT"/>
              <a:ea typeface="+mn-ea"/>
              <a:cs typeface="+mn-cs"/>
            </a:endParaRPr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0B68E52-E96A-D44C-98DB-D13CE0B050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3112" b="1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21E3BF6-3F36-134B-98C9-EFFB6ECF893E}"/>
              </a:ext>
            </a:extLst>
          </p:cNvPr>
          <p:cNvSpPr txBox="1"/>
          <p:nvPr/>
        </p:nvSpPr>
        <p:spPr>
          <a:xfrm>
            <a:off x="9070848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9986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479833C7-FDE4-4657-B0B1-32BE833C2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BE7C0B-A2D9-4202-A524-532DA2E2D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07A64BDB-299C-F440-AE26-74B484F5E6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33" r="1" b="1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843278A-4FF3-1144-8920-B4A4DDFBD997}"/>
              </a:ext>
            </a:extLst>
          </p:cNvPr>
          <p:cNvSpPr txBox="1"/>
          <p:nvPr/>
        </p:nvSpPr>
        <p:spPr>
          <a:xfrm>
            <a:off x="8912352" y="6338808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98590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479833C7-FDE4-4657-B0B1-32BE833C2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BE7C0B-A2D9-4202-A524-532DA2E2D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10003D9C-1E5F-DA47-9D7F-3B27B57C53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44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2F5254-B272-614B-93D4-CE4A39CA78BE}"/>
              </a:ext>
            </a:extLst>
          </p:cNvPr>
          <p:cNvSpPr txBox="1"/>
          <p:nvPr/>
        </p:nvSpPr>
        <p:spPr>
          <a:xfrm>
            <a:off x="5974080" y="629004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90350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479833C7-FDE4-4657-B0B1-32BE833C2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BE7C0B-A2D9-4202-A524-532DA2E2D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ED26D226-DB87-DA49-8BD9-1884E0DA13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89" r="-1" b="-1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030767-3001-694F-86BA-3044E1F76841}"/>
              </a:ext>
            </a:extLst>
          </p:cNvPr>
          <p:cNvSpPr txBox="1"/>
          <p:nvPr/>
        </p:nvSpPr>
        <p:spPr>
          <a:xfrm>
            <a:off x="10257183" y="1447791"/>
            <a:ext cx="993913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achieve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CB5B35-AB2F-9E46-80C2-89B2FAC4C22F}"/>
              </a:ext>
            </a:extLst>
          </p:cNvPr>
          <p:cNvSpPr txBox="1"/>
          <p:nvPr/>
        </p:nvSpPr>
        <p:spPr>
          <a:xfrm>
            <a:off x="8946543" y="640285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05434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9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1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3">
            <a:extLst>
              <a:ext uri="{FF2B5EF4-FFF2-40B4-BE49-F238E27FC236}">
                <a16:creationId xmlns:a16="http://schemas.microsoft.com/office/drawing/2014/main" id="{479833C7-FDE4-4657-B0B1-32BE833C2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15">
            <a:extLst>
              <a:ext uri="{FF2B5EF4-FFF2-40B4-BE49-F238E27FC236}">
                <a16:creationId xmlns:a16="http://schemas.microsoft.com/office/drawing/2014/main" id="{0ABE7C0B-A2D9-4202-A524-532DA2E2D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Chart, bar chart, waterfall chart&#10;&#10;Description automatically generated">
            <a:extLst>
              <a:ext uri="{FF2B5EF4-FFF2-40B4-BE49-F238E27FC236}">
                <a16:creationId xmlns:a16="http://schemas.microsoft.com/office/drawing/2014/main" id="{79BB8BBF-4631-CD42-8077-9C044D983D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667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566812-E7CA-CD4C-B701-02CA459203A8}"/>
              </a:ext>
            </a:extLst>
          </p:cNvPr>
          <p:cNvSpPr txBox="1"/>
          <p:nvPr/>
        </p:nvSpPr>
        <p:spPr>
          <a:xfrm>
            <a:off x="9204960" y="6142780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211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091AC-A559-4294-A210-6F3CFF667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of IPSS-M: Model Development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00E9D-A622-4535-B35B-D3CFEB876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LFS used as the primary endpoint</a:t>
            </a:r>
          </a:p>
          <a:p>
            <a:r>
              <a:rPr lang="en-US" dirty="0"/>
              <a:t>Model development</a:t>
            </a:r>
          </a:p>
          <a:p>
            <a:pPr lvl="1"/>
            <a:r>
              <a:rPr lang="en-US" dirty="0"/>
              <a:t>Encoding for clinical and molecular variables</a:t>
            </a:r>
          </a:p>
          <a:p>
            <a:pPr lvl="1"/>
            <a:r>
              <a:rPr lang="en-US" dirty="0"/>
              <a:t>Determination of independent IPSS-M prognostic variables</a:t>
            </a:r>
          </a:p>
          <a:p>
            <a:pPr lvl="1"/>
            <a:r>
              <a:rPr lang="en-US" dirty="0"/>
              <a:t>Construction of IPSS-M risk score as a continuous patient-specific score </a:t>
            </a:r>
          </a:p>
          <a:p>
            <a:pPr lvl="1"/>
            <a:r>
              <a:rPr lang="en-US" dirty="0"/>
              <a:t>Definition of IPSS-M risk categories for discrete risk grouping</a:t>
            </a:r>
          </a:p>
        </p:txBody>
      </p:sp>
      <p:sp>
        <p:nvSpPr>
          <p:cNvPr id="4" name="Text Box 15">
            <a:extLst>
              <a:ext uri="{FF2B5EF4-FFF2-40B4-BE49-F238E27FC236}">
                <a16:creationId xmlns:a16="http://schemas.microsoft.com/office/drawing/2014/main" id="{0C992D62-D4AB-4480-A1C8-C2448C1E9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1. Bernard. ASH 2021. Abstr 61. 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0CCC63-42D2-4343-A46A-5D2C54D2400F}"/>
              </a:ext>
            </a:extLst>
          </p:cNvPr>
          <p:cNvSpPr txBox="1"/>
          <p:nvPr/>
        </p:nvSpPr>
        <p:spPr>
          <a:xfrm>
            <a:off x="9351264" y="6414346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61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091AC-A559-4294-A210-6F3CFF667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of IPSS-M: Model Development </a:t>
            </a:r>
            <a:br>
              <a:rPr lang="en-US" dirty="0"/>
            </a:br>
            <a:r>
              <a:rPr lang="en-US" dirty="0"/>
              <a:t>Steps 3 and 4</a:t>
            </a:r>
          </a:p>
        </p:txBody>
      </p:sp>
      <p:sp>
        <p:nvSpPr>
          <p:cNvPr id="4" name="Text Box 15">
            <a:extLst>
              <a:ext uri="{FF2B5EF4-FFF2-40B4-BE49-F238E27FC236}">
                <a16:creationId xmlns:a16="http://schemas.microsoft.com/office/drawing/2014/main" id="{0C992D62-D4AB-4480-A1C8-C2448C1E9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1. Bernard. ASH 2021. Abstr 61. 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2" name="Group 3">
            <a:extLst>
              <a:ext uri="{FF2B5EF4-FFF2-40B4-BE49-F238E27FC236}">
                <a16:creationId xmlns:a16="http://schemas.microsoft.com/office/drawing/2014/main" id="{0B59C910-2709-4209-BEF8-D3B4AAD7C73E}"/>
              </a:ext>
            </a:extLst>
          </p:cNvPr>
          <p:cNvGraphicFramePr>
            <a:graphicFrameLocks/>
          </p:cNvGraphicFramePr>
          <p:nvPr/>
        </p:nvGraphicFramePr>
        <p:xfrm>
          <a:off x="719137" y="1607933"/>
          <a:ext cx="10757981" cy="3627168"/>
        </p:xfrm>
        <a:graphic>
          <a:graphicData uri="http://schemas.openxmlformats.org/drawingml/2006/table">
            <a:tbl>
              <a:tblPr/>
              <a:tblGrid>
                <a:gridCol w="3123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7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2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Step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Development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64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Construction of IPSS-M </a:t>
                      </a:r>
                      <a:b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risk score as a continuous patient-specific score 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Interpretable risk scoring system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Prominent 0 value established for a hypothetical average patient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unit increase/decrease in risk score = double/half risk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743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Definition of IPSS-M </a:t>
                      </a:r>
                      <a:b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risk categories for discrete risk grouping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risk groups established</a:t>
                      </a:r>
                    </a:p>
                    <a:p>
                      <a:pPr marL="800100" marR="0" lvl="1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Very low: 14%</a:t>
                      </a:r>
                    </a:p>
                    <a:p>
                      <a:pPr marL="800100" marR="0" lvl="1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Low: 33%</a:t>
                      </a:r>
                    </a:p>
                    <a:p>
                      <a:pPr marL="800100" marR="0" lvl="1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Moderate low: 11%</a:t>
                      </a:r>
                    </a:p>
                    <a:p>
                      <a:pPr marL="800100" marR="0" lvl="1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Moderate high: 11%</a:t>
                      </a:r>
                    </a:p>
                    <a:p>
                      <a:pPr marL="800100" marR="0" lvl="1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High: 14%</a:t>
                      </a:r>
                    </a:p>
                    <a:p>
                      <a:pPr marL="800100" marR="0" lvl="1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anose="020F0502020204030204" pitchFamily="34" charset="0"/>
                        <a:buChar char="–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Very high: 17% 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28F16DE-D1F1-409D-826B-E03FC29A0F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675" y="5226387"/>
            <a:ext cx="10877529" cy="876386"/>
          </a:xfrm>
        </p:spPr>
        <p:txBody>
          <a:bodyPr/>
          <a:lstStyle/>
          <a:p>
            <a:r>
              <a:rPr lang="en-US" sz="2000" dirty="0"/>
              <a:t>IPSS-M demonstrated improved prognostic discrimination vs IPSS-R with 5-point increase in concordance index across all endpoints</a:t>
            </a:r>
          </a:p>
          <a:p>
            <a:r>
              <a:rPr lang="en-US" sz="2000" dirty="0"/>
              <a:t>46% of patients </a:t>
            </a:r>
            <a:r>
              <a:rPr lang="en-US" sz="2000" dirty="0" err="1"/>
              <a:t>restratified</a:t>
            </a:r>
            <a:r>
              <a:rPr lang="en-US" sz="2000" dirty="0"/>
              <a:t> from IPSS-R to IPSS-M, with 7% </a:t>
            </a:r>
            <a:r>
              <a:rPr lang="en-US" sz="2000" dirty="0" err="1"/>
              <a:t>restratified</a:t>
            </a:r>
            <a:r>
              <a:rPr lang="en-US" sz="2000" dirty="0"/>
              <a:t> by &gt;1 strata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2E14F5-7160-9D47-880D-172C31554A0A}"/>
              </a:ext>
            </a:extLst>
          </p:cNvPr>
          <p:cNvSpPr txBox="1"/>
          <p:nvPr/>
        </p:nvSpPr>
        <p:spPr>
          <a:xfrm>
            <a:off x="9351264" y="6414346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292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091AC-A559-4294-A210-6F3CFF667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of IPSS-M: Validation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00E9D-A622-4535-B35B-D3CFEB876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Japanese MDS cohort (n = 754)</a:t>
            </a:r>
          </a:p>
          <a:p>
            <a:pPr lvl="1"/>
            <a:r>
              <a:rPr lang="en-US" dirty="0"/>
              <a:t>42% of patients restratified from IPSS-R to IPSS-M; same restratification patterns observed in the IWG and Japanese cohorts</a:t>
            </a:r>
          </a:p>
          <a:p>
            <a:r>
              <a:rPr lang="en-US" dirty="0"/>
              <a:t>IPSS-M applicable in various settings</a:t>
            </a:r>
          </a:p>
          <a:p>
            <a:pPr lvl="1"/>
            <a:r>
              <a:rPr lang="en-US" dirty="0"/>
              <a:t>Both sexes</a:t>
            </a:r>
          </a:p>
          <a:p>
            <a:pPr lvl="1"/>
            <a:r>
              <a:rPr lang="en-US" dirty="0"/>
              <a:t>Low-blast-count AML (n = 125)</a:t>
            </a:r>
          </a:p>
          <a:p>
            <a:pPr lvl="1"/>
            <a:r>
              <a:rPr lang="en-US" dirty="0"/>
              <a:t>Therapy-related MDS (n = 234)</a:t>
            </a:r>
          </a:p>
          <a:p>
            <a:pPr lvl="2"/>
            <a:r>
              <a:rPr lang="en-US" dirty="0"/>
              <a:t>Between primary and therapy-related MDS, outcomes were similar within each IPSS-M category</a:t>
            </a:r>
          </a:p>
        </p:txBody>
      </p:sp>
      <p:sp>
        <p:nvSpPr>
          <p:cNvPr id="4" name="Text Box 15">
            <a:extLst>
              <a:ext uri="{FF2B5EF4-FFF2-40B4-BE49-F238E27FC236}">
                <a16:creationId xmlns:a16="http://schemas.microsoft.com/office/drawing/2014/main" id="{0C992D62-D4AB-4480-A1C8-C2448C1E9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Bernard. ASH 2021. Abstr 61. 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E83C04-9727-3641-BFF1-6A8F1759E692}"/>
              </a:ext>
            </a:extLst>
          </p:cNvPr>
          <p:cNvSpPr txBox="1"/>
          <p:nvPr/>
        </p:nvSpPr>
        <p:spPr>
          <a:xfrm>
            <a:off x="9351264" y="6414346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638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091AC-A559-4294-A210-6F3CFF667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of IPSS-M: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00E9D-A622-4535-B35B-D3CFEB876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IPSS-M combines conventional parameters with mutations in </a:t>
            </a:r>
            <a:br>
              <a:rPr lang="en-US" dirty="0"/>
            </a:br>
            <a:r>
              <a:rPr lang="en-US" dirty="0"/>
              <a:t>31 key genes to improve MDS risk stratification</a:t>
            </a:r>
          </a:p>
          <a:p>
            <a:r>
              <a:rPr lang="en-US" dirty="0"/>
              <a:t>Risk score is personalized as a continuous score, reproducible, and interpretable, as 1-unit increase in score doubles risk </a:t>
            </a:r>
          </a:p>
          <a:p>
            <a:r>
              <a:rPr lang="en-US" dirty="0"/>
              <a:t>6-category risk schema developed </a:t>
            </a:r>
          </a:p>
          <a:p>
            <a:r>
              <a:rPr lang="en-US" dirty="0"/>
              <a:t>Includes a strategy to handle missing data and a web calculator</a:t>
            </a:r>
          </a:p>
        </p:txBody>
      </p:sp>
      <p:sp>
        <p:nvSpPr>
          <p:cNvPr id="4" name="Text Box 15">
            <a:extLst>
              <a:ext uri="{FF2B5EF4-FFF2-40B4-BE49-F238E27FC236}">
                <a16:creationId xmlns:a16="http://schemas.microsoft.com/office/drawing/2014/main" id="{0C992D62-D4AB-4480-A1C8-C2448C1E9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388915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-10" normalizeH="0" baseline="0" noProof="0" dirty="0">
                <a:ln>
                  <a:noFill/>
                </a:ln>
                <a:solidFill>
                  <a:srgbClr val="4555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Bernard. ASH 2021. Abstr 61. 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555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AE877F-8188-5C40-8D6E-94A00C1BF13A}"/>
              </a:ext>
            </a:extLst>
          </p:cNvPr>
          <p:cNvSpPr txBox="1"/>
          <p:nvPr/>
        </p:nvSpPr>
        <p:spPr>
          <a:xfrm>
            <a:off x="9351264" y="6414346"/>
            <a:ext cx="262128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Gail J </a:t>
            </a:r>
            <a:r>
              <a:rPr lang="en-US" sz="1500" b="0" i="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Roboz</a:t>
            </a:r>
            <a:r>
              <a:rPr lang="en-US" sz="1500" b="0" i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MD</a:t>
            </a:r>
            <a:endParaRPr lang="en-US" sz="15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315899"/>
      </p:ext>
    </p:extLst>
  </p:cSld>
  <p:clrMapOvr>
    <a:masterClrMapping/>
  </p:clrMapOvr>
</p:sld>
</file>

<file path=ppt/theme/theme1.xml><?xml version="1.0" encoding="utf-8"?>
<a:theme xmlns:a="http://schemas.openxmlformats.org/drawingml/2006/main" name="ChronicleVTI">
  <a:themeElements>
    <a:clrScheme name="AnalogousFromDarkSeedLeftStep">
      <a:dk1>
        <a:srgbClr val="000000"/>
      </a:dk1>
      <a:lt1>
        <a:srgbClr val="FFFFFF"/>
      </a:lt1>
      <a:dk2>
        <a:srgbClr val="413024"/>
      </a:dk2>
      <a:lt2>
        <a:srgbClr val="E8E2E8"/>
      </a:lt2>
      <a:accent1>
        <a:srgbClr val="32B93C"/>
      </a:accent1>
      <a:accent2>
        <a:srgbClr val="56B425"/>
      </a:accent2>
      <a:accent3>
        <a:srgbClr val="8FAD2F"/>
      </a:accent3>
      <a:accent4>
        <a:srgbClr val="B89E26"/>
      </a:accent4>
      <a:accent5>
        <a:srgbClr val="D67A3A"/>
      </a:accent5>
      <a:accent6>
        <a:srgbClr val="C4282A"/>
      </a:accent6>
      <a:hlink>
        <a:srgbClr val="A67737"/>
      </a:hlink>
      <a:folHlink>
        <a:srgbClr val="7F7F7F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ronicleVTI" id="{508E4D90-5116-4BF0-876B-3F422DD1F65F}" vid="{AA21DC3D-92A8-43A4-8358-ED428371CD55}"/>
    </a:ext>
  </a:extLst>
</a:theme>
</file>

<file path=ppt/theme/theme2.xml><?xml version="1.0" encoding="utf-8"?>
<a:theme xmlns:a="http://schemas.openxmlformats.org/drawingml/2006/main" name="4_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3.xml><?xml version="1.0" encoding="utf-8"?>
<a:theme xmlns:a="http://schemas.openxmlformats.org/drawingml/2006/main" name="1_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4.xml><?xml version="1.0" encoding="utf-8"?>
<a:theme xmlns:a="http://schemas.openxmlformats.org/drawingml/2006/main" name="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>
          <a:solidFill>
            <a:schemeClr val="bg1"/>
          </a:solidFill>
          <a:round/>
          <a:headEnd/>
          <a:tailEnd/>
        </a:ln>
        <a:extLst>
          <a:ext uri="{909E8E84-426E-40DD-AFC4-6F175D3DCCD1}">
            <a14:hiddenFill xmlns:a14="http://schemas.microsoft.com/office/drawing/2010/main">
              <a:noFill/>
            </a14:hiddenFill>
          </a:ext>
        </a:extLst>
      </a:spPr>
      <a:bodyPr/>
      <a:lstStyle>
        <a:defPPr algn="l">
          <a:defRPr>
            <a:solidFill>
              <a:schemeClr val="bg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D39D8E46-516B-44AE-B010-F5E9F14812A6}"/>
</file>

<file path=customXml/itemProps2.xml><?xml version="1.0" encoding="utf-8"?>
<ds:datastoreItem xmlns:ds="http://schemas.openxmlformats.org/officeDocument/2006/customXml" ds:itemID="{B7AF1786-5729-43C8-B194-261FF6367929}"/>
</file>

<file path=customXml/itemProps3.xml><?xml version="1.0" encoding="utf-8"?>
<ds:datastoreItem xmlns:ds="http://schemas.openxmlformats.org/officeDocument/2006/customXml" ds:itemID="{6EC9DC0F-C620-4E68-8E54-7D97D001E0D9}"/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5349</Words>
  <Application>Microsoft Macintosh PowerPoint</Application>
  <PresentationFormat>Widescreen</PresentationFormat>
  <Paragraphs>810</Paragraphs>
  <Slides>54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54</vt:i4>
      </vt:variant>
    </vt:vector>
  </HeadingPairs>
  <TitlesOfParts>
    <vt:vector size="64" baseType="lpstr">
      <vt:lpstr>Arial</vt:lpstr>
      <vt:lpstr>Calibri</vt:lpstr>
      <vt:lpstr>Calisto MT</vt:lpstr>
      <vt:lpstr>Roboto</vt:lpstr>
      <vt:lpstr>Univers Condensed</vt:lpstr>
      <vt:lpstr>Wingdings</vt:lpstr>
      <vt:lpstr>ChronicleVTI</vt:lpstr>
      <vt:lpstr>4_2017_HTAA_Diabetes</vt:lpstr>
      <vt:lpstr>1_2017_HTAA_Diabetes</vt:lpstr>
      <vt:lpstr>2017_HTAA_Diabetes</vt:lpstr>
      <vt:lpstr>ASH 2021:  Updates on  Myelodysplastic Syndromes</vt:lpstr>
      <vt:lpstr>PowerPoint Presentation</vt:lpstr>
      <vt:lpstr>Development of IPSS-M: Patient Characteristics and Molecular Characterization in Discovery Cohort</vt:lpstr>
      <vt:lpstr>Development of IPSS-M: Association Between Gene Mutations and Clinical Endpoints in Discovery Cohort</vt:lpstr>
      <vt:lpstr>Development of IPSS-M: Association Between Gene Mutations and Clinical Endpoints in Discovery Cohort</vt:lpstr>
      <vt:lpstr>Development of IPSS-M: Model Development Steps</vt:lpstr>
      <vt:lpstr>Development of IPSS-M: Model Development  Steps 3 and 4</vt:lpstr>
      <vt:lpstr>Development of IPSS-M: Validation</vt:lpstr>
      <vt:lpstr>Development of IPSS-M: Conclusions</vt:lpstr>
      <vt:lpstr>PANTHER: Randomized Phase III Trial of  First-line Pevonedistat + Azacitidine vs Azacitidine in Higher-Risk MDS/CMML or AML With 20% to 30% Marrow Blasts</vt:lpstr>
      <vt:lpstr>PANTHER: Study Design</vt:lpstr>
      <vt:lpstr>PANTHER: Efficacy Outcomes for ITT Population</vt:lpstr>
      <vt:lpstr>PANTHER: Additional OS Outcomes in  Higher-Risk MDS Cohort</vt:lpstr>
      <vt:lpstr>PANTHER: Conclusions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Venetoclax/Azacitidine in Treatment-Naive  HR-MDS: Background</vt:lpstr>
      <vt:lpstr>PowerPoint Presentation</vt:lpstr>
      <vt:lpstr>PowerPoint Presentation</vt:lpstr>
      <vt:lpstr>Venetoclax/Azacitidine in Treatment-Naive HR-MDS (Phase Ib): Study Design</vt:lpstr>
      <vt:lpstr>Venetoclax/Azacitidine in Treatment-Naive  HR-MDS (Phase Ib): Baseline Characteristics</vt:lpstr>
      <vt:lpstr>Venetoclax/Azacitidine in Treatment-Naive  HR-MDS (Phase Ib): Safety </vt:lpstr>
      <vt:lpstr>Venetoclax/Azacitidine in Treatment-Naive  HR-MDS (Phase Ib): Responses</vt:lpstr>
      <vt:lpstr>Venetoclax/Azacitidine in Treatment-Naive HR-MDS (Phase Ib): Overall Survival by Best Response at RP2D</vt:lpstr>
      <vt:lpstr>Venetoclax/Azacitidine in Treatment-Naive HR-MDS (Phase Ib): mORR Across Baseline Mutations</vt:lpstr>
      <vt:lpstr>Venetoclax/Azacitidine in Treatment-Naive  HR-MDS (Phase Ib): Investigator Conclusions</vt:lpstr>
      <vt:lpstr>PowerPoint Presentation</vt:lpstr>
      <vt:lpstr>Venetoclax and HMA in Higher-Risk MDS: Background</vt:lpstr>
      <vt:lpstr>Venetoclax and HMA in Higher-Risk MDS: Study Design</vt:lpstr>
      <vt:lpstr>Venetoclax and HMA in Higher-Risk MDS:  Efficacy of First-line Therapy</vt:lpstr>
      <vt:lpstr>Venetoclax and HMA in Higher-Risk MDS:  Efficacy in R/R MDS Population </vt:lpstr>
      <vt:lpstr>Venetoclax and HMA in Higher-Risk MDS: Conclusions</vt:lpstr>
      <vt:lpstr>PowerPoint Presentation</vt:lpstr>
      <vt:lpstr>PowerPoint Presentation</vt:lpstr>
      <vt:lpstr>PowerPoint Presentation</vt:lpstr>
      <vt:lpstr>Sabatolimab + HMA for vHR/HR-MDS and ND-AML:  Study Design</vt:lpstr>
      <vt:lpstr>PowerPoint Presentation</vt:lpstr>
      <vt:lpstr>Sabatolimab + HMA for vHR/HR-MDS and ND-AML: Conclusions</vt:lpstr>
      <vt:lpstr>PowerPoint Presentation</vt:lpstr>
      <vt:lpstr>PowerPoint Presentation</vt:lpstr>
      <vt:lpstr>ENHANCE: Magrolimab + Azacitidine vs Placebo + Azacitidine in Treatment Naive Higher-risk MDS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ASH 2021: Myelodysplastic Syndromes</dc:title>
  <dc:creator>Gail J Roboz</dc:creator>
  <cp:lastModifiedBy>Silvana Izquierdo</cp:lastModifiedBy>
  <cp:revision>7</cp:revision>
  <dcterms:created xsi:type="dcterms:W3CDTF">2022-01-17T22:31:43Z</dcterms:created>
  <dcterms:modified xsi:type="dcterms:W3CDTF">2022-01-20T15:15:27Z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