
<file path=[Content_Types].xml><?xml version="1.0" encoding="utf-8"?>
<Types xmlns="http://schemas.openxmlformats.org/package/2006/content-types">
  <Default Extension="bin" ContentType="application/vnd.openxmlformats-officedocument.oleObject"/>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xlsx" ContentType="application/vnd.openxmlformats-officedocument.spreadsheetml.sheet"/>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drawings/drawing2.xml" ContentType="application/vnd.openxmlformats-officedocument.drawingml.chartshapes+xml"/>
  <Override PartName="/ppt/drawings/drawing1.xml" ContentType="application/vnd.openxmlformats-officedocument.drawingml.chartshapes+xml"/>
  <Override PartName="/ppt/presentation.xml" ContentType="application/vnd.openxmlformats-officedocument.presentationml.presentation.main+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42.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Layouts/slideLayout41.xml" ContentType="application/vnd.openxmlformats-officedocument.presentationml.slideLayout+xml"/>
  <Override PartName="/ppt/slideLayouts/slideLayout40.xml" ContentType="application/vnd.openxmlformats-officedocument.presentationml.slideLayou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slideLayouts/slideLayout39.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9.xml" ContentType="application/vnd.openxmlformats-officedocument.presentationml.slideMaster+xml"/>
  <Override PartName="/ppt/slideMasters/slideMaster8.xml" ContentType="application/vnd.openxmlformats-officedocument.presentationml.slideMaster+xml"/>
  <Override PartName="/ppt/slideMasters/slideMaster7.xml" ContentType="application/vnd.openxmlformats-officedocument.presentationml.slideMaster+xml"/>
  <Override PartName="/ppt/slideMasters/slideMaster6.xml" ContentType="application/vnd.openxmlformats-officedocument.presentationml.slideMaster+xml"/>
  <Override PartName="/ppt/slideMasters/slideMaster5.xml" ContentType="application/vnd.openxmlformats-officedocument.presentationml.slideMaster+xml"/>
  <Override PartName="/ppt/slideMasters/slideMaster4.xml" ContentType="application/vnd.openxmlformats-officedocument.presentationml.slideMaster+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theme/theme5.xml" ContentType="application/vnd.openxmlformats-officedocument.theme+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4.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charts/colors1.xml" ContentType="application/vnd.ms-office.chartcolorstyle+xml"/>
  <Override PartName="/ppt/charts/style1.xml" ContentType="application/vnd.ms-office.chartstyle+xml"/>
  <Override PartName="/ppt/charts/chart1.xml" ContentType="application/vnd.openxmlformats-officedocument.drawingml.chart+xml"/>
  <Override PartName="/ppt/theme/theme10.xml" ContentType="application/vnd.openxmlformats-officedocument.theme+xml"/>
  <Override PartName="/ppt/theme/theme9.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7.xml" ContentType="application/vnd.openxmlformats-officedocument.presentationml.tags+xml"/>
  <Override PartName="/ppt/tags/tag6.xml" ContentType="application/vnd.openxmlformats-officedocument.presentationml.tags+xml"/>
  <Override PartName="/ppt/tags/tag5.xml" ContentType="application/vnd.openxmlformats-officedocument.presentationml.tags+xml"/>
  <Override PartName="/ppt/tags/tag4.xml" ContentType="application/vnd.openxmlformats-officedocument.presentationml.tags+xml"/>
  <Override PartName="/ppt/tags/tag3.xml" ContentType="application/vnd.openxmlformats-officedocument.presentationml.tags+xml"/>
  <Override PartName="/ppt/tags/tag2.xml" ContentType="application/vnd.openxmlformats-officedocument.presentationml.tags+xml"/>
  <Override PartName="/ppt/tags/tag1.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0.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ppt/tags/tag8.xml" ContentType="application/vnd.openxmlformats-officedocument.presentationml.tags+xml"/>
  <Override PartName="/ppt/tags/tag9.xml" ContentType="application/vnd.openxmlformats-officedocument.presentationml.tags+xml"/>
  <Override PartName="/ppt/tags/tag13.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1" r:id="rId2"/>
    <p:sldMasterId id="2147483669" r:id="rId3"/>
    <p:sldMasterId id="2147483683" r:id="rId4"/>
    <p:sldMasterId id="2147483691" r:id="rId5"/>
    <p:sldMasterId id="2147483699" r:id="rId6"/>
    <p:sldMasterId id="2147483710" r:id="rId7"/>
    <p:sldMasterId id="2147483722" r:id="rId8"/>
    <p:sldMasterId id="2147483747" r:id="rId9"/>
  </p:sldMasterIdLst>
  <p:notesMasterIdLst>
    <p:notesMasterId r:id="rId71"/>
  </p:notesMasterIdLst>
  <p:sldIdLst>
    <p:sldId id="256" r:id="rId10"/>
    <p:sldId id="257" r:id="rId11"/>
    <p:sldId id="2134959857" r:id="rId12"/>
    <p:sldId id="2134959847" r:id="rId13"/>
    <p:sldId id="258" r:id="rId14"/>
    <p:sldId id="2134959848" r:id="rId15"/>
    <p:sldId id="2134959850" r:id="rId16"/>
    <p:sldId id="2134959849" r:id="rId17"/>
    <p:sldId id="2134959851" r:id="rId18"/>
    <p:sldId id="2134959853" r:id="rId19"/>
    <p:sldId id="276" r:id="rId20"/>
    <p:sldId id="288" r:id="rId21"/>
    <p:sldId id="283" r:id="rId22"/>
    <p:sldId id="279" r:id="rId23"/>
    <p:sldId id="2134959854" r:id="rId24"/>
    <p:sldId id="2134959852" r:id="rId25"/>
    <p:sldId id="2134959855" r:id="rId26"/>
    <p:sldId id="2134959856" r:id="rId27"/>
    <p:sldId id="2134959860" r:id="rId28"/>
    <p:sldId id="420" r:id="rId29"/>
    <p:sldId id="392" r:id="rId30"/>
    <p:sldId id="416" r:id="rId31"/>
    <p:sldId id="2134959876" r:id="rId32"/>
    <p:sldId id="505" r:id="rId33"/>
    <p:sldId id="506" r:id="rId34"/>
    <p:sldId id="2134959877" r:id="rId35"/>
    <p:sldId id="2134959859" r:id="rId36"/>
    <p:sldId id="2134959858" r:id="rId37"/>
    <p:sldId id="2134959862" r:id="rId38"/>
    <p:sldId id="2134959863" r:id="rId39"/>
    <p:sldId id="270" r:id="rId40"/>
    <p:sldId id="2134959861" r:id="rId41"/>
    <p:sldId id="847" r:id="rId42"/>
    <p:sldId id="412" r:id="rId43"/>
    <p:sldId id="849" r:id="rId44"/>
    <p:sldId id="846" r:id="rId45"/>
    <p:sldId id="2134959864" r:id="rId46"/>
    <p:sldId id="2134959865" r:id="rId47"/>
    <p:sldId id="263" r:id="rId48"/>
    <p:sldId id="272" r:id="rId49"/>
    <p:sldId id="266" r:id="rId50"/>
    <p:sldId id="2134959866" r:id="rId51"/>
    <p:sldId id="2134959867" r:id="rId52"/>
    <p:sldId id="2134959868" r:id="rId53"/>
    <p:sldId id="2134959869" r:id="rId54"/>
    <p:sldId id="2134959875" r:id="rId55"/>
    <p:sldId id="315" r:id="rId56"/>
    <p:sldId id="421" r:id="rId57"/>
    <p:sldId id="388" r:id="rId58"/>
    <p:sldId id="2064" r:id="rId59"/>
    <p:sldId id="2083" r:id="rId60"/>
    <p:sldId id="2085" r:id="rId61"/>
    <p:sldId id="2074" r:id="rId62"/>
    <p:sldId id="2134959870" r:id="rId63"/>
    <p:sldId id="290" r:id="rId64"/>
    <p:sldId id="2134959871" r:id="rId65"/>
    <p:sldId id="2134959874" r:id="rId66"/>
    <p:sldId id="2134959872" r:id="rId67"/>
    <p:sldId id="2134959873" r:id="rId68"/>
    <p:sldId id="274" r:id="rId69"/>
    <p:sldId id="2134959878" r:id="rId7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737"/>
    <p:restoredTop sz="94706"/>
  </p:normalViewPr>
  <p:slideViewPr>
    <p:cSldViewPr snapToGrid="0" snapToObjects="1" showGuides="1">
      <p:cViewPr varScale="1">
        <p:scale>
          <a:sx n="170" d="100"/>
          <a:sy n="170" d="100"/>
        </p:scale>
        <p:origin x="872" y="16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slide" Target="slides/slide54.xml"/><Relationship Id="rId68" Type="http://schemas.openxmlformats.org/officeDocument/2006/relationships/slide" Target="slides/slide59.xml"/><Relationship Id="rId16" Type="http://schemas.openxmlformats.org/officeDocument/2006/relationships/slide" Target="slides/slide7.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slide" Target="slides/slide57.xml"/><Relationship Id="rId74" Type="http://schemas.openxmlformats.org/officeDocument/2006/relationships/theme" Target="theme/theme1.xml"/><Relationship Id="rId5" Type="http://schemas.openxmlformats.org/officeDocument/2006/relationships/slideMaster" Target="slideMasters/slideMaster5.xml"/><Relationship Id="rId61" Type="http://schemas.openxmlformats.org/officeDocument/2006/relationships/slide" Target="slides/slide52.xml"/><Relationship Id="rId19" Type="http://schemas.openxmlformats.org/officeDocument/2006/relationships/slide" Target="slides/slide10.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77" Type="http://schemas.openxmlformats.org/officeDocument/2006/relationships/customXml" Target="../customXml/item2.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viewProps" Target="viewProps.xml"/><Relationship Id="rId78" Type="http://schemas.openxmlformats.org/officeDocument/2006/relationships/customXml" Target="../customXml/item3.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 Id="rId76" Type="http://schemas.openxmlformats.org/officeDocument/2006/relationships/customXml" Target="../customXml/item1.xml"/><Relationship Id="rId7" Type="http://schemas.openxmlformats.org/officeDocument/2006/relationships/slideMaster" Target="slideMasters/slideMaster7.xml"/><Relationship Id="rId71" Type="http://schemas.openxmlformats.org/officeDocument/2006/relationships/notesMaster" Target="notesMasters/notesMaster1.xml"/><Relationship Id="rId2" Type="http://schemas.openxmlformats.org/officeDocument/2006/relationships/slideMaster" Target="slideMasters/slideMaster2.xml"/><Relationship Id="rId29" Type="http://schemas.openxmlformats.org/officeDocument/2006/relationships/slide" Target="slides/slide20.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package" Target="../embeddings/Microsoft_Excel_Worksheet2.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1" Type="http://schemas.openxmlformats.org/officeDocument/2006/relationships/oleObject" Target="file:///C:\Users\ducasv\Documents\Tasks\2021\October\211012\AGILE\AGILE%20Primary%20ms%20Data\Topline%20Figures_11Oct21\Topline%20figures\F14.2.1&#8211;2.1-OS-KM-FAS_editted%20vcd.xls"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254378265683494"/>
          <c:y val="2.7386809338901984E-2"/>
          <c:w val="0.44953724931809269"/>
          <c:h val="0.9091130715358593"/>
        </c:manualLayout>
      </c:layout>
      <c:barChart>
        <c:barDir val="col"/>
        <c:grouping val="stacked"/>
        <c:varyColors val="0"/>
        <c:ser>
          <c:idx val="0"/>
          <c:order val="0"/>
          <c:tx>
            <c:strRef>
              <c:f>Sheet1!$B$1</c:f>
              <c:strCache>
                <c:ptCount val="1"/>
                <c:pt idx="0">
                  <c:v>Complete remission</c:v>
                </c:pt>
              </c:strCache>
            </c:strRef>
          </c:tx>
          <c:spPr>
            <a:solidFill>
              <a:schemeClr val="accent2"/>
            </a:solidFill>
            <a:ln>
              <a:noFill/>
            </a:ln>
            <a:effectLst/>
          </c:spPr>
          <c:invertIfNegative val="0"/>
          <c:dLbls>
            <c:dLbl>
              <c:idx val="0"/>
              <c:tx>
                <c:rich>
                  <a:bodyPr/>
                  <a:lstStyle/>
                  <a:p>
                    <a:fld id="{BA67577B-3A8A-4DF6-B7BA-7E2E15173F86}" type="VALUE">
                      <a:rPr lang="en-US" smtClean="0"/>
                      <a:pPr/>
                      <a:t>[VALUE]</a:t>
                    </a:fld>
                    <a:r>
                      <a:rPr lang="en-US" dirty="0"/>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C414-4ADF-986D-57EEC1A9E96D}"/>
                </c:ext>
              </c:extLst>
            </c:dLbl>
            <c:dLbl>
              <c:idx val="1"/>
              <c:tx>
                <c:rich>
                  <a:bodyPr/>
                  <a:lstStyle/>
                  <a:p>
                    <a:fld id="{766AF0E1-8592-431C-BDE7-2C044406D48C}" type="VALUE">
                      <a:rPr lang="en-US" smtClean="0"/>
                      <a:pPr/>
                      <a:t>[VALUE]</a:t>
                    </a:fld>
                    <a:r>
                      <a:rPr lang="en-US" dirty="0"/>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C414-4ADF-986D-57EEC1A9E96D}"/>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GIL+AZA
(n=74)</c:v>
                </c:pt>
                <c:pt idx="1">
                  <c:v>AZA
(n=49)</c:v>
                </c:pt>
              </c:strCache>
            </c:strRef>
          </c:cat>
          <c:val>
            <c:numRef>
              <c:f>Sheet1!$B$2:$B$3</c:f>
              <c:numCache>
                <c:formatCode>General</c:formatCode>
                <c:ptCount val="2"/>
                <c:pt idx="0">
                  <c:v>16.2</c:v>
                </c:pt>
                <c:pt idx="1">
                  <c:v>14.3</c:v>
                </c:pt>
              </c:numCache>
            </c:numRef>
          </c:val>
          <c:extLst>
            <c:ext xmlns:c16="http://schemas.microsoft.com/office/drawing/2014/chart" uri="{C3380CC4-5D6E-409C-BE32-E72D297353CC}">
              <c16:uniqueId val="{00000002-C414-4ADF-986D-57EEC1A9E96D}"/>
            </c:ext>
          </c:extLst>
        </c:ser>
        <c:ser>
          <c:idx val="1"/>
          <c:order val="1"/>
          <c:tx>
            <c:strRef>
              <c:f>Sheet1!$C$1</c:f>
              <c:strCache>
                <c:ptCount val="1"/>
                <c:pt idx="0">
                  <c:v>Complete remission with incomplete platelet recovery</c:v>
                </c:pt>
              </c:strCache>
            </c:strRef>
          </c:tx>
          <c:spPr>
            <a:solidFill>
              <a:schemeClr val="accent4"/>
            </a:solidFill>
            <a:ln>
              <a:noFill/>
            </a:ln>
            <a:effectLst/>
          </c:spPr>
          <c:invertIfNegative val="0"/>
          <c:dLbls>
            <c:dLbl>
              <c:idx val="0"/>
              <c:tx>
                <c:rich>
                  <a:bodyPr/>
                  <a:lstStyle/>
                  <a:p>
                    <a:fld id="{A92FF7C3-EDCF-475E-9382-F69706A0B058}" type="VALUE">
                      <a:rPr lang="en-US" smtClean="0"/>
                      <a:pPr/>
                      <a:t>[VALUE]</a:t>
                    </a:fld>
                    <a:r>
                      <a:rPr lang="en-US" dirty="0"/>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C414-4ADF-986D-57EEC1A9E96D}"/>
                </c:ext>
              </c:extLst>
            </c:dLbl>
            <c:dLbl>
              <c:idx val="1"/>
              <c:delete val="1"/>
              <c:extLst>
                <c:ext xmlns:c15="http://schemas.microsoft.com/office/drawing/2012/chart" uri="{CE6537A1-D6FC-4f65-9D91-7224C49458BB}"/>
                <c:ext xmlns:c16="http://schemas.microsoft.com/office/drawing/2014/chart" uri="{C3380CC4-5D6E-409C-BE32-E72D297353CC}">
                  <c16:uniqueId val="{00000004-C414-4ADF-986D-57EEC1A9E96D}"/>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GIL+AZA
(n=74)</c:v>
                </c:pt>
                <c:pt idx="1">
                  <c:v>AZA
(n=49)</c:v>
                </c:pt>
              </c:strCache>
            </c:strRef>
          </c:cat>
          <c:val>
            <c:numRef>
              <c:f>Sheet1!$C$2:$C$3</c:f>
              <c:numCache>
                <c:formatCode>General</c:formatCode>
                <c:ptCount val="2"/>
                <c:pt idx="0">
                  <c:v>8.1</c:v>
                </c:pt>
                <c:pt idx="1">
                  <c:v>0</c:v>
                </c:pt>
              </c:numCache>
            </c:numRef>
          </c:val>
          <c:extLst>
            <c:ext xmlns:c16="http://schemas.microsoft.com/office/drawing/2014/chart" uri="{C3380CC4-5D6E-409C-BE32-E72D297353CC}">
              <c16:uniqueId val="{00000005-C414-4ADF-986D-57EEC1A9E96D}"/>
            </c:ext>
          </c:extLst>
        </c:ser>
        <c:ser>
          <c:idx val="2"/>
          <c:order val="2"/>
          <c:tx>
            <c:strRef>
              <c:f>Sheet1!$D$1</c:f>
              <c:strCache>
                <c:ptCount val="1"/>
                <c:pt idx="0">
                  <c:v>Complete remission with incomplete hematological recovery</c:v>
                </c:pt>
              </c:strCache>
            </c:strRef>
          </c:tx>
          <c:spPr>
            <a:solidFill>
              <a:schemeClr val="accent6"/>
            </a:solidFill>
            <a:ln>
              <a:noFill/>
            </a:ln>
            <a:effectLst/>
          </c:spPr>
          <c:invertIfNegative val="0"/>
          <c:dLbls>
            <c:dLbl>
              <c:idx val="0"/>
              <c:tx>
                <c:rich>
                  <a:bodyPr/>
                  <a:lstStyle/>
                  <a:p>
                    <a:fld id="{CBF381BE-AB51-435A-A9F7-8AD20ADD293F}" type="VALUE">
                      <a:rPr lang="en-US" smtClean="0"/>
                      <a:pPr/>
                      <a:t>[VALUE]</a:t>
                    </a:fld>
                    <a:r>
                      <a:rPr lang="en-US" dirty="0"/>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C414-4ADF-986D-57EEC1A9E96D}"/>
                </c:ext>
              </c:extLst>
            </c:dLbl>
            <c:dLbl>
              <c:idx val="1"/>
              <c:tx>
                <c:rich>
                  <a:bodyPr/>
                  <a:lstStyle/>
                  <a:p>
                    <a:fld id="{19BDF311-8498-4BF6-ADDB-17CB3ACA805A}" type="VALUE">
                      <a:rPr lang="en-US" smtClean="0"/>
                      <a:pPr/>
                      <a:t>[VALUE]</a:t>
                    </a:fld>
                    <a:r>
                      <a:rPr lang="en-US" dirty="0"/>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C414-4ADF-986D-57EEC1A9E96D}"/>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GIL+AZA
(n=74)</c:v>
                </c:pt>
                <c:pt idx="1">
                  <c:v>AZA
(n=49)</c:v>
                </c:pt>
              </c:strCache>
            </c:strRef>
          </c:cat>
          <c:val>
            <c:numRef>
              <c:f>Sheet1!$D$2:$D$3</c:f>
              <c:numCache>
                <c:formatCode>General</c:formatCode>
                <c:ptCount val="2"/>
                <c:pt idx="0">
                  <c:v>33.799999999999997</c:v>
                </c:pt>
                <c:pt idx="1">
                  <c:v>12.2</c:v>
                </c:pt>
              </c:numCache>
            </c:numRef>
          </c:val>
          <c:extLst>
            <c:ext xmlns:c16="http://schemas.microsoft.com/office/drawing/2014/chart" uri="{C3380CC4-5D6E-409C-BE32-E72D297353CC}">
              <c16:uniqueId val="{00000008-C414-4ADF-986D-57EEC1A9E96D}"/>
            </c:ext>
          </c:extLst>
        </c:ser>
        <c:ser>
          <c:idx val="3"/>
          <c:order val="3"/>
          <c:tx>
            <c:strRef>
              <c:f>Sheet1!$E$1</c:f>
              <c:strCache>
                <c:ptCount val="1"/>
                <c:pt idx="0">
                  <c:v>Partial response</c:v>
                </c:pt>
              </c:strCache>
            </c:strRef>
          </c:tx>
          <c:spPr>
            <a:solidFill>
              <a:schemeClr val="accent2">
                <a:lumMod val="60000"/>
              </a:schemeClr>
            </a:solidFill>
            <a:ln>
              <a:noFill/>
            </a:ln>
            <a:effectLst/>
          </c:spPr>
          <c:invertIfNegative val="0"/>
          <c:dLbls>
            <c:dLbl>
              <c:idx val="0"/>
              <c:tx>
                <c:rich>
                  <a:bodyPr/>
                  <a:lstStyle/>
                  <a:p>
                    <a:fld id="{8A09878B-EE62-46EA-B114-302764AF709E}" type="VALUE">
                      <a:rPr lang="en-US" smtClean="0"/>
                      <a:pPr/>
                      <a:t>[VALUE]</a:t>
                    </a:fld>
                    <a:r>
                      <a:rPr lang="en-US" dirty="0"/>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C414-4ADF-986D-57EEC1A9E96D}"/>
                </c:ext>
              </c:extLst>
            </c:dLbl>
            <c:dLbl>
              <c:idx val="1"/>
              <c:tx>
                <c:rich>
                  <a:bodyPr/>
                  <a:lstStyle/>
                  <a:p>
                    <a:fld id="{9D33A0B6-737E-4806-AE80-484D15E835D0}" type="VALUE">
                      <a:rPr lang="en-US" smtClean="0"/>
                      <a:pPr/>
                      <a:t>[VALUE]</a:t>
                    </a:fld>
                    <a:r>
                      <a:rPr lang="en-US" dirty="0"/>
                      <a:t>%</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C414-4ADF-986D-57EEC1A9E96D}"/>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GIL+AZA
(n=74)</c:v>
                </c:pt>
                <c:pt idx="1">
                  <c:v>AZA
(n=49)</c:v>
                </c:pt>
              </c:strCache>
            </c:strRef>
          </c:cat>
          <c:val>
            <c:numRef>
              <c:f>Sheet1!$E$2:$E$3</c:f>
              <c:numCache>
                <c:formatCode>General</c:formatCode>
                <c:ptCount val="2"/>
                <c:pt idx="0">
                  <c:v>5.4</c:v>
                </c:pt>
                <c:pt idx="1">
                  <c:v>8.1999999999999993</c:v>
                </c:pt>
              </c:numCache>
            </c:numRef>
          </c:val>
          <c:extLst>
            <c:ext xmlns:c16="http://schemas.microsoft.com/office/drawing/2014/chart" uri="{C3380CC4-5D6E-409C-BE32-E72D297353CC}">
              <c16:uniqueId val="{0000000B-C414-4ADF-986D-57EEC1A9E96D}"/>
            </c:ext>
          </c:extLst>
        </c:ser>
        <c:dLbls>
          <c:dLblPos val="ctr"/>
          <c:showLegendKey val="0"/>
          <c:showVal val="1"/>
          <c:showCatName val="0"/>
          <c:showSerName val="0"/>
          <c:showPercent val="0"/>
          <c:showBubbleSize val="0"/>
        </c:dLbls>
        <c:gapWidth val="150"/>
        <c:overlap val="100"/>
        <c:axId val="588650328"/>
        <c:axId val="588650656"/>
      </c:barChart>
      <c:catAx>
        <c:axId val="5886503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bg2">
                    <a:lumMod val="10000"/>
                  </a:schemeClr>
                </a:solidFill>
                <a:latin typeface="Arial" panose="020B0604020202020204" pitchFamily="34" charset="0"/>
                <a:ea typeface="+mn-ea"/>
                <a:cs typeface="Arial" panose="020B0604020202020204" pitchFamily="34" charset="0"/>
              </a:defRPr>
            </a:pPr>
            <a:endParaRPr lang="en-US"/>
          </a:p>
        </c:txPr>
        <c:crossAx val="588650656"/>
        <c:crosses val="autoZero"/>
        <c:auto val="1"/>
        <c:lblAlgn val="ctr"/>
        <c:lblOffset val="100"/>
        <c:noMultiLvlLbl val="0"/>
      </c:catAx>
      <c:valAx>
        <c:axId val="588650656"/>
        <c:scaling>
          <c:orientation val="minMax"/>
          <c:max val="7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bg2">
                        <a:lumMod val="10000"/>
                      </a:schemeClr>
                    </a:solidFill>
                    <a:latin typeface="Arial" panose="020B0604020202020204" pitchFamily="34" charset="0"/>
                    <a:ea typeface="+mn-ea"/>
                    <a:cs typeface="Arial" panose="020B0604020202020204" pitchFamily="34" charset="0"/>
                  </a:defRPr>
                </a:pPr>
                <a:r>
                  <a:rPr lang="en-US" sz="1200" b="1" dirty="0">
                    <a:solidFill>
                      <a:schemeClr val="bg2">
                        <a:lumMod val="10000"/>
                      </a:schemeClr>
                    </a:solidFill>
                    <a:latin typeface="Arial" panose="020B0604020202020204" pitchFamily="34" charset="0"/>
                    <a:cs typeface="Arial" panose="020B0604020202020204" pitchFamily="34" charset="0"/>
                  </a:rPr>
                  <a:t>Proportion of Patients (%)</a:t>
                </a:r>
              </a:p>
            </c:rich>
          </c:tx>
          <c:layout>
            <c:manualLayout>
              <c:xMode val="edge"/>
              <c:yMode val="edge"/>
              <c:x val="2.8163704186246408E-2"/>
              <c:y val="5.4509586779315153E-2"/>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chemeClr val="bg2">
                      <a:lumMod val="10000"/>
                    </a:schemeClr>
                  </a:solidFill>
                  <a:latin typeface="Arial" panose="020B0604020202020204" pitchFamily="34" charset="0"/>
                  <a:ea typeface="+mn-ea"/>
                  <a:cs typeface="Arial" panose="020B0604020202020204" pitchFamily="34" charset="0"/>
                </a:defRPr>
              </a:pPr>
              <a:endParaRPr lang="en-US"/>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197"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588650328"/>
        <c:crosses val="autoZero"/>
        <c:crossBetween val="between"/>
      </c:valAx>
      <c:spPr>
        <a:noFill/>
        <a:ln>
          <a:noFill/>
        </a:ln>
        <a:effectLst/>
      </c:spPr>
    </c:plotArea>
    <c:legend>
      <c:legendPos val="r"/>
      <c:layout>
        <c:manualLayout>
          <c:xMode val="edge"/>
          <c:yMode val="edge"/>
          <c:x val="0.64858036201096947"/>
          <c:y val="4.5606415840280169E-2"/>
          <c:w val="0.32121015455489993"/>
          <c:h val="0.76090249957738743"/>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6887477133540127"/>
          <c:y val="4.2108203693500615E-2"/>
          <c:w val="0.79618328958880136"/>
          <c:h val="0.68286675052449186"/>
        </c:manualLayout>
      </c:layout>
      <c:scatterChart>
        <c:scatterStyle val="lineMarker"/>
        <c:varyColors val="0"/>
        <c:ser>
          <c:idx val="0"/>
          <c:order val="0"/>
          <c:tx>
            <c:strRef>
              <c:f>Sheet1!$B$1</c:f>
              <c:strCache>
                <c:ptCount val="1"/>
                <c:pt idx="0">
                  <c:v>ENA</c:v>
                </c:pt>
              </c:strCache>
            </c:strRef>
          </c:tx>
          <c:spPr>
            <a:ln w="19050" cap="rnd">
              <a:solidFill>
                <a:srgbClr val="DF603A"/>
              </a:solidFill>
              <a:round/>
            </a:ln>
            <a:effectLst/>
          </c:spPr>
          <c:marker>
            <c:symbol val="none"/>
          </c:marker>
          <c:xVal>
            <c:numRef>
              <c:f>Sheet1!$A$2:$A$711</c:f>
              <c:numCache>
                <c:formatCode>General</c:formatCode>
                <c:ptCount val="710"/>
                <c:pt idx="0">
                  <c:v>0</c:v>
                </c:pt>
                <c:pt idx="1">
                  <c:v>0</c:v>
                </c:pt>
                <c:pt idx="2">
                  <c:v>0</c:v>
                </c:pt>
                <c:pt idx="3">
                  <c:v>9.856262833675565E-2</c:v>
                </c:pt>
                <c:pt idx="4">
                  <c:v>9.856262833675565E-2</c:v>
                </c:pt>
                <c:pt idx="5">
                  <c:v>0.32854209445585214</c:v>
                </c:pt>
                <c:pt idx="6">
                  <c:v>0.32854209445585214</c:v>
                </c:pt>
                <c:pt idx="7">
                  <c:v>0.3942505133470226</c:v>
                </c:pt>
                <c:pt idx="8">
                  <c:v>0.3942505133470226</c:v>
                </c:pt>
                <c:pt idx="9">
                  <c:v>0.45995893223819301</c:v>
                </c:pt>
                <c:pt idx="10">
                  <c:v>0.45995893223819301</c:v>
                </c:pt>
                <c:pt idx="11">
                  <c:v>0.45995893223819301</c:v>
                </c:pt>
                <c:pt idx="12">
                  <c:v>0.45995893223819301</c:v>
                </c:pt>
                <c:pt idx="13">
                  <c:v>0.52566735112936347</c:v>
                </c:pt>
                <c:pt idx="14">
                  <c:v>0.52566735112936347</c:v>
                </c:pt>
                <c:pt idx="15">
                  <c:v>0.62422997946611913</c:v>
                </c:pt>
                <c:pt idx="16">
                  <c:v>0.62422997946611913</c:v>
                </c:pt>
                <c:pt idx="17">
                  <c:v>0.62422997946611913</c:v>
                </c:pt>
                <c:pt idx="18">
                  <c:v>0.62422997946611913</c:v>
                </c:pt>
                <c:pt idx="19">
                  <c:v>0.88706365503080087</c:v>
                </c:pt>
                <c:pt idx="20">
                  <c:v>0.88706365503080087</c:v>
                </c:pt>
                <c:pt idx="21">
                  <c:v>0.98562628336755642</c:v>
                </c:pt>
                <c:pt idx="22">
                  <c:v>0.98562628336755642</c:v>
                </c:pt>
                <c:pt idx="23">
                  <c:v>1.0184804928131417</c:v>
                </c:pt>
                <c:pt idx="24">
                  <c:v>1.0184804928131417</c:v>
                </c:pt>
                <c:pt idx="25">
                  <c:v>1.1498973305954825</c:v>
                </c:pt>
                <c:pt idx="26">
                  <c:v>1.1498973305954825</c:v>
                </c:pt>
                <c:pt idx="27">
                  <c:v>1.1498973305954825</c:v>
                </c:pt>
                <c:pt idx="28">
                  <c:v>1.1498973305954825</c:v>
                </c:pt>
                <c:pt idx="29">
                  <c:v>1.1827515400410678</c:v>
                </c:pt>
                <c:pt idx="30">
                  <c:v>1.1827515400410678</c:v>
                </c:pt>
                <c:pt idx="31">
                  <c:v>1.2484599589322383</c:v>
                </c:pt>
                <c:pt idx="32">
                  <c:v>1.2484599589322383</c:v>
                </c:pt>
                <c:pt idx="33">
                  <c:v>1.3470225872689938</c:v>
                </c:pt>
                <c:pt idx="34">
                  <c:v>1.3470225872689938</c:v>
                </c:pt>
                <c:pt idx="35">
                  <c:v>1.3798767967145791</c:v>
                </c:pt>
                <c:pt idx="36">
                  <c:v>1.3798767967145791</c:v>
                </c:pt>
                <c:pt idx="37">
                  <c:v>1.3798767967145791</c:v>
                </c:pt>
                <c:pt idx="38">
                  <c:v>1.3798767967145791</c:v>
                </c:pt>
                <c:pt idx="39">
                  <c:v>1.3798767967145791</c:v>
                </c:pt>
                <c:pt idx="40">
                  <c:v>1.3798767967145791</c:v>
                </c:pt>
                <c:pt idx="41">
                  <c:v>1.4127310061601643</c:v>
                </c:pt>
                <c:pt idx="42">
                  <c:v>1.4127310061601643</c:v>
                </c:pt>
                <c:pt idx="43">
                  <c:v>1.4784394250513346</c:v>
                </c:pt>
                <c:pt idx="44">
                  <c:v>1.4784394250513346</c:v>
                </c:pt>
                <c:pt idx="45">
                  <c:v>1.5112936344969199</c:v>
                </c:pt>
                <c:pt idx="46">
                  <c:v>1.5112936344969199</c:v>
                </c:pt>
                <c:pt idx="47">
                  <c:v>1.675564681724846</c:v>
                </c:pt>
                <c:pt idx="48">
                  <c:v>1.675564681724846</c:v>
                </c:pt>
                <c:pt idx="49">
                  <c:v>1.7412731006160165</c:v>
                </c:pt>
                <c:pt idx="50">
                  <c:v>1.7412731006160165</c:v>
                </c:pt>
                <c:pt idx="51">
                  <c:v>1.8069815195071868</c:v>
                </c:pt>
                <c:pt idx="52">
                  <c:v>1.8069815195071868</c:v>
                </c:pt>
                <c:pt idx="53">
                  <c:v>1.839835728952772</c:v>
                </c:pt>
                <c:pt idx="54">
                  <c:v>1.839835728952772</c:v>
                </c:pt>
                <c:pt idx="55">
                  <c:v>1.9055441478439425</c:v>
                </c:pt>
                <c:pt idx="56">
                  <c:v>1.9055441478439425</c:v>
                </c:pt>
                <c:pt idx="57">
                  <c:v>1.9383983572895278</c:v>
                </c:pt>
                <c:pt idx="58">
                  <c:v>1.9383983572895278</c:v>
                </c:pt>
                <c:pt idx="59">
                  <c:v>2.0369609856262834</c:v>
                </c:pt>
                <c:pt idx="60">
                  <c:v>2.0369609856262834</c:v>
                </c:pt>
                <c:pt idx="61">
                  <c:v>2.0698151950718686</c:v>
                </c:pt>
                <c:pt idx="62">
                  <c:v>2.0698151950718686</c:v>
                </c:pt>
                <c:pt idx="63">
                  <c:v>2.1355236139630391</c:v>
                </c:pt>
                <c:pt idx="64">
                  <c:v>2.1355236139630391</c:v>
                </c:pt>
                <c:pt idx="65">
                  <c:v>2.2340862422997945</c:v>
                </c:pt>
                <c:pt idx="66">
                  <c:v>2.2340862422997945</c:v>
                </c:pt>
                <c:pt idx="67">
                  <c:v>2.2340862422997945</c:v>
                </c:pt>
                <c:pt idx="68">
                  <c:v>2.2340862422997945</c:v>
                </c:pt>
                <c:pt idx="69">
                  <c:v>2.2669404517453797</c:v>
                </c:pt>
                <c:pt idx="70">
                  <c:v>2.2669404517453797</c:v>
                </c:pt>
                <c:pt idx="71">
                  <c:v>2.3326488706365502</c:v>
                </c:pt>
                <c:pt idx="72">
                  <c:v>2.3326488706365502</c:v>
                </c:pt>
                <c:pt idx="73">
                  <c:v>2.431211498973306</c:v>
                </c:pt>
                <c:pt idx="74">
                  <c:v>2.431211498973306</c:v>
                </c:pt>
                <c:pt idx="75">
                  <c:v>2.4640657084188913</c:v>
                </c:pt>
                <c:pt idx="76">
                  <c:v>2.4640657084188913</c:v>
                </c:pt>
                <c:pt idx="77">
                  <c:v>2.5626283367556466</c:v>
                </c:pt>
                <c:pt idx="78">
                  <c:v>2.5626283367556466</c:v>
                </c:pt>
                <c:pt idx="79">
                  <c:v>2.6283367556468171</c:v>
                </c:pt>
                <c:pt idx="80">
                  <c:v>2.6283367556468171</c:v>
                </c:pt>
                <c:pt idx="81">
                  <c:v>2.6283367556468171</c:v>
                </c:pt>
                <c:pt idx="82">
                  <c:v>2.6283367556468171</c:v>
                </c:pt>
                <c:pt idx="83">
                  <c:v>2.6940451745379876</c:v>
                </c:pt>
                <c:pt idx="84">
                  <c:v>2.6940451745379876</c:v>
                </c:pt>
                <c:pt idx="85">
                  <c:v>2.8254620123203287</c:v>
                </c:pt>
                <c:pt idx="86">
                  <c:v>2.8254620123203287</c:v>
                </c:pt>
                <c:pt idx="87">
                  <c:v>2.9568788501026693</c:v>
                </c:pt>
                <c:pt idx="88">
                  <c:v>2.9568788501026693</c:v>
                </c:pt>
                <c:pt idx="89">
                  <c:v>2.9897330595482545</c:v>
                </c:pt>
                <c:pt idx="90">
                  <c:v>2.9897330595482545</c:v>
                </c:pt>
                <c:pt idx="91">
                  <c:v>2.9897330595482545</c:v>
                </c:pt>
                <c:pt idx="92">
                  <c:v>2.9897330595482545</c:v>
                </c:pt>
                <c:pt idx="93">
                  <c:v>3.055441478439425</c:v>
                </c:pt>
                <c:pt idx="94">
                  <c:v>3.055441478439425</c:v>
                </c:pt>
                <c:pt idx="95">
                  <c:v>3.1540041067761808</c:v>
                </c:pt>
                <c:pt idx="96">
                  <c:v>3.1540041067761808</c:v>
                </c:pt>
                <c:pt idx="97">
                  <c:v>3.4496919917864477</c:v>
                </c:pt>
                <c:pt idx="98">
                  <c:v>3.4496919917864477</c:v>
                </c:pt>
                <c:pt idx="99">
                  <c:v>3.9096509240246409</c:v>
                </c:pt>
                <c:pt idx="100">
                  <c:v>3.9096509240246409</c:v>
                </c:pt>
                <c:pt idx="101">
                  <c:v>3.9096509240246409</c:v>
                </c:pt>
                <c:pt idx="102">
                  <c:v>3.9096509240246409</c:v>
                </c:pt>
                <c:pt idx="103">
                  <c:v>3.9425051334702257</c:v>
                </c:pt>
                <c:pt idx="104">
                  <c:v>3.9425051334702257</c:v>
                </c:pt>
                <c:pt idx="105">
                  <c:v>4.0410677618069819</c:v>
                </c:pt>
                <c:pt idx="106">
                  <c:v>4.0410677618069819</c:v>
                </c:pt>
                <c:pt idx="107">
                  <c:v>4.2381930184804926</c:v>
                </c:pt>
                <c:pt idx="108">
                  <c:v>4.2381930184804926</c:v>
                </c:pt>
                <c:pt idx="109">
                  <c:v>4.2710472279260783</c:v>
                </c:pt>
                <c:pt idx="110">
                  <c:v>4.2710472279260783</c:v>
                </c:pt>
                <c:pt idx="111">
                  <c:v>4.3696098562628336</c:v>
                </c:pt>
                <c:pt idx="112">
                  <c:v>4.3696098562628336</c:v>
                </c:pt>
                <c:pt idx="113">
                  <c:v>4.4024640657084193</c:v>
                </c:pt>
                <c:pt idx="114">
                  <c:v>4.4024640657084193</c:v>
                </c:pt>
                <c:pt idx="115">
                  <c:v>4.4024640657084193</c:v>
                </c:pt>
                <c:pt idx="116">
                  <c:v>4.4024640657084193</c:v>
                </c:pt>
                <c:pt idx="117">
                  <c:v>4.6652977412731005</c:v>
                </c:pt>
                <c:pt idx="118">
                  <c:v>4.6652977412731005</c:v>
                </c:pt>
                <c:pt idx="119">
                  <c:v>4.862422997946612</c:v>
                </c:pt>
                <c:pt idx="120">
                  <c:v>4.862422997946612</c:v>
                </c:pt>
                <c:pt idx="121">
                  <c:v>4.9281314168377826</c:v>
                </c:pt>
                <c:pt idx="122">
                  <c:v>4.9281314168377826</c:v>
                </c:pt>
                <c:pt idx="123">
                  <c:v>4.9938398357289531</c:v>
                </c:pt>
                <c:pt idx="124">
                  <c:v>4.9938398357289531</c:v>
                </c:pt>
                <c:pt idx="125">
                  <c:v>5.1909650924024637</c:v>
                </c:pt>
                <c:pt idx="126">
                  <c:v>5.1909650924024637</c:v>
                </c:pt>
                <c:pt idx="127">
                  <c:v>5.2238193018480494</c:v>
                </c:pt>
                <c:pt idx="128">
                  <c:v>5.2238193018480494</c:v>
                </c:pt>
                <c:pt idx="129">
                  <c:v>5.3223819301848048</c:v>
                </c:pt>
                <c:pt idx="130">
                  <c:v>5.3223819301848048</c:v>
                </c:pt>
                <c:pt idx="131">
                  <c:v>5.3552361396303905</c:v>
                </c:pt>
                <c:pt idx="132">
                  <c:v>5.3552361396303905</c:v>
                </c:pt>
                <c:pt idx="133">
                  <c:v>5.4866529774127306</c:v>
                </c:pt>
                <c:pt idx="134">
                  <c:v>5.4866529774127306</c:v>
                </c:pt>
                <c:pt idx="135">
                  <c:v>5.5195071868583163</c:v>
                </c:pt>
                <c:pt idx="136">
                  <c:v>5.5195071868583163</c:v>
                </c:pt>
                <c:pt idx="137">
                  <c:v>5.6837782340862422</c:v>
                </c:pt>
                <c:pt idx="138">
                  <c:v>5.6837782340862422</c:v>
                </c:pt>
                <c:pt idx="139">
                  <c:v>5.848049281314168</c:v>
                </c:pt>
                <c:pt idx="140">
                  <c:v>5.848049281314168</c:v>
                </c:pt>
                <c:pt idx="141">
                  <c:v>5.9137577002053385</c:v>
                </c:pt>
                <c:pt idx="142">
                  <c:v>5.9137577002053385</c:v>
                </c:pt>
                <c:pt idx="143">
                  <c:v>5.9137577002053385</c:v>
                </c:pt>
                <c:pt idx="144">
                  <c:v>5.9137577002053385</c:v>
                </c:pt>
                <c:pt idx="145">
                  <c:v>5.979466119096509</c:v>
                </c:pt>
                <c:pt idx="146">
                  <c:v>5.979466119096509</c:v>
                </c:pt>
                <c:pt idx="147">
                  <c:v>6.0451745379876796</c:v>
                </c:pt>
                <c:pt idx="148">
                  <c:v>6.0451745379876796</c:v>
                </c:pt>
                <c:pt idx="149">
                  <c:v>6.2422997946611911</c:v>
                </c:pt>
                <c:pt idx="150">
                  <c:v>6.2422997946611911</c:v>
                </c:pt>
                <c:pt idx="151">
                  <c:v>6.2422997946611911</c:v>
                </c:pt>
                <c:pt idx="152">
                  <c:v>6.2422997946611911</c:v>
                </c:pt>
                <c:pt idx="153">
                  <c:v>6.2422997946611911</c:v>
                </c:pt>
                <c:pt idx="154">
                  <c:v>6.2422997946611911</c:v>
                </c:pt>
                <c:pt idx="155">
                  <c:v>6.3408624229979464</c:v>
                </c:pt>
                <c:pt idx="156">
                  <c:v>6.3408624229979464</c:v>
                </c:pt>
                <c:pt idx="157">
                  <c:v>6.4394250513347027</c:v>
                </c:pt>
                <c:pt idx="158">
                  <c:v>6.4394250513347027</c:v>
                </c:pt>
                <c:pt idx="159">
                  <c:v>6.4722792607802875</c:v>
                </c:pt>
                <c:pt idx="160">
                  <c:v>6.4722792607802875</c:v>
                </c:pt>
                <c:pt idx="161">
                  <c:v>6.537987679671458</c:v>
                </c:pt>
                <c:pt idx="162">
                  <c:v>6.537987679671458</c:v>
                </c:pt>
                <c:pt idx="163">
                  <c:v>6.8008213552361401</c:v>
                </c:pt>
                <c:pt idx="164">
                  <c:v>6.8008213552361401</c:v>
                </c:pt>
                <c:pt idx="165">
                  <c:v>6.8336755646817249</c:v>
                </c:pt>
                <c:pt idx="166">
                  <c:v>6.8336755646817249</c:v>
                </c:pt>
                <c:pt idx="167">
                  <c:v>6.8993839835728954</c:v>
                </c:pt>
                <c:pt idx="168">
                  <c:v>6.8993839835728954</c:v>
                </c:pt>
                <c:pt idx="169">
                  <c:v>6.8993839835728954</c:v>
                </c:pt>
                <c:pt idx="170">
                  <c:v>6.8993839835728954</c:v>
                </c:pt>
                <c:pt idx="171">
                  <c:v>7.1622176591375766</c:v>
                </c:pt>
                <c:pt idx="172">
                  <c:v>7.1622176591375766</c:v>
                </c:pt>
                <c:pt idx="173">
                  <c:v>7.5893223819301845</c:v>
                </c:pt>
                <c:pt idx="174">
                  <c:v>7.5893223819301845</c:v>
                </c:pt>
                <c:pt idx="175">
                  <c:v>7.6221765913757702</c:v>
                </c:pt>
                <c:pt idx="176">
                  <c:v>7.6221765913757702</c:v>
                </c:pt>
                <c:pt idx="177">
                  <c:v>8.2135523613963031</c:v>
                </c:pt>
                <c:pt idx="178">
                  <c:v>8.2135523613963031</c:v>
                </c:pt>
                <c:pt idx="179">
                  <c:v>8.4106776180698155</c:v>
                </c:pt>
                <c:pt idx="180">
                  <c:v>8.4106776180698155</c:v>
                </c:pt>
                <c:pt idx="181">
                  <c:v>8.4435318275154003</c:v>
                </c:pt>
                <c:pt idx="182">
                  <c:v>8.4435318275154003</c:v>
                </c:pt>
                <c:pt idx="183">
                  <c:v>8.8049281314168386</c:v>
                </c:pt>
                <c:pt idx="184">
                  <c:v>8.8049281314168386</c:v>
                </c:pt>
                <c:pt idx="185">
                  <c:v>8.8377823408624234</c:v>
                </c:pt>
                <c:pt idx="186">
                  <c:v>8.8377823408624234</c:v>
                </c:pt>
                <c:pt idx="187">
                  <c:v>9.0349075975359341</c:v>
                </c:pt>
                <c:pt idx="188">
                  <c:v>9.0349075975359341</c:v>
                </c:pt>
                <c:pt idx="189">
                  <c:v>9.462012320328542</c:v>
                </c:pt>
                <c:pt idx="190">
                  <c:v>9.462012320328542</c:v>
                </c:pt>
                <c:pt idx="191">
                  <c:v>9.4948665297741268</c:v>
                </c:pt>
                <c:pt idx="192">
                  <c:v>9.4948665297741268</c:v>
                </c:pt>
                <c:pt idx="193">
                  <c:v>9.7577002053388089</c:v>
                </c:pt>
                <c:pt idx="194">
                  <c:v>9.7577002053388089</c:v>
                </c:pt>
                <c:pt idx="195">
                  <c:v>10.020533880903491</c:v>
                </c:pt>
                <c:pt idx="196">
                  <c:v>10.020533880903491</c:v>
                </c:pt>
                <c:pt idx="197">
                  <c:v>10.184804928131417</c:v>
                </c:pt>
                <c:pt idx="198">
                  <c:v>10.184804928131417</c:v>
                </c:pt>
                <c:pt idx="199">
                  <c:v>10.677618069815194</c:v>
                </c:pt>
                <c:pt idx="200">
                  <c:v>10.677618069815194</c:v>
                </c:pt>
                <c:pt idx="201">
                  <c:v>10.710472279260781</c:v>
                </c:pt>
                <c:pt idx="202">
                  <c:v>10.710472279260781</c:v>
                </c:pt>
                <c:pt idx="203">
                  <c:v>11.039014373716633</c:v>
                </c:pt>
                <c:pt idx="204">
                  <c:v>11.039014373716633</c:v>
                </c:pt>
                <c:pt idx="205">
                  <c:v>11.268993839835728</c:v>
                </c:pt>
                <c:pt idx="206">
                  <c:v>11.268993839835728</c:v>
                </c:pt>
                <c:pt idx="207">
                  <c:v>11.564681724845997</c:v>
                </c:pt>
                <c:pt idx="208">
                  <c:v>11.564681724845997</c:v>
                </c:pt>
                <c:pt idx="209">
                  <c:v>11.597535934291582</c:v>
                </c:pt>
                <c:pt idx="210">
                  <c:v>11.597535934291582</c:v>
                </c:pt>
                <c:pt idx="211">
                  <c:v>11.794661190965092</c:v>
                </c:pt>
                <c:pt idx="212">
                  <c:v>11.794661190965092</c:v>
                </c:pt>
                <c:pt idx="213">
                  <c:v>12.517453798767967</c:v>
                </c:pt>
                <c:pt idx="214">
                  <c:v>12.517453798767967</c:v>
                </c:pt>
                <c:pt idx="215">
                  <c:v>12.747433264887064</c:v>
                </c:pt>
                <c:pt idx="216">
                  <c:v>12.747433264887064</c:v>
                </c:pt>
                <c:pt idx="217">
                  <c:v>13.075975359342916</c:v>
                </c:pt>
                <c:pt idx="218">
                  <c:v>13.075975359342916</c:v>
                </c:pt>
                <c:pt idx="219">
                  <c:v>13.568788501026694</c:v>
                </c:pt>
                <c:pt idx="220">
                  <c:v>13.568788501026694</c:v>
                </c:pt>
                <c:pt idx="221">
                  <c:v>13.634496919917865</c:v>
                </c:pt>
                <c:pt idx="222">
                  <c:v>13.634496919917865</c:v>
                </c:pt>
                <c:pt idx="223">
                  <c:v>13.733059548254619</c:v>
                </c:pt>
                <c:pt idx="224">
                  <c:v>13.733059548254619</c:v>
                </c:pt>
                <c:pt idx="225">
                  <c:v>14.094455852156058</c:v>
                </c:pt>
                <c:pt idx="226">
                  <c:v>14.094455852156058</c:v>
                </c:pt>
                <c:pt idx="227">
                  <c:v>14.094455852156058</c:v>
                </c:pt>
                <c:pt idx="228">
                  <c:v>14.094455852156058</c:v>
                </c:pt>
                <c:pt idx="229">
                  <c:v>14.094455852156058</c:v>
                </c:pt>
                <c:pt idx="230">
                  <c:v>14.094455852156058</c:v>
                </c:pt>
                <c:pt idx="231">
                  <c:v>14.127310061601642</c:v>
                </c:pt>
                <c:pt idx="232">
                  <c:v>14.127310061601642</c:v>
                </c:pt>
                <c:pt idx="233">
                  <c:v>14.620123203285422</c:v>
                </c:pt>
                <c:pt idx="234">
                  <c:v>14.620123203285422</c:v>
                </c:pt>
                <c:pt idx="235">
                  <c:v>14.652977412731007</c:v>
                </c:pt>
                <c:pt idx="236">
                  <c:v>14.652977412731007</c:v>
                </c:pt>
                <c:pt idx="237">
                  <c:v>15.24435318275154</c:v>
                </c:pt>
                <c:pt idx="238">
                  <c:v>15.24435318275154</c:v>
                </c:pt>
                <c:pt idx="239">
                  <c:v>15.474332648870636</c:v>
                </c:pt>
                <c:pt idx="240">
                  <c:v>15.474332648870636</c:v>
                </c:pt>
                <c:pt idx="241">
                  <c:v>17.281314168377822</c:v>
                </c:pt>
                <c:pt idx="242">
                  <c:v>17.281314168377822</c:v>
                </c:pt>
                <c:pt idx="243">
                  <c:v>17.544147843942504</c:v>
                </c:pt>
                <c:pt idx="244">
                  <c:v>17.544147843942504</c:v>
                </c:pt>
                <c:pt idx="245">
                  <c:v>17.806981519507186</c:v>
                </c:pt>
                <c:pt idx="246">
                  <c:v>17.806981519507186</c:v>
                </c:pt>
                <c:pt idx="247">
                  <c:v>18.299794661190965</c:v>
                </c:pt>
                <c:pt idx="248">
                  <c:v>18.299794661190965</c:v>
                </c:pt>
                <c:pt idx="249">
                  <c:v>19.351129363449694</c:v>
                </c:pt>
                <c:pt idx="250">
                  <c:v>19.351129363449694</c:v>
                </c:pt>
                <c:pt idx="251">
                  <c:v>19.613963039014372</c:v>
                </c:pt>
                <c:pt idx="252">
                  <c:v>19.613963039014372</c:v>
                </c:pt>
                <c:pt idx="253">
                  <c:v>19.646817248459961</c:v>
                </c:pt>
                <c:pt idx="254">
                  <c:v>19.646817248459961</c:v>
                </c:pt>
                <c:pt idx="255">
                  <c:v>19.7782340862423</c:v>
                </c:pt>
                <c:pt idx="256">
                  <c:v>19.7782340862423</c:v>
                </c:pt>
                <c:pt idx="257">
                  <c:v>20.205338809034906</c:v>
                </c:pt>
                <c:pt idx="258">
                  <c:v>20.205338809034906</c:v>
                </c:pt>
                <c:pt idx="259">
                  <c:v>20.402464065708418</c:v>
                </c:pt>
                <c:pt idx="260">
                  <c:v>20.402464065708418</c:v>
                </c:pt>
                <c:pt idx="261">
                  <c:v>20.698151950718685</c:v>
                </c:pt>
                <c:pt idx="262">
                  <c:v>20.698151950718685</c:v>
                </c:pt>
                <c:pt idx="263">
                  <c:v>20.993839835728952</c:v>
                </c:pt>
                <c:pt idx="264">
                  <c:v>20.993839835728952</c:v>
                </c:pt>
                <c:pt idx="265">
                  <c:v>21.453798767967147</c:v>
                </c:pt>
                <c:pt idx="266">
                  <c:v>21.453798767967147</c:v>
                </c:pt>
                <c:pt idx="267">
                  <c:v>22.735112936344969</c:v>
                </c:pt>
                <c:pt idx="268">
                  <c:v>22.735112936344969</c:v>
                </c:pt>
                <c:pt idx="269">
                  <c:v>22.965092402464066</c:v>
                </c:pt>
                <c:pt idx="270">
                  <c:v>22.965092402464066</c:v>
                </c:pt>
                <c:pt idx="271">
                  <c:v>23.162217659137578</c:v>
                </c:pt>
                <c:pt idx="272">
                  <c:v>23.162217659137578</c:v>
                </c:pt>
                <c:pt idx="273">
                  <c:v>23.162217659137578</c:v>
                </c:pt>
                <c:pt idx="274">
                  <c:v>23.162217659137578</c:v>
                </c:pt>
                <c:pt idx="275">
                  <c:v>23.5564681724846</c:v>
                </c:pt>
                <c:pt idx="276">
                  <c:v>23.5564681724846</c:v>
                </c:pt>
                <c:pt idx="277">
                  <c:v>23.655030800821354</c:v>
                </c:pt>
                <c:pt idx="278">
                  <c:v>23.655030800821354</c:v>
                </c:pt>
                <c:pt idx="279">
                  <c:v>24.410677618069816</c:v>
                </c:pt>
                <c:pt idx="280">
                  <c:v>24.410677618069816</c:v>
                </c:pt>
                <c:pt idx="281">
                  <c:v>24.739219712525667</c:v>
                </c:pt>
                <c:pt idx="282">
                  <c:v>24.739219712525667</c:v>
                </c:pt>
                <c:pt idx="283">
                  <c:v>24.837782340862422</c:v>
                </c:pt>
                <c:pt idx="284">
                  <c:v>24.837782340862422</c:v>
                </c:pt>
                <c:pt idx="285">
                  <c:v>24.903490759753595</c:v>
                </c:pt>
                <c:pt idx="286">
                  <c:v>24.903490759753595</c:v>
                </c:pt>
                <c:pt idx="287">
                  <c:v>26.677618069815196</c:v>
                </c:pt>
                <c:pt idx="288">
                  <c:v>26.677618069815196</c:v>
                </c:pt>
                <c:pt idx="289">
                  <c:v>27.761806981519506</c:v>
                </c:pt>
                <c:pt idx="290">
                  <c:v>27.761806981519506</c:v>
                </c:pt>
                <c:pt idx="291">
                  <c:v>27.991786447638603</c:v>
                </c:pt>
                <c:pt idx="292">
                  <c:v>27.991786447638603</c:v>
                </c:pt>
                <c:pt idx="293">
                  <c:v>28.780287474332649</c:v>
                </c:pt>
                <c:pt idx="294">
                  <c:v>28.780287474332649</c:v>
                </c:pt>
                <c:pt idx="295">
                  <c:v>29.634496919917865</c:v>
                </c:pt>
                <c:pt idx="296">
                  <c:v>29.634496919917865</c:v>
                </c:pt>
                <c:pt idx="297">
                  <c:v>30.160164271047229</c:v>
                </c:pt>
                <c:pt idx="298">
                  <c:v>30.160164271047229</c:v>
                </c:pt>
                <c:pt idx="299">
                  <c:v>32.032854209445588</c:v>
                </c:pt>
                <c:pt idx="300">
                  <c:v>32.032854209445588</c:v>
                </c:pt>
                <c:pt idx="301">
                  <c:v>32.131416837782339</c:v>
                </c:pt>
                <c:pt idx="302">
                  <c:v>32.131416837782339</c:v>
                </c:pt>
                <c:pt idx="303">
                  <c:v>33.445585215605746</c:v>
                </c:pt>
                <c:pt idx="304">
                  <c:v>33.445585215605746</c:v>
                </c:pt>
                <c:pt idx="305">
                  <c:v>33.642710472279262</c:v>
                </c:pt>
                <c:pt idx="306">
                  <c:v>33.642710472279262</c:v>
                </c:pt>
                <c:pt idx="307">
                  <c:v>34.036960985626287</c:v>
                </c:pt>
                <c:pt idx="308">
                  <c:v>34.036960985626287</c:v>
                </c:pt>
                <c:pt idx="309">
                  <c:v>34.332648870636554</c:v>
                </c:pt>
                <c:pt idx="310">
                  <c:v>34.332648870636554</c:v>
                </c:pt>
                <c:pt idx="311">
                  <c:v>37.486652977412732</c:v>
                </c:pt>
                <c:pt idx="312">
                  <c:v>37.486652977412732</c:v>
                </c:pt>
                <c:pt idx="313">
                  <c:v>43.466119096509239</c:v>
                </c:pt>
                <c:pt idx="314">
                  <c:v>43.466119096509239</c:v>
                </c:pt>
                <c:pt idx="315">
                  <c:v>44.123203285420942</c:v>
                </c:pt>
                <c:pt idx="316">
                  <c:v>44.123203285420942</c:v>
                </c:pt>
                <c:pt idx="317">
                  <c:v>0</c:v>
                </c:pt>
                <c:pt idx="318">
                  <c:v>3.2854209445585217E-2</c:v>
                </c:pt>
                <c:pt idx="319">
                  <c:v>3.2854209445585217E-2</c:v>
                </c:pt>
                <c:pt idx="320">
                  <c:v>3.2854209445585217E-2</c:v>
                </c:pt>
                <c:pt idx="321">
                  <c:v>3.2854209445585217E-2</c:v>
                </c:pt>
                <c:pt idx="322">
                  <c:v>3.2854209445585217E-2</c:v>
                </c:pt>
                <c:pt idx="323">
                  <c:v>3.2854209445585217E-2</c:v>
                </c:pt>
                <c:pt idx="324">
                  <c:v>6.5708418891170434E-2</c:v>
                </c:pt>
                <c:pt idx="325">
                  <c:v>6.5708418891170434E-2</c:v>
                </c:pt>
                <c:pt idx="326">
                  <c:v>6.5708418891170434E-2</c:v>
                </c:pt>
                <c:pt idx="327">
                  <c:v>6.5708418891170434E-2</c:v>
                </c:pt>
                <c:pt idx="328">
                  <c:v>0.13141683778234087</c:v>
                </c:pt>
                <c:pt idx="329">
                  <c:v>0.13141683778234087</c:v>
                </c:pt>
                <c:pt idx="330">
                  <c:v>0.16427104722792607</c:v>
                </c:pt>
                <c:pt idx="331">
                  <c:v>0.16427104722792607</c:v>
                </c:pt>
                <c:pt idx="332">
                  <c:v>0.1971252566735113</c:v>
                </c:pt>
                <c:pt idx="333">
                  <c:v>0.1971252566735113</c:v>
                </c:pt>
                <c:pt idx="334">
                  <c:v>0.26283367556468173</c:v>
                </c:pt>
                <c:pt idx="335">
                  <c:v>0.26283367556468173</c:v>
                </c:pt>
                <c:pt idx="336">
                  <c:v>0.29568788501026694</c:v>
                </c:pt>
                <c:pt idx="337">
                  <c:v>0.29568788501026694</c:v>
                </c:pt>
                <c:pt idx="338">
                  <c:v>0.32854209445585214</c:v>
                </c:pt>
                <c:pt idx="339">
                  <c:v>0.32854209445585214</c:v>
                </c:pt>
                <c:pt idx="340">
                  <c:v>0.32854209445585214</c:v>
                </c:pt>
                <c:pt idx="341">
                  <c:v>0.32854209445585214</c:v>
                </c:pt>
                <c:pt idx="342">
                  <c:v>0.3613963039014374</c:v>
                </c:pt>
                <c:pt idx="343">
                  <c:v>0.3613963039014374</c:v>
                </c:pt>
                <c:pt idx="344">
                  <c:v>0.3613963039014374</c:v>
                </c:pt>
                <c:pt idx="345">
                  <c:v>0.3613963039014374</c:v>
                </c:pt>
                <c:pt idx="346">
                  <c:v>0.3942505133470226</c:v>
                </c:pt>
                <c:pt idx="347">
                  <c:v>0.3942505133470226</c:v>
                </c:pt>
                <c:pt idx="348">
                  <c:v>0.49281314168377821</c:v>
                </c:pt>
                <c:pt idx="349">
                  <c:v>0.49281314168377821</c:v>
                </c:pt>
                <c:pt idx="350">
                  <c:v>0.52566735112936347</c:v>
                </c:pt>
                <c:pt idx="351">
                  <c:v>0.52566735112936347</c:v>
                </c:pt>
                <c:pt idx="352">
                  <c:v>0.55852156057494862</c:v>
                </c:pt>
                <c:pt idx="353">
                  <c:v>0.55852156057494862</c:v>
                </c:pt>
                <c:pt idx="354">
                  <c:v>0.65708418891170428</c:v>
                </c:pt>
                <c:pt idx="355">
                  <c:v>0.65708418891170428</c:v>
                </c:pt>
                <c:pt idx="356">
                  <c:v>0.75564681724845995</c:v>
                </c:pt>
                <c:pt idx="357">
                  <c:v>0.75564681724845995</c:v>
                </c:pt>
                <c:pt idx="358">
                  <c:v>0.7885010266940452</c:v>
                </c:pt>
                <c:pt idx="359">
                  <c:v>0.7885010266940452</c:v>
                </c:pt>
                <c:pt idx="360">
                  <c:v>0.82135523613963035</c:v>
                </c:pt>
                <c:pt idx="361">
                  <c:v>0.82135523613963035</c:v>
                </c:pt>
                <c:pt idx="362">
                  <c:v>0.95277207392197127</c:v>
                </c:pt>
                <c:pt idx="363">
                  <c:v>0.95277207392197127</c:v>
                </c:pt>
                <c:pt idx="364">
                  <c:v>0.95277207392197127</c:v>
                </c:pt>
                <c:pt idx="365">
                  <c:v>0.95277207392197127</c:v>
                </c:pt>
                <c:pt idx="366">
                  <c:v>1.0513347022587269</c:v>
                </c:pt>
                <c:pt idx="367">
                  <c:v>1.0513347022587269</c:v>
                </c:pt>
                <c:pt idx="368">
                  <c:v>1.0841889117043122</c:v>
                </c:pt>
                <c:pt idx="369">
                  <c:v>1.0841889117043122</c:v>
                </c:pt>
                <c:pt idx="370">
                  <c:v>1.1498973305954825</c:v>
                </c:pt>
                <c:pt idx="371">
                  <c:v>1.1498973305954825</c:v>
                </c:pt>
                <c:pt idx="372">
                  <c:v>1.1498973305954825</c:v>
                </c:pt>
                <c:pt idx="373">
                  <c:v>1.1498973305954825</c:v>
                </c:pt>
                <c:pt idx="374">
                  <c:v>1.1498973305954825</c:v>
                </c:pt>
                <c:pt idx="375">
                  <c:v>1.1498973305954825</c:v>
                </c:pt>
                <c:pt idx="376">
                  <c:v>1.215605749486653</c:v>
                </c:pt>
                <c:pt idx="377">
                  <c:v>1.215605749486653</c:v>
                </c:pt>
                <c:pt idx="378">
                  <c:v>1.215605749486653</c:v>
                </c:pt>
                <c:pt idx="379">
                  <c:v>1.215605749486653</c:v>
                </c:pt>
                <c:pt idx="380">
                  <c:v>1.2484599589322383</c:v>
                </c:pt>
                <c:pt idx="381">
                  <c:v>1.2484599589322383</c:v>
                </c:pt>
                <c:pt idx="382">
                  <c:v>1.2813141683778233</c:v>
                </c:pt>
                <c:pt idx="383">
                  <c:v>1.2813141683778233</c:v>
                </c:pt>
                <c:pt idx="384">
                  <c:v>1.3141683778234086</c:v>
                </c:pt>
                <c:pt idx="385">
                  <c:v>1.3141683778234086</c:v>
                </c:pt>
                <c:pt idx="386">
                  <c:v>1.4784394250513346</c:v>
                </c:pt>
                <c:pt idx="387">
                  <c:v>1.4784394250513346</c:v>
                </c:pt>
                <c:pt idx="388">
                  <c:v>1.5441478439425051</c:v>
                </c:pt>
                <c:pt idx="389">
                  <c:v>1.5441478439425051</c:v>
                </c:pt>
                <c:pt idx="390">
                  <c:v>1.6098562628336757</c:v>
                </c:pt>
                <c:pt idx="391">
                  <c:v>1.6098562628336757</c:v>
                </c:pt>
                <c:pt idx="392">
                  <c:v>1.6098562628336757</c:v>
                </c:pt>
                <c:pt idx="393">
                  <c:v>1.6098562628336757</c:v>
                </c:pt>
                <c:pt idx="394">
                  <c:v>1.6427104722792607</c:v>
                </c:pt>
                <c:pt idx="395">
                  <c:v>1.6427104722792607</c:v>
                </c:pt>
                <c:pt idx="396">
                  <c:v>1.7084188911704312</c:v>
                </c:pt>
                <c:pt idx="397">
                  <c:v>1.7084188911704312</c:v>
                </c:pt>
                <c:pt idx="398">
                  <c:v>1.7412731006160165</c:v>
                </c:pt>
                <c:pt idx="399">
                  <c:v>1.7412731006160165</c:v>
                </c:pt>
                <c:pt idx="400">
                  <c:v>1.7412731006160165</c:v>
                </c:pt>
                <c:pt idx="401">
                  <c:v>1.7412731006160165</c:v>
                </c:pt>
                <c:pt idx="402">
                  <c:v>1.7741273100616017</c:v>
                </c:pt>
                <c:pt idx="403">
                  <c:v>1.7741273100616017</c:v>
                </c:pt>
                <c:pt idx="404">
                  <c:v>1.8726899383983573</c:v>
                </c:pt>
                <c:pt idx="405">
                  <c:v>1.8726899383983573</c:v>
                </c:pt>
                <c:pt idx="406">
                  <c:v>2.0698151950718686</c:v>
                </c:pt>
                <c:pt idx="407">
                  <c:v>2.0698151950718686</c:v>
                </c:pt>
                <c:pt idx="408">
                  <c:v>2.0698151950718686</c:v>
                </c:pt>
                <c:pt idx="409">
                  <c:v>2.0698151950718686</c:v>
                </c:pt>
                <c:pt idx="410">
                  <c:v>2.0698151950718686</c:v>
                </c:pt>
                <c:pt idx="411">
                  <c:v>2.0698151950718686</c:v>
                </c:pt>
                <c:pt idx="412">
                  <c:v>2.0698151950718686</c:v>
                </c:pt>
                <c:pt idx="413">
                  <c:v>2.0698151950718686</c:v>
                </c:pt>
                <c:pt idx="414">
                  <c:v>2.299794661190965</c:v>
                </c:pt>
                <c:pt idx="415">
                  <c:v>2.299794661190965</c:v>
                </c:pt>
                <c:pt idx="416">
                  <c:v>2.3983572895277208</c:v>
                </c:pt>
                <c:pt idx="417">
                  <c:v>2.3983572895277208</c:v>
                </c:pt>
                <c:pt idx="418">
                  <c:v>2.4640657084188913</c:v>
                </c:pt>
                <c:pt idx="419">
                  <c:v>2.4640657084188913</c:v>
                </c:pt>
                <c:pt idx="420">
                  <c:v>2.5297741273100618</c:v>
                </c:pt>
                <c:pt idx="421">
                  <c:v>2.5297741273100618</c:v>
                </c:pt>
                <c:pt idx="422">
                  <c:v>2.5626283367556466</c:v>
                </c:pt>
                <c:pt idx="423">
                  <c:v>2.5626283367556466</c:v>
                </c:pt>
                <c:pt idx="424">
                  <c:v>2.6940451745379876</c:v>
                </c:pt>
                <c:pt idx="425">
                  <c:v>2.6940451745379876</c:v>
                </c:pt>
                <c:pt idx="426">
                  <c:v>2.7268993839835729</c:v>
                </c:pt>
                <c:pt idx="427">
                  <c:v>2.7268993839835729</c:v>
                </c:pt>
                <c:pt idx="428">
                  <c:v>2.7926078028747434</c:v>
                </c:pt>
                <c:pt idx="429">
                  <c:v>2.7926078028747434</c:v>
                </c:pt>
                <c:pt idx="430">
                  <c:v>2.8911704312114992</c:v>
                </c:pt>
                <c:pt idx="431">
                  <c:v>2.8911704312114992</c:v>
                </c:pt>
                <c:pt idx="432">
                  <c:v>2.9568788501026693</c:v>
                </c:pt>
                <c:pt idx="433">
                  <c:v>2.9568788501026693</c:v>
                </c:pt>
                <c:pt idx="434">
                  <c:v>2.9897330595482545</c:v>
                </c:pt>
                <c:pt idx="435">
                  <c:v>2.9897330595482545</c:v>
                </c:pt>
                <c:pt idx="436">
                  <c:v>3.0225872689938398</c:v>
                </c:pt>
                <c:pt idx="437">
                  <c:v>3.0225872689938398</c:v>
                </c:pt>
                <c:pt idx="438">
                  <c:v>3.0225872689938398</c:v>
                </c:pt>
                <c:pt idx="439">
                  <c:v>3.0225872689938398</c:v>
                </c:pt>
                <c:pt idx="440">
                  <c:v>3.0225872689938398</c:v>
                </c:pt>
                <c:pt idx="441">
                  <c:v>3.0225872689938398</c:v>
                </c:pt>
                <c:pt idx="442">
                  <c:v>3.2854209445585214</c:v>
                </c:pt>
                <c:pt idx="443">
                  <c:v>3.2854209445585214</c:v>
                </c:pt>
                <c:pt idx="444">
                  <c:v>3.5154004106776182</c:v>
                </c:pt>
                <c:pt idx="445">
                  <c:v>3.5154004106776182</c:v>
                </c:pt>
                <c:pt idx="446">
                  <c:v>3.5811088295687883</c:v>
                </c:pt>
                <c:pt idx="447">
                  <c:v>3.5811088295687883</c:v>
                </c:pt>
                <c:pt idx="448">
                  <c:v>3.6139630390143735</c:v>
                </c:pt>
                <c:pt idx="449">
                  <c:v>3.6139630390143735</c:v>
                </c:pt>
                <c:pt idx="450">
                  <c:v>3.7453798767967146</c:v>
                </c:pt>
                <c:pt idx="451">
                  <c:v>3.7453798767967146</c:v>
                </c:pt>
                <c:pt idx="452">
                  <c:v>3.7453798767967146</c:v>
                </c:pt>
                <c:pt idx="453">
                  <c:v>3.7453798767967146</c:v>
                </c:pt>
                <c:pt idx="454">
                  <c:v>4.0410677618069819</c:v>
                </c:pt>
                <c:pt idx="455">
                  <c:v>4.0410677618069819</c:v>
                </c:pt>
                <c:pt idx="456">
                  <c:v>4.0739219712525667</c:v>
                </c:pt>
                <c:pt idx="457">
                  <c:v>4.0739219712525667</c:v>
                </c:pt>
                <c:pt idx="458">
                  <c:v>4.0739219712525667</c:v>
                </c:pt>
                <c:pt idx="459">
                  <c:v>4.0739219712525667</c:v>
                </c:pt>
                <c:pt idx="460">
                  <c:v>4.2381930184804926</c:v>
                </c:pt>
                <c:pt idx="461">
                  <c:v>4.2381930184804926</c:v>
                </c:pt>
                <c:pt idx="462">
                  <c:v>4.2710472279260783</c:v>
                </c:pt>
                <c:pt idx="463">
                  <c:v>4.2710472279260783</c:v>
                </c:pt>
                <c:pt idx="464">
                  <c:v>4.3039014373716631</c:v>
                </c:pt>
                <c:pt idx="465">
                  <c:v>4.3039014373716631</c:v>
                </c:pt>
                <c:pt idx="466">
                  <c:v>4.3039014373716631</c:v>
                </c:pt>
                <c:pt idx="467">
                  <c:v>4.3039014373716631</c:v>
                </c:pt>
                <c:pt idx="468">
                  <c:v>4.3696098562628336</c:v>
                </c:pt>
                <c:pt idx="469">
                  <c:v>4.3696098562628336</c:v>
                </c:pt>
                <c:pt idx="470">
                  <c:v>4.5667351129363452</c:v>
                </c:pt>
                <c:pt idx="471">
                  <c:v>4.5667351129363452</c:v>
                </c:pt>
                <c:pt idx="472">
                  <c:v>4.5667351129363452</c:v>
                </c:pt>
                <c:pt idx="473">
                  <c:v>4.5667351129363452</c:v>
                </c:pt>
                <c:pt idx="474">
                  <c:v>4.6652977412731005</c:v>
                </c:pt>
                <c:pt idx="475">
                  <c:v>4.6652977412731005</c:v>
                </c:pt>
                <c:pt idx="476">
                  <c:v>4.6652977412731005</c:v>
                </c:pt>
                <c:pt idx="477">
                  <c:v>4.6652977412731005</c:v>
                </c:pt>
                <c:pt idx="478">
                  <c:v>4.862422997946612</c:v>
                </c:pt>
                <c:pt idx="479">
                  <c:v>4.862422997946612</c:v>
                </c:pt>
                <c:pt idx="480">
                  <c:v>5.0266940451745379</c:v>
                </c:pt>
                <c:pt idx="481">
                  <c:v>5.0266940451745379</c:v>
                </c:pt>
                <c:pt idx="482">
                  <c:v>5.0595482546201236</c:v>
                </c:pt>
                <c:pt idx="483">
                  <c:v>5.0595482546201236</c:v>
                </c:pt>
                <c:pt idx="484">
                  <c:v>5.3223819301848048</c:v>
                </c:pt>
                <c:pt idx="485">
                  <c:v>5.3223819301848048</c:v>
                </c:pt>
                <c:pt idx="486">
                  <c:v>5.3880903490759753</c:v>
                </c:pt>
                <c:pt idx="487">
                  <c:v>5.3880903490759753</c:v>
                </c:pt>
                <c:pt idx="488">
                  <c:v>5.5195071868583163</c:v>
                </c:pt>
                <c:pt idx="489">
                  <c:v>5.5195071868583163</c:v>
                </c:pt>
                <c:pt idx="490">
                  <c:v>5.6837782340862422</c:v>
                </c:pt>
                <c:pt idx="491">
                  <c:v>5.6837782340862422</c:v>
                </c:pt>
                <c:pt idx="492">
                  <c:v>5.7166324435318279</c:v>
                </c:pt>
                <c:pt idx="493">
                  <c:v>5.7166324435318279</c:v>
                </c:pt>
                <c:pt idx="494">
                  <c:v>5.7494866529774127</c:v>
                </c:pt>
                <c:pt idx="495">
                  <c:v>5.7494866529774127</c:v>
                </c:pt>
                <c:pt idx="496">
                  <c:v>6.1765913757700206</c:v>
                </c:pt>
                <c:pt idx="497">
                  <c:v>6.1765913757700206</c:v>
                </c:pt>
                <c:pt idx="498">
                  <c:v>6.3080082135523616</c:v>
                </c:pt>
                <c:pt idx="499">
                  <c:v>6.3080082135523616</c:v>
                </c:pt>
                <c:pt idx="500">
                  <c:v>6.5708418891170428</c:v>
                </c:pt>
                <c:pt idx="501">
                  <c:v>6.5708418891170428</c:v>
                </c:pt>
                <c:pt idx="502">
                  <c:v>6.6036960985626285</c:v>
                </c:pt>
                <c:pt idx="503">
                  <c:v>6.6036960985626285</c:v>
                </c:pt>
                <c:pt idx="504">
                  <c:v>6.6365503080082133</c:v>
                </c:pt>
                <c:pt idx="505">
                  <c:v>6.6365503080082133</c:v>
                </c:pt>
                <c:pt idx="506">
                  <c:v>7.0308008213552364</c:v>
                </c:pt>
                <c:pt idx="507">
                  <c:v>7.0308008213552364</c:v>
                </c:pt>
                <c:pt idx="508">
                  <c:v>7.0636550308008212</c:v>
                </c:pt>
                <c:pt idx="509">
                  <c:v>7.0636550308008212</c:v>
                </c:pt>
                <c:pt idx="510">
                  <c:v>7.2607802874743328</c:v>
                </c:pt>
                <c:pt idx="511">
                  <c:v>7.2607802874743328</c:v>
                </c:pt>
                <c:pt idx="512">
                  <c:v>7.2936344969199176</c:v>
                </c:pt>
                <c:pt idx="513">
                  <c:v>7.2936344969199176</c:v>
                </c:pt>
                <c:pt idx="514">
                  <c:v>7.3593429158110881</c:v>
                </c:pt>
                <c:pt idx="515">
                  <c:v>7.3593429158110881</c:v>
                </c:pt>
                <c:pt idx="516">
                  <c:v>7.3593429158110881</c:v>
                </c:pt>
                <c:pt idx="517">
                  <c:v>7.3593429158110881</c:v>
                </c:pt>
                <c:pt idx="518">
                  <c:v>7.6221765913757702</c:v>
                </c:pt>
                <c:pt idx="519">
                  <c:v>7.6221765913757702</c:v>
                </c:pt>
                <c:pt idx="520">
                  <c:v>7.6878850102669407</c:v>
                </c:pt>
                <c:pt idx="521">
                  <c:v>7.6878850102669407</c:v>
                </c:pt>
                <c:pt idx="522">
                  <c:v>7.8193018480492817</c:v>
                </c:pt>
                <c:pt idx="523">
                  <c:v>7.8193018480492817</c:v>
                </c:pt>
                <c:pt idx="524">
                  <c:v>7.9178644763860371</c:v>
                </c:pt>
                <c:pt idx="525">
                  <c:v>7.9178644763860371</c:v>
                </c:pt>
                <c:pt idx="526">
                  <c:v>8.2464065708418897</c:v>
                </c:pt>
                <c:pt idx="527">
                  <c:v>8.2464065708418897</c:v>
                </c:pt>
                <c:pt idx="528">
                  <c:v>8.2464065708418897</c:v>
                </c:pt>
                <c:pt idx="529">
                  <c:v>8.2464065708418897</c:v>
                </c:pt>
                <c:pt idx="530">
                  <c:v>8.3121149897330593</c:v>
                </c:pt>
                <c:pt idx="531">
                  <c:v>8.3121149897330593</c:v>
                </c:pt>
                <c:pt idx="532">
                  <c:v>8.5420944558521565</c:v>
                </c:pt>
                <c:pt idx="533">
                  <c:v>8.5420944558521565</c:v>
                </c:pt>
                <c:pt idx="534">
                  <c:v>8.8377823408624234</c:v>
                </c:pt>
                <c:pt idx="535">
                  <c:v>8.8377823408624234</c:v>
                </c:pt>
                <c:pt idx="536">
                  <c:v>8.9363449691991779</c:v>
                </c:pt>
                <c:pt idx="537">
                  <c:v>8.9363449691991779</c:v>
                </c:pt>
                <c:pt idx="538">
                  <c:v>9.1006160164271055</c:v>
                </c:pt>
                <c:pt idx="539">
                  <c:v>9.1006160164271055</c:v>
                </c:pt>
                <c:pt idx="540">
                  <c:v>9.4291581108829572</c:v>
                </c:pt>
                <c:pt idx="541">
                  <c:v>9.4291581108829572</c:v>
                </c:pt>
                <c:pt idx="542">
                  <c:v>9.462012320328542</c:v>
                </c:pt>
                <c:pt idx="543">
                  <c:v>9.462012320328542</c:v>
                </c:pt>
                <c:pt idx="544">
                  <c:v>9.6262833675564679</c:v>
                </c:pt>
                <c:pt idx="545">
                  <c:v>9.6262833675564679</c:v>
                </c:pt>
                <c:pt idx="546">
                  <c:v>9.6591375770020527</c:v>
                </c:pt>
                <c:pt idx="547">
                  <c:v>9.6591375770020527</c:v>
                </c:pt>
                <c:pt idx="548">
                  <c:v>10.151950718685832</c:v>
                </c:pt>
                <c:pt idx="549">
                  <c:v>10.151950718685832</c:v>
                </c:pt>
                <c:pt idx="550">
                  <c:v>10.316221765913758</c:v>
                </c:pt>
                <c:pt idx="551">
                  <c:v>10.316221765913758</c:v>
                </c:pt>
                <c:pt idx="552">
                  <c:v>10.513347022587268</c:v>
                </c:pt>
                <c:pt idx="553">
                  <c:v>10.513347022587268</c:v>
                </c:pt>
                <c:pt idx="554">
                  <c:v>10.57905544147844</c:v>
                </c:pt>
                <c:pt idx="555">
                  <c:v>10.57905544147844</c:v>
                </c:pt>
                <c:pt idx="556">
                  <c:v>10.809034907597535</c:v>
                </c:pt>
                <c:pt idx="557">
                  <c:v>10.809034907597535</c:v>
                </c:pt>
                <c:pt idx="558">
                  <c:v>10.841889117043122</c:v>
                </c:pt>
                <c:pt idx="559">
                  <c:v>10.841889117043122</c:v>
                </c:pt>
                <c:pt idx="560">
                  <c:v>10.940451745379876</c:v>
                </c:pt>
                <c:pt idx="561">
                  <c:v>10.940451745379876</c:v>
                </c:pt>
                <c:pt idx="562">
                  <c:v>11.433264887063656</c:v>
                </c:pt>
                <c:pt idx="563">
                  <c:v>11.433264887063656</c:v>
                </c:pt>
                <c:pt idx="564">
                  <c:v>11.564681724845997</c:v>
                </c:pt>
                <c:pt idx="565">
                  <c:v>11.564681724845997</c:v>
                </c:pt>
                <c:pt idx="566">
                  <c:v>11.761806981519507</c:v>
                </c:pt>
                <c:pt idx="567">
                  <c:v>11.761806981519507</c:v>
                </c:pt>
                <c:pt idx="568">
                  <c:v>11.893223819301848</c:v>
                </c:pt>
                <c:pt idx="569">
                  <c:v>11.893223819301848</c:v>
                </c:pt>
                <c:pt idx="570">
                  <c:v>11.991786447638603</c:v>
                </c:pt>
                <c:pt idx="571">
                  <c:v>11.991786447638603</c:v>
                </c:pt>
                <c:pt idx="572">
                  <c:v>12.386036960985626</c:v>
                </c:pt>
                <c:pt idx="573">
                  <c:v>12.386036960985626</c:v>
                </c:pt>
                <c:pt idx="574">
                  <c:v>12.648870636550308</c:v>
                </c:pt>
                <c:pt idx="575">
                  <c:v>12.648870636550308</c:v>
                </c:pt>
                <c:pt idx="576">
                  <c:v>12.681724845995893</c:v>
                </c:pt>
                <c:pt idx="577">
                  <c:v>12.681724845995893</c:v>
                </c:pt>
                <c:pt idx="578">
                  <c:v>12.813141683778234</c:v>
                </c:pt>
                <c:pt idx="579">
                  <c:v>12.813141683778234</c:v>
                </c:pt>
                <c:pt idx="580">
                  <c:v>12.845995893223819</c:v>
                </c:pt>
                <c:pt idx="581">
                  <c:v>12.845995893223819</c:v>
                </c:pt>
                <c:pt idx="582">
                  <c:v>13.240246406570842</c:v>
                </c:pt>
                <c:pt idx="583">
                  <c:v>13.240246406570842</c:v>
                </c:pt>
                <c:pt idx="584">
                  <c:v>13.305954825462011</c:v>
                </c:pt>
                <c:pt idx="585">
                  <c:v>13.305954825462011</c:v>
                </c:pt>
                <c:pt idx="586">
                  <c:v>13.733059548254619</c:v>
                </c:pt>
                <c:pt idx="587">
                  <c:v>13.733059548254619</c:v>
                </c:pt>
                <c:pt idx="588">
                  <c:v>14.028747433264886</c:v>
                </c:pt>
                <c:pt idx="589">
                  <c:v>14.028747433264886</c:v>
                </c:pt>
                <c:pt idx="590">
                  <c:v>14.160164271047227</c:v>
                </c:pt>
                <c:pt idx="591">
                  <c:v>14.160164271047227</c:v>
                </c:pt>
                <c:pt idx="592">
                  <c:v>14.390143737166325</c:v>
                </c:pt>
                <c:pt idx="593">
                  <c:v>14.390143737166325</c:v>
                </c:pt>
                <c:pt idx="594">
                  <c:v>15.408624229979466</c:v>
                </c:pt>
                <c:pt idx="595">
                  <c:v>15.408624229979466</c:v>
                </c:pt>
                <c:pt idx="596">
                  <c:v>16.328542094455852</c:v>
                </c:pt>
                <c:pt idx="597">
                  <c:v>16.328542094455852</c:v>
                </c:pt>
                <c:pt idx="598">
                  <c:v>16.459958932238195</c:v>
                </c:pt>
                <c:pt idx="599">
                  <c:v>16.459958932238195</c:v>
                </c:pt>
                <c:pt idx="600">
                  <c:v>17.117043121149898</c:v>
                </c:pt>
                <c:pt idx="601">
                  <c:v>17.117043121149898</c:v>
                </c:pt>
                <c:pt idx="602">
                  <c:v>17.708418891170432</c:v>
                </c:pt>
                <c:pt idx="603">
                  <c:v>17.708418891170432</c:v>
                </c:pt>
                <c:pt idx="604">
                  <c:v>19.7782340862423</c:v>
                </c:pt>
                <c:pt idx="605">
                  <c:v>19.7782340862423</c:v>
                </c:pt>
                <c:pt idx="606">
                  <c:v>19.942505133470227</c:v>
                </c:pt>
                <c:pt idx="607">
                  <c:v>19.942505133470227</c:v>
                </c:pt>
                <c:pt idx="608">
                  <c:v>20.271047227926079</c:v>
                </c:pt>
                <c:pt idx="609">
                  <c:v>20.271047227926079</c:v>
                </c:pt>
                <c:pt idx="610">
                  <c:v>20.501026694045173</c:v>
                </c:pt>
                <c:pt idx="611">
                  <c:v>20.501026694045173</c:v>
                </c:pt>
                <c:pt idx="612">
                  <c:v>20.73100616016427</c:v>
                </c:pt>
                <c:pt idx="613">
                  <c:v>20.73100616016427</c:v>
                </c:pt>
                <c:pt idx="614">
                  <c:v>22.17659137577002</c:v>
                </c:pt>
                <c:pt idx="615">
                  <c:v>22.17659137577002</c:v>
                </c:pt>
                <c:pt idx="616">
                  <c:v>24.377823408624231</c:v>
                </c:pt>
                <c:pt idx="617">
                  <c:v>24.377823408624231</c:v>
                </c:pt>
                <c:pt idx="618">
                  <c:v>24.837782340862422</c:v>
                </c:pt>
                <c:pt idx="619">
                  <c:v>24.837782340862422</c:v>
                </c:pt>
                <c:pt idx="620">
                  <c:v>25.88911704312115</c:v>
                </c:pt>
                <c:pt idx="621">
                  <c:v>25.88911704312115</c:v>
                </c:pt>
                <c:pt idx="622">
                  <c:v>26.677618069815196</c:v>
                </c:pt>
                <c:pt idx="623">
                  <c:v>26.677618069815196</c:v>
                </c:pt>
                <c:pt idx="624">
                  <c:v>27.433264887063654</c:v>
                </c:pt>
                <c:pt idx="625">
                  <c:v>27.433264887063654</c:v>
                </c:pt>
                <c:pt idx="626">
                  <c:v>28.320328542094455</c:v>
                </c:pt>
                <c:pt idx="627">
                  <c:v>28.320328542094455</c:v>
                </c:pt>
                <c:pt idx="628">
                  <c:v>29.240246406570844</c:v>
                </c:pt>
                <c:pt idx="629">
                  <c:v>29.240246406570844</c:v>
                </c:pt>
                <c:pt idx="630">
                  <c:v>32.95277207392197</c:v>
                </c:pt>
                <c:pt idx="631">
                  <c:v>32.95277207392197</c:v>
                </c:pt>
                <c:pt idx="632">
                  <c:v>34.75975359342916</c:v>
                </c:pt>
                <c:pt idx="633">
                  <c:v>34.75975359342916</c:v>
                </c:pt>
                <c:pt idx="634">
                  <c:v>37.190965092402465</c:v>
                </c:pt>
                <c:pt idx="635">
                  <c:v>37.190965092402465</c:v>
                </c:pt>
                <c:pt idx="636">
                  <c:v>38.143737166324435</c:v>
                </c:pt>
                <c:pt idx="637">
                  <c:v>38.143737166324435</c:v>
                </c:pt>
                <c:pt idx="638">
                  <c:v>39.260780287474333</c:v>
                </c:pt>
                <c:pt idx="639">
                  <c:v>39.260780287474333</c:v>
                </c:pt>
                <c:pt idx="640">
                  <c:v>0.62422997946611913</c:v>
                </c:pt>
                <c:pt idx="641">
                  <c:v>1.4127310061601643</c:v>
                </c:pt>
                <c:pt idx="642">
                  <c:v>8.2135523613963031</c:v>
                </c:pt>
                <c:pt idx="643">
                  <c:v>8.8049281314168386</c:v>
                </c:pt>
                <c:pt idx="644">
                  <c:v>9.0349075975359341</c:v>
                </c:pt>
                <c:pt idx="645">
                  <c:v>9.4948665297741268</c:v>
                </c:pt>
                <c:pt idx="646">
                  <c:v>11.039014373716633</c:v>
                </c:pt>
                <c:pt idx="647">
                  <c:v>11.564681724845997</c:v>
                </c:pt>
                <c:pt idx="648">
                  <c:v>11.794661190965092</c:v>
                </c:pt>
                <c:pt idx="649">
                  <c:v>13.075975359342916</c:v>
                </c:pt>
                <c:pt idx="650">
                  <c:v>14.094455852156058</c:v>
                </c:pt>
                <c:pt idx="651">
                  <c:v>15.474332648870636</c:v>
                </c:pt>
                <c:pt idx="652">
                  <c:v>17.544147843942504</c:v>
                </c:pt>
                <c:pt idx="653">
                  <c:v>19.613963039014372</c:v>
                </c:pt>
                <c:pt idx="654">
                  <c:v>19.7782340862423</c:v>
                </c:pt>
                <c:pt idx="655">
                  <c:v>20.993839835728952</c:v>
                </c:pt>
                <c:pt idx="656">
                  <c:v>21.453798767967147</c:v>
                </c:pt>
                <c:pt idx="657">
                  <c:v>22.735112936344969</c:v>
                </c:pt>
                <c:pt idx="658">
                  <c:v>22.965092402464066</c:v>
                </c:pt>
                <c:pt idx="659">
                  <c:v>23.162217659137578</c:v>
                </c:pt>
                <c:pt idx="660">
                  <c:v>23.655030800821354</c:v>
                </c:pt>
                <c:pt idx="661">
                  <c:v>24.410677618069816</c:v>
                </c:pt>
                <c:pt idx="662">
                  <c:v>24.837782340862422</c:v>
                </c:pt>
                <c:pt idx="663">
                  <c:v>24.903490759753595</c:v>
                </c:pt>
                <c:pt idx="664">
                  <c:v>27.991786447638603</c:v>
                </c:pt>
                <c:pt idx="665">
                  <c:v>28.780287474332649</c:v>
                </c:pt>
                <c:pt idx="666">
                  <c:v>29.634496919917865</c:v>
                </c:pt>
                <c:pt idx="667">
                  <c:v>30.160164271047229</c:v>
                </c:pt>
                <c:pt idx="668">
                  <c:v>32.032854209445588</c:v>
                </c:pt>
                <c:pt idx="669">
                  <c:v>32.131416837782339</c:v>
                </c:pt>
                <c:pt idx="670">
                  <c:v>34.036960985626287</c:v>
                </c:pt>
                <c:pt idx="671">
                  <c:v>43.466119096509239</c:v>
                </c:pt>
                <c:pt idx="672">
                  <c:v>3.2854209445585217E-2</c:v>
                </c:pt>
                <c:pt idx="673">
                  <c:v>3.2854209445585217E-2</c:v>
                </c:pt>
                <c:pt idx="674">
                  <c:v>3.2854209445585217E-2</c:v>
                </c:pt>
                <c:pt idx="675">
                  <c:v>6.5708418891170434E-2</c:v>
                </c:pt>
                <c:pt idx="676">
                  <c:v>6.5708418891170434E-2</c:v>
                </c:pt>
                <c:pt idx="677">
                  <c:v>0.13141683778234087</c:v>
                </c:pt>
                <c:pt idx="678">
                  <c:v>0.26283367556468173</c:v>
                </c:pt>
                <c:pt idx="679">
                  <c:v>0.55852156057494862</c:v>
                </c:pt>
                <c:pt idx="680">
                  <c:v>0.82135523613963035</c:v>
                </c:pt>
                <c:pt idx="681">
                  <c:v>0.95277207392197127</c:v>
                </c:pt>
                <c:pt idx="682">
                  <c:v>0.95277207392197127</c:v>
                </c:pt>
                <c:pt idx="683">
                  <c:v>1.1498973305954825</c:v>
                </c:pt>
                <c:pt idx="684">
                  <c:v>1.2813141683778233</c:v>
                </c:pt>
                <c:pt idx="685">
                  <c:v>1.6098562628336757</c:v>
                </c:pt>
                <c:pt idx="686">
                  <c:v>2.0698151950718686</c:v>
                </c:pt>
                <c:pt idx="687">
                  <c:v>2.3983572895277208</c:v>
                </c:pt>
                <c:pt idx="688">
                  <c:v>3.0225872689938398</c:v>
                </c:pt>
                <c:pt idx="689">
                  <c:v>9.462012320328542</c:v>
                </c:pt>
                <c:pt idx="690">
                  <c:v>9.6262833675564679</c:v>
                </c:pt>
                <c:pt idx="691">
                  <c:v>10.513347022587268</c:v>
                </c:pt>
                <c:pt idx="692">
                  <c:v>10.57905544147844</c:v>
                </c:pt>
                <c:pt idx="693">
                  <c:v>13.733059548254619</c:v>
                </c:pt>
                <c:pt idx="694">
                  <c:v>15.408624229979466</c:v>
                </c:pt>
                <c:pt idx="695">
                  <c:v>16.328542094455852</c:v>
                </c:pt>
                <c:pt idx="696">
                  <c:v>17.708418891170432</c:v>
                </c:pt>
                <c:pt idx="697">
                  <c:v>19.942505133470227</c:v>
                </c:pt>
                <c:pt idx="698">
                  <c:v>20.271047227926079</c:v>
                </c:pt>
                <c:pt idx="699">
                  <c:v>20.73100616016427</c:v>
                </c:pt>
                <c:pt idx="700">
                  <c:v>24.377823408624231</c:v>
                </c:pt>
                <c:pt idx="701">
                  <c:v>26.677618069815196</c:v>
                </c:pt>
                <c:pt idx="702">
                  <c:v>27.433264887063654</c:v>
                </c:pt>
                <c:pt idx="703">
                  <c:v>28.320328542094455</c:v>
                </c:pt>
                <c:pt idx="704">
                  <c:v>29.240246406570844</c:v>
                </c:pt>
                <c:pt idx="705">
                  <c:v>32.95277207392197</c:v>
                </c:pt>
                <c:pt idx="706">
                  <c:v>37.190965092402465</c:v>
                </c:pt>
                <c:pt idx="707">
                  <c:v>39.260780287474333</c:v>
                </c:pt>
                <c:pt idx="708">
                  <c:v>0</c:v>
                </c:pt>
                <c:pt idx="709">
                  <c:v>6.537987679671458</c:v>
                </c:pt>
              </c:numCache>
            </c:numRef>
          </c:xVal>
          <c:yVal>
            <c:numRef>
              <c:f>Sheet1!$B$2:$B$711</c:f>
              <c:numCache>
                <c:formatCode>General</c:formatCode>
                <c:ptCount val="710"/>
                <c:pt idx="0">
                  <c:v>1</c:v>
                </c:pt>
                <c:pt idx="1">
                  <c:v>1</c:v>
                </c:pt>
                <c:pt idx="2">
                  <c:v>0.99367088607594933</c:v>
                </c:pt>
                <c:pt idx="3">
                  <c:v>0.99367088607594933</c:v>
                </c:pt>
                <c:pt idx="4">
                  <c:v>0.98734177215189867</c:v>
                </c:pt>
                <c:pt idx="5">
                  <c:v>0.98734177215189867</c:v>
                </c:pt>
                <c:pt idx="6">
                  <c:v>0.98101265822784811</c:v>
                </c:pt>
                <c:pt idx="7">
                  <c:v>0.98101265822784811</c:v>
                </c:pt>
                <c:pt idx="8">
                  <c:v>0.97468354430379744</c:v>
                </c:pt>
                <c:pt idx="9">
                  <c:v>0.97468354430379744</c:v>
                </c:pt>
                <c:pt idx="10">
                  <c:v>0.96835443037974689</c:v>
                </c:pt>
                <c:pt idx="11">
                  <c:v>0.96835443037974689</c:v>
                </c:pt>
                <c:pt idx="12">
                  <c:v>0.96202531645569633</c:v>
                </c:pt>
                <c:pt idx="13">
                  <c:v>0.96202531645569633</c:v>
                </c:pt>
                <c:pt idx="14">
                  <c:v>0.95569620253164578</c:v>
                </c:pt>
                <c:pt idx="15">
                  <c:v>0.95569620253164578</c:v>
                </c:pt>
                <c:pt idx="16">
                  <c:v>0.94936708860759511</c:v>
                </c:pt>
                <c:pt idx="17">
                  <c:v>0.94936708860759511</c:v>
                </c:pt>
                <c:pt idx="18">
                  <c:v>0.94936708860759511</c:v>
                </c:pt>
                <c:pt idx="19">
                  <c:v>0.94936708860759511</c:v>
                </c:pt>
                <c:pt idx="20">
                  <c:v>0.94299549740888644</c:v>
                </c:pt>
                <c:pt idx="21">
                  <c:v>0.94299549740888644</c:v>
                </c:pt>
                <c:pt idx="22">
                  <c:v>0.93662390621017766</c:v>
                </c:pt>
                <c:pt idx="23">
                  <c:v>0.93662390621017766</c:v>
                </c:pt>
                <c:pt idx="24">
                  <c:v>0.93025231501146899</c:v>
                </c:pt>
                <c:pt idx="25">
                  <c:v>0.93025231501146899</c:v>
                </c:pt>
                <c:pt idx="26">
                  <c:v>0.92388072381276032</c:v>
                </c:pt>
                <c:pt idx="27">
                  <c:v>0.92388072381276032</c:v>
                </c:pt>
                <c:pt idx="28">
                  <c:v>0.91750913261405165</c:v>
                </c:pt>
                <c:pt idx="29">
                  <c:v>0.91750913261405165</c:v>
                </c:pt>
                <c:pt idx="30">
                  <c:v>0.91113754141534298</c:v>
                </c:pt>
                <c:pt idx="31">
                  <c:v>0.91113754141534298</c:v>
                </c:pt>
                <c:pt idx="32">
                  <c:v>0.90476595021663431</c:v>
                </c:pt>
                <c:pt idx="33">
                  <c:v>0.90476595021663431</c:v>
                </c:pt>
                <c:pt idx="34">
                  <c:v>0.89839435901792564</c:v>
                </c:pt>
                <c:pt idx="35">
                  <c:v>0.89839435901792564</c:v>
                </c:pt>
                <c:pt idx="36">
                  <c:v>0.89202276781921697</c:v>
                </c:pt>
                <c:pt idx="37">
                  <c:v>0.89202276781921697</c:v>
                </c:pt>
                <c:pt idx="38">
                  <c:v>0.8856511766205083</c:v>
                </c:pt>
                <c:pt idx="39">
                  <c:v>0.8856511766205083</c:v>
                </c:pt>
                <c:pt idx="40">
                  <c:v>0.87927958542179963</c:v>
                </c:pt>
                <c:pt idx="41">
                  <c:v>0.87927958542179963</c:v>
                </c:pt>
                <c:pt idx="42">
                  <c:v>0.87927958542179963</c:v>
                </c:pt>
                <c:pt idx="43">
                  <c:v>0.87927958542179963</c:v>
                </c:pt>
                <c:pt idx="44">
                  <c:v>0.87286148625813686</c:v>
                </c:pt>
                <c:pt idx="45">
                  <c:v>0.87286148625813686</c:v>
                </c:pt>
                <c:pt idx="46">
                  <c:v>0.8664433870944741</c:v>
                </c:pt>
                <c:pt idx="47">
                  <c:v>0.8664433870944741</c:v>
                </c:pt>
                <c:pt idx="48">
                  <c:v>0.86002528793081134</c:v>
                </c:pt>
                <c:pt idx="49">
                  <c:v>0.86002528793081134</c:v>
                </c:pt>
                <c:pt idx="50">
                  <c:v>0.85360718876714858</c:v>
                </c:pt>
                <c:pt idx="51">
                  <c:v>0.85360718876714858</c:v>
                </c:pt>
                <c:pt idx="52">
                  <c:v>0.84718908960348571</c:v>
                </c:pt>
                <c:pt idx="53">
                  <c:v>0.84718908960348571</c:v>
                </c:pt>
                <c:pt idx="54">
                  <c:v>0.84077099043982295</c:v>
                </c:pt>
                <c:pt idx="55">
                  <c:v>0.84077099043982295</c:v>
                </c:pt>
                <c:pt idx="56">
                  <c:v>0.83435289127616019</c:v>
                </c:pt>
                <c:pt idx="57">
                  <c:v>0.83435289127616019</c:v>
                </c:pt>
                <c:pt idx="58">
                  <c:v>0.82793479211249743</c:v>
                </c:pt>
                <c:pt idx="59">
                  <c:v>0.82793479211249743</c:v>
                </c:pt>
                <c:pt idx="60">
                  <c:v>0.82151669294883467</c:v>
                </c:pt>
                <c:pt idx="61">
                  <c:v>0.82151669294883467</c:v>
                </c:pt>
                <c:pt idx="62">
                  <c:v>0.81509859378517191</c:v>
                </c:pt>
                <c:pt idx="63">
                  <c:v>0.81509859378517191</c:v>
                </c:pt>
                <c:pt idx="64">
                  <c:v>0.80868049462150915</c:v>
                </c:pt>
                <c:pt idx="65">
                  <c:v>0.80868049462150915</c:v>
                </c:pt>
                <c:pt idx="66">
                  <c:v>0.80226239545784639</c:v>
                </c:pt>
                <c:pt idx="67">
                  <c:v>0.80226239545784639</c:v>
                </c:pt>
                <c:pt idx="68">
                  <c:v>0.79584429629418363</c:v>
                </c:pt>
                <c:pt idx="69">
                  <c:v>0.79584429629418363</c:v>
                </c:pt>
                <c:pt idx="70">
                  <c:v>0.78942619713052087</c:v>
                </c:pt>
                <c:pt idx="71">
                  <c:v>0.78942619713052087</c:v>
                </c:pt>
                <c:pt idx="72">
                  <c:v>0.78300809796685811</c:v>
                </c:pt>
                <c:pt idx="73">
                  <c:v>0.78300809796685811</c:v>
                </c:pt>
                <c:pt idx="74">
                  <c:v>0.77658999880319535</c:v>
                </c:pt>
                <c:pt idx="75">
                  <c:v>0.77658999880319535</c:v>
                </c:pt>
                <c:pt idx="76">
                  <c:v>0.77017189963953259</c:v>
                </c:pt>
                <c:pt idx="77">
                  <c:v>0.77017189963953259</c:v>
                </c:pt>
                <c:pt idx="78">
                  <c:v>0.76375380047586983</c:v>
                </c:pt>
                <c:pt idx="79">
                  <c:v>0.76375380047586983</c:v>
                </c:pt>
                <c:pt idx="80">
                  <c:v>0.75733570131220707</c:v>
                </c:pt>
                <c:pt idx="81">
                  <c:v>0.75733570131220707</c:v>
                </c:pt>
                <c:pt idx="82">
                  <c:v>0.75091760214854431</c:v>
                </c:pt>
                <c:pt idx="83">
                  <c:v>0.75091760214854431</c:v>
                </c:pt>
                <c:pt idx="84">
                  <c:v>0.74449950298488154</c:v>
                </c:pt>
                <c:pt idx="85">
                  <c:v>0.74449950298488154</c:v>
                </c:pt>
                <c:pt idx="86">
                  <c:v>0.73808140382121878</c:v>
                </c:pt>
                <c:pt idx="87">
                  <c:v>0.73808140382121878</c:v>
                </c:pt>
                <c:pt idx="88">
                  <c:v>0.73166330465755602</c:v>
                </c:pt>
                <c:pt idx="89">
                  <c:v>0.73166330465755602</c:v>
                </c:pt>
                <c:pt idx="90">
                  <c:v>0.72524520549389326</c:v>
                </c:pt>
                <c:pt idx="91">
                  <c:v>0.72524520549389326</c:v>
                </c:pt>
                <c:pt idx="92">
                  <c:v>0.7188271063302305</c:v>
                </c:pt>
                <c:pt idx="93">
                  <c:v>0.7188271063302305</c:v>
                </c:pt>
                <c:pt idx="94">
                  <c:v>0.71240900716656774</c:v>
                </c:pt>
                <c:pt idx="95">
                  <c:v>0.71240900716656774</c:v>
                </c:pt>
                <c:pt idx="96">
                  <c:v>0.70599090800290498</c:v>
                </c:pt>
                <c:pt idx="97">
                  <c:v>0.70599090800290498</c:v>
                </c:pt>
                <c:pt idx="98">
                  <c:v>0.69957280883924222</c:v>
                </c:pt>
                <c:pt idx="99">
                  <c:v>0.69957280883924222</c:v>
                </c:pt>
                <c:pt idx="100">
                  <c:v>0.69315470967557946</c:v>
                </c:pt>
                <c:pt idx="101">
                  <c:v>0.69315470967557946</c:v>
                </c:pt>
                <c:pt idx="102">
                  <c:v>0.6867366105119167</c:v>
                </c:pt>
                <c:pt idx="103">
                  <c:v>0.6867366105119167</c:v>
                </c:pt>
                <c:pt idx="104">
                  <c:v>0.68031851134825394</c:v>
                </c:pt>
                <c:pt idx="105">
                  <c:v>0.68031851134825394</c:v>
                </c:pt>
                <c:pt idx="106">
                  <c:v>0.67390041218459118</c:v>
                </c:pt>
                <c:pt idx="107">
                  <c:v>0.67390041218459118</c:v>
                </c:pt>
                <c:pt idx="108">
                  <c:v>0.66748231302092842</c:v>
                </c:pt>
                <c:pt idx="109">
                  <c:v>0.66748231302092842</c:v>
                </c:pt>
                <c:pt idx="110">
                  <c:v>0.66106421385726566</c:v>
                </c:pt>
                <c:pt idx="111">
                  <c:v>0.66106421385726566</c:v>
                </c:pt>
                <c:pt idx="112">
                  <c:v>0.6546461146936029</c:v>
                </c:pt>
                <c:pt idx="113">
                  <c:v>0.6546461146936029</c:v>
                </c:pt>
                <c:pt idx="114">
                  <c:v>0.64822801552994014</c:v>
                </c:pt>
                <c:pt idx="115">
                  <c:v>0.64822801552994014</c:v>
                </c:pt>
                <c:pt idx="116">
                  <c:v>0.64180991636627738</c:v>
                </c:pt>
                <c:pt idx="117">
                  <c:v>0.64180991636627738</c:v>
                </c:pt>
                <c:pt idx="118">
                  <c:v>0.63539181720261462</c:v>
                </c:pt>
                <c:pt idx="119">
                  <c:v>0.63539181720261462</c:v>
                </c:pt>
                <c:pt idx="120">
                  <c:v>0.62897371803895186</c:v>
                </c:pt>
                <c:pt idx="121">
                  <c:v>0.62897371803895186</c:v>
                </c:pt>
                <c:pt idx="122">
                  <c:v>0.6225556188752891</c:v>
                </c:pt>
                <c:pt idx="123">
                  <c:v>0.6225556188752891</c:v>
                </c:pt>
                <c:pt idx="124">
                  <c:v>0.61613751971162634</c:v>
                </c:pt>
                <c:pt idx="125">
                  <c:v>0.61613751971162634</c:v>
                </c:pt>
                <c:pt idx="126">
                  <c:v>0.60971942054796358</c:v>
                </c:pt>
                <c:pt idx="127">
                  <c:v>0.60971942054796358</c:v>
                </c:pt>
                <c:pt idx="128">
                  <c:v>0.60330132138430081</c:v>
                </c:pt>
                <c:pt idx="129">
                  <c:v>0.60330132138430081</c:v>
                </c:pt>
                <c:pt idx="130">
                  <c:v>0.59688322222063805</c:v>
                </c:pt>
                <c:pt idx="131">
                  <c:v>0.59688322222063805</c:v>
                </c:pt>
                <c:pt idx="132">
                  <c:v>0.59046512305697529</c:v>
                </c:pt>
                <c:pt idx="133">
                  <c:v>0.59046512305697529</c:v>
                </c:pt>
                <c:pt idx="134">
                  <c:v>0.58404702389331253</c:v>
                </c:pt>
                <c:pt idx="135">
                  <c:v>0.58404702389331253</c:v>
                </c:pt>
                <c:pt idx="136">
                  <c:v>0.57762892472964977</c:v>
                </c:pt>
                <c:pt idx="137">
                  <c:v>0.57762892472964977</c:v>
                </c:pt>
                <c:pt idx="138">
                  <c:v>0.57121082556598701</c:v>
                </c:pt>
                <c:pt idx="139">
                  <c:v>0.57121082556598701</c:v>
                </c:pt>
                <c:pt idx="140">
                  <c:v>0.56479272640232425</c:v>
                </c:pt>
                <c:pt idx="141">
                  <c:v>0.56479272640232425</c:v>
                </c:pt>
                <c:pt idx="142">
                  <c:v>0.55837462723866149</c:v>
                </c:pt>
                <c:pt idx="143">
                  <c:v>0.55837462723866149</c:v>
                </c:pt>
                <c:pt idx="144">
                  <c:v>0.55195652807499873</c:v>
                </c:pt>
                <c:pt idx="145">
                  <c:v>0.55195652807499873</c:v>
                </c:pt>
                <c:pt idx="146">
                  <c:v>0.54553842891133597</c:v>
                </c:pt>
                <c:pt idx="147">
                  <c:v>0.54553842891133597</c:v>
                </c:pt>
                <c:pt idx="148">
                  <c:v>0.53912032974767321</c:v>
                </c:pt>
                <c:pt idx="149">
                  <c:v>0.53912032974767321</c:v>
                </c:pt>
                <c:pt idx="150">
                  <c:v>0.53270223058401045</c:v>
                </c:pt>
                <c:pt idx="151">
                  <c:v>0.53270223058401045</c:v>
                </c:pt>
                <c:pt idx="152">
                  <c:v>0.52628413142034769</c:v>
                </c:pt>
                <c:pt idx="153">
                  <c:v>0.52628413142034769</c:v>
                </c:pt>
                <c:pt idx="154">
                  <c:v>0.51986603225668493</c:v>
                </c:pt>
                <c:pt idx="155">
                  <c:v>0.51986603225668493</c:v>
                </c:pt>
                <c:pt idx="156">
                  <c:v>0.51344793309302217</c:v>
                </c:pt>
                <c:pt idx="157">
                  <c:v>0.51344793309302217</c:v>
                </c:pt>
                <c:pt idx="158">
                  <c:v>0.50702983392935941</c:v>
                </c:pt>
                <c:pt idx="159">
                  <c:v>0.50702983392935941</c:v>
                </c:pt>
                <c:pt idx="160">
                  <c:v>0.50061173476569665</c:v>
                </c:pt>
                <c:pt idx="161">
                  <c:v>0.50061173476569665</c:v>
                </c:pt>
                <c:pt idx="162">
                  <c:v>0.49419363560203389</c:v>
                </c:pt>
                <c:pt idx="163">
                  <c:v>0.49419363560203389</c:v>
                </c:pt>
                <c:pt idx="164">
                  <c:v>0.48777553643837113</c:v>
                </c:pt>
                <c:pt idx="165">
                  <c:v>0.48777553643837113</c:v>
                </c:pt>
                <c:pt idx="166">
                  <c:v>0.48135743727470831</c:v>
                </c:pt>
                <c:pt idx="167">
                  <c:v>0.48135743727470831</c:v>
                </c:pt>
                <c:pt idx="168">
                  <c:v>0.47493933811104555</c:v>
                </c:pt>
                <c:pt idx="169">
                  <c:v>0.47493933811104555</c:v>
                </c:pt>
                <c:pt idx="170">
                  <c:v>0.46852123894738279</c:v>
                </c:pt>
                <c:pt idx="171">
                  <c:v>0.46852123894738279</c:v>
                </c:pt>
                <c:pt idx="172">
                  <c:v>0.46210313978371997</c:v>
                </c:pt>
                <c:pt idx="173">
                  <c:v>0.46210313978371997</c:v>
                </c:pt>
                <c:pt idx="174">
                  <c:v>0.45568504062005721</c:v>
                </c:pt>
                <c:pt idx="175">
                  <c:v>0.45568504062005721</c:v>
                </c:pt>
                <c:pt idx="176">
                  <c:v>0.44926694145639445</c:v>
                </c:pt>
                <c:pt idx="177">
                  <c:v>0.44926694145639445</c:v>
                </c:pt>
                <c:pt idx="178">
                  <c:v>0.44926694145639445</c:v>
                </c:pt>
                <c:pt idx="179">
                  <c:v>0.44926694145639445</c:v>
                </c:pt>
                <c:pt idx="180">
                  <c:v>0.44275582636282351</c:v>
                </c:pt>
                <c:pt idx="181">
                  <c:v>0.44275582636282351</c:v>
                </c:pt>
                <c:pt idx="182">
                  <c:v>0.43624471126925263</c:v>
                </c:pt>
                <c:pt idx="183">
                  <c:v>0.43624471126925263</c:v>
                </c:pt>
                <c:pt idx="184">
                  <c:v>0.43624471126925263</c:v>
                </c:pt>
                <c:pt idx="185">
                  <c:v>0.43624471126925263</c:v>
                </c:pt>
                <c:pt idx="186">
                  <c:v>0.42963494291668819</c:v>
                </c:pt>
                <c:pt idx="187">
                  <c:v>0.42963494291668819</c:v>
                </c:pt>
                <c:pt idx="188">
                  <c:v>0.42963494291668819</c:v>
                </c:pt>
                <c:pt idx="189">
                  <c:v>0.42963494291668819</c:v>
                </c:pt>
                <c:pt idx="190">
                  <c:v>0.42292189693361493</c:v>
                </c:pt>
                <c:pt idx="191">
                  <c:v>0.42292189693361493</c:v>
                </c:pt>
                <c:pt idx="192">
                  <c:v>0.42292189693361493</c:v>
                </c:pt>
                <c:pt idx="193">
                  <c:v>0.42292189693361493</c:v>
                </c:pt>
                <c:pt idx="194">
                  <c:v>0.41610057601533085</c:v>
                </c:pt>
                <c:pt idx="195">
                  <c:v>0.41610057601533085</c:v>
                </c:pt>
                <c:pt idx="196">
                  <c:v>0.40927925509704671</c:v>
                </c:pt>
                <c:pt idx="197">
                  <c:v>0.40927925509704671</c:v>
                </c:pt>
                <c:pt idx="198">
                  <c:v>0.40245793417876258</c:v>
                </c:pt>
                <c:pt idx="199">
                  <c:v>0.40245793417876258</c:v>
                </c:pt>
                <c:pt idx="200">
                  <c:v>0.3956366132604785</c:v>
                </c:pt>
                <c:pt idx="201">
                  <c:v>0.3956366132604785</c:v>
                </c:pt>
                <c:pt idx="202">
                  <c:v>0.38881529234219436</c:v>
                </c:pt>
                <c:pt idx="203">
                  <c:v>0.38881529234219436</c:v>
                </c:pt>
                <c:pt idx="204">
                  <c:v>0.38881529234219436</c:v>
                </c:pt>
                <c:pt idx="205">
                  <c:v>0.38881529234219436</c:v>
                </c:pt>
                <c:pt idx="206">
                  <c:v>0.38187216212179803</c:v>
                </c:pt>
                <c:pt idx="207">
                  <c:v>0.38187216212179803</c:v>
                </c:pt>
                <c:pt idx="208">
                  <c:v>0.38187216212179803</c:v>
                </c:pt>
                <c:pt idx="209">
                  <c:v>0.38187216212179803</c:v>
                </c:pt>
                <c:pt idx="210">
                  <c:v>0.37480045541583884</c:v>
                </c:pt>
                <c:pt idx="211">
                  <c:v>0.37480045541583884</c:v>
                </c:pt>
                <c:pt idx="212">
                  <c:v>0.37480045541583884</c:v>
                </c:pt>
                <c:pt idx="213">
                  <c:v>0.37480045541583884</c:v>
                </c:pt>
                <c:pt idx="214">
                  <c:v>0.3675927543501496</c:v>
                </c:pt>
                <c:pt idx="215">
                  <c:v>0.3675927543501496</c:v>
                </c:pt>
                <c:pt idx="216">
                  <c:v>0.36038505328446035</c:v>
                </c:pt>
                <c:pt idx="217">
                  <c:v>0.36038505328446035</c:v>
                </c:pt>
                <c:pt idx="218">
                  <c:v>0.36038505328446035</c:v>
                </c:pt>
                <c:pt idx="219">
                  <c:v>0.36038505328446035</c:v>
                </c:pt>
                <c:pt idx="220">
                  <c:v>0.35303025627865503</c:v>
                </c:pt>
                <c:pt idx="221">
                  <c:v>0.35303025627865503</c:v>
                </c:pt>
                <c:pt idx="222">
                  <c:v>0.34567545927284971</c:v>
                </c:pt>
                <c:pt idx="223">
                  <c:v>0.34567545927284971</c:v>
                </c:pt>
                <c:pt idx="224">
                  <c:v>0.33832066226704438</c:v>
                </c:pt>
                <c:pt idx="225">
                  <c:v>0.33832066226704438</c:v>
                </c:pt>
                <c:pt idx="226">
                  <c:v>0.33096586526123906</c:v>
                </c:pt>
                <c:pt idx="227">
                  <c:v>0.33096586526123906</c:v>
                </c:pt>
                <c:pt idx="228">
                  <c:v>0.32361106825543373</c:v>
                </c:pt>
                <c:pt idx="229">
                  <c:v>0.32361106825543373</c:v>
                </c:pt>
                <c:pt idx="230">
                  <c:v>0.32361106825543373</c:v>
                </c:pt>
                <c:pt idx="231">
                  <c:v>0.32361106825543373</c:v>
                </c:pt>
                <c:pt idx="232">
                  <c:v>0.31608522945879575</c:v>
                </c:pt>
                <c:pt idx="233">
                  <c:v>0.31608522945879575</c:v>
                </c:pt>
                <c:pt idx="234">
                  <c:v>0.30855939066215776</c:v>
                </c:pt>
                <c:pt idx="235">
                  <c:v>0.30855939066215776</c:v>
                </c:pt>
                <c:pt idx="236">
                  <c:v>0.30103355186551978</c:v>
                </c:pt>
                <c:pt idx="237">
                  <c:v>0.30103355186551978</c:v>
                </c:pt>
                <c:pt idx="238">
                  <c:v>0.29350771306888179</c:v>
                </c:pt>
                <c:pt idx="239">
                  <c:v>0.29350771306888179</c:v>
                </c:pt>
                <c:pt idx="240">
                  <c:v>0.29350771306888179</c:v>
                </c:pt>
                <c:pt idx="241">
                  <c:v>0.29350771306888179</c:v>
                </c:pt>
                <c:pt idx="242">
                  <c:v>0.28578382588285861</c:v>
                </c:pt>
                <c:pt idx="243">
                  <c:v>0.28578382588285861</c:v>
                </c:pt>
                <c:pt idx="244">
                  <c:v>0.28578382588285861</c:v>
                </c:pt>
                <c:pt idx="245">
                  <c:v>0.28578382588285861</c:v>
                </c:pt>
                <c:pt idx="246">
                  <c:v>0.27784538627500144</c:v>
                </c:pt>
                <c:pt idx="247">
                  <c:v>0.27784538627500144</c:v>
                </c:pt>
                <c:pt idx="248">
                  <c:v>0.26990694666714427</c:v>
                </c:pt>
                <c:pt idx="249">
                  <c:v>0.26990694666714427</c:v>
                </c:pt>
                <c:pt idx="250">
                  <c:v>0.26196850705928709</c:v>
                </c:pt>
                <c:pt idx="251">
                  <c:v>0.26196850705928709</c:v>
                </c:pt>
                <c:pt idx="252">
                  <c:v>0.26196850705928709</c:v>
                </c:pt>
                <c:pt idx="253">
                  <c:v>0.26196850705928709</c:v>
                </c:pt>
                <c:pt idx="254">
                  <c:v>0.25378199121368439</c:v>
                </c:pt>
                <c:pt idx="255">
                  <c:v>0.25378199121368439</c:v>
                </c:pt>
                <c:pt idx="256">
                  <c:v>0.25378199121368439</c:v>
                </c:pt>
                <c:pt idx="257">
                  <c:v>0.25378199121368439</c:v>
                </c:pt>
                <c:pt idx="258">
                  <c:v>0.24532259150656158</c:v>
                </c:pt>
                <c:pt idx="259">
                  <c:v>0.24532259150656158</c:v>
                </c:pt>
                <c:pt idx="260">
                  <c:v>0.23686319179943877</c:v>
                </c:pt>
                <c:pt idx="261">
                  <c:v>0.23686319179943877</c:v>
                </c:pt>
                <c:pt idx="262">
                  <c:v>0.22840379209231595</c:v>
                </c:pt>
                <c:pt idx="263">
                  <c:v>0.22840379209231595</c:v>
                </c:pt>
                <c:pt idx="264">
                  <c:v>0.22840379209231595</c:v>
                </c:pt>
                <c:pt idx="265">
                  <c:v>0.22840379209231595</c:v>
                </c:pt>
                <c:pt idx="266">
                  <c:v>0.22840379209231595</c:v>
                </c:pt>
                <c:pt idx="267">
                  <c:v>0.22840379209231595</c:v>
                </c:pt>
                <c:pt idx="268">
                  <c:v>0.22840379209231595</c:v>
                </c:pt>
                <c:pt idx="269">
                  <c:v>0.22840379209231595</c:v>
                </c:pt>
                <c:pt idx="270">
                  <c:v>0.22840379209231595</c:v>
                </c:pt>
                <c:pt idx="271">
                  <c:v>0.22840379209231595</c:v>
                </c:pt>
                <c:pt idx="272">
                  <c:v>0.21847319243612831</c:v>
                </c:pt>
                <c:pt idx="273">
                  <c:v>0.21847319243612831</c:v>
                </c:pt>
                <c:pt idx="274">
                  <c:v>0.21847319243612831</c:v>
                </c:pt>
                <c:pt idx="275">
                  <c:v>0.21847319243612831</c:v>
                </c:pt>
                <c:pt idx="276">
                  <c:v>0.20806970708202696</c:v>
                </c:pt>
                <c:pt idx="277">
                  <c:v>0.20806970708202696</c:v>
                </c:pt>
                <c:pt idx="278">
                  <c:v>0.20806970708202696</c:v>
                </c:pt>
                <c:pt idx="279">
                  <c:v>0.20806970708202696</c:v>
                </c:pt>
                <c:pt idx="280">
                  <c:v>0.20806970708202696</c:v>
                </c:pt>
                <c:pt idx="281">
                  <c:v>0.20806970708202696</c:v>
                </c:pt>
                <c:pt idx="282">
                  <c:v>0.19651027891080325</c:v>
                </c:pt>
                <c:pt idx="283">
                  <c:v>0.19651027891080325</c:v>
                </c:pt>
                <c:pt idx="284">
                  <c:v>0.19651027891080325</c:v>
                </c:pt>
                <c:pt idx="285">
                  <c:v>0.19651027891080325</c:v>
                </c:pt>
                <c:pt idx="286">
                  <c:v>0.19651027891080325</c:v>
                </c:pt>
                <c:pt idx="287">
                  <c:v>0.19651027891080325</c:v>
                </c:pt>
                <c:pt idx="288">
                  <c:v>0.18340959365008302</c:v>
                </c:pt>
                <c:pt idx="289">
                  <c:v>0.18340959365008302</c:v>
                </c:pt>
                <c:pt idx="290">
                  <c:v>0.1703089083893628</c:v>
                </c:pt>
                <c:pt idx="291">
                  <c:v>0.1703089083893628</c:v>
                </c:pt>
                <c:pt idx="292">
                  <c:v>0.1703089083893628</c:v>
                </c:pt>
                <c:pt idx="293">
                  <c:v>0.1703089083893628</c:v>
                </c:pt>
                <c:pt idx="294">
                  <c:v>0.1703089083893628</c:v>
                </c:pt>
                <c:pt idx="295">
                  <c:v>0.1703089083893628</c:v>
                </c:pt>
                <c:pt idx="296">
                  <c:v>0.1703089083893628</c:v>
                </c:pt>
                <c:pt idx="297">
                  <c:v>0.1703089083893628</c:v>
                </c:pt>
                <c:pt idx="298">
                  <c:v>0.1703089083893628</c:v>
                </c:pt>
                <c:pt idx="299">
                  <c:v>0.1703089083893628</c:v>
                </c:pt>
                <c:pt idx="300">
                  <c:v>0.1703089083893628</c:v>
                </c:pt>
                <c:pt idx="301">
                  <c:v>0.1703089083893628</c:v>
                </c:pt>
                <c:pt idx="302">
                  <c:v>0.1703089083893628</c:v>
                </c:pt>
                <c:pt idx="303">
                  <c:v>0.1703089083893628</c:v>
                </c:pt>
                <c:pt idx="304">
                  <c:v>0.14597906433373953</c:v>
                </c:pt>
                <c:pt idx="305">
                  <c:v>0.14597906433373953</c:v>
                </c:pt>
                <c:pt idx="306">
                  <c:v>0.12164922027811628</c:v>
                </c:pt>
                <c:pt idx="307">
                  <c:v>0.12164922027811628</c:v>
                </c:pt>
                <c:pt idx="308">
                  <c:v>0.12164922027811628</c:v>
                </c:pt>
                <c:pt idx="309">
                  <c:v>0.12164922027811628</c:v>
                </c:pt>
                <c:pt idx="310">
                  <c:v>9.1236915208587205E-2</c:v>
                </c:pt>
                <c:pt idx="311">
                  <c:v>9.1236915208587205E-2</c:v>
                </c:pt>
                <c:pt idx="312">
                  <c:v>6.0824610139058134E-2</c:v>
                </c:pt>
                <c:pt idx="313">
                  <c:v>6.0824610139058134E-2</c:v>
                </c:pt>
                <c:pt idx="314">
                  <c:v>6.0824610139058134E-2</c:v>
                </c:pt>
                <c:pt idx="315">
                  <c:v>6.0824610139058134E-2</c:v>
                </c:pt>
                <c:pt idx="316">
                  <c:v>0</c:v>
                </c:pt>
              </c:numCache>
            </c:numRef>
          </c:yVal>
          <c:smooth val="0"/>
          <c:extLst>
            <c:ext xmlns:c16="http://schemas.microsoft.com/office/drawing/2014/chart" uri="{C3380CC4-5D6E-409C-BE32-E72D297353CC}">
              <c16:uniqueId val="{00000000-E45F-49C5-B165-9641E70E2A15}"/>
            </c:ext>
          </c:extLst>
        </c:ser>
        <c:ser>
          <c:idx val="1"/>
          <c:order val="1"/>
          <c:tx>
            <c:strRef>
              <c:f>Sheet1!$C$1</c:f>
              <c:strCache>
                <c:ptCount val="1"/>
                <c:pt idx="0">
                  <c:v>CCR</c:v>
                </c:pt>
              </c:strCache>
            </c:strRef>
          </c:tx>
          <c:spPr>
            <a:ln w="19050" cap="rnd">
              <a:solidFill>
                <a:srgbClr val="A69F9F"/>
              </a:solidFill>
              <a:prstDash val="sysDash"/>
              <a:round/>
            </a:ln>
            <a:effectLst/>
          </c:spPr>
          <c:marker>
            <c:symbol val="none"/>
          </c:marker>
          <c:xVal>
            <c:numRef>
              <c:f>Sheet1!$A$2:$A$711</c:f>
              <c:numCache>
                <c:formatCode>General</c:formatCode>
                <c:ptCount val="710"/>
                <c:pt idx="0">
                  <c:v>0</c:v>
                </c:pt>
                <c:pt idx="1">
                  <c:v>0</c:v>
                </c:pt>
                <c:pt idx="2">
                  <c:v>0</c:v>
                </c:pt>
                <c:pt idx="3">
                  <c:v>9.856262833675565E-2</c:v>
                </c:pt>
                <c:pt idx="4">
                  <c:v>9.856262833675565E-2</c:v>
                </c:pt>
                <c:pt idx="5">
                  <c:v>0.32854209445585214</c:v>
                </c:pt>
                <c:pt idx="6">
                  <c:v>0.32854209445585214</c:v>
                </c:pt>
                <c:pt idx="7">
                  <c:v>0.3942505133470226</c:v>
                </c:pt>
                <c:pt idx="8">
                  <c:v>0.3942505133470226</c:v>
                </c:pt>
                <c:pt idx="9">
                  <c:v>0.45995893223819301</c:v>
                </c:pt>
                <c:pt idx="10">
                  <c:v>0.45995893223819301</c:v>
                </c:pt>
                <c:pt idx="11">
                  <c:v>0.45995893223819301</c:v>
                </c:pt>
                <c:pt idx="12">
                  <c:v>0.45995893223819301</c:v>
                </c:pt>
                <c:pt idx="13">
                  <c:v>0.52566735112936347</c:v>
                </c:pt>
                <c:pt idx="14">
                  <c:v>0.52566735112936347</c:v>
                </c:pt>
                <c:pt idx="15">
                  <c:v>0.62422997946611913</c:v>
                </c:pt>
                <c:pt idx="16">
                  <c:v>0.62422997946611913</c:v>
                </c:pt>
                <c:pt idx="17">
                  <c:v>0.62422997946611913</c:v>
                </c:pt>
                <c:pt idx="18">
                  <c:v>0.62422997946611913</c:v>
                </c:pt>
                <c:pt idx="19">
                  <c:v>0.88706365503080087</c:v>
                </c:pt>
                <c:pt idx="20">
                  <c:v>0.88706365503080087</c:v>
                </c:pt>
                <c:pt idx="21">
                  <c:v>0.98562628336755642</c:v>
                </c:pt>
                <c:pt idx="22">
                  <c:v>0.98562628336755642</c:v>
                </c:pt>
                <c:pt idx="23">
                  <c:v>1.0184804928131417</c:v>
                </c:pt>
                <c:pt idx="24">
                  <c:v>1.0184804928131417</c:v>
                </c:pt>
                <c:pt idx="25">
                  <c:v>1.1498973305954825</c:v>
                </c:pt>
                <c:pt idx="26">
                  <c:v>1.1498973305954825</c:v>
                </c:pt>
                <c:pt idx="27">
                  <c:v>1.1498973305954825</c:v>
                </c:pt>
                <c:pt idx="28">
                  <c:v>1.1498973305954825</c:v>
                </c:pt>
                <c:pt idx="29">
                  <c:v>1.1827515400410678</c:v>
                </c:pt>
                <c:pt idx="30">
                  <c:v>1.1827515400410678</c:v>
                </c:pt>
                <c:pt idx="31">
                  <c:v>1.2484599589322383</c:v>
                </c:pt>
                <c:pt idx="32">
                  <c:v>1.2484599589322383</c:v>
                </c:pt>
                <c:pt idx="33">
                  <c:v>1.3470225872689938</c:v>
                </c:pt>
                <c:pt idx="34">
                  <c:v>1.3470225872689938</c:v>
                </c:pt>
                <c:pt idx="35">
                  <c:v>1.3798767967145791</c:v>
                </c:pt>
                <c:pt idx="36">
                  <c:v>1.3798767967145791</c:v>
                </c:pt>
                <c:pt idx="37">
                  <c:v>1.3798767967145791</c:v>
                </c:pt>
                <c:pt idx="38">
                  <c:v>1.3798767967145791</c:v>
                </c:pt>
                <c:pt idx="39">
                  <c:v>1.3798767967145791</c:v>
                </c:pt>
                <c:pt idx="40">
                  <c:v>1.3798767967145791</c:v>
                </c:pt>
                <c:pt idx="41">
                  <c:v>1.4127310061601643</c:v>
                </c:pt>
                <c:pt idx="42">
                  <c:v>1.4127310061601643</c:v>
                </c:pt>
                <c:pt idx="43">
                  <c:v>1.4784394250513346</c:v>
                </c:pt>
                <c:pt idx="44">
                  <c:v>1.4784394250513346</c:v>
                </c:pt>
                <c:pt idx="45">
                  <c:v>1.5112936344969199</c:v>
                </c:pt>
                <c:pt idx="46">
                  <c:v>1.5112936344969199</c:v>
                </c:pt>
                <c:pt idx="47">
                  <c:v>1.675564681724846</c:v>
                </c:pt>
                <c:pt idx="48">
                  <c:v>1.675564681724846</c:v>
                </c:pt>
                <c:pt idx="49">
                  <c:v>1.7412731006160165</c:v>
                </c:pt>
                <c:pt idx="50">
                  <c:v>1.7412731006160165</c:v>
                </c:pt>
                <c:pt idx="51">
                  <c:v>1.8069815195071868</c:v>
                </c:pt>
                <c:pt idx="52">
                  <c:v>1.8069815195071868</c:v>
                </c:pt>
                <c:pt idx="53">
                  <c:v>1.839835728952772</c:v>
                </c:pt>
                <c:pt idx="54">
                  <c:v>1.839835728952772</c:v>
                </c:pt>
                <c:pt idx="55">
                  <c:v>1.9055441478439425</c:v>
                </c:pt>
                <c:pt idx="56">
                  <c:v>1.9055441478439425</c:v>
                </c:pt>
                <c:pt idx="57">
                  <c:v>1.9383983572895278</c:v>
                </c:pt>
                <c:pt idx="58">
                  <c:v>1.9383983572895278</c:v>
                </c:pt>
                <c:pt idx="59">
                  <c:v>2.0369609856262834</c:v>
                </c:pt>
                <c:pt idx="60">
                  <c:v>2.0369609856262834</c:v>
                </c:pt>
                <c:pt idx="61">
                  <c:v>2.0698151950718686</c:v>
                </c:pt>
                <c:pt idx="62">
                  <c:v>2.0698151950718686</c:v>
                </c:pt>
                <c:pt idx="63">
                  <c:v>2.1355236139630391</c:v>
                </c:pt>
                <c:pt idx="64">
                  <c:v>2.1355236139630391</c:v>
                </c:pt>
                <c:pt idx="65">
                  <c:v>2.2340862422997945</c:v>
                </c:pt>
                <c:pt idx="66">
                  <c:v>2.2340862422997945</c:v>
                </c:pt>
                <c:pt idx="67">
                  <c:v>2.2340862422997945</c:v>
                </c:pt>
                <c:pt idx="68">
                  <c:v>2.2340862422997945</c:v>
                </c:pt>
                <c:pt idx="69">
                  <c:v>2.2669404517453797</c:v>
                </c:pt>
                <c:pt idx="70">
                  <c:v>2.2669404517453797</c:v>
                </c:pt>
                <c:pt idx="71">
                  <c:v>2.3326488706365502</c:v>
                </c:pt>
                <c:pt idx="72">
                  <c:v>2.3326488706365502</c:v>
                </c:pt>
                <c:pt idx="73">
                  <c:v>2.431211498973306</c:v>
                </c:pt>
                <c:pt idx="74">
                  <c:v>2.431211498973306</c:v>
                </c:pt>
                <c:pt idx="75">
                  <c:v>2.4640657084188913</c:v>
                </c:pt>
                <c:pt idx="76">
                  <c:v>2.4640657084188913</c:v>
                </c:pt>
                <c:pt idx="77">
                  <c:v>2.5626283367556466</c:v>
                </c:pt>
                <c:pt idx="78">
                  <c:v>2.5626283367556466</c:v>
                </c:pt>
                <c:pt idx="79">
                  <c:v>2.6283367556468171</c:v>
                </c:pt>
                <c:pt idx="80">
                  <c:v>2.6283367556468171</c:v>
                </c:pt>
                <c:pt idx="81">
                  <c:v>2.6283367556468171</c:v>
                </c:pt>
                <c:pt idx="82">
                  <c:v>2.6283367556468171</c:v>
                </c:pt>
                <c:pt idx="83">
                  <c:v>2.6940451745379876</c:v>
                </c:pt>
                <c:pt idx="84">
                  <c:v>2.6940451745379876</c:v>
                </c:pt>
                <c:pt idx="85">
                  <c:v>2.8254620123203287</c:v>
                </c:pt>
                <c:pt idx="86">
                  <c:v>2.8254620123203287</c:v>
                </c:pt>
                <c:pt idx="87">
                  <c:v>2.9568788501026693</c:v>
                </c:pt>
                <c:pt idx="88">
                  <c:v>2.9568788501026693</c:v>
                </c:pt>
                <c:pt idx="89">
                  <c:v>2.9897330595482545</c:v>
                </c:pt>
                <c:pt idx="90">
                  <c:v>2.9897330595482545</c:v>
                </c:pt>
                <c:pt idx="91">
                  <c:v>2.9897330595482545</c:v>
                </c:pt>
                <c:pt idx="92">
                  <c:v>2.9897330595482545</c:v>
                </c:pt>
                <c:pt idx="93">
                  <c:v>3.055441478439425</c:v>
                </c:pt>
                <c:pt idx="94">
                  <c:v>3.055441478439425</c:v>
                </c:pt>
                <c:pt idx="95">
                  <c:v>3.1540041067761808</c:v>
                </c:pt>
                <c:pt idx="96">
                  <c:v>3.1540041067761808</c:v>
                </c:pt>
                <c:pt idx="97">
                  <c:v>3.4496919917864477</c:v>
                </c:pt>
                <c:pt idx="98">
                  <c:v>3.4496919917864477</c:v>
                </c:pt>
                <c:pt idx="99">
                  <c:v>3.9096509240246409</c:v>
                </c:pt>
                <c:pt idx="100">
                  <c:v>3.9096509240246409</c:v>
                </c:pt>
                <c:pt idx="101">
                  <c:v>3.9096509240246409</c:v>
                </c:pt>
                <c:pt idx="102">
                  <c:v>3.9096509240246409</c:v>
                </c:pt>
                <c:pt idx="103">
                  <c:v>3.9425051334702257</c:v>
                </c:pt>
                <c:pt idx="104">
                  <c:v>3.9425051334702257</c:v>
                </c:pt>
                <c:pt idx="105">
                  <c:v>4.0410677618069819</c:v>
                </c:pt>
                <c:pt idx="106">
                  <c:v>4.0410677618069819</c:v>
                </c:pt>
                <c:pt idx="107">
                  <c:v>4.2381930184804926</c:v>
                </c:pt>
                <c:pt idx="108">
                  <c:v>4.2381930184804926</c:v>
                </c:pt>
                <c:pt idx="109">
                  <c:v>4.2710472279260783</c:v>
                </c:pt>
                <c:pt idx="110">
                  <c:v>4.2710472279260783</c:v>
                </c:pt>
                <c:pt idx="111">
                  <c:v>4.3696098562628336</c:v>
                </c:pt>
                <c:pt idx="112">
                  <c:v>4.3696098562628336</c:v>
                </c:pt>
                <c:pt idx="113">
                  <c:v>4.4024640657084193</c:v>
                </c:pt>
                <c:pt idx="114">
                  <c:v>4.4024640657084193</c:v>
                </c:pt>
                <c:pt idx="115">
                  <c:v>4.4024640657084193</c:v>
                </c:pt>
                <c:pt idx="116">
                  <c:v>4.4024640657084193</c:v>
                </c:pt>
                <c:pt idx="117">
                  <c:v>4.6652977412731005</c:v>
                </c:pt>
                <c:pt idx="118">
                  <c:v>4.6652977412731005</c:v>
                </c:pt>
                <c:pt idx="119">
                  <c:v>4.862422997946612</c:v>
                </c:pt>
                <c:pt idx="120">
                  <c:v>4.862422997946612</c:v>
                </c:pt>
                <c:pt idx="121">
                  <c:v>4.9281314168377826</c:v>
                </c:pt>
                <c:pt idx="122">
                  <c:v>4.9281314168377826</c:v>
                </c:pt>
                <c:pt idx="123">
                  <c:v>4.9938398357289531</c:v>
                </c:pt>
                <c:pt idx="124">
                  <c:v>4.9938398357289531</c:v>
                </c:pt>
                <c:pt idx="125">
                  <c:v>5.1909650924024637</c:v>
                </c:pt>
                <c:pt idx="126">
                  <c:v>5.1909650924024637</c:v>
                </c:pt>
                <c:pt idx="127">
                  <c:v>5.2238193018480494</c:v>
                </c:pt>
                <c:pt idx="128">
                  <c:v>5.2238193018480494</c:v>
                </c:pt>
                <c:pt idx="129">
                  <c:v>5.3223819301848048</c:v>
                </c:pt>
                <c:pt idx="130">
                  <c:v>5.3223819301848048</c:v>
                </c:pt>
                <c:pt idx="131">
                  <c:v>5.3552361396303905</c:v>
                </c:pt>
                <c:pt idx="132">
                  <c:v>5.3552361396303905</c:v>
                </c:pt>
                <c:pt idx="133">
                  <c:v>5.4866529774127306</c:v>
                </c:pt>
                <c:pt idx="134">
                  <c:v>5.4866529774127306</c:v>
                </c:pt>
                <c:pt idx="135">
                  <c:v>5.5195071868583163</c:v>
                </c:pt>
                <c:pt idx="136">
                  <c:v>5.5195071868583163</c:v>
                </c:pt>
                <c:pt idx="137">
                  <c:v>5.6837782340862422</c:v>
                </c:pt>
                <c:pt idx="138">
                  <c:v>5.6837782340862422</c:v>
                </c:pt>
                <c:pt idx="139">
                  <c:v>5.848049281314168</c:v>
                </c:pt>
                <c:pt idx="140">
                  <c:v>5.848049281314168</c:v>
                </c:pt>
                <c:pt idx="141">
                  <c:v>5.9137577002053385</c:v>
                </c:pt>
                <c:pt idx="142">
                  <c:v>5.9137577002053385</c:v>
                </c:pt>
                <c:pt idx="143">
                  <c:v>5.9137577002053385</c:v>
                </c:pt>
                <c:pt idx="144">
                  <c:v>5.9137577002053385</c:v>
                </c:pt>
                <c:pt idx="145">
                  <c:v>5.979466119096509</c:v>
                </c:pt>
                <c:pt idx="146">
                  <c:v>5.979466119096509</c:v>
                </c:pt>
                <c:pt idx="147">
                  <c:v>6.0451745379876796</c:v>
                </c:pt>
                <c:pt idx="148">
                  <c:v>6.0451745379876796</c:v>
                </c:pt>
                <c:pt idx="149">
                  <c:v>6.2422997946611911</c:v>
                </c:pt>
                <c:pt idx="150">
                  <c:v>6.2422997946611911</c:v>
                </c:pt>
                <c:pt idx="151">
                  <c:v>6.2422997946611911</c:v>
                </c:pt>
                <c:pt idx="152">
                  <c:v>6.2422997946611911</c:v>
                </c:pt>
                <c:pt idx="153">
                  <c:v>6.2422997946611911</c:v>
                </c:pt>
                <c:pt idx="154">
                  <c:v>6.2422997946611911</c:v>
                </c:pt>
                <c:pt idx="155">
                  <c:v>6.3408624229979464</c:v>
                </c:pt>
                <c:pt idx="156">
                  <c:v>6.3408624229979464</c:v>
                </c:pt>
                <c:pt idx="157">
                  <c:v>6.4394250513347027</c:v>
                </c:pt>
                <c:pt idx="158">
                  <c:v>6.4394250513347027</c:v>
                </c:pt>
                <c:pt idx="159">
                  <c:v>6.4722792607802875</c:v>
                </c:pt>
                <c:pt idx="160">
                  <c:v>6.4722792607802875</c:v>
                </c:pt>
                <c:pt idx="161">
                  <c:v>6.537987679671458</c:v>
                </c:pt>
                <c:pt idx="162">
                  <c:v>6.537987679671458</c:v>
                </c:pt>
                <c:pt idx="163">
                  <c:v>6.8008213552361401</c:v>
                </c:pt>
                <c:pt idx="164">
                  <c:v>6.8008213552361401</c:v>
                </c:pt>
                <c:pt idx="165">
                  <c:v>6.8336755646817249</c:v>
                </c:pt>
                <c:pt idx="166">
                  <c:v>6.8336755646817249</c:v>
                </c:pt>
                <c:pt idx="167">
                  <c:v>6.8993839835728954</c:v>
                </c:pt>
                <c:pt idx="168">
                  <c:v>6.8993839835728954</c:v>
                </c:pt>
                <c:pt idx="169">
                  <c:v>6.8993839835728954</c:v>
                </c:pt>
                <c:pt idx="170">
                  <c:v>6.8993839835728954</c:v>
                </c:pt>
                <c:pt idx="171">
                  <c:v>7.1622176591375766</c:v>
                </c:pt>
                <c:pt idx="172">
                  <c:v>7.1622176591375766</c:v>
                </c:pt>
                <c:pt idx="173">
                  <c:v>7.5893223819301845</c:v>
                </c:pt>
                <c:pt idx="174">
                  <c:v>7.5893223819301845</c:v>
                </c:pt>
                <c:pt idx="175">
                  <c:v>7.6221765913757702</c:v>
                </c:pt>
                <c:pt idx="176">
                  <c:v>7.6221765913757702</c:v>
                </c:pt>
                <c:pt idx="177">
                  <c:v>8.2135523613963031</c:v>
                </c:pt>
                <c:pt idx="178">
                  <c:v>8.2135523613963031</c:v>
                </c:pt>
                <c:pt idx="179">
                  <c:v>8.4106776180698155</c:v>
                </c:pt>
                <c:pt idx="180">
                  <c:v>8.4106776180698155</c:v>
                </c:pt>
                <c:pt idx="181">
                  <c:v>8.4435318275154003</c:v>
                </c:pt>
                <c:pt idx="182">
                  <c:v>8.4435318275154003</c:v>
                </c:pt>
                <c:pt idx="183">
                  <c:v>8.8049281314168386</c:v>
                </c:pt>
                <c:pt idx="184">
                  <c:v>8.8049281314168386</c:v>
                </c:pt>
                <c:pt idx="185">
                  <c:v>8.8377823408624234</c:v>
                </c:pt>
                <c:pt idx="186">
                  <c:v>8.8377823408624234</c:v>
                </c:pt>
                <c:pt idx="187">
                  <c:v>9.0349075975359341</c:v>
                </c:pt>
                <c:pt idx="188">
                  <c:v>9.0349075975359341</c:v>
                </c:pt>
                <c:pt idx="189">
                  <c:v>9.462012320328542</c:v>
                </c:pt>
                <c:pt idx="190">
                  <c:v>9.462012320328542</c:v>
                </c:pt>
                <c:pt idx="191">
                  <c:v>9.4948665297741268</c:v>
                </c:pt>
                <c:pt idx="192">
                  <c:v>9.4948665297741268</c:v>
                </c:pt>
                <c:pt idx="193">
                  <c:v>9.7577002053388089</c:v>
                </c:pt>
                <c:pt idx="194">
                  <c:v>9.7577002053388089</c:v>
                </c:pt>
                <c:pt idx="195">
                  <c:v>10.020533880903491</c:v>
                </c:pt>
                <c:pt idx="196">
                  <c:v>10.020533880903491</c:v>
                </c:pt>
                <c:pt idx="197">
                  <c:v>10.184804928131417</c:v>
                </c:pt>
                <c:pt idx="198">
                  <c:v>10.184804928131417</c:v>
                </c:pt>
                <c:pt idx="199">
                  <c:v>10.677618069815194</c:v>
                </c:pt>
                <c:pt idx="200">
                  <c:v>10.677618069815194</c:v>
                </c:pt>
                <c:pt idx="201">
                  <c:v>10.710472279260781</c:v>
                </c:pt>
                <c:pt idx="202">
                  <c:v>10.710472279260781</c:v>
                </c:pt>
                <c:pt idx="203">
                  <c:v>11.039014373716633</c:v>
                </c:pt>
                <c:pt idx="204">
                  <c:v>11.039014373716633</c:v>
                </c:pt>
                <c:pt idx="205">
                  <c:v>11.268993839835728</c:v>
                </c:pt>
                <c:pt idx="206">
                  <c:v>11.268993839835728</c:v>
                </c:pt>
                <c:pt idx="207">
                  <c:v>11.564681724845997</c:v>
                </c:pt>
                <c:pt idx="208">
                  <c:v>11.564681724845997</c:v>
                </c:pt>
                <c:pt idx="209">
                  <c:v>11.597535934291582</c:v>
                </c:pt>
                <c:pt idx="210">
                  <c:v>11.597535934291582</c:v>
                </c:pt>
                <c:pt idx="211">
                  <c:v>11.794661190965092</c:v>
                </c:pt>
                <c:pt idx="212">
                  <c:v>11.794661190965092</c:v>
                </c:pt>
                <c:pt idx="213">
                  <c:v>12.517453798767967</c:v>
                </c:pt>
                <c:pt idx="214">
                  <c:v>12.517453798767967</c:v>
                </c:pt>
                <c:pt idx="215">
                  <c:v>12.747433264887064</c:v>
                </c:pt>
                <c:pt idx="216">
                  <c:v>12.747433264887064</c:v>
                </c:pt>
                <c:pt idx="217">
                  <c:v>13.075975359342916</c:v>
                </c:pt>
                <c:pt idx="218">
                  <c:v>13.075975359342916</c:v>
                </c:pt>
                <c:pt idx="219">
                  <c:v>13.568788501026694</c:v>
                </c:pt>
                <c:pt idx="220">
                  <c:v>13.568788501026694</c:v>
                </c:pt>
                <c:pt idx="221">
                  <c:v>13.634496919917865</c:v>
                </c:pt>
                <c:pt idx="222">
                  <c:v>13.634496919917865</c:v>
                </c:pt>
                <c:pt idx="223">
                  <c:v>13.733059548254619</c:v>
                </c:pt>
                <c:pt idx="224">
                  <c:v>13.733059548254619</c:v>
                </c:pt>
                <c:pt idx="225">
                  <c:v>14.094455852156058</c:v>
                </c:pt>
                <c:pt idx="226">
                  <c:v>14.094455852156058</c:v>
                </c:pt>
                <c:pt idx="227">
                  <c:v>14.094455852156058</c:v>
                </c:pt>
                <c:pt idx="228">
                  <c:v>14.094455852156058</c:v>
                </c:pt>
                <c:pt idx="229">
                  <c:v>14.094455852156058</c:v>
                </c:pt>
                <c:pt idx="230">
                  <c:v>14.094455852156058</c:v>
                </c:pt>
                <c:pt idx="231">
                  <c:v>14.127310061601642</c:v>
                </c:pt>
                <c:pt idx="232">
                  <c:v>14.127310061601642</c:v>
                </c:pt>
                <c:pt idx="233">
                  <c:v>14.620123203285422</c:v>
                </c:pt>
                <c:pt idx="234">
                  <c:v>14.620123203285422</c:v>
                </c:pt>
                <c:pt idx="235">
                  <c:v>14.652977412731007</c:v>
                </c:pt>
                <c:pt idx="236">
                  <c:v>14.652977412731007</c:v>
                </c:pt>
                <c:pt idx="237">
                  <c:v>15.24435318275154</c:v>
                </c:pt>
                <c:pt idx="238">
                  <c:v>15.24435318275154</c:v>
                </c:pt>
                <c:pt idx="239">
                  <c:v>15.474332648870636</c:v>
                </c:pt>
                <c:pt idx="240">
                  <c:v>15.474332648870636</c:v>
                </c:pt>
                <c:pt idx="241">
                  <c:v>17.281314168377822</c:v>
                </c:pt>
                <c:pt idx="242">
                  <c:v>17.281314168377822</c:v>
                </c:pt>
                <c:pt idx="243">
                  <c:v>17.544147843942504</c:v>
                </c:pt>
                <c:pt idx="244">
                  <c:v>17.544147843942504</c:v>
                </c:pt>
                <c:pt idx="245">
                  <c:v>17.806981519507186</c:v>
                </c:pt>
                <c:pt idx="246">
                  <c:v>17.806981519507186</c:v>
                </c:pt>
                <c:pt idx="247">
                  <c:v>18.299794661190965</c:v>
                </c:pt>
                <c:pt idx="248">
                  <c:v>18.299794661190965</c:v>
                </c:pt>
                <c:pt idx="249">
                  <c:v>19.351129363449694</c:v>
                </c:pt>
                <c:pt idx="250">
                  <c:v>19.351129363449694</c:v>
                </c:pt>
                <c:pt idx="251">
                  <c:v>19.613963039014372</c:v>
                </c:pt>
                <c:pt idx="252">
                  <c:v>19.613963039014372</c:v>
                </c:pt>
                <c:pt idx="253">
                  <c:v>19.646817248459961</c:v>
                </c:pt>
                <c:pt idx="254">
                  <c:v>19.646817248459961</c:v>
                </c:pt>
                <c:pt idx="255">
                  <c:v>19.7782340862423</c:v>
                </c:pt>
                <c:pt idx="256">
                  <c:v>19.7782340862423</c:v>
                </c:pt>
                <c:pt idx="257">
                  <c:v>20.205338809034906</c:v>
                </c:pt>
                <c:pt idx="258">
                  <c:v>20.205338809034906</c:v>
                </c:pt>
                <c:pt idx="259">
                  <c:v>20.402464065708418</c:v>
                </c:pt>
                <c:pt idx="260">
                  <c:v>20.402464065708418</c:v>
                </c:pt>
                <c:pt idx="261">
                  <c:v>20.698151950718685</c:v>
                </c:pt>
                <c:pt idx="262">
                  <c:v>20.698151950718685</c:v>
                </c:pt>
                <c:pt idx="263">
                  <c:v>20.993839835728952</c:v>
                </c:pt>
                <c:pt idx="264">
                  <c:v>20.993839835728952</c:v>
                </c:pt>
                <c:pt idx="265">
                  <c:v>21.453798767967147</c:v>
                </c:pt>
                <c:pt idx="266">
                  <c:v>21.453798767967147</c:v>
                </c:pt>
                <c:pt idx="267">
                  <c:v>22.735112936344969</c:v>
                </c:pt>
                <c:pt idx="268">
                  <c:v>22.735112936344969</c:v>
                </c:pt>
                <c:pt idx="269">
                  <c:v>22.965092402464066</c:v>
                </c:pt>
                <c:pt idx="270">
                  <c:v>22.965092402464066</c:v>
                </c:pt>
                <c:pt idx="271">
                  <c:v>23.162217659137578</c:v>
                </c:pt>
                <c:pt idx="272">
                  <c:v>23.162217659137578</c:v>
                </c:pt>
                <c:pt idx="273">
                  <c:v>23.162217659137578</c:v>
                </c:pt>
                <c:pt idx="274">
                  <c:v>23.162217659137578</c:v>
                </c:pt>
                <c:pt idx="275">
                  <c:v>23.5564681724846</c:v>
                </c:pt>
                <c:pt idx="276">
                  <c:v>23.5564681724846</c:v>
                </c:pt>
                <c:pt idx="277">
                  <c:v>23.655030800821354</c:v>
                </c:pt>
                <c:pt idx="278">
                  <c:v>23.655030800821354</c:v>
                </c:pt>
                <c:pt idx="279">
                  <c:v>24.410677618069816</c:v>
                </c:pt>
                <c:pt idx="280">
                  <c:v>24.410677618069816</c:v>
                </c:pt>
                <c:pt idx="281">
                  <c:v>24.739219712525667</c:v>
                </c:pt>
                <c:pt idx="282">
                  <c:v>24.739219712525667</c:v>
                </c:pt>
                <c:pt idx="283">
                  <c:v>24.837782340862422</c:v>
                </c:pt>
                <c:pt idx="284">
                  <c:v>24.837782340862422</c:v>
                </c:pt>
                <c:pt idx="285">
                  <c:v>24.903490759753595</c:v>
                </c:pt>
                <c:pt idx="286">
                  <c:v>24.903490759753595</c:v>
                </c:pt>
                <c:pt idx="287">
                  <c:v>26.677618069815196</c:v>
                </c:pt>
                <c:pt idx="288">
                  <c:v>26.677618069815196</c:v>
                </c:pt>
                <c:pt idx="289">
                  <c:v>27.761806981519506</c:v>
                </c:pt>
                <c:pt idx="290">
                  <c:v>27.761806981519506</c:v>
                </c:pt>
                <c:pt idx="291">
                  <c:v>27.991786447638603</c:v>
                </c:pt>
                <c:pt idx="292">
                  <c:v>27.991786447638603</c:v>
                </c:pt>
                <c:pt idx="293">
                  <c:v>28.780287474332649</c:v>
                </c:pt>
                <c:pt idx="294">
                  <c:v>28.780287474332649</c:v>
                </c:pt>
                <c:pt idx="295">
                  <c:v>29.634496919917865</c:v>
                </c:pt>
                <c:pt idx="296">
                  <c:v>29.634496919917865</c:v>
                </c:pt>
                <c:pt idx="297">
                  <c:v>30.160164271047229</c:v>
                </c:pt>
                <c:pt idx="298">
                  <c:v>30.160164271047229</c:v>
                </c:pt>
                <c:pt idx="299">
                  <c:v>32.032854209445588</c:v>
                </c:pt>
                <c:pt idx="300">
                  <c:v>32.032854209445588</c:v>
                </c:pt>
                <c:pt idx="301">
                  <c:v>32.131416837782339</c:v>
                </c:pt>
                <c:pt idx="302">
                  <c:v>32.131416837782339</c:v>
                </c:pt>
                <c:pt idx="303">
                  <c:v>33.445585215605746</c:v>
                </c:pt>
                <c:pt idx="304">
                  <c:v>33.445585215605746</c:v>
                </c:pt>
                <c:pt idx="305">
                  <c:v>33.642710472279262</c:v>
                </c:pt>
                <c:pt idx="306">
                  <c:v>33.642710472279262</c:v>
                </c:pt>
                <c:pt idx="307">
                  <c:v>34.036960985626287</c:v>
                </c:pt>
                <c:pt idx="308">
                  <c:v>34.036960985626287</c:v>
                </c:pt>
                <c:pt idx="309">
                  <c:v>34.332648870636554</c:v>
                </c:pt>
                <c:pt idx="310">
                  <c:v>34.332648870636554</c:v>
                </c:pt>
                <c:pt idx="311">
                  <c:v>37.486652977412732</c:v>
                </c:pt>
                <c:pt idx="312">
                  <c:v>37.486652977412732</c:v>
                </c:pt>
                <c:pt idx="313">
                  <c:v>43.466119096509239</c:v>
                </c:pt>
                <c:pt idx="314">
                  <c:v>43.466119096509239</c:v>
                </c:pt>
                <c:pt idx="315">
                  <c:v>44.123203285420942</c:v>
                </c:pt>
                <c:pt idx="316">
                  <c:v>44.123203285420942</c:v>
                </c:pt>
                <c:pt idx="317">
                  <c:v>0</c:v>
                </c:pt>
                <c:pt idx="318">
                  <c:v>3.2854209445585217E-2</c:v>
                </c:pt>
                <c:pt idx="319">
                  <c:v>3.2854209445585217E-2</c:v>
                </c:pt>
                <c:pt idx="320">
                  <c:v>3.2854209445585217E-2</c:v>
                </c:pt>
                <c:pt idx="321">
                  <c:v>3.2854209445585217E-2</c:v>
                </c:pt>
                <c:pt idx="322">
                  <c:v>3.2854209445585217E-2</c:v>
                </c:pt>
                <c:pt idx="323">
                  <c:v>3.2854209445585217E-2</c:v>
                </c:pt>
                <c:pt idx="324">
                  <c:v>6.5708418891170434E-2</c:v>
                </c:pt>
                <c:pt idx="325">
                  <c:v>6.5708418891170434E-2</c:v>
                </c:pt>
                <c:pt idx="326">
                  <c:v>6.5708418891170434E-2</c:v>
                </c:pt>
                <c:pt idx="327">
                  <c:v>6.5708418891170434E-2</c:v>
                </c:pt>
                <c:pt idx="328">
                  <c:v>0.13141683778234087</c:v>
                </c:pt>
                <c:pt idx="329">
                  <c:v>0.13141683778234087</c:v>
                </c:pt>
                <c:pt idx="330">
                  <c:v>0.16427104722792607</c:v>
                </c:pt>
                <c:pt idx="331">
                  <c:v>0.16427104722792607</c:v>
                </c:pt>
                <c:pt idx="332">
                  <c:v>0.1971252566735113</c:v>
                </c:pt>
                <c:pt idx="333">
                  <c:v>0.1971252566735113</c:v>
                </c:pt>
                <c:pt idx="334">
                  <c:v>0.26283367556468173</c:v>
                </c:pt>
                <c:pt idx="335">
                  <c:v>0.26283367556468173</c:v>
                </c:pt>
                <c:pt idx="336">
                  <c:v>0.29568788501026694</c:v>
                </c:pt>
                <c:pt idx="337">
                  <c:v>0.29568788501026694</c:v>
                </c:pt>
                <c:pt idx="338">
                  <c:v>0.32854209445585214</c:v>
                </c:pt>
                <c:pt idx="339">
                  <c:v>0.32854209445585214</c:v>
                </c:pt>
                <c:pt idx="340">
                  <c:v>0.32854209445585214</c:v>
                </c:pt>
                <c:pt idx="341">
                  <c:v>0.32854209445585214</c:v>
                </c:pt>
                <c:pt idx="342">
                  <c:v>0.3613963039014374</c:v>
                </c:pt>
                <c:pt idx="343">
                  <c:v>0.3613963039014374</c:v>
                </c:pt>
                <c:pt idx="344">
                  <c:v>0.3613963039014374</c:v>
                </c:pt>
                <c:pt idx="345">
                  <c:v>0.3613963039014374</c:v>
                </c:pt>
                <c:pt idx="346">
                  <c:v>0.3942505133470226</c:v>
                </c:pt>
                <c:pt idx="347">
                  <c:v>0.3942505133470226</c:v>
                </c:pt>
                <c:pt idx="348">
                  <c:v>0.49281314168377821</c:v>
                </c:pt>
                <c:pt idx="349">
                  <c:v>0.49281314168377821</c:v>
                </c:pt>
                <c:pt idx="350">
                  <c:v>0.52566735112936347</c:v>
                </c:pt>
                <c:pt idx="351">
                  <c:v>0.52566735112936347</c:v>
                </c:pt>
                <c:pt idx="352">
                  <c:v>0.55852156057494862</c:v>
                </c:pt>
                <c:pt idx="353">
                  <c:v>0.55852156057494862</c:v>
                </c:pt>
                <c:pt idx="354">
                  <c:v>0.65708418891170428</c:v>
                </c:pt>
                <c:pt idx="355">
                  <c:v>0.65708418891170428</c:v>
                </c:pt>
                <c:pt idx="356">
                  <c:v>0.75564681724845995</c:v>
                </c:pt>
                <c:pt idx="357">
                  <c:v>0.75564681724845995</c:v>
                </c:pt>
                <c:pt idx="358">
                  <c:v>0.7885010266940452</c:v>
                </c:pt>
                <c:pt idx="359">
                  <c:v>0.7885010266940452</c:v>
                </c:pt>
                <c:pt idx="360">
                  <c:v>0.82135523613963035</c:v>
                </c:pt>
                <c:pt idx="361">
                  <c:v>0.82135523613963035</c:v>
                </c:pt>
                <c:pt idx="362">
                  <c:v>0.95277207392197127</c:v>
                </c:pt>
                <c:pt idx="363">
                  <c:v>0.95277207392197127</c:v>
                </c:pt>
                <c:pt idx="364">
                  <c:v>0.95277207392197127</c:v>
                </c:pt>
                <c:pt idx="365">
                  <c:v>0.95277207392197127</c:v>
                </c:pt>
                <c:pt idx="366">
                  <c:v>1.0513347022587269</c:v>
                </c:pt>
                <c:pt idx="367">
                  <c:v>1.0513347022587269</c:v>
                </c:pt>
                <c:pt idx="368">
                  <c:v>1.0841889117043122</c:v>
                </c:pt>
                <c:pt idx="369">
                  <c:v>1.0841889117043122</c:v>
                </c:pt>
                <c:pt idx="370">
                  <c:v>1.1498973305954825</c:v>
                </c:pt>
                <c:pt idx="371">
                  <c:v>1.1498973305954825</c:v>
                </c:pt>
                <c:pt idx="372">
                  <c:v>1.1498973305954825</c:v>
                </c:pt>
                <c:pt idx="373">
                  <c:v>1.1498973305954825</c:v>
                </c:pt>
                <c:pt idx="374">
                  <c:v>1.1498973305954825</c:v>
                </c:pt>
                <c:pt idx="375">
                  <c:v>1.1498973305954825</c:v>
                </c:pt>
                <c:pt idx="376">
                  <c:v>1.215605749486653</c:v>
                </c:pt>
                <c:pt idx="377">
                  <c:v>1.215605749486653</c:v>
                </c:pt>
                <c:pt idx="378">
                  <c:v>1.215605749486653</c:v>
                </c:pt>
                <c:pt idx="379">
                  <c:v>1.215605749486653</c:v>
                </c:pt>
                <c:pt idx="380">
                  <c:v>1.2484599589322383</c:v>
                </c:pt>
                <c:pt idx="381">
                  <c:v>1.2484599589322383</c:v>
                </c:pt>
                <c:pt idx="382">
                  <c:v>1.2813141683778233</c:v>
                </c:pt>
                <c:pt idx="383">
                  <c:v>1.2813141683778233</c:v>
                </c:pt>
                <c:pt idx="384">
                  <c:v>1.3141683778234086</c:v>
                </c:pt>
                <c:pt idx="385">
                  <c:v>1.3141683778234086</c:v>
                </c:pt>
                <c:pt idx="386">
                  <c:v>1.4784394250513346</c:v>
                </c:pt>
                <c:pt idx="387">
                  <c:v>1.4784394250513346</c:v>
                </c:pt>
                <c:pt idx="388">
                  <c:v>1.5441478439425051</c:v>
                </c:pt>
                <c:pt idx="389">
                  <c:v>1.5441478439425051</c:v>
                </c:pt>
                <c:pt idx="390">
                  <c:v>1.6098562628336757</c:v>
                </c:pt>
                <c:pt idx="391">
                  <c:v>1.6098562628336757</c:v>
                </c:pt>
                <c:pt idx="392">
                  <c:v>1.6098562628336757</c:v>
                </c:pt>
                <c:pt idx="393">
                  <c:v>1.6098562628336757</c:v>
                </c:pt>
                <c:pt idx="394">
                  <c:v>1.6427104722792607</c:v>
                </c:pt>
                <c:pt idx="395">
                  <c:v>1.6427104722792607</c:v>
                </c:pt>
                <c:pt idx="396">
                  <c:v>1.7084188911704312</c:v>
                </c:pt>
                <c:pt idx="397">
                  <c:v>1.7084188911704312</c:v>
                </c:pt>
                <c:pt idx="398">
                  <c:v>1.7412731006160165</c:v>
                </c:pt>
                <c:pt idx="399">
                  <c:v>1.7412731006160165</c:v>
                </c:pt>
                <c:pt idx="400">
                  <c:v>1.7412731006160165</c:v>
                </c:pt>
                <c:pt idx="401">
                  <c:v>1.7412731006160165</c:v>
                </c:pt>
                <c:pt idx="402">
                  <c:v>1.7741273100616017</c:v>
                </c:pt>
                <c:pt idx="403">
                  <c:v>1.7741273100616017</c:v>
                </c:pt>
                <c:pt idx="404">
                  <c:v>1.8726899383983573</c:v>
                </c:pt>
                <c:pt idx="405">
                  <c:v>1.8726899383983573</c:v>
                </c:pt>
                <c:pt idx="406">
                  <c:v>2.0698151950718686</c:v>
                </c:pt>
                <c:pt idx="407">
                  <c:v>2.0698151950718686</c:v>
                </c:pt>
                <c:pt idx="408">
                  <c:v>2.0698151950718686</c:v>
                </c:pt>
                <c:pt idx="409">
                  <c:v>2.0698151950718686</c:v>
                </c:pt>
                <c:pt idx="410">
                  <c:v>2.0698151950718686</c:v>
                </c:pt>
                <c:pt idx="411">
                  <c:v>2.0698151950718686</c:v>
                </c:pt>
                <c:pt idx="412">
                  <c:v>2.0698151950718686</c:v>
                </c:pt>
                <c:pt idx="413">
                  <c:v>2.0698151950718686</c:v>
                </c:pt>
                <c:pt idx="414">
                  <c:v>2.299794661190965</c:v>
                </c:pt>
                <c:pt idx="415">
                  <c:v>2.299794661190965</c:v>
                </c:pt>
                <c:pt idx="416">
                  <c:v>2.3983572895277208</c:v>
                </c:pt>
                <c:pt idx="417">
                  <c:v>2.3983572895277208</c:v>
                </c:pt>
                <c:pt idx="418">
                  <c:v>2.4640657084188913</c:v>
                </c:pt>
                <c:pt idx="419">
                  <c:v>2.4640657084188913</c:v>
                </c:pt>
                <c:pt idx="420">
                  <c:v>2.5297741273100618</c:v>
                </c:pt>
                <c:pt idx="421">
                  <c:v>2.5297741273100618</c:v>
                </c:pt>
                <c:pt idx="422">
                  <c:v>2.5626283367556466</c:v>
                </c:pt>
                <c:pt idx="423">
                  <c:v>2.5626283367556466</c:v>
                </c:pt>
                <c:pt idx="424">
                  <c:v>2.6940451745379876</c:v>
                </c:pt>
                <c:pt idx="425">
                  <c:v>2.6940451745379876</c:v>
                </c:pt>
                <c:pt idx="426">
                  <c:v>2.7268993839835729</c:v>
                </c:pt>
                <c:pt idx="427">
                  <c:v>2.7268993839835729</c:v>
                </c:pt>
                <c:pt idx="428">
                  <c:v>2.7926078028747434</c:v>
                </c:pt>
                <c:pt idx="429">
                  <c:v>2.7926078028747434</c:v>
                </c:pt>
                <c:pt idx="430">
                  <c:v>2.8911704312114992</c:v>
                </c:pt>
                <c:pt idx="431">
                  <c:v>2.8911704312114992</c:v>
                </c:pt>
                <c:pt idx="432">
                  <c:v>2.9568788501026693</c:v>
                </c:pt>
                <c:pt idx="433">
                  <c:v>2.9568788501026693</c:v>
                </c:pt>
                <c:pt idx="434">
                  <c:v>2.9897330595482545</c:v>
                </c:pt>
                <c:pt idx="435">
                  <c:v>2.9897330595482545</c:v>
                </c:pt>
                <c:pt idx="436">
                  <c:v>3.0225872689938398</c:v>
                </c:pt>
                <c:pt idx="437">
                  <c:v>3.0225872689938398</c:v>
                </c:pt>
                <c:pt idx="438">
                  <c:v>3.0225872689938398</c:v>
                </c:pt>
                <c:pt idx="439">
                  <c:v>3.0225872689938398</c:v>
                </c:pt>
                <c:pt idx="440">
                  <c:v>3.0225872689938398</c:v>
                </c:pt>
                <c:pt idx="441">
                  <c:v>3.0225872689938398</c:v>
                </c:pt>
                <c:pt idx="442">
                  <c:v>3.2854209445585214</c:v>
                </c:pt>
                <c:pt idx="443">
                  <c:v>3.2854209445585214</c:v>
                </c:pt>
                <c:pt idx="444">
                  <c:v>3.5154004106776182</c:v>
                </c:pt>
                <c:pt idx="445">
                  <c:v>3.5154004106776182</c:v>
                </c:pt>
                <c:pt idx="446">
                  <c:v>3.5811088295687883</c:v>
                </c:pt>
                <c:pt idx="447">
                  <c:v>3.5811088295687883</c:v>
                </c:pt>
                <c:pt idx="448">
                  <c:v>3.6139630390143735</c:v>
                </c:pt>
                <c:pt idx="449">
                  <c:v>3.6139630390143735</c:v>
                </c:pt>
                <c:pt idx="450">
                  <c:v>3.7453798767967146</c:v>
                </c:pt>
                <c:pt idx="451">
                  <c:v>3.7453798767967146</c:v>
                </c:pt>
                <c:pt idx="452">
                  <c:v>3.7453798767967146</c:v>
                </c:pt>
                <c:pt idx="453">
                  <c:v>3.7453798767967146</c:v>
                </c:pt>
                <c:pt idx="454">
                  <c:v>4.0410677618069819</c:v>
                </c:pt>
                <c:pt idx="455">
                  <c:v>4.0410677618069819</c:v>
                </c:pt>
                <c:pt idx="456">
                  <c:v>4.0739219712525667</c:v>
                </c:pt>
                <c:pt idx="457">
                  <c:v>4.0739219712525667</c:v>
                </c:pt>
                <c:pt idx="458">
                  <c:v>4.0739219712525667</c:v>
                </c:pt>
                <c:pt idx="459">
                  <c:v>4.0739219712525667</c:v>
                </c:pt>
                <c:pt idx="460">
                  <c:v>4.2381930184804926</c:v>
                </c:pt>
                <c:pt idx="461">
                  <c:v>4.2381930184804926</c:v>
                </c:pt>
                <c:pt idx="462">
                  <c:v>4.2710472279260783</c:v>
                </c:pt>
                <c:pt idx="463">
                  <c:v>4.2710472279260783</c:v>
                </c:pt>
                <c:pt idx="464">
                  <c:v>4.3039014373716631</c:v>
                </c:pt>
                <c:pt idx="465">
                  <c:v>4.3039014373716631</c:v>
                </c:pt>
                <c:pt idx="466">
                  <c:v>4.3039014373716631</c:v>
                </c:pt>
                <c:pt idx="467">
                  <c:v>4.3039014373716631</c:v>
                </c:pt>
                <c:pt idx="468">
                  <c:v>4.3696098562628336</c:v>
                </c:pt>
                <c:pt idx="469">
                  <c:v>4.3696098562628336</c:v>
                </c:pt>
                <c:pt idx="470">
                  <c:v>4.5667351129363452</c:v>
                </c:pt>
                <c:pt idx="471">
                  <c:v>4.5667351129363452</c:v>
                </c:pt>
                <c:pt idx="472">
                  <c:v>4.5667351129363452</c:v>
                </c:pt>
                <c:pt idx="473">
                  <c:v>4.5667351129363452</c:v>
                </c:pt>
                <c:pt idx="474">
                  <c:v>4.6652977412731005</c:v>
                </c:pt>
                <c:pt idx="475">
                  <c:v>4.6652977412731005</c:v>
                </c:pt>
                <c:pt idx="476">
                  <c:v>4.6652977412731005</c:v>
                </c:pt>
                <c:pt idx="477">
                  <c:v>4.6652977412731005</c:v>
                </c:pt>
                <c:pt idx="478">
                  <c:v>4.862422997946612</c:v>
                </c:pt>
                <c:pt idx="479">
                  <c:v>4.862422997946612</c:v>
                </c:pt>
                <c:pt idx="480">
                  <c:v>5.0266940451745379</c:v>
                </c:pt>
                <c:pt idx="481">
                  <c:v>5.0266940451745379</c:v>
                </c:pt>
                <c:pt idx="482">
                  <c:v>5.0595482546201236</c:v>
                </c:pt>
                <c:pt idx="483">
                  <c:v>5.0595482546201236</c:v>
                </c:pt>
                <c:pt idx="484">
                  <c:v>5.3223819301848048</c:v>
                </c:pt>
                <c:pt idx="485">
                  <c:v>5.3223819301848048</c:v>
                </c:pt>
                <c:pt idx="486">
                  <c:v>5.3880903490759753</c:v>
                </c:pt>
                <c:pt idx="487">
                  <c:v>5.3880903490759753</c:v>
                </c:pt>
                <c:pt idx="488">
                  <c:v>5.5195071868583163</c:v>
                </c:pt>
                <c:pt idx="489">
                  <c:v>5.5195071868583163</c:v>
                </c:pt>
                <c:pt idx="490">
                  <c:v>5.6837782340862422</c:v>
                </c:pt>
                <c:pt idx="491">
                  <c:v>5.6837782340862422</c:v>
                </c:pt>
                <c:pt idx="492">
                  <c:v>5.7166324435318279</c:v>
                </c:pt>
                <c:pt idx="493">
                  <c:v>5.7166324435318279</c:v>
                </c:pt>
                <c:pt idx="494">
                  <c:v>5.7494866529774127</c:v>
                </c:pt>
                <c:pt idx="495">
                  <c:v>5.7494866529774127</c:v>
                </c:pt>
                <c:pt idx="496">
                  <c:v>6.1765913757700206</c:v>
                </c:pt>
                <c:pt idx="497">
                  <c:v>6.1765913757700206</c:v>
                </c:pt>
                <c:pt idx="498">
                  <c:v>6.3080082135523616</c:v>
                </c:pt>
                <c:pt idx="499">
                  <c:v>6.3080082135523616</c:v>
                </c:pt>
                <c:pt idx="500">
                  <c:v>6.5708418891170428</c:v>
                </c:pt>
                <c:pt idx="501">
                  <c:v>6.5708418891170428</c:v>
                </c:pt>
                <c:pt idx="502">
                  <c:v>6.6036960985626285</c:v>
                </c:pt>
                <c:pt idx="503">
                  <c:v>6.6036960985626285</c:v>
                </c:pt>
                <c:pt idx="504">
                  <c:v>6.6365503080082133</c:v>
                </c:pt>
                <c:pt idx="505">
                  <c:v>6.6365503080082133</c:v>
                </c:pt>
                <c:pt idx="506">
                  <c:v>7.0308008213552364</c:v>
                </c:pt>
                <c:pt idx="507">
                  <c:v>7.0308008213552364</c:v>
                </c:pt>
                <c:pt idx="508">
                  <c:v>7.0636550308008212</c:v>
                </c:pt>
                <c:pt idx="509">
                  <c:v>7.0636550308008212</c:v>
                </c:pt>
                <c:pt idx="510">
                  <c:v>7.2607802874743328</c:v>
                </c:pt>
                <c:pt idx="511">
                  <c:v>7.2607802874743328</c:v>
                </c:pt>
                <c:pt idx="512">
                  <c:v>7.2936344969199176</c:v>
                </c:pt>
                <c:pt idx="513">
                  <c:v>7.2936344969199176</c:v>
                </c:pt>
                <c:pt idx="514">
                  <c:v>7.3593429158110881</c:v>
                </c:pt>
                <c:pt idx="515">
                  <c:v>7.3593429158110881</c:v>
                </c:pt>
                <c:pt idx="516">
                  <c:v>7.3593429158110881</c:v>
                </c:pt>
                <c:pt idx="517">
                  <c:v>7.3593429158110881</c:v>
                </c:pt>
                <c:pt idx="518">
                  <c:v>7.6221765913757702</c:v>
                </c:pt>
                <c:pt idx="519">
                  <c:v>7.6221765913757702</c:v>
                </c:pt>
                <c:pt idx="520">
                  <c:v>7.6878850102669407</c:v>
                </c:pt>
                <c:pt idx="521">
                  <c:v>7.6878850102669407</c:v>
                </c:pt>
                <c:pt idx="522">
                  <c:v>7.8193018480492817</c:v>
                </c:pt>
                <c:pt idx="523">
                  <c:v>7.8193018480492817</c:v>
                </c:pt>
                <c:pt idx="524">
                  <c:v>7.9178644763860371</c:v>
                </c:pt>
                <c:pt idx="525">
                  <c:v>7.9178644763860371</c:v>
                </c:pt>
                <c:pt idx="526">
                  <c:v>8.2464065708418897</c:v>
                </c:pt>
                <c:pt idx="527">
                  <c:v>8.2464065708418897</c:v>
                </c:pt>
                <c:pt idx="528">
                  <c:v>8.2464065708418897</c:v>
                </c:pt>
                <c:pt idx="529">
                  <c:v>8.2464065708418897</c:v>
                </c:pt>
                <c:pt idx="530">
                  <c:v>8.3121149897330593</c:v>
                </c:pt>
                <c:pt idx="531">
                  <c:v>8.3121149897330593</c:v>
                </c:pt>
                <c:pt idx="532">
                  <c:v>8.5420944558521565</c:v>
                </c:pt>
                <c:pt idx="533">
                  <c:v>8.5420944558521565</c:v>
                </c:pt>
                <c:pt idx="534">
                  <c:v>8.8377823408624234</c:v>
                </c:pt>
                <c:pt idx="535">
                  <c:v>8.8377823408624234</c:v>
                </c:pt>
                <c:pt idx="536">
                  <c:v>8.9363449691991779</c:v>
                </c:pt>
                <c:pt idx="537">
                  <c:v>8.9363449691991779</c:v>
                </c:pt>
                <c:pt idx="538">
                  <c:v>9.1006160164271055</c:v>
                </c:pt>
                <c:pt idx="539">
                  <c:v>9.1006160164271055</c:v>
                </c:pt>
                <c:pt idx="540">
                  <c:v>9.4291581108829572</c:v>
                </c:pt>
                <c:pt idx="541">
                  <c:v>9.4291581108829572</c:v>
                </c:pt>
                <c:pt idx="542">
                  <c:v>9.462012320328542</c:v>
                </c:pt>
                <c:pt idx="543">
                  <c:v>9.462012320328542</c:v>
                </c:pt>
                <c:pt idx="544">
                  <c:v>9.6262833675564679</c:v>
                </c:pt>
                <c:pt idx="545">
                  <c:v>9.6262833675564679</c:v>
                </c:pt>
                <c:pt idx="546">
                  <c:v>9.6591375770020527</c:v>
                </c:pt>
                <c:pt idx="547">
                  <c:v>9.6591375770020527</c:v>
                </c:pt>
                <c:pt idx="548">
                  <c:v>10.151950718685832</c:v>
                </c:pt>
                <c:pt idx="549">
                  <c:v>10.151950718685832</c:v>
                </c:pt>
                <c:pt idx="550">
                  <c:v>10.316221765913758</c:v>
                </c:pt>
                <c:pt idx="551">
                  <c:v>10.316221765913758</c:v>
                </c:pt>
                <c:pt idx="552">
                  <c:v>10.513347022587268</c:v>
                </c:pt>
                <c:pt idx="553">
                  <c:v>10.513347022587268</c:v>
                </c:pt>
                <c:pt idx="554">
                  <c:v>10.57905544147844</c:v>
                </c:pt>
                <c:pt idx="555">
                  <c:v>10.57905544147844</c:v>
                </c:pt>
                <c:pt idx="556">
                  <c:v>10.809034907597535</c:v>
                </c:pt>
                <c:pt idx="557">
                  <c:v>10.809034907597535</c:v>
                </c:pt>
                <c:pt idx="558">
                  <c:v>10.841889117043122</c:v>
                </c:pt>
                <c:pt idx="559">
                  <c:v>10.841889117043122</c:v>
                </c:pt>
                <c:pt idx="560">
                  <c:v>10.940451745379876</c:v>
                </c:pt>
                <c:pt idx="561">
                  <c:v>10.940451745379876</c:v>
                </c:pt>
                <c:pt idx="562">
                  <c:v>11.433264887063656</c:v>
                </c:pt>
                <c:pt idx="563">
                  <c:v>11.433264887063656</c:v>
                </c:pt>
                <c:pt idx="564">
                  <c:v>11.564681724845997</c:v>
                </c:pt>
                <c:pt idx="565">
                  <c:v>11.564681724845997</c:v>
                </c:pt>
                <c:pt idx="566">
                  <c:v>11.761806981519507</c:v>
                </c:pt>
                <c:pt idx="567">
                  <c:v>11.761806981519507</c:v>
                </c:pt>
                <c:pt idx="568">
                  <c:v>11.893223819301848</c:v>
                </c:pt>
                <c:pt idx="569">
                  <c:v>11.893223819301848</c:v>
                </c:pt>
                <c:pt idx="570">
                  <c:v>11.991786447638603</c:v>
                </c:pt>
                <c:pt idx="571">
                  <c:v>11.991786447638603</c:v>
                </c:pt>
                <c:pt idx="572">
                  <c:v>12.386036960985626</c:v>
                </c:pt>
                <c:pt idx="573">
                  <c:v>12.386036960985626</c:v>
                </c:pt>
                <c:pt idx="574">
                  <c:v>12.648870636550308</c:v>
                </c:pt>
                <c:pt idx="575">
                  <c:v>12.648870636550308</c:v>
                </c:pt>
                <c:pt idx="576">
                  <c:v>12.681724845995893</c:v>
                </c:pt>
                <c:pt idx="577">
                  <c:v>12.681724845995893</c:v>
                </c:pt>
                <c:pt idx="578">
                  <c:v>12.813141683778234</c:v>
                </c:pt>
                <c:pt idx="579">
                  <c:v>12.813141683778234</c:v>
                </c:pt>
                <c:pt idx="580">
                  <c:v>12.845995893223819</c:v>
                </c:pt>
                <c:pt idx="581">
                  <c:v>12.845995893223819</c:v>
                </c:pt>
                <c:pt idx="582">
                  <c:v>13.240246406570842</c:v>
                </c:pt>
                <c:pt idx="583">
                  <c:v>13.240246406570842</c:v>
                </c:pt>
                <c:pt idx="584">
                  <c:v>13.305954825462011</c:v>
                </c:pt>
                <c:pt idx="585">
                  <c:v>13.305954825462011</c:v>
                </c:pt>
                <c:pt idx="586">
                  <c:v>13.733059548254619</c:v>
                </c:pt>
                <c:pt idx="587">
                  <c:v>13.733059548254619</c:v>
                </c:pt>
                <c:pt idx="588">
                  <c:v>14.028747433264886</c:v>
                </c:pt>
                <c:pt idx="589">
                  <c:v>14.028747433264886</c:v>
                </c:pt>
                <c:pt idx="590">
                  <c:v>14.160164271047227</c:v>
                </c:pt>
                <c:pt idx="591">
                  <c:v>14.160164271047227</c:v>
                </c:pt>
                <c:pt idx="592">
                  <c:v>14.390143737166325</c:v>
                </c:pt>
                <c:pt idx="593">
                  <c:v>14.390143737166325</c:v>
                </c:pt>
                <c:pt idx="594">
                  <c:v>15.408624229979466</c:v>
                </c:pt>
                <c:pt idx="595">
                  <c:v>15.408624229979466</c:v>
                </c:pt>
                <c:pt idx="596">
                  <c:v>16.328542094455852</c:v>
                </c:pt>
                <c:pt idx="597">
                  <c:v>16.328542094455852</c:v>
                </c:pt>
                <c:pt idx="598">
                  <c:v>16.459958932238195</c:v>
                </c:pt>
                <c:pt idx="599">
                  <c:v>16.459958932238195</c:v>
                </c:pt>
                <c:pt idx="600">
                  <c:v>17.117043121149898</c:v>
                </c:pt>
                <c:pt idx="601">
                  <c:v>17.117043121149898</c:v>
                </c:pt>
                <c:pt idx="602">
                  <c:v>17.708418891170432</c:v>
                </c:pt>
                <c:pt idx="603">
                  <c:v>17.708418891170432</c:v>
                </c:pt>
                <c:pt idx="604">
                  <c:v>19.7782340862423</c:v>
                </c:pt>
                <c:pt idx="605">
                  <c:v>19.7782340862423</c:v>
                </c:pt>
                <c:pt idx="606">
                  <c:v>19.942505133470227</c:v>
                </c:pt>
                <c:pt idx="607">
                  <c:v>19.942505133470227</c:v>
                </c:pt>
                <c:pt idx="608">
                  <c:v>20.271047227926079</c:v>
                </c:pt>
                <c:pt idx="609">
                  <c:v>20.271047227926079</c:v>
                </c:pt>
                <c:pt idx="610">
                  <c:v>20.501026694045173</c:v>
                </c:pt>
                <c:pt idx="611">
                  <c:v>20.501026694045173</c:v>
                </c:pt>
                <c:pt idx="612">
                  <c:v>20.73100616016427</c:v>
                </c:pt>
                <c:pt idx="613">
                  <c:v>20.73100616016427</c:v>
                </c:pt>
                <c:pt idx="614">
                  <c:v>22.17659137577002</c:v>
                </c:pt>
                <c:pt idx="615">
                  <c:v>22.17659137577002</c:v>
                </c:pt>
                <c:pt idx="616">
                  <c:v>24.377823408624231</c:v>
                </c:pt>
                <c:pt idx="617">
                  <c:v>24.377823408624231</c:v>
                </c:pt>
                <c:pt idx="618">
                  <c:v>24.837782340862422</c:v>
                </c:pt>
                <c:pt idx="619">
                  <c:v>24.837782340862422</c:v>
                </c:pt>
                <c:pt idx="620">
                  <c:v>25.88911704312115</c:v>
                </c:pt>
                <c:pt idx="621">
                  <c:v>25.88911704312115</c:v>
                </c:pt>
                <c:pt idx="622">
                  <c:v>26.677618069815196</c:v>
                </c:pt>
                <c:pt idx="623">
                  <c:v>26.677618069815196</c:v>
                </c:pt>
                <c:pt idx="624">
                  <c:v>27.433264887063654</c:v>
                </c:pt>
                <c:pt idx="625">
                  <c:v>27.433264887063654</c:v>
                </c:pt>
                <c:pt idx="626">
                  <c:v>28.320328542094455</c:v>
                </c:pt>
                <c:pt idx="627">
                  <c:v>28.320328542094455</c:v>
                </c:pt>
                <c:pt idx="628">
                  <c:v>29.240246406570844</c:v>
                </c:pt>
                <c:pt idx="629">
                  <c:v>29.240246406570844</c:v>
                </c:pt>
                <c:pt idx="630">
                  <c:v>32.95277207392197</c:v>
                </c:pt>
                <c:pt idx="631">
                  <c:v>32.95277207392197</c:v>
                </c:pt>
                <c:pt idx="632">
                  <c:v>34.75975359342916</c:v>
                </c:pt>
                <c:pt idx="633">
                  <c:v>34.75975359342916</c:v>
                </c:pt>
                <c:pt idx="634">
                  <c:v>37.190965092402465</c:v>
                </c:pt>
                <c:pt idx="635">
                  <c:v>37.190965092402465</c:v>
                </c:pt>
                <c:pt idx="636">
                  <c:v>38.143737166324435</c:v>
                </c:pt>
                <c:pt idx="637">
                  <c:v>38.143737166324435</c:v>
                </c:pt>
                <c:pt idx="638">
                  <c:v>39.260780287474333</c:v>
                </c:pt>
                <c:pt idx="639">
                  <c:v>39.260780287474333</c:v>
                </c:pt>
                <c:pt idx="640">
                  <c:v>0.62422997946611913</c:v>
                </c:pt>
                <c:pt idx="641">
                  <c:v>1.4127310061601643</c:v>
                </c:pt>
                <c:pt idx="642">
                  <c:v>8.2135523613963031</c:v>
                </c:pt>
                <c:pt idx="643">
                  <c:v>8.8049281314168386</c:v>
                </c:pt>
                <c:pt idx="644">
                  <c:v>9.0349075975359341</c:v>
                </c:pt>
                <c:pt idx="645">
                  <c:v>9.4948665297741268</c:v>
                </c:pt>
                <c:pt idx="646">
                  <c:v>11.039014373716633</c:v>
                </c:pt>
                <c:pt idx="647">
                  <c:v>11.564681724845997</c:v>
                </c:pt>
                <c:pt idx="648">
                  <c:v>11.794661190965092</c:v>
                </c:pt>
                <c:pt idx="649">
                  <c:v>13.075975359342916</c:v>
                </c:pt>
                <c:pt idx="650">
                  <c:v>14.094455852156058</c:v>
                </c:pt>
                <c:pt idx="651">
                  <c:v>15.474332648870636</c:v>
                </c:pt>
                <c:pt idx="652">
                  <c:v>17.544147843942504</c:v>
                </c:pt>
                <c:pt idx="653">
                  <c:v>19.613963039014372</c:v>
                </c:pt>
                <c:pt idx="654">
                  <c:v>19.7782340862423</c:v>
                </c:pt>
                <c:pt idx="655">
                  <c:v>20.993839835728952</c:v>
                </c:pt>
                <c:pt idx="656">
                  <c:v>21.453798767967147</c:v>
                </c:pt>
                <c:pt idx="657">
                  <c:v>22.735112936344969</c:v>
                </c:pt>
                <c:pt idx="658">
                  <c:v>22.965092402464066</c:v>
                </c:pt>
                <c:pt idx="659">
                  <c:v>23.162217659137578</c:v>
                </c:pt>
                <c:pt idx="660">
                  <c:v>23.655030800821354</c:v>
                </c:pt>
                <c:pt idx="661">
                  <c:v>24.410677618069816</c:v>
                </c:pt>
                <c:pt idx="662">
                  <c:v>24.837782340862422</c:v>
                </c:pt>
                <c:pt idx="663">
                  <c:v>24.903490759753595</c:v>
                </c:pt>
                <c:pt idx="664">
                  <c:v>27.991786447638603</c:v>
                </c:pt>
                <c:pt idx="665">
                  <c:v>28.780287474332649</c:v>
                </c:pt>
                <c:pt idx="666">
                  <c:v>29.634496919917865</c:v>
                </c:pt>
                <c:pt idx="667">
                  <c:v>30.160164271047229</c:v>
                </c:pt>
                <c:pt idx="668">
                  <c:v>32.032854209445588</c:v>
                </c:pt>
                <c:pt idx="669">
                  <c:v>32.131416837782339</c:v>
                </c:pt>
                <c:pt idx="670">
                  <c:v>34.036960985626287</c:v>
                </c:pt>
                <c:pt idx="671">
                  <c:v>43.466119096509239</c:v>
                </c:pt>
                <c:pt idx="672">
                  <c:v>3.2854209445585217E-2</c:v>
                </c:pt>
                <c:pt idx="673">
                  <c:v>3.2854209445585217E-2</c:v>
                </c:pt>
                <c:pt idx="674">
                  <c:v>3.2854209445585217E-2</c:v>
                </c:pt>
                <c:pt idx="675">
                  <c:v>6.5708418891170434E-2</c:v>
                </c:pt>
                <c:pt idx="676">
                  <c:v>6.5708418891170434E-2</c:v>
                </c:pt>
                <c:pt idx="677">
                  <c:v>0.13141683778234087</c:v>
                </c:pt>
                <c:pt idx="678">
                  <c:v>0.26283367556468173</c:v>
                </c:pt>
                <c:pt idx="679">
                  <c:v>0.55852156057494862</c:v>
                </c:pt>
                <c:pt idx="680">
                  <c:v>0.82135523613963035</c:v>
                </c:pt>
                <c:pt idx="681">
                  <c:v>0.95277207392197127</c:v>
                </c:pt>
                <c:pt idx="682">
                  <c:v>0.95277207392197127</c:v>
                </c:pt>
                <c:pt idx="683">
                  <c:v>1.1498973305954825</c:v>
                </c:pt>
                <c:pt idx="684">
                  <c:v>1.2813141683778233</c:v>
                </c:pt>
                <c:pt idx="685">
                  <c:v>1.6098562628336757</c:v>
                </c:pt>
                <c:pt idx="686">
                  <c:v>2.0698151950718686</c:v>
                </c:pt>
                <c:pt idx="687">
                  <c:v>2.3983572895277208</c:v>
                </c:pt>
                <c:pt idx="688">
                  <c:v>3.0225872689938398</c:v>
                </c:pt>
                <c:pt idx="689">
                  <c:v>9.462012320328542</c:v>
                </c:pt>
                <c:pt idx="690">
                  <c:v>9.6262833675564679</c:v>
                </c:pt>
                <c:pt idx="691">
                  <c:v>10.513347022587268</c:v>
                </c:pt>
                <c:pt idx="692">
                  <c:v>10.57905544147844</c:v>
                </c:pt>
                <c:pt idx="693">
                  <c:v>13.733059548254619</c:v>
                </c:pt>
                <c:pt idx="694">
                  <c:v>15.408624229979466</c:v>
                </c:pt>
                <c:pt idx="695">
                  <c:v>16.328542094455852</c:v>
                </c:pt>
                <c:pt idx="696">
                  <c:v>17.708418891170432</c:v>
                </c:pt>
                <c:pt idx="697">
                  <c:v>19.942505133470227</c:v>
                </c:pt>
                <c:pt idx="698">
                  <c:v>20.271047227926079</c:v>
                </c:pt>
                <c:pt idx="699">
                  <c:v>20.73100616016427</c:v>
                </c:pt>
                <c:pt idx="700">
                  <c:v>24.377823408624231</c:v>
                </c:pt>
                <c:pt idx="701">
                  <c:v>26.677618069815196</c:v>
                </c:pt>
                <c:pt idx="702">
                  <c:v>27.433264887063654</c:v>
                </c:pt>
                <c:pt idx="703">
                  <c:v>28.320328542094455</c:v>
                </c:pt>
                <c:pt idx="704">
                  <c:v>29.240246406570844</c:v>
                </c:pt>
                <c:pt idx="705">
                  <c:v>32.95277207392197</c:v>
                </c:pt>
                <c:pt idx="706">
                  <c:v>37.190965092402465</c:v>
                </c:pt>
                <c:pt idx="707">
                  <c:v>39.260780287474333</c:v>
                </c:pt>
                <c:pt idx="708">
                  <c:v>0</c:v>
                </c:pt>
                <c:pt idx="709">
                  <c:v>6.537987679671458</c:v>
                </c:pt>
              </c:numCache>
            </c:numRef>
          </c:xVal>
          <c:yVal>
            <c:numRef>
              <c:f>Sheet1!$C$2:$C$711</c:f>
              <c:numCache>
                <c:formatCode>General</c:formatCode>
                <c:ptCount val="710"/>
                <c:pt idx="317">
                  <c:v>1</c:v>
                </c:pt>
                <c:pt idx="318">
                  <c:v>1</c:v>
                </c:pt>
                <c:pt idx="319">
                  <c:v>1</c:v>
                </c:pt>
                <c:pt idx="320">
                  <c:v>1</c:v>
                </c:pt>
                <c:pt idx="321">
                  <c:v>1</c:v>
                </c:pt>
                <c:pt idx="322">
                  <c:v>1</c:v>
                </c:pt>
                <c:pt idx="323">
                  <c:v>1</c:v>
                </c:pt>
                <c:pt idx="324">
                  <c:v>1</c:v>
                </c:pt>
                <c:pt idx="325">
                  <c:v>1</c:v>
                </c:pt>
                <c:pt idx="326">
                  <c:v>1</c:v>
                </c:pt>
                <c:pt idx="327">
                  <c:v>1</c:v>
                </c:pt>
                <c:pt idx="328">
                  <c:v>1</c:v>
                </c:pt>
                <c:pt idx="329">
                  <c:v>1</c:v>
                </c:pt>
                <c:pt idx="330">
                  <c:v>1</c:v>
                </c:pt>
                <c:pt idx="331">
                  <c:v>0.99354838709677418</c:v>
                </c:pt>
                <c:pt idx="332">
                  <c:v>0.99354838709677418</c:v>
                </c:pt>
                <c:pt idx="333">
                  <c:v>0.98709677419354847</c:v>
                </c:pt>
                <c:pt idx="334">
                  <c:v>0.98709677419354847</c:v>
                </c:pt>
                <c:pt idx="335">
                  <c:v>0.98709677419354847</c:v>
                </c:pt>
                <c:pt idx="336">
                  <c:v>0.98709677419354847</c:v>
                </c:pt>
                <c:pt idx="337">
                  <c:v>0.98060271646859098</c:v>
                </c:pt>
                <c:pt idx="338">
                  <c:v>0.98060271646859098</c:v>
                </c:pt>
                <c:pt idx="339">
                  <c:v>0.97410865874363339</c:v>
                </c:pt>
                <c:pt idx="340">
                  <c:v>0.97410865874363339</c:v>
                </c:pt>
                <c:pt idx="341">
                  <c:v>0.9676146010186758</c:v>
                </c:pt>
                <c:pt idx="342">
                  <c:v>0.9676146010186758</c:v>
                </c:pt>
                <c:pt idx="343">
                  <c:v>0.96112054329371821</c:v>
                </c:pt>
                <c:pt idx="344">
                  <c:v>0.96112054329371821</c:v>
                </c:pt>
                <c:pt idx="345">
                  <c:v>0.95462648556876062</c:v>
                </c:pt>
                <c:pt idx="346">
                  <c:v>0.95462648556876062</c:v>
                </c:pt>
                <c:pt idx="347">
                  <c:v>0.94813242784380303</c:v>
                </c:pt>
                <c:pt idx="348">
                  <c:v>0.94813242784380303</c:v>
                </c:pt>
                <c:pt idx="349">
                  <c:v>0.94163837011884544</c:v>
                </c:pt>
                <c:pt idx="350">
                  <c:v>0.94163837011884544</c:v>
                </c:pt>
                <c:pt idx="351">
                  <c:v>0.93514431239388784</c:v>
                </c:pt>
                <c:pt idx="352">
                  <c:v>0.93514431239388784</c:v>
                </c:pt>
                <c:pt idx="353">
                  <c:v>0.93514431239388784</c:v>
                </c:pt>
                <c:pt idx="354">
                  <c:v>0.93514431239388784</c:v>
                </c:pt>
                <c:pt idx="355">
                  <c:v>0.92860484167784674</c:v>
                </c:pt>
                <c:pt idx="356">
                  <c:v>0.92860484167784674</c:v>
                </c:pt>
                <c:pt idx="357">
                  <c:v>0.92206537096180552</c:v>
                </c:pt>
                <c:pt idx="358">
                  <c:v>0.92206537096180552</c:v>
                </c:pt>
                <c:pt idx="359">
                  <c:v>0.9155259002457643</c:v>
                </c:pt>
                <c:pt idx="360">
                  <c:v>0.9155259002457643</c:v>
                </c:pt>
                <c:pt idx="361">
                  <c:v>0.9155259002457643</c:v>
                </c:pt>
                <c:pt idx="362">
                  <c:v>0.9155259002457643</c:v>
                </c:pt>
                <c:pt idx="363">
                  <c:v>0.9155259002457643</c:v>
                </c:pt>
                <c:pt idx="364">
                  <c:v>0.9155259002457643</c:v>
                </c:pt>
                <c:pt idx="365">
                  <c:v>0.9155259002457643</c:v>
                </c:pt>
                <c:pt idx="366">
                  <c:v>0.9155259002457643</c:v>
                </c:pt>
                <c:pt idx="367">
                  <c:v>0.90884322944105067</c:v>
                </c:pt>
                <c:pt idx="368">
                  <c:v>0.90884322944105067</c:v>
                </c:pt>
                <c:pt idx="369">
                  <c:v>0.90216055863633704</c:v>
                </c:pt>
                <c:pt idx="370">
                  <c:v>0.90216055863633704</c:v>
                </c:pt>
                <c:pt idx="371">
                  <c:v>0.89547788783162341</c:v>
                </c:pt>
                <c:pt idx="372">
                  <c:v>0.89547788783162341</c:v>
                </c:pt>
                <c:pt idx="373">
                  <c:v>0.89547788783162341</c:v>
                </c:pt>
                <c:pt idx="374">
                  <c:v>0.89547788783162341</c:v>
                </c:pt>
                <c:pt idx="375">
                  <c:v>0.88874497138176156</c:v>
                </c:pt>
                <c:pt idx="376">
                  <c:v>0.88874497138176156</c:v>
                </c:pt>
                <c:pt idx="377">
                  <c:v>0.88201205493189971</c:v>
                </c:pt>
                <c:pt idx="378">
                  <c:v>0.88201205493189971</c:v>
                </c:pt>
                <c:pt idx="379">
                  <c:v>0.87527913848203787</c:v>
                </c:pt>
                <c:pt idx="380">
                  <c:v>0.87527913848203787</c:v>
                </c:pt>
                <c:pt idx="381">
                  <c:v>0.86854622203217602</c:v>
                </c:pt>
                <c:pt idx="382">
                  <c:v>0.86854622203217602</c:v>
                </c:pt>
                <c:pt idx="383">
                  <c:v>0.86854622203217602</c:v>
                </c:pt>
                <c:pt idx="384">
                  <c:v>0.86854622203217602</c:v>
                </c:pt>
                <c:pt idx="385">
                  <c:v>0.86176070467254962</c:v>
                </c:pt>
                <c:pt idx="386">
                  <c:v>0.86176070467254962</c:v>
                </c:pt>
                <c:pt idx="387">
                  <c:v>0.85497518731292321</c:v>
                </c:pt>
                <c:pt idx="388">
                  <c:v>0.85497518731292321</c:v>
                </c:pt>
                <c:pt idx="389">
                  <c:v>0.84818966995329681</c:v>
                </c:pt>
                <c:pt idx="390">
                  <c:v>0.84818966995329681</c:v>
                </c:pt>
                <c:pt idx="391">
                  <c:v>0.84140415259367041</c:v>
                </c:pt>
                <c:pt idx="392">
                  <c:v>0.84140415259367041</c:v>
                </c:pt>
                <c:pt idx="393">
                  <c:v>0.84140415259367041</c:v>
                </c:pt>
                <c:pt idx="394">
                  <c:v>0.84140415259367041</c:v>
                </c:pt>
                <c:pt idx="395">
                  <c:v>0.83456346842624218</c:v>
                </c:pt>
                <c:pt idx="396">
                  <c:v>0.83456346842624218</c:v>
                </c:pt>
                <c:pt idx="397">
                  <c:v>0.82772278425881396</c:v>
                </c:pt>
                <c:pt idx="398">
                  <c:v>0.82772278425881396</c:v>
                </c:pt>
                <c:pt idx="399">
                  <c:v>0.82088210009138574</c:v>
                </c:pt>
                <c:pt idx="400">
                  <c:v>0.82088210009138574</c:v>
                </c:pt>
                <c:pt idx="401">
                  <c:v>0.81404141592395751</c:v>
                </c:pt>
                <c:pt idx="402">
                  <c:v>0.81404141592395751</c:v>
                </c:pt>
                <c:pt idx="403">
                  <c:v>0.80720073175652929</c:v>
                </c:pt>
                <c:pt idx="404">
                  <c:v>0.80720073175652929</c:v>
                </c:pt>
                <c:pt idx="405">
                  <c:v>0.80036004758910106</c:v>
                </c:pt>
                <c:pt idx="406">
                  <c:v>0.80036004758910106</c:v>
                </c:pt>
                <c:pt idx="407">
                  <c:v>0.79351936342167284</c:v>
                </c:pt>
                <c:pt idx="408">
                  <c:v>0.79351936342167284</c:v>
                </c:pt>
                <c:pt idx="409">
                  <c:v>0.78667867925424462</c:v>
                </c:pt>
                <c:pt idx="410">
                  <c:v>0.78667867925424462</c:v>
                </c:pt>
                <c:pt idx="411">
                  <c:v>0.77983799508681639</c:v>
                </c:pt>
                <c:pt idx="412">
                  <c:v>0.77983799508681639</c:v>
                </c:pt>
                <c:pt idx="413">
                  <c:v>0.77983799508681639</c:v>
                </c:pt>
                <c:pt idx="414">
                  <c:v>0.77983799508681639</c:v>
                </c:pt>
                <c:pt idx="415">
                  <c:v>0.77293677389135784</c:v>
                </c:pt>
                <c:pt idx="416">
                  <c:v>0.77293677389135784</c:v>
                </c:pt>
                <c:pt idx="417">
                  <c:v>0.77293677389135784</c:v>
                </c:pt>
                <c:pt idx="418">
                  <c:v>0.77293677389135784</c:v>
                </c:pt>
                <c:pt idx="419">
                  <c:v>0.7659733795319762</c:v>
                </c:pt>
                <c:pt idx="420">
                  <c:v>0.7659733795319762</c:v>
                </c:pt>
                <c:pt idx="421">
                  <c:v>0.75900998517259466</c:v>
                </c:pt>
                <c:pt idx="422">
                  <c:v>0.75900998517259466</c:v>
                </c:pt>
                <c:pt idx="423">
                  <c:v>0.75204659081321312</c:v>
                </c:pt>
                <c:pt idx="424">
                  <c:v>0.75204659081321312</c:v>
                </c:pt>
                <c:pt idx="425">
                  <c:v>0.74508319645383148</c:v>
                </c:pt>
                <c:pt idx="426">
                  <c:v>0.74508319645383148</c:v>
                </c:pt>
                <c:pt idx="427">
                  <c:v>0.73811980209444983</c:v>
                </c:pt>
                <c:pt idx="428">
                  <c:v>0.73811980209444983</c:v>
                </c:pt>
                <c:pt idx="429">
                  <c:v>0.73115640773506818</c:v>
                </c:pt>
                <c:pt idx="430">
                  <c:v>0.73115640773506818</c:v>
                </c:pt>
                <c:pt idx="431">
                  <c:v>0.72419301337568665</c:v>
                </c:pt>
                <c:pt idx="432">
                  <c:v>0.72419301337568665</c:v>
                </c:pt>
                <c:pt idx="433">
                  <c:v>0.71722961901630511</c:v>
                </c:pt>
                <c:pt idx="434">
                  <c:v>0.71722961901630511</c:v>
                </c:pt>
                <c:pt idx="435">
                  <c:v>0.71026622465692346</c:v>
                </c:pt>
                <c:pt idx="436">
                  <c:v>0.71026622465692346</c:v>
                </c:pt>
                <c:pt idx="437">
                  <c:v>0.70330283029754193</c:v>
                </c:pt>
                <c:pt idx="438">
                  <c:v>0.70330283029754193</c:v>
                </c:pt>
                <c:pt idx="439">
                  <c:v>0.70330283029754193</c:v>
                </c:pt>
                <c:pt idx="440">
                  <c:v>0.70330283029754193</c:v>
                </c:pt>
                <c:pt idx="441">
                  <c:v>0.69626980199456645</c:v>
                </c:pt>
                <c:pt idx="442">
                  <c:v>0.69626980199456645</c:v>
                </c:pt>
                <c:pt idx="443">
                  <c:v>0.68923677369159109</c:v>
                </c:pt>
                <c:pt idx="444">
                  <c:v>0.68923677369159109</c:v>
                </c:pt>
                <c:pt idx="445">
                  <c:v>0.68220374538861561</c:v>
                </c:pt>
                <c:pt idx="446">
                  <c:v>0.68220374538861561</c:v>
                </c:pt>
                <c:pt idx="447">
                  <c:v>0.67517071708564025</c:v>
                </c:pt>
                <c:pt idx="448">
                  <c:v>0.67517071708564025</c:v>
                </c:pt>
                <c:pt idx="449">
                  <c:v>0.66813768878266488</c:v>
                </c:pt>
                <c:pt idx="450">
                  <c:v>0.66813768878266488</c:v>
                </c:pt>
                <c:pt idx="451">
                  <c:v>0.66110466047968941</c:v>
                </c:pt>
                <c:pt idx="452">
                  <c:v>0.66110466047968941</c:v>
                </c:pt>
                <c:pt idx="453">
                  <c:v>0.65407163217671405</c:v>
                </c:pt>
                <c:pt idx="454">
                  <c:v>0.65407163217671405</c:v>
                </c:pt>
                <c:pt idx="455">
                  <c:v>0.64703860387373868</c:v>
                </c:pt>
                <c:pt idx="456">
                  <c:v>0.64703860387373868</c:v>
                </c:pt>
                <c:pt idx="457">
                  <c:v>0.64000557557076321</c:v>
                </c:pt>
                <c:pt idx="458">
                  <c:v>0.64000557557076321</c:v>
                </c:pt>
                <c:pt idx="459">
                  <c:v>0.63297254726778784</c:v>
                </c:pt>
                <c:pt idx="460">
                  <c:v>0.63297254726778784</c:v>
                </c:pt>
                <c:pt idx="461">
                  <c:v>0.62593951896481248</c:v>
                </c:pt>
                <c:pt idx="462">
                  <c:v>0.62593951896481248</c:v>
                </c:pt>
                <c:pt idx="463">
                  <c:v>0.61890649066183701</c:v>
                </c:pt>
                <c:pt idx="464">
                  <c:v>0.61890649066183701</c:v>
                </c:pt>
                <c:pt idx="465">
                  <c:v>0.61187346235886164</c:v>
                </c:pt>
                <c:pt idx="466">
                  <c:v>0.61187346235886164</c:v>
                </c:pt>
                <c:pt idx="467">
                  <c:v>0.60484043405588628</c:v>
                </c:pt>
                <c:pt idx="468">
                  <c:v>0.60484043405588628</c:v>
                </c:pt>
                <c:pt idx="469">
                  <c:v>0.5978074057529108</c:v>
                </c:pt>
                <c:pt idx="470">
                  <c:v>0.5978074057529108</c:v>
                </c:pt>
                <c:pt idx="471">
                  <c:v>0.59077437744993544</c:v>
                </c:pt>
                <c:pt idx="472">
                  <c:v>0.59077437744993544</c:v>
                </c:pt>
                <c:pt idx="473">
                  <c:v>0.58374134914696008</c:v>
                </c:pt>
                <c:pt idx="474">
                  <c:v>0.58374134914696008</c:v>
                </c:pt>
                <c:pt idx="475">
                  <c:v>0.5767083208439846</c:v>
                </c:pt>
                <c:pt idx="476">
                  <c:v>0.5767083208439846</c:v>
                </c:pt>
                <c:pt idx="477">
                  <c:v>0.56967529254100913</c:v>
                </c:pt>
                <c:pt idx="478">
                  <c:v>0.56967529254100913</c:v>
                </c:pt>
                <c:pt idx="479">
                  <c:v>0.56264226423803365</c:v>
                </c:pt>
                <c:pt idx="480">
                  <c:v>0.56264226423803365</c:v>
                </c:pt>
                <c:pt idx="481">
                  <c:v>0.55560923593505829</c:v>
                </c:pt>
                <c:pt idx="482">
                  <c:v>0.55560923593505829</c:v>
                </c:pt>
                <c:pt idx="483">
                  <c:v>0.54857620763208292</c:v>
                </c:pt>
                <c:pt idx="484">
                  <c:v>0.54857620763208292</c:v>
                </c:pt>
                <c:pt idx="485">
                  <c:v>0.54154317932910756</c:v>
                </c:pt>
                <c:pt idx="486">
                  <c:v>0.54154317932910756</c:v>
                </c:pt>
                <c:pt idx="487">
                  <c:v>0.53451015102613209</c:v>
                </c:pt>
                <c:pt idx="488">
                  <c:v>0.53451015102613209</c:v>
                </c:pt>
                <c:pt idx="489">
                  <c:v>0.52747712272315661</c:v>
                </c:pt>
                <c:pt idx="490">
                  <c:v>0.52747712272315661</c:v>
                </c:pt>
                <c:pt idx="491">
                  <c:v>0.52044409442018125</c:v>
                </c:pt>
                <c:pt idx="492">
                  <c:v>0.52044409442018125</c:v>
                </c:pt>
                <c:pt idx="493">
                  <c:v>0.51341106611720588</c:v>
                </c:pt>
                <c:pt idx="494">
                  <c:v>0.51341106611720588</c:v>
                </c:pt>
                <c:pt idx="495">
                  <c:v>0.50637803781423041</c:v>
                </c:pt>
                <c:pt idx="496">
                  <c:v>0.50637803781423041</c:v>
                </c:pt>
                <c:pt idx="497">
                  <c:v>0.49934500951125499</c:v>
                </c:pt>
                <c:pt idx="498">
                  <c:v>0.49934500951125499</c:v>
                </c:pt>
                <c:pt idx="499">
                  <c:v>0.49231198120827957</c:v>
                </c:pt>
                <c:pt idx="500">
                  <c:v>0.49231198120827957</c:v>
                </c:pt>
                <c:pt idx="501">
                  <c:v>0.48527895290530415</c:v>
                </c:pt>
                <c:pt idx="502">
                  <c:v>0.48527895290530415</c:v>
                </c:pt>
                <c:pt idx="503">
                  <c:v>0.47824592460232873</c:v>
                </c:pt>
                <c:pt idx="504">
                  <c:v>0.47824592460232873</c:v>
                </c:pt>
                <c:pt idx="505">
                  <c:v>0.47121289629935331</c:v>
                </c:pt>
                <c:pt idx="506">
                  <c:v>0.47121289629935331</c:v>
                </c:pt>
                <c:pt idx="507">
                  <c:v>0.46417986799637789</c:v>
                </c:pt>
                <c:pt idx="508">
                  <c:v>0.46417986799637789</c:v>
                </c:pt>
                <c:pt idx="509">
                  <c:v>0.45714683969340247</c:v>
                </c:pt>
                <c:pt idx="510">
                  <c:v>0.45714683969340247</c:v>
                </c:pt>
                <c:pt idx="511">
                  <c:v>0.45011381139042705</c:v>
                </c:pt>
                <c:pt idx="512">
                  <c:v>0.45011381139042705</c:v>
                </c:pt>
                <c:pt idx="513">
                  <c:v>0.44308078308745164</c:v>
                </c:pt>
                <c:pt idx="514">
                  <c:v>0.44308078308745164</c:v>
                </c:pt>
                <c:pt idx="515">
                  <c:v>0.43604775478447622</c:v>
                </c:pt>
                <c:pt idx="516">
                  <c:v>0.43604775478447622</c:v>
                </c:pt>
                <c:pt idx="517">
                  <c:v>0.4290147264815008</c:v>
                </c:pt>
                <c:pt idx="518">
                  <c:v>0.4290147264815008</c:v>
                </c:pt>
                <c:pt idx="519">
                  <c:v>0.42198169817852538</c:v>
                </c:pt>
                <c:pt idx="520">
                  <c:v>0.42198169817852538</c:v>
                </c:pt>
                <c:pt idx="521">
                  <c:v>0.41494866987554996</c:v>
                </c:pt>
                <c:pt idx="522">
                  <c:v>0.41494866987554996</c:v>
                </c:pt>
                <c:pt idx="523">
                  <c:v>0.40791564157257454</c:v>
                </c:pt>
                <c:pt idx="524">
                  <c:v>0.40791564157257454</c:v>
                </c:pt>
                <c:pt idx="525">
                  <c:v>0.40088261326959912</c:v>
                </c:pt>
                <c:pt idx="526">
                  <c:v>0.40088261326959912</c:v>
                </c:pt>
                <c:pt idx="527">
                  <c:v>0.3938495849666237</c:v>
                </c:pt>
                <c:pt idx="528">
                  <c:v>0.3938495849666237</c:v>
                </c:pt>
                <c:pt idx="529">
                  <c:v>0.38681655666364828</c:v>
                </c:pt>
                <c:pt idx="530">
                  <c:v>0.38681655666364828</c:v>
                </c:pt>
                <c:pt idx="531">
                  <c:v>0.37978352836067286</c:v>
                </c:pt>
                <c:pt idx="532">
                  <c:v>0.37978352836067286</c:v>
                </c:pt>
                <c:pt idx="533">
                  <c:v>0.37275050005769744</c:v>
                </c:pt>
                <c:pt idx="534">
                  <c:v>0.37275050005769744</c:v>
                </c:pt>
                <c:pt idx="535">
                  <c:v>0.36571747175472202</c:v>
                </c:pt>
                <c:pt idx="536">
                  <c:v>0.36571747175472202</c:v>
                </c:pt>
                <c:pt idx="537">
                  <c:v>0.3586844434517466</c:v>
                </c:pt>
                <c:pt idx="538">
                  <c:v>0.3586844434517466</c:v>
                </c:pt>
                <c:pt idx="539">
                  <c:v>0.35165141514877118</c:v>
                </c:pt>
                <c:pt idx="540">
                  <c:v>0.35165141514877118</c:v>
                </c:pt>
                <c:pt idx="541">
                  <c:v>0.34461838684579577</c:v>
                </c:pt>
                <c:pt idx="542">
                  <c:v>0.34461838684579577</c:v>
                </c:pt>
                <c:pt idx="543">
                  <c:v>0.34461838684579577</c:v>
                </c:pt>
                <c:pt idx="544">
                  <c:v>0.34461838684579577</c:v>
                </c:pt>
                <c:pt idx="545">
                  <c:v>0.34461838684579577</c:v>
                </c:pt>
                <c:pt idx="546">
                  <c:v>0.34461838684579577</c:v>
                </c:pt>
                <c:pt idx="547">
                  <c:v>0.33728608074269373</c:v>
                </c:pt>
                <c:pt idx="548">
                  <c:v>0.33728608074269373</c:v>
                </c:pt>
                <c:pt idx="549">
                  <c:v>0.32995377463959169</c:v>
                </c:pt>
                <c:pt idx="550">
                  <c:v>0.32995377463959169</c:v>
                </c:pt>
                <c:pt idx="551">
                  <c:v>0.32262146853648965</c:v>
                </c:pt>
                <c:pt idx="552">
                  <c:v>0.32262146853648965</c:v>
                </c:pt>
                <c:pt idx="553">
                  <c:v>0.32262146853648965</c:v>
                </c:pt>
                <c:pt idx="554">
                  <c:v>0.32262146853648965</c:v>
                </c:pt>
                <c:pt idx="555">
                  <c:v>0.32262146853648965</c:v>
                </c:pt>
                <c:pt idx="556">
                  <c:v>0.32262146853648965</c:v>
                </c:pt>
                <c:pt idx="557">
                  <c:v>0.31494000499990654</c:v>
                </c:pt>
                <c:pt idx="558">
                  <c:v>0.31494000499990654</c:v>
                </c:pt>
                <c:pt idx="559">
                  <c:v>0.30725854146332343</c:v>
                </c:pt>
                <c:pt idx="560">
                  <c:v>0.30725854146332343</c:v>
                </c:pt>
                <c:pt idx="561">
                  <c:v>0.29957707792674032</c:v>
                </c:pt>
                <c:pt idx="562">
                  <c:v>0.29957707792674032</c:v>
                </c:pt>
                <c:pt idx="563">
                  <c:v>0.29189561439015721</c:v>
                </c:pt>
                <c:pt idx="564">
                  <c:v>0.29189561439015721</c:v>
                </c:pt>
                <c:pt idx="565">
                  <c:v>0.28421415085357415</c:v>
                </c:pt>
                <c:pt idx="566">
                  <c:v>0.28421415085357415</c:v>
                </c:pt>
                <c:pt idx="567">
                  <c:v>0.2765326873169911</c:v>
                </c:pt>
                <c:pt idx="568">
                  <c:v>0.2765326873169911</c:v>
                </c:pt>
                <c:pt idx="569">
                  <c:v>0.26885122378040799</c:v>
                </c:pt>
                <c:pt idx="570">
                  <c:v>0.26885122378040799</c:v>
                </c:pt>
                <c:pt idx="571">
                  <c:v>0.26116976024382488</c:v>
                </c:pt>
                <c:pt idx="572">
                  <c:v>0.26116976024382488</c:v>
                </c:pt>
                <c:pt idx="573">
                  <c:v>0.25348829670724177</c:v>
                </c:pt>
                <c:pt idx="574">
                  <c:v>0.25348829670724177</c:v>
                </c:pt>
                <c:pt idx="575">
                  <c:v>0.24580683317065868</c:v>
                </c:pt>
                <c:pt idx="576">
                  <c:v>0.24580683317065868</c:v>
                </c:pt>
                <c:pt idx="577">
                  <c:v>0.2381253696340756</c:v>
                </c:pt>
                <c:pt idx="578">
                  <c:v>0.2381253696340756</c:v>
                </c:pt>
                <c:pt idx="579">
                  <c:v>0.23044390609749252</c:v>
                </c:pt>
                <c:pt idx="580">
                  <c:v>0.23044390609749252</c:v>
                </c:pt>
                <c:pt idx="581">
                  <c:v>0.22276244256090943</c:v>
                </c:pt>
                <c:pt idx="582">
                  <c:v>0.22276244256090943</c:v>
                </c:pt>
                <c:pt idx="583">
                  <c:v>0.21508097902432635</c:v>
                </c:pt>
                <c:pt idx="584">
                  <c:v>0.21508097902432635</c:v>
                </c:pt>
                <c:pt idx="585">
                  <c:v>0.20739951548774327</c:v>
                </c:pt>
                <c:pt idx="586">
                  <c:v>0.20739951548774327</c:v>
                </c:pt>
                <c:pt idx="587">
                  <c:v>0.20739951548774327</c:v>
                </c:pt>
                <c:pt idx="588">
                  <c:v>0.20739951548774327</c:v>
                </c:pt>
                <c:pt idx="589">
                  <c:v>0.199422611045907</c:v>
                </c:pt>
                <c:pt idx="590">
                  <c:v>0.199422611045907</c:v>
                </c:pt>
                <c:pt idx="591">
                  <c:v>0.1914457066040707</c:v>
                </c:pt>
                <c:pt idx="592">
                  <c:v>0.1914457066040707</c:v>
                </c:pt>
                <c:pt idx="593">
                  <c:v>0.18346880216223443</c:v>
                </c:pt>
                <c:pt idx="594">
                  <c:v>0.18346880216223443</c:v>
                </c:pt>
                <c:pt idx="595">
                  <c:v>0.18346880216223443</c:v>
                </c:pt>
                <c:pt idx="596">
                  <c:v>0.18346880216223443</c:v>
                </c:pt>
                <c:pt idx="597">
                  <c:v>0.18346880216223443</c:v>
                </c:pt>
                <c:pt idx="598">
                  <c:v>0.18346880216223443</c:v>
                </c:pt>
                <c:pt idx="599">
                  <c:v>0.17473219253546135</c:v>
                </c:pt>
                <c:pt idx="600">
                  <c:v>0.17473219253546135</c:v>
                </c:pt>
                <c:pt idx="601">
                  <c:v>0.16599558290868827</c:v>
                </c:pt>
                <c:pt idx="602">
                  <c:v>0.16599558290868827</c:v>
                </c:pt>
                <c:pt idx="603">
                  <c:v>0.16599558290868827</c:v>
                </c:pt>
                <c:pt idx="604">
                  <c:v>0.16599558290868827</c:v>
                </c:pt>
                <c:pt idx="605">
                  <c:v>0.15677360608042781</c:v>
                </c:pt>
                <c:pt idx="606">
                  <c:v>0.15677360608042781</c:v>
                </c:pt>
                <c:pt idx="607">
                  <c:v>0.15677360608042781</c:v>
                </c:pt>
                <c:pt idx="608">
                  <c:v>0.15677360608042781</c:v>
                </c:pt>
                <c:pt idx="609">
                  <c:v>0.15677360608042781</c:v>
                </c:pt>
                <c:pt idx="610">
                  <c:v>0.15677360608042781</c:v>
                </c:pt>
                <c:pt idx="611">
                  <c:v>0.14632203234173263</c:v>
                </c:pt>
                <c:pt idx="612">
                  <c:v>0.14632203234173263</c:v>
                </c:pt>
                <c:pt idx="613">
                  <c:v>0.14632203234173263</c:v>
                </c:pt>
                <c:pt idx="614">
                  <c:v>0.14632203234173263</c:v>
                </c:pt>
                <c:pt idx="615">
                  <c:v>0.13506649139236859</c:v>
                </c:pt>
                <c:pt idx="616">
                  <c:v>0.13506649139236859</c:v>
                </c:pt>
                <c:pt idx="617">
                  <c:v>0.13506649139236859</c:v>
                </c:pt>
                <c:pt idx="618">
                  <c:v>0.13506649139236859</c:v>
                </c:pt>
                <c:pt idx="619">
                  <c:v>0.1227877194476078</c:v>
                </c:pt>
                <c:pt idx="620">
                  <c:v>0.1227877194476078</c:v>
                </c:pt>
                <c:pt idx="621">
                  <c:v>0.11050894750284702</c:v>
                </c:pt>
                <c:pt idx="622">
                  <c:v>0.11050894750284702</c:v>
                </c:pt>
                <c:pt idx="623">
                  <c:v>0.11050894750284702</c:v>
                </c:pt>
                <c:pt idx="624">
                  <c:v>0.11050894750284702</c:v>
                </c:pt>
                <c:pt idx="625">
                  <c:v>0.11050894750284702</c:v>
                </c:pt>
                <c:pt idx="626">
                  <c:v>0.11050894750284702</c:v>
                </c:pt>
                <c:pt idx="627">
                  <c:v>0.11050894750284702</c:v>
                </c:pt>
                <c:pt idx="628">
                  <c:v>0.11050894750284702</c:v>
                </c:pt>
                <c:pt idx="629">
                  <c:v>0.11050894750284702</c:v>
                </c:pt>
                <c:pt idx="630">
                  <c:v>0.11050894750284702</c:v>
                </c:pt>
                <c:pt idx="631">
                  <c:v>0.11050894750284702</c:v>
                </c:pt>
                <c:pt idx="632">
                  <c:v>0.11050894750284702</c:v>
                </c:pt>
                <c:pt idx="633">
                  <c:v>8.2881710627135272E-2</c:v>
                </c:pt>
                <c:pt idx="634">
                  <c:v>8.2881710627135272E-2</c:v>
                </c:pt>
                <c:pt idx="635">
                  <c:v>8.2881710627135272E-2</c:v>
                </c:pt>
                <c:pt idx="636">
                  <c:v>8.2881710627135272E-2</c:v>
                </c:pt>
                <c:pt idx="637">
                  <c:v>4.1440855313567636E-2</c:v>
                </c:pt>
                <c:pt idx="638">
                  <c:v>4.1440855313567636E-2</c:v>
                </c:pt>
                <c:pt idx="639">
                  <c:v>4.1440855313567636E-2</c:v>
                </c:pt>
              </c:numCache>
            </c:numRef>
          </c:yVal>
          <c:smooth val="0"/>
          <c:extLst>
            <c:ext xmlns:c16="http://schemas.microsoft.com/office/drawing/2014/chart" uri="{C3380CC4-5D6E-409C-BE32-E72D297353CC}">
              <c16:uniqueId val="{00000001-E45F-49C5-B165-9641E70E2A15}"/>
            </c:ext>
          </c:extLst>
        </c:ser>
        <c:ser>
          <c:idx val="2"/>
          <c:order val="2"/>
          <c:tx>
            <c:strRef>
              <c:f>Sheet1!$D$1</c:f>
              <c:strCache>
                <c:ptCount val="1"/>
                <c:pt idx="0">
                  <c:v>ENA Cen</c:v>
                </c:pt>
              </c:strCache>
            </c:strRef>
          </c:tx>
          <c:spPr>
            <a:ln w="15875" cap="rnd">
              <a:noFill/>
              <a:round/>
            </a:ln>
            <a:effectLst/>
          </c:spPr>
          <c:marker>
            <c:symbol val="circle"/>
            <c:size val="4"/>
            <c:spPr>
              <a:noFill/>
              <a:ln w="9525">
                <a:solidFill>
                  <a:srgbClr val="DF603A"/>
                </a:solidFill>
              </a:ln>
              <a:effectLst/>
            </c:spPr>
          </c:marker>
          <c:xVal>
            <c:numRef>
              <c:f>Sheet1!$A$2:$A$711</c:f>
              <c:numCache>
                <c:formatCode>General</c:formatCode>
                <c:ptCount val="710"/>
                <c:pt idx="0">
                  <c:v>0</c:v>
                </c:pt>
                <c:pt idx="1">
                  <c:v>0</c:v>
                </c:pt>
                <c:pt idx="2">
                  <c:v>0</c:v>
                </c:pt>
                <c:pt idx="3">
                  <c:v>9.856262833675565E-2</c:v>
                </c:pt>
                <c:pt idx="4">
                  <c:v>9.856262833675565E-2</c:v>
                </c:pt>
                <c:pt idx="5">
                  <c:v>0.32854209445585214</c:v>
                </c:pt>
                <c:pt idx="6">
                  <c:v>0.32854209445585214</c:v>
                </c:pt>
                <c:pt idx="7">
                  <c:v>0.3942505133470226</c:v>
                </c:pt>
                <c:pt idx="8">
                  <c:v>0.3942505133470226</c:v>
                </c:pt>
                <c:pt idx="9">
                  <c:v>0.45995893223819301</c:v>
                </c:pt>
                <c:pt idx="10">
                  <c:v>0.45995893223819301</c:v>
                </c:pt>
                <c:pt idx="11">
                  <c:v>0.45995893223819301</c:v>
                </c:pt>
                <c:pt idx="12">
                  <c:v>0.45995893223819301</c:v>
                </c:pt>
                <c:pt idx="13">
                  <c:v>0.52566735112936347</c:v>
                </c:pt>
                <c:pt idx="14">
                  <c:v>0.52566735112936347</c:v>
                </c:pt>
                <c:pt idx="15">
                  <c:v>0.62422997946611913</c:v>
                </c:pt>
                <c:pt idx="16">
                  <c:v>0.62422997946611913</c:v>
                </c:pt>
                <c:pt idx="17">
                  <c:v>0.62422997946611913</c:v>
                </c:pt>
                <c:pt idx="18">
                  <c:v>0.62422997946611913</c:v>
                </c:pt>
                <c:pt idx="19">
                  <c:v>0.88706365503080087</c:v>
                </c:pt>
                <c:pt idx="20">
                  <c:v>0.88706365503080087</c:v>
                </c:pt>
                <c:pt idx="21">
                  <c:v>0.98562628336755642</c:v>
                </c:pt>
                <c:pt idx="22">
                  <c:v>0.98562628336755642</c:v>
                </c:pt>
                <c:pt idx="23">
                  <c:v>1.0184804928131417</c:v>
                </c:pt>
                <c:pt idx="24">
                  <c:v>1.0184804928131417</c:v>
                </c:pt>
                <c:pt idx="25">
                  <c:v>1.1498973305954825</c:v>
                </c:pt>
                <c:pt idx="26">
                  <c:v>1.1498973305954825</c:v>
                </c:pt>
                <c:pt idx="27">
                  <c:v>1.1498973305954825</c:v>
                </c:pt>
                <c:pt idx="28">
                  <c:v>1.1498973305954825</c:v>
                </c:pt>
                <c:pt idx="29">
                  <c:v>1.1827515400410678</c:v>
                </c:pt>
                <c:pt idx="30">
                  <c:v>1.1827515400410678</c:v>
                </c:pt>
                <c:pt idx="31">
                  <c:v>1.2484599589322383</c:v>
                </c:pt>
                <c:pt idx="32">
                  <c:v>1.2484599589322383</c:v>
                </c:pt>
                <c:pt idx="33">
                  <c:v>1.3470225872689938</c:v>
                </c:pt>
                <c:pt idx="34">
                  <c:v>1.3470225872689938</c:v>
                </c:pt>
                <c:pt idx="35">
                  <c:v>1.3798767967145791</c:v>
                </c:pt>
                <c:pt idx="36">
                  <c:v>1.3798767967145791</c:v>
                </c:pt>
                <c:pt idx="37">
                  <c:v>1.3798767967145791</c:v>
                </c:pt>
                <c:pt idx="38">
                  <c:v>1.3798767967145791</c:v>
                </c:pt>
                <c:pt idx="39">
                  <c:v>1.3798767967145791</c:v>
                </c:pt>
                <c:pt idx="40">
                  <c:v>1.3798767967145791</c:v>
                </c:pt>
                <c:pt idx="41">
                  <c:v>1.4127310061601643</c:v>
                </c:pt>
                <c:pt idx="42">
                  <c:v>1.4127310061601643</c:v>
                </c:pt>
                <c:pt idx="43">
                  <c:v>1.4784394250513346</c:v>
                </c:pt>
                <c:pt idx="44">
                  <c:v>1.4784394250513346</c:v>
                </c:pt>
                <c:pt idx="45">
                  <c:v>1.5112936344969199</c:v>
                </c:pt>
                <c:pt idx="46">
                  <c:v>1.5112936344969199</c:v>
                </c:pt>
                <c:pt idx="47">
                  <c:v>1.675564681724846</c:v>
                </c:pt>
                <c:pt idx="48">
                  <c:v>1.675564681724846</c:v>
                </c:pt>
                <c:pt idx="49">
                  <c:v>1.7412731006160165</c:v>
                </c:pt>
                <c:pt idx="50">
                  <c:v>1.7412731006160165</c:v>
                </c:pt>
                <c:pt idx="51">
                  <c:v>1.8069815195071868</c:v>
                </c:pt>
                <c:pt idx="52">
                  <c:v>1.8069815195071868</c:v>
                </c:pt>
                <c:pt idx="53">
                  <c:v>1.839835728952772</c:v>
                </c:pt>
                <c:pt idx="54">
                  <c:v>1.839835728952772</c:v>
                </c:pt>
                <c:pt idx="55">
                  <c:v>1.9055441478439425</c:v>
                </c:pt>
                <c:pt idx="56">
                  <c:v>1.9055441478439425</c:v>
                </c:pt>
                <c:pt idx="57">
                  <c:v>1.9383983572895278</c:v>
                </c:pt>
                <c:pt idx="58">
                  <c:v>1.9383983572895278</c:v>
                </c:pt>
                <c:pt idx="59">
                  <c:v>2.0369609856262834</c:v>
                </c:pt>
                <c:pt idx="60">
                  <c:v>2.0369609856262834</c:v>
                </c:pt>
                <c:pt idx="61">
                  <c:v>2.0698151950718686</c:v>
                </c:pt>
                <c:pt idx="62">
                  <c:v>2.0698151950718686</c:v>
                </c:pt>
                <c:pt idx="63">
                  <c:v>2.1355236139630391</c:v>
                </c:pt>
                <c:pt idx="64">
                  <c:v>2.1355236139630391</c:v>
                </c:pt>
                <c:pt idx="65">
                  <c:v>2.2340862422997945</c:v>
                </c:pt>
                <c:pt idx="66">
                  <c:v>2.2340862422997945</c:v>
                </c:pt>
                <c:pt idx="67">
                  <c:v>2.2340862422997945</c:v>
                </c:pt>
                <c:pt idx="68">
                  <c:v>2.2340862422997945</c:v>
                </c:pt>
                <c:pt idx="69">
                  <c:v>2.2669404517453797</c:v>
                </c:pt>
                <c:pt idx="70">
                  <c:v>2.2669404517453797</c:v>
                </c:pt>
                <c:pt idx="71">
                  <c:v>2.3326488706365502</c:v>
                </c:pt>
                <c:pt idx="72">
                  <c:v>2.3326488706365502</c:v>
                </c:pt>
                <c:pt idx="73">
                  <c:v>2.431211498973306</c:v>
                </c:pt>
                <c:pt idx="74">
                  <c:v>2.431211498973306</c:v>
                </c:pt>
                <c:pt idx="75">
                  <c:v>2.4640657084188913</c:v>
                </c:pt>
                <c:pt idx="76">
                  <c:v>2.4640657084188913</c:v>
                </c:pt>
                <c:pt idx="77">
                  <c:v>2.5626283367556466</c:v>
                </c:pt>
                <c:pt idx="78">
                  <c:v>2.5626283367556466</c:v>
                </c:pt>
                <c:pt idx="79">
                  <c:v>2.6283367556468171</c:v>
                </c:pt>
                <c:pt idx="80">
                  <c:v>2.6283367556468171</c:v>
                </c:pt>
                <c:pt idx="81">
                  <c:v>2.6283367556468171</c:v>
                </c:pt>
                <c:pt idx="82">
                  <c:v>2.6283367556468171</c:v>
                </c:pt>
                <c:pt idx="83">
                  <c:v>2.6940451745379876</c:v>
                </c:pt>
                <c:pt idx="84">
                  <c:v>2.6940451745379876</c:v>
                </c:pt>
                <c:pt idx="85">
                  <c:v>2.8254620123203287</c:v>
                </c:pt>
                <c:pt idx="86">
                  <c:v>2.8254620123203287</c:v>
                </c:pt>
                <c:pt idx="87">
                  <c:v>2.9568788501026693</c:v>
                </c:pt>
                <c:pt idx="88">
                  <c:v>2.9568788501026693</c:v>
                </c:pt>
                <c:pt idx="89">
                  <c:v>2.9897330595482545</c:v>
                </c:pt>
                <c:pt idx="90">
                  <c:v>2.9897330595482545</c:v>
                </c:pt>
                <c:pt idx="91">
                  <c:v>2.9897330595482545</c:v>
                </c:pt>
                <c:pt idx="92">
                  <c:v>2.9897330595482545</c:v>
                </c:pt>
                <c:pt idx="93">
                  <c:v>3.055441478439425</c:v>
                </c:pt>
                <c:pt idx="94">
                  <c:v>3.055441478439425</c:v>
                </c:pt>
                <c:pt idx="95">
                  <c:v>3.1540041067761808</c:v>
                </c:pt>
                <c:pt idx="96">
                  <c:v>3.1540041067761808</c:v>
                </c:pt>
                <c:pt idx="97">
                  <c:v>3.4496919917864477</c:v>
                </c:pt>
                <c:pt idx="98">
                  <c:v>3.4496919917864477</c:v>
                </c:pt>
                <c:pt idx="99">
                  <c:v>3.9096509240246409</c:v>
                </c:pt>
                <c:pt idx="100">
                  <c:v>3.9096509240246409</c:v>
                </c:pt>
                <c:pt idx="101">
                  <c:v>3.9096509240246409</c:v>
                </c:pt>
                <c:pt idx="102">
                  <c:v>3.9096509240246409</c:v>
                </c:pt>
                <c:pt idx="103">
                  <c:v>3.9425051334702257</c:v>
                </c:pt>
                <c:pt idx="104">
                  <c:v>3.9425051334702257</c:v>
                </c:pt>
                <c:pt idx="105">
                  <c:v>4.0410677618069819</c:v>
                </c:pt>
                <c:pt idx="106">
                  <c:v>4.0410677618069819</c:v>
                </c:pt>
                <c:pt idx="107">
                  <c:v>4.2381930184804926</c:v>
                </c:pt>
                <c:pt idx="108">
                  <c:v>4.2381930184804926</c:v>
                </c:pt>
                <c:pt idx="109">
                  <c:v>4.2710472279260783</c:v>
                </c:pt>
                <c:pt idx="110">
                  <c:v>4.2710472279260783</c:v>
                </c:pt>
                <c:pt idx="111">
                  <c:v>4.3696098562628336</c:v>
                </c:pt>
                <c:pt idx="112">
                  <c:v>4.3696098562628336</c:v>
                </c:pt>
                <c:pt idx="113">
                  <c:v>4.4024640657084193</c:v>
                </c:pt>
                <c:pt idx="114">
                  <c:v>4.4024640657084193</c:v>
                </c:pt>
                <c:pt idx="115">
                  <c:v>4.4024640657084193</c:v>
                </c:pt>
                <c:pt idx="116">
                  <c:v>4.4024640657084193</c:v>
                </c:pt>
                <c:pt idx="117">
                  <c:v>4.6652977412731005</c:v>
                </c:pt>
                <c:pt idx="118">
                  <c:v>4.6652977412731005</c:v>
                </c:pt>
                <c:pt idx="119">
                  <c:v>4.862422997946612</c:v>
                </c:pt>
                <c:pt idx="120">
                  <c:v>4.862422997946612</c:v>
                </c:pt>
                <c:pt idx="121">
                  <c:v>4.9281314168377826</c:v>
                </c:pt>
                <c:pt idx="122">
                  <c:v>4.9281314168377826</c:v>
                </c:pt>
                <c:pt idx="123">
                  <c:v>4.9938398357289531</c:v>
                </c:pt>
                <c:pt idx="124">
                  <c:v>4.9938398357289531</c:v>
                </c:pt>
                <c:pt idx="125">
                  <c:v>5.1909650924024637</c:v>
                </c:pt>
                <c:pt idx="126">
                  <c:v>5.1909650924024637</c:v>
                </c:pt>
                <c:pt idx="127">
                  <c:v>5.2238193018480494</c:v>
                </c:pt>
                <c:pt idx="128">
                  <c:v>5.2238193018480494</c:v>
                </c:pt>
                <c:pt idx="129">
                  <c:v>5.3223819301848048</c:v>
                </c:pt>
                <c:pt idx="130">
                  <c:v>5.3223819301848048</c:v>
                </c:pt>
                <c:pt idx="131">
                  <c:v>5.3552361396303905</c:v>
                </c:pt>
                <c:pt idx="132">
                  <c:v>5.3552361396303905</c:v>
                </c:pt>
                <c:pt idx="133">
                  <c:v>5.4866529774127306</c:v>
                </c:pt>
                <c:pt idx="134">
                  <c:v>5.4866529774127306</c:v>
                </c:pt>
                <c:pt idx="135">
                  <c:v>5.5195071868583163</c:v>
                </c:pt>
                <c:pt idx="136">
                  <c:v>5.5195071868583163</c:v>
                </c:pt>
                <c:pt idx="137">
                  <c:v>5.6837782340862422</c:v>
                </c:pt>
                <c:pt idx="138">
                  <c:v>5.6837782340862422</c:v>
                </c:pt>
                <c:pt idx="139">
                  <c:v>5.848049281314168</c:v>
                </c:pt>
                <c:pt idx="140">
                  <c:v>5.848049281314168</c:v>
                </c:pt>
                <c:pt idx="141">
                  <c:v>5.9137577002053385</c:v>
                </c:pt>
                <c:pt idx="142">
                  <c:v>5.9137577002053385</c:v>
                </c:pt>
                <c:pt idx="143">
                  <c:v>5.9137577002053385</c:v>
                </c:pt>
                <c:pt idx="144">
                  <c:v>5.9137577002053385</c:v>
                </c:pt>
                <c:pt idx="145">
                  <c:v>5.979466119096509</c:v>
                </c:pt>
                <c:pt idx="146">
                  <c:v>5.979466119096509</c:v>
                </c:pt>
                <c:pt idx="147">
                  <c:v>6.0451745379876796</c:v>
                </c:pt>
                <c:pt idx="148">
                  <c:v>6.0451745379876796</c:v>
                </c:pt>
                <c:pt idx="149">
                  <c:v>6.2422997946611911</c:v>
                </c:pt>
                <c:pt idx="150">
                  <c:v>6.2422997946611911</c:v>
                </c:pt>
                <c:pt idx="151">
                  <c:v>6.2422997946611911</c:v>
                </c:pt>
                <c:pt idx="152">
                  <c:v>6.2422997946611911</c:v>
                </c:pt>
                <c:pt idx="153">
                  <c:v>6.2422997946611911</c:v>
                </c:pt>
                <c:pt idx="154">
                  <c:v>6.2422997946611911</c:v>
                </c:pt>
                <c:pt idx="155">
                  <c:v>6.3408624229979464</c:v>
                </c:pt>
                <c:pt idx="156">
                  <c:v>6.3408624229979464</c:v>
                </c:pt>
                <c:pt idx="157">
                  <c:v>6.4394250513347027</c:v>
                </c:pt>
                <c:pt idx="158">
                  <c:v>6.4394250513347027</c:v>
                </c:pt>
                <c:pt idx="159">
                  <c:v>6.4722792607802875</c:v>
                </c:pt>
                <c:pt idx="160">
                  <c:v>6.4722792607802875</c:v>
                </c:pt>
                <c:pt idx="161">
                  <c:v>6.537987679671458</c:v>
                </c:pt>
                <c:pt idx="162">
                  <c:v>6.537987679671458</c:v>
                </c:pt>
                <c:pt idx="163">
                  <c:v>6.8008213552361401</c:v>
                </c:pt>
                <c:pt idx="164">
                  <c:v>6.8008213552361401</c:v>
                </c:pt>
                <c:pt idx="165">
                  <c:v>6.8336755646817249</c:v>
                </c:pt>
                <c:pt idx="166">
                  <c:v>6.8336755646817249</c:v>
                </c:pt>
                <c:pt idx="167">
                  <c:v>6.8993839835728954</c:v>
                </c:pt>
                <c:pt idx="168">
                  <c:v>6.8993839835728954</c:v>
                </c:pt>
                <c:pt idx="169">
                  <c:v>6.8993839835728954</c:v>
                </c:pt>
                <c:pt idx="170">
                  <c:v>6.8993839835728954</c:v>
                </c:pt>
                <c:pt idx="171">
                  <c:v>7.1622176591375766</c:v>
                </c:pt>
                <c:pt idx="172">
                  <c:v>7.1622176591375766</c:v>
                </c:pt>
                <c:pt idx="173">
                  <c:v>7.5893223819301845</c:v>
                </c:pt>
                <c:pt idx="174">
                  <c:v>7.5893223819301845</c:v>
                </c:pt>
                <c:pt idx="175">
                  <c:v>7.6221765913757702</c:v>
                </c:pt>
                <c:pt idx="176">
                  <c:v>7.6221765913757702</c:v>
                </c:pt>
                <c:pt idx="177">
                  <c:v>8.2135523613963031</c:v>
                </c:pt>
                <c:pt idx="178">
                  <c:v>8.2135523613963031</c:v>
                </c:pt>
                <c:pt idx="179">
                  <c:v>8.4106776180698155</c:v>
                </c:pt>
                <c:pt idx="180">
                  <c:v>8.4106776180698155</c:v>
                </c:pt>
                <c:pt idx="181">
                  <c:v>8.4435318275154003</c:v>
                </c:pt>
                <c:pt idx="182">
                  <c:v>8.4435318275154003</c:v>
                </c:pt>
                <c:pt idx="183">
                  <c:v>8.8049281314168386</c:v>
                </c:pt>
                <c:pt idx="184">
                  <c:v>8.8049281314168386</c:v>
                </c:pt>
                <c:pt idx="185">
                  <c:v>8.8377823408624234</c:v>
                </c:pt>
                <c:pt idx="186">
                  <c:v>8.8377823408624234</c:v>
                </c:pt>
                <c:pt idx="187">
                  <c:v>9.0349075975359341</c:v>
                </c:pt>
                <c:pt idx="188">
                  <c:v>9.0349075975359341</c:v>
                </c:pt>
                <c:pt idx="189">
                  <c:v>9.462012320328542</c:v>
                </c:pt>
                <c:pt idx="190">
                  <c:v>9.462012320328542</c:v>
                </c:pt>
                <c:pt idx="191">
                  <c:v>9.4948665297741268</c:v>
                </c:pt>
                <c:pt idx="192">
                  <c:v>9.4948665297741268</c:v>
                </c:pt>
                <c:pt idx="193">
                  <c:v>9.7577002053388089</c:v>
                </c:pt>
                <c:pt idx="194">
                  <c:v>9.7577002053388089</c:v>
                </c:pt>
                <c:pt idx="195">
                  <c:v>10.020533880903491</c:v>
                </c:pt>
                <c:pt idx="196">
                  <c:v>10.020533880903491</c:v>
                </c:pt>
                <c:pt idx="197">
                  <c:v>10.184804928131417</c:v>
                </c:pt>
                <c:pt idx="198">
                  <c:v>10.184804928131417</c:v>
                </c:pt>
                <c:pt idx="199">
                  <c:v>10.677618069815194</c:v>
                </c:pt>
                <c:pt idx="200">
                  <c:v>10.677618069815194</c:v>
                </c:pt>
                <c:pt idx="201">
                  <c:v>10.710472279260781</c:v>
                </c:pt>
                <c:pt idx="202">
                  <c:v>10.710472279260781</c:v>
                </c:pt>
                <c:pt idx="203">
                  <c:v>11.039014373716633</c:v>
                </c:pt>
                <c:pt idx="204">
                  <c:v>11.039014373716633</c:v>
                </c:pt>
                <c:pt idx="205">
                  <c:v>11.268993839835728</c:v>
                </c:pt>
                <c:pt idx="206">
                  <c:v>11.268993839835728</c:v>
                </c:pt>
                <c:pt idx="207">
                  <c:v>11.564681724845997</c:v>
                </c:pt>
                <c:pt idx="208">
                  <c:v>11.564681724845997</c:v>
                </c:pt>
                <c:pt idx="209">
                  <c:v>11.597535934291582</c:v>
                </c:pt>
                <c:pt idx="210">
                  <c:v>11.597535934291582</c:v>
                </c:pt>
                <c:pt idx="211">
                  <c:v>11.794661190965092</c:v>
                </c:pt>
                <c:pt idx="212">
                  <c:v>11.794661190965092</c:v>
                </c:pt>
                <c:pt idx="213">
                  <c:v>12.517453798767967</c:v>
                </c:pt>
                <c:pt idx="214">
                  <c:v>12.517453798767967</c:v>
                </c:pt>
                <c:pt idx="215">
                  <c:v>12.747433264887064</c:v>
                </c:pt>
                <c:pt idx="216">
                  <c:v>12.747433264887064</c:v>
                </c:pt>
                <c:pt idx="217">
                  <c:v>13.075975359342916</c:v>
                </c:pt>
                <c:pt idx="218">
                  <c:v>13.075975359342916</c:v>
                </c:pt>
                <c:pt idx="219">
                  <c:v>13.568788501026694</c:v>
                </c:pt>
                <c:pt idx="220">
                  <c:v>13.568788501026694</c:v>
                </c:pt>
                <c:pt idx="221">
                  <c:v>13.634496919917865</c:v>
                </c:pt>
                <c:pt idx="222">
                  <c:v>13.634496919917865</c:v>
                </c:pt>
                <c:pt idx="223">
                  <c:v>13.733059548254619</c:v>
                </c:pt>
                <c:pt idx="224">
                  <c:v>13.733059548254619</c:v>
                </c:pt>
                <c:pt idx="225">
                  <c:v>14.094455852156058</c:v>
                </c:pt>
                <c:pt idx="226">
                  <c:v>14.094455852156058</c:v>
                </c:pt>
                <c:pt idx="227">
                  <c:v>14.094455852156058</c:v>
                </c:pt>
                <c:pt idx="228">
                  <c:v>14.094455852156058</c:v>
                </c:pt>
                <c:pt idx="229">
                  <c:v>14.094455852156058</c:v>
                </c:pt>
                <c:pt idx="230">
                  <c:v>14.094455852156058</c:v>
                </c:pt>
                <c:pt idx="231">
                  <c:v>14.127310061601642</c:v>
                </c:pt>
                <c:pt idx="232">
                  <c:v>14.127310061601642</c:v>
                </c:pt>
                <c:pt idx="233">
                  <c:v>14.620123203285422</c:v>
                </c:pt>
                <c:pt idx="234">
                  <c:v>14.620123203285422</c:v>
                </c:pt>
                <c:pt idx="235">
                  <c:v>14.652977412731007</c:v>
                </c:pt>
                <c:pt idx="236">
                  <c:v>14.652977412731007</c:v>
                </c:pt>
                <c:pt idx="237">
                  <c:v>15.24435318275154</c:v>
                </c:pt>
                <c:pt idx="238">
                  <c:v>15.24435318275154</c:v>
                </c:pt>
                <c:pt idx="239">
                  <c:v>15.474332648870636</c:v>
                </c:pt>
                <c:pt idx="240">
                  <c:v>15.474332648870636</c:v>
                </c:pt>
                <c:pt idx="241">
                  <c:v>17.281314168377822</c:v>
                </c:pt>
                <c:pt idx="242">
                  <c:v>17.281314168377822</c:v>
                </c:pt>
                <c:pt idx="243">
                  <c:v>17.544147843942504</c:v>
                </c:pt>
                <c:pt idx="244">
                  <c:v>17.544147843942504</c:v>
                </c:pt>
                <c:pt idx="245">
                  <c:v>17.806981519507186</c:v>
                </c:pt>
                <c:pt idx="246">
                  <c:v>17.806981519507186</c:v>
                </c:pt>
                <c:pt idx="247">
                  <c:v>18.299794661190965</c:v>
                </c:pt>
                <c:pt idx="248">
                  <c:v>18.299794661190965</c:v>
                </c:pt>
                <c:pt idx="249">
                  <c:v>19.351129363449694</c:v>
                </c:pt>
                <c:pt idx="250">
                  <c:v>19.351129363449694</c:v>
                </c:pt>
                <c:pt idx="251">
                  <c:v>19.613963039014372</c:v>
                </c:pt>
                <c:pt idx="252">
                  <c:v>19.613963039014372</c:v>
                </c:pt>
                <c:pt idx="253">
                  <c:v>19.646817248459961</c:v>
                </c:pt>
                <c:pt idx="254">
                  <c:v>19.646817248459961</c:v>
                </c:pt>
                <c:pt idx="255">
                  <c:v>19.7782340862423</c:v>
                </c:pt>
                <c:pt idx="256">
                  <c:v>19.7782340862423</c:v>
                </c:pt>
                <c:pt idx="257">
                  <c:v>20.205338809034906</c:v>
                </c:pt>
                <c:pt idx="258">
                  <c:v>20.205338809034906</c:v>
                </c:pt>
                <c:pt idx="259">
                  <c:v>20.402464065708418</c:v>
                </c:pt>
                <c:pt idx="260">
                  <c:v>20.402464065708418</c:v>
                </c:pt>
                <c:pt idx="261">
                  <c:v>20.698151950718685</c:v>
                </c:pt>
                <c:pt idx="262">
                  <c:v>20.698151950718685</c:v>
                </c:pt>
                <c:pt idx="263">
                  <c:v>20.993839835728952</c:v>
                </c:pt>
                <c:pt idx="264">
                  <c:v>20.993839835728952</c:v>
                </c:pt>
                <c:pt idx="265">
                  <c:v>21.453798767967147</c:v>
                </c:pt>
                <c:pt idx="266">
                  <c:v>21.453798767967147</c:v>
                </c:pt>
                <c:pt idx="267">
                  <c:v>22.735112936344969</c:v>
                </c:pt>
                <c:pt idx="268">
                  <c:v>22.735112936344969</c:v>
                </c:pt>
                <c:pt idx="269">
                  <c:v>22.965092402464066</c:v>
                </c:pt>
                <c:pt idx="270">
                  <c:v>22.965092402464066</c:v>
                </c:pt>
                <c:pt idx="271">
                  <c:v>23.162217659137578</c:v>
                </c:pt>
                <c:pt idx="272">
                  <c:v>23.162217659137578</c:v>
                </c:pt>
                <c:pt idx="273">
                  <c:v>23.162217659137578</c:v>
                </c:pt>
                <c:pt idx="274">
                  <c:v>23.162217659137578</c:v>
                </c:pt>
                <c:pt idx="275">
                  <c:v>23.5564681724846</c:v>
                </c:pt>
                <c:pt idx="276">
                  <c:v>23.5564681724846</c:v>
                </c:pt>
                <c:pt idx="277">
                  <c:v>23.655030800821354</c:v>
                </c:pt>
                <c:pt idx="278">
                  <c:v>23.655030800821354</c:v>
                </c:pt>
                <c:pt idx="279">
                  <c:v>24.410677618069816</c:v>
                </c:pt>
                <c:pt idx="280">
                  <c:v>24.410677618069816</c:v>
                </c:pt>
                <c:pt idx="281">
                  <c:v>24.739219712525667</c:v>
                </c:pt>
                <c:pt idx="282">
                  <c:v>24.739219712525667</c:v>
                </c:pt>
                <c:pt idx="283">
                  <c:v>24.837782340862422</c:v>
                </c:pt>
                <c:pt idx="284">
                  <c:v>24.837782340862422</c:v>
                </c:pt>
                <c:pt idx="285">
                  <c:v>24.903490759753595</c:v>
                </c:pt>
                <c:pt idx="286">
                  <c:v>24.903490759753595</c:v>
                </c:pt>
                <c:pt idx="287">
                  <c:v>26.677618069815196</c:v>
                </c:pt>
                <c:pt idx="288">
                  <c:v>26.677618069815196</c:v>
                </c:pt>
                <c:pt idx="289">
                  <c:v>27.761806981519506</c:v>
                </c:pt>
                <c:pt idx="290">
                  <c:v>27.761806981519506</c:v>
                </c:pt>
                <c:pt idx="291">
                  <c:v>27.991786447638603</c:v>
                </c:pt>
                <c:pt idx="292">
                  <c:v>27.991786447638603</c:v>
                </c:pt>
                <c:pt idx="293">
                  <c:v>28.780287474332649</c:v>
                </c:pt>
                <c:pt idx="294">
                  <c:v>28.780287474332649</c:v>
                </c:pt>
                <c:pt idx="295">
                  <c:v>29.634496919917865</c:v>
                </c:pt>
                <c:pt idx="296">
                  <c:v>29.634496919917865</c:v>
                </c:pt>
                <c:pt idx="297">
                  <c:v>30.160164271047229</c:v>
                </c:pt>
                <c:pt idx="298">
                  <c:v>30.160164271047229</c:v>
                </c:pt>
                <c:pt idx="299">
                  <c:v>32.032854209445588</c:v>
                </c:pt>
                <c:pt idx="300">
                  <c:v>32.032854209445588</c:v>
                </c:pt>
                <c:pt idx="301">
                  <c:v>32.131416837782339</c:v>
                </c:pt>
                <c:pt idx="302">
                  <c:v>32.131416837782339</c:v>
                </c:pt>
                <c:pt idx="303">
                  <c:v>33.445585215605746</c:v>
                </c:pt>
                <c:pt idx="304">
                  <c:v>33.445585215605746</c:v>
                </c:pt>
                <c:pt idx="305">
                  <c:v>33.642710472279262</c:v>
                </c:pt>
                <c:pt idx="306">
                  <c:v>33.642710472279262</c:v>
                </c:pt>
                <c:pt idx="307">
                  <c:v>34.036960985626287</c:v>
                </c:pt>
                <c:pt idx="308">
                  <c:v>34.036960985626287</c:v>
                </c:pt>
                <c:pt idx="309">
                  <c:v>34.332648870636554</c:v>
                </c:pt>
                <c:pt idx="310">
                  <c:v>34.332648870636554</c:v>
                </c:pt>
                <c:pt idx="311">
                  <c:v>37.486652977412732</c:v>
                </c:pt>
                <c:pt idx="312">
                  <c:v>37.486652977412732</c:v>
                </c:pt>
                <c:pt idx="313">
                  <c:v>43.466119096509239</c:v>
                </c:pt>
                <c:pt idx="314">
                  <c:v>43.466119096509239</c:v>
                </c:pt>
                <c:pt idx="315">
                  <c:v>44.123203285420942</c:v>
                </c:pt>
                <c:pt idx="316">
                  <c:v>44.123203285420942</c:v>
                </c:pt>
                <c:pt idx="317">
                  <c:v>0</c:v>
                </c:pt>
                <c:pt idx="318">
                  <c:v>3.2854209445585217E-2</c:v>
                </c:pt>
                <c:pt idx="319">
                  <c:v>3.2854209445585217E-2</c:v>
                </c:pt>
                <c:pt idx="320">
                  <c:v>3.2854209445585217E-2</c:v>
                </c:pt>
                <c:pt idx="321">
                  <c:v>3.2854209445585217E-2</c:v>
                </c:pt>
                <c:pt idx="322">
                  <c:v>3.2854209445585217E-2</c:v>
                </c:pt>
                <c:pt idx="323">
                  <c:v>3.2854209445585217E-2</c:v>
                </c:pt>
                <c:pt idx="324">
                  <c:v>6.5708418891170434E-2</c:v>
                </c:pt>
                <c:pt idx="325">
                  <c:v>6.5708418891170434E-2</c:v>
                </c:pt>
                <c:pt idx="326">
                  <c:v>6.5708418891170434E-2</c:v>
                </c:pt>
                <c:pt idx="327">
                  <c:v>6.5708418891170434E-2</c:v>
                </c:pt>
                <c:pt idx="328">
                  <c:v>0.13141683778234087</c:v>
                </c:pt>
                <c:pt idx="329">
                  <c:v>0.13141683778234087</c:v>
                </c:pt>
                <c:pt idx="330">
                  <c:v>0.16427104722792607</c:v>
                </c:pt>
                <c:pt idx="331">
                  <c:v>0.16427104722792607</c:v>
                </c:pt>
                <c:pt idx="332">
                  <c:v>0.1971252566735113</c:v>
                </c:pt>
                <c:pt idx="333">
                  <c:v>0.1971252566735113</c:v>
                </c:pt>
                <c:pt idx="334">
                  <c:v>0.26283367556468173</c:v>
                </c:pt>
                <c:pt idx="335">
                  <c:v>0.26283367556468173</c:v>
                </c:pt>
                <c:pt idx="336">
                  <c:v>0.29568788501026694</c:v>
                </c:pt>
                <c:pt idx="337">
                  <c:v>0.29568788501026694</c:v>
                </c:pt>
                <c:pt idx="338">
                  <c:v>0.32854209445585214</c:v>
                </c:pt>
                <c:pt idx="339">
                  <c:v>0.32854209445585214</c:v>
                </c:pt>
                <c:pt idx="340">
                  <c:v>0.32854209445585214</c:v>
                </c:pt>
                <c:pt idx="341">
                  <c:v>0.32854209445585214</c:v>
                </c:pt>
                <c:pt idx="342">
                  <c:v>0.3613963039014374</c:v>
                </c:pt>
                <c:pt idx="343">
                  <c:v>0.3613963039014374</c:v>
                </c:pt>
                <c:pt idx="344">
                  <c:v>0.3613963039014374</c:v>
                </c:pt>
                <c:pt idx="345">
                  <c:v>0.3613963039014374</c:v>
                </c:pt>
                <c:pt idx="346">
                  <c:v>0.3942505133470226</c:v>
                </c:pt>
                <c:pt idx="347">
                  <c:v>0.3942505133470226</c:v>
                </c:pt>
                <c:pt idx="348">
                  <c:v>0.49281314168377821</c:v>
                </c:pt>
                <c:pt idx="349">
                  <c:v>0.49281314168377821</c:v>
                </c:pt>
                <c:pt idx="350">
                  <c:v>0.52566735112936347</c:v>
                </c:pt>
                <c:pt idx="351">
                  <c:v>0.52566735112936347</c:v>
                </c:pt>
                <c:pt idx="352">
                  <c:v>0.55852156057494862</c:v>
                </c:pt>
                <c:pt idx="353">
                  <c:v>0.55852156057494862</c:v>
                </c:pt>
                <c:pt idx="354">
                  <c:v>0.65708418891170428</c:v>
                </c:pt>
                <c:pt idx="355">
                  <c:v>0.65708418891170428</c:v>
                </c:pt>
                <c:pt idx="356">
                  <c:v>0.75564681724845995</c:v>
                </c:pt>
                <c:pt idx="357">
                  <c:v>0.75564681724845995</c:v>
                </c:pt>
                <c:pt idx="358">
                  <c:v>0.7885010266940452</c:v>
                </c:pt>
                <c:pt idx="359">
                  <c:v>0.7885010266940452</c:v>
                </c:pt>
                <c:pt idx="360">
                  <c:v>0.82135523613963035</c:v>
                </c:pt>
                <c:pt idx="361">
                  <c:v>0.82135523613963035</c:v>
                </c:pt>
                <c:pt idx="362">
                  <c:v>0.95277207392197127</c:v>
                </c:pt>
                <c:pt idx="363">
                  <c:v>0.95277207392197127</c:v>
                </c:pt>
                <c:pt idx="364">
                  <c:v>0.95277207392197127</c:v>
                </c:pt>
                <c:pt idx="365">
                  <c:v>0.95277207392197127</c:v>
                </c:pt>
                <c:pt idx="366">
                  <c:v>1.0513347022587269</c:v>
                </c:pt>
                <c:pt idx="367">
                  <c:v>1.0513347022587269</c:v>
                </c:pt>
                <c:pt idx="368">
                  <c:v>1.0841889117043122</c:v>
                </c:pt>
                <c:pt idx="369">
                  <c:v>1.0841889117043122</c:v>
                </c:pt>
                <c:pt idx="370">
                  <c:v>1.1498973305954825</c:v>
                </c:pt>
                <c:pt idx="371">
                  <c:v>1.1498973305954825</c:v>
                </c:pt>
                <c:pt idx="372">
                  <c:v>1.1498973305954825</c:v>
                </c:pt>
                <c:pt idx="373">
                  <c:v>1.1498973305954825</c:v>
                </c:pt>
                <c:pt idx="374">
                  <c:v>1.1498973305954825</c:v>
                </c:pt>
                <c:pt idx="375">
                  <c:v>1.1498973305954825</c:v>
                </c:pt>
                <c:pt idx="376">
                  <c:v>1.215605749486653</c:v>
                </c:pt>
                <c:pt idx="377">
                  <c:v>1.215605749486653</c:v>
                </c:pt>
                <c:pt idx="378">
                  <c:v>1.215605749486653</c:v>
                </c:pt>
                <c:pt idx="379">
                  <c:v>1.215605749486653</c:v>
                </c:pt>
                <c:pt idx="380">
                  <c:v>1.2484599589322383</c:v>
                </c:pt>
                <c:pt idx="381">
                  <c:v>1.2484599589322383</c:v>
                </c:pt>
                <c:pt idx="382">
                  <c:v>1.2813141683778233</c:v>
                </c:pt>
                <c:pt idx="383">
                  <c:v>1.2813141683778233</c:v>
                </c:pt>
                <c:pt idx="384">
                  <c:v>1.3141683778234086</c:v>
                </c:pt>
                <c:pt idx="385">
                  <c:v>1.3141683778234086</c:v>
                </c:pt>
                <c:pt idx="386">
                  <c:v>1.4784394250513346</c:v>
                </c:pt>
                <c:pt idx="387">
                  <c:v>1.4784394250513346</c:v>
                </c:pt>
                <c:pt idx="388">
                  <c:v>1.5441478439425051</c:v>
                </c:pt>
                <c:pt idx="389">
                  <c:v>1.5441478439425051</c:v>
                </c:pt>
                <c:pt idx="390">
                  <c:v>1.6098562628336757</c:v>
                </c:pt>
                <c:pt idx="391">
                  <c:v>1.6098562628336757</c:v>
                </c:pt>
                <c:pt idx="392">
                  <c:v>1.6098562628336757</c:v>
                </c:pt>
                <c:pt idx="393">
                  <c:v>1.6098562628336757</c:v>
                </c:pt>
                <c:pt idx="394">
                  <c:v>1.6427104722792607</c:v>
                </c:pt>
                <c:pt idx="395">
                  <c:v>1.6427104722792607</c:v>
                </c:pt>
                <c:pt idx="396">
                  <c:v>1.7084188911704312</c:v>
                </c:pt>
                <c:pt idx="397">
                  <c:v>1.7084188911704312</c:v>
                </c:pt>
                <c:pt idx="398">
                  <c:v>1.7412731006160165</c:v>
                </c:pt>
                <c:pt idx="399">
                  <c:v>1.7412731006160165</c:v>
                </c:pt>
                <c:pt idx="400">
                  <c:v>1.7412731006160165</c:v>
                </c:pt>
                <c:pt idx="401">
                  <c:v>1.7412731006160165</c:v>
                </c:pt>
                <c:pt idx="402">
                  <c:v>1.7741273100616017</c:v>
                </c:pt>
                <c:pt idx="403">
                  <c:v>1.7741273100616017</c:v>
                </c:pt>
                <c:pt idx="404">
                  <c:v>1.8726899383983573</c:v>
                </c:pt>
                <c:pt idx="405">
                  <c:v>1.8726899383983573</c:v>
                </c:pt>
                <c:pt idx="406">
                  <c:v>2.0698151950718686</c:v>
                </c:pt>
                <c:pt idx="407">
                  <c:v>2.0698151950718686</c:v>
                </c:pt>
                <c:pt idx="408">
                  <c:v>2.0698151950718686</c:v>
                </c:pt>
                <c:pt idx="409">
                  <c:v>2.0698151950718686</c:v>
                </c:pt>
                <c:pt idx="410">
                  <c:v>2.0698151950718686</c:v>
                </c:pt>
                <c:pt idx="411">
                  <c:v>2.0698151950718686</c:v>
                </c:pt>
                <c:pt idx="412">
                  <c:v>2.0698151950718686</c:v>
                </c:pt>
                <c:pt idx="413">
                  <c:v>2.0698151950718686</c:v>
                </c:pt>
                <c:pt idx="414">
                  <c:v>2.299794661190965</c:v>
                </c:pt>
                <c:pt idx="415">
                  <c:v>2.299794661190965</c:v>
                </c:pt>
                <c:pt idx="416">
                  <c:v>2.3983572895277208</c:v>
                </c:pt>
                <c:pt idx="417">
                  <c:v>2.3983572895277208</c:v>
                </c:pt>
                <c:pt idx="418">
                  <c:v>2.4640657084188913</c:v>
                </c:pt>
                <c:pt idx="419">
                  <c:v>2.4640657084188913</c:v>
                </c:pt>
                <c:pt idx="420">
                  <c:v>2.5297741273100618</c:v>
                </c:pt>
                <c:pt idx="421">
                  <c:v>2.5297741273100618</c:v>
                </c:pt>
                <c:pt idx="422">
                  <c:v>2.5626283367556466</c:v>
                </c:pt>
                <c:pt idx="423">
                  <c:v>2.5626283367556466</c:v>
                </c:pt>
                <c:pt idx="424">
                  <c:v>2.6940451745379876</c:v>
                </c:pt>
                <c:pt idx="425">
                  <c:v>2.6940451745379876</c:v>
                </c:pt>
                <c:pt idx="426">
                  <c:v>2.7268993839835729</c:v>
                </c:pt>
                <c:pt idx="427">
                  <c:v>2.7268993839835729</c:v>
                </c:pt>
                <c:pt idx="428">
                  <c:v>2.7926078028747434</c:v>
                </c:pt>
                <c:pt idx="429">
                  <c:v>2.7926078028747434</c:v>
                </c:pt>
                <c:pt idx="430">
                  <c:v>2.8911704312114992</c:v>
                </c:pt>
                <c:pt idx="431">
                  <c:v>2.8911704312114992</c:v>
                </c:pt>
                <c:pt idx="432">
                  <c:v>2.9568788501026693</c:v>
                </c:pt>
                <c:pt idx="433">
                  <c:v>2.9568788501026693</c:v>
                </c:pt>
                <c:pt idx="434">
                  <c:v>2.9897330595482545</c:v>
                </c:pt>
                <c:pt idx="435">
                  <c:v>2.9897330595482545</c:v>
                </c:pt>
                <c:pt idx="436">
                  <c:v>3.0225872689938398</c:v>
                </c:pt>
                <c:pt idx="437">
                  <c:v>3.0225872689938398</c:v>
                </c:pt>
                <c:pt idx="438">
                  <c:v>3.0225872689938398</c:v>
                </c:pt>
                <c:pt idx="439">
                  <c:v>3.0225872689938398</c:v>
                </c:pt>
                <c:pt idx="440">
                  <c:v>3.0225872689938398</c:v>
                </c:pt>
                <c:pt idx="441">
                  <c:v>3.0225872689938398</c:v>
                </c:pt>
                <c:pt idx="442">
                  <c:v>3.2854209445585214</c:v>
                </c:pt>
                <c:pt idx="443">
                  <c:v>3.2854209445585214</c:v>
                </c:pt>
                <c:pt idx="444">
                  <c:v>3.5154004106776182</c:v>
                </c:pt>
                <c:pt idx="445">
                  <c:v>3.5154004106776182</c:v>
                </c:pt>
                <c:pt idx="446">
                  <c:v>3.5811088295687883</c:v>
                </c:pt>
                <c:pt idx="447">
                  <c:v>3.5811088295687883</c:v>
                </c:pt>
                <c:pt idx="448">
                  <c:v>3.6139630390143735</c:v>
                </c:pt>
                <c:pt idx="449">
                  <c:v>3.6139630390143735</c:v>
                </c:pt>
                <c:pt idx="450">
                  <c:v>3.7453798767967146</c:v>
                </c:pt>
                <c:pt idx="451">
                  <c:v>3.7453798767967146</c:v>
                </c:pt>
                <c:pt idx="452">
                  <c:v>3.7453798767967146</c:v>
                </c:pt>
                <c:pt idx="453">
                  <c:v>3.7453798767967146</c:v>
                </c:pt>
                <c:pt idx="454">
                  <c:v>4.0410677618069819</c:v>
                </c:pt>
                <c:pt idx="455">
                  <c:v>4.0410677618069819</c:v>
                </c:pt>
                <c:pt idx="456">
                  <c:v>4.0739219712525667</c:v>
                </c:pt>
                <c:pt idx="457">
                  <c:v>4.0739219712525667</c:v>
                </c:pt>
                <c:pt idx="458">
                  <c:v>4.0739219712525667</c:v>
                </c:pt>
                <c:pt idx="459">
                  <c:v>4.0739219712525667</c:v>
                </c:pt>
                <c:pt idx="460">
                  <c:v>4.2381930184804926</c:v>
                </c:pt>
                <c:pt idx="461">
                  <c:v>4.2381930184804926</c:v>
                </c:pt>
                <c:pt idx="462">
                  <c:v>4.2710472279260783</c:v>
                </c:pt>
                <c:pt idx="463">
                  <c:v>4.2710472279260783</c:v>
                </c:pt>
                <c:pt idx="464">
                  <c:v>4.3039014373716631</c:v>
                </c:pt>
                <c:pt idx="465">
                  <c:v>4.3039014373716631</c:v>
                </c:pt>
                <c:pt idx="466">
                  <c:v>4.3039014373716631</c:v>
                </c:pt>
                <c:pt idx="467">
                  <c:v>4.3039014373716631</c:v>
                </c:pt>
                <c:pt idx="468">
                  <c:v>4.3696098562628336</c:v>
                </c:pt>
                <c:pt idx="469">
                  <c:v>4.3696098562628336</c:v>
                </c:pt>
                <c:pt idx="470">
                  <c:v>4.5667351129363452</c:v>
                </c:pt>
                <c:pt idx="471">
                  <c:v>4.5667351129363452</c:v>
                </c:pt>
                <c:pt idx="472">
                  <c:v>4.5667351129363452</c:v>
                </c:pt>
                <c:pt idx="473">
                  <c:v>4.5667351129363452</c:v>
                </c:pt>
                <c:pt idx="474">
                  <c:v>4.6652977412731005</c:v>
                </c:pt>
                <c:pt idx="475">
                  <c:v>4.6652977412731005</c:v>
                </c:pt>
                <c:pt idx="476">
                  <c:v>4.6652977412731005</c:v>
                </c:pt>
                <c:pt idx="477">
                  <c:v>4.6652977412731005</c:v>
                </c:pt>
                <c:pt idx="478">
                  <c:v>4.862422997946612</c:v>
                </c:pt>
                <c:pt idx="479">
                  <c:v>4.862422997946612</c:v>
                </c:pt>
                <c:pt idx="480">
                  <c:v>5.0266940451745379</c:v>
                </c:pt>
                <c:pt idx="481">
                  <c:v>5.0266940451745379</c:v>
                </c:pt>
                <c:pt idx="482">
                  <c:v>5.0595482546201236</c:v>
                </c:pt>
                <c:pt idx="483">
                  <c:v>5.0595482546201236</c:v>
                </c:pt>
                <c:pt idx="484">
                  <c:v>5.3223819301848048</c:v>
                </c:pt>
                <c:pt idx="485">
                  <c:v>5.3223819301848048</c:v>
                </c:pt>
                <c:pt idx="486">
                  <c:v>5.3880903490759753</c:v>
                </c:pt>
                <c:pt idx="487">
                  <c:v>5.3880903490759753</c:v>
                </c:pt>
                <c:pt idx="488">
                  <c:v>5.5195071868583163</c:v>
                </c:pt>
                <c:pt idx="489">
                  <c:v>5.5195071868583163</c:v>
                </c:pt>
                <c:pt idx="490">
                  <c:v>5.6837782340862422</c:v>
                </c:pt>
                <c:pt idx="491">
                  <c:v>5.6837782340862422</c:v>
                </c:pt>
                <c:pt idx="492">
                  <c:v>5.7166324435318279</c:v>
                </c:pt>
                <c:pt idx="493">
                  <c:v>5.7166324435318279</c:v>
                </c:pt>
                <c:pt idx="494">
                  <c:v>5.7494866529774127</c:v>
                </c:pt>
                <c:pt idx="495">
                  <c:v>5.7494866529774127</c:v>
                </c:pt>
                <c:pt idx="496">
                  <c:v>6.1765913757700206</c:v>
                </c:pt>
                <c:pt idx="497">
                  <c:v>6.1765913757700206</c:v>
                </c:pt>
                <c:pt idx="498">
                  <c:v>6.3080082135523616</c:v>
                </c:pt>
                <c:pt idx="499">
                  <c:v>6.3080082135523616</c:v>
                </c:pt>
                <c:pt idx="500">
                  <c:v>6.5708418891170428</c:v>
                </c:pt>
                <c:pt idx="501">
                  <c:v>6.5708418891170428</c:v>
                </c:pt>
                <c:pt idx="502">
                  <c:v>6.6036960985626285</c:v>
                </c:pt>
                <c:pt idx="503">
                  <c:v>6.6036960985626285</c:v>
                </c:pt>
                <c:pt idx="504">
                  <c:v>6.6365503080082133</c:v>
                </c:pt>
                <c:pt idx="505">
                  <c:v>6.6365503080082133</c:v>
                </c:pt>
                <c:pt idx="506">
                  <c:v>7.0308008213552364</c:v>
                </c:pt>
                <c:pt idx="507">
                  <c:v>7.0308008213552364</c:v>
                </c:pt>
                <c:pt idx="508">
                  <c:v>7.0636550308008212</c:v>
                </c:pt>
                <c:pt idx="509">
                  <c:v>7.0636550308008212</c:v>
                </c:pt>
                <c:pt idx="510">
                  <c:v>7.2607802874743328</c:v>
                </c:pt>
                <c:pt idx="511">
                  <c:v>7.2607802874743328</c:v>
                </c:pt>
                <c:pt idx="512">
                  <c:v>7.2936344969199176</c:v>
                </c:pt>
                <c:pt idx="513">
                  <c:v>7.2936344969199176</c:v>
                </c:pt>
                <c:pt idx="514">
                  <c:v>7.3593429158110881</c:v>
                </c:pt>
                <c:pt idx="515">
                  <c:v>7.3593429158110881</c:v>
                </c:pt>
                <c:pt idx="516">
                  <c:v>7.3593429158110881</c:v>
                </c:pt>
                <c:pt idx="517">
                  <c:v>7.3593429158110881</c:v>
                </c:pt>
                <c:pt idx="518">
                  <c:v>7.6221765913757702</c:v>
                </c:pt>
                <c:pt idx="519">
                  <c:v>7.6221765913757702</c:v>
                </c:pt>
                <c:pt idx="520">
                  <c:v>7.6878850102669407</c:v>
                </c:pt>
                <c:pt idx="521">
                  <c:v>7.6878850102669407</c:v>
                </c:pt>
                <c:pt idx="522">
                  <c:v>7.8193018480492817</c:v>
                </c:pt>
                <c:pt idx="523">
                  <c:v>7.8193018480492817</c:v>
                </c:pt>
                <c:pt idx="524">
                  <c:v>7.9178644763860371</c:v>
                </c:pt>
                <c:pt idx="525">
                  <c:v>7.9178644763860371</c:v>
                </c:pt>
                <c:pt idx="526">
                  <c:v>8.2464065708418897</c:v>
                </c:pt>
                <c:pt idx="527">
                  <c:v>8.2464065708418897</c:v>
                </c:pt>
                <c:pt idx="528">
                  <c:v>8.2464065708418897</c:v>
                </c:pt>
                <c:pt idx="529">
                  <c:v>8.2464065708418897</c:v>
                </c:pt>
                <c:pt idx="530">
                  <c:v>8.3121149897330593</c:v>
                </c:pt>
                <c:pt idx="531">
                  <c:v>8.3121149897330593</c:v>
                </c:pt>
                <c:pt idx="532">
                  <c:v>8.5420944558521565</c:v>
                </c:pt>
                <c:pt idx="533">
                  <c:v>8.5420944558521565</c:v>
                </c:pt>
                <c:pt idx="534">
                  <c:v>8.8377823408624234</c:v>
                </c:pt>
                <c:pt idx="535">
                  <c:v>8.8377823408624234</c:v>
                </c:pt>
                <c:pt idx="536">
                  <c:v>8.9363449691991779</c:v>
                </c:pt>
                <c:pt idx="537">
                  <c:v>8.9363449691991779</c:v>
                </c:pt>
                <c:pt idx="538">
                  <c:v>9.1006160164271055</c:v>
                </c:pt>
                <c:pt idx="539">
                  <c:v>9.1006160164271055</c:v>
                </c:pt>
                <c:pt idx="540">
                  <c:v>9.4291581108829572</c:v>
                </c:pt>
                <c:pt idx="541">
                  <c:v>9.4291581108829572</c:v>
                </c:pt>
                <c:pt idx="542">
                  <c:v>9.462012320328542</c:v>
                </c:pt>
                <c:pt idx="543">
                  <c:v>9.462012320328542</c:v>
                </c:pt>
                <c:pt idx="544">
                  <c:v>9.6262833675564679</c:v>
                </c:pt>
                <c:pt idx="545">
                  <c:v>9.6262833675564679</c:v>
                </c:pt>
                <c:pt idx="546">
                  <c:v>9.6591375770020527</c:v>
                </c:pt>
                <c:pt idx="547">
                  <c:v>9.6591375770020527</c:v>
                </c:pt>
                <c:pt idx="548">
                  <c:v>10.151950718685832</c:v>
                </c:pt>
                <c:pt idx="549">
                  <c:v>10.151950718685832</c:v>
                </c:pt>
                <c:pt idx="550">
                  <c:v>10.316221765913758</c:v>
                </c:pt>
                <c:pt idx="551">
                  <c:v>10.316221765913758</c:v>
                </c:pt>
                <c:pt idx="552">
                  <c:v>10.513347022587268</c:v>
                </c:pt>
                <c:pt idx="553">
                  <c:v>10.513347022587268</c:v>
                </c:pt>
                <c:pt idx="554">
                  <c:v>10.57905544147844</c:v>
                </c:pt>
                <c:pt idx="555">
                  <c:v>10.57905544147844</c:v>
                </c:pt>
                <c:pt idx="556">
                  <c:v>10.809034907597535</c:v>
                </c:pt>
                <c:pt idx="557">
                  <c:v>10.809034907597535</c:v>
                </c:pt>
                <c:pt idx="558">
                  <c:v>10.841889117043122</c:v>
                </c:pt>
                <c:pt idx="559">
                  <c:v>10.841889117043122</c:v>
                </c:pt>
                <c:pt idx="560">
                  <c:v>10.940451745379876</c:v>
                </c:pt>
                <c:pt idx="561">
                  <c:v>10.940451745379876</c:v>
                </c:pt>
                <c:pt idx="562">
                  <c:v>11.433264887063656</c:v>
                </c:pt>
                <c:pt idx="563">
                  <c:v>11.433264887063656</c:v>
                </c:pt>
                <c:pt idx="564">
                  <c:v>11.564681724845997</c:v>
                </c:pt>
                <c:pt idx="565">
                  <c:v>11.564681724845997</c:v>
                </c:pt>
                <c:pt idx="566">
                  <c:v>11.761806981519507</c:v>
                </c:pt>
                <c:pt idx="567">
                  <c:v>11.761806981519507</c:v>
                </c:pt>
                <c:pt idx="568">
                  <c:v>11.893223819301848</c:v>
                </c:pt>
                <c:pt idx="569">
                  <c:v>11.893223819301848</c:v>
                </c:pt>
                <c:pt idx="570">
                  <c:v>11.991786447638603</c:v>
                </c:pt>
                <c:pt idx="571">
                  <c:v>11.991786447638603</c:v>
                </c:pt>
                <c:pt idx="572">
                  <c:v>12.386036960985626</c:v>
                </c:pt>
                <c:pt idx="573">
                  <c:v>12.386036960985626</c:v>
                </c:pt>
                <c:pt idx="574">
                  <c:v>12.648870636550308</c:v>
                </c:pt>
                <c:pt idx="575">
                  <c:v>12.648870636550308</c:v>
                </c:pt>
                <c:pt idx="576">
                  <c:v>12.681724845995893</c:v>
                </c:pt>
                <c:pt idx="577">
                  <c:v>12.681724845995893</c:v>
                </c:pt>
                <c:pt idx="578">
                  <c:v>12.813141683778234</c:v>
                </c:pt>
                <c:pt idx="579">
                  <c:v>12.813141683778234</c:v>
                </c:pt>
                <c:pt idx="580">
                  <c:v>12.845995893223819</c:v>
                </c:pt>
                <c:pt idx="581">
                  <c:v>12.845995893223819</c:v>
                </c:pt>
                <c:pt idx="582">
                  <c:v>13.240246406570842</c:v>
                </c:pt>
                <c:pt idx="583">
                  <c:v>13.240246406570842</c:v>
                </c:pt>
                <c:pt idx="584">
                  <c:v>13.305954825462011</c:v>
                </c:pt>
                <c:pt idx="585">
                  <c:v>13.305954825462011</c:v>
                </c:pt>
                <c:pt idx="586">
                  <c:v>13.733059548254619</c:v>
                </c:pt>
                <c:pt idx="587">
                  <c:v>13.733059548254619</c:v>
                </c:pt>
                <c:pt idx="588">
                  <c:v>14.028747433264886</c:v>
                </c:pt>
                <c:pt idx="589">
                  <c:v>14.028747433264886</c:v>
                </c:pt>
                <c:pt idx="590">
                  <c:v>14.160164271047227</c:v>
                </c:pt>
                <c:pt idx="591">
                  <c:v>14.160164271047227</c:v>
                </c:pt>
                <c:pt idx="592">
                  <c:v>14.390143737166325</c:v>
                </c:pt>
                <c:pt idx="593">
                  <c:v>14.390143737166325</c:v>
                </c:pt>
                <c:pt idx="594">
                  <c:v>15.408624229979466</c:v>
                </c:pt>
                <c:pt idx="595">
                  <c:v>15.408624229979466</c:v>
                </c:pt>
                <c:pt idx="596">
                  <c:v>16.328542094455852</c:v>
                </c:pt>
                <c:pt idx="597">
                  <c:v>16.328542094455852</c:v>
                </c:pt>
                <c:pt idx="598">
                  <c:v>16.459958932238195</c:v>
                </c:pt>
                <c:pt idx="599">
                  <c:v>16.459958932238195</c:v>
                </c:pt>
                <c:pt idx="600">
                  <c:v>17.117043121149898</c:v>
                </c:pt>
                <c:pt idx="601">
                  <c:v>17.117043121149898</c:v>
                </c:pt>
                <c:pt idx="602">
                  <c:v>17.708418891170432</c:v>
                </c:pt>
                <c:pt idx="603">
                  <c:v>17.708418891170432</c:v>
                </c:pt>
                <c:pt idx="604">
                  <c:v>19.7782340862423</c:v>
                </c:pt>
                <c:pt idx="605">
                  <c:v>19.7782340862423</c:v>
                </c:pt>
                <c:pt idx="606">
                  <c:v>19.942505133470227</c:v>
                </c:pt>
                <c:pt idx="607">
                  <c:v>19.942505133470227</c:v>
                </c:pt>
                <c:pt idx="608">
                  <c:v>20.271047227926079</c:v>
                </c:pt>
                <c:pt idx="609">
                  <c:v>20.271047227926079</c:v>
                </c:pt>
                <c:pt idx="610">
                  <c:v>20.501026694045173</c:v>
                </c:pt>
                <c:pt idx="611">
                  <c:v>20.501026694045173</c:v>
                </c:pt>
                <c:pt idx="612">
                  <c:v>20.73100616016427</c:v>
                </c:pt>
                <c:pt idx="613">
                  <c:v>20.73100616016427</c:v>
                </c:pt>
                <c:pt idx="614">
                  <c:v>22.17659137577002</c:v>
                </c:pt>
                <c:pt idx="615">
                  <c:v>22.17659137577002</c:v>
                </c:pt>
                <c:pt idx="616">
                  <c:v>24.377823408624231</c:v>
                </c:pt>
                <c:pt idx="617">
                  <c:v>24.377823408624231</c:v>
                </c:pt>
                <c:pt idx="618">
                  <c:v>24.837782340862422</c:v>
                </c:pt>
                <c:pt idx="619">
                  <c:v>24.837782340862422</c:v>
                </c:pt>
                <c:pt idx="620">
                  <c:v>25.88911704312115</c:v>
                </c:pt>
                <c:pt idx="621">
                  <c:v>25.88911704312115</c:v>
                </c:pt>
                <c:pt idx="622">
                  <c:v>26.677618069815196</c:v>
                </c:pt>
                <c:pt idx="623">
                  <c:v>26.677618069815196</c:v>
                </c:pt>
                <c:pt idx="624">
                  <c:v>27.433264887063654</c:v>
                </c:pt>
                <c:pt idx="625">
                  <c:v>27.433264887063654</c:v>
                </c:pt>
                <c:pt idx="626">
                  <c:v>28.320328542094455</c:v>
                </c:pt>
                <c:pt idx="627">
                  <c:v>28.320328542094455</c:v>
                </c:pt>
                <c:pt idx="628">
                  <c:v>29.240246406570844</c:v>
                </c:pt>
                <c:pt idx="629">
                  <c:v>29.240246406570844</c:v>
                </c:pt>
                <c:pt idx="630">
                  <c:v>32.95277207392197</c:v>
                </c:pt>
                <c:pt idx="631">
                  <c:v>32.95277207392197</c:v>
                </c:pt>
                <c:pt idx="632">
                  <c:v>34.75975359342916</c:v>
                </c:pt>
                <c:pt idx="633">
                  <c:v>34.75975359342916</c:v>
                </c:pt>
                <c:pt idx="634">
                  <c:v>37.190965092402465</c:v>
                </c:pt>
                <c:pt idx="635">
                  <c:v>37.190965092402465</c:v>
                </c:pt>
                <c:pt idx="636">
                  <c:v>38.143737166324435</c:v>
                </c:pt>
                <c:pt idx="637">
                  <c:v>38.143737166324435</c:v>
                </c:pt>
                <c:pt idx="638">
                  <c:v>39.260780287474333</c:v>
                </c:pt>
                <c:pt idx="639">
                  <c:v>39.260780287474333</c:v>
                </c:pt>
                <c:pt idx="640">
                  <c:v>0.62422997946611913</c:v>
                </c:pt>
                <c:pt idx="641">
                  <c:v>1.4127310061601643</c:v>
                </c:pt>
                <c:pt idx="642">
                  <c:v>8.2135523613963031</c:v>
                </c:pt>
                <c:pt idx="643">
                  <c:v>8.8049281314168386</c:v>
                </c:pt>
                <c:pt idx="644">
                  <c:v>9.0349075975359341</c:v>
                </c:pt>
                <c:pt idx="645">
                  <c:v>9.4948665297741268</c:v>
                </c:pt>
                <c:pt idx="646">
                  <c:v>11.039014373716633</c:v>
                </c:pt>
                <c:pt idx="647">
                  <c:v>11.564681724845997</c:v>
                </c:pt>
                <c:pt idx="648">
                  <c:v>11.794661190965092</c:v>
                </c:pt>
                <c:pt idx="649">
                  <c:v>13.075975359342916</c:v>
                </c:pt>
                <c:pt idx="650">
                  <c:v>14.094455852156058</c:v>
                </c:pt>
                <c:pt idx="651">
                  <c:v>15.474332648870636</c:v>
                </c:pt>
                <c:pt idx="652">
                  <c:v>17.544147843942504</c:v>
                </c:pt>
                <c:pt idx="653">
                  <c:v>19.613963039014372</c:v>
                </c:pt>
                <c:pt idx="654">
                  <c:v>19.7782340862423</c:v>
                </c:pt>
                <c:pt idx="655">
                  <c:v>20.993839835728952</c:v>
                </c:pt>
                <c:pt idx="656">
                  <c:v>21.453798767967147</c:v>
                </c:pt>
                <c:pt idx="657">
                  <c:v>22.735112936344969</c:v>
                </c:pt>
                <c:pt idx="658">
                  <c:v>22.965092402464066</c:v>
                </c:pt>
                <c:pt idx="659">
                  <c:v>23.162217659137578</c:v>
                </c:pt>
                <c:pt idx="660">
                  <c:v>23.655030800821354</c:v>
                </c:pt>
                <c:pt idx="661">
                  <c:v>24.410677618069816</c:v>
                </c:pt>
                <c:pt idx="662">
                  <c:v>24.837782340862422</c:v>
                </c:pt>
                <c:pt idx="663">
                  <c:v>24.903490759753595</c:v>
                </c:pt>
                <c:pt idx="664">
                  <c:v>27.991786447638603</c:v>
                </c:pt>
                <c:pt idx="665">
                  <c:v>28.780287474332649</c:v>
                </c:pt>
                <c:pt idx="666">
                  <c:v>29.634496919917865</c:v>
                </c:pt>
                <c:pt idx="667">
                  <c:v>30.160164271047229</c:v>
                </c:pt>
                <c:pt idx="668">
                  <c:v>32.032854209445588</c:v>
                </c:pt>
                <c:pt idx="669">
                  <c:v>32.131416837782339</c:v>
                </c:pt>
                <c:pt idx="670">
                  <c:v>34.036960985626287</c:v>
                </c:pt>
                <c:pt idx="671">
                  <c:v>43.466119096509239</c:v>
                </c:pt>
                <c:pt idx="672">
                  <c:v>3.2854209445585217E-2</c:v>
                </c:pt>
                <c:pt idx="673">
                  <c:v>3.2854209445585217E-2</c:v>
                </c:pt>
                <c:pt idx="674">
                  <c:v>3.2854209445585217E-2</c:v>
                </c:pt>
                <c:pt idx="675">
                  <c:v>6.5708418891170434E-2</c:v>
                </c:pt>
                <c:pt idx="676">
                  <c:v>6.5708418891170434E-2</c:v>
                </c:pt>
                <c:pt idx="677">
                  <c:v>0.13141683778234087</c:v>
                </c:pt>
                <c:pt idx="678">
                  <c:v>0.26283367556468173</c:v>
                </c:pt>
                <c:pt idx="679">
                  <c:v>0.55852156057494862</c:v>
                </c:pt>
                <c:pt idx="680">
                  <c:v>0.82135523613963035</c:v>
                </c:pt>
                <c:pt idx="681">
                  <c:v>0.95277207392197127</c:v>
                </c:pt>
                <c:pt idx="682">
                  <c:v>0.95277207392197127</c:v>
                </c:pt>
                <c:pt idx="683">
                  <c:v>1.1498973305954825</c:v>
                </c:pt>
                <c:pt idx="684">
                  <c:v>1.2813141683778233</c:v>
                </c:pt>
                <c:pt idx="685">
                  <c:v>1.6098562628336757</c:v>
                </c:pt>
                <c:pt idx="686">
                  <c:v>2.0698151950718686</c:v>
                </c:pt>
                <c:pt idx="687">
                  <c:v>2.3983572895277208</c:v>
                </c:pt>
                <c:pt idx="688">
                  <c:v>3.0225872689938398</c:v>
                </c:pt>
                <c:pt idx="689">
                  <c:v>9.462012320328542</c:v>
                </c:pt>
                <c:pt idx="690">
                  <c:v>9.6262833675564679</c:v>
                </c:pt>
                <c:pt idx="691">
                  <c:v>10.513347022587268</c:v>
                </c:pt>
                <c:pt idx="692">
                  <c:v>10.57905544147844</c:v>
                </c:pt>
                <c:pt idx="693">
                  <c:v>13.733059548254619</c:v>
                </c:pt>
                <c:pt idx="694">
                  <c:v>15.408624229979466</c:v>
                </c:pt>
                <c:pt idx="695">
                  <c:v>16.328542094455852</c:v>
                </c:pt>
                <c:pt idx="696">
                  <c:v>17.708418891170432</c:v>
                </c:pt>
                <c:pt idx="697">
                  <c:v>19.942505133470227</c:v>
                </c:pt>
                <c:pt idx="698">
                  <c:v>20.271047227926079</c:v>
                </c:pt>
                <c:pt idx="699">
                  <c:v>20.73100616016427</c:v>
                </c:pt>
                <c:pt idx="700">
                  <c:v>24.377823408624231</c:v>
                </c:pt>
                <c:pt idx="701">
                  <c:v>26.677618069815196</c:v>
                </c:pt>
                <c:pt idx="702">
                  <c:v>27.433264887063654</c:v>
                </c:pt>
                <c:pt idx="703">
                  <c:v>28.320328542094455</c:v>
                </c:pt>
                <c:pt idx="704">
                  <c:v>29.240246406570844</c:v>
                </c:pt>
                <c:pt idx="705">
                  <c:v>32.95277207392197</c:v>
                </c:pt>
                <c:pt idx="706">
                  <c:v>37.190965092402465</c:v>
                </c:pt>
                <c:pt idx="707">
                  <c:v>39.260780287474333</c:v>
                </c:pt>
                <c:pt idx="708">
                  <c:v>0</c:v>
                </c:pt>
                <c:pt idx="709">
                  <c:v>6.537987679671458</c:v>
                </c:pt>
              </c:numCache>
            </c:numRef>
          </c:xVal>
          <c:yVal>
            <c:numRef>
              <c:f>Sheet1!$D$2:$D$711</c:f>
              <c:numCache>
                <c:formatCode>General</c:formatCode>
                <c:ptCount val="710"/>
                <c:pt idx="640">
                  <c:v>0.94936708860759511</c:v>
                </c:pt>
                <c:pt idx="641">
                  <c:v>0.87927958542179963</c:v>
                </c:pt>
                <c:pt idx="642">
                  <c:v>0.44926694145639445</c:v>
                </c:pt>
                <c:pt idx="643">
                  <c:v>0.43624471126925263</c:v>
                </c:pt>
                <c:pt idx="644">
                  <c:v>0.42963494291668819</c:v>
                </c:pt>
                <c:pt idx="645">
                  <c:v>0.42292189693361493</c:v>
                </c:pt>
                <c:pt idx="646">
                  <c:v>0.38881529234219436</c:v>
                </c:pt>
                <c:pt idx="647">
                  <c:v>0.38187216212179803</c:v>
                </c:pt>
                <c:pt idx="648">
                  <c:v>0.37480045541583884</c:v>
                </c:pt>
                <c:pt idx="649">
                  <c:v>0.36038505328446035</c:v>
                </c:pt>
                <c:pt idx="650">
                  <c:v>0.32361106825543373</c:v>
                </c:pt>
                <c:pt idx="651">
                  <c:v>0.29350771306888179</c:v>
                </c:pt>
                <c:pt idx="652">
                  <c:v>0.28578382588285861</c:v>
                </c:pt>
                <c:pt idx="653">
                  <c:v>0.26196850705928709</c:v>
                </c:pt>
                <c:pt idx="654">
                  <c:v>0.25378199121368439</c:v>
                </c:pt>
                <c:pt idx="655">
                  <c:v>0.22840379209231595</c:v>
                </c:pt>
                <c:pt idx="656">
                  <c:v>0.22840379209231595</c:v>
                </c:pt>
                <c:pt idx="657">
                  <c:v>0.22840379209231595</c:v>
                </c:pt>
                <c:pt idx="658">
                  <c:v>0.22840379209231595</c:v>
                </c:pt>
                <c:pt idx="659">
                  <c:v>0.21847319243612831</c:v>
                </c:pt>
                <c:pt idx="660">
                  <c:v>0.20806970708202696</c:v>
                </c:pt>
                <c:pt idx="661">
                  <c:v>0.20806970708202696</c:v>
                </c:pt>
                <c:pt idx="662">
                  <c:v>0.19651027891080325</c:v>
                </c:pt>
                <c:pt idx="663">
                  <c:v>0.19651027891080325</c:v>
                </c:pt>
                <c:pt idx="664">
                  <c:v>0.1703089083893628</c:v>
                </c:pt>
                <c:pt idx="665">
                  <c:v>0.1703089083893628</c:v>
                </c:pt>
                <c:pt idx="666">
                  <c:v>0.1703089083893628</c:v>
                </c:pt>
                <c:pt idx="667">
                  <c:v>0.1703089083893628</c:v>
                </c:pt>
                <c:pt idx="668">
                  <c:v>0.1703089083893628</c:v>
                </c:pt>
                <c:pt idx="669">
                  <c:v>0.1703089083893628</c:v>
                </c:pt>
                <c:pt idx="670">
                  <c:v>0.12164922027811628</c:v>
                </c:pt>
                <c:pt idx="671">
                  <c:v>6.0824610139058134E-2</c:v>
                </c:pt>
              </c:numCache>
            </c:numRef>
          </c:yVal>
          <c:smooth val="0"/>
          <c:extLst>
            <c:ext xmlns:c16="http://schemas.microsoft.com/office/drawing/2014/chart" uri="{C3380CC4-5D6E-409C-BE32-E72D297353CC}">
              <c16:uniqueId val="{00000002-E45F-49C5-B165-9641E70E2A15}"/>
            </c:ext>
          </c:extLst>
        </c:ser>
        <c:ser>
          <c:idx val="3"/>
          <c:order val="3"/>
          <c:tx>
            <c:strRef>
              <c:f>Sheet1!$E$1</c:f>
              <c:strCache>
                <c:ptCount val="1"/>
                <c:pt idx="0">
                  <c:v>CCR Cen</c:v>
                </c:pt>
              </c:strCache>
            </c:strRef>
          </c:tx>
          <c:spPr>
            <a:ln w="19050" cap="rnd">
              <a:noFill/>
              <a:round/>
            </a:ln>
            <a:effectLst/>
          </c:spPr>
          <c:marker>
            <c:symbol val="circle"/>
            <c:size val="4"/>
            <c:spPr>
              <a:noFill/>
              <a:ln w="9525">
                <a:solidFill>
                  <a:srgbClr val="A69F9F"/>
                </a:solidFill>
              </a:ln>
              <a:effectLst/>
            </c:spPr>
          </c:marker>
          <c:xVal>
            <c:numRef>
              <c:f>Sheet1!$A$2:$A$711</c:f>
              <c:numCache>
                <c:formatCode>General</c:formatCode>
                <c:ptCount val="710"/>
                <c:pt idx="0">
                  <c:v>0</c:v>
                </c:pt>
                <c:pt idx="1">
                  <c:v>0</c:v>
                </c:pt>
                <c:pt idx="2">
                  <c:v>0</c:v>
                </c:pt>
                <c:pt idx="3">
                  <c:v>9.856262833675565E-2</c:v>
                </c:pt>
                <c:pt idx="4">
                  <c:v>9.856262833675565E-2</c:v>
                </c:pt>
                <c:pt idx="5">
                  <c:v>0.32854209445585214</c:v>
                </c:pt>
                <c:pt idx="6">
                  <c:v>0.32854209445585214</c:v>
                </c:pt>
                <c:pt idx="7">
                  <c:v>0.3942505133470226</c:v>
                </c:pt>
                <c:pt idx="8">
                  <c:v>0.3942505133470226</c:v>
                </c:pt>
                <c:pt idx="9">
                  <c:v>0.45995893223819301</c:v>
                </c:pt>
                <c:pt idx="10">
                  <c:v>0.45995893223819301</c:v>
                </c:pt>
                <c:pt idx="11">
                  <c:v>0.45995893223819301</c:v>
                </c:pt>
                <c:pt idx="12">
                  <c:v>0.45995893223819301</c:v>
                </c:pt>
                <c:pt idx="13">
                  <c:v>0.52566735112936347</c:v>
                </c:pt>
                <c:pt idx="14">
                  <c:v>0.52566735112936347</c:v>
                </c:pt>
                <c:pt idx="15">
                  <c:v>0.62422997946611913</c:v>
                </c:pt>
                <c:pt idx="16">
                  <c:v>0.62422997946611913</c:v>
                </c:pt>
                <c:pt idx="17">
                  <c:v>0.62422997946611913</c:v>
                </c:pt>
                <c:pt idx="18">
                  <c:v>0.62422997946611913</c:v>
                </c:pt>
                <c:pt idx="19">
                  <c:v>0.88706365503080087</c:v>
                </c:pt>
                <c:pt idx="20">
                  <c:v>0.88706365503080087</c:v>
                </c:pt>
                <c:pt idx="21">
                  <c:v>0.98562628336755642</c:v>
                </c:pt>
                <c:pt idx="22">
                  <c:v>0.98562628336755642</c:v>
                </c:pt>
                <c:pt idx="23">
                  <c:v>1.0184804928131417</c:v>
                </c:pt>
                <c:pt idx="24">
                  <c:v>1.0184804928131417</c:v>
                </c:pt>
                <c:pt idx="25">
                  <c:v>1.1498973305954825</c:v>
                </c:pt>
                <c:pt idx="26">
                  <c:v>1.1498973305954825</c:v>
                </c:pt>
                <c:pt idx="27">
                  <c:v>1.1498973305954825</c:v>
                </c:pt>
                <c:pt idx="28">
                  <c:v>1.1498973305954825</c:v>
                </c:pt>
                <c:pt idx="29">
                  <c:v>1.1827515400410678</c:v>
                </c:pt>
                <c:pt idx="30">
                  <c:v>1.1827515400410678</c:v>
                </c:pt>
                <c:pt idx="31">
                  <c:v>1.2484599589322383</c:v>
                </c:pt>
                <c:pt idx="32">
                  <c:v>1.2484599589322383</c:v>
                </c:pt>
                <c:pt idx="33">
                  <c:v>1.3470225872689938</c:v>
                </c:pt>
                <c:pt idx="34">
                  <c:v>1.3470225872689938</c:v>
                </c:pt>
                <c:pt idx="35">
                  <c:v>1.3798767967145791</c:v>
                </c:pt>
                <c:pt idx="36">
                  <c:v>1.3798767967145791</c:v>
                </c:pt>
                <c:pt idx="37">
                  <c:v>1.3798767967145791</c:v>
                </c:pt>
                <c:pt idx="38">
                  <c:v>1.3798767967145791</c:v>
                </c:pt>
                <c:pt idx="39">
                  <c:v>1.3798767967145791</c:v>
                </c:pt>
                <c:pt idx="40">
                  <c:v>1.3798767967145791</c:v>
                </c:pt>
                <c:pt idx="41">
                  <c:v>1.4127310061601643</c:v>
                </c:pt>
                <c:pt idx="42">
                  <c:v>1.4127310061601643</c:v>
                </c:pt>
                <c:pt idx="43">
                  <c:v>1.4784394250513346</c:v>
                </c:pt>
                <c:pt idx="44">
                  <c:v>1.4784394250513346</c:v>
                </c:pt>
                <c:pt idx="45">
                  <c:v>1.5112936344969199</c:v>
                </c:pt>
                <c:pt idx="46">
                  <c:v>1.5112936344969199</c:v>
                </c:pt>
                <c:pt idx="47">
                  <c:v>1.675564681724846</c:v>
                </c:pt>
                <c:pt idx="48">
                  <c:v>1.675564681724846</c:v>
                </c:pt>
                <c:pt idx="49">
                  <c:v>1.7412731006160165</c:v>
                </c:pt>
                <c:pt idx="50">
                  <c:v>1.7412731006160165</c:v>
                </c:pt>
                <c:pt idx="51">
                  <c:v>1.8069815195071868</c:v>
                </c:pt>
                <c:pt idx="52">
                  <c:v>1.8069815195071868</c:v>
                </c:pt>
                <c:pt idx="53">
                  <c:v>1.839835728952772</c:v>
                </c:pt>
                <c:pt idx="54">
                  <c:v>1.839835728952772</c:v>
                </c:pt>
                <c:pt idx="55">
                  <c:v>1.9055441478439425</c:v>
                </c:pt>
                <c:pt idx="56">
                  <c:v>1.9055441478439425</c:v>
                </c:pt>
                <c:pt idx="57">
                  <c:v>1.9383983572895278</c:v>
                </c:pt>
                <c:pt idx="58">
                  <c:v>1.9383983572895278</c:v>
                </c:pt>
                <c:pt idx="59">
                  <c:v>2.0369609856262834</c:v>
                </c:pt>
                <c:pt idx="60">
                  <c:v>2.0369609856262834</c:v>
                </c:pt>
                <c:pt idx="61">
                  <c:v>2.0698151950718686</c:v>
                </c:pt>
                <c:pt idx="62">
                  <c:v>2.0698151950718686</c:v>
                </c:pt>
                <c:pt idx="63">
                  <c:v>2.1355236139630391</c:v>
                </c:pt>
                <c:pt idx="64">
                  <c:v>2.1355236139630391</c:v>
                </c:pt>
                <c:pt idx="65">
                  <c:v>2.2340862422997945</c:v>
                </c:pt>
                <c:pt idx="66">
                  <c:v>2.2340862422997945</c:v>
                </c:pt>
                <c:pt idx="67">
                  <c:v>2.2340862422997945</c:v>
                </c:pt>
                <c:pt idx="68">
                  <c:v>2.2340862422997945</c:v>
                </c:pt>
                <c:pt idx="69">
                  <c:v>2.2669404517453797</c:v>
                </c:pt>
                <c:pt idx="70">
                  <c:v>2.2669404517453797</c:v>
                </c:pt>
                <c:pt idx="71">
                  <c:v>2.3326488706365502</c:v>
                </c:pt>
                <c:pt idx="72">
                  <c:v>2.3326488706365502</c:v>
                </c:pt>
                <c:pt idx="73">
                  <c:v>2.431211498973306</c:v>
                </c:pt>
                <c:pt idx="74">
                  <c:v>2.431211498973306</c:v>
                </c:pt>
                <c:pt idx="75">
                  <c:v>2.4640657084188913</c:v>
                </c:pt>
                <c:pt idx="76">
                  <c:v>2.4640657084188913</c:v>
                </c:pt>
                <c:pt idx="77">
                  <c:v>2.5626283367556466</c:v>
                </c:pt>
                <c:pt idx="78">
                  <c:v>2.5626283367556466</c:v>
                </c:pt>
                <c:pt idx="79">
                  <c:v>2.6283367556468171</c:v>
                </c:pt>
                <c:pt idx="80">
                  <c:v>2.6283367556468171</c:v>
                </c:pt>
                <c:pt idx="81">
                  <c:v>2.6283367556468171</c:v>
                </c:pt>
                <c:pt idx="82">
                  <c:v>2.6283367556468171</c:v>
                </c:pt>
                <c:pt idx="83">
                  <c:v>2.6940451745379876</c:v>
                </c:pt>
                <c:pt idx="84">
                  <c:v>2.6940451745379876</c:v>
                </c:pt>
                <c:pt idx="85">
                  <c:v>2.8254620123203287</c:v>
                </c:pt>
                <c:pt idx="86">
                  <c:v>2.8254620123203287</c:v>
                </c:pt>
                <c:pt idx="87">
                  <c:v>2.9568788501026693</c:v>
                </c:pt>
                <c:pt idx="88">
                  <c:v>2.9568788501026693</c:v>
                </c:pt>
                <c:pt idx="89">
                  <c:v>2.9897330595482545</c:v>
                </c:pt>
                <c:pt idx="90">
                  <c:v>2.9897330595482545</c:v>
                </c:pt>
                <c:pt idx="91">
                  <c:v>2.9897330595482545</c:v>
                </c:pt>
                <c:pt idx="92">
                  <c:v>2.9897330595482545</c:v>
                </c:pt>
                <c:pt idx="93">
                  <c:v>3.055441478439425</c:v>
                </c:pt>
                <c:pt idx="94">
                  <c:v>3.055441478439425</c:v>
                </c:pt>
                <c:pt idx="95">
                  <c:v>3.1540041067761808</c:v>
                </c:pt>
                <c:pt idx="96">
                  <c:v>3.1540041067761808</c:v>
                </c:pt>
                <c:pt idx="97">
                  <c:v>3.4496919917864477</c:v>
                </c:pt>
                <c:pt idx="98">
                  <c:v>3.4496919917864477</c:v>
                </c:pt>
                <c:pt idx="99">
                  <c:v>3.9096509240246409</c:v>
                </c:pt>
                <c:pt idx="100">
                  <c:v>3.9096509240246409</c:v>
                </c:pt>
                <c:pt idx="101">
                  <c:v>3.9096509240246409</c:v>
                </c:pt>
                <c:pt idx="102">
                  <c:v>3.9096509240246409</c:v>
                </c:pt>
                <c:pt idx="103">
                  <c:v>3.9425051334702257</c:v>
                </c:pt>
                <c:pt idx="104">
                  <c:v>3.9425051334702257</c:v>
                </c:pt>
                <c:pt idx="105">
                  <c:v>4.0410677618069819</c:v>
                </c:pt>
                <c:pt idx="106">
                  <c:v>4.0410677618069819</c:v>
                </c:pt>
                <c:pt idx="107">
                  <c:v>4.2381930184804926</c:v>
                </c:pt>
                <c:pt idx="108">
                  <c:v>4.2381930184804926</c:v>
                </c:pt>
                <c:pt idx="109">
                  <c:v>4.2710472279260783</c:v>
                </c:pt>
                <c:pt idx="110">
                  <c:v>4.2710472279260783</c:v>
                </c:pt>
                <c:pt idx="111">
                  <c:v>4.3696098562628336</c:v>
                </c:pt>
                <c:pt idx="112">
                  <c:v>4.3696098562628336</c:v>
                </c:pt>
                <c:pt idx="113">
                  <c:v>4.4024640657084193</c:v>
                </c:pt>
                <c:pt idx="114">
                  <c:v>4.4024640657084193</c:v>
                </c:pt>
                <c:pt idx="115">
                  <c:v>4.4024640657084193</c:v>
                </c:pt>
                <c:pt idx="116">
                  <c:v>4.4024640657084193</c:v>
                </c:pt>
                <c:pt idx="117">
                  <c:v>4.6652977412731005</c:v>
                </c:pt>
                <c:pt idx="118">
                  <c:v>4.6652977412731005</c:v>
                </c:pt>
                <c:pt idx="119">
                  <c:v>4.862422997946612</c:v>
                </c:pt>
                <c:pt idx="120">
                  <c:v>4.862422997946612</c:v>
                </c:pt>
                <c:pt idx="121">
                  <c:v>4.9281314168377826</c:v>
                </c:pt>
                <c:pt idx="122">
                  <c:v>4.9281314168377826</c:v>
                </c:pt>
                <c:pt idx="123">
                  <c:v>4.9938398357289531</c:v>
                </c:pt>
                <c:pt idx="124">
                  <c:v>4.9938398357289531</c:v>
                </c:pt>
                <c:pt idx="125">
                  <c:v>5.1909650924024637</c:v>
                </c:pt>
                <c:pt idx="126">
                  <c:v>5.1909650924024637</c:v>
                </c:pt>
                <c:pt idx="127">
                  <c:v>5.2238193018480494</c:v>
                </c:pt>
                <c:pt idx="128">
                  <c:v>5.2238193018480494</c:v>
                </c:pt>
                <c:pt idx="129">
                  <c:v>5.3223819301848048</c:v>
                </c:pt>
                <c:pt idx="130">
                  <c:v>5.3223819301848048</c:v>
                </c:pt>
                <c:pt idx="131">
                  <c:v>5.3552361396303905</c:v>
                </c:pt>
                <c:pt idx="132">
                  <c:v>5.3552361396303905</c:v>
                </c:pt>
                <c:pt idx="133">
                  <c:v>5.4866529774127306</c:v>
                </c:pt>
                <c:pt idx="134">
                  <c:v>5.4866529774127306</c:v>
                </c:pt>
                <c:pt idx="135">
                  <c:v>5.5195071868583163</c:v>
                </c:pt>
                <c:pt idx="136">
                  <c:v>5.5195071868583163</c:v>
                </c:pt>
                <c:pt idx="137">
                  <c:v>5.6837782340862422</c:v>
                </c:pt>
                <c:pt idx="138">
                  <c:v>5.6837782340862422</c:v>
                </c:pt>
                <c:pt idx="139">
                  <c:v>5.848049281314168</c:v>
                </c:pt>
                <c:pt idx="140">
                  <c:v>5.848049281314168</c:v>
                </c:pt>
                <c:pt idx="141">
                  <c:v>5.9137577002053385</c:v>
                </c:pt>
                <c:pt idx="142">
                  <c:v>5.9137577002053385</c:v>
                </c:pt>
                <c:pt idx="143">
                  <c:v>5.9137577002053385</c:v>
                </c:pt>
                <c:pt idx="144">
                  <c:v>5.9137577002053385</c:v>
                </c:pt>
                <c:pt idx="145">
                  <c:v>5.979466119096509</c:v>
                </c:pt>
                <c:pt idx="146">
                  <c:v>5.979466119096509</c:v>
                </c:pt>
                <c:pt idx="147">
                  <c:v>6.0451745379876796</c:v>
                </c:pt>
                <c:pt idx="148">
                  <c:v>6.0451745379876796</c:v>
                </c:pt>
                <c:pt idx="149">
                  <c:v>6.2422997946611911</c:v>
                </c:pt>
                <c:pt idx="150">
                  <c:v>6.2422997946611911</c:v>
                </c:pt>
                <c:pt idx="151">
                  <c:v>6.2422997946611911</c:v>
                </c:pt>
                <c:pt idx="152">
                  <c:v>6.2422997946611911</c:v>
                </c:pt>
                <c:pt idx="153">
                  <c:v>6.2422997946611911</c:v>
                </c:pt>
                <c:pt idx="154">
                  <c:v>6.2422997946611911</c:v>
                </c:pt>
                <c:pt idx="155">
                  <c:v>6.3408624229979464</c:v>
                </c:pt>
                <c:pt idx="156">
                  <c:v>6.3408624229979464</c:v>
                </c:pt>
                <c:pt idx="157">
                  <c:v>6.4394250513347027</c:v>
                </c:pt>
                <c:pt idx="158">
                  <c:v>6.4394250513347027</c:v>
                </c:pt>
                <c:pt idx="159">
                  <c:v>6.4722792607802875</c:v>
                </c:pt>
                <c:pt idx="160">
                  <c:v>6.4722792607802875</c:v>
                </c:pt>
                <c:pt idx="161">
                  <c:v>6.537987679671458</c:v>
                </c:pt>
                <c:pt idx="162">
                  <c:v>6.537987679671458</c:v>
                </c:pt>
                <c:pt idx="163">
                  <c:v>6.8008213552361401</c:v>
                </c:pt>
                <c:pt idx="164">
                  <c:v>6.8008213552361401</c:v>
                </c:pt>
                <c:pt idx="165">
                  <c:v>6.8336755646817249</c:v>
                </c:pt>
                <c:pt idx="166">
                  <c:v>6.8336755646817249</c:v>
                </c:pt>
                <c:pt idx="167">
                  <c:v>6.8993839835728954</c:v>
                </c:pt>
                <c:pt idx="168">
                  <c:v>6.8993839835728954</c:v>
                </c:pt>
                <c:pt idx="169">
                  <c:v>6.8993839835728954</c:v>
                </c:pt>
                <c:pt idx="170">
                  <c:v>6.8993839835728954</c:v>
                </c:pt>
                <c:pt idx="171">
                  <c:v>7.1622176591375766</c:v>
                </c:pt>
                <c:pt idx="172">
                  <c:v>7.1622176591375766</c:v>
                </c:pt>
                <c:pt idx="173">
                  <c:v>7.5893223819301845</c:v>
                </c:pt>
                <c:pt idx="174">
                  <c:v>7.5893223819301845</c:v>
                </c:pt>
                <c:pt idx="175">
                  <c:v>7.6221765913757702</c:v>
                </c:pt>
                <c:pt idx="176">
                  <c:v>7.6221765913757702</c:v>
                </c:pt>
                <c:pt idx="177">
                  <c:v>8.2135523613963031</c:v>
                </c:pt>
                <c:pt idx="178">
                  <c:v>8.2135523613963031</c:v>
                </c:pt>
                <c:pt idx="179">
                  <c:v>8.4106776180698155</c:v>
                </c:pt>
                <c:pt idx="180">
                  <c:v>8.4106776180698155</c:v>
                </c:pt>
                <c:pt idx="181">
                  <c:v>8.4435318275154003</c:v>
                </c:pt>
                <c:pt idx="182">
                  <c:v>8.4435318275154003</c:v>
                </c:pt>
                <c:pt idx="183">
                  <c:v>8.8049281314168386</c:v>
                </c:pt>
                <c:pt idx="184">
                  <c:v>8.8049281314168386</c:v>
                </c:pt>
                <c:pt idx="185">
                  <c:v>8.8377823408624234</c:v>
                </c:pt>
                <c:pt idx="186">
                  <c:v>8.8377823408624234</c:v>
                </c:pt>
                <c:pt idx="187">
                  <c:v>9.0349075975359341</c:v>
                </c:pt>
                <c:pt idx="188">
                  <c:v>9.0349075975359341</c:v>
                </c:pt>
                <c:pt idx="189">
                  <c:v>9.462012320328542</c:v>
                </c:pt>
                <c:pt idx="190">
                  <c:v>9.462012320328542</c:v>
                </c:pt>
                <c:pt idx="191">
                  <c:v>9.4948665297741268</c:v>
                </c:pt>
                <c:pt idx="192">
                  <c:v>9.4948665297741268</c:v>
                </c:pt>
                <c:pt idx="193">
                  <c:v>9.7577002053388089</c:v>
                </c:pt>
                <c:pt idx="194">
                  <c:v>9.7577002053388089</c:v>
                </c:pt>
                <c:pt idx="195">
                  <c:v>10.020533880903491</c:v>
                </c:pt>
                <c:pt idx="196">
                  <c:v>10.020533880903491</c:v>
                </c:pt>
                <c:pt idx="197">
                  <c:v>10.184804928131417</c:v>
                </c:pt>
                <c:pt idx="198">
                  <c:v>10.184804928131417</c:v>
                </c:pt>
                <c:pt idx="199">
                  <c:v>10.677618069815194</c:v>
                </c:pt>
                <c:pt idx="200">
                  <c:v>10.677618069815194</c:v>
                </c:pt>
                <c:pt idx="201">
                  <c:v>10.710472279260781</c:v>
                </c:pt>
                <c:pt idx="202">
                  <c:v>10.710472279260781</c:v>
                </c:pt>
                <c:pt idx="203">
                  <c:v>11.039014373716633</c:v>
                </c:pt>
                <c:pt idx="204">
                  <c:v>11.039014373716633</c:v>
                </c:pt>
                <c:pt idx="205">
                  <c:v>11.268993839835728</c:v>
                </c:pt>
                <c:pt idx="206">
                  <c:v>11.268993839835728</c:v>
                </c:pt>
                <c:pt idx="207">
                  <c:v>11.564681724845997</c:v>
                </c:pt>
                <c:pt idx="208">
                  <c:v>11.564681724845997</c:v>
                </c:pt>
                <c:pt idx="209">
                  <c:v>11.597535934291582</c:v>
                </c:pt>
                <c:pt idx="210">
                  <c:v>11.597535934291582</c:v>
                </c:pt>
                <c:pt idx="211">
                  <c:v>11.794661190965092</c:v>
                </c:pt>
                <c:pt idx="212">
                  <c:v>11.794661190965092</c:v>
                </c:pt>
                <c:pt idx="213">
                  <c:v>12.517453798767967</c:v>
                </c:pt>
                <c:pt idx="214">
                  <c:v>12.517453798767967</c:v>
                </c:pt>
                <c:pt idx="215">
                  <c:v>12.747433264887064</c:v>
                </c:pt>
                <c:pt idx="216">
                  <c:v>12.747433264887064</c:v>
                </c:pt>
                <c:pt idx="217">
                  <c:v>13.075975359342916</c:v>
                </c:pt>
                <c:pt idx="218">
                  <c:v>13.075975359342916</c:v>
                </c:pt>
                <c:pt idx="219">
                  <c:v>13.568788501026694</c:v>
                </c:pt>
                <c:pt idx="220">
                  <c:v>13.568788501026694</c:v>
                </c:pt>
                <c:pt idx="221">
                  <c:v>13.634496919917865</c:v>
                </c:pt>
                <c:pt idx="222">
                  <c:v>13.634496919917865</c:v>
                </c:pt>
                <c:pt idx="223">
                  <c:v>13.733059548254619</c:v>
                </c:pt>
                <c:pt idx="224">
                  <c:v>13.733059548254619</c:v>
                </c:pt>
                <c:pt idx="225">
                  <c:v>14.094455852156058</c:v>
                </c:pt>
                <c:pt idx="226">
                  <c:v>14.094455852156058</c:v>
                </c:pt>
                <c:pt idx="227">
                  <c:v>14.094455852156058</c:v>
                </c:pt>
                <c:pt idx="228">
                  <c:v>14.094455852156058</c:v>
                </c:pt>
                <c:pt idx="229">
                  <c:v>14.094455852156058</c:v>
                </c:pt>
                <c:pt idx="230">
                  <c:v>14.094455852156058</c:v>
                </c:pt>
                <c:pt idx="231">
                  <c:v>14.127310061601642</c:v>
                </c:pt>
                <c:pt idx="232">
                  <c:v>14.127310061601642</c:v>
                </c:pt>
                <c:pt idx="233">
                  <c:v>14.620123203285422</c:v>
                </c:pt>
                <c:pt idx="234">
                  <c:v>14.620123203285422</c:v>
                </c:pt>
                <c:pt idx="235">
                  <c:v>14.652977412731007</c:v>
                </c:pt>
                <c:pt idx="236">
                  <c:v>14.652977412731007</c:v>
                </c:pt>
                <c:pt idx="237">
                  <c:v>15.24435318275154</c:v>
                </c:pt>
                <c:pt idx="238">
                  <c:v>15.24435318275154</c:v>
                </c:pt>
                <c:pt idx="239">
                  <c:v>15.474332648870636</c:v>
                </c:pt>
                <c:pt idx="240">
                  <c:v>15.474332648870636</c:v>
                </c:pt>
                <c:pt idx="241">
                  <c:v>17.281314168377822</c:v>
                </c:pt>
                <c:pt idx="242">
                  <c:v>17.281314168377822</c:v>
                </c:pt>
                <c:pt idx="243">
                  <c:v>17.544147843942504</c:v>
                </c:pt>
                <c:pt idx="244">
                  <c:v>17.544147843942504</c:v>
                </c:pt>
                <c:pt idx="245">
                  <c:v>17.806981519507186</c:v>
                </c:pt>
                <c:pt idx="246">
                  <c:v>17.806981519507186</c:v>
                </c:pt>
                <c:pt idx="247">
                  <c:v>18.299794661190965</c:v>
                </c:pt>
                <c:pt idx="248">
                  <c:v>18.299794661190965</c:v>
                </c:pt>
                <c:pt idx="249">
                  <c:v>19.351129363449694</c:v>
                </c:pt>
                <c:pt idx="250">
                  <c:v>19.351129363449694</c:v>
                </c:pt>
                <c:pt idx="251">
                  <c:v>19.613963039014372</c:v>
                </c:pt>
                <c:pt idx="252">
                  <c:v>19.613963039014372</c:v>
                </c:pt>
                <c:pt idx="253">
                  <c:v>19.646817248459961</c:v>
                </c:pt>
                <c:pt idx="254">
                  <c:v>19.646817248459961</c:v>
                </c:pt>
                <c:pt idx="255">
                  <c:v>19.7782340862423</c:v>
                </c:pt>
                <c:pt idx="256">
                  <c:v>19.7782340862423</c:v>
                </c:pt>
                <c:pt idx="257">
                  <c:v>20.205338809034906</c:v>
                </c:pt>
                <c:pt idx="258">
                  <c:v>20.205338809034906</c:v>
                </c:pt>
                <c:pt idx="259">
                  <c:v>20.402464065708418</c:v>
                </c:pt>
                <c:pt idx="260">
                  <c:v>20.402464065708418</c:v>
                </c:pt>
                <c:pt idx="261">
                  <c:v>20.698151950718685</c:v>
                </c:pt>
                <c:pt idx="262">
                  <c:v>20.698151950718685</c:v>
                </c:pt>
                <c:pt idx="263">
                  <c:v>20.993839835728952</c:v>
                </c:pt>
                <c:pt idx="264">
                  <c:v>20.993839835728952</c:v>
                </c:pt>
                <c:pt idx="265">
                  <c:v>21.453798767967147</c:v>
                </c:pt>
                <c:pt idx="266">
                  <c:v>21.453798767967147</c:v>
                </c:pt>
                <c:pt idx="267">
                  <c:v>22.735112936344969</c:v>
                </c:pt>
                <c:pt idx="268">
                  <c:v>22.735112936344969</c:v>
                </c:pt>
                <c:pt idx="269">
                  <c:v>22.965092402464066</c:v>
                </c:pt>
                <c:pt idx="270">
                  <c:v>22.965092402464066</c:v>
                </c:pt>
                <c:pt idx="271">
                  <c:v>23.162217659137578</c:v>
                </c:pt>
                <c:pt idx="272">
                  <c:v>23.162217659137578</c:v>
                </c:pt>
                <c:pt idx="273">
                  <c:v>23.162217659137578</c:v>
                </c:pt>
                <c:pt idx="274">
                  <c:v>23.162217659137578</c:v>
                </c:pt>
                <c:pt idx="275">
                  <c:v>23.5564681724846</c:v>
                </c:pt>
                <c:pt idx="276">
                  <c:v>23.5564681724846</c:v>
                </c:pt>
                <c:pt idx="277">
                  <c:v>23.655030800821354</c:v>
                </c:pt>
                <c:pt idx="278">
                  <c:v>23.655030800821354</c:v>
                </c:pt>
                <c:pt idx="279">
                  <c:v>24.410677618069816</c:v>
                </c:pt>
                <c:pt idx="280">
                  <c:v>24.410677618069816</c:v>
                </c:pt>
                <c:pt idx="281">
                  <c:v>24.739219712525667</c:v>
                </c:pt>
                <c:pt idx="282">
                  <c:v>24.739219712525667</c:v>
                </c:pt>
                <c:pt idx="283">
                  <c:v>24.837782340862422</c:v>
                </c:pt>
                <c:pt idx="284">
                  <c:v>24.837782340862422</c:v>
                </c:pt>
                <c:pt idx="285">
                  <c:v>24.903490759753595</c:v>
                </c:pt>
                <c:pt idx="286">
                  <c:v>24.903490759753595</c:v>
                </c:pt>
                <c:pt idx="287">
                  <c:v>26.677618069815196</c:v>
                </c:pt>
                <c:pt idx="288">
                  <c:v>26.677618069815196</c:v>
                </c:pt>
                <c:pt idx="289">
                  <c:v>27.761806981519506</c:v>
                </c:pt>
                <c:pt idx="290">
                  <c:v>27.761806981519506</c:v>
                </c:pt>
                <c:pt idx="291">
                  <c:v>27.991786447638603</c:v>
                </c:pt>
                <c:pt idx="292">
                  <c:v>27.991786447638603</c:v>
                </c:pt>
                <c:pt idx="293">
                  <c:v>28.780287474332649</c:v>
                </c:pt>
                <c:pt idx="294">
                  <c:v>28.780287474332649</c:v>
                </c:pt>
                <c:pt idx="295">
                  <c:v>29.634496919917865</c:v>
                </c:pt>
                <c:pt idx="296">
                  <c:v>29.634496919917865</c:v>
                </c:pt>
                <c:pt idx="297">
                  <c:v>30.160164271047229</c:v>
                </c:pt>
                <c:pt idx="298">
                  <c:v>30.160164271047229</c:v>
                </c:pt>
                <c:pt idx="299">
                  <c:v>32.032854209445588</c:v>
                </c:pt>
                <c:pt idx="300">
                  <c:v>32.032854209445588</c:v>
                </c:pt>
                <c:pt idx="301">
                  <c:v>32.131416837782339</c:v>
                </c:pt>
                <c:pt idx="302">
                  <c:v>32.131416837782339</c:v>
                </c:pt>
                <c:pt idx="303">
                  <c:v>33.445585215605746</c:v>
                </c:pt>
                <c:pt idx="304">
                  <c:v>33.445585215605746</c:v>
                </c:pt>
                <c:pt idx="305">
                  <c:v>33.642710472279262</c:v>
                </c:pt>
                <c:pt idx="306">
                  <c:v>33.642710472279262</c:v>
                </c:pt>
                <c:pt idx="307">
                  <c:v>34.036960985626287</c:v>
                </c:pt>
                <c:pt idx="308">
                  <c:v>34.036960985626287</c:v>
                </c:pt>
                <c:pt idx="309">
                  <c:v>34.332648870636554</c:v>
                </c:pt>
                <c:pt idx="310">
                  <c:v>34.332648870636554</c:v>
                </c:pt>
                <c:pt idx="311">
                  <c:v>37.486652977412732</c:v>
                </c:pt>
                <c:pt idx="312">
                  <c:v>37.486652977412732</c:v>
                </c:pt>
                <c:pt idx="313">
                  <c:v>43.466119096509239</c:v>
                </c:pt>
                <c:pt idx="314">
                  <c:v>43.466119096509239</c:v>
                </c:pt>
                <c:pt idx="315">
                  <c:v>44.123203285420942</c:v>
                </c:pt>
                <c:pt idx="316">
                  <c:v>44.123203285420942</c:v>
                </c:pt>
                <c:pt idx="317">
                  <c:v>0</c:v>
                </c:pt>
                <c:pt idx="318">
                  <c:v>3.2854209445585217E-2</c:v>
                </c:pt>
                <c:pt idx="319">
                  <c:v>3.2854209445585217E-2</c:v>
                </c:pt>
                <c:pt idx="320">
                  <c:v>3.2854209445585217E-2</c:v>
                </c:pt>
                <c:pt idx="321">
                  <c:v>3.2854209445585217E-2</c:v>
                </c:pt>
                <c:pt idx="322">
                  <c:v>3.2854209445585217E-2</c:v>
                </c:pt>
                <c:pt idx="323">
                  <c:v>3.2854209445585217E-2</c:v>
                </c:pt>
                <c:pt idx="324">
                  <c:v>6.5708418891170434E-2</c:v>
                </c:pt>
                <c:pt idx="325">
                  <c:v>6.5708418891170434E-2</c:v>
                </c:pt>
                <c:pt idx="326">
                  <c:v>6.5708418891170434E-2</c:v>
                </c:pt>
                <c:pt idx="327">
                  <c:v>6.5708418891170434E-2</c:v>
                </c:pt>
                <c:pt idx="328">
                  <c:v>0.13141683778234087</c:v>
                </c:pt>
                <c:pt idx="329">
                  <c:v>0.13141683778234087</c:v>
                </c:pt>
                <c:pt idx="330">
                  <c:v>0.16427104722792607</c:v>
                </c:pt>
                <c:pt idx="331">
                  <c:v>0.16427104722792607</c:v>
                </c:pt>
                <c:pt idx="332">
                  <c:v>0.1971252566735113</c:v>
                </c:pt>
                <c:pt idx="333">
                  <c:v>0.1971252566735113</c:v>
                </c:pt>
                <c:pt idx="334">
                  <c:v>0.26283367556468173</c:v>
                </c:pt>
                <c:pt idx="335">
                  <c:v>0.26283367556468173</c:v>
                </c:pt>
                <c:pt idx="336">
                  <c:v>0.29568788501026694</c:v>
                </c:pt>
                <c:pt idx="337">
                  <c:v>0.29568788501026694</c:v>
                </c:pt>
                <c:pt idx="338">
                  <c:v>0.32854209445585214</c:v>
                </c:pt>
                <c:pt idx="339">
                  <c:v>0.32854209445585214</c:v>
                </c:pt>
                <c:pt idx="340">
                  <c:v>0.32854209445585214</c:v>
                </c:pt>
                <c:pt idx="341">
                  <c:v>0.32854209445585214</c:v>
                </c:pt>
                <c:pt idx="342">
                  <c:v>0.3613963039014374</c:v>
                </c:pt>
                <c:pt idx="343">
                  <c:v>0.3613963039014374</c:v>
                </c:pt>
                <c:pt idx="344">
                  <c:v>0.3613963039014374</c:v>
                </c:pt>
                <c:pt idx="345">
                  <c:v>0.3613963039014374</c:v>
                </c:pt>
                <c:pt idx="346">
                  <c:v>0.3942505133470226</c:v>
                </c:pt>
                <c:pt idx="347">
                  <c:v>0.3942505133470226</c:v>
                </c:pt>
                <c:pt idx="348">
                  <c:v>0.49281314168377821</c:v>
                </c:pt>
                <c:pt idx="349">
                  <c:v>0.49281314168377821</c:v>
                </c:pt>
                <c:pt idx="350">
                  <c:v>0.52566735112936347</c:v>
                </c:pt>
                <c:pt idx="351">
                  <c:v>0.52566735112936347</c:v>
                </c:pt>
                <c:pt idx="352">
                  <c:v>0.55852156057494862</c:v>
                </c:pt>
                <c:pt idx="353">
                  <c:v>0.55852156057494862</c:v>
                </c:pt>
                <c:pt idx="354">
                  <c:v>0.65708418891170428</c:v>
                </c:pt>
                <c:pt idx="355">
                  <c:v>0.65708418891170428</c:v>
                </c:pt>
                <c:pt idx="356">
                  <c:v>0.75564681724845995</c:v>
                </c:pt>
                <c:pt idx="357">
                  <c:v>0.75564681724845995</c:v>
                </c:pt>
                <c:pt idx="358">
                  <c:v>0.7885010266940452</c:v>
                </c:pt>
                <c:pt idx="359">
                  <c:v>0.7885010266940452</c:v>
                </c:pt>
                <c:pt idx="360">
                  <c:v>0.82135523613963035</c:v>
                </c:pt>
                <c:pt idx="361">
                  <c:v>0.82135523613963035</c:v>
                </c:pt>
                <c:pt idx="362">
                  <c:v>0.95277207392197127</c:v>
                </c:pt>
                <c:pt idx="363">
                  <c:v>0.95277207392197127</c:v>
                </c:pt>
                <c:pt idx="364">
                  <c:v>0.95277207392197127</c:v>
                </c:pt>
                <c:pt idx="365">
                  <c:v>0.95277207392197127</c:v>
                </c:pt>
                <c:pt idx="366">
                  <c:v>1.0513347022587269</c:v>
                </c:pt>
                <c:pt idx="367">
                  <c:v>1.0513347022587269</c:v>
                </c:pt>
                <c:pt idx="368">
                  <c:v>1.0841889117043122</c:v>
                </c:pt>
                <c:pt idx="369">
                  <c:v>1.0841889117043122</c:v>
                </c:pt>
                <c:pt idx="370">
                  <c:v>1.1498973305954825</c:v>
                </c:pt>
                <c:pt idx="371">
                  <c:v>1.1498973305954825</c:v>
                </c:pt>
                <c:pt idx="372">
                  <c:v>1.1498973305954825</c:v>
                </c:pt>
                <c:pt idx="373">
                  <c:v>1.1498973305954825</c:v>
                </c:pt>
                <c:pt idx="374">
                  <c:v>1.1498973305954825</c:v>
                </c:pt>
                <c:pt idx="375">
                  <c:v>1.1498973305954825</c:v>
                </c:pt>
                <c:pt idx="376">
                  <c:v>1.215605749486653</c:v>
                </c:pt>
                <c:pt idx="377">
                  <c:v>1.215605749486653</c:v>
                </c:pt>
                <c:pt idx="378">
                  <c:v>1.215605749486653</c:v>
                </c:pt>
                <c:pt idx="379">
                  <c:v>1.215605749486653</c:v>
                </c:pt>
                <c:pt idx="380">
                  <c:v>1.2484599589322383</c:v>
                </c:pt>
                <c:pt idx="381">
                  <c:v>1.2484599589322383</c:v>
                </c:pt>
                <c:pt idx="382">
                  <c:v>1.2813141683778233</c:v>
                </c:pt>
                <c:pt idx="383">
                  <c:v>1.2813141683778233</c:v>
                </c:pt>
                <c:pt idx="384">
                  <c:v>1.3141683778234086</c:v>
                </c:pt>
                <c:pt idx="385">
                  <c:v>1.3141683778234086</c:v>
                </c:pt>
                <c:pt idx="386">
                  <c:v>1.4784394250513346</c:v>
                </c:pt>
                <c:pt idx="387">
                  <c:v>1.4784394250513346</c:v>
                </c:pt>
                <c:pt idx="388">
                  <c:v>1.5441478439425051</c:v>
                </c:pt>
                <c:pt idx="389">
                  <c:v>1.5441478439425051</c:v>
                </c:pt>
                <c:pt idx="390">
                  <c:v>1.6098562628336757</c:v>
                </c:pt>
                <c:pt idx="391">
                  <c:v>1.6098562628336757</c:v>
                </c:pt>
                <c:pt idx="392">
                  <c:v>1.6098562628336757</c:v>
                </c:pt>
                <c:pt idx="393">
                  <c:v>1.6098562628336757</c:v>
                </c:pt>
                <c:pt idx="394">
                  <c:v>1.6427104722792607</c:v>
                </c:pt>
                <c:pt idx="395">
                  <c:v>1.6427104722792607</c:v>
                </c:pt>
                <c:pt idx="396">
                  <c:v>1.7084188911704312</c:v>
                </c:pt>
                <c:pt idx="397">
                  <c:v>1.7084188911704312</c:v>
                </c:pt>
                <c:pt idx="398">
                  <c:v>1.7412731006160165</c:v>
                </c:pt>
                <c:pt idx="399">
                  <c:v>1.7412731006160165</c:v>
                </c:pt>
                <c:pt idx="400">
                  <c:v>1.7412731006160165</c:v>
                </c:pt>
                <c:pt idx="401">
                  <c:v>1.7412731006160165</c:v>
                </c:pt>
                <c:pt idx="402">
                  <c:v>1.7741273100616017</c:v>
                </c:pt>
                <c:pt idx="403">
                  <c:v>1.7741273100616017</c:v>
                </c:pt>
                <c:pt idx="404">
                  <c:v>1.8726899383983573</c:v>
                </c:pt>
                <c:pt idx="405">
                  <c:v>1.8726899383983573</c:v>
                </c:pt>
                <c:pt idx="406">
                  <c:v>2.0698151950718686</c:v>
                </c:pt>
                <c:pt idx="407">
                  <c:v>2.0698151950718686</c:v>
                </c:pt>
                <c:pt idx="408">
                  <c:v>2.0698151950718686</c:v>
                </c:pt>
                <c:pt idx="409">
                  <c:v>2.0698151950718686</c:v>
                </c:pt>
                <c:pt idx="410">
                  <c:v>2.0698151950718686</c:v>
                </c:pt>
                <c:pt idx="411">
                  <c:v>2.0698151950718686</c:v>
                </c:pt>
                <c:pt idx="412">
                  <c:v>2.0698151950718686</c:v>
                </c:pt>
                <c:pt idx="413">
                  <c:v>2.0698151950718686</c:v>
                </c:pt>
                <c:pt idx="414">
                  <c:v>2.299794661190965</c:v>
                </c:pt>
                <c:pt idx="415">
                  <c:v>2.299794661190965</c:v>
                </c:pt>
                <c:pt idx="416">
                  <c:v>2.3983572895277208</c:v>
                </c:pt>
                <c:pt idx="417">
                  <c:v>2.3983572895277208</c:v>
                </c:pt>
                <c:pt idx="418">
                  <c:v>2.4640657084188913</c:v>
                </c:pt>
                <c:pt idx="419">
                  <c:v>2.4640657084188913</c:v>
                </c:pt>
                <c:pt idx="420">
                  <c:v>2.5297741273100618</c:v>
                </c:pt>
                <c:pt idx="421">
                  <c:v>2.5297741273100618</c:v>
                </c:pt>
                <c:pt idx="422">
                  <c:v>2.5626283367556466</c:v>
                </c:pt>
                <c:pt idx="423">
                  <c:v>2.5626283367556466</c:v>
                </c:pt>
                <c:pt idx="424">
                  <c:v>2.6940451745379876</c:v>
                </c:pt>
                <c:pt idx="425">
                  <c:v>2.6940451745379876</c:v>
                </c:pt>
                <c:pt idx="426">
                  <c:v>2.7268993839835729</c:v>
                </c:pt>
                <c:pt idx="427">
                  <c:v>2.7268993839835729</c:v>
                </c:pt>
                <c:pt idx="428">
                  <c:v>2.7926078028747434</c:v>
                </c:pt>
                <c:pt idx="429">
                  <c:v>2.7926078028747434</c:v>
                </c:pt>
                <c:pt idx="430">
                  <c:v>2.8911704312114992</c:v>
                </c:pt>
                <c:pt idx="431">
                  <c:v>2.8911704312114992</c:v>
                </c:pt>
                <c:pt idx="432">
                  <c:v>2.9568788501026693</c:v>
                </c:pt>
                <c:pt idx="433">
                  <c:v>2.9568788501026693</c:v>
                </c:pt>
                <c:pt idx="434">
                  <c:v>2.9897330595482545</c:v>
                </c:pt>
                <c:pt idx="435">
                  <c:v>2.9897330595482545</c:v>
                </c:pt>
                <c:pt idx="436">
                  <c:v>3.0225872689938398</c:v>
                </c:pt>
                <c:pt idx="437">
                  <c:v>3.0225872689938398</c:v>
                </c:pt>
                <c:pt idx="438">
                  <c:v>3.0225872689938398</c:v>
                </c:pt>
                <c:pt idx="439">
                  <c:v>3.0225872689938398</c:v>
                </c:pt>
                <c:pt idx="440">
                  <c:v>3.0225872689938398</c:v>
                </c:pt>
                <c:pt idx="441">
                  <c:v>3.0225872689938398</c:v>
                </c:pt>
                <c:pt idx="442">
                  <c:v>3.2854209445585214</c:v>
                </c:pt>
                <c:pt idx="443">
                  <c:v>3.2854209445585214</c:v>
                </c:pt>
                <c:pt idx="444">
                  <c:v>3.5154004106776182</c:v>
                </c:pt>
                <c:pt idx="445">
                  <c:v>3.5154004106776182</c:v>
                </c:pt>
                <c:pt idx="446">
                  <c:v>3.5811088295687883</c:v>
                </c:pt>
                <c:pt idx="447">
                  <c:v>3.5811088295687883</c:v>
                </c:pt>
                <c:pt idx="448">
                  <c:v>3.6139630390143735</c:v>
                </c:pt>
                <c:pt idx="449">
                  <c:v>3.6139630390143735</c:v>
                </c:pt>
                <c:pt idx="450">
                  <c:v>3.7453798767967146</c:v>
                </c:pt>
                <c:pt idx="451">
                  <c:v>3.7453798767967146</c:v>
                </c:pt>
                <c:pt idx="452">
                  <c:v>3.7453798767967146</c:v>
                </c:pt>
                <c:pt idx="453">
                  <c:v>3.7453798767967146</c:v>
                </c:pt>
                <c:pt idx="454">
                  <c:v>4.0410677618069819</c:v>
                </c:pt>
                <c:pt idx="455">
                  <c:v>4.0410677618069819</c:v>
                </c:pt>
                <c:pt idx="456">
                  <c:v>4.0739219712525667</c:v>
                </c:pt>
                <c:pt idx="457">
                  <c:v>4.0739219712525667</c:v>
                </c:pt>
                <c:pt idx="458">
                  <c:v>4.0739219712525667</c:v>
                </c:pt>
                <c:pt idx="459">
                  <c:v>4.0739219712525667</c:v>
                </c:pt>
                <c:pt idx="460">
                  <c:v>4.2381930184804926</c:v>
                </c:pt>
                <c:pt idx="461">
                  <c:v>4.2381930184804926</c:v>
                </c:pt>
                <c:pt idx="462">
                  <c:v>4.2710472279260783</c:v>
                </c:pt>
                <c:pt idx="463">
                  <c:v>4.2710472279260783</c:v>
                </c:pt>
                <c:pt idx="464">
                  <c:v>4.3039014373716631</c:v>
                </c:pt>
                <c:pt idx="465">
                  <c:v>4.3039014373716631</c:v>
                </c:pt>
                <c:pt idx="466">
                  <c:v>4.3039014373716631</c:v>
                </c:pt>
                <c:pt idx="467">
                  <c:v>4.3039014373716631</c:v>
                </c:pt>
                <c:pt idx="468">
                  <c:v>4.3696098562628336</c:v>
                </c:pt>
                <c:pt idx="469">
                  <c:v>4.3696098562628336</c:v>
                </c:pt>
                <c:pt idx="470">
                  <c:v>4.5667351129363452</c:v>
                </c:pt>
                <c:pt idx="471">
                  <c:v>4.5667351129363452</c:v>
                </c:pt>
                <c:pt idx="472">
                  <c:v>4.5667351129363452</c:v>
                </c:pt>
                <c:pt idx="473">
                  <c:v>4.5667351129363452</c:v>
                </c:pt>
                <c:pt idx="474">
                  <c:v>4.6652977412731005</c:v>
                </c:pt>
                <c:pt idx="475">
                  <c:v>4.6652977412731005</c:v>
                </c:pt>
                <c:pt idx="476">
                  <c:v>4.6652977412731005</c:v>
                </c:pt>
                <c:pt idx="477">
                  <c:v>4.6652977412731005</c:v>
                </c:pt>
                <c:pt idx="478">
                  <c:v>4.862422997946612</c:v>
                </c:pt>
                <c:pt idx="479">
                  <c:v>4.862422997946612</c:v>
                </c:pt>
                <c:pt idx="480">
                  <c:v>5.0266940451745379</c:v>
                </c:pt>
                <c:pt idx="481">
                  <c:v>5.0266940451745379</c:v>
                </c:pt>
                <c:pt idx="482">
                  <c:v>5.0595482546201236</c:v>
                </c:pt>
                <c:pt idx="483">
                  <c:v>5.0595482546201236</c:v>
                </c:pt>
                <c:pt idx="484">
                  <c:v>5.3223819301848048</c:v>
                </c:pt>
                <c:pt idx="485">
                  <c:v>5.3223819301848048</c:v>
                </c:pt>
                <c:pt idx="486">
                  <c:v>5.3880903490759753</c:v>
                </c:pt>
                <c:pt idx="487">
                  <c:v>5.3880903490759753</c:v>
                </c:pt>
                <c:pt idx="488">
                  <c:v>5.5195071868583163</c:v>
                </c:pt>
                <c:pt idx="489">
                  <c:v>5.5195071868583163</c:v>
                </c:pt>
                <c:pt idx="490">
                  <c:v>5.6837782340862422</c:v>
                </c:pt>
                <c:pt idx="491">
                  <c:v>5.6837782340862422</c:v>
                </c:pt>
                <c:pt idx="492">
                  <c:v>5.7166324435318279</c:v>
                </c:pt>
                <c:pt idx="493">
                  <c:v>5.7166324435318279</c:v>
                </c:pt>
                <c:pt idx="494">
                  <c:v>5.7494866529774127</c:v>
                </c:pt>
                <c:pt idx="495">
                  <c:v>5.7494866529774127</c:v>
                </c:pt>
                <c:pt idx="496">
                  <c:v>6.1765913757700206</c:v>
                </c:pt>
                <c:pt idx="497">
                  <c:v>6.1765913757700206</c:v>
                </c:pt>
                <c:pt idx="498">
                  <c:v>6.3080082135523616</c:v>
                </c:pt>
                <c:pt idx="499">
                  <c:v>6.3080082135523616</c:v>
                </c:pt>
                <c:pt idx="500">
                  <c:v>6.5708418891170428</c:v>
                </c:pt>
                <c:pt idx="501">
                  <c:v>6.5708418891170428</c:v>
                </c:pt>
                <c:pt idx="502">
                  <c:v>6.6036960985626285</c:v>
                </c:pt>
                <c:pt idx="503">
                  <c:v>6.6036960985626285</c:v>
                </c:pt>
                <c:pt idx="504">
                  <c:v>6.6365503080082133</c:v>
                </c:pt>
                <c:pt idx="505">
                  <c:v>6.6365503080082133</c:v>
                </c:pt>
                <c:pt idx="506">
                  <c:v>7.0308008213552364</c:v>
                </c:pt>
                <c:pt idx="507">
                  <c:v>7.0308008213552364</c:v>
                </c:pt>
                <c:pt idx="508">
                  <c:v>7.0636550308008212</c:v>
                </c:pt>
                <c:pt idx="509">
                  <c:v>7.0636550308008212</c:v>
                </c:pt>
                <c:pt idx="510">
                  <c:v>7.2607802874743328</c:v>
                </c:pt>
                <c:pt idx="511">
                  <c:v>7.2607802874743328</c:v>
                </c:pt>
                <c:pt idx="512">
                  <c:v>7.2936344969199176</c:v>
                </c:pt>
                <c:pt idx="513">
                  <c:v>7.2936344969199176</c:v>
                </c:pt>
                <c:pt idx="514">
                  <c:v>7.3593429158110881</c:v>
                </c:pt>
                <c:pt idx="515">
                  <c:v>7.3593429158110881</c:v>
                </c:pt>
                <c:pt idx="516">
                  <c:v>7.3593429158110881</c:v>
                </c:pt>
                <c:pt idx="517">
                  <c:v>7.3593429158110881</c:v>
                </c:pt>
                <c:pt idx="518">
                  <c:v>7.6221765913757702</c:v>
                </c:pt>
                <c:pt idx="519">
                  <c:v>7.6221765913757702</c:v>
                </c:pt>
                <c:pt idx="520">
                  <c:v>7.6878850102669407</c:v>
                </c:pt>
                <c:pt idx="521">
                  <c:v>7.6878850102669407</c:v>
                </c:pt>
                <c:pt idx="522">
                  <c:v>7.8193018480492817</c:v>
                </c:pt>
                <c:pt idx="523">
                  <c:v>7.8193018480492817</c:v>
                </c:pt>
                <c:pt idx="524">
                  <c:v>7.9178644763860371</c:v>
                </c:pt>
                <c:pt idx="525">
                  <c:v>7.9178644763860371</c:v>
                </c:pt>
                <c:pt idx="526">
                  <c:v>8.2464065708418897</c:v>
                </c:pt>
                <c:pt idx="527">
                  <c:v>8.2464065708418897</c:v>
                </c:pt>
                <c:pt idx="528">
                  <c:v>8.2464065708418897</c:v>
                </c:pt>
                <c:pt idx="529">
                  <c:v>8.2464065708418897</c:v>
                </c:pt>
                <c:pt idx="530">
                  <c:v>8.3121149897330593</c:v>
                </c:pt>
                <c:pt idx="531">
                  <c:v>8.3121149897330593</c:v>
                </c:pt>
                <c:pt idx="532">
                  <c:v>8.5420944558521565</c:v>
                </c:pt>
                <c:pt idx="533">
                  <c:v>8.5420944558521565</c:v>
                </c:pt>
                <c:pt idx="534">
                  <c:v>8.8377823408624234</c:v>
                </c:pt>
                <c:pt idx="535">
                  <c:v>8.8377823408624234</c:v>
                </c:pt>
                <c:pt idx="536">
                  <c:v>8.9363449691991779</c:v>
                </c:pt>
                <c:pt idx="537">
                  <c:v>8.9363449691991779</c:v>
                </c:pt>
                <c:pt idx="538">
                  <c:v>9.1006160164271055</c:v>
                </c:pt>
                <c:pt idx="539">
                  <c:v>9.1006160164271055</c:v>
                </c:pt>
                <c:pt idx="540">
                  <c:v>9.4291581108829572</c:v>
                </c:pt>
                <c:pt idx="541">
                  <c:v>9.4291581108829572</c:v>
                </c:pt>
                <c:pt idx="542">
                  <c:v>9.462012320328542</c:v>
                </c:pt>
                <c:pt idx="543">
                  <c:v>9.462012320328542</c:v>
                </c:pt>
                <c:pt idx="544">
                  <c:v>9.6262833675564679</c:v>
                </c:pt>
                <c:pt idx="545">
                  <c:v>9.6262833675564679</c:v>
                </c:pt>
                <c:pt idx="546">
                  <c:v>9.6591375770020527</c:v>
                </c:pt>
                <c:pt idx="547">
                  <c:v>9.6591375770020527</c:v>
                </c:pt>
                <c:pt idx="548">
                  <c:v>10.151950718685832</c:v>
                </c:pt>
                <c:pt idx="549">
                  <c:v>10.151950718685832</c:v>
                </c:pt>
                <c:pt idx="550">
                  <c:v>10.316221765913758</c:v>
                </c:pt>
                <c:pt idx="551">
                  <c:v>10.316221765913758</c:v>
                </c:pt>
                <c:pt idx="552">
                  <c:v>10.513347022587268</c:v>
                </c:pt>
                <c:pt idx="553">
                  <c:v>10.513347022587268</c:v>
                </c:pt>
                <c:pt idx="554">
                  <c:v>10.57905544147844</c:v>
                </c:pt>
                <c:pt idx="555">
                  <c:v>10.57905544147844</c:v>
                </c:pt>
                <c:pt idx="556">
                  <c:v>10.809034907597535</c:v>
                </c:pt>
                <c:pt idx="557">
                  <c:v>10.809034907597535</c:v>
                </c:pt>
                <c:pt idx="558">
                  <c:v>10.841889117043122</c:v>
                </c:pt>
                <c:pt idx="559">
                  <c:v>10.841889117043122</c:v>
                </c:pt>
                <c:pt idx="560">
                  <c:v>10.940451745379876</c:v>
                </c:pt>
                <c:pt idx="561">
                  <c:v>10.940451745379876</c:v>
                </c:pt>
                <c:pt idx="562">
                  <c:v>11.433264887063656</c:v>
                </c:pt>
                <c:pt idx="563">
                  <c:v>11.433264887063656</c:v>
                </c:pt>
                <c:pt idx="564">
                  <c:v>11.564681724845997</c:v>
                </c:pt>
                <c:pt idx="565">
                  <c:v>11.564681724845997</c:v>
                </c:pt>
                <c:pt idx="566">
                  <c:v>11.761806981519507</c:v>
                </c:pt>
                <c:pt idx="567">
                  <c:v>11.761806981519507</c:v>
                </c:pt>
                <c:pt idx="568">
                  <c:v>11.893223819301848</c:v>
                </c:pt>
                <c:pt idx="569">
                  <c:v>11.893223819301848</c:v>
                </c:pt>
                <c:pt idx="570">
                  <c:v>11.991786447638603</c:v>
                </c:pt>
                <c:pt idx="571">
                  <c:v>11.991786447638603</c:v>
                </c:pt>
                <c:pt idx="572">
                  <c:v>12.386036960985626</c:v>
                </c:pt>
                <c:pt idx="573">
                  <c:v>12.386036960985626</c:v>
                </c:pt>
                <c:pt idx="574">
                  <c:v>12.648870636550308</c:v>
                </c:pt>
                <c:pt idx="575">
                  <c:v>12.648870636550308</c:v>
                </c:pt>
                <c:pt idx="576">
                  <c:v>12.681724845995893</c:v>
                </c:pt>
                <c:pt idx="577">
                  <c:v>12.681724845995893</c:v>
                </c:pt>
                <c:pt idx="578">
                  <c:v>12.813141683778234</c:v>
                </c:pt>
                <c:pt idx="579">
                  <c:v>12.813141683778234</c:v>
                </c:pt>
                <c:pt idx="580">
                  <c:v>12.845995893223819</c:v>
                </c:pt>
                <c:pt idx="581">
                  <c:v>12.845995893223819</c:v>
                </c:pt>
                <c:pt idx="582">
                  <c:v>13.240246406570842</c:v>
                </c:pt>
                <c:pt idx="583">
                  <c:v>13.240246406570842</c:v>
                </c:pt>
                <c:pt idx="584">
                  <c:v>13.305954825462011</c:v>
                </c:pt>
                <c:pt idx="585">
                  <c:v>13.305954825462011</c:v>
                </c:pt>
                <c:pt idx="586">
                  <c:v>13.733059548254619</c:v>
                </c:pt>
                <c:pt idx="587">
                  <c:v>13.733059548254619</c:v>
                </c:pt>
                <c:pt idx="588">
                  <c:v>14.028747433264886</c:v>
                </c:pt>
                <c:pt idx="589">
                  <c:v>14.028747433264886</c:v>
                </c:pt>
                <c:pt idx="590">
                  <c:v>14.160164271047227</c:v>
                </c:pt>
                <c:pt idx="591">
                  <c:v>14.160164271047227</c:v>
                </c:pt>
                <c:pt idx="592">
                  <c:v>14.390143737166325</c:v>
                </c:pt>
                <c:pt idx="593">
                  <c:v>14.390143737166325</c:v>
                </c:pt>
                <c:pt idx="594">
                  <c:v>15.408624229979466</c:v>
                </c:pt>
                <c:pt idx="595">
                  <c:v>15.408624229979466</c:v>
                </c:pt>
                <c:pt idx="596">
                  <c:v>16.328542094455852</c:v>
                </c:pt>
                <c:pt idx="597">
                  <c:v>16.328542094455852</c:v>
                </c:pt>
                <c:pt idx="598">
                  <c:v>16.459958932238195</c:v>
                </c:pt>
                <c:pt idx="599">
                  <c:v>16.459958932238195</c:v>
                </c:pt>
                <c:pt idx="600">
                  <c:v>17.117043121149898</c:v>
                </c:pt>
                <c:pt idx="601">
                  <c:v>17.117043121149898</c:v>
                </c:pt>
                <c:pt idx="602">
                  <c:v>17.708418891170432</c:v>
                </c:pt>
                <c:pt idx="603">
                  <c:v>17.708418891170432</c:v>
                </c:pt>
                <c:pt idx="604">
                  <c:v>19.7782340862423</c:v>
                </c:pt>
                <c:pt idx="605">
                  <c:v>19.7782340862423</c:v>
                </c:pt>
                <c:pt idx="606">
                  <c:v>19.942505133470227</c:v>
                </c:pt>
                <c:pt idx="607">
                  <c:v>19.942505133470227</c:v>
                </c:pt>
                <c:pt idx="608">
                  <c:v>20.271047227926079</c:v>
                </c:pt>
                <c:pt idx="609">
                  <c:v>20.271047227926079</c:v>
                </c:pt>
                <c:pt idx="610">
                  <c:v>20.501026694045173</c:v>
                </c:pt>
                <c:pt idx="611">
                  <c:v>20.501026694045173</c:v>
                </c:pt>
                <c:pt idx="612">
                  <c:v>20.73100616016427</c:v>
                </c:pt>
                <c:pt idx="613">
                  <c:v>20.73100616016427</c:v>
                </c:pt>
                <c:pt idx="614">
                  <c:v>22.17659137577002</c:v>
                </c:pt>
                <c:pt idx="615">
                  <c:v>22.17659137577002</c:v>
                </c:pt>
                <c:pt idx="616">
                  <c:v>24.377823408624231</c:v>
                </c:pt>
                <c:pt idx="617">
                  <c:v>24.377823408624231</c:v>
                </c:pt>
                <c:pt idx="618">
                  <c:v>24.837782340862422</c:v>
                </c:pt>
                <c:pt idx="619">
                  <c:v>24.837782340862422</c:v>
                </c:pt>
                <c:pt idx="620">
                  <c:v>25.88911704312115</c:v>
                </c:pt>
                <c:pt idx="621">
                  <c:v>25.88911704312115</c:v>
                </c:pt>
                <c:pt idx="622">
                  <c:v>26.677618069815196</c:v>
                </c:pt>
                <c:pt idx="623">
                  <c:v>26.677618069815196</c:v>
                </c:pt>
                <c:pt idx="624">
                  <c:v>27.433264887063654</c:v>
                </c:pt>
                <c:pt idx="625">
                  <c:v>27.433264887063654</c:v>
                </c:pt>
                <c:pt idx="626">
                  <c:v>28.320328542094455</c:v>
                </c:pt>
                <c:pt idx="627">
                  <c:v>28.320328542094455</c:v>
                </c:pt>
                <c:pt idx="628">
                  <c:v>29.240246406570844</c:v>
                </c:pt>
                <c:pt idx="629">
                  <c:v>29.240246406570844</c:v>
                </c:pt>
                <c:pt idx="630">
                  <c:v>32.95277207392197</c:v>
                </c:pt>
                <c:pt idx="631">
                  <c:v>32.95277207392197</c:v>
                </c:pt>
                <c:pt idx="632">
                  <c:v>34.75975359342916</c:v>
                </c:pt>
                <c:pt idx="633">
                  <c:v>34.75975359342916</c:v>
                </c:pt>
                <c:pt idx="634">
                  <c:v>37.190965092402465</c:v>
                </c:pt>
                <c:pt idx="635">
                  <c:v>37.190965092402465</c:v>
                </c:pt>
                <c:pt idx="636">
                  <c:v>38.143737166324435</c:v>
                </c:pt>
                <c:pt idx="637">
                  <c:v>38.143737166324435</c:v>
                </c:pt>
                <c:pt idx="638">
                  <c:v>39.260780287474333</c:v>
                </c:pt>
                <c:pt idx="639">
                  <c:v>39.260780287474333</c:v>
                </c:pt>
                <c:pt idx="640">
                  <c:v>0.62422997946611913</c:v>
                </c:pt>
                <c:pt idx="641">
                  <c:v>1.4127310061601643</c:v>
                </c:pt>
                <c:pt idx="642">
                  <c:v>8.2135523613963031</c:v>
                </c:pt>
                <c:pt idx="643">
                  <c:v>8.8049281314168386</c:v>
                </c:pt>
                <c:pt idx="644">
                  <c:v>9.0349075975359341</c:v>
                </c:pt>
                <c:pt idx="645">
                  <c:v>9.4948665297741268</c:v>
                </c:pt>
                <c:pt idx="646">
                  <c:v>11.039014373716633</c:v>
                </c:pt>
                <c:pt idx="647">
                  <c:v>11.564681724845997</c:v>
                </c:pt>
                <c:pt idx="648">
                  <c:v>11.794661190965092</c:v>
                </c:pt>
                <c:pt idx="649">
                  <c:v>13.075975359342916</c:v>
                </c:pt>
                <c:pt idx="650">
                  <c:v>14.094455852156058</c:v>
                </c:pt>
                <c:pt idx="651">
                  <c:v>15.474332648870636</c:v>
                </c:pt>
                <c:pt idx="652">
                  <c:v>17.544147843942504</c:v>
                </c:pt>
                <c:pt idx="653">
                  <c:v>19.613963039014372</c:v>
                </c:pt>
                <c:pt idx="654">
                  <c:v>19.7782340862423</c:v>
                </c:pt>
                <c:pt idx="655">
                  <c:v>20.993839835728952</c:v>
                </c:pt>
                <c:pt idx="656">
                  <c:v>21.453798767967147</c:v>
                </c:pt>
                <c:pt idx="657">
                  <c:v>22.735112936344969</c:v>
                </c:pt>
                <c:pt idx="658">
                  <c:v>22.965092402464066</c:v>
                </c:pt>
                <c:pt idx="659">
                  <c:v>23.162217659137578</c:v>
                </c:pt>
                <c:pt idx="660">
                  <c:v>23.655030800821354</c:v>
                </c:pt>
                <c:pt idx="661">
                  <c:v>24.410677618069816</c:v>
                </c:pt>
                <c:pt idx="662">
                  <c:v>24.837782340862422</c:v>
                </c:pt>
                <c:pt idx="663">
                  <c:v>24.903490759753595</c:v>
                </c:pt>
                <c:pt idx="664">
                  <c:v>27.991786447638603</c:v>
                </c:pt>
                <c:pt idx="665">
                  <c:v>28.780287474332649</c:v>
                </c:pt>
                <c:pt idx="666">
                  <c:v>29.634496919917865</c:v>
                </c:pt>
                <c:pt idx="667">
                  <c:v>30.160164271047229</c:v>
                </c:pt>
                <c:pt idx="668">
                  <c:v>32.032854209445588</c:v>
                </c:pt>
                <c:pt idx="669">
                  <c:v>32.131416837782339</c:v>
                </c:pt>
                <c:pt idx="670">
                  <c:v>34.036960985626287</c:v>
                </c:pt>
                <c:pt idx="671">
                  <c:v>43.466119096509239</c:v>
                </c:pt>
                <c:pt idx="672">
                  <c:v>3.2854209445585217E-2</c:v>
                </c:pt>
                <c:pt idx="673">
                  <c:v>3.2854209445585217E-2</c:v>
                </c:pt>
                <c:pt idx="674">
                  <c:v>3.2854209445585217E-2</c:v>
                </c:pt>
                <c:pt idx="675">
                  <c:v>6.5708418891170434E-2</c:v>
                </c:pt>
                <c:pt idx="676">
                  <c:v>6.5708418891170434E-2</c:v>
                </c:pt>
                <c:pt idx="677">
                  <c:v>0.13141683778234087</c:v>
                </c:pt>
                <c:pt idx="678">
                  <c:v>0.26283367556468173</c:v>
                </c:pt>
                <c:pt idx="679">
                  <c:v>0.55852156057494862</c:v>
                </c:pt>
                <c:pt idx="680">
                  <c:v>0.82135523613963035</c:v>
                </c:pt>
                <c:pt idx="681">
                  <c:v>0.95277207392197127</c:v>
                </c:pt>
                <c:pt idx="682">
                  <c:v>0.95277207392197127</c:v>
                </c:pt>
                <c:pt idx="683">
                  <c:v>1.1498973305954825</c:v>
                </c:pt>
                <c:pt idx="684">
                  <c:v>1.2813141683778233</c:v>
                </c:pt>
                <c:pt idx="685">
                  <c:v>1.6098562628336757</c:v>
                </c:pt>
                <c:pt idx="686">
                  <c:v>2.0698151950718686</c:v>
                </c:pt>
                <c:pt idx="687">
                  <c:v>2.3983572895277208</c:v>
                </c:pt>
                <c:pt idx="688">
                  <c:v>3.0225872689938398</c:v>
                </c:pt>
                <c:pt idx="689">
                  <c:v>9.462012320328542</c:v>
                </c:pt>
                <c:pt idx="690">
                  <c:v>9.6262833675564679</c:v>
                </c:pt>
                <c:pt idx="691">
                  <c:v>10.513347022587268</c:v>
                </c:pt>
                <c:pt idx="692">
                  <c:v>10.57905544147844</c:v>
                </c:pt>
                <c:pt idx="693">
                  <c:v>13.733059548254619</c:v>
                </c:pt>
                <c:pt idx="694">
                  <c:v>15.408624229979466</c:v>
                </c:pt>
                <c:pt idx="695">
                  <c:v>16.328542094455852</c:v>
                </c:pt>
                <c:pt idx="696">
                  <c:v>17.708418891170432</c:v>
                </c:pt>
                <c:pt idx="697">
                  <c:v>19.942505133470227</c:v>
                </c:pt>
                <c:pt idx="698">
                  <c:v>20.271047227926079</c:v>
                </c:pt>
                <c:pt idx="699">
                  <c:v>20.73100616016427</c:v>
                </c:pt>
                <c:pt idx="700">
                  <c:v>24.377823408624231</c:v>
                </c:pt>
                <c:pt idx="701">
                  <c:v>26.677618069815196</c:v>
                </c:pt>
                <c:pt idx="702">
                  <c:v>27.433264887063654</c:v>
                </c:pt>
                <c:pt idx="703">
                  <c:v>28.320328542094455</c:v>
                </c:pt>
                <c:pt idx="704">
                  <c:v>29.240246406570844</c:v>
                </c:pt>
                <c:pt idx="705">
                  <c:v>32.95277207392197</c:v>
                </c:pt>
                <c:pt idx="706">
                  <c:v>37.190965092402465</c:v>
                </c:pt>
                <c:pt idx="707">
                  <c:v>39.260780287474333</c:v>
                </c:pt>
                <c:pt idx="708">
                  <c:v>0</c:v>
                </c:pt>
                <c:pt idx="709">
                  <c:v>6.537987679671458</c:v>
                </c:pt>
              </c:numCache>
            </c:numRef>
          </c:xVal>
          <c:yVal>
            <c:numRef>
              <c:f>Sheet1!$E$2:$E$711</c:f>
              <c:numCache>
                <c:formatCode>General</c:formatCode>
                <c:ptCount val="710"/>
                <c:pt idx="672">
                  <c:v>1</c:v>
                </c:pt>
                <c:pt idx="673">
                  <c:v>1</c:v>
                </c:pt>
                <c:pt idx="674">
                  <c:v>1</c:v>
                </c:pt>
                <c:pt idx="675">
                  <c:v>1</c:v>
                </c:pt>
                <c:pt idx="676">
                  <c:v>1</c:v>
                </c:pt>
                <c:pt idx="677">
                  <c:v>1</c:v>
                </c:pt>
                <c:pt idx="678">
                  <c:v>0.98709677419354847</c:v>
                </c:pt>
                <c:pt idx="679">
                  <c:v>0.93514431239388784</c:v>
                </c:pt>
                <c:pt idx="680">
                  <c:v>0.9155259002457643</c:v>
                </c:pt>
                <c:pt idx="681">
                  <c:v>0.9155259002457643</c:v>
                </c:pt>
                <c:pt idx="682">
                  <c:v>0.9155259002457643</c:v>
                </c:pt>
                <c:pt idx="683">
                  <c:v>0.89547788783162341</c:v>
                </c:pt>
                <c:pt idx="684">
                  <c:v>0.86854622203217602</c:v>
                </c:pt>
                <c:pt idx="685">
                  <c:v>0.84140415259367041</c:v>
                </c:pt>
                <c:pt idx="686">
                  <c:v>0.77983799508681639</c:v>
                </c:pt>
                <c:pt idx="687">
                  <c:v>0.77293677389135784</c:v>
                </c:pt>
                <c:pt idx="688">
                  <c:v>0.70330283029754193</c:v>
                </c:pt>
                <c:pt idx="689">
                  <c:v>0.34461838684579577</c:v>
                </c:pt>
                <c:pt idx="690">
                  <c:v>0.34461838684579577</c:v>
                </c:pt>
                <c:pt idx="691">
                  <c:v>0.32262146853648965</c:v>
                </c:pt>
                <c:pt idx="692">
                  <c:v>0.32262146853648965</c:v>
                </c:pt>
                <c:pt idx="693">
                  <c:v>0.20739951548774327</c:v>
                </c:pt>
                <c:pt idx="694">
                  <c:v>0.18346880216223443</c:v>
                </c:pt>
                <c:pt idx="695">
                  <c:v>0.18346880216223443</c:v>
                </c:pt>
                <c:pt idx="696">
                  <c:v>0.16599558290868827</c:v>
                </c:pt>
                <c:pt idx="697">
                  <c:v>0.15677360608042781</c:v>
                </c:pt>
                <c:pt idx="698">
                  <c:v>0.15677360608042781</c:v>
                </c:pt>
                <c:pt idx="699">
                  <c:v>0.14632203234173263</c:v>
                </c:pt>
                <c:pt idx="700">
                  <c:v>0.13506649139236859</c:v>
                </c:pt>
                <c:pt idx="701">
                  <c:v>0.11050894750284702</c:v>
                </c:pt>
                <c:pt idx="702">
                  <c:v>0.11050894750284702</c:v>
                </c:pt>
                <c:pt idx="703">
                  <c:v>0.11050894750284702</c:v>
                </c:pt>
                <c:pt idx="704">
                  <c:v>0.11050894750284702</c:v>
                </c:pt>
                <c:pt idx="705">
                  <c:v>0.11050894750284702</c:v>
                </c:pt>
                <c:pt idx="706">
                  <c:v>8.2881710627135272E-2</c:v>
                </c:pt>
                <c:pt idx="707">
                  <c:v>4.1440855313567636E-2</c:v>
                </c:pt>
              </c:numCache>
            </c:numRef>
          </c:yVal>
          <c:smooth val="0"/>
          <c:extLst>
            <c:ext xmlns:c16="http://schemas.microsoft.com/office/drawing/2014/chart" uri="{C3380CC4-5D6E-409C-BE32-E72D297353CC}">
              <c16:uniqueId val="{00000003-E45F-49C5-B165-9641E70E2A15}"/>
            </c:ext>
          </c:extLst>
        </c:ser>
        <c:ser>
          <c:idx val="4"/>
          <c:order val="4"/>
          <c:tx>
            <c:strRef>
              <c:f>Sheet1!$F$1</c:f>
              <c:strCache>
                <c:ptCount val="1"/>
                <c:pt idx="0">
                  <c:v>.5% line</c:v>
                </c:pt>
              </c:strCache>
            </c:strRef>
          </c:tx>
          <c:spPr>
            <a:ln w="9525" cap="rnd">
              <a:solidFill>
                <a:srgbClr val="595454"/>
              </a:solidFill>
              <a:prstDash val="dash"/>
              <a:round/>
            </a:ln>
            <a:effectLst/>
          </c:spPr>
          <c:marker>
            <c:symbol val="none"/>
          </c:marker>
          <c:xVal>
            <c:numRef>
              <c:f>Sheet1!$A$2:$A$711</c:f>
              <c:numCache>
                <c:formatCode>General</c:formatCode>
                <c:ptCount val="710"/>
                <c:pt idx="0">
                  <c:v>0</c:v>
                </c:pt>
                <c:pt idx="1">
                  <c:v>0</c:v>
                </c:pt>
                <c:pt idx="2">
                  <c:v>0</c:v>
                </c:pt>
                <c:pt idx="3">
                  <c:v>9.856262833675565E-2</c:v>
                </c:pt>
                <c:pt idx="4">
                  <c:v>9.856262833675565E-2</c:v>
                </c:pt>
                <c:pt idx="5">
                  <c:v>0.32854209445585214</c:v>
                </c:pt>
                <c:pt idx="6">
                  <c:v>0.32854209445585214</c:v>
                </c:pt>
                <c:pt idx="7">
                  <c:v>0.3942505133470226</c:v>
                </c:pt>
                <c:pt idx="8">
                  <c:v>0.3942505133470226</c:v>
                </c:pt>
                <c:pt idx="9">
                  <c:v>0.45995893223819301</c:v>
                </c:pt>
                <c:pt idx="10">
                  <c:v>0.45995893223819301</c:v>
                </c:pt>
                <c:pt idx="11">
                  <c:v>0.45995893223819301</c:v>
                </c:pt>
                <c:pt idx="12">
                  <c:v>0.45995893223819301</c:v>
                </c:pt>
                <c:pt idx="13">
                  <c:v>0.52566735112936347</c:v>
                </c:pt>
                <c:pt idx="14">
                  <c:v>0.52566735112936347</c:v>
                </c:pt>
                <c:pt idx="15">
                  <c:v>0.62422997946611913</c:v>
                </c:pt>
                <c:pt idx="16">
                  <c:v>0.62422997946611913</c:v>
                </c:pt>
                <c:pt idx="17">
                  <c:v>0.62422997946611913</c:v>
                </c:pt>
                <c:pt idx="18">
                  <c:v>0.62422997946611913</c:v>
                </c:pt>
                <c:pt idx="19">
                  <c:v>0.88706365503080087</c:v>
                </c:pt>
                <c:pt idx="20">
                  <c:v>0.88706365503080087</c:v>
                </c:pt>
                <c:pt idx="21">
                  <c:v>0.98562628336755642</c:v>
                </c:pt>
                <c:pt idx="22">
                  <c:v>0.98562628336755642</c:v>
                </c:pt>
                <c:pt idx="23">
                  <c:v>1.0184804928131417</c:v>
                </c:pt>
                <c:pt idx="24">
                  <c:v>1.0184804928131417</c:v>
                </c:pt>
                <c:pt idx="25">
                  <c:v>1.1498973305954825</c:v>
                </c:pt>
                <c:pt idx="26">
                  <c:v>1.1498973305954825</c:v>
                </c:pt>
                <c:pt idx="27">
                  <c:v>1.1498973305954825</c:v>
                </c:pt>
                <c:pt idx="28">
                  <c:v>1.1498973305954825</c:v>
                </c:pt>
                <c:pt idx="29">
                  <c:v>1.1827515400410678</c:v>
                </c:pt>
                <c:pt idx="30">
                  <c:v>1.1827515400410678</c:v>
                </c:pt>
                <c:pt idx="31">
                  <c:v>1.2484599589322383</c:v>
                </c:pt>
                <c:pt idx="32">
                  <c:v>1.2484599589322383</c:v>
                </c:pt>
                <c:pt idx="33">
                  <c:v>1.3470225872689938</c:v>
                </c:pt>
                <c:pt idx="34">
                  <c:v>1.3470225872689938</c:v>
                </c:pt>
                <c:pt idx="35">
                  <c:v>1.3798767967145791</c:v>
                </c:pt>
                <c:pt idx="36">
                  <c:v>1.3798767967145791</c:v>
                </c:pt>
                <c:pt idx="37">
                  <c:v>1.3798767967145791</c:v>
                </c:pt>
                <c:pt idx="38">
                  <c:v>1.3798767967145791</c:v>
                </c:pt>
                <c:pt idx="39">
                  <c:v>1.3798767967145791</c:v>
                </c:pt>
                <c:pt idx="40">
                  <c:v>1.3798767967145791</c:v>
                </c:pt>
                <c:pt idx="41">
                  <c:v>1.4127310061601643</c:v>
                </c:pt>
                <c:pt idx="42">
                  <c:v>1.4127310061601643</c:v>
                </c:pt>
                <c:pt idx="43">
                  <c:v>1.4784394250513346</c:v>
                </c:pt>
                <c:pt idx="44">
                  <c:v>1.4784394250513346</c:v>
                </c:pt>
                <c:pt idx="45">
                  <c:v>1.5112936344969199</c:v>
                </c:pt>
                <c:pt idx="46">
                  <c:v>1.5112936344969199</c:v>
                </c:pt>
                <c:pt idx="47">
                  <c:v>1.675564681724846</c:v>
                </c:pt>
                <c:pt idx="48">
                  <c:v>1.675564681724846</c:v>
                </c:pt>
                <c:pt idx="49">
                  <c:v>1.7412731006160165</c:v>
                </c:pt>
                <c:pt idx="50">
                  <c:v>1.7412731006160165</c:v>
                </c:pt>
                <c:pt idx="51">
                  <c:v>1.8069815195071868</c:v>
                </c:pt>
                <c:pt idx="52">
                  <c:v>1.8069815195071868</c:v>
                </c:pt>
                <c:pt idx="53">
                  <c:v>1.839835728952772</c:v>
                </c:pt>
                <c:pt idx="54">
                  <c:v>1.839835728952772</c:v>
                </c:pt>
                <c:pt idx="55">
                  <c:v>1.9055441478439425</c:v>
                </c:pt>
                <c:pt idx="56">
                  <c:v>1.9055441478439425</c:v>
                </c:pt>
                <c:pt idx="57">
                  <c:v>1.9383983572895278</c:v>
                </c:pt>
                <c:pt idx="58">
                  <c:v>1.9383983572895278</c:v>
                </c:pt>
                <c:pt idx="59">
                  <c:v>2.0369609856262834</c:v>
                </c:pt>
                <c:pt idx="60">
                  <c:v>2.0369609856262834</c:v>
                </c:pt>
                <c:pt idx="61">
                  <c:v>2.0698151950718686</c:v>
                </c:pt>
                <c:pt idx="62">
                  <c:v>2.0698151950718686</c:v>
                </c:pt>
                <c:pt idx="63">
                  <c:v>2.1355236139630391</c:v>
                </c:pt>
                <c:pt idx="64">
                  <c:v>2.1355236139630391</c:v>
                </c:pt>
                <c:pt idx="65">
                  <c:v>2.2340862422997945</c:v>
                </c:pt>
                <c:pt idx="66">
                  <c:v>2.2340862422997945</c:v>
                </c:pt>
                <c:pt idx="67">
                  <c:v>2.2340862422997945</c:v>
                </c:pt>
                <c:pt idx="68">
                  <c:v>2.2340862422997945</c:v>
                </c:pt>
                <c:pt idx="69">
                  <c:v>2.2669404517453797</c:v>
                </c:pt>
                <c:pt idx="70">
                  <c:v>2.2669404517453797</c:v>
                </c:pt>
                <c:pt idx="71">
                  <c:v>2.3326488706365502</c:v>
                </c:pt>
                <c:pt idx="72">
                  <c:v>2.3326488706365502</c:v>
                </c:pt>
                <c:pt idx="73">
                  <c:v>2.431211498973306</c:v>
                </c:pt>
                <c:pt idx="74">
                  <c:v>2.431211498973306</c:v>
                </c:pt>
                <c:pt idx="75">
                  <c:v>2.4640657084188913</c:v>
                </c:pt>
                <c:pt idx="76">
                  <c:v>2.4640657084188913</c:v>
                </c:pt>
                <c:pt idx="77">
                  <c:v>2.5626283367556466</c:v>
                </c:pt>
                <c:pt idx="78">
                  <c:v>2.5626283367556466</c:v>
                </c:pt>
                <c:pt idx="79">
                  <c:v>2.6283367556468171</c:v>
                </c:pt>
                <c:pt idx="80">
                  <c:v>2.6283367556468171</c:v>
                </c:pt>
                <c:pt idx="81">
                  <c:v>2.6283367556468171</c:v>
                </c:pt>
                <c:pt idx="82">
                  <c:v>2.6283367556468171</c:v>
                </c:pt>
                <c:pt idx="83">
                  <c:v>2.6940451745379876</c:v>
                </c:pt>
                <c:pt idx="84">
                  <c:v>2.6940451745379876</c:v>
                </c:pt>
                <c:pt idx="85">
                  <c:v>2.8254620123203287</c:v>
                </c:pt>
                <c:pt idx="86">
                  <c:v>2.8254620123203287</c:v>
                </c:pt>
                <c:pt idx="87">
                  <c:v>2.9568788501026693</c:v>
                </c:pt>
                <c:pt idx="88">
                  <c:v>2.9568788501026693</c:v>
                </c:pt>
                <c:pt idx="89">
                  <c:v>2.9897330595482545</c:v>
                </c:pt>
                <c:pt idx="90">
                  <c:v>2.9897330595482545</c:v>
                </c:pt>
                <c:pt idx="91">
                  <c:v>2.9897330595482545</c:v>
                </c:pt>
                <c:pt idx="92">
                  <c:v>2.9897330595482545</c:v>
                </c:pt>
                <c:pt idx="93">
                  <c:v>3.055441478439425</c:v>
                </c:pt>
                <c:pt idx="94">
                  <c:v>3.055441478439425</c:v>
                </c:pt>
                <c:pt idx="95">
                  <c:v>3.1540041067761808</c:v>
                </c:pt>
                <c:pt idx="96">
                  <c:v>3.1540041067761808</c:v>
                </c:pt>
                <c:pt idx="97">
                  <c:v>3.4496919917864477</c:v>
                </c:pt>
                <c:pt idx="98">
                  <c:v>3.4496919917864477</c:v>
                </c:pt>
                <c:pt idx="99">
                  <c:v>3.9096509240246409</c:v>
                </c:pt>
                <c:pt idx="100">
                  <c:v>3.9096509240246409</c:v>
                </c:pt>
                <c:pt idx="101">
                  <c:v>3.9096509240246409</c:v>
                </c:pt>
                <c:pt idx="102">
                  <c:v>3.9096509240246409</c:v>
                </c:pt>
                <c:pt idx="103">
                  <c:v>3.9425051334702257</c:v>
                </c:pt>
                <c:pt idx="104">
                  <c:v>3.9425051334702257</c:v>
                </c:pt>
                <c:pt idx="105">
                  <c:v>4.0410677618069819</c:v>
                </c:pt>
                <c:pt idx="106">
                  <c:v>4.0410677618069819</c:v>
                </c:pt>
                <c:pt idx="107">
                  <c:v>4.2381930184804926</c:v>
                </c:pt>
                <c:pt idx="108">
                  <c:v>4.2381930184804926</c:v>
                </c:pt>
                <c:pt idx="109">
                  <c:v>4.2710472279260783</c:v>
                </c:pt>
                <c:pt idx="110">
                  <c:v>4.2710472279260783</c:v>
                </c:pt>
                <c:pt idx="111">
                  <c:v>4.3696098562628336</c:v>
                </c:pt>
                <c:pt idx="112">
                  <c:v>4.3696098562628336</c:v>
                </c:pt>
                <c:pt idx="113">
                  <c:v>4.4024640657084193</c:v>
                </c:pt>
                <c:pt idx="114">
                  <c:v>4.4024640657084193</c:v>
                </c:pt>
                <c:pt idx="115">
                  <c:v>4.4024640657084193</c:v>
                </c:pt>
                <c:pt idx="116">
                  <c:v>4.4024640657084193</c:v>
                </c:pt>
                <c:pt idx="117">
                  <c:v>4.6652977412731005</c:v>
                </c:pt>
                <c:pt idx="118">
                  <c:v>4.6652977412731005</c:v>
                </c:pt>
                <c:pt idx="119">
                  <c:v>4.862422997946612</c:v>
                </c:pt>
                <c:pt idx="120">
                  <c:v>4.862422997946612</c:v>
                </c:pt>
                <c:pt idx="121">
                  <c:v>4.9281314168377826</c:v>
                </c:pt>
                <c:pt idx="122">
                  <c:v>4.9281314168377826</c:v>
                </c:pt>
                <c:pt idx="123">
                  <c:v>4.9938398357289531</c:v>
                </c:pt>
                <c:pt idx="124">
                  <c:v>4.9938398357289531</c:v>
                </c:pt>
                <c:pt idx="125">
                  <c:v>5.1909650924024637</c:v>
                </c:pt>
                <c:pt idx="126">
                  <c:v>5.1909650924024637</c:v>
                </c:pt>
                <c:pt idx="127">
                  <c:v>5.2238193018480494</c:v>
                </c:pt>
                <c:pt idx="128">
                  <c:v>5.2238193018480494</c:v>
                </c:pt>
                <c:pt idx="129">
                  <c:v>5.3223819301848048</c:v>
                </c:pt>
                <c:pt idx="130">
                  <c:v>5.3223819301848048</c:v>
                </c:pt>
                <c:pt idx="131">
                  <c:v>5.3552361396303905</c:v>
                </c:pt>
                <c:pt idx="132">
                  <c:v>5.3552361396303905</c:v>
                </c:pt>
                <c:pt idx="133">
                  <c:v>5.4866529774127306</c:v>
                </c:pt>
                <c:pt idx="134">
                  <c:v>5.4866529774127306</c:v>
                </c:pt>
                <c:pt idx="135">
                  <c:v>5.5195071868583163</c:v>
                </c:pt>
                <c:pt idx="136">
                  <c:v>5.5195071868583163</c:v>
                </c:pt>
                <c:pt idx="137">
                  <c:v>5.6837782340862422</c:v>
                </c:pt>
                <c:pt idx="138">
                  <c:v>5.6837782340862422</c:v>
                </c:pt>
                <c:pt idx="139">
                  <c:v>5.848049281314168</c:v>
                </c:pt>
                <c:pt idx="140">
                  <c:v>5.848049281314168</c:v>
                </c:pt>
                <c:pt idx="141">
                  <c:v>5.9137577002053385</c:v>
                </c:pt>
                <c:pt idx="142">
                  <c:v>5.9137577002053385</c:v>
                </c:pt>
                <c:pt idx="143">
                  <c:v>5.9137577002053385</c:v>
                </c:pt>
                <c:pt idx="144">
                  <c:v>5.9137577002053385</c:v>
                </c:pt>
                <c:pt idx="145">
                  <c:v>5.979466119096509</c:v>
                </c:pt>
                <c:pt idx="146">
                  <c:v>5.979466119096509</c:v>
                </c:pt>
                <c:pt idx="147">
                  <c:v>6.0451745379876796</c:v>
                </c:pt>
                <c:pt idx="148">
                  <c:v>6.0451745379876796</c:v>
                </c:pt>
                <c:pt idx="149">
                  <c:v>6.2422997946611911</c:v>
                </c:pt>
                <c:pt idx="150">
                  <c:v>6.2422997946611911</c:v>
                </c:pt>
                <c:pt idx="151">
                  <c:v>6.2422997946611911</c:v>
                </c:pt>
                <c:pt idx="152">
                  <c:v>6.2422997946611911</c:v>
                </c:pt>
                <c:pt idx="153">
                  <c:v>6.2422997946611911</c:v>
                </c:pt>
                <c:pt idx="154">
                  <c:v>6.2422997946611911</c:v>
                </c:pt>
                <c:pt idx="155">
                  <c:v>6.3408624229979464</c:v>
                </c:pt>
                <c:pt idx="156">
                  <c:v>6.3408624229979464</c:v>
                </c:pt>
                <c:pt idx="157">
                  <c:v>6.4394250513347027</c:v>
                </c:pt>
                <c:pt idx="158">
                  <c:v>6.4394250513347027</c:v>
                </c:pt>
                <c:pt idx="159">
                  <c:v>6.4722792607802875</c:v>
                </c:pt>
                <c:pt idx="160">
                  <c:v>6.4722792607802875</c:v>
                </c:pt>
                <c:pt idx="161">
                  <c:v>6.537987679671458</c:v>
                </c:pt>
                <c:pt idx="162">
                  <c:v>6.537987679671458</c:v>
                </c:pt>
                <c:pt idx="163">
                  <c:v>6.8008213552361401</c:v>
                </c:pt>
                <c:pt idx="164">
                  <c:v>6.8008213552361401</c:v>
                </c:pt>
                <c:pt idx="165">
                  <c:v>6.8336755646817249</c:v>
                </c:pt>
                <c:pt idx="166">
                  <c:v>6.8336755646817249</c:v>
                </c:pt>
                <c:pt idx="167">
                  <c:v>6.8993839835728954</c:v>
                </c:pt>
                <c:pt idx="168">
                  <c:v>6.8993839835728954</c:v>
                </c:pt>
                <c:pt idx="169">
                  <c:v>6.8993839835728954</c:v>
                </c:pt>
                <c:pt idx="170">
                  <c:v>6.8993839835728954</c:v>
                </c:pt>
                <c:pt idx="171">
                  <c:v>7.1622176591375766</c:v>
                </c:pt>
                <c:pt idx="172">
                  <c:v>7.1622176591375766</c:v>
                </c:pt>
                <c:pt idx="173">
                  <c:v>7.5893223819301845</c:v>
                </c:pt>
                <c:pt idx="174">
                  <c:v>7.5893223819301845</c:v>
                </c:pt>
                <c:pt idx="175">
                  <c:v>7.6221765913757702</c:v>
                </c:pt>
                <c:pt idx="176">
                  <c:v>7.6221765913757702</c:v>
                </c:pt>
                <c:pt idx="177">
                  <c:v>8.2135523613963031</c:v>
                </c:pt>
                <c:pt idx="178">
                  <c:v>8.2135523613963031</c:v>
                </c:pt>
                <c:pt idx="179">
                  <c:v>8.4106776180698155</c:v>
                </c:pt>
                <c:pt idx="180">
                  <c:v>8.4106776180698155</c:v>
                </c:pt>
                <c:pt idx="181">
                  <c:v>8.4435318275154003</c:v>
                </c:pt>
                <c:pt idx="182">
                  <c:v>8.4435318275154003</c:v>
                </c:pt>
                <c:pt idx="183">
                  <c:v>8.8049281314168386</c:v>
                </c:pt>
                <c:pt idx="184">
                  <c:v>8.8049281314168386</c:v>
                </c:pt>
                <c:pt idx="185">
                  <c:v>8.8377823408624234</c:v>
                </c:pt>
                <c:pt idx="186">
                  <c:v>8.8377823408624234</c:v>
                </c:pt>
                <c:pt idx="187">
                  <c:v>9.0349075975359341</c:v>
                </c:pt>
                <c:pt idx="188">
                  <c:v>9.0349075975359341</c:v>
                </c:pt>
                <c:pt idx="189">
                  <c:v>9.462012320328542</c:v>
                </c:pt>
                <c:pt idx="190">
                  <c:v>9.462012320328542</c:v>
                </c:pt>
                <c:pt idx="191">
                  <c:v>9.4948665297741268</c:v>
                </c:pt>
                <c:pt idx="192">
                  <c:v>9.4948665297741268</c:v>
                </c:pt>
                <c:pt idx="193">
                  <c:v>9.7577002053388089</c:v>
                </c:pt>
                <c:pt idx="194">
                  <c:v>9.7577002053388089</c:v>
                </c:pt>
                <c:pt idx="195">
                  <c:v>10.020533880903491</c:v>
                </c:pt>
                <c:pt idx="196">
                  <c:v>10.020533880903491</c:v>
                </c:pt>
                <c:pt idx="197">
                  <c:v>10.184804928131417</c:v>
                </c:pt>
                <c:pt idx="198">
                  <c:v>10.184804928131417</c:v>
                </c:pt>
                <c:pt idx="199">
                  <c:v>10.677618069815194</c:v>
                </c:pt>
                <c:pt idx="200">
                  <c:v>10.677618069815194</c:v>
                </c:pt>
                <c:pt idx="201">
                  <c:v>10.710472279260781</c:v>
                </c:pt>
                <c:pt idx="202">
                  <c:v>10.710472279260781</c:v>
                </c:pt>
                <c:pt idx="203">
                  <c:v>11.039014373716633</c:v>
                </c:pt>
                <c:pt idx="204">
                  <c:v>11.039014373716633</c:v>
                </c:pt>
                <c:pt idx="205">
                  <c:v>11.268993839835728</c:v>
                </c:pt>
                <c:pt idx="206">
                  <c:v>11.268993839835728</c:v>
                </c:pt>
                <c:pt idx="207">
                  <c:v>11.564681724845997</c:v>
                </c:pt>
                <c:pt idx="208">
                  <c:v>11.564681724845997</c:v>
                </c:pt>
                <c:pt idx="209">
                  <c:v>11.597535934291582</c:v>
                </c:pt>
                <c:pt idx="210">
                  <c:v>11.597535934291582</c:v>
                </c:pt>
                <c:pt idx="211">
                  <c:v>11.794661190965092</c:v>
                </c:pt>
                <c:pt idx="212">
                  <c:v>11.794661190965092</c:v>
                </c:pt>
                <c:pt idx="213">
                  <c:v>12.517453798767967</c:v>
                </c:pt>
                <c:pt idx="214">
                  <c:v>12.517453798767967</c:v>
                </c:pt>
                <c:pt idx="215">
                  <c:v>12.747433264887064</c:v>
                </c:pt>
                <c:pt idx="216">
                  <c:v>12.747433264887064</c:v>
                </c:pt>
                <c:pt idx="217">
                  <c:v>13.075975359342916</c:v>
                </c:pt>
                <c:pt idx="218">
                  <c:v>13.075975359342916</c:v>
                </c:pt>
                <c:pt idx="219">
                  <c:v>13.568788501026694</c:v>
                </c:pt>
                <c:pt idx="220">
                  <c:v>13.568788501026694</c:v>
                </c:pt>
                <c:pt idx="221">
                  <c:v>13.634496919917865</c:v>
                </c:pt>
                <c:pt idx="222">
                  <c:v>13.634496919917865</c:v>
                </c:pt>
                <c:pt idx="223">
                  <c:v>13.733059548254619</c:v>
                </c:pt>
                <c:pt idx="224">
                  <c:v>13.733059548254619</c:v>
                </c:pt>
                <c:pt idx="225">
                  <c:v>14.094455852156058</c:v>
                </c:pt>
                <c:pt idx="226">
                  <c:v>14.094455852156058</c:v>
                </c:pt>
                <c:pt idx="227">
                  <c:v>14.094455852156058</c:v>
                </c:pt>
                <c:pt idx="228">
                  <c:v>14.094455852156058</c:v>
                </c:pt>
                <c:pt idx="229">
                  <c:v>14.094455852156058</c:v>
                </c:pt>
                <c:pt idx="230">
                  <c:v>14.094455852156058</c:v>
                </c:pt>
                <c:pt idx="231">
                  <c:v>14.127310061601642</c:v>
                </c:pt>
                <c:pt idx="232">
                  <c:v>14.127310061601642</c:v>
                </c:pt>
                <c:pt idx="233">
                  <c:v>14.620123203285422</c:v>
                </c:pt>
                <c:pt idx="234">
                  <c:v>14.620123203285422</c:v>
                </c:pt>
                <c:pt idx="235">
                  <c:v>14.652977412731007</c:v>
                </c:pt>
                <c:pt idx="236">
                  <c:v>14.652977412731007</c:v>
                </c:pt>
                <c:pt idx="237">
                  <c:v>15.24435318275154</c:v>
                </c:pt>
                <c:pt idx="238">
                  <c:v>15.24435318275154</c:v>
                </c:pt>
                <c:pt idx="239">
                  <c:v>15.474332648870636</c:v>
                </c:pt>
                <c:pt idx="240">
                  <c:v>15.474332648870636</c:v>
                </c:pt>
                <c:pt idx="241">
                  <c:v>17.281314168377822</c:v>
                </c:pt>
                <c:pt idx="242">
                  <c:v>17.281314168377822</c:v>
                </c:pt>
                <c:pt idx="243">
                  <c:v>17.544147843942504</c:v>
                </c:pt>
                <c:pt idx="244">
                  <c:v>17.544147843942504</c:v>
                </c:pt>
                <c:pt idx="245">
                  <c:v>17.806981519507186</c:v>
                </c:pt>
                <c:pt idx="246">
                  <c:v>17.806981519507186</c:v>
                </c:pt>
                <c:pt idx="247">
                  <c:v>18.299794661190965</c:v>
                </c:pt>
                <c:pt idx="248">
                  <c:v>18.299794661190965</c:v>
                </c:pt>
                <c:pt idx="249">
                  <c:v>19.351129363449694</c:v>
                </c:pt>
                <c:pt idx="250">
                  <c:v>19.351129363449694</c:v>
                </c:pt>
                <c:pt idx="251">
                  <c:v>19.613963039014372</c:v>
                </c:pt>
                <c:pt idx="252">
                  <c:v>19.613963039014372</c:v>
                </c:pt>
                <c:pt idx="253">
                  <c:v>19.646817248459961</c:v>
                </c:pt>
                <c:pt idx="254">
                  <c:v>19.646817248459961</c:v>
                </c:pt>
                <c:pt idx="255">
                  <c:v>19.7782340862423</c:v>
                </c:pt>
                <c:pt idx="256">
                  <c:v>19.7782340862423</c:v>
                </c:pt>
                <c:pt idx="257">
                  <c:v>20.205338809034906</c:v>
                </c:pt>
                <c:pt idx="258">
                  <c:v>20.205338809034906</c:v>
                </c:pt>
                <c:pt idx="259">
                  <c:v>20.402464065708418</c:v>
                </c:pt>
                <c:pt idx="260">
                  <c:v>20.402464065708418</c:v>
                </c:pt>
                <c:pt idx="261">
                  <c:v>20.698151950718685</c:v>
                </c:pt>
                <c:pt idx="262">
                  <c:v>20.698151950718685</c:v>
                </c:pt>
                <c:pt idx="263">
                  <c:v>20.993839835728952</c:v>
                </c:pt>
                <c:pt idx="264">
                  <c:v>20.993839835728952</c:v>
                </c:pt>
                <c:pt idx="265">
                  <c:v>21.453798767967147</c:v>
                </c:pt>
                <c:pt idx="266">
                  <c:v>21.453798767967147</c:v>
                </c:pt>
                <c:pt idx="267">
                  <c:v>22.735112936344969</c:v>
                </c:pt>
                <c:pt idx="268">
                  <c:v>22.735112936344969</c:v>
                </c:pt>
                <c:pt idx="269">
                  <c:v>22.965092402464066</c:v>
                </c:pt>
                <c:pt idx="270">
                  <c:v>22.965092402464066</c:v>
                </c:pt>
                <c:pt idx="271">
                  <c:v>23.162217659137578</c:v>
                </c:pt>
                <c:pt idx="272">
                  <c:v>23.162217659137578</c:v>
                </c:pt>
                <c:pt idx="273">
                  <c:v>23.162217659137578</c:v>
                </c:pt>
                <c:pt idx="274">
                  <c:v>23.162217659137578</c:v>
                </c:pt>
                <c:pt idx="275">
                  <c:v>23.5564681724846</c:v>
                </c:pt>
                <c:pt idx="276">
                  <c:v>23.5564681724846</c:v>
                </c:pt>
                <c:pt idx="277">
                  <c:v>23.655030800821354</c:v>
                </c:pt>
                <c:pt idx="278">
                  <c:v>23.655030800821354</c:v>
                </c:pt>
                <c:pt idx="279">
                  <c:v>24.410677618069816</c:v>
                </c:pt>
                <c:pt idx="280">
                  <c:v>24.410677618069816</c:v>
                </c:pt>
                <c:pt idx="281">
                  <c:v>24.739219712525667</c:v>
                </c:pt>
                <c:pt idx="282">
                  <c:v>24.739219712525667</c:v>
                </c:pt>
                <c:pt idx="283">
                  <c:v>24.837782340862422</c:v>
                </c:pt>
                <c:pt idx="284">
                  <c:v>24.837782340862422</c:v>
                </c:pt>
                <c:pt idx="285">
                  <c:v>24.903490759753595</c:v>
                </c:pt>
                <c:pt idx="286">
                  <c:v>24.903490759753595</c:v>
                </c:pt>
                <c:pt idx="287">
                  <c:v>26.677618069815196</c:v>
                </c:pt>
                <c:pt idx="288">
                  <c:v>26.677618069815196</c:v>
                </c:pt>
                <c:pt idx="289">
                  <c:v>27.761806981519506</c:v>
                </c:pt>
                <c:pt idx="290">
                  <c:v>27.761806981519506</c:v>
                </c:pt>
                <c:pt idx="291">
                  <c:v>27.991786447638603</c:v>
                </c:pt>
                <c:pt idx="292">
                  <c:v>27.991786447638603</c:v>
                </c:pt>
                <c:pt idx="293">
                  <c:v>28.780287474332649</c:v>
                </c:pt>
                <c:pt idx="294">
                  <c:v>28.780287474332649</c:v>
                </c:pt>
                <c:pt idx="295">
                  <c:v>29.634496919917865</c:v>
                </c:pt>
                <c:pt idx="296">
                  <c:v>29.634496919917865</c:v>
                </c:pt>
                <c:pt idx="297">
                  <c:v>30.160164271047229</c:v>
                </c:pt>
                <c:pt idx="298">
                  <c:v>30.160164271047229</c:v>
                </c:pt>
                <c:pt idx="299">
                  <c:v>32.032854209445588</c:v>
                </c:pt>
                <c:pt idx="300">
                  <c:v>32.032854209445588</c:v>
                </c:pt>
                <c:pt idx="301">
                  <c:v>32.131416837782339</c:v>
                </c:pt>
                <c:pt idx="302">
                  <c:v>32.131416837782339</c:v>
                </c:pt>
                <c:pt idx="303">
                  <c:v>33.445585215605746</c:v>
                </c:pt>
                <c:pt idx="304">
                  <c:v>33.445585215605746</c:v>
                </c:pt>
                <c:pt idx="305">
                  <c:v>33.642710472279262</c:v>
                </c:pt>
                <c:pt idx="306">
                  <c:v>33.642710472279262</c:v>
                </c:pt>
                <c:pt idx="307">
                  <c:v>34.036960985626287</c:v>
                </c:pt>
                <c:pt idx="308">
                  <c:v>34.036960985626287</c:v>
                </c:pt>
                <c:pt idx="309">
                  <c:v>34.332648870636554</c:v>
                </c:pt>
                <c:pt idx="310">
                  <c:v>34.332648870636554</c:v>
                </c:pt>
                <c:pt idx="311">
                  <c:v>37.486652977412732</c:v>
                </c:pt>
                <c:pt idx="312">
                  <c:v>37.486652977412732</c:v>
                </c:pt>
                <c:pt idx="313">
                  <c:v>43.466119096509239</c:v>
                </c:pt>
                <c:pt idx="314">
                  <c:v>43.466119096509239</c:v>
                </c:pt>
                <c:pt idx="315">
                  <c:v>44.123203285420942</c:v>
                </c:pt>
                <c:pt idx="316">
                  <c:v>44.123203285420942</c:v>
                </c:pt>
                <c:pt idx="317">
                  <c:v>0</c:v>
                </c:pt>
                <c:pt idx="318">
                  <c:v>3.2854209445585217E-2</c:v>
                </c:pt>
                <c:pt idx="319">
                  <c:v>3.2854209445585217E-2</c:v>
                </c:pt>
                <c:pt idx="320">
                  <c:v>3.2854209445585217E-2</c:v>
                </c:pt>
                <c:pt idx="321">
                  <c:v>3.2854209445585217E-2</c:v>
                </c:pt>
                <c:pt idx="322">
                  <c:v>3.2854209445585217E-2</c:v>
                </c:pt>
                <c:pt idx="323">
                  <c:v>3.2854209445585217E-2</c:v>
                </c:pt>
                <c:pt idx="324">
                  <c:v>6.5708418891170434E-2</c:v>
                </c:pt>
                <c:pt idx="325">
                  <c:v>6.5708418891170434E-2</c:v>
                </c:pt>
                <c:pt idx="326">
                  <c:v>6.5708418891170434E-2</c:v>
                </c:pt>
                <c:pt idx="327">
                  <c:v>6.5708418891170434E-2</c:v>
                </c:pt>
                <c:pt idx="328">
                  <c:v>0.13141683778234087</c:v>
                </c:pt>
                <c:pt idx="329">
                  <c:v>0.13141683778234087</c:v>
                </c:pt>
                <c:pt idx="330">
                  <c:v>0.16427104722792607</c:v>
                </c:pt>
                <c:pt idx="331">
                  <c:v>0.16427104722792607</c:v>
                </c:pt>
                <c:pt idx="332">
                  <c:v>0.1971252566735113</c:v>
                </c:pt>
                <c:pt idx="333">
                  <c:v>0.1971252566735113</c:v>
                </c:pt>
                <c:pt idx="334">
                  <c:v>0.26283367556468173</c:v>
                </c:pt>
                <c:pt idx="335">
                  <c:v>0.26283367556468173</c:v>
                </c:pt>
                <c:pt idx="336">
                  <c:v>0.29568788501026694</c:v>
                </c:pt>
                <c:pt idx="337">
                  <c:v>0.29568788501026694</c:v>
                </c:pt>
                <c:pt idx="338">
                  <c:v>0.32854209445585214</c:v>
                </c:pt>
                <c:pt idx="339">
                  <c:v>0.32854209445585214</c:v>
                </c:pt>
                <c:pt idx="340">
                  <c:v>0.32854209445585214</c:v>
                </c:pt>
                <c:pt idx="341">
                  <c:v>0.32854209445585214</c:v>
                </c:pt>
                <c:pt idx="342">
                  <c:v>0.3613963039014374</c:v>
                </c:pt>
                <c:pt idx="343">
                  <c:v>0.3613963039014374</c:v>
                </c:pt>
                <c:pt idx="344">
                  <c:v>0.3613963039014374</c:v>
                </c:pt>
                <c:pt idx="345">
                  <c:v>0.3613963039014374</c:v>
                </c:pt>
                <c:pt idx="346">
                  <c:v>0.3942505133470226</c:v>
                </c:pt>
                <c:pt idx="347">
                  <c:v>0.3942505133470226</c:v>
                </c:pt>
                <c:pt idx="348">
                  <c:v>0.49281314168377821</c:v>
                </c:pt>
                <c:pt idx="349">
                  <c:v>0.49281314168377821</c:v>
                </c:pt>
                <c:pt idx="350">
                  <c:v>0.52566735112936347</c:v>
                </c:pt>
                <c:pt idx="351">
                  <c:v>0.52566735112936347</c:v>
                </c:pt>
                <c:pt idx="352">
                  <c:v>0.55852156057494862</c:v>
                </c:pt>
                <c:pt idx="353">
                  <c:v>0.55852156057494862</c:v>
                </c:pt>
                <c:pt idx="354">
                  <c:v>0.65708418891170428</c:v>
                </c:pt>
                <c:pt idx="355">
                  <c:v>0.65708418891170428</c:v>
                </c:pt>
                <c:pt idx="356">
                  <c:v>0.75564681724845995</c:v>
                </c:pt>
                <c:pt idx="357">
                  <c:v>0.75564681724845995</c:v>
                </c:pt>
                <c:pt idx="358">
                  <c:v>0.7885010266940452</c:v>
                </c:pt>
                <c:pt idx="359">
                  <c:v>0.7885010266940452</c:v>
                </c:pt>
                <c:pt idx="360">
                  <c:v>0.82135523613963035</c:v>
                </c:pt>
                <c:pt idx="361">
                  <c:v>0.82135523613963035</c:v>
                </c:pt>
                <c:pt idx="362">
                  <c:v>0.95277207392197127</c:v>
                </c:pt>
                <c:pt idx="363">
                  <c:v>0.95277207392197127</c:v>
                </c:pt>
                <c:pt idx="364">
                  <c:v>0.95277207392197127</c:v>
                </c:pt>
                <c:pt idx="365">
                  <c:v>0.95277207392197127</c:v>
                </c:pt>
                <c:pt idx="366">
                  <c:v>1.0513347022587269</c:v>
                </c:pt>
                <c:pt idx="367">
                  <c:v>1.0513347022587269</c:v>
                </c:pt>
                <c:pt idx="368">
                  <c:v>1.0841889117043122</c:v>
                </c:pt>
                <c:pt idx="369">
                  <c:v>1.0841889117043122</c:v>
                </c:pt>
                <c:pt idx="370">
                  <c:v>1.1498973305954825</c:v>
                </c:pt>
                <c:pt idx="371">
                  <c:v>1.1498973305954825</c:v>
                </c:pt>
                <c:pt idx="372">
                  <c:v>1.1498973305954825</c:v>
                </c:pt>
                <c:pt idx="373">
                  <c:v>1.1498973305954825</c:v>
                </c:pt>
                <c:pt idx="374">
                  <c:v>1.1498973305954825</c:v>
                </c:pt>
                <c:pt idx="375">
                  <c:v>1.1498973305954825</c:v>
                </c:pt>
                <c:pt idx="376">
                  <c:v>1.215605749486653</c:v>
                </c:pt>
                <c:pt idx="377">
                  <c:v>1.215605749486653</c:v>
                </c:pt>
                <c:pt idx="378">
                  <c:v>1.215605749486653</c:v>
                </c:pt>
                <c:pt idx="379">
                  <c:v>1.215605749486653</c:v>
                </c:pt>
                <c:pt idx="380">
                  <c:v>1.2484599589322383</c:v>
                </c:pt>
                <c:pt idx="381">
                  <c:v>1.2484599589322383</c:v>
                </c:pt>
                <c:pt idx="382">
                  <c:v>1.2813141683778233</c:v>
                </c:pt>
                <c:pt idx="383">
                  <c:v>1.2813141683778233</c:v>
                </c:pt>
                <c:pt idx="384">
                  <c:v>1.3141683778234086</c:v>
                </c:pt>
                <c:pt idx="385">
                  <c:v>1.3141683778234086</c:v>
                </c:pt>
                <c:pt idx="386">
                  <c:v>1.4784394250513346</c:v>
                </c:pt>
                <c:pt idx="387">
                  <c:v>1.4784394250513346</c:v>
                </c:pt>
                <c:pt idx="388">
                  <c:v>1.5441478439425051</c:v>
                </c:pt>
                <c:pt idx="389">
                  <c:v>1.5441478439425051</c:v>
                </c:pt>
                <c:pt idx="390">
                  <c:v>1.6098562628336757</c:v>
                </c:pt>
                <c:pt idx="391">
                  <c:v>1.6098562628336757</c:v>
                </c:pt>
                <c:pt idx="392">
                  <c:v>1.6098562628336757</c:v>
                </c:pt>
                <c:pt idx="393">
                  <c:v>1.6098562628336757</c:v>
                </c:pt>
                <c:pt idx="394">
                  <c:v>1.6427104722792607</c:v>
                </c:pt>
                <c:pt idx="395">
                  <c:v>1.6427104722792607</c:v>
                </c:pt>
                <c:pt idx="396">
                  <c:v>1.7084188911704312</c:v>
                </c:pt>
                <c:pt idx="397">
                  <c:v>1.7084188911704312</c:v>
                </c:pt>
                <c:pt idx="398">
                  <c:v>1.7412731006160165</c:v>
                </c:pt>
                <c:pt idx="399">
                  <c:v>1.7412731006160165</c:v>
                </c:pt>
                <c:pt idx="400">
                  <c:v>1.7412731006160165</c:v>
                </c:pt>
                <c:pt idx="401">
                  <c:v>1.7412731006160165</c:v>
                </c:pt>
                <c:pt idx="402">
                  <c:v>1.7741273100616017</c:v>
                </c:pt>
                <c:pt idx="403">
                  <c:v>1.7741273100616017</c:v>
                </c:pt>
                <c:pt idx="404">
                  <c:v>1.8726899383983573</c:v>
                </c:pt>
                <c:pt idx="405">
                  <c:v>1.8726899383983573</c:v>
                </c:pt>
                <c:pt idx="406">
                  <c:v>2.0698151950718686</c:v>
                </c:pt>
                <c:pt idx="407">
                  <c:v>2.0698151950718686</c:v>
                </c:pt>
                <c:pt idx="408">
                  <c:v>2.0698151950718686</c:v>
                </c:pt>
                <c:pt idx="409">
                  <c:v>2.0698151950718686</c:v>
                </c:pt>
                <c:pt idx="410">
                  <c:v>2.0698151950718686</c:v>
                </c:pt>
                <c:pt idx="411">
                  <c:v>2.0698151950718686</c:v>
                </c:pt>
                <c:pt idx="412">
                  <c:v>2.0698151950718686</c:v>
                </c:pt>
                <c:pt idx="413">
                  <c:v>2.0698151950718686</c:v>
                </c:pt>
                <c:pt idx="414">
                  <c:v>2.299794661190965</c:v>
                </c:pt>
                <c:pt idx="415">
                  <c:v>2.299794661190965</c:v>
                </c:pt>
                <c:pt idx="416">
                  <c:v>2.3983572895277208</c:v>
                </c:pt>
                <c:pt idx="417">
                  <c:v>2.3983572895277208</c:v>
                </c:pt>
                <c:pt idx="418">
                  <c:v>2.4640657084188913</c:v>
                </c:pt>
                <c:pt idx="419">
                  <c:v>2.4640657084188913</c:v>
                </c:pt>
                <c:pt idx="420">
                  <c:v>2.5297741273100618</c:v>
                </c:pt>
                <c:pt idx="421">
                  <c:v>2.5297741273100618</c:v>
                </c:pt>
                <c:pt idx="422">
                  <c:v>2.5626283367556466</c:v>
                </c:pt>
                <c:pt idx="423">
                  <c:v>2.5626283367556466</c:v>
                </c:pt>
                <c:pt idx="424">
                  <c:v>2.6940451745379876</c:v>
                </c:pt>
                <c:pt idx="425">
                  <c:v>2.6940451745379876</c:v>
                </c:pt>
                <c:pt idx="426">
                  <c:v>2.7268993839835729</c:v>
                </c:pt>
                <c:pt idx="427">
                  <c:v>2.7268993839835729</c:v>
                </c:pt>
                <c:pt idx="428">
                  <c:v>2.7926078028747434</c:v>
                </c:pt>
                <c:pt idx="429">
                  <c:v>2.7926078028747434</c:v>
                </c:pt>
                <c:pt idx="430">
                  <c:v>2.8911704312114992</c:v>
                </c:pt>
                <c:pt idx="431">
                  <c:v>2.8911704312114992</c:v>
                </c:pt>
                <c:pt idx="432">
                  <c:v>2.9568788501026693</c:v>
                </c:pt>
                <c:pt idx="433">
                  <c:v>2.9568788501026693</c:v>
                </c:pt>
                <c:pt idx="434">
                  <c:v>2.9897330595482545</c:v>
                </c:pt>
                <c:pt idx="435">
                  <c:v>2.9897330595482545</c:v>
                </c:pt>
                <c:pt idx="436">
                  <c:v>3.0225872689938398</c:v>
                </c:pt>
                <c:pt idx="437">
                  <c:v>3.0225872689938398</c:v>
                </c:pt>
                <c:pt idx="438">
                  <c:v>3.0225872689938398</c:v>
                </c:pt>
                <c:pt idx="439">
                  <c:v>3.0225872689938398</c:v>
                </c:pt>
                <c:pt idx="440">
                  <c:v>3.0225872689938398</c:v>
                </c:pt>
                <c:pt idx="441">
                  <c:v>3.0225872689938398</c:v>
                </c:pt>
                <c:pt idx="442">
                  <c:v>3.2854209445585214</c:v>
                </c:pt>
                <c:pt idx="443">
                  <c:v>3.2854209445585214</c:v>
                </c:pt>
                <c:pt idx="444">
                  <c:v>3.5154004106776182</c:v>
                </c:pt>
                <c:pt idx="445">
                  <c:v>3.5154004106776182</c:v>
                </c:pt>
                <c:pt idx="446">
                  <c:v>3.5811088295687883</c:v>
                </c:pt>
                <c:pt idx="447">
                  <c:v>3.5811088295687883</c:v>
                </c:pt>
                <c:pt idx="448">
                  <c:v>3.6139630390143735</c:v>
                </c:pt>
                <c:pt idx="449">
                  <c:v>3.6139630390143735</c:v>
                </c:pt>
                <c:pt idx="450">
                  <c:v>3.7453798767967146</c:v>
                </c:pt>
                <c:pt idx="451">
                  <c:v>3.7453798767967146</c:v>
                </c:pt>
                <c:pt idx="452">
                  <c:v>3.7453798767967146</c:v>
                </c:pt>
                <c:pt idx="453">
                  <c:v>3.7453798767967146</c:v>
                </c:pt>
                <c:pt idx="454">
                  <c:v>4.0410677618069819</c:v>
                </c:pt>
                <c:pt idx="455">
                  <c:v>4.0410677618069819</c:v>
                </c:pt>
                <c:pt idx="456">
                  <c:v>4.0739219712525667</c:v>
                </c:pt>
                <c:pt idx="457">
                  <c:v>4.0739219712525667</c:v>
                </c:pt>
                <c:pt idx="458">
                  <c:v>4.0739219712525667</c:v>
                </c:pt>
                <c:pt idx="459">
                  <c:v>4.0739219712525667</c:v>
                </c:pt>
                <c:pt idx="460">
                  <c:v>4.2381930184804926</c:v>
                </c:pt>
                <c:pt idx="461">
                  <c:v>4.2381930184804926</c:v>
                </c:pt>
                <c:pt idx="462">
                  <c:v>4.2710472279260783</c:v>
                </c:pt>
                <c:pt idx="463">
                  <c:v>4.2710472279260783</c:v>
                </c:pt>
                <c:pt idx="464">
                  <c:v>4.3039014373716631</c:v>
                </c:pt>
                <c:pt idx="465">
                  <c:v>4.3039014373716631</c:v>
                </c:pt>
                <c:pt idx="466">
                  <c:v>4.3039014373716631</c:v>
                </c:pt>
                <c:pt idx="467">
                  <c:v>4.3039014373716631</c:v>
                </c:pt>
                <c:pt idx="468">
                  <c:v>4.3696098562628336</c:v>
                </c:pt>
                <c:pt idx="469">
                  <c:v>4.3696098562628336</c:v>
                </c:pt>
                <c:pt idx="470">
                  <c:v>4.5667351129363452</c:v>
                </c:pt>
                <c:pt idx="471">
                  <c:v>4.5667351129363452</c:v>
                </c:pt>
                <c:pt idx="472">
                  <c:v>4.5667351129363452</c:v>
                </c:pt>
                <c:pt idx="473">
                  <c:v>4.5667351129363452</c:v>
                </c:pt>
                <c:pt idx="474">
                  <c:v>4.6652977412731005</c:v>
                </c:pt>
                <c:pt idx="475">
                  <c:v>4.6652977412731005</c:v>
                </c:pt>
                <c:pt idx="476">
                  <c:v>4.6652977412731005</c:v>
                </c:pt>
                <c:pt idx="477">
                  <c:v>4.6652977412731005</c:v>
                </c:pt>
                <c:pt idx="478">
                  <c:v>4.862422997946612</c:v>
                </c:pt>
                <c:pt idx="479">
                  <c:v>4.862422997946612</c:v>
                </c:pt>
                <c:pt idx="480">
                  <c:v>5.0266940451745379</c:v>
                </c:pt>
                <c:pt idx="481">
                  <c:v>5.0266940451745379</c:v>
                </c:pt>
                <c:pt idx="482">
                  <c:v>5.0595482546201236</c:v>
                </c:pt>
                <c:pt idx="483">
                  <c:v>5.0595482546201236</c:v>
                </c:pt>
                <c:pt idx="484">
                  <c:v>5.3223819301848048</c:v>
                </c:pt>
                <c:pt idx="485">
                  <c:v>5.3223819301848048</c:v>
                </c:pt>
                <c:pt idx="486">
                  <c:v>5.3880903490759753</c:v>
                </c:pt>
                <c:pt idx="487">
                  <c:v>5.3880903490759753</c:v>
                </c:pt>
                <c:pt idx="488">
                  <c:v>5.5195071868583163</c:v>
                </c:pt>
                <c:pt idx="489">
                  <c:v>5.5195071868583163</c:v>
                </c:pt>
                <c:pt idx="490">
                  <c:v>5.6837782340862422</c:v>
                </c:pt>
                <c:pt idx="491">
                  <c:v>5.6837782340862422</c:v>
                </c:pt>
                <c:pt idx="492">
                  <c:v>5.7166324435318279</c:v>
                </c:pt>
                <c:pt idx="493">
                  <c:v>5.7166324435318279</c:v>
                </c:pt>
                <c:pt idx="494">
                  <c:v>5.7494866529774127</c:v>
                </c:pt>
                <c:pt idx="495">
                  <c:v>5.7494866529774127</c:v>
                </c:pt>
                <c:pt idx="496">
                  <c:v>6.1765913757700206</c:v>
                </c:pt>
                <c:pt idx="497">
                  <c:v>6.1765913757700206</c:v>
                </c:pt>
                <c:pt idx="498">
                  <c:v>6.3080082135523616</c:v>
                </c:pt>
                <c:pt idx="499">
                  <c:v>6.3080082135523616</c:v>
                </c:pt>
                <c:pt idx="500">
                  <c:v>6.5708418891170428</c:v>
                </c:pt>
                <c:pt idx="501">
                  <c:v>6.5708418891170428</c:v>
                </c:pt>
                <c:pt idx="502">
                  <c:v>6.6036960985626285</c:v>
                </c:pt>
                <c:pt idx="503">
                  <c:v>6.6036960985626285</c:v>
                </c:pt>
                <c:pt idx="504">
                  <c:v>6.6365503080082133</c:v>
                </c:pt>
                <c:pt idx="505">
                  <c:v>6.6365503080082133</c:v>
                </c:pt>
                <c:pt idx="506">
                  <c:v>7.0308008213552364</c:v>
                </c:pt>
                <c:pt idx="507">
                  <c:v>7.0308008213552364</c:v>
                </c:pt>
                <c:pt idx="508">
                  <c:v>7.0636550308008212</c:v>
                </c:pt>
                <c:pt idx="509">
                  <c:v>7.0636550308008212</c:v>
                </c:pt>
                <c:pt idx="510">
                  <c:v>7.2607802874743328</c:v>
                </c:pt>
                <c:pt idx="511">
                  <c:v>7.2607802874743328</c:v>
                </c:pt>
                <c:pt idx="512">
                  <c:v>7.2936344969199176</c:v>
                </c:pt>
                <c:pt idx="513">
                  <c:v>7.2936344969199176</c:v>
                </c:pt>
                <c:pt idx="514">
                  <c:v>7.3593429158110881</c:v>
                </c:pt>
                <c:pt idx="515">
                  <c:v>7.3593429158110881</c:v>
                </c:pt>
                <c:pt idx="516">
                  <c:v>7.3593429158110881</c:v>
                </c:pt>
                <c:pt idx="517">
                  <c:v>7.3593429158110881</c:v>
                </c:pt>
                <c:pt idx="518">
                  <c:v>7.6221765913757702</c:v>
                </c:pt>
                <c:pt idx="519">
                  <c:v>7.6221765913757702</c:v>
                </c:pt>
                <c:pt idx="520">
                  <c:v>7.6878850102669407</c:v>
                </c:pt>
                <c:pt idx="521">
                  <c:v>7.6878850102669407</c:v>
                </c:pt>
                <c:pt idx="522">
                  <c:v>7.8193018480492817</c:v>
                </c:pt>
                <c:pt idx="523">
                  <c:v>7.8193018480492817</c:v>
                </c:pt>
                <c:pt idx="524">
                  <c:v>7.9178644763860371</c:v>
                </c:pt>
                <c:pt idx="525">
                  <c:v>7.9178644763860371</c:v>
                </c:pt>
                <c:pt idx="526">
                  <c:v>8.2464065708418897</c:v>
                </c:pt>
                <c:pt idx="527">
                  <c:v>8.2464065708418897</c:v>
                </c:pt>
                <c:pt idx="528">
                  <c:v>8.2464065708418897</c:v>
                </c:pt>
                <c:pt idx="529">
                  <c:v>8.2464065708418897</c:v>
                </c:pt>
                <c:pt idx="530">
                  <c:v>8.3121149897330593</c:v>
                </c:pt>
                <c:pt idx="531">
                  <c:v>8.3121149897330593</c:v>
                </c:pt>
                <c:pt idx="532">
                  <c:v>8.5420944558521565</c:v>
                </c:pt>
                <c:pt idx="533">
                  <c:v>8.5420944558521565</c:v>
                </c:pt>
                <c:pt idx="534">
                  <c:v>8.8377823408624234</c:v>
                </c:pt>
                <c:pt idx="535">
                  <c:v>8.8377823408624234</c:v>
                </c:pt>
                <c:pt idx="536">
                  <c:v>8.9363449691991779</c:v>
                </c:pt>
                <c:pt idx="537">
                  <c:v>8.9363449691991779</c:v>
                </c:pt>
                <c:pt idx="538">
                  <c:v>9.1006160164271055</c:v>
                </c:pt>
                <c:pt idx="539">
                  <c:v>9.1006160164271055</c:v>
                </c:pt>
                <c:pt idx="540">
                  <c:v>9.4291581108829572</c:v>
                </c:pt>
                <c:pt idx="541">
                  <c:v>9.4291581108829572</c:v>
                </c:pt>
                <c:pt idx="542">
                  <c:v>9.462012320328542</c:v>
                </c:pt>
                <c:pt idx="543">
                  <c:v>9.462012320328542</c:v>
                </c:pt>
                <c:pt idx="544">
                  <c:v>9.6262833675564679</c:v>
                </c:pt>
                <c:pt idx="545">
                  <c:v>9.6262833675564679</c:v>
                </c:pt>
                <c:pt idx="546">
                  <c:v>9.6591375770020527</c:v>
                </c:pt>
                <c:pt idx="547">
                  <c:v>9.6591375770020527</c:v>
                </c:pt>
                <c:pt idx="548">
                  <c:v>10.151950718685832</c:v>
                </c:pt>
                <c:pt idx="549">
                  <c:v>10.151950718685832</c:v>
                </c:pt>
                <c:pt idx="550">
                  <c:v>10.316221765913758</c:v>
                </c:pt>
                <c:pt idx="551">
                  <c:v>10.316221765913758</c:v>
                </c:pt>
                <c:pt idx="552">
                  <c:v>10.513347022587268</c:v>
                </c:pt>
                <c:pt idx="553">
                  <c:v>10.513347022587268</c:v>
                </c:pt>
                <c:pt idx="554">
                  <c:v>10.57905544147844</c:v>
                </c:pt>
                <c:pt idx="555">
                  <c:v>10.57905544147844</c:v>
                </c:pt>
                <c:pt idx="556">
                  <c:v>10.809034907597535</c:v>
                </c:pt>
                <c:pt idx="557">
                  <c:v>10.809034907597535</c:v>
                </c:pt>
                <c:pt idx="558">
                  <c:v>10.841889117043122</c:v>
                </c:pt>
                <c:pt idx="559">
                  <c:v>10.841889117043122</c:v>
                </c:pt>
                <c:pt idx="560">
                  <c:v>10.940451745379876</c:v>
                </c:pt>
                <c:pt idx="561">
                  <c:v>10.940451745379876</c:v>
                </c:pt>
                <c:pt idx="562">
                  <c:v>11.433264887063656</c:v>
                </c:pt>
                <c:pt idx="563">
                  <c:v>11.433264887063656</c:v>
                </c:pt>
                <c:pt idx="564">
                  <c:v>11.564681724845997</c:v>
                </c:pt>
                <c:pt idx="565">
                  <c:v>11.564681724845997</c:v>
                </c:pt>
                <c:pt idx="566">
                  <c:v>11.761806981519507</c:v>
                </c:pt>
                <c:pt idx="567">
                  <c:v>11.761806981519507</c:v>
                </c:pt>
                <c:pt idx="568">
                  <c:v>11.893223819301848</c:v>
                </c:pt>
                <c:pt idx="569">
                  <c:v>11.893223819301848</c:v>
                </c:pt>
                <c:pt idx="570">
                  <c:v>11.991786447638603</c:v>
                </c:pt>
                <c:pt idx="571">
                  <c:v>11.991786447638603</c:v>
                </c:pt>
                <c:pt idx="572">
                  <c:v>12.386036960985626</c:v>
                </c:pt>
                <c:pt idx="573">
                  <c:v>12.386036960985626</c:v>
                </c:pt>
                <c:pt idx="574">
                  <c:v>12.648870636550308</c:v>
                </c:pt>
                <c:pt idx="575">
                  <c:v>12.648870636550308</c:v>
                </c:pt>
                <c:pt idx="576">
                  <c:v>12.681724845995893</c:v>
                </c:pt>
                <c:pt idx="577">
                  <c:v>12.681724845995893</c:v>
                </c:pt>
                <c:pt idx="578">
                  <c:v>12.813141683778234</c:v>
                </c:pt>
                <c:pt idx="579">
                  <c:v>12.813141683778234</c:v>
                </c:pt>
                <c:pt idx="580">
                  <c:v>12.845995893223819</c:v>
                </c:pt>
                <c:pt idx="581">
                  <c:v>12.845995893223819</c:v>
                </c:pt>
                <c:pt idx="582">
                  <c:v>13.240246406570842</c:v>
                </c:pt>
                <c:pt idx="583">
                  <c:v>13.240246406570842</c:v>
                </c:pt>
                <c:pt idx="584">
                  <c:v>13.305954825462011</c:v>
                </c:pt>
                <c:pt idx="585">
                  <c:v>13.305954825462011</c:v>
                </c:pt>
                <c:pt idx="586">
                  <c:v>13.733059548254619</c:v>
                </c:pt>
                <c:pt idx="587">
                  <c:v>13.733059548254619</c:v>
                </c:pt>
                <c:pt idx="588">
                  <c:v>14.028747433264886</c:v>
                </c:pt>
                <c:pt idx="589">
                  <c:v>14.028747433264886</c:v>
                </c:pt>
                <c:pt idx="590">
                  <c:v>14.160164271047227</c:v>
                </c:pt>
                <c:pt idx="591">
                  <c:v>14.160164271047227</c:v>
                </c:pt>
                <c:pt idx="592">
                  <c:v>14.390143737166325</c:v>
                </c:pt>
                <c:pt idx="593">
                  <c:v>14.390143737166325</c:v>
                </c:pt>
                <c:pt idx="594">
                  <c:v>15.408624229979466</c:v>
                </c:pt>
                <c:pt idx="595">
                  <c:v>15.408624229979466</c:v>
                </c:pt>
                <c:pt idx="596">
                  <c:v>16.328542094455852</c:v>
                </c:pt>
                <c:pt idx="597">
                  <c:v>16.328542094455852</c:v>
                </c:pt>
                <c:pt idx="598">
                  <c:v>16.459958932238195</c:v>
                </c:pt>
                <c:pt idx="599">
                  <c:v>16.459958932238195</c:v>
                </c:pt>
                <c:pt idx="600">
                  <c:v>17.117043121149898</c:v>
                </c:pt>
                <c:pt idx="601">
                  <c:v>17.117043121149898</c:v>
                </c:pt>
                <c:pt idx="602">
                  <c:v>17.708418891170432</c:v>
                </c:pt>
                <c:pt idx="603">
                  <c:v>17.708418891170432</c:v>
                </c:pt>
                <c:pt idx="604">
                  <c:v>19.7782340862423</c:v>
                </c:pt>
                <c:pt idx="605">
                  <c:v>19.7782340862423</c:v>
                </c:pt>
                <c:pt idx="606">
                  <c:v>19.942505133470227</c:v>
                </c:pt>
                <c:pt idx="607">
                  <c:v>19.942505133470227</c:v>
                </c:pt>
                <c:pt idx="608">
                  <c:v>20.271047227926079</c:v>
                </c:pt>
                <c:pt idx="609">
                  <c:v>20.271047227926079</c:v>
                </c:pt>
                <c:pt idx="610">
                  <c:v>20.501026694045173</c:v>
                </c:pt>
                <c:pt idx="611">
                  <c:v>20.501026694045173</c:v>
                </c:pt>
                <c:pt idx="612">
                  <c:v>20.73100616016427</c:v>
                </c:pt>
                <c:pt idx="613">
                  <c:v>20.73100616016427</c:v>
                </c:pt>
                <c:pt idx="614">
                  <c:v>22.17659137577002</c:v>
                </c:pt>
                <c:pt idx="615">
                  <c:v>22.17659137577002</c:v>
                </c:pt>
                <c:pt idx="616">
                  <c:v>24.377823408624231</c:v>
                </c:pt>
                <c:pt idx="617">
                  <c:v>24.377823408624231</c:v>
                </c:pt>
                <c:pt idx="618">
                  <c:v>24.837782340862422</c:v>
                </c:pt>
                <c:pt idx="619">
                  <c:v>24.837782340862422</c:v>
                </c:pt>
                <c:pt idx="620">
                  <c:v>25.88911704312115</c:v>
                </c:pt>
                <c:pt idx="621">
                  <c:v>25.88911704312115</c:v>
                </c:pt>
                <c:pt idx="622">
                  <c:v>26.677618069815196</c:v>
                </c:pt>
                <c:pt idx="623">
                  <c:v>26.677618069815196</c:v>
                </c:pt>
                <c:pt idx="624">
                  <c:v>27.433264887063654</c:v>
                </c:pt>
                <c:pt idx="625">
                  <c:v>27.433264887063654</c:v>
                </c:pt>
                <c:pt idx="626">
                  <c:v>28.320328542094455</c:v>
                </c:pt>
                <c:pt idx="627">
                  <c:v>28.320328542094455</c:v>
                </c:pt>
                <c:pt idx="628">
                  <c:v>29.240246406570844</c:v>
                </c:pt>
                <c:pt idx="629">
                  <c:v>29.240246406570844</c:v>
                </c:pt>
                <c:pt idx="630">
                  <c:v>32.95277207392197</c:v>
                </c:pt>
                <c:pt idx="631">
                  <c:v>32.95277207392197</c:v>
                </c:pt>
                <c:pt idx="632">
                  <c:v>34.75975359342916</c:v>
                </c:pt>
                <c:pt idx="633">
                  <c:v>34.75975359342916</c:v>
                </c:pt>
                <c:pt idx="634">
                  <c:v>37.190965092402465</c:v>
                </c:pt>
                <c:pt idx="635">
                  <c:v>37.190965092402465</c:v>
                </c:pt>
                <c:pt idx="636">
                  <c:v>38.143737166324435</c:v>
                </c:pt>
                <c:pt idx="637">
                  <c:v>38.143737166324435</c:v>
                </c:pt>
                <c:pt idx="638">
                  <c:v>39.260780287474333</c:v>
                </c:pt>
                <c:pt idx="639">
                  <c:v>39.260780287474333</c:v>
                </c:pt>
                <c:pt idx="640">
                  <c:v>0.62422997946611913</c:v>
                </c:pt>
                <c:pt idx="641">
                  <c:v>1.4127310061601643</c:v>
                </c:pt>
                <c:pt idx="642">
                  <c:v>8.2135523613963031</c:v>
                </c:pt>
                <c:pt idx="643">
                  <c:v>8.8049281314168386</c:v>
                </c:pt>
                <c:pt idx="644">
                  <c:v>9.0349075975359341</c:v>
                </c:pt>
                <c:pt idx="645">
                  <c:v>9.4948665297741268</c:v>
                </c:pt>
                <c:pt idx="646">
                  <c:v>11.039014373716633</c:v>
                </c:pt>
                <c:pt idx="647">
                  <c:v>11.564681724845997</c:v>
                </c:pt>
                <c:pt idx="648">
                  <c:v>11.794661190965092</c:v>
                </c:pt>
                <c:pt idx="649">
                  <c:v>13.075975359342916</c:v>
                </c:pt>
                <c:pt idx="650">
                  <c:v>14.094455852156058</c:v>
                </c:pt>
                <c:pt idx="651">
                  <c:v>15.474332648870636</c:v>
                </c:pt>
                <c:pt idx="652">
                  <c:v>17.544147843942504</c:v>
                </c:pt>
                <c:pt idx="653">
                  <c:v>19.613963039014372</c:v>
                </c:pt>
                <c:pt idx="654">
                  <c:v>19.7782340862423</c:v>
                </c:pt>
                <c:pt idx="655">
                  <c:v>20.993839835728952</c:v>
                </c:pt>
                <c:pt idx="656">
                  <c:v>21.453798767967147</c:v>
                </c:pt>
                <c:pt idx="657">
                  <c:v>22.735112936344969</c:v>
                </c:pt>
                <c:pt idx="658">
                  <c:v>22.965092402464066</c:v>
                </c:pt>
                <c:pt idx="659">
                  <c:v>23.162217659137578</c:v>
                </c:pt>
                <c:pt idx="660">
                  <c:v>23.655030800821354</c:v>
                </c:pt>
                <c:pt idx="661">
                  <c:v>24.410677618069816</c:v>
                </c:pt>
                <c:pt idx="662">
                  <c:v>24.837782340862422</c:v>
                </c:pt>
                <c:pt idx="663">
                  <c:v>24.903490759753595</c:v>
                </c:pt>
                <c:pt idx="664">
                  <c:v>27.991786447638603</c:v>
                </c:pt>
                <c:pt idx="665">
                  <c:v>28.780287474332649</c:v>
                </c:pt>
                <c:pt idx="666">
                  <c:v>29.634496919917865</c:v>
                </c:pt>
                <c:pt idx="667">
                  <c:v>30.160164271047229</c:v>
                </c:pt>
                <c:pt idx="668">
                  <c:v>32.032854209445588</c:v>
                </c:pt>
                <c:pt idx="669">
                  <c:v>32.131416837782339</c:v>
                </c:pt>
                <c:pt idx="670">
                  <c:v>34.036960985626287</c:v>
                </c:pt>
                <c:pt idx="671">
                  <c:v>43.466119096509239</c:v>
                </c:pt>
                <c:pt idx="672">
                  <c:v>3.2854209445585217E-2</c:v>
                </c:pt>
                <c:pt idx="673">
                  <c:v>3.2854209445585217E-2</c:v>
                </c:pt>
                <c:pt idx="674">
                  <c:v>3.2854209445585217E-2</c:v>
                </c:pt>
                <c:pt idx="675">
                  <c:v>6.5708418891170434E-2</c:v>
                </c:pt>
                <c:pt idx="676">
                  <c:v>6.5708418891170434E-2</c:v>
                </c:pt>
                <c:pt idx="677">
                  <c:v>0.13141683778234087</c:v>
                </c:pt>
                <c:pt idx="678">
                  <c:v>0.26283367556468173</c:v>
                </c:pt>
                <c:pt idx="679">
                  <c:v>0.55852156057494862</c:v>
                </c:pt>
                <c:pt idx="680">
                  <c:v>0.82135523613963035</c:v>
                </c:pt>
                <c:pt idx="681">
                  <c:v>0.95277207392197127</c:v>
                </c:pt>
                <c:pt idx="682">
                  <c:v>0.95277207392197127</c:v>
                </c:pt>
                <c:pt idx="683">
                  <c:v>1.1498973305954825</c:v>
                </c:pt>
                <c:pt idx="684">
                  <c:v>1.2813141683778233</c:v>
                </c:pt>
                <c:pt idx="685">
                  <c:v>1.6098562628336757</c:v>
                </c:pt>
                <c:pt idx="686">
                  <c:v>2.0698151950718686</c:v>
                </c:pt>
                <c:pt idx="687">
                  <c:v>2.3983572895277208</c:v>
                </c:pt>
                <c:pt idx="688">
                  <c:v>3.0225872689938398</c:v>
                </c:pt>
                <c:pt idx="689">
                  <c:v>9.462012320328542</c:v>
                </c:pt>
                <c:pt idx="690">
                  <c:v>9.6262833675564679</c:v>
                </c:pt>
                <c:pt idx="691">
                  <c:v>10.513347022587268</c:v>
                </c:pt>
                <c:pt idx="692">
                  <c:v>10.57905544147844</c:v>
                </c:pt>
                <c:pt idx="693">
                  <c:v>13.733059548254619</c:v>
                </c:pt>
                <c:pt idx="694">
                  <c:v>15.408624229979466</c:v>
                </c:pt>
                <c:pt idx="695">
                  <c:v>16.328542094455852</c:v>
                </c:pt>
                <c:pt idx="696">
                  <c:v>17.708418891170432</c:v>
                </c:pt>
                <c:pt idx="697">
                  <c:v>19.942505133470227</c:v>
                </c:pt>
                <c:pt idx="698">
                  <c:v>20.271047227926079</c:v>
                </c:pt>
                <c:pt idx="699">
                  <c:v>20.73100616016427</c:v>
                </c:pt>
                <c:pt idx="700">
                  <c:v>24.377823408624231</c:v>
                </c:pt>
                <c:pt idx="701">
                  <c:v>26.677618069815196</c:v>
                </c:pt>
                <c:pt idx="702">
                  <c:v>27.433264887063654</c:v>
                </c:pt>
                <c:pt idx="703">
                  <c:v>28.320328542094455</c:v>
                </c:pt>
                <c:pt idx="704">
                  <c:v>29.240246406570844</c:v>
                </c:pt>
                <c:pt idx="705">
                  <c:v>32.95277207392197</c:v>
                </c:pt>
                <c:pt idx="706">
                  <c:v>37.190965092402465</c:v>
                </c:pt>
                <c:pt idx="707">
                  <c:v>39.260780287474333</c:v>
                </c:pt>
                <c:pt idx="708">
                  <c:v>0</c:v>
                </c:pt>
                <c:pt idx="709">
                  <c:v>6.537987679671458</c:v>
                </c:pt>
              </c:numCache>
            </c:numRef>
          </c:xVal>
          <c:yVal>
            <c:numRef>
              <c:f>Sheet1!$F$2:$F$711</c:f>
              <c:numCache>
                <c:formatCode>General</c:formatCode>
                <c:ptCount val="710"/>
                <c:pt idx="708">
                  <c:v>0.5</c:v>
                </c:pt>
                <c:pt idx="709">
                  <c:v>0.5</c:v>
                </c:pt>
              </c:numCache>
            </c:numRef>
          </c:yVal>
          <c:smooth val="0"/>
          <c:extLst>
            <c:ext xmlns:c16="http://schemas.microsoft.com/office/drawing/2014/chart" uri="{C3380CC4-5D6E-409C-BE32-E72D297353CC}">
              <c16:uniqueId val="{00000004-E45F-49C5-B165-9641E70E2A15}"/>
            </c:ext>
          </c:extLst>
        </c:ser>
        <c:dLbls>
          <c:showLegendKey val="0"/>
          <c:showVal val="0"/>
          <c:showCatName val="0"/>
          <c:showSerName val="0"/>
          <c:showPercent val="0"/>
          <c:showBubbleSize val="0"/>
        </c:dLbls>
        <c:axId val="85382656"/>
        <c:axId val="85383424"/>
      </c:scatterChart>
      <c:valAx>
        <c:axId val="85382656"/>
        <c:scaling>
          <c:orientation val="minMax"/>
          <c:max val="48"/>
          <c:min val="0"/>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vert="horz"/>
          <a:lstStyle/>
          <a:p>
            <a:pPr>
              <a:defRPr sz="1200">
                <a:solidFill>
                  <a:srgbClr val="5A5454"/>
                </a:solidFill>
              </a:defRPr>
            </a:pPr>
            <a:endParaRPr lang="en-US"/>
          </a:p>
        </c:txPr>
        <c:crossAx val="85383424"/>
        <c:crosses val="autoZero"/>
        <c:crossBetween val="midCat"/>
        <c:majorUnit val="4"/>
      </c:valAx>
      <c:valAx>
        <c:axId val="85383424"/>
        <c:scaling>
          <c:orientation val="minMax"/>
          <c:max val="1"/>
        </c:scaling>
        <c:delete val="0"/>
        <c:axPos val="l"/>
        <c:numFmt formatCode="#,##0.0" sourceLinked="0"/>
        <c:majorTickMark val="out"/>
        <c:minorTickMark val="none"/>
        <c:tickLblPos val="nextTo"/>
        <c:spPr>
          <a:noFill/>
          <a:ln w="9525" cap="flat" cmpd="sng" algn="ctr">
            <a:solidFill>
              <a:schemeClr val="tx1"/>
            </a:solidFill>
            <a:round/>
          </a:ln>
          <a:effectLst/>
        </c:spPr>
        <c:txPr>
          <a:bodyPr rot="-60000000" vert="horz"/>
          <a:lstStyle/>
          <a:p>
            <a:pPr>
              <a:defRPr sz="1200">
                <a:solidFill>
                  <a:srgbClr val="5A5454"/>
                </a:solidFill>
              </a:defRPr>
            </a:pPr>
            <a:endParaRPr lang="en-US"/>
          </a:p>
        </c:txPr>
        <c:crossAx val="85382656"/>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a:solidFill>
            <a:srgbClr val="5A5454"/>
          </a:solidFill>
          <a:latin typeface="Trebuchet MS (Body)"/>
        </a:defRPr>
      </a:pPr>
      <a:endParaRPr lang="en-US"/>
    </a:p>
  </c:txPr>
  <c:externalData r:id="rId2">
    <c:autoUpdate val="0"/>
  </c:externalData>
  <c:userShapes r:id="rId3"/>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6887477133540127"/>
          <c:y val="4.2108203693500615E-2"/>
          <c:w val="0.79618328958880136"/>
          <c:h val="0.68286675052449186"/>
        </c:manualLayout>
      </c:layout>
      <c:scatterChart>
        <c:scatterStyle val="lineMarker"/>
        <c:varyColors val="0"/>
        <c:ser>
          <c:idx val="0"/>
          <c:order val="0"/>
          <c:tx>
            <c:strRef>
              <c:f>Sheet1!$B$1</c:f>
              <c:strCache>
                <c:ptCount val="1"/>
                <c:pt idx="0">
                  <c:v>ENA</c:v>
                </c:pt>
              </c:strCache>
            </c:strRef>
          </c:tx>
          <c:spPr>
            <a:ln w="19050" cap="rnd">
              <a:solidFill>
                <a:srgbClr val="DF603A"/>
              </a:solidFill>
              <a:round/>
            </a:ln>
            <a:effectLst/>
          </c:spPr>
          <c:marker>
            <c:symbol val="none"/>
          </c:marker>
          <c:xVal>
            <c:numRef>
              <c:f>Sheet1!$A$2:$A$711</c:f>
              <c:numCache>
                <c:formatCode>General</c:formatCode>
                <c:ptCount val="710"/>
                <c:pt idx="0">
                  <c:v>0</c:v>
                </c:pt>
                <c:pt idx="1">
                  <c:v>9.856262833675565E-2</c:v>
                </c:pt>
                <c:pt idx="2">
                  <c:v>9.856262833675565E-2</c:v>
                </c:pt>
                <c:pt idx="3">
                  <c:v>0.32854209445585214</c:v>
                </c:pt>
                <c:pt idx="4">
                  <c:v>0.32854209445585214</c:v>
                </c:pt>
                <c:pt idx="5">
                  <c:v>0.3942505133470226</c:v>
                </c:pt>
                <c:pt idx="6">
                  <c:v>0.3942505133470226</c:v>
                </c:pt>
                <c:pt idx="7">
                  <c:v>0.45995893223819301</c:v>
                </c:pt>
                <c:pt idx="8">
                  <c:v>0.45995893223819301</c:v>
                </c:pt>
                <c:pt idx="9">
                  <c:v>0.45995893223819301</c:v>
                </c:pt>
                <c:pt idx="10">
                  <c:v>0.45995893223819301</c:v>
                </c:pt>
                <c:pt idx="11">
                  <c:v>0.52566735112936347</c:v>
                </c:pt>
                <c:pt idx="12">
                  <c:v>0.52566735112936347</c:v>
                </c:pt>
                <c:pt idx="13">
                  <c:v>0.62422997946611913</c:v>
                </c:pt>
                <c:pt idx="14">
                  <c:v>0.62422997946611913</c:v>
                </c:pt>
                <c:pt idx="15">
                  <c:v>0.88706365503080087</c:v>
                </c:pt>
                <c:pt idx="16">
                  <c:v>0.88706365503080087</c:v>
                </c:pt>
                <c:pt idx="17">
                  <c:v>0.98562628336755642</c:v>
                </c:pt>
                <c:pt idx="18">
                  <c:v>0.98562628336755642</c:v>
                </c:pt>
                <c:pt idx="19">
                  <c:v>1.0184804928131417</c:v>
                </c:pt>
                <c:pt idx="20">
                  <c:v>1.0184804928131417</c:v>
                </c:pt>
                <c:pt idx="21">
                  <c:v>1.1498973305954825</c:v>
                </c:pt>
                <c:pt idx="22">
                  <c:v>1.1498973305954825</c:v>
                </c:pt>
                <c:pt idx="23">
                  <c:v>1.1827515400410678</c:v>
                </c:pt>
                <c:pt idx="24">
                  <c:v>1.1827515400410678</c:v>
                </c:pt>
                <c:pt idx="25">
                  <c:v>1.2484599589322383</c:v>
                </c:pt>
                <c:pt idx="26">
                  <c:v>1.2484599589322383</c:v>
                </c:pt>
                <c:pt idx="27">
                  <c:v>1.3470225872689938</c:v>
                </c:pt>
                <c:pt idx="28">
                  <c:v>1.3470225872689938</c:v>
                </c:pt>
                <c:pt idx="29">
                  <c:v>1.3798767967145791</c:v>
                </c:pt>
                <c:pt idx="30">
                  <c:v>1.3798767967145791</c:v>
                </c:pt>
                <c:pt idx="31">
                  <c:v>1.3798767967145791</c:v>
                </c:pt>
                <c:pt idx="32">
                  <c:v>1.3798767967145791</c:v>
                </c:pt>
                <c:pt idx="33">
                  <c:v>1.3798767967145791</c:v>
                </c:pt>
                <c:pt idx="34">
                  <c:v>1.3798767967145791</c:v>
                </c:pt>
                <c:pt idx="35">
                  <c:v>1.4784394250513346</c:v>
                </c:pt>
                <c:pt idx="36">
                  <c:v>1.4784394250513346</c:v>
                </c:pt>
                <c:pt idx="37">
                  <c:v>1.5112936344969199</c:v>
                </c:pt>
                <c:pt idx="38">
                  <c:v>1.5112936344969199</c:v>
                </c:pt>
                <c:pt idx="39">
                  <c:v>1.675564681724846</c:v>
                </c:pt>
                <c:pt idx="40">
                  <c:v>1.675564681724846</c:v>
                </c:pt>
                <c:pt idx="41">
                  <c:v>1.7412731006160165</c:v>
                </c:pt>
                <c:pt idx="42">
                  <c:v>1.7412731006160165</c:v>
                </c:pt>
                <c:pt idx="43">
                  <c:v>1.8069815195071868</c:v>
                </c:pt>
                <c:pt idx="44">
                  <c:v>1.8069815195071868</c:v>
                </c:pt>
                <c:pt idx="45">
                  <c:v>1.839835728952772</c:v>
                </c:pt>
                <c:pt idx="46">
                  <c:v>1.839835728952772</c:v>
                </c:pt>
                <c:pt idx="47">
                  <c:v>1.9055441478439425</c:v>
                </c:pt>
                <c:pt idx="48">
                  <c:v>1.9055441478439425</c:v>
                </c:pt>
                <c:pt idx="49">
                  <c:v>1.9383983572895278</c:v>
                </c:pt>
                <c:pt idx="50">
                  <c:v>1.9383983572895278</c:v>
                </c:pt>
                <c:pt idx="51">
                  <c:v>2.0369609856262834</c:v>
                </c:pt>
                <c:pt idx="52">
                  <c:v>2.0369609856262834</c:v>
                </c:pt>
                <c:pt idx="53">
                  <c:v>2.0698151950718686</c:v>
                </c:pt>
                <c:pt idx="54">
                  <c:v>2.0698151950718686</c:v>
                </c:pt>
                <c:pt idx="55">
                  <c:v>2.1355236139630391</c:v>
                </c:pt>
                <c:pt idx="56">
                  <c:v>2.1355236139630391</c:v>
                </c:pt>
                <c:pt idx="57">
                  <c:v>2.2340862422997945</c:v>
                </c:pt>
                <c:pt idx="58">
                  <c:v>2.2340862422997945</c:v>
                </c:pt>
                <c:pt idx="59">
                  <c:v>2.2669404517453797</c:v>
                </c:pt>
                <c:pt idx="60">
                  <c:v>2.2669404517453797</c:v>
                </c:pt>
                <c:pt idx="61">
                  <c:v>2.3326488706365502</c:v>
                </c:pt>
                <c:pt idx="62">
                  <c:v>2.3326488706365502</c:v>
                </c:pt>
                <c:pt idx="63">
                  <c:v>2.431211498973306</c:v>
                </c:pt>
                <c:pt idx="64">
                  <c:v>2.431211498973306</c:v>
                </c:pt>
                <c:pt idx="65">
                  <c:v>2.4640657084188913</c:v>
                </c:pt>
                <c:pt idx="66">
                  <c:v>2.4640657084188913</c:v>
                </c:pt>
                <c:pt idx="67">
                  <c:v>2.5626283367556466</c:v>
                </c:pt>
                <c:pt idx="68">
                  <c:v>2.5626283367556466</c:v>
                </c:pt>
                <c:pt idx="69">
                  <c:v>2.6283367556468171</c:v>
                </c:pt>
                <c:pt idx="70">
                  <c:v>2.6283367556468171</c:v>
                </c:pt>
                <c:pt idx="71">
                  <c:v>2.6283367556468171</c:v>
                </c:pt>
                <c:pt idx="72">
                  <c:v>2.6283367556468171</c:v>
                </c:pt>
                <c:pt idx="73">
                  <c:v>2.8254620123203287</c:v>
                </c:pt>
                <c:pt idx="74">
                  <c:v>2.8254620123203287</c:v>
                </c:pt>
                <c:pt idx="75">
                  <c:v>2.9568788501026693</c:v>
                </c:pt>
                <c:pt idx="76">
                  <c:v>2.9568788501026693</c:v>
                </c:pt>
                <c:pt idx="77">
                  <c:v>2.9897330595482545</c:v>
                </c:pt>
                <c:pt idx="78">
                  <c:v>2.9897330595482545</c:v>
                </c:pt>
                <c:pt idx="79">
                  <c:v>2.9897330595482545</c:v>
                </c:pt>
                <c:pt idx="80">
                  <c:v>2.9897330595482545</c:v>
                </c:pt>
                <c:pt idx="81">
                  <c:v>3.055441478439425</c:v>
                </c:pt>
                <c:pt idx="82">
                  <c:v>3.055441478439425</c:v>
                </c:pt>
                <c:pt idx="83">
                  <c:v>3.1540041067761808</c:v>
                </c:pt>
                <c:pt idx="84">
                  <c:v>3.1540041067761808</c:v>
                </c:pt>
                <c:pt idx="85">
                  <c:v>3.9096509240246409</c:v>
                </c:pt>
                <c:pt idx="86">
                  <c:v>3.9096509240246409</c:v>
                </c:pt>
                <c:pt idx="87">
                  <c:v>3.9096509240246409</c:v>
                </c:pt>
                <c:pt idx="88">
                  <c:v>3.9096509240246409</c:v>
                </c:pt>
                <c:pt idx="89">
                  <c:v>3.9425051334702257</c:v>
                </c:pt>
                <c:pt idx="90">
                  <c:v>3.9425051334702257</c:v>
                </c:pt>
                <c:pt idx="91">
                  <c:v>4.0410677618069819</c:v>
                </c:pt>
                <c:pt idx="92">
                  <c:v>4.0410677618069819</c:v>
                </c:pt>
                <c:pt idx="93">
                  <c:v>4.2381930184804926</c:v>
                </c:pt>
                <c:pt idx="94">
                  <c:v>4.2381930184804926</c:v>
                </c:pt>
                <c:pt idx="95">
                  <c:v>4.2710472279260783</c:v>
                </c:pt>
                <c:pt idx="96">
                  <c:v>4.2710472279260783</c:v>
                </c:pt>
                <c:pt idx="97">
                  <c:v>4.3696098562628336</c:v>
                </c:pt>
                <c:pt idx="98">
                  <c:v>4.3696098562628336</c:v>
                </c:pt>
                <c:pt idx="99">
                  <c:v>4.4024640657084193</c:v>
                </c:pt>
                <c:pt idx="100">
                  <c:v>4.4024640657084193</c:v>
                </c:pt>
                <c:pt idx="101">
                  <c:v>4.4024640657084193</c:v>
                </c:pt>
                <c:pt idx="102">
                  <c:v>4.4024640657084193</c:v>
                </c:pt>
                <c:pt idx="103">
                  <c:v>4.6652977412731005</c:v>
                </c:pt>
                <c:pt idx="104">
                  <c:v>4.6652977412731005</c:v>
                </c:pt>
                <c:pt idx="105">
                  <c:v>4.862422997946612</c:v>
                </c:pt>
                <c:pt idx="106">
                  <c:v>4.862422997946612</c:v>
                </c:pt>
                <c:pt idx="107">
                  <c:v>4.9281314168377826</c:v>
                </c:pt>
                <c:pt idx="108">
                  <c:v>4.9281314168377826</c:v>
                </c:pt>
                <c:pt idx="109">
                  <c:v>4.9938398357289531</c:v>
                </c:pt>
                <c:pt idx="110">
                  <c:v>4.9938398357289531</c:v>
                </c:pt>
                <c:pt idx="111">
                  <c:v>5.1909650924024637</c:v>
                </c:pt>
                <c:pt idx="112">
                  <c:v>5.1909650924024637</c:v>
                </c:pt>
                <c:pt idx="113">
                  <c:v>5.2238193018480494</c:v>
                </c:pt>
                <c:pt idx="114">
                  <c:v>5.2238193018480494</c:v>
                </c:pt>
                <c:pt idx="115">
                  <c:v>5.3223819301848048</c:v>
                </c:pt>
                <c:pt idx="116">
                  <c:v>5.3223819301848048</c:v>
                </c:pt>
                <c:pt idx="117">
                  <c:v>5.3552361396303905</c:v>
                </c:pt>
                <c:pt idx="118">
                  <c:v>5.3552361396303905</c:v>
                </c:pt>
                <c:pt idx="119">
                  <c:v>5.4866529774127306</c:v>
                </c:pt>
                <c:pt idx="120">
                  <c:v>5.4866529774127306</c:v>
                </c:pt>
                <c:pt idx="121">
                  <c:v>5.5195071868583163</c:v>
                </c:pt>
                <c:pt idx="122">
                  <c:v>5.5195071868583163</c:v>
                </c:pt>
                <c:pt idx="123">
                  <c:v>5.6837782340862422</c:v>
                </c:pt>
                <c:pt idx="124">
                  <c:v>5.6837782340862422</c:v>
                </c:pt>
                <c:pt idx="125">
                  <c:v>5.848049281314168</c:v>
                </c:pt>
                <c:pt idx="126">
                  <c:v>5.848049281314168</c:v>
                </c:pt>
                <c:pt idx="127">
                  <c:v>5.9137577002053385</c:v>
                </c:pt>
                <c:pt idx="128">
                  <c:v>5.9137577002053385</c:v>
                </c:pt>
                <c:pt idx="129">
                  <c:v>5.9137577002053385</c:v>
                </c:pt>
                <c:pt idx="130">
                  <c:v>5.9137577002053385</c:v>
                </c:pt>
                <c:pt idx="131">
                  <c:v>6.0451745379876796</c:v>
                </c:pt>
                <c:pt idx="132">
                  <c:v>6.0451745379876796</c:v>
                </c:pt>
                <c:pt idx="133">
                  <c:v>6.2422997946611911</c:v>
                </c:pt>
                <c:pt idx="134">
                  <c:v>6.2422997946611911</c:v>
                </c:pt>
                <c:pt idx="135">
                  <c:v>6.2422997946611911</c:v>
                </c:pt>
                <c:pt idx="136">
                  <c:v>6.2422997946611911</c:v>
                </c:pt>
                <c:pt idx="137">
                  <c:v>6.2422997946611911</c:v>
                </c:pt>
                <c:pt idx="138">
                  <c:v>6.2422997946611911</c:v>
                </c:pt>
                <c:pt idx="139">
                  <c:v>6.3408624229979464</c:v>
                </c:pt>
                <c:pt idx="140">
                  <c:v>6.3408624229979464</c:v>
                </c:pt>
                <c:pt idx="141">
                  <c:v>6.4394250513347027</c:v>
                </c:pt>
                <c:pt idx="142">
                  <c:v>6.4394250513347027</c:v>
                </c:pt>
                <c:pt idx="143">
                  <c:v>6.4722792607802875</c:v>
                </c:pt>
                <c:pt idx="144">
                  <c:v>6.4722792607802875</c:v>
                </c:pt>
                <c:pt idx="145">
                  <c:v>6.537987679671458</c:v>
                </c:pt>
                <c:pt idx="146">
                  <c:v>6.537987679671458</c:v>
                </c:pt>
                <c:pt idx="147">
                  <c:v>6.8008213552361401</c:v>
                </c:pt>
                <c:pt idx="148">
                  <c:v>6.8008213552361401</c:v>
                </c:pt>
                <c:pt idx="149">
                  <c:v>6.8336755646817249</c:v>
                </c:pt>
                <c:pt idx="150">
                  <c:v>6.8336755646817249</c:v>
                </c:pt>
                <c:pt idx="151">
                  <c:v>6.8993839835728954</c:v>
                </c:pt>
                <c:pt idx="152">
                  <c:v>6.8993839835728954</c:v>
                </c:pt>
                <c:pt idx="153">
                  <c:v>6.8993839835728954</c:v>
                </c:pt>
                <c:pt idx="154">
                  <c:v>6.8993839835728954</c:v>
                </c:pt>
                <c:pt idx="155">
                  <c:v>7.1622176591375766</c:v>
                </c:pt>
                <c:pt idx="156">
                  <c:v>7.1622176591375766</c:v>
                </c:pt>
                <c:pt idx="157">
                  <c:v>7.5893223819301845</c:v>
                </c:pt>
                <c:pt idx="158">
                  <c:v>7.5893223819301845</c:v>
                </c:pt>
                <c:pt idx="159">
                  <c:v>7.6221765913757702</c:v>
                </c:pt>
                <c:pt idx="160">
                  <c:v>7.6221765913757702</c:v>
                </c:pt>
                <c:pt idx="161">
                  <c:v>8.2135523613963031</c:v>
                </c:pt>
                <c:pt idx="162">
                  <c:v>8.2135523613963031</c:v>
                </c:pt>
                <c:pt idx="163">
                  <c:v>8.4106776180698155</c:v>
                </c:pt>
                <c:pt idx="164">
                  <c:v>8.4106776180698155</c:v>
                </c:pt>
                <c:pt idx="165">
                  <c:v>8.4435318275154003</c:v>
                </c:pt>
                <c:pt idx="166">
                  <c:v>8.4435318275154003</c:v>
                </c:pt>
                <c:pt idx="167">
                  <c:v>8.8049281314168386</c:v>
                </c:pt>
                <c:pt idx="168">
                  <c:v>8.8049281314168386</c:v>
                </c:pt>
                <c:pt idx="169">
                  <c:v>8.8377823408624234</c:v>
                </c:pt>
                <c:pt idx="170">
                  <c:v>8.8377823408624234</c:v>
                </c:pt>
                <c:pt idx="171">
                  <c:v>9.0349075975359341</c:v>
                </c:pt>
                <c:pt idx="172">
                  <c:v>9.0349075975359341</c:v>
                </c:pt>
                <c:pt idx="173">
                  <c:v>9.462012320328542</c:v>
                </c:pt>
                <c:pt idx="174">
                  <c:v>9.462012320328542</c:v>
                </c:pt>
                <c:pt idx="175">
                  <c:v>9.4948665297741268</c:v>
                </c:pt>
                <c:pt idx="176">
                  <c:v>9.4948665297741268</c:v>
                </c:pt>
                <c:pt idx="177">
                  <c:v>9.7577002053388089</c:v>
                </c:pt>
                <c:pt idx="178">
                  <c:v>9.7577002053388089</c:v>
                </c:pt>
                <c:pt idx="179">
                  <c:v>10.020533880903491</c:v>
                </c:pt>
                <c:pt idx="180">
                  <c:v>10.020533880903491</c:v>
                </c:pt>
                <c:pt idx="181">
                  <c:v>10.184804928131417</c:v>
                </c:pt>
                <c:pt idx="182">
                  <c:v>10.184804928131417</c:v>
                </c:pt>
                <c:pt idx="183">
                  <c:v>10.677618069815194</c:v>
                </c:pt>
                <c:pt idx="184">
                  <c:v>10.677618069815194</c:v>
                </c:pt>
                <c:pt idx="185">
                  <c:v>10.710472279260781</c:v>
                </c:pt>
                <c:pt idx="186">
                  <c:v>10.710472279260781</c:v>
                </c:pt>
                <c:pt idx="187">
                  <c:v>11.039014373716633</c:v>
                </c:pt>
                <c:pt idx="188">
                  <c:v>11.039014373716633</c:v>
                </c:pt>
                <c:pt idx="189">
                  <c:v>11.268993839835728</c:v>
                </c:pt>
                <c:pt idx="190">
                  <c:v>11.268993839835728</c:v>
                </c:pt>
                <c:pt idx="191">
                  <c:v>11.564681724845997</c:v>
                </c:pt>
                <c:pt idx="192">
                  <c:v>11.564681724845997</c:v>
                </c:pt>
                <c:pt idx="193">
                  <c:v>11.597535934291582</c:v>
                </c:pt>
                <c:pt idx="194">
                  <c:v>11.597535934291582</c:v>
                </c:pt>
                <c:pt idx="195">
                  <c:v>11.794661190965092</c:v>
                </c:pt>
                <c:pt idx="196">
                  <c:v>11.794661190965092</c:v>
                </c:pt>
                <c:pt idx="197">
                  <c:v>12.517453798767967</c:v>
                </c:pt>
                <c:pt idx="198">
                  <c:v>12.517453798767967</c:v>
                </c:pt>
                <c:pt idx="199">
                  <c:v>12.747433264887064</c:v>
                </c:pt>
                <c:pt idx="200">
                  <c:v>12.747433264887064</c:v>
                </c:pt>
                <c:pt idx="201">
                  <c:v>13.075975359342916</c:v>
                </c:pt>
                <c:pt idx="202">
                  <c:v>13.075975359342916</c:v>
                </c:pt>
                <c:pt idx="203">
                  <c:v>13.568788501026694</c:v>
                </c:pt>
                <c:pt idx="204">
                  <c:v>13.568788501026694</c:v>
                </c:pt>
                <c:pt idx="205">
                  <c:v>13.634496919917865</c:v>
                </c:pt>
                <c:pt idx="206">
                  <c:v>13.634496919917865</c:v>
                </c:pt>
                <c:pt idx="207">
                  <c:v>13.733059548254619</c:v>
                </c:pt>
                <c:pt idx="208">
                  <c:v>13.733059548254619</c:v>
                </c:pt>
                <c:pt idx="209">
                  <c:v>14.094455852156058</c:v>
                </c:pt>
                <c:pt idx="210">
                  <c:v>14.094455852156058</c:v>
                </c:pt>
                <c:pt idx="211">
                  <c:v>14.094455852156058</c:v>
                </c:pt>
                <c:pt idx="212">
                  <c:v>14.094455852156058</c:v>
                </c:pt>
                <c:pt idx="213">
                  <c:v>14.094455852156058</c:v>
                </c:pt>
                <c:pt idx="214">
                  <c:v>14.094455852156058</c:v>
                </c:pt>
                <c:pt idx="215">
                  <c:v>14.127310061601642</c:v>
                </c:pt>
                <c:pt idx="216">
                  <c:v>14.127310061601642</c:v>
                </c:pt>
                <c:pt idx="217">
                  <c:v>14.620123203285422</c:v>
                </c:pt>
                <c:pt idx="218">
                  <c:v>14.620123203285422</c:v>
                </c:pt>
                <c:pt idx="219">
                  <c:v>15.474332648870636</c:v>
                </c:pt>
                <c:pt idx="220">
                  <c:v>15.474332648870636</c:v>
                </c:pt>
                <c:pt idx="221">
                  <c:v>17.281314168377822</c:v>
                </c:pt>
                <c:pt idx="222">
                  <c:v>17.281314168377822</c:v>
                </c:pt>
                <c:pt idx="223">
                  <c:v>17.544147843942504</c:v>
                </c:pt>
                <c:pt idx="224">
                  <c:v>17.544147843942504</c:v>
                </c:pt>
                <c:pt idx="225">
                  <c:v>17.806981519507186</c:v>
                </c:pt>
                <c:pt idx="226">
                  <c:v>17.806981519507186</c:v>
                </c:pt>
                <c:pt idx="227">
                  <c:v>18.299794661190965</c:v>
                </c:pt>
                <c:pt idx="228">
                  <c:v>18.299794661190965</c:v>
                </c:pt>
                <c:pt idx="229">
                  <c:v>19.351129363449694</c:v>
                </c:pt>
                <c:pt idx="230">
                  <c:v>19.351129363449694</c:v>
                </c:pt>
                <c:pt idx="231">
                  <c:v>19.613963039014372</c:v>
                </c:pt>
                <c:pt idx="232">
                  <c:v>19.613963039014372</c:v>
                </c:pt>
                <c:pt idx="233">
                  <c:v>19.646817248459961</c:v>
                </c:pt>
                <c:pt idx="234">
                  <c:v>19.646817248459961</c:v>
                </c:pt>
                <c:pt idx="235">
                  <c:v>19.7782340862423</c:v>
                </c:pt>
                <c:pt idx="236">
                  <c:v>19.7782340862423</c:v>
                </c:pt>
                <c:pt idx="237">
                  <c:v>20.205338809034906</c:v>
                </c:pt>
                <c:pt idx="238">
                  <c:v>20.205338809034906</c:v>
                </c:pt>
                <c:pt idx="239">
                  <c:v>20.402464065708418</c:v>
                </c:pt>
                <c:pt idx="240">
                  <c:v>20.402464065708418</c:v>
                </c:pt>
                <c:pt idx="241">
                  <c:v>20.698151950718685</c:v>
                </c:pt>
                <c:pt idx="242">
                  <c:v>20.698151950718685</c:v>
                </c:pt>
                <c:pt idx="243">
                  <c:v>20.993839835728952</c:v>
                </c:pt>
                <c:pt idx="244">
                  <c:v>20.993839835728952</c:v>
                </c:pt>
                <c:pt idx="245">
                  <c:v>21.453798767967147</c:v>
                </c:pt>
                <c:pt idx="246">
                  <c:v>21.453798767967147</c:v>
                </c:pt>
                <c:pt idx="247">
                  <c:v>22.735112936344969</c:v>
                </c:pt>
                <c:pt idx="248">
                  <c:v>22.735112936344969</c:v>
                </c:pt>
                <c:pt idx="249">
                  <c:v>22.965092402464066</c:v>
                </c:pt>
                <c:pt idx="250">
                  <c:v>22.965092402464066</c:v>
                </c:pt>
                <c:pt idx="251">
                  <c:v>23.162217659137578</c:v>
                </c:pt>
                <c:pt idx="252">
                  <c:v>23.162217659137578</c:v>
                </c:pt>
                <c:pt idx="253">
                  <c:v>23.162217659137578</c:v>
                </c:pt>
                <c:pt idx="254">
                  <c:v>23.162217659137578</c:v>
                </c:pt>
                <c:pt idx="255">
                  <c:v>23.5564681724846</c:v>
                </c:pt>
                <c:pt idx="256">
                  <c:v>23.5564681724846</c:v>
                </c:pt>
                <c:pt idx="257">
                  <c:v>23.655030800821354</c:v>
                </c:pt>
                <c:pt idx="258">
                  <c:v>23.655030800821354</c:v>
                </c:pt>
                <c:pt idx="259">
                  <c:v>24.410677618069816</c:v>
                </c:pt>
                <c:pt idx="260">
                  <c:v>24.410677618069816</c:v>
                </c:pt>
                <c:pt idx="261">
                  <c:v>24.739219712525667</c:v>
                </c:pt>
                <c:pt idx="262">
                  <c:v>24.739219712525667</c:v>
                </c:pt>
                <c:pt idx="263">
                  <c:v>24.837782340862422</c:v>
                </c:pt>
                <c:pt idx="264">
                  <c:v>24.837782340862422</c:v>
                </c:pt>
                <c:pt idx="265">
                  <c:v>24.903490759753595</c:v>
                </c:pt>
                <c:pt idx="266">
                  <c:v>24.903490759753595</c:v>
                </c:pt>
                <c:pt idx="267">
                  <c:v>26.677618069815196</c:v>
                </c:pt>
                <c:pt idx="268">
                  <c:v>26.677618069815196</c:v>
                </c:pt>
                <c:pt idx="269">
                  <c:v>27.761806981519506</c:v>
                </c:pt>
                <c:pt idx="270">
                  <c:v>27.761806981519506</c:v>
                </c:pt>
                <c:pt idx="271">
                  <c:v>27.991786447638603</c:v>
                </c:pt>
                <c:pt idx="272">
                  <c:v>27.991786447638603</c:v>
                </c:pt>
                <c:pt idx="273">
                  <c:v>28.780287474332649</c:v>
                </c:pt>
                <c:pt idx="274">
                  <c:v>28.780287474332649</c:v>
                </c:pt>
                <c:pt idx="275">
                  <c:v>29.634496919917865</c:v>
                </c:pt>
                <c:pt idx="276">
                  <c:v>29.634496919917865</c:v>
                </c:pt>
                <c:pt idx="277">
                  <c:v>30.160164271047229</c:v>
                </c:pt>
                <c:pt idx="278">
                  <c:v>30.160164271047229</c:v>
                </c:pt>
                <c:pt idx="279">
                  <c:v>32.032854209445588</c:v>
                </c:pt>
                <c:pt idx="280">
                  <c:v>32.032854209445588</c:v>
                </c:pt>
                <c:pt idx="281">
                  <c:v>32.131416837782339</c:v>
                </c:pt>
                <c:pt idx="282">
                  <c:v>32.131416837782339</c:v>
                </c:pt>
                <c:pt idx="283">
                  <c:v>33.445585215605746</c:v>
                </c:pt>
                <c:pt idx="284">
                  <c:v>33.445585215605746</c:v>
                </c:pt>
                <c:pt idx="285">
                  <c:v>33.642710472279262</c:v>
                </c:pt>
                <c:pt idx="286">
                  <c:v>33.642710472279262</c:v>
                </c:pt>
                <c:pt idx="287">
                  <c:v>34.036960985626287</c:v>
                </c:pt>
                <c:pt idx="288">
                  <c:v>34.036960985626287</c:v>
                </c:pt>
                <c:pt idx="289">
                  <c:v>37.486652977412732</c:v>
                </c:pt>
                <c:pt idx="290">
                  <c:v>37.486652977412732</c:v>
                </c:pt>
                <c:pt idx="291">
                  <c:v>43.466119096509239</c:v>
                </c:pt>
                <c:pt idx="292">
                  <c:v>43.466119096509239</c:v>
                </c:pt>
                <c:pt idx="293">
                  <c:v>44.123203285420942</c:v>
                </c:pt>
                <c:pt idx="294">
                  <c:v>44.123203285420942</c:v>
                </c:pt>
                <c:pt idx="317">
                  <c:v>0</c:v>
                </c:pt>
                <c:pt idx="318">
                  <c:v>0.16427104722792607</c:v>
                </c:pt>
                <c:pt idx="319">
                  <c:v>0.16427104722792607</c:v>
                </c:pt>
                <c:pt idx="320">
                  <c:v>0.1971252566735113</c:v>
                </c:pt>
                <c:pt idx="321">
                  <c:v>0.1971252566735113</c:v>
                </c:pt>
                <c:pt idx="322">
                  <c:v>0.29568788501026694</c:v>
                </c:pt>
                <c:pt idx="323">
                  <c:v>0.29568788501026694</c:v>
                </c:pt>
                <c:pt idx="324">
                  <c:v>0.32854209445585214</c:v>
                </c:pt>
                <c:pt idx="325">
                  <c:v>0.32854209445585214</c:v>
                </c:pt>
                <c:pt idx="326">
                  <c:v>0.3613963039014374</c:v>
                </c:pt>
                <c:pt idx="327">
                  <c:v>0.3613963039014374</c:v>
                </c:pt>
                <c:pt idx="328">
                  <c:v>0.3613963039014374</c:v>
                </c:pt>
                <c:pt idx="329">
                  <c:v>0.3613963039014374</c:v>
                </c:pt>
                <c:pt idx="330">
                  <c:v>0.3942505133470226</c:v>
                </c:pt>
                <c:pt idx="331">
                  <c:v>0.3942505133470226</c:v>
                </c:pt>
                <c:pt idx="332">
                  <c:v>0.49281314168377821</c:v>
                </c:pt>
                <c:pt idx="333">
                  <c:v>0.49281314168377821</c:v>
                </c:pt>
                <c:pt idx="334">
                  <c:v>0.52566735112936347</c:v>
                </c:pt>
                <c:pt idx="335">
                  <c:v>0.52566735112936347</c:v>
                </c:pt>
                <c:pt idx="336">
                  <c:v>0.65708418891170428</c:v>
                </c:pt>
                <c:pt idx="337">
                  <c:v>0.65708418891170428</c:v>
                </c:pt>
                <c:pt idx="338">
                  <c:v>0.75564681724845995</c:v>
                </c:pt>
                <c:pt idx="339">
                  <c:v>0.75564681724845995</c:v>
                </c:pt>
                <c:pt idx="340">
                  <c:v>0.7885010266940452</c:v>
                </c:pt>
                <c:pt idx="341">
                  <c:v>0.7885010266940452</c:v>
                </c:pt>
                <c:pt idx="342">
                  <c:v>0.95277207392197127</c:v>
                </c:pt>
                <c:pt idx="343">
                  <c:v>0.95277207392197127</c:v>
                </c:pt>
                <c:pt idx="344">
                  <c:v>1.0513347022587269</c:v>
                </c:pt>
                <c:pt idx="345">
                  <c:v>1.0513347022587269</c:v>
                </c:pt>
                <c:pt idx="346">
                  <c:v>1.0841889117043122</c:v>
                </c:pt>
                <c:pt idx="347">
                  <c:v>1.0841889117043122</c:v>
                </c:pt>
                <c:pt idx="348">
                  <c:v>1.1498973305954825</c:v>
                </c:pt>
                <c:pt idx="349">
                  <c:v>1.1498973305954825</c:v>
                </c:pt>
                <c:pt idx="350">
                  <c:v>1.215605749486653</c:v>
                </c:pt>
                <c:pt idx="351">
                  <c:v>1.215605749486653</c:v>
                </c:pt>
                <c:pt idx="352">
                  <c:v>1.215605749486653</c:v>
                </c:pt>
                <c:pt idx="353">
                  <c:v>1.215605749486653</c:v>
                </c:pt>
                <c:pt idx="354">
                  <c:v>1.2484599589322383</c:v>
                </c:pt>
                <c:pt idx="355">
                  <c:v>1.2484599589322383</c:v>
                </c:pt>
                <c:pt idx="356">
                  <c:v>1.2813141683778233</c:v>
                </c:pt>
                <c:pt idx="357">
                  <c:v>1.2813141683778233</c:v>
                </c:pt>
                <c:pt idx="358">
                  <c:v>1.3141683778234086</c:v>
                </c:pt>
                <c:pt idx="359">
                  <c:v>1.3141683778234086</c:v>
                </c:pt>
                <c:pt idx="360">
                  <c:v>1.5441478439425051</c:v>
                </c:pt>
                <c:pt idx="361">
                  <c:v>1.5441478439425051</c:v>
                </c:pt>
                <c:pt idx="362">
                  <c:v>1.6098562628336757</c:v>
                </c:pt>
                <c:pt idx="363">
                  <c:v>1.6098562628336757</c:v>
                </c:pt>
                <c:pt idx="364">
                  <c:v>1.6098562628336757</c:v>
                </c:pt>
                <c:pt idx="365">
                  <c:v>1.6098562628336757</c:v>
                </c:pt>
                <c:pt idx="366">
                  <c:v>1.6427104722792607</c:v>
                </c:pt>
                <c:pt idx="367">
                  <c:v>1.6427104722792607</c:v>
                </c:pt>
                <c:pt idx="368">
                  <c:v>1.7084188911704312</c:v>
                </c:pt>
                <c:pt idx="369">
                  <c:v>1.7084188911704312</c:v>
                </c:pt>
                <c:pt idx="370">
                  <c:v>1.7412731006160165</c:v>
                </c:pt>
                <c:pt idx="371">
                  <c:v>1.7412731006160165</c:v>
                </c:pt>
                <c:pt idx="372">
                  <c:v>1.7412731006160165</c:v>
                </c:pt>
                <c:pt idx="373">
                  <c:v>1.7412731006160165</c:v>
                </c:pt>
                <c:pt idx="374">
                  <c:v>1.8726899383983573</c:v>
                </c:pt>
                <c:pt idx="375">
                  <c:v>1.8726899383983573</c:v>
                </c:pt>
                <c:pt idx="376">
                  <c:v>2.0698151950718686</c:v>
                </c:pt>
                <c:pt idx="377">
                  <c:v>2.0698151950718686</c:v>
                </c:pt>
                <c:pt idx="378">
                  <c:v>2.0698151950718686</c:v>
                </c:pt>
                <c:pt idx="379">
                  <c:v>2.0698151950718686</c:v>
                </c:pt>
                <c:pt idx="380">
                  <c:v>2.0698151950718686</c:v>
                </c:pt>
                <c:pt idx="381">
                  <c:v>2.0698151950718686</c:v>
                </c:pt>
                <c:pt idx="382">
                  <c:v>2.0698151950718686</c:v>
                </c:pt>
                <c:pt idx="383">
                  <c:v>2.0698151950718686</c:v>
                </c:pt>
                <c:pt idx="384">
                  <c:v>2.299794661190965</c:v>
                </c:pt>
                <c:pt idx="385">
                  <c:v>2.299794661190965</c:v>
                </c:pt>
                <c:pt idx="386">
                  <c:v>2.4640657084188913</c:v>
                </c:pt>
                <c:pt idx="387">
                  <c:v>2.4640657084188913</c:v>
                </c:pt>
                <c:pt idx="388">
                  <c:v>2.5297741273100618</c:v>
                </c:pt>
                <c:pt idx="389">
                  <c:v>2.5297741273100618</c:v>
                </c:pt>
                <c:pt idx="390">
                  <c:v>2.6940451745379876</c:v>
                </c:pt>
                <c:pt idx="391">
                  <c:v>2.6940451745379876</c:v>
                </c:pt>
                <c:pt idx="392">
                  <c:v>2.7268993839835729</c:v>
                </c:pt>
                <c:pt idx="393">
                  <c:v>2.7268993839835729</c:v>
                </c:pt>
                <c:pt idx="394">
                  <c:v>2.7926078028747434</c:v>
                </c:pt>
                <c:pt idx="395">
                  <c:v>2.7926078028747434</c:v>
                </c:pt>
                <c:pt idx="396">
                  <c:v>2.8911704312114992</c:v>
                </c:pt>
                <c:pt idx="397">
                  <c:v>2.8911704312114992</c:v>
                </c:pt>
                <c:pt idx="398">
                  <c:v>2.9568788501026693</c:v>
                </c:pt>
                <c:pt idx="399">
                  <c:v>2.9568788501026693</c:v>
                </c:pt>
                <c:pt idx="400">
                  <c:v>2.9897330595482545</c:v>
                </c:pt>
                <c:pt idx="401">
                  <c:v>2.9897330595482545</c:v>
                </c:pt>
                <c:pt idx="402">
                  <c:v>3.2854209445585214</c:v>
                </c:pt>
                <c:pt idx="403">
                  <c:v>3.2854209445585214</c:v>
                </c:pt>
                <c:pt idx="404">
                  <c:v>3.5154004106776182</c:v>
                </c:pt>
                <c:pt idx="405">
                  <c:v>3.5154004106776182</c:v>
                </c:pt>
                <c:pt idx="406">
                  <c:v>3.5811088295687883</c:v>
                </c:pt>
                <c:pt idx="407">
                  <c:v>3.5811088295687883</c:v>
                </c:pt>
                <c:pt idx="408">
                  <c:v>3.6139630390143735</c:v>
                </c:pt>
                <c:pt idx="409">
                  <c:v>3.6139630390143735</c:v>
                </c:pt>
                <c:pt idx="410">
                  <c:v>3.7453798767967146</c:v>
                </c:pt>
                <c:pt idx="411">
                  <c:v>3.7453798767967146</c:v>
                </c:pt>
                <c:pt idx="412">
                  <c:v>3.7453798767967146</c:v>
                </c:pt>
                <c:pt idx="413">
                  <c:v>3.7453798767967146</c:v>
                </c:pt>
                <c:pt idx="414">
                  <c:v>4.0410677618069819</c:v>
                </c:pt>
                <c:pt idx="415">
                  <c:v>4.0410677618069819</c:v>
                </c:pt>
                <c:pt idx="416">
                  <c:v>4.0739219712525667</c:v>
                </c:pt>
                <c:pt idx="417">
                  <c:v>4.0739219712525667</c:v>
                </c:pt>
                <c:pt idx="418">
                  <c:v>4.0739219712525667</c:v>
                </c:pt>
                <c:pt idx="419">
                  <c:v>4.0739219712525667</c:v>
                </c:pt>
                <c:pt idx="420">
                  <c:v>4.2710472279260783</c:v>
                </c:pt>
                <c:pt idx="421">
                  <c:v>4.2710472279260783</c:v>
                </c:pt>
                <c:pt idx="422">
                  <c:v>4.3039014373716631</c:v>
                </c:pt>
                <c:pt idx="423">
                  <c:v>4.3039014373716631</c:v>
                </c:pt>
                <c:pt idx="424">
                  <c:v>4.3039014373716631</c:v>
                </c:pt>
                <c:pt idx="425">
                  <c:v>4.3039014373716631</c:v>
                </c:pt>
                <c:pt idx="426">
                  <c:v>4.3696098562628336</c:v>
                </c:pt>
                <c:pt idx="427">
                  <c:v>4.3696098562628336</c:v>
                </c:pt>
                <c:pt idx="428">
                  <c:v>4.5667351129363452</c:v>
                </c:pt>
                <c:pt idx="429">
                  <c:v>4.5667351129363452</c:v>
                </c:pt>
                <c:pt idx="430">
                  <c:v>4.6652977412731005</c:v>
                </c:pt>
                <c:pt idx="431">
                  <c:v>4.6652977412731005</c:v>
                </c:pt>
                <c:pt idx="432">
                  <c:v>4.6652977412731005</c:v>
                </c:pt>
                <c:pt idx="433">
                  <c:v>4.6652977412731005</c:v>
                </c:pt>
                <c:pt idx="434">
                  <c:v>4.862422997946612</c:v>
                </c:pt>
                <c:pt idx="435">
                  <c:v>4.862422997946612</c:v>
                </c:pt>
                <c:pt idx="436">
                  <c:v>5.0266940451745379</c:v>
                </c:pt>
                <c:pt idx="437">
                  <c:v>5.0266940451745379</c:v>
                </c:pt>
                <c:pt idx="438">
                  <c:v>5.0595482546201236</c:v>
                </c:pt>
                <c:pt idx="439">
                  <c:v>5.0595482546201236</c:v>
                </c:pt>
                <c:pt idx="440">
                  <c:v>5.3223819301848048</c:v>
                </c:pt>
                <c:pt idx="441">
                  <c:v>5.3223819301848048</c:v>
                </c:pt>
                <c:pt idx="442">
                  <c:v>5.3880903490759753</c:v>
                </c:pt>
                <c:pt idx="443">
                  <c:v>5.3880903490759753</c:v>
                </c:pt>
                <c:pt idx="444">
                  <c:v>5.5195071868583163</c:v>
                </c:pt>
                <c:pt idx="445">
                  <c:v>5.5195071868583163</c:v>
                </c:pt>
                <c:pt idx="446">
                  <c:v>5.6837782340862422</c:v>
                </c:pt>
                <c:pt idx="447">
                  <c:v>5.6837782340862422</c:v>
                </c:pt>
                <c:pt idx="448">
                  <c:v>5.7166324435318279</c:v>
                </c:pt>
                <c:pt idx="449">
                  <c:v>5.7166324435318279</c:v>
                </c:pt>
                <c:pt idx="450">
                  <c:v>5.7494866529774127</c:v>
                </c:pt>
                <c:pt idx="451">
                  <c:v>5.7494866529774127</c:v>
                </c:pt>
                <c:pt idx="452">
                  <c:v>6.1765913757700206</c:v>
                </c:pt>
                <c:pt idx="453">
                  <c:v>6.1765913757700206</c:v>
                </c:pt>
                <c:pt idx="454">
                  <c:v>6.3080082135523616</c:v>
                </c:pt>
                <c:pt idx="455">
                  <c:v>6.3080082135523616</c:v>
                </c:pt>
                <c:pt idx="456">
                  <c:v>6.5708418891170428</c:v>
                </c:pt>
                <c:pt idx="457">
                  <c:v>6.5708418891170428</c:v>
                </c:pt>
                <c:pt idx="458">
                  <c:v>6.6036960985626285</c:v>
                </c:pt>
                <c:pt idx="459">
                  <c:v>6.6036960985626285</c:v>
                </c:pt>
                <c:pt idx="460">
                  <c:v>6.6365503080082133</c:v>
                </c:pt>
                <c:pt idx="461">
                  <c:v>6.6365503080082133</c:v>
                </c:pt>
                <c:pt idx="462">
                  <c:v>7.0636550308008212</c:v>
                </c:pt>
                <c:pt idx="463">
                  <c:v>7.0636550308008212</c:v>
                </c:pt>
                <c:pt idx="464">
                  <c:v>7.2607802874743328</c:v>
                </c:pt>
                <c:pt idx="465">
                  <c:v>7.2607802874743328</c:v>
                </c:pt>
                <c:pt idx="466">
                  <c:v>7.2936344969199176</c:v>
                </c:pt>
                <c:pt idx="467">
                  <c:v>7.2936344969199176</c:v>
                </c:pt>
                <c:pt idx="468">
                  <c:v>7.3593429158110881</c:v>
                </c:pt>
                <c:pt idx="469">
                  <c:v>7.3593429158110881</c:v>
                </c:pt>
                <c:pt idx="470">
                  <c:v>7.3593429158110881</c:v>
                </c:pt>
                <c:pt idx="471">
                  <c:v>7.3593429158110881</c:v>
                </c:pt>
                <c:pt idx="472">
                  <c:v>7.6221765913757702</c:v>
                </c:pt>
                <c:pt idx="473">
                  <c:v>7.6221765913757702</c:v>
                </c:pt>
                <c:pt idx="474">
                  <c:v>7.6878850102669407</c:v>
                </c:pt>
                <c:pt idx="475">
                  <c:v>7.6878850102669407</c:v>
                </c:pt>
                <c:pt idx="476">
                  <c:v>7.8193018480492817</c:v>
                </c:pt>
                <c:pt idx="477">
                  <c:v>7.8193018480492817</c:v>
                </c:pt>
                <c:pt idx="478">
                  <c:v>7.9178644763860371</c:v>
                </c:pt>
                <c:pt idx="479">
                  <c:v>7.9178644763860371</c:v>
                </c:pt>
                <c:pt idx="480">
                  <c:v>8.2464065708418897</c:v>
                </c:pt>
                <c:pt idx="481">
                  <c:v>8.2464065708418897</c:v>
                </c:pt>
                <c:pt idx="482">
                  <c:v>8.3121149897330593</c:v>
                </c:pt>
                <c:pt idx="483">
                  <c:v>8.3121149897330593</c:v>
                </c:pt>
                <c:pt idx="484">
                  <c:v>8.5420944558521565</c:v>
                </c:pt>
                <c:pt idx="485">
                  <c:v>8.5420944558521565</c:v>
                </c:pt>
                <c:pt idx="486">
                  <c:v>8.8377823408624234</c:v>
                </c:pt>
                <c:pt idx="487">
                  <c:v>8.8377823408624234</c:v>
                </c:pt>
                <c:pt idx="488">
                  <c:v>8.9363449691991779</c:v>
                </c:pt>
                <c:pt idx="489">
                  <c:v>8.9363449691991779</c:v>
                </c:pt>
                <c:pt idx="490">
                  <c:v>9.1006160164271055</c:v>
                </c:pt>
                <c:pt idx="491">
                  <c:v>9.1006160164271055</c:v>
                </c:pt>
                <c:pt idx="492">
                  <c:v>9.4291581108829572</c:v>
                </c:pt>
                <c:pt idx="493">
                  <c:v>9.4291581108829572</c:v>
                </c:pt>
                <c:pt idx="494">
                  <c:v>9.6591375770020527</c:v>
                </c:pt>
                <c:pt idx="495">
                  <c:v>9.6591375770020527</c:v>
                </c:pt>
                <c:pt idx="496">
                  <c:v>10.151950718685832</c:v>
                </c:pt>
                <c:pt idx="497">
                  <c:v>10.151950718685832</c:v>
                </c:pt>
                <c:pt idx="498">
                  <c:v>10.316221765913758</c:v>
                </c:pt>
                <c:pt idx="499">
                  <c:v>10.316221765913758</c:v>
                </c:pt>
                <c:pt idx="500">
                  <c:v>10.513347022587268</c:v>
                </c:pt>
                <c:pt idx="501">
                  <c:v>10.513347022587268</c:v>
                </c:pt>
                <c:pt idx="502">
                  <c:v>10.809034907597535</c:v>
                </c:pt>
                <c:pt idx="503">
                  <c:v>10.809034907597535</c:v>
                </c:pt>
                <c:pt idx="504">
                  <c:v>10.841889117043122</c:v>
                </c:pt>
                <c:pt idx="505">
                  <c:v>10.841889117043122</c:v>
                </c:pt>
                <c:pt idx="506">
                  <c:v>10.940451745379876</c:v>
                </c:pt>
                <c:pt idx="507">
                  <c:v>10.940451745379876</c:v>
                </c:pt>
                <c:pt idx="508">
                  <c:v>11.433264887063656</c:v>
                </c:pt>
                <c:pt idx="509">
                  <c:v>11.433264887063656</c:v>
                </c:pt>
                <c:pt idx="510">
                  <c:v>11.564681724845997</c:v>
                </c:pt>
                <c:pt idx="511">
                  <c:v>11.564681724845997</c:v>
                </c:pt>
                <c:pt idx="512">
                  <c:v>11.761806981519507</c:v>
                </c:pt>
                <c:pt idx="513">
                  <c:v>11.761806981519507</c:v>
                </c:pt>
                <c:pt idx="514">
                  <c:v>12.386036960985626</c:v>
                </c:pt>
                <c:pt idx="515">
                  <c:v>12.386036960985626</c:v>
                </c:pt>
                <c:pt idx="516">
                  <c:v>12.681724845995893</c:v>
                </c:pt>
                <c:pt idx="517">
                  <c:v>12.681724845995893</c:v>
                </c:pt>
                <c:pt idx="518">
                  <c:v>12.813141683778234</c:v>
                </c:pt>
                <c:pt idx="519">
                  <c:v>12.813141683778234</c:v>
                </c:pt>
                <c:pt idx="520">
                  <c:v>12.845995893223819</c:v>
                </c:pt>
                <c:pt idx="521">
                  <c:v>12.845995893223819</c:v>
                </c:pt>
                <c:pt idx="522">
                  <c:v>13.240246406570842</c:v>
                </c:pt>
                <c:pt idx="523">
                  <c:v>13.240246406570842</c:v>
                </c:pt>
                <c:pt idx="524">
                  <c:v>13.305954825462011</c:v>
                </c:pt>
                <c:pt idx="525">
                  <c:v>13.305954825462011</c:v>
                </c:pt>
                <c:pt idx="526">
                  <c:v>13.733059548254619</c:v>
                </c:pt>
                <c:pt idx="527">
                  <c:v>13.733059548254619</c:v>
                </c:pt>
                <c:pt idx="528">
                  <c:v>14.028747433264886</c:v>
                </c:pt>
                <c:pt idx="529">
                  <c:v>14.028747433264886</c:v>
                </c:pt>
                <c:pt idx="530">
                  <c:v>14.160164271047227</c:v>
                </c:pt>
                <c:pt idx="531">
                  <c:v>14.160164271047227</c:v>
                </c:pt>
                <c:pt idx="532">
                  <c:v>14.390143737166325</c:v>
                </c:pt>
                <c:pt idx="533">
                  <c:v>14.390143737166325</c:v>
                </c:pt>
                <c:pt idx="534">
                  <c:v>15.408624229979466</c:v>
                </c:pt>
                <c:pt idx="535">
                  <c:v>15.408624229979466</c:v>
                </c:pt>
                <c:pt idx="536">
                  <c:v>16.328542094455852</c:v>
                </c:pt>
                <c:pt idx="537">
                  <c:v>16.328542094455852</c:v>
                </c:pt>
                <c:pt idx="538">
                  <c:v>16.459958932238195</c:v>
                </c:pt>
                <c:pt idx="539">
                  <c:v>16.459958932238195</c:v>
                </c:pt>
                <c:pt idx="540">
                  <c:v>17.117043121149898</c:v>
                </c:pt>
                <c:pt idx="541">
                  <c:v>17.117043121149898</c:v>
                </c:pt>
                <c:pt idx="542">
                  <c:v>17.708418891170432</c:v>
                </c:pt>
                <c:pt idx="543">
                  <c:v>17.708418891170432</c:v>
                </c:pt>
                <c:pt idx="544">
                  <c:v>19.7782340862423</c:v>
                </c:pt>
                <c:pt idx="545">
                  <c:v>19.7782340862423</c:v>
                </c:pt>
                <c:pt idx="546">
                  <c:v>20.271047227926079</c:v>
                </c:pt>
                <c:pt idx="547">
                  <c:v>20.271047227926079</c:v>
                </c:pt>
                <c:pt idx="548">
                  <c:v>20.501026694045173</c:v>
                </c:pt>
                <c:pt idx="549">
                  <c:v>20.501026694045173</c:v>
                </c:pt>
                <c:pt idx="550">
                  <c:v>20.73100616016427</c:v>
                </c:pt>
                <c:pt idx="551">
                  <c:v>20.73100616016427</c:v>
                </c:pt>
                <c:pt idx="552">
                  <c:v>22.17659137577002</c:v>
                </c:pt>
                <c:pt idx="553">
                  <c:v>22.17659137577002</c:v>
                </c:pt>
                <c:pt idx="554">
                  <c:v>24.377823408624231</c:v>
                </c:pt>
                <c:pt idx="555">
                  <c:v>24.377823408624231</c:v>
                </c:pt>
                <c:pt idx="556">
                  <c:v>24.837782340862422</c:v>
                </c:pt>
                <c:pt idx="557">
                  <c:v>24.837782340862422</c:v>
                </c:pt>
                <c:pt idx="558">
                  <c:v>25.88911704312115</c:v>
                </c:pt>
                <c:pt idx="559">
                  <c:v>25.88911704312115</c:v>
                </c:pt>
                <c:pt idx="560">
                  <c:v>26.677618069815196</c:v>
                </c:pt>
                <c:pt idx="561">
                  <c:v>26.677618069815196</c:v>
                </c:pt>
                <c:pt idx="562">
                  <c:v>27.433264887063654</c:v>
                </c:pt>
                <c:pt idx="563">
                  <c:v>27.433264887063654</c:v>
                </c:pt>
                <c:pt idx="564">
                  <c:v>28.320328542094455</c:v>
                </c:pt>
                <c:pt idx="565">
                  <c:v>28.320328542094455</c:v>
                </c:pt>
                <c:pt idx="566">
                  <c:v>29.240246406570844</c:v>
                </c:pt>
                <c:pt idx="567">
                  <c:v>29.240246406570844</c:v>
                </c:pt>
                <c:pt idx="568">
                  <c:v>32.95277207392197</c:v>
                </c:pt>
                <c:pt idx="569">
                  <c:v>32.95277207392197</c:v>
                </c:pt>
                <c:pt idx="570">
                  <c:v>34.75975359342916</c:v>
                </c:pt>
                <c:pt idx="571">
                  <c:v>34.75975359342916</c:v>
                </c:pt>
                <c:pt idx="572">
                  <c:v>38.143737166324435</c:v>
                </c:pt>
                <c:pt idx="573">
                  <c:v>38.143737166324435</c:v>
                </c:pt>
                <c:pt idx="574">
                  <c:v>39.260780287474333</c:v>
                </c:pt>
                <c:pt idx="575">
                  <c:v>39.260780287474333</c:v>
                </c:pt>
                <c:pt idx="640">
                  <c:v>8.2135523613963031</c:v>
                </c:pt>
                <c:pt idx="641">
                  <c:v>8.8049281314168386</c:v>
                </c:pt>
                <c:pt idx="642">
                  <c:v>9.0349075975359341</c:v>
                </c:pt>
                <c:pt idx="643">
                  <c:v>9.4948665297741268</c:v>
                </c:pt>
                <c:pt idx="644">
                  <c:v>11.039014373716633</c:v>
                </c:pt>
                <c:pt idx="645">
                  <c:v>11.564681724845997</c:v>
                </c:pt>
                <c:pt idx="646">
                  <c:v>11.794661190965092</c:v>
                </c:pt>
                <c:pt idx="647">
                  <c:v>13.075975359342916</c:v>
                </c:pt>
                <c:pt idx="648">
                  <c:v>14.094455852156058</c:v>
                </c:pt>
                <c:pt idx="649">
                  <c:v>15.474332648870636</c:v>
                </c:pt>
                <c:pt idx="650">
                  <c:v>17.544147843942504</c:v>
                </c:pt>
                <c:pt idx="651">
                  <c:v>19.613963039014372</c:v>
                </c:pt>
                <c:pt idx="652">
                  <c:v>19.7782340862423</c:v>
                </c:pt>
                <c:pt idx="653">
                  <c:v>20.993839835728952</c:v>
                </c:pt>
                <c:pt idx="654">
                  <c:v>21.453798767967147</c:v>
                </c:pt>
                <c:pt idx="655">
                  <c:v>22.735112936344969</c:v>
                </c:pt>
                <c:pt idx="656">
                  <c:v>22.965092402464066</c:v>
                </c:pt>
                <c:pt idx="657">
                  <c:v>23.162217659137578</c:v>
                </c:pt>
                <c:pt idx="658">
                  <c:v>23.655030800821354</c:v>
                </c:pt>
                <c:pt idx="659">
                  <c:v>24.410677618069816</c:v>
                </c:pt>
                <c:pt idx="660">
                  <c:v>24.837782340862422</c:v>
                </c:pt>
                <c:pt idx="661">
                  <c:v>24.903490759753595</c:v>
                </c:pt>
                <c:pt idx="662">
                  <c:v>27.991786447638603</c:v>
                </c:pt>
                <c:pt idx="663">
                  <c:v>28.780287474332649</c:v>
                </c:pt>
                <c:pt idx="664">
                  <c:v>29.634496919917865</c:v>
                </c:pt>
                <c:pt idx="665">
                  <c:v>30.160164271047229</c:v>
                </c:pt>
                <c:pt idx="666">
                  <c:v>32.032854209445588</c:v>
                </c:pt>
                <c:pt idx="667">
                  <c:v>32.131416837782339</c:v>
                </c:pt>
                <c:pt idx="668">
                  <c:v>34.036960985626287</c:v>
                </c:pt>
                <c:pt idx="669">
                  <c:v>43.466119096509239</c:v>
                </c:pt>
                <c:pt idx="672">
                  <c:v>0.95277207392197127</c:v>
                </c:pt>
                <c:pt idx="673">
                  <c:v>1.2813141683778233</c:v>
                </c:pt>
                <c:pt idx="674">
                  <c:v>1.6098562628336757</c:v>
                </c:pt>
                <c:pt idx="675">
                  <c:v>2.0698151950718686</c:v>
                </c:pt>
                <c:pt idx="676">
                  <c:v>10.513347022587268</c:v>
                </c:pt>
                <c:pt idx="677">
                  <c:v>13.733059548254619</c:v>
                </c:pt>
                <c:pt idx="678">
                  <c:v>15.408624229979466</c:v>
                </c:pt>
                <c:pt idx="679">
                  <c:v>16.328542094455852</c:v>
                </c:pt>
                <c:pt idx="680">
                  <c:v>17.708418891170432</c:v>
                </c:pt>
                <c:pt idx="681">
                  <c:v>20.271047227926079</c:v>
                </c:pt>
                <c:pt idx="682">
                  <c:v>20.73100616016427</c:v>
                </c:pt>
                <c:pt idx="683">
                  <c:v>24.377823408624231</c:v>
                </c:pt>
                <c:pt idx="684">
                  <c:v>26.677618069815196</c:v>
                </c:pt>
                <c:pt idx="685">
                  <c:v>27.433264887063654</c:v>
                </c:pt>
                <c:pt idx="686">
                  <c:v>28.320328542094455</c:v>
                </c:pt>
                <c:pt idx="687">
                  <c:v>29.240246406570844</c:v>
                </c:pt>
                <c:pt idx="688">
                  <c:v>32.95277207392197</c:v>
                </c:pt>
                <c:pt idx="689">
                  <c:v>39.260780287474333</c:v>
                </c:pt>
                <c:pt idx="708">
                  <c:v>0</c:v>
                </c:pt>
                <c:pt idx="709">
                  <c:v>6.8008213552361401</c:v>
                </c:pt>
              </c:numCache>
            </c:numRef>
          </c:xVal>
          <c:yVal>
            <c:numRef>
              <c:f>Sheet1!$B$2:$B$711</c:f>
              <c:numCache>
                <c:formatCode>General</c:formatCode>
                <c:ptCount val="710"/>
                <c:pt idx="0">
                  <c:v>1</c:v>
                </c:pt>
                <c:pt idx="1">
                  <c:v>1</c:v>
                </c:pt>
                <c:pt idx="2">
                  <c:v>0.99319727891156462</c:v>
                </c:pt>
                <c:pt idx="3">
                  <c:v>0.99319727891156462</c:v>
                </c:pt>
                <c:pt idx="4">
                  <c:v>0.98639455782312924</c:v>
                </c:pt>
                <c:pt idx="5">
                  <c:v>0.98639455782312924</c:v>
                </c:pt>
                <c:pt idx="6">
                  <c:v>0.97959183673469385</c:v>
                </c:pt>
                <c:pt idx="7">
                  <c:v>0.97959183673469385</c:v>
                </c:pt>
                <c:pt idx="8">
                  <c:v>0.97278911564625847</c:v>
                </c:pt>
                <c:pt idx="9">
                  <c:v>0.97278911564625847</c:v>
                </c:pt>
                <c:pt idx="10">
                  <c:v>0.96598639455782309</c:v>
                </c:pt>
                <c:pt idx="11">
                  <c:v>0.96598639455782309</c:v>
                </c:pt>
                <c:pt idx="12">
                  <c:v>0.95918367346938771</c:v>
                </c:pt>
                <c:pt idx="13">
                  <c:v>0.95918367346938771</c:v>
                </c:pt>
                <c:pt idx="14">
                  <c:v>0.95238095238095233</c:v>
                </c:pt>
                <c:pt idx="15">
                  <c:v>0.95238095238095233</c:v>
                </c:pt>
                <c:pt idx="16">
                  <c:v>0.94557823129251695</c:v>
                </c:pt>
                <c:pt idx="17">
                  <c:v>0.94557823129251695</c:v>
                </c:pt>
                <c:pt idx="18">
                  <c:v>0.93877551020408156</c:v>
                </c:pt>
                <c:pt idx="19">
                  <c:v>0.93877551020408156</c:v>
                </c:pt>
                <c:pt idx="20">
                  <c:v>0.93197278911564618</c:v>
                </c:pt>
                <c:pt idx="21">
                  <c:v>0.93197278911564618</c:v>
                </c:pt>
                <c:pt idx="22">
                  <c:v>0.9251700680272108</c:v>
                </c:pt>
                <c:pt idx="23">
                  <c:v>0.9251700680272108</c:v>
                </c:pt>
                <c:pt idx="24">
                  <c:v>0.91836734693877542</c:v>
                </c:pt>
                <c:pt idx="25">
                  <c:v>0.91836734693877542</c:v>
                </c:pt>
                <c:pt idx="26">
                  <c:v>0.91156462585034004</c:v>
                </c:pt>
                <c:pt idx="27">
                  <c:v>0.91156462585034004</c:v>
                </c:pt>
                <c:pt idx="28">
                  <c:v>0.90476190476190466</c:v>
                </c:pt>
                <c:pt idx="29">
                  <c:v>0.90476190476190466</c:v>
                </c:pt>
                <c:pt idx="30">
                  <c:v>0.89795918367346927</c:v>
                </c:pt>
                <c:pt idx="31">
                  <c:v>0.89795918367346927</c:v>
                </c:pt>
                <c:pt idx="32">
                  <c:v>0.89115646258503389</c:v>
                </c:pt>
                <c:pt idx="33">
                  <c:v>0.89115646258503389</c:v>
                </c:pt>
                <c:pt idx="34">
                  <c:v>0.88435374149659851</c:v>
                </c:pt>
                <c:pt idx="35">
                  <c:v>0.88435374149659851</c:v>
                </c:pt>
                <c:pt idx="36">
                  <c:v>0.87755102040816313</c:v>
                </c:pt>
                <c:pt idx="37">
                  <c:v>0.87755102040816313</c:v>
                </c:pt>
                <c:pt idx="38">
                  <c:v>0.87074829931972775</c:v>
                </c:pt>
                <c:pt idx="39">
                  <c:v>0.87074829931972775</c:v>
                </c:pt>
                <c:pt idx="40">
                  <c:v>0.86394557823129237</c:v>
                </c:pt>
                <c:pt idx="41">
                  <c:v>0.86394557823129237</c:v>
                </c:pt>
                <c:pt idx="42">
                  <c:v>0.85714285714285698</c:v>
                </c:pt>
                <c:pt idx="43">
                  <c:v>0.85714285714285698</c:v>
                </c:pt>
                <c:pt idx="44">
                  <c:v>0.8503401360544216</c:v>
                </c:pt>
                <c:pt idx="45">
                  <c:v>0.8503401360544216</c:v>
                </c:pt>
                <c:pt idx="46">
                  <c:v>0.84353741496598622</c:v>
                </c:pt>
                <c:pt idx="47">
                  <c:v>0.84353741496598622</c:v>
                </c:pt>
                <c:pt idx="48">
                  <c:v>0.83673469387755084</c:v>
                </c:pt>
                <c:pt idx="49">
                  <c:v>0.83673469387755084</c:v>
                </c:pt>
                <c:pt idx="50">
                  <c:v>0.82993197278911546</c:v>
                </c:pt>
                <c:pt idx="51">
                  <c:v>0.82993197278911546</c:v>
                </c:pt>
                <c:pt idx="52">
                  <c:v>0.82312925170068008</c:v>
                </c:pt>
                <c:pt idx="53">
                  <c:v>0.82312925170068008</c:v>
                </c:pt>
                <c:pt idx="54">
                  <c:v>0.81632653061224469</c:v>
                </c:pt>
                <c:pt idx="55">
                  <c:v>0.81632653061224469</c:v>
                </c:pt>
                <c:pt idx="56">
                  <c:v>0.80952380952380931</c:v>
                </c:pt>
                <c:pt idx="57">
                  <c:v>0.80952380952380931</c:v>
                </c:pt>
                <c:pt idx="58">
                  <c:v>0.80272108843537393</c:v>
                </c:pt>
                <c:pt idx="59">
                  <c:v>0.80272108843537393</c:v>
                </c:pt>
                <c:pt idx="60">
                  <c:v>0.79591836734693855</c:v>
                </c:pt>
                <c:pt idx="61">
                  <c:v>0.79591836734693855</c:v>
                </c:pt>
                <c:pt idx="62">
                  <c:v>0.78911564625850317</c:v>
                </c:pt>
                <c:pt idx="63">
                  <c:v>0.78911564625850317</c:v>
                </c:pt>
                <c:pt idx="64">
                  <c:v>0.78231292517006779</c:v>
                </c:pt>
                <c:pt idx="65">
                  <c:v>0.78231292517006779</c:v>
                </c:pt>
                <c:pt idx="66">
                  <c:v>0.7755102040816324</c:v>
                </c:pt>
                <c:pt idx="67">
                  <c:v>0.7755102040816324</c:v>
                </c:pt>
                <c:pt idx="68">
                  <c:v>0.76870748299319702</c:v>
                </c:pt>
                <c:pt idx="69">
                  <c:v>0.76870748299319702</c:v>
                </c:pt>
                <c:pt idx="70">
                  <c:v>0.76190476190476164</c:v>
                </c:pt>
                <c:pt idx="71">
                  <c:v>0.76190476190476164</c:v>
                </c:pt>
                <c:pt idx="72">
                  <c:v>0.75510204081632626</c:v>
                </c:pt>
                <c:pt idx="73">
                  <c:v>0.75510204081632626</c:v>
                </c:pt>
                <c:pt idx="74">
                  <c:v>0.74829931972789088</c:v>
                </c:pt>
                <c:pt idx="75">
                  <c:v>0.74829931972789088</c:v>
                </c:pt>
                <c:pt idx="76">
                  <c:v>0.7414965986394555</c:v>
                </c:pt>
                <c:pt idx="77">
                  <c:v>0.7414965986394555</c:v>
                </c:pt>
                <c:pt idx="78">
                  <c:v>0.73469387755102011</c:v>
                </c:pt>
                <c:pt idx="79">
                  <c:v>0.73469387755102011</c:v>
                </c:pt>
                <c:pt idx="80">
                  <c:v>0.72789115646258473</c:v>
                </c:pt>
                <c:pt idx="81">
                  <c:v>0.72789115646258473</c:v>
                </c:pt>
                <c:pt idx="82">
                  <c:v>0.72108843537414935</c:v>
                </c:pt>
                <c:pt idx="83">
                  <c:v>0.72108843537414935</c:v>
                </c:pt>
                <c:pt idx="84">
                  <c:v>0.71428571428571397</c:v>
                </c:pt>
                <c:pt idx="85">
                  <c:v>0.71428571428571397</c:v>
                </c:pt>
                <c:pt idx="86">
                  <c:v>0.70748299319727859</c:v>
                </c:pt>
                <c:pt idx="87">
                  <c:v>0.70748299319727859</c:v>
                </c:pt>
                <c:pt idx="88">
                  <c:v>0.70068027210884321</c:v>
                </c:pt>
                <c:pt idx="89">
                  <c:v>0.70068027210884321</c:v>
                </c:pt>
                <c:pt idx="90">
                  <c:v>0.69387755102040782</c:v>
                </c:pt>
                <c:pt idx="91">
                  <c:v>0.69387755102040782</c:v>
                </c:pt>
                <c:pt idx="92">
                  <c:v>0.68707482993197244</c:v>
                </c:pt>
                <c:pt idx="93">
                  <c:v>0.68707482993197244</c:v>
                </c:pt>
                <c:pt idx="94">
                  <c:v>0.68027210884353706</c:v>
                </c:pt>
                <c:pt idx="95">
                  <c:v>0.68027210884353706</c:v>
                </c:pt>
                <c:pt idx="96">
                  <c:v>0.67346938775510168</c:v>
                </c:pt>
                <c:pt idx="97">
                  <c:v>0.67346938775510168</c:v>
                </c:pt>
                <c:pt idx="98">
                  <c:v>0.6666666666666663</c:v>
                </c:pt>
                <c:pt idx="99">
                  <c:v>0.6666666666666663</c:v>
                </c:pt>
                <c:pt idx="100">
                  <c:v>0.65986394557823091</c:v>
                </c:pt>
                <c:pt idx="101">
                  <c:v>0.65986394557823091</c:v>
                </c:pt>
                <c:pt idx="102">
                  <c:v>0.65306122448979553</c:v>
                </c:pt>
                <c:pt idx="103">
                  <c:v>0.65306122448979553</c:v>
                </c:pt>
                <c:pt idx="104">
                  <c:v>0.64625850340136015</c:v>
                </c:pt>
                <c:pt idx="105">
                  <c:v>0.64625850340136015</c:v>
                </c:pt>
                <c:pt idx="106">
                  <c:v>0.63945578231292477</c:v>
                </c:pt>
                <c:pt idx="107">
                  <c:v>0.63945578231292477</c:v>
                </c:pt>
                <c:pt idx="108">
                  <c:v>0.63265306122448939</c:v>
                </c:pt>
                <c:pt idx="109">
                  <c:v>0.63265306122448939</c:v>
                </c:pt>
                <c:pt idx="110">
                  <c:v>0.62585034013605401</c:v>
                </c:pt>
                <c:pt idx="111">
                  <c:v>0.62585034013605401</c:v>
                </c:pt>
                <c:pt idx="112">
                  <c:v>0.61904761904761862</c:v>
                </c:pt>
                <c:pt idx="113">
                  <c:v>0.61904761904761862</c:v>
                </c:pt>
                <c:pt idx="114">
                  <c:v>0.61224489795918324</c:v>
                </c:pt>
                <c:pt idx="115">
                  <c:v>0.61224489795918324</c:v>
                </c:pt>
                <c:pt idx="116">
                  <c:v>0.60544217687074786</c:v>
                </c:pt>
                <c:pt idx="117">
                  <c:v>0.60544217687074786</c:v>
                </c:pt>
                <c:pt idx="118">
                  <c:v>0.59863945578231248</c:v>
                </c:pt>
                <c:pt idx="119">
                  <c:v>0.59863945578231248</c:v>
                </c:pt>
                <c:pt idx="120">
                  <c:v>0.5918367346938771</c:v>
                </c:pt>
                <c:pt idx="121">
                  <c:v>0.5918367346938771</c:v>
                </c:pt>
                <c:pt idx="122">
                  <c:v>0.58503401360544172</c:v>
                </c:pt>
                <c:pt idx="123">
                  <c:v>0.58503401360544172</c:v>
                </c:pt>
                <c:pt idx="124">
                  <c:v>0.57823129251700633</c:v>
                </c:pt>
                <c:pt idx="125">
                  <c:v>0.57823129251700633</c:v>
                </c:pt>
                <c:pt idx="126">
                  <c:v>0.57142857142857095</c:v>
                </c:pt>
                <c:pt idx="127">
                  <c:v>0.57142857142857095</c:v>
                </c:pt>
                <c:pt idx="128">
                  <c:v>0.56462585034013557</c:v>
                </c:pt>
                <c:pt idx="129">
                  <c:v>0.56462585034013557</c:v>
                </c:pt>
                <c:pt idx="130">
                  <c:v>0.55782312925170019</c:v>
                </c:pt>
                <c:pt idx="131">
                  <c:v>0.55782312925170019</c:v>
                </c:pt>
                <c:pt idx="132">
                  <c:v>0.55102040816326481</c:v>
                </c:pt>
                <c:pt idx="133">
                  <c:v>0.55102040816326481</c:v>
                </c:pt>
                <c:pt idx="134">
                  <c:v>0.54421768707482943</c:v>
                </c:pt>
                <c:pt idx="135">
                  <c:v>0.54421768707482943</c:v>
                </c:pt>
                <c:pt idx="136">
                  <c:v>0.53741496598639404</c:v>
                </c:pt>
                <c:pt idx="137">
                  <c:v>0.53741496598639404</c:v>
                </c:pt>
                <c:pt idx="138">
                  <c:v>0.53061224489795866</c:v>
                </c:pt>
                <c:pt idx="139">
                  <c:v>0.53061224489795866</c:v>
                </c:pt>
                <c:pt idx="140">
                  <c:v>0.52380952380952328</c:v>
                </c:pt>
                <c:pt idx="141">
                  <c:v>0.52380952380952328</c:v>
                </c:pt>
                <c:pt idx="142">
                  <c:v>0.5170068027210879</c:v>
                </c:pt>
                <c:pt idx="143">
                  <c:v>0.5170068027210879</c:v>
                </c:pt>
                <c:pt idx="144">
                  <c:v>0.51020408163265252</c:v>
                </c:pt>
                <c:pt idx="145">
                  <c:v>0.51020408163265252</c:v>
                </c:pt>
                <c:pt idx="146">
                  <c:v>0.50340136054421714</c:v>
                </c:pt>
                <c:pt idx="147">
                  <c:v>0.50340136054421714</c:v>
                </c:pt>
                <c:pt idx="148">
                  <c:v>0.49659863945578181</c:v>
                </c:pt>
                <c:pt idx="149">
                  <c:v>0.49659863945578181</c:v>
                </c:pt>
                <c:pt idx="150">
                  <c:v>0.48979591836734643</c:v>
                </c:pt>
                <c:pt idx="151">
                  <c:v>0.48979591836734643</c:v>
                </c:pt>
                <c:pt idx="152">
                  <c:v>0.4829931972789111</c:v>
                </c:pt>
                <c:pt idx="153">
                  <c:v>0.4829931972789111</c:v>
                </c:pt>
                <c:pt idx="154">
                  <c:v>0.47619047619047572</c:v>
                </c:pt>
                <c:pt idx="155">
                  <c:v>0.47619047619047572</c:v>
                </c:pt>
                <c:pt idx="156">
                  <c:v>0.46938775510204039</c:v>
                </c:pt>
                <c:pt idx="157">
                  <c:v>0.46938775510204039</c:v>
                </c:pt>
                <c:pt idx="158">
                  <c:v>0.46258503401360507</c:v>
                </c:pt>
                <c:pt idx="159">
                  <c:v>0.46258503401360507</c:v>
                </c:pt>
                <c:pt idx="160">
                  <c:v>0.45578231292516974</c:v>
                </c:pt>
                <c:pt idx="161">
                  <c:v>0.45578231292516974</c:v>
                </c:pt>
                <c:pt idx="162">
                  <c:v>0.45578231292516974</c:v>
                </c:pt>
                <c:pt idx="163">
                  <c:v>0.45578231292516974</c:v>
                </c:pt>
                <c:pt idx="164">
                  <c:v>0.4488765203050914</c:v>
                </c:pt>
                <c:pt idx="165">
                  <c:v>0.4488765203050914</c:v>
                </c:pt>
                <c:pt idx="166">
                  <c:v>0.44197072768501311</c:v>
                </c:pt>
                <c:pt idx="167">
                  <c:v>0.44197072768501311</c:v>
                </c:pt>
                <c:pt idx="168">
                  <c:v>0.44197072768501311</c:v>
                </c:pt>
                <c:pt idx="169">
                  <c:v>0.44197072768501311</c:v>
                </c:pt>
                <c:pt idx="170">
                  <c:v>0.43495531930906051</c:v>
                </c:pt>
                <c:pt idx="171">
                  <c:v>0.43495531930906051</c:v>
                </c:pt>
                <c:pt idx="172">
                  <c:v>0.43495531930906051</c:v>
                </c:pt>
                <c:pt idx="173">
                  <c:v>0.43495531930906051</c:v>
                </c:pt>
                <c:pt idx="174">
                  <c:v>0.42782490423842018</c:v>
                </c:pt>
                <c:pt idx="175">
                  <c:v>0.42782490423842018</c:v>
                </c:pt>
                <c:pt idx="176">
                  <c:v>0.42782490423842018</c:v>
                </c:pt>
                <c:pt idx="177">
                  <c:v>0.42782490423842018</c:v>
                </c:pt>
                <c:pt idx="178">
                  <c:v>0.42057363467505715</c:v>
                </c:pt>
                <c:pt idx="179">
                  <c:v>0.42057363467505715</c:v>
                </c:pt>
                <c:pt idx="180">
                  <c:v>0.41332236511169407</c:v>
                </c:pt>
                <c:pt idx="181">
                  <c:v>0.41332236511169407</c:v>
                </c:pt>
                <c:pt idx="182">
                  <c:v>0.40607109554833098</c:v>
                </c:pt>
                <c:pt idx="183">
                  <c:v>0.40607109554833098</c:v>
                </c:pt>
                <c:pt idx="184">
                  <c:v>0.3988198259849679</c:v>
                </c:pt>
                <c:pt idx="185">
                  <c:v>0.3988198259849679</c:v>
                </c:pt>
                <c:pt idx="186">
                  <c:v>0.39156855642160487</c:v>
                </c:pt>
                <c:pt idx="187">
                  <c:v>0.39156855642160487</c:v>
                </c:pt>
                <c:pt idx="188">
                  <c:v>0.39156855642160487</c:v>
                </c:pt>
                <c:pt idx="189">
                  <c:v>0.39156855642160487</c:v>
                </c:pt>
                <c:pt idx="190">
                  <c:v>0.38418047045138592</c:v>
                </c:pt>
                <c:pt idx="191">
                  <c:v>0.38418047045138592</c:v>
                </c:pt>
                <c:pt idx="192">
                  <c:v>0.38418047045138592</c:v>
                </c:pt>
                <c:pt idx="193">
                  <c:v>0.38418047045138592</c:v>
                </c:pt>
                <c:pt idx="194">
                  <c:v>0.37664752005037833</c:v>
                </c:pt>
                <c:pt idx="195">
                  <c:v>0.37664752005037833</c:v>
                </c:pt>
                <c:pt idx="196">
                  <c:v>0.37664752005037833</c:v>
                </c:pt>
                <c:pt idx="197">
                  <c:v>0.37664752005037833</c:v>
                </c:pt>
                <c:pt idx="198">
                  <c:v>0.36896083596771756</c:v>
                </c:pt>
                <c:pt idx="199">
                  <c:v>0.36896083596771756</c:v>
                </c:pt>
                <c:pt idx="200">
                  <c:v>0.36127415188505674</c:v>
                </c:pt>
                <c:pt idx="201">
                  <c:v>0.36127415188505674</c:v>
                </c:pt>
                <c:pt idx="202">
                  <c:v>0.36127415188505674</c:v>
                </c:pt>
                <c:pt idx="203">
                  <c:v>0.36127415188505674</c:v>
                </c:pt>
                <c:pt idx="204">
                  <c:v>0.35342036597451204</c:v>
                </c:pt>
                <c:pt idx="205">
                  <c:v>0.35342036597451204</c:v>
                </c:pt>
                <c:pt idx="206">
                  <c:v>0.34556658006396734</c:v>
                </c:pt>
                <c:pt idx="207">
                  <c:v>0.34556658006396734</c:v>
                </c:pt>
                <c:pt idx="208">
                  <c:v>0.33771279415342265</c:v>
                </c:pt>
                <c:pt idx="209">
                  <c:v>0.33771279415342265</c:v>
                </c:pt>
                <c:pt idx="210">
                  <c:v>0.32985900824287789</c:v>
                </c:pt>
                <c:pt idx="211">
                  <c:v>0.32985900824287789</c:v>
                </c:pt>
                <c:pt idx="212">
                  <c:v>0.3220052223323332</c:v>
                </c:pt>
                <c:pt idx="213">
                  <c:v>0.3220052223323332</c:v>
                </c:pt>
                <c:pt idx="214">
                  <c:v>0.3220052223323332</c:v>
                </c:pt>
                <c:pt idx="215">
                  <c:v>0.3220052223323332</c:v>
                </c:pt>
                <c:pt idx="216">
                  <c:v>0.31395509177402486</c:v>
                </c:pt>
                <c:pt idx="217">
                  <c:v>0.31395509177402486</c:v>
                </c:pt>
                <c:pt idx="218">
                  <c:v>0.30590496121571653</c:v>
                </c:pt>
                <c:pt idx="219">
                  <c:v>0.30590496121571653</c:v>
                </c:pt>
                <c:pt idx="220">
                  <c:v>0.30590496121571653</c:v>
                </c:pt>
                <c:pt idx="221">
                  <c:v>0.30590496121571653</c:v>
                </c:pt>
                <c:pt idx="222">
                  <c:v>0.29763725956123771</c:v>
                </c:pt>
                <c:pt idx="223">
                  <c:v>0.29763725956123771</c:v>
                </c:pt>
                <c:pt idx="224">
                  <c:v>0.29763725956123771</c:v>
                </c:pt>
                <c:pt idx="225">
                  <c:v>0.29763725956123771</c:v>
                </c:pt>
                <c:pt idx="226">
                  <c:v>0.28913333785948808</c:v>
                </c:pt>
                <c:pt idx="227">
                  <c:v>0.28913333785948808</c:v>
                </c:pt>
                <c:pt idx="228">
                  <c:v>0.28062941615773845</c:v>
                </c:pt>
                <c:pt idx="229">
                  <c:v>0.28062941615773845</c:v>
                </c:pt>
                <c:pt idx="230">
                  <c:v>0.27212549445598883</c:v>
                </c:pt>
                <c:pt idx="231">
                  <c:v>0.27212549445598883</c:v>
                </c:pt>
                <c:pt idx="232">
                  <c:v>0.27212549445598883</c:v>
                </c:pt>
                <c:pt idx="233">
                  <c:v>0.27212549445598883</c:v>
                </c:pt>
                <c:pt idx="234">
                  <c:v>0.26334725269934406</c:v>
                </c:pt>
                <c:pt idx="235">
                  <c:v>0.26334725269934406</c:v>
                </c:pt>
                <c:pt idx="236">
                  <c:v>0.26334725269934406</c:v>
                </c:pt>
                <c:pt idx="237">
                  <c:v>0.26334725269934406</c:v>
                </c:pt>
                <c:pt idx="238">
                  <c:v>0.25426631295109081</c:v>
                </c:pt>
                <c:pt idx="239">
                  <c:v>0.25426631295109081</c:v>
                </c:pt>
                <c:pt idx="240">
                  <c:v>0.24518537320283756</c:v>
                </c:pt>
                <c:pt idx="241">
                  <c:v>0.24518537320283756</c:v>
                </c:pt>
                <c:pt idx="242">
                  <c:v>0.23610443345458432</c:v>
                </c:pt>
                <c:pt idx="243">
                  <c:v>0.23610443345458432</c:v>
                </c:pt>
                <c:pt idx="244">
                  <c:v>0.23610443345458432</c:v>
                </c:pt>
                <c:pt idx="245">
                  <c:v>0.23610443345458432</c:v>
                </c:pt>
                <c:pt idx="246">
                  <c:v>0.23610443345458432</c:v>
                </c:pt>
                <c:pt idx="247">
                  <c:v>0.23610443345458432</c:v>
                </c:pt>
                <c:pt idx="248">
                  <c:v>0.23610443345458432</c:v>
                </c:pt>
                <c:pt idx="249">
                  <c:v>0.23610443345458432</c:v>
                </c:pt>
                <c:pt idx="250">
                  <c:v>0.23610443345458432</c:v>
                </c:pt>
                <c:pt idx="251">
                  <c:v>0.23610443345458432</c:v>
                </c:pt>
                <c:pt idx="252">
                  <c:v>0.22537241375210323</c:v>
                </c:pt>
                <c:pt idx="253">
                  <c:v>0.22537241375210323</c:v>
                </c:pt>
                <c:pt idx="254">
                  <c:v>0.22537241375210323</c:v>
                </c:pt>
                <c:pt idx="255">
                  <c:v>0.22537241375210323</c:v>
                </c:pt>
                <c:pt idx="256">
                  <c:v>0.21410379306449806</c:v>
                </c:pt>
                <c:pt idx="257">
                  <c:v>0.21410379306449806</c:v>
                </c:pt>
                <c:pt idx="258">
                  <c:v>0.21410379306449806</c:v>
                </c:pt>
                <c:pt idx="259">
                  <c:v>0.21410379306449806</c:v>
                </c:pt>
                <c:pt idx="260">
                  <c:v>0.21410379306449806</c:v>
                </c:pt>
                <c:pt idx="261">
                  <c:v>0.21410379306449806</c:v>
                </c:pt>
                <c:pt idx="262">
                  <c:v>0.20150945229599818</c:v>
                </c:pt>
                <c:pt idx="263">
                  <c:v>0.20150945229599818</c:v>
                </c:pt>
                <c:pt idx="264">
                  <c:v>0.20150945229599818</c:v>
                </c:pt>
                <c:pt idx="265">
                  <c:v>0.20150945229599818</c:v>
                </c:pt>
                <c:pt idx="266">
                  <c:v>0.20150945229599818</c:v>
                </c:pt>
                <c:pt idx="267">
                  <c:v>0.20150945229599818</c:v>
                </c:pt>
                <c:pt idx="268">
                  <c:v>0.18711591998914118</c:v>
                </c:pt>
                <c:pt idx="269">
                  <c:v>0.18711591998914118</c:v>
                </c:pt>
                <c:pt idx="270">
                  <c:v>0.17272238768228418</c:v>
                </c:pt>
                <c:pt idx="271">
                  <c:v>0.17272238768228418</c:v>
                </c:pt>
                <c:pt idx="272">
                  <c:v>0.17272238768228418</c:v>
                </c:pt>
                <c:pt idx="273">
                  <c:v>0.17272238768228418</c:v>
                </c:pt>
                <c:pt idx="274">
                  <c:v>0.17272238768228418</c:v>
                </c:pt>
                <c:pt idx="275">
                  <c:v>0.17272238768228418</c:v>
                </c:pt>
                <c:pt idx="276">
                  <c:v>0.17272238768228418</c:v>
                </c:pt>
                <c:pt idx="277">
                  <c:v>0.17272238768228418</c:v>
                </c:pt>
                <c:pt idx="278">
                  <c:v>0.17272238768228418</c:v>
                </c:pt>
                <c:pt idx="279">
                  <c:v>0.17272238768228418</c:v>
                </c:pt>
                <c:pt idx="280">
                  <c:v>0.17272238768228418</c:v>
                </c:pt>
                <c:pt idx="281">
                  <c:v>0.17272238768228418</c:v>
                </c:pt>
                <c:pt idx="282">
                  <c:v>0.17272238768228418</c:v>
                </c:pt>
                <c:pt idx="283">
                  <c:v>0.17272238768228418</c:v>
                </c:pt>
                <c:pt idx="284">
                  <c:v>0.14393532306857015</c:v>
                </c:pt>
                <c:pt idx="285">
                  <c:v>0.14393532306857015</c:v>
                </c:pt>
                <c:pt idx="286">
                  <c:v>0.11514825845485613</c:v>
                </c:pt>
                <c:pt idx="287">
                  <c:v>0.11514825845485613</c:v>
                </c:pt>
                <c:pt idx="288">
                  <c:v>0.11514825845485613</c:v>
                </c:pt>
                <c:pt idx="289">
                  <c:v>0.11514825845485613</c:v>
                </c:pt>
                <c:pt idx="290">
                  <c:v>7.6765505636570752E-2</c:v>
                </c:pt>
                <c:pt idx="291">
                  <c:v>7.6765505636570752E-2</c:v>
                </c:pt>
                <c:pt idx="292">
                  <c:v>7.6765505636570752E-2</c:v>
                </c:pt>
                <c:pt idx="293">
                  <c:v>7.6765505636570752E-2</c:v>
                </c:pt>
                <c:pt idx="294">
                  <c:v>0</c:v>
                </c:pt>
              </c:numCache>
            </c:numRef>
          </c:yVal>
          <c:smooth val="0"/>
          <c:extLst>
            <c:ext xmlns:c16="http://schemas.microsoft.com/office/drawing/2014/chart" uri="{C3380CC4-5D6E-409C-BE32-E72D297353CC}">
              <c16:uniqueId val="{00000000-E45F-49C5-B165-9641E70E2A15}"/>
            </c:ext>
          </c:extLst>
        </c:ser>
        <c:ser>
          <c:idx val="1"/>
          <c:order val="1"/>
          <c:tx>
            <c:strRef>
              <c:f>Sheet1!$C$1</c:f>
              <c:strCache>
                <c:ptCount val="1"/>
                <c:pt idx="0">
                  <c:v>CCR</c:v>
                </c:pt>
              </c:strCache>
            </c:strRef>
          </c:tx>
          <c:spPr>
            <a:ln w="19050" cap="rnd">
              <a:solidFill>
                <a:srgbClr val="A69F9F"/>
              </a:solidFill>
              <a:prstDash val="sysDash"/>
              <a:round/>
            </a:ln>
            <a:effectLst/>
          </c:spPr>
          <c:marker>
            <c:symbol val="none"/>
          </c:marker>
          <c:xVal>
            <c:numRef>
              <c:f>Sheet1!$A$2:$A$711</c:f>
              <c:numCache>
                <c:formatCode>General</c:formatCode>
                <c:ptCount val="710"/>
                <c:pt idx="0">
                  <c:v>0</c:v>
                </c:pt>
                <c:pt idx="1">
                  <c:v>9.856262833675565E-2</c:v>
                </c:pt>
                <c:pt idx="2">
                  <c:v>9.856262833675565E-2</c:v>
                </c:pt>
                <c:pt idx="3">
                  <c:v>0.32854209445585214</c:v>
                </c:pt>
                <c:pt idx="4">
                  <c:v>0.32854209445585214</c:v>
                </c:pt>
                <c:pt idx="5">
                  <c:v>0.3942505133470226</c:v>
                </c:pt>
                <c:pt idx="6">
                  <c:v>0.3942505133470226</c:v>
                </c:pt>
                <c:pt idx="7">
                  <c:v>0.45995893223819301</c:v>
                </c:pt>
                <c:pt idx="8">
                  <c:v>0.45995893223819301</c:v>
                </c:pt>
                <c:pt idx="9">
                  <c:v>0.45995893223819301</c:v>
                </c:pt>
                <c:pt idx="10">
                  <c:v>0.45995893223819301</c:v>
                </c:pt>
                <c:pt idx="11">
                  <c:v>0.52566735112936347</c:v>
                </c:pt>
                <c:pt idx="12">
                  <c:v>0.52566735112936347</c:v>
                </c:pt>
                <c:pt idx="13">
                  <c:v>0.62422997946611913</c:v>
                </c:pt>
                <c:pt idx="14">
                  <c:v>0.62422997946611913</c:v>
                </c:pt>
                <c:pt idx="15">
                  <c:v>0.88706365503080087</c:v>
                </c:pt>
                <c:pt idx="16">
                  <c:v>0.88706365503080087</c:v>
                </c:pt>
                <c:pt idx="17">
                  <c:v>0.98562628336755642</c:v>
                </c:pt>
                <c:pt idx="18">
                  <c:v>0.98562628336755642</c:v>
                </c:pt>
                <c:pt idx="19">
                  <c:v>1.0184804928131417</c:v>
                </c:pt>
                <c:pt idx="20">
                  <c:v>1.0184804928131417</c:v>
                </c:pt>
                <c:pt idx="21">
                  <c:v>1.1498973305954825</c:v>
                </c:pt>
                <c:pt idx="22">
                  <c:v>1.1498973305954825</c:v>
                </c:pt>
                <c:pt idx="23">
                  <c:v>1.1827515400410678</c:v>
                </c:pt>
                <c:pt idx="24">
                  <c:v>1.1827515400410678</c:v>
                </c:pt>
                <c:pt idx="25">
                  <c:v>1.2484599589322383</c:v>
                </c:pt>
                <c:pt idx="26">
                  <c:v>1.2484599589322383</c:v>
                </c:pt>
                <c:pt idx="27">
                  <c:v>1.3470225872689938</c:v>
                </c:pt>
                <c:pt idx="28">
                  <c:v>1.3470225872689938</c:v>
                </c:pt>
                <c:pt idx="29">
                  <c:v>1.3798767967145791</c:v>
                </c:pt>
                <c:pt idx="30">
                  <c:v>1.3798767967145791</c:v>
                </c:pt>
                <c:pt idx="31">
                  <c:v>1.3798767967145791</c:v>
                </c:pt>
                <c:pt idx="32">
                  <c:v>1.3798767967145791</c:v>
                </c:pt>
                <c:pt idx="33">
                  <c:v>1.3798767967145791</c:v>
                </c:pt>
                <c:pt idx="34">
                  <c:v>1.3798767967145791</c:v>
                </c:pt>
                <c:pt idx="35">
                  <c:v>1.4784394250513346</c:v>
                </c:pt>
                <c:pt idx="36">
                  <c:v>1.4784394250513346</c:v>
                </c:pt>
                <c:pt idx="37">
                  <c:v>1.5112936344969199</c:v>
                </c:pt>
                <c:pt idx="38">
                  <c:v>1.5112936344969199</c:v>
                </c:pt>
                <c:pt idx="39">
                  <c:v>1.675564681724846</c:v>
                </c:pt>
                <c:pt idx="40">
                  <c:v>1.675564681724846</c:v>
                </c:pt>
                <c:pt idx="41">
                  <c:v>1.7412731006160165</c:v>
                </c:pt>
                <c:pt idx="42">
                  <c:v>1.7412731006160165</c:v>
                </c:pt>
                <c:pt idx="43">
                  <c:v>1.8069815195071868</c:v>
                </c:pt>
                <c:pt idx="44">
                  <c:v>1.8069815195071868</c:v>
                </c:pt>
                <c:pt idx="45">
                  <c:v>1.839835728952772</c:v>
                </c:pt>
                <c:pt idx="46">
                  <c:v>1.839835728952772</c:v>
                </c:pt>
                <c:pt idx="47">
                  <c:v>1.9055441478439425</c:v>
                </c:pt>
                <c:pt idx="48">
                  <c:v>1.9055441478439425</c:v>
                </c:pt>
                <c:pt idx="49">
                  <c:v>1.9383983572895278</c:v>
                </c:pt>
                <c:pt idx="50">
                  <c:v>1.9383983572895278</c:v>
                </c:pt>
                <c:pt idx="51">
                  <c:v>2.0369609856262834</c:v>
                </c:pt>
                <c:pt idx="52">
                  <c:v>2.0369609856262834</c:v>
                </c:pt>
                <c:pt idx="53">
                  <c:v>2.0698151950718686</c:v>
                </c:pt>
                <c:pt idx="54">
                  <c:v>2.0698151950718686</c:v>
                </c:pt>
                <c:pt idx="55">
                  <c:v>2.1355236139630391</c:v>
                </c:pt>
                <c:pt idx="56">
                  <c:v>2.1355236139630391</c:v>
                </c:pt>
                <c:pt idx="57">
                  <c:v>2.2340862422997945</c:v>
                </c:pt>
                <c:pt idx="58">
                  <c:v>2.2340862422997945</c:v>
                </c:pt>
                <c:pt idx="59">
                  <c:v>2.2669404517453797</c:v>
                </c:pt>
                <c:pt idx="60">
                  <c:v>2.2669404517453797</c:v>
                </c:pt>
                <c:pt idx="61">
                  <c:v>2.3326488706365502</c:v>
                </c:pt>
                <c:pt idx="62">
                  <c:v>2.3326488706365502</c:v>
                </c:pt>
                <c:pt idx="63">
                  <c:v>2.431211498973306</c:v>
                </c:pt>
                <c:pt idx="64">
                  <c:v>2.431211498973306</c:v>
                </c:pt>
                <c:pt idx="65">
                  <c:v>2.4640657084188913</c:v>
                </c:pt>
                <c:pt idx="66">
                  <c:v>2.4640657084188913</c:v>
                </c:pt>
                <c:pt idx="67">
                  <c:v>2.5626283367556466</c:v>
                </c:pt>
                <c:pt idx="68">
                  <c:v>2.5626283367556466</c:v>
                </c:pt>
                <c:pt idx="69">
                  <c:v>2.6283367556468171</c:v>
                </c:pt>
                <c:pt idx="70">
                  <c:v>2.6283367556468171</c:v>
                </c:pt>
                <c:pt idx="71">
                  <c:v>2.6283367556468171</c:v>
                </c:pt>
                <c:pt idx="72">
                  <c:v>2.6283367556468171</c:v>
                </c:pt>
                <c:pt idx="73">
                  <c:v>2.8254620123203287</c:v>
                </c:pt>
                <c:pt idx="74">
                  <c:v>2.8254620123203287</c:v>
                </c:pt>
                <c:pt idx="75">
                  <c:v>2.9568788501026693</c:v>
                </c:pt>
                <c:pt idx="76">
                  <c:v>2.9568788501026693</c:v>
                </c:pt>
                <c:pt idx="77">
                  <c:v>2.9897330595482545</c:v>
                </c:pt>
                <c:pt idx="78">
                  <c:v>2.9897330595482545</c:v>
                </c:pt>
                <c:pt idx="79">
                  <c:v>2.9897330595482545</c:v>
                </c:pt>
                <c:pt idx="80">
                  <c:v>2.9897330595482545</c:v>
                </c:pt>
                <c:pt idx="81">
                  <c:v>3.055441478439425</c:v>
                </c:pt>
                <c:pt idx="82">
                  <c:v>3.055441478439425</c:v>
                </c:pt>
                <c:pt idx="83">
                  <c:v>3.1540041067761808</c:v>
                </c:pt>
                <c:pt idx="84">
                  <c:v>3.1540041067761808</c:v>
                </c:pt>
                <c:pt idx="85">
                  <c:v>3.9096509240246409</c:v>
                </c:pt>
                <c:pt idx="86">
                  <c:v>3.9096509240246409</c:v>
                </c:pt>
                <c:pt idx="87">
                  <c:v>3.9096509240246409</c:v>
                </c:pt>
                <c:pt idx="88">
                  <c:v>3.9096509240246409</c:v>
                </c:pt>
                <c:pt idx="89">
                  <c:v>3.9425051334702257</c:v>
                </c:pt>
                <c:pt idx="90">
                  <c:v>3.9425051334702257</c:v>
                </c:pt>
                <c:pt idx="91">
                  <c:v>4.0410677618069819</c:v>
                </c:pt>
                <c:pt idx="92">
                  <c:v>4.0410677618069819</c:v>
                </c:pt>
                <c:pt idx="93">
                  <c:v>4.2381930184804926</c:v>
                </c:pt>
                <c:pt idx="94">
                  <c:v>4.2381930184804926</c:v>
                </c:pt>
                <c:pt idx="95">
                  <c:v>4.2710472279260783</c:v>
                </c:pt>
                <c:pt idx="96">
                  <c:v>4.2710472279260783</c:v>
                </c:pt>
                <c:pt idx="97">
                  <c:v>4.3696098562628336</c:v>
                </c:pt>
                <c:pt idx="98">
                  <c:v>4.3696098562628336</c:v>
                </c:pt>
                <c:pt idx="99">
                  <c:v>4.4024640657084193</c:v>
                </c:pt>
                <c:pt idx="100">
                  <c:v>4.4024640657084193</c:v>
                </c:pt>
                <c:pt idx="101">
                  <c:v>4.4024640657084193</c:v>
                </c:pt>
                <c:pt idx="102">
                  <c:v>4.4024640657084193</c:v>
                </c:pt>
                <c:pt idx="103">
                  <c:v>4.6652977412731005</c:v>
                </c:pt>
                <c:pt idx="104">
                  <c:v>4.6652977412731005</c:v>
                </c:pt>
                <c:pt idx="105">
                  <c:v>4.862422997946612</c:v>
                </c:pt>
                <c:pt idx="106">
                  <c:v>4.862422997946612</c:v>
                </c:pt>
                <c:pt idx="107">
                  <c:v>4.9281314168377826</c:v>
                </c:pt>
                <c:pt idx="108">
                  <c:v>4.9281314168377826</c:v>
                </c:pt>
                <c:pt idx="109">
                  <c:v>4.9938398357289531</c:v>
                </c:pt>
                <c:pt idx="110">
                  <c:v>4.9938398357289531</c:v>
                </c:pt>
                <c:pt idx="111">
                  <c:v>5.1909650924024637</c:v>
                </c:pt>
                <c:pt idx="112">
                  <c:v>5.1909650924024637</c:v>
                </c:pt>
                <c:pt idx="113">
                  <c:v>5.2238193018480494</c:v>
                </c:pt>
                <c:pt idx="114">
                  <c:v>5.2238193018480494</c:v>
                </c:pt>
                <c:pt idx="115">
                  <c:v>5.3223819301848048</c:v>
                </c:pt>
                <c:pt idx="116">
                  <c:v>5.3223819301848048</c:v>
                </c:pt>
                <c:pt idx="117">
                  <c:v>5.3552361396303905</c:v>
                </c:pt>
                <c:pt idx="118">
                  <c:v>5.3552361396303905</c:v>
                </c:pt>
                <c:pt idx="119">
                  <c:v>5.4866529774127306</c:v>
                </c:pt>
                <c:pt idx="120">
                  <c:v>5.4866529774127306</c:v>
                </c:pt>
                <c:pt idx="121">
                  <c:v>5.5195071868583163</c:v>
                </c:pt>
                <c:pt idx="122">
                  <c:v>5.5195071868583163</c:v>
                </c:pt>
                <c:pt idx="123">
                  <c:v>5.6837782340862422</c:v>
                </c:pt>
                <c:pt idx="124">
                  <c:v>5.6837782340862422</c:v>
                </c:pt>
                <c:pt idx="125">
                  <c:v>5.848049281314168</c:v>
                </c:pt>
                <c:pt idx="126">
                  <c:v>5.848049281314168</c:v>
                </c:pt>
                <c:pt idx="127">
                  <c:v>5.9137577002053385</c:v>
                </c:pt>
                <c:pt idx="128">
                  <c:v>5.9137577002053385</c:v>
                </c:pt>
                <c:pt idx="129">
                  <c:v>5.9137577002053385</c:v>
                </c:pt>
                <c:pt idx="130">
                  <c:v>5.9137577002053385</c:v>
                </c:pt>
                <c:pt idx="131">
                  <c:v>6.0451745379876796</c:v>
                </c:pt>
                <c:pt idx="132">
                  <c:v>6.0451745379876796</c:v>
                </c:pt>
                <c:pt idx="133">
                  <c:v>6.2422997946611911</c:v>
                </c:pt>
                <c:pt idx="134">
                  <c:v>6.2422997946611911</c:v>
                </c:pt>
                <c:pt idx="135">
                  <c:v>6.2422997946611911</c:v>
                </c:pt>
                <c:pt idx="136">
                  <c:v>6.2422997946611911</c:v>
                </c:pt>
                <c:pt idx="137">
                  <c:v>6.2422997946611911</c:v>
                </c:pt>
                <c:pt idx="138">
                  <c:v>6.2422997946611911</c:v>
                </c:pt>
                <c:pt idx="139">
                  <c:v>6.3408624229979464</c:v>
                </c:pt>
                <c:pt idx="140">
                  <c:v>6.3408624229979464</c:v>
                </c:pt>
                <c:pt idx="141">
                  <c:v>6.4394250513347027</c:v>
                </c:pt>
                <c:pt idx="142">
                  <c:v>6.4394250513347027</c:v>
                </c:pt>
                <c:pt idx="143">
                  <c:v>6.4722792607802875</c:v>
                </c:pt>
                <c:pt idx="144">
                  <c:v>6.4722792607802875</c:v>
                </c:pt>
                <c:pt idx="145">
                  <c:v>6.537987679671458</c:v>
                </c:pt>
                <c:pt idx="146">
                  <c:v>6.537987679671458</c:v>
                </c:pt>
                <c:pt idx="147">
                  <c:v>6.8008213552361401</c:v>
                </c:pt>
                <c:pt idx="148">
                  <c:v>6.8008213552361401</c:v>
                </c:pt>
                <c:pt idx="149">
                  <c:v>6.8336755646817249</c:v>
                </c:pt>
                <c:pt idx="150">
                  <c:v>6.8336755646817249</c:v>
                </c:pt>
                <c:pt idx="151">
                  <c:v>6.8993839835728954</c:v>
                </c:pt>
                <c:pt idx="152">
                  <c:v>6.8993839835728954</c:v>
                </c:pt>
                <c:pt idx="153">
                  <c:v>6.8993839835728954</c:v>
                </c:pt>
                <c:pt idx="154">
                  <c:v>6.8993839835728954</c:v>
                </c:pt>
                <c:pt idx="155">
                  <c:v>7.1622176591375766</c:v>
                </c:pt>
                <c:pt idx="156">
                  <c:v>7.1622176591375766</c:v>
                </c:pt>
                <c:pt idx="157">
                  <c:v>7.5893223819301845</c:v>
                </c:pt>
                <c:pt idx="158">
                  <c:v>7.5893223819301845</c:v>
                </c:pt>
                <c:pt idx="159">
                  <c:v>7.6221765913757702</c:v>
                </c:pt>
                <c:pt idx="160">
                  <c:v>7.6221765913757702</c:v>
                </c:pt>
                <c:pt idx="161">
                  <c:v>8.2135523613963031</c:v>
                </c:pt>
                <c:pt idx="162">
                  <c:v>8.2135523613963031</c:v>
                </c:pt>
                <c:pt idx="163">
                  <c:v>8.4106776180698155</c:v>
                </c:pt>
                <c:pt idx="164">
                  <c:v>8.4106776180698155</c:v>
                </c:pt>
                <c:pt idx="165">
                  <c:v>8.4435318275154003</c:v>
                </c:pt>
                <c:pt idx="166">
                  <c:v>8.4435318275154003</c:v>
                </c:pt>
                <c:pt idx="167">
                  <c:v>8.8049281314168386</c:v>
                </c:pt>
                <c:pt idx="168">
                  <c:v>8.8049281314168386</c:v>
                </c:pt>
                <c:pt idx="169">
                  <c:v>8.8377823408624234</c:v>
                </c:pt>
                <c:pt idx="170">
                  <c:v>8.8377823408624234</c:v>
                </c:pt>
                <c:pt idx="171">
                  <c:v>9.0349075975359341</c:v>
                </c:pt>
                <c:pt idx="172">
                  <c:v>9.0349075975359341</c:v>
                </c:pt>
                <c:pt idx="173">
                  <c:v>9.462012320328542</c:v>
                </c:pt>
                <c:pt idx="174">
                  <c:v>9.462012320328542</c:v>
                </c:pt>
                <c:pt idx="175">
                  <c:v>9.4948665297741268</c:v>
                </c:pt>
                <c:pt idx="176">
                  <c:v>9.4948665297741268</c:v>
                </c:pt>
                <c:pt idx="177">
                  <c:v>9.7577002053388089</c:v>
                </c:pt>
                <c:pt idx="178">
                  <c:v>9.7577002053388089</c:v>
                </c:pt>
                <c:pt idx="179">
                  <c:v>10.020533880903491</c:v>
                </c:pt>
                <c:pt idx="180">
                  <c:v>10.020533880903491</c:v>
                </c:pt>
                <c:pt idx="181">
                  <c:v>10.184804928131417</c:v>
                </c:pt>
                <c:pt idx="182">
                  <c:v>10.184804928131417</c:v>
                </c:pt>
                <c:pt idx="183">
                  <c:v>10.677618069815194</c:v>
                </c:pt>
                <c:pt idx="184">
                  <c:v>10.677618069815194</c:v>
                </c:pt>
                <c:pt idx="185">
                  <c:v>10.710472279260781</c:v>
                </c:pt>
                <c:pt idx="186">
                  <c:v>10.710472279260781</c:v>
                </c:pt>
                <c:pt idx="187">
                  <c:v>11.039014373716633</c:v>
                </c:pt>
                <c:pt idx="188">
                  <c:v>11.039014373716633</c:v>
                </c:pt>
                <c:pt idx="189">
                  <c:v>11.268993839835728</c:v>
                </c:pt>
                <c:pt idx="190">
                  <c:v>11.268993839835728</c:v>
                </c:pt>
                <c:pt idx="191">
                  <c:v>11.564681724845997</c:v>
                </c:pt>
                <c:pt idx="192">
                  <c:v>11.564681724845997</c:v>
                </c:pt>
                <c:pt idx="193">
                  <c:v>11.597535934291582</c:v>
                </c:pt>
                <c:pt idx="194">
                  <c:v>11.597535934291582</c:v>
                </c:pt>
                <c:pt idx="195">
                  <c:v>11.794661190965092</c:v>
                </c:pt>
                <c:pt idx="196">
                  <c:v>11.794661190965092</c:v>
                </c:pt>
                <c:pt idx="197">
                  <c:v>12.517453798767967</c:v>
                </c:pt>
                <c:pt idx="198">
                  <c:v>12.517453798767967</c:v>
                </c:pt>
                <c:pt idx="199">
                  <c:v>12.747433264887064</c:v>
                </c:pt>
                <c:pt idx="200">
                  <c:v>12.747433264887064</c:v>
                </c:pt>
                <c:pt idx="201">
                  <c:v>13.075975359342916</c:v>
                </c:pt>
                <c:pt idx="202">
                  <c:v>13.075975359342916</c:v>
                </c:pt>
                <c:pt idx="203">
                  <c:v>13.568788501026694</c:v>
                </c:pt>
                <c:pt idx="204">
                  <c:v>13.568788501026694</c:v>
                </c:pt>
                <c:pt idx="205">
                  <c:v>13.634496919917865</c:v>
                </c:pt>
                <c:pt idx="206">
                  <c:v>13.634496919917865</c:v>
                </c:pt>
                <c:pt idx="207">
                  <c:v>13.733059548254619</c:v>
                </c:pt>
                <c:pt idx="208">
                  <c:v>13.733059548254619</c:v>
                </c:pt>
                <c:pt idx="209">
                  <c:v>14.094455852156058</c:v>
                </c:pt>
                <c:pt idx="210">
                  <c:v>14.094455852156058</c:v>
                </c:pt>
                <c:pt idx="211">
                  <c:v>14.094455852156058</c:v>
                </c:pt>
                <c:pt idx="212">
                  <c:v>14.094455852156058</c:v>
                </c:pt>
                <c:pt idx="213">
                  <c:v>14.094455852156058</c:v>
                </c:pt>
                <c:pt idx="214">
                  <c:v>14.094455852156058</c:v>
                </c:pt>
                <c:pt idx="215">
                  <c:v>14.127310061601642</c:v>
                </c:pt>
                <c:pt idx="216">
                  <c:v>14.127310061601642</c:v>
                </c:pt>
                <c:pt idx="217">
                  <c:v>14.620123203285422</c:v>
                </c:pt>
                <c:pt idx="218">
                  <c:v>14.620123203285422</c:v>
                </c:pt>
                <c:pt idx="219">
                  <c:v>15.474332648870636</c:v>
                </c:pt>
                <c:pt idx="220">
                  <c:v>15.474332648870636</c:v>
                </c:pt>
                <c:pt idx="221">
                  <c:v>17.281314168377822</c:v>
                </c:pt>
                <c:pt idx="222">
                  <c:v>17.281314168377822</c:v>
                </c:pt>
                <c:pt idx="223">
                  <c:v>17.544147843942504</c:v>
                </c:pt>
                <c:pt idx="224">
                  <c:v>17.544147843942504</c:v>
                </c:pt>
                <c:pt idx="225">
                  <c:v>17.806981519507186</c:v>
                </c:pt>
                <c:pt idx="226">
                  <c:v>17.806981519507186</c:v>
                </c:pt>
                <c:pt idx="227">
                  <c:v>18.299794661190965</c:v>
                </c:pt>
                <c:pt idx="228">
                  <c:v>18.299794661190965</c:v>
                </c:pt>
                <c:pt idx="229">
                  <c:v>19.351129363449694</c:v>
                </c:pt>
                <c:pt idx="230">
                  <c:v>19.351129363449694</c:v>
                </c:pt>
                <c:pt idx="231">
                  <c:v>19.613963039014372</c:v>
                </c:pt>
                <c:pt idx="232">
                  <c:v>19.613963039014372</c:v>
                </c:pt>
                <c:pt idx="233">
                  <c:v>19.646817248459961</c:v>
                </c:pt>
                <c:pt idx="234">
                  <c:v>19.646817248459961</c:v>
                </c:pt>
                <c:pt idx="235">
                  <c:v>19.7782340862423</c:v>
                </c:pt>
                <c:pt idx="236">
                  <c:v>19.7782340862423</c:v>
                </c:pt>
                <c:pt idx="237">
                  <c:v>20.205338809034906</c:v>
                </c:pt>
                <c:pt idx="238">
                  <c:v>20.205338809034906</c:v>
                </c:pt>
                <c:pt idx="239">
                  <c:v>20.402464065708418</c:v>
                </c:pt>
                <c:pt idx="240">
                  <c:v>20.402464065708418</c:v>
                </c:pt>
                <c:pt idx="241">
                  <c:v>20.698151950718685</c:v>
                </c:pt>
                <c:pt idx="242">
                  <c:v>20.698151950718685</c:v>
                </c:pt>
                <c:pt idx="243">
                  <c:v>20.993839835728952</c:v>
                </c:pt>
                <c:pt idx="244">
                  <c:v>20.993839835728952</c:v>
                </c:pt>
                <c:pt idx="245">
                  <c:v>21.453798767967147</c:v>
                </c:pt>
                <c:pt idx="246">
                  <c:v>21.453798767967147</c:v>
                </c:pt>
                <c:pt idx="247">
                  <c:v>22.735112936344969</c:v>
                </c:pt>
                <c:pt idx="248">
                  <c:v>22.735112936344969</c:v>
                </c:pt>
                <c:pt idx="249">
                  <c:v>22.965092402464066</c:v>
                </c:pt>
                <c:pt idx="250">
                  <c:v>22.965092402464066</c:v>
                </c:pt>
                <c:pt idx="251">
                  <c:v>23.162217659137578</c:v>
                </c:pt>
                <c:pt idx="252">
                  <c:v>23.162217659137578</c:v>
                </c:pt>
                <c:pt idx="253">
                  <c:v>23.162217659137578</c:v>
                </c:pt>
                <c:pt idx="254">
                  <c:v>23.162217659137578</c:v>
                </c:pt>
                <c:pt idx="255">
                  <c:v>23.5564681724846</c:v>
                </c:pt>
                <c:pt idx="256">
                  <c:v>23.5564681724846</c:v>
                </c:pt>
                <c:pt idx="257">
                  <c:v>23.655030800821354</c:v>
                </c:pt>
                <c:pt idx="258">
                  <c:v>23.655030800821354</c:v>
                </c:pt>
                <c:pt idx="259">
                  <c:v>24.410677618069816</c:v>
                </c:pt>
                <c:pt idx="260">
                  <c:v>24.410677618069816</c:v>
                </c:pt>
                <c:pt idx="261">
                  <c:v>24.739219712525667</c:v>
                </c:pt>
                <c:pt idx="262">
                  <c:v>24.739219712525667</c:v>
                </c:pt>
                <c:pt idx="263">
                  <c:v>24.837782340862422</c:v>
                </c:pt>
                <c:pt idx="264">
                  <c:v>24.837782340862422</c:v>
                </c:pt>
                <c:pt idx="265">
                  <c:v>24.903490759753595</c:v>
                </c:pt>
                <c:pt idx="266">
                  <c:v>24.903490759753595</c:v>
                </c:pt>
                <c:pt idx="267">
                  <c:v>26.677618069815196</c:v>
                </c:pt>
                <c:pt idx="268">
                  <c:v>26.677618069815196</c:v>
                </c:pt>
                <c:pt idx="269">
                  <c:v>27.761806981519506</c:v>
                </c:pt>
                <c:pt idx="270">
                  <c:v>27.761806981519506</c:v>
                </c:pt>
                <c:pt idx="271">
                  <c:v>27.991786447638603</c:v>
                </c:pt>
                <c:pt idx="272">
                  <c:v>27.991786447638603</c:v>
                </c:pt>
                <c:pt idx="273">
                  <c:v>28.780287474332649</c:v>
                </c:pt>
                <c:pt idx="274">
                  <c:v>28.780287474332649</c:v>
                </c:pt>
                <c:pt idx="275">
                  <c:v>29.634496919917865</c:v>
                </c:pt>
                <c:pt idx="276">
                  <c:v>29.634496919917865</c:v>
                </c:pt>
                <c:pt idx="277">
                  <c:v>30.160164271047229</c:v>
                </c:pt>
                <c:pt idx="278">
                  <c:v>30.160164271047229</c:v>
                </c:pt>
                <c:pt idx="279">
                  <c:v>32.032854209445588</c:v>
                </c:pt>
                <c:pt idx="280">
                  <c:v>32.032854209445588</c:v>
                </c:pt>
                <c:pt idx="281">
                  <c:v>32.131416837782339</c:v>
                </c:pt>
                <c:pt idx="282">
                  <c:v>32.131416837782339</c:v>
                </c:pt>
                <c:pt idx="283">
                  <c:v>33.445585215605746</c:v>
                </c:pt>
                <c:pt idx="284">
                  <c:v>33.445585215605746</c:v>
                </c:pt>
                <c:pt idx="285">
                  <c:v>33.642710472279262</c:v>
                </c:pt>
                <c:pt idx="286">
                  <c:v>33.642710472279262</c:v>
                </c:pt>
                <c:pt idx="287">
                  <c:v>34.036960985626287</c:v>
                </c:pt>
                <c:pt idx="288">
                  <c:v>34.036960985626287</c:v>
                </c:pt>
                <c:pt idx="289">
                  <c:v>37.486652977412732</c:v>
                </c:pt>
                <c:pt idx="290">
                  <c:v>37.486652977412732</c:v>
                </c:pt>
                <c:pt idx="291">
                  <c:v>43.466119096509239</c:v>
                </c:pt>
                <c:pt idx="292">
                  <c:v>43.466119096509239</c:v>
                </c:pt>
                <c:pt idx="293">
                  <c:v>44.123203285420942</c:v>
                </c:pt>
                <c:pt idx="294">
                  <c:v>44.123203285420942</c:v>
                </c:pt>
                <c:pt idx="317">
                  <c:v>0</c:v>
                </c:pt>
                <c:pt idx="318">
                  <c:v>0.16427104722792607</c:v>
                </c:pt>
                <c:pt idx="319">
                  <c:v>0.16427104722792607</c:v>
                </c:pt>
                <c:pt idx="320">
                  <c:v>0.1971252566735113</c:v>
                </c:pt>
                <c:pt idx="321">
                  <c:v>0.1971252566735113</c:v>
                </c:pt>
                <c:pt idx="322">
                  <c:v>0.29568788501026694</c:v>
                </c:pt>
                <c:pt idx="323">
                  <c:v>0.29568788501026694</c:v>
                </c:pt>
                <c:pt idx="324">
                  <c:v>0.32854209445585214</c:v>
                </c:pt>
                <c:pt idx="325">
                  <c:v>0.32854209445585214</c:v>
                </c:pt>
                <c:pt idx="326">
                  <c:v>0.3613963039014374</c:v>
                </c:pt>
                <c:pt idx="327">
                  <c:v>0.3613963039014374</c:v>
                </c:pt>
                <c:pt idx="328">
                  <c:v>0.3613963039014374</c:v>
                </c:pt>
                <c:pt idx="329">
                  <c:v>0.3613963039014374</c:v>
                </c:pt>
                <c:pt idx="330">
                  <c:v>0.3942505133470226</c:v>
                </c:pt>
                <c:pt idx="331">
                  <c:v>0.3942505133470226</c:v>
                </c:pt>
                <c:pt idx="332">
                  <c:v>0.49281314168377821</c:v>
                </c:pt>
                <c:pt idx="333">
                  <c:v>0.49281314168377821</c:v>
                </c:pt>
                <c:pt idx="334">
                  <c:v>0.52566735112936347</c:v>
                </c:pt>
                <c:pt idx="335">
                  <c:v>0.52566735112936347</c:v>
                </c:pt>
                <c:pt idx="336">
                  <c:v>0.65708418891170428</c:v>
                </c:pt>
                <c:pt idx="337">
                  <c:v>0.65708418891170428</c:v>
                </c:pt>
                <c:pt idx="338">
                  <c:v>0.75564681724845995</c:v>
                </c:pt>
                <c:pt idx="339">
                  <c:v>0.75564681724845995</c:v>
                </c:pt>
                <c:pt idx="340">
                  <c:v>0.7885010266940452</c:v>
                </c:pt>
                <c:pt idx="341">
                  <c:v>0.7885010266940452</c:v>
                </c:pt>
                <c:pt idx="342">
                  <c:v>0.95277207392197127</c:v>
                </c:pt>
                <c:pt idx="343">
                  <c:v>0.95277207392197127</c:v>
                </c:pt>
                <c:pt idx="344">
                  <c:v>1.0513347022587269</c:v>
                </c:pt>
                <c:pt idx="345">
                  <c:v>1.0513347022587269</c:v>
                </c:pt>
                <c:pt idx="346">
                  <c:v>1.0841889117043122</c:v>
                </c:pt>
                <c:pt idx="347">
                  <c:v>1.0841889117043122</c:v>
                </c:pt>
                <c:pt idx="348">
                  <c:v>1.1498973305954825</c:v>
                </c:pt>
                <c:pt idx="349">
                  <c:v>1.1498973305954825</c:v>
                </c:pt>
                <c:pt idx="350">
                  <c:v>1.215605749486653</c:v>
                </c:pt>
                <c:pt idx="351">
                  <c:v>1.215605749486653</c:v>
                </c:pt>
                <c:pt idx="352">
                  <c:v>1.215605749486653</c:v>
                </c:pt>
                <c:pt idx="353">
                  <c:v>1.215605749486653</c:v>
                </c:pt>
                <c:pt idx="354">
                  <c:v>1.2484599589322383</c:v>
                </c:pt>
                <c:pt idx="355">
                  <c:v>1.2484599589322383</c:v>
                </c:pt>
                <c:pt idx="356">
                  <c:v>1.2813141683778233</c:v>
                </c:pt>
                <c:pt idx="357">
                  <c:v>1.2813141683778233</c:v>
                </c:pt>
                <c:pt idx="358">
                  <c:v>1.3141683778234086</c:v>
                </c:pt>
                <c:pt idx="359">
                  <c:v>1.3141683778234086</c:v>
                </c:pt>
                <c:pt idx="360">
                  <c:v>1.5441478439425051</c:v>
                </c:pt>
                <c:pt idx="361">
                  <c:v>1.5441478439425051</c:v>
                </c:pt>
                <c:pt idx="362">
                  <c:v>1.6098562628336757</c:v>
                </c:pt>
                <c:pt idx="363">
                  <c:v>1.6098562628336757</c:v>
                </c:pt>
                <c:pt idx="364">
                  <c:v>1.6098562628336757</c:v>
                </c:pt>
                <c:pt idx="365">
                  <c:v>1.6098562628336757</c:v>
                </c:pt>
                <c:pt idx="366">
                  <c:v>1.6427104722792607</c:v>
                </c:pt>
                <c:pt idx="367">
                  <c:v>1.6427104722792607</c:v>
                </c:pt>
                <c:pt idx="368">
                  <c:v>1.7084188911704312</c:v>
                </c:pt>
                <c:pt idx="369">
                  <c:v>1.7084188911704312</c:v>
                </c:pt>
                <c:pt idx="370">
                  <c:v>1.7412731006160165</c:v>
                </c:pt>
                <c:pt idx="371">
                  <c:v>1.7412731006160165</c:v>
                </c:pt>
                <c:pt idx="372">
                  <c:v>1.7412731006160165</c:v>
                </c:pt>
                <c:pt idx="373">
                  <c:v>1.7412731006160165</c:v>
                </c:pt>
                <c:pt idx="374">
                  <c:v>1.8726899383983573</c:v>
                </c:pt>
                <c:pt idx="375">
                  <c:v>1.8726899383983573</c:v>
                </c:pt>
                <c:pt idx="376">
                  <c:v>2.0698151950718686</c:v>
                </c:pt>
                <c:pt idx="377">
                  <c:v>2.0698151950718686</c:v>
                </c:pt>
                <c:pt idx="378">
                  <c:v>2.0698151950718686</c:v>
                </c:pt>
                <c:pt idx="379">
                  <c:v>2.0698151950718686</c:v>
                </c:pt>
                <c:pt idx="380">
                  <c:v>2.0698151950718686</c:v>
                </c:pt>
                <c:pt idx="381">
                  <c:v>2.0698151950718686</c:v>
                </c:pt>
                <c:pt idx="382">
                  <c:v>2.0698151950718686</c:v>
                </c:pt>
                <c:pt idx="383">
                  <c:v>2.0698151950718686</c:v>
                </c:pt>
                <c:pt idx="384">
                  <c:v>2.299794661190965</c:v>
                </c:pt>
                <c:pt idx="385">
                  <c:v>2.299794661190965</c:v>
                </c:pt>
                <c:pt idx="386">
                  <c:v>2.4640657084188913</c:v>
                </c:pt>
                <c:pt idx="387">
                  <c:v>2.4640657084188913</c:v>
                </c:pt>
                <c:pt idx="388">
                  <c:v>2.5297741273100618</c:v>
                </c:pt>
                <c:pt idx="389">
                  <c:v>2.5297741273100618</c:v>
                </c:pt>
                <c:pt idx="390">
                  <c:v>2.6940451745379876</c:v>
                </c:pt>
                <c:pt idx="391">
                  <c:v>2.6940451745379876</c:v>
                </c:pt>
                <c:pt idx="392">
                  <c:v>2.7268993839835729</c:v>
                </c:pt>
                <c:pt idx="393">
                  <c:v>2.7268993839835729</c:v>
                </c:pt>
                <c:pt idx="394">
                  <c:v>2.7926078028747434</c:v>
                </c:pt>
                <c:pt idx="395">
                  <c:v>2.7926078028747434</c:v>
                </c:pt>
                <c:pt idx="396">
                  <c:v>2.8911704312114992</c:v>
                </c:pt>
                <c:pt idx="397">
                  <c:v>2.8911704312114992</c:v>
                </c:pt>
                <c:pt idx="398">
                  <c:v>2.9568788501026693</c:v>
                </c:pt>
                <c:pt idx="399">
                  <c:v>2.9568788501026693</c:v>
                </c:pt>
                <c:pt idx="400">
                  <c:v>2.9897330595482545</c:v>
                </c:pt>
                <c:pt idx="401">
                  <c:v>2.9897330595482545</c:v>
                </c:pt>
                <c:pt idx="402">
                  <c:v>3.2854209445585214</c:v>
                </c:pt>
                <c:pt idx="403">
                  <c:v>3.2854209445585214</c:v>
                </c:pt>
                <c:pt idx="404">
                  <c:v>3.5154004106776182</c:v>
                </c:pt>
                <c:pt idx="405">
                  <c:v>3.5154004106776182</c:v>
                </c:pt>
                <c:pt idx="406">
                  <c:v>3.5811088295687883</c:v>
                </c:pt>
                <c:pt idx="407">
                  <c:v>3.5811088295687883</c:v>
                </c:pt>
                <c:pt idx="408">
                  <c:v>3.6139630390143735</c:v>
                </c:pt>
                <c:pt idx="409">
                  <c:v>3.6139630390143735</c:v>
                </c:pt>
                <c:pt idx="410">
                  <c:v>3.7453798767967146</c:v>
                </c:pt>
                <c:pt idx="411">
                  <c:v>3.7453798767967146</c:v>
                </c:pt>
                <c:pt idx="412">
                  <c:v>3.7453798767967146</c:v>
                </c:pt>
                <c:pt idx="413">
                  <c:v>3.7453798767967146</c:v>
                </c:pt>
                <c:pt idx="414">
                  <c:v>4.0410677618069819</c:v>
                </c:pt>
                <c:pt idx="415">
                  <c:v>4.0410677618069819</c:v>
                </c:pt>
                <c:pt idx="416">
                  <c:v>4.0739219712525667</c:v>
                </c:pt>
                <c:pt idx="417">
                  <c:v>4.0739219712525667</c:v>
                </c:pt>
                <c:pt idx="418">
                  <c:v>4.0739219712525667</c:v>
                </c:pt>
                <c:pt idx="419">
                  <c:v>4.0739219712525667</c:v>
                </c:pt>
                <c:pt idx="420">
                  <c:v>4.2710472279260783</c:v>
                </c:pt>
                <c:pt idx="421">
                  <c:v>4.2710472279260783</c:v>
                </c:pt>
                <c:pt idx="422">
                  <c:v>4.3039014373716631</c:v>
                </c:pt>
                <c:pt idx="423">
                  <c:v>4.3039014373716631</c:v>
                </c:pt>
                <c:pt idx="424">
                  <c:v>4.3039014373716631</c:v>
                </c:pt>
                <c:pt idx="425">
                  <c:v>4.3039014373716631</c:v>
                </c:pt>
                <c:pt idx="426">
                  <c:v>4.3696098562628336</c:v>
                </c:pt>
                <c:pt idx="427">
                  <c:v>4.3696098562628336</c:v>
                </c:pt>
                <c:pt idx="428">
                  <c:v>4.5667351129363452</c:v>
                </c:pt>
                <c:pt idx="429">
                  <c:v>4.5667351129363452</c:v>
                </c:pt>
                <c:pt idx="430">
                  <c:v>4.6652977412731005</c:v>
                </c:pt>
                <c:pt idx="431">
                  <c:v>4.6652977412731005</c:v>
                </c:pt>
                <c:pt idx="432">
                  <c:v>4.6652977412731005</c:v>
                </c:pt>
                <c:pt idx="433">
                  <c:v>4.6652977412731005</c:v>
                </c:pt>
                <c:pt idx="434">
                  <c:v>4.862422997946612</c:v>
                </c:pt>
                <c:pt idx="435">
                  <c:v>4.862422997946612</c:v>
                </c:pt>
                <c:pt idx="436">
                  <c:v>5.0266940451745379</c:v>
                </c:pt>
                <c:pt idx="437">
                  <c:v>5.0266940451745379</c:v>
                </c:pt>
                <c:pt idx="438">
                  <c:v>5.0595482546201236</c:v>
                </c:pt>
                <c:pt idx="439">
                  <c:v>5.0595482546201236</c:v>
                </c:pt>
                <c:pt idx="440">
                  <c:v>5.3223819301848048</c:v>
                </c:pt>
                <c:pt idx="441">
                  <c:v>5.3223819301848048</c:v>
                </c:pt>
                <c:pt idx="442">
                  <c:v>5.3880903490759753</c:v>
                </c:pt>
                <c:pt idx="443">
                  <c:v>5.3880903490759753</c:v>
                </c:pt>
                <c:pt idx="444">
                  <c:v>5.5195071868583163</c:v>
                </c:pt>
                <c:pt idx="445">
                  <c:v>5.5195071868583163</c:v>
                </c:pt>
                <c:pt idx="446">
                  <c:v>5.6837782340862422</c:v>
                </c:pt>
                <c:pt idx="447">
                  <c:v>5.6837782340862422</c:v>
                </c:pt>
                <c:pt idx="448">
                  <c:v>5.7166324435318279</c:v>
                </c:pt>
                <c:pt idx="449">
                  <c:v>5.7166324435318279</c:v>
                </c:pt>
                <c:pt idx="450">
                  <c:v>5.7494866529774127</c:v>
                </c:pt>
                <c:pt idx="451">
                  <c:v>5.7494866529774127</c:v>
                </c:pt>
                <c:pt idx="452">
                  <c:v>6.1765913757700206</c:v>
                </c:pt>
                <c:pt idx="453">
                  <c:v>6.1765913757700206</c:v>
                </c:pt>
                <c:pt idx="454">
                  <c:v>6.3080082135523616</c:v>
                </c:pt>
                <c:pt idx="455">
                  <c:v>6.3080082135523616</c:v>
                </c:pt>
                <c:pt idx="456">
                  <c:v>6.5708418891170428</c:v>
                </c:pt>
                <c:pt idx="457">
                  <c:v>6.5708418891170428</c:v>
                </c:pt>
                <c:pt idx="458">
                  <c:v>6.6036960985626285</c:v>
                </c:pt>
                <c:pt idx="459">
                  <c:v>6.6036960985626285</c:v>
                </c:pt>
                <c:pt idx="460">
                  <c:v>6.6365503080082133</c:v>
                </c:pt>
                <c:pt idx="461">
                  <c:v>6.6365503080082133</c:v>
                </c:pt>
                <c:pt idx="462">
                  <c:v>7.0636550308008212</c:v>
                </c:pt>
                <c:pt idx="463">
                  <c:v>7.0636550308008212</c:v>
                </c:pt>
                <c:pt idx="464">
                  <c:v>7.2607802874743328</c:v>
                </c:pt>
                <c:pt idx="465">
                  <c:v>7.2607802874743328</c:v>
                </c:pt>
                <c:pt idx="466">
                  <c:v>7.2936344969199176</c:v>
                </c:pt>
                <c:pt idx="467">
                  <c:v>7.2936344969199176</c:v>
                </c:pt>
                <c:pt idx="468">
                  <c:v>7.3593429158110881</c:v>
                </c:pt>
                <c:pt idx="469">
                  <c:v>7.3593429158110881</c:v>
                </c:pt>
                <c:pt idx="470">
                  <c:v>7.3593429158110881</c:v>
                </c:pt>
                <c:pt idx="471">
                  <c:v>7.3593429158110881</c:v>
                </c:pt>
                <c:pt idx="472">
                  <c:v>7.6221765913757702</c:v>
                </c:pt>
                <c:pt idx="473">
                  <c:v>7.6221765913757702</c:v>
                </c:pt>
                <c:pt idx="474">
                  <c:v>7.6878850102669407</c:v>
                </c:pt>
                <c:pt idx="475">
                  <c:v>7.6878850102669407</c:v>
                </c:pt>
                <c:pt idx="476">
                  <c:v>7.8193018480492817</c:v>
                </c:pt>
                <c:pt idx="477">
                  <c:v>7.8193018480492817</c:v>
                </c:pt>
                <c:pt idx="478">
                  <c:v>7.9178644763860371</c:v>
                </c:pt>
                <c:pt idx="479">
                  <c:v>7.9178644763860371</c:v>
                </c:pt>
                <c:pt idx="480">
                  <c:v>8.2464065708418897</c:v>
                </c:pt>
                <c:pt idx="481">
                  <c:v>8.2464065708418897</c:v>
                </c:pt>
                <c:pt idx="482">
                  <c:v>8.3121149897330593</c:v>
                </c:pt>
                <c:pt idx="483">
                  <c:v>8.3121149897330593</c:v>
                </c:pt>
                <c:pt idx="484">
                  <c:v>8.5420944558521565</c:v>
                </c:pt>
                <c:pt idx="485">
                  <c:v>8.5420944558521565</c:v>
                </c:pt>
                <c:pt idx="486">
                  <c:v>8.8377823408624234</c:v>
                </c:pt>
                <c:pt idx="487">
                  <c:v>8.8377823408624234</c:v>
                </c:pt>
                <c:pt idx="488">
                  <c:v>8.9363449691991779</c:v>
                </c:pt>
                <c:pt idx="489">
                  <c:v>8.9363449691991779</c:v>
                </c:pt>
                <c:pt idx="490">
                  <c:v>9.1006160164271055</c:v>
                </c:pt>
                <c:pt idx="491">
                  <c:v>9.1006160164271055</c:v>
                </c:pt>
                <c:pt idx="492">
                  <c:v>9.4291581108829572</c:v>
                </c:pt>
                <c:pt idx="493">
                  <c:v>9.4291581108829572</c:v>
                </c:pt>
                <c:pt idx="494">
                  <c:v>9.6591375770020527</c:v>
                </c:pt>
                <c:pt idx="495">
                  <c:v>9.6591375770020527</c:v>
                </c:pt>
                <c:pt idx="496">
                  <c:v>10.151950718685832</c:v>
                </c:pt>
                <c:pt idx="497">
                  <c:v>10.151950718685832</c:v>
                </c:pt>
                <c:pt idx="498">
                  <c:v>10.316221765913758</c:v>
                </c:pt>
                <c:pt idx="499">
                  <c:v>10.316221765913758</c:v>
                </c:pt>
                <c:pt idx="500">
                  <c:v>10.513347022587268</c:v>
                </c:pt>
                <c:pt idx="501">
                  <c:v>10.513347022587268</c:v>
                </c:pt>
                <c:pt idx="502">
                  <c:v>10.809034907597535</c:v>
                </c:pt>
                <c:pt idx="503">
                  <c:v>10.809034907597535</c:v>
                </c:pt>
                <c:pt idx="504">
                  <c:v>10.841889117043122</c:v>
                </c:pt>
                <c:pt idx="505">
                  <c:v>10.841889117043122</c:v>
                </c:pt>
                <c:pt idx="506">
                  <c:v>10.940451745379876</c:v>
                </c:pt>
                <c:pt idx="507">
                  <c:v>10.940451745379876</c:v>
                </c:pt>
                <c:pt idx="508">
                  <c:v>11.433264887063656</c:v>
                </c:pt>
                <c:pt idx="509">
                  <c:v>11.433264887063656</c:v>
                </c:pt>
                <c:pt idx="510">
                  <c:v>11.564681724845997</c:v>
                </c:pt>
                <c:pt idx="511">
                  <c:v>11.564681724845997</c:v>
                </c:pt>
                <c:pt idx="512">
                  <c:v>11.761806981519507</c:v>
                </c:pt>
                <c:pt idx="513">
                  <c:v>11.761806981519507</c:v>
                </c:pt>
                <c:pt idx="514">
                  <c:v>12.386036960985626</c:v>
                </c:pt>
                <c:pt idx="515">
                  <c:v>12.386036960985626</c:v>
                </c:pt>
                <c:pt idx="516">
                  <c:v>12.681724845995893</c:v>
                </c:pt>
                <c:pt idx="517">
                  <c:v>12.681724845995893</c:v>
                </c:pt>
                <c:pt idx="518">
                  <c:v>12.813141683778234</c:v>
                </c:pt>
                <c:pt idx="519">
                  <c:v>12.813141683778234</c:v>
                </c:pt>
                <c:pt idx="520">
                  <c:v>12.845995893223819</c:v>
                </c:pt>
                <c:pt idx="521">
                  <c:v>12.845995893223819</c:v>
                </c:pt>
                <c:pt idx="522">
                  <c:v>13.240246406570842</c:v>
                </c:pt>
                <c:pt idx="523">
                  <c:v>13.240246406570842</c:v>
                </c:pt>
                <c:pt idx="524">
                  <c:v>13.305954825462011</c:v>
                </c:pt>
                <c:pt idx="525">
                  <c:v>13.305954825462011</c:v>
                </c:pt>
                <c:pt idx="526">
                  <c:v>13.733059548254619</c:v>
                </c:pt>
                <c:pt idx="527">
                  <c:v>13.733059548254619</c:v>
                </c:pt>
                <c:pt idx="528">
                  <c:v>14.028747433264886</c:v>
                </c:pt>
                <c:pt idx="529">
                  <c:v>14.028747433264886</c:v>
                </c:pt>
                <c:pt idx="530">
                  <c:v>14.160164271047227</c:v>
                </c:pt>
                <c:pt idx="531">
                  <c:v>14.160164271047227</c:v>
                </c:pt>
                <c:pt idx="532">
                  <c:v>14.390143737166325</c:v>
                </c:pt>
                <c:pt idx="533">
                  <c:v>14.390143737166325</c:v>
                </c:pt>
                <c:pt idx="534">
                  <c:v>15.408624229979466</c:v>
                </c:pt>
                <c:pt idx="535">
                  <c:v>15.408624229979466</c:v>
                </c:pt>
                <c:pt idx="536">
                  <c:v>16.328542094455852</c:v>
                </c:pt>
                <c:pt idx="537">
                  <c:v>16.328542094455852</c:v>
                </c:pt>
                <c:pt idx="538">
                  <c:v>16.459958932238195</c:v>
                </c:pt>
                <c:pt idx="539">
                  <c:v>16.459958932238195</c:v>
                </c:pt>
                <c:pt idx="540">
                  <c:v>17.117043121149898</c:v>
                </c:pt>
                <c:pt idx="541">
                  <c:v>17.117043121149898</c:v>
                </c:pt>
                <c:pt idx="542">
                  <c:v>17.708418891170432</c:v>
                </c:pt>
                <c:pt idx="543">
                  <c:v>17.708418891170432</c:v>
                </c:pt>
                <c:pt idx="544">
                  <c:v>19.7782340862423</c:v>
                </c:pt>
                <c:pt idx="545">
                  <c:v>19.7782340862423</c:v>
                </c:pt>
                <c:pt idx="546">
                  <c:v>20.271047227926079</c:v>
                </c:pt>
                <c:pt idx="547">
                  <c:v>20.271047227926079</c:v>
                </c:pt>
                <c:pt idx="548">
                  <c:v>20.501026694045173</c:v>
                </c:pt>
                <c:pt idx="549">
                  <c:v>20.501026694045173</c:v>
                </c:pt>
                <c:pt idx="550">
                  <c:v>20.73100616016427</c:v>
                </c:pt>
                <c:pt idx="551">
                  <c:v>20.73100616016427</c:v>
                </c:pt>
                <c:pt idx="552">
                  <c:v>22.17659137577002</c:v>
                </c:pt>
                <c:pt idx="553">
                  <c:v>22.17659137577002</c:v>
                </c:pt>
                <c:pt idx="554">
                  <c:v>24.377823408624231</c:v>
                </c:pt>
                <c:pt idx="555">
                  <c:v>24.377823408624231</c:v>
                </c:pt>
                <c:pt idx="556">
                  <c:v>24.837782340862422</c:v>
                </c:pt>
                <c:pt idx="557">
                  <c:v>24.837782340862422</c:v>
                </c:pt>
                <c:pt idx="558">
                  <c:v>25.88911704312115</c:v>
                </c:pt>
                <c:pt idx="559">
                  <c:v>25.88911704312115</c:v>
                </c:pt>
                <c:pt idx="560">
                  <c:v>26.677618069815196</c:v>
                </c:pt>
                <c:pt idx="561">
                  <c:v>26.677618069815196</c:v>
                </c:pt>
                <c:pt idx="562">
                  <c:v>27.433264887063654</c:v>
                </c:pt>
                <c:pt idx="563">
                  <c:v>27.433264887063654</c:v>
                </c:pt>
                <c:pt idx="564">
                  <c:v>28.320328542094455</c:v>
                </c:pt>
                <c:pt idx="565">
                  <c:v>28.320328542094455</c:v>
                </c:pt>
                <c:pt idx="566">
                  <c:v>29.240246406570844</c:v>
                </c:pt>
                <c:pt idx="567">
                  <c:v>29.240246406570844</c:v>
                </c:pt>
                <c:pt idx="568">
                  <c:v>32.95277207392197</c:v>
                </c:pt>
                <c:pt idx="569">
                  <c:v>32.95277207392197</c:v>
                </c:pt>
                <c:pt idx="570">
                  <c:v>34.75975359342916</c:v>
                </c:pt>
                <c:pt idx="571">
                  <c:v>34.75975359342916</c:v>
                </c:pt>
                <c:pt idx="572">
                  <c:v>38.143737166324435</c:v>
                </c:pt>
                <c:pt idx="573">
                  <c:v>38.143737166324435</c:v>
                </c:pt>
                <c:pt idx="574">
                  <c:v>39.260780287474333</c:v>
                </c:pt>
                <c:pt idx="575">
                  <c:v>39.260780287474333</c:v>
                </c:pt>
                <c:pt idx="640">
                  <c:v>8.2135523613963031</c:v>
                </c:pt>
                <c:pt idx="641">
                  <c:v>8.8049281314168386</c:v>
                </c:pt>
                <c:pt idx="642">
                  <c:v>9.0349075975359341</c:v>
                </c:pt>
                <c:pt idx="643">
                  <c:v>9.4948665297741268</c:v>
                </c:pt>
                <c:pt idx="644">
                  <c:v>11.039014373716633</c:v>
                </c:pt>
                <c:pt idx="645">
                  <c:v>11.564681724845997</c:v>
                </c:pt>
                <c:pt idx="646">
                  <c:v>11.794661190965092</c:v>
                </c:pt>
                <c:pt idx="647">
                  <c:v>13.075975359342916</c:v>
                </c:pt>
                <c:pt idx="648">
                  <c:v>14.094455852156058</c:v>
                </c:pt>
                <c:pt idx="649">
                  <c:v>15.474332648870636</c:v>
                </c:pt>
                <c:pt idx="650">
                  <c:v>17.544147843942504</c:v>
                </c:pt>
                <c:pt idx="651">
                  <c:v>19.613963039014372</c:v>
                </c:pt>
                <c:pt idx="652">
                  <c:v>19.7782340862423</c:v>
                </c:pt>
                <c:pt idx="653">
                  <c:v>20.993839835728952</c:v>
                </c:pt>
                <c:pt idx="654">
                  <c:v>21.453798767967147</c:v>
                </c:pt>
                <c:pt idx="655">
                  <c:v>22.735112936344969</c:v>
                </c:pt>
                <c:pt idx="656">
                  <c:v>22.965092402464066</c:v>
                </c:pt>
                <c:pt idx="657">
                  <c:v>23.162217659137578</c:v>
                </c:pt>
                <c:pt idx="658">
                  <c:v>23.655030800821354</c:v>
                </c:pt>
                <c:pt idx="659">
                  <c:v>24.410677618069816</c:v>
                </c:pt>
                <c:pt idx="660">
                  <c:v>24.837782340862422</c:v>
                </c:pt>
                <c:pt idx="661">
                  <c:v>24.903490759753595</c:v>
                </c:pt>
                <c:pt idx="662">
                  <c:v>27.991786447638603</c:v>
                </c:pt>
                <c:pt idx="663">
                  <c:v>28.780287474332649</c:v>
                </c:pt>
                <c:pt idx="664">
                  <c:v>29.634496919917865</c:v>
                </c:pt>
                <c:pt idx="665">
                  <c:v>30.160164271047229</c:v>
                </c:pt>
                <c:pt idx="666">
                  <c:v>32.032854209445588</c:v>
                </c:pt>
                <c:pt idx="667">
                  <c:v>32.131416837782339</c:v>
                </c:pt>
                <c:pt idx="668">
                  <c:v>34.036960985626287</c:v>
                </c:pt>
                <c:pt idx="669">
                  <c:v>43.466119096509239</c:v>
                </c:pt>
                <c:pt idx="672">
                  <c:v>0.95277207392197127</c:v>
                </c:pt>
                <c:pt idx="673">
                  <c:v>1.2813141683778233</c:v>
                </c:pt>
                <c:pt idx="674">
                  <c:v>1.6098562628336757</c:v>
                </c:pt>
                <c:pt idx="675">
                  <c:v>2.0698151950718686</c:v>
                </c:pt>
                <c:pt idx="676">
                  <c:v>10.513347022587268</c:v>
                </c:pt>
                <c:pt idx="677">
                  <c:v>13.733059548254619</c:v>
                </c:pt>
                <c:pt idx="678">
                  <c:v>15.408624229979466</c:v>
                </c:pt>
                <c:pt idx="679">
                  <c:v>16.328542094455852</c:v>
                </c:pt>
                <c:pt idx="680">
                  <c:v>17.708418891170432</c:v>
                </c:pt>
                <c:pt idx="681">
                  <c:v>20.271047227926079</c:v>
                </c:pt>
                <c:pt idx="682">
                  <c:v>20.73100616016427</c:v>
                </c:pt>
                <c:pt idx="683">
                  <c:v>24.377823408624231</c:v>
                </c:pt>
                <c:pt idx="684">
                  <c:v>26.677618069815196</c:v>
                </c:pt>
                <c:pt idx="685">
                  <c:v>27.433264887063654</c:v>
                </c:pt>
                <c:pt idx="686">
                  <c:v>28.320328542094455</c:v>
                </c:pt>
                <c:pt idx="687">
                  <c:v>29.240246406570844</c:v>
                </c:pt>
                <c:pt idx="688">
                  <c:v>32.95277207392197</c:v>
                </c:pt>
                <c:pt idx="689">
                  <c:v>39.260780287474333</c:v>
                </c:pt>
                <c:pt idx="708">
                  <c:v>0</c:v>
                </c:pt>
                <c:pt idx="709">
                  <c:v>6.8008213552361401</c:v>
                </c:pt>
              </c:numCache>
            </c:numRef>
          </c:xVal>
          <c:yVal>
            <c:numRef>
              <c:f>Sheet1!$C$2:$C$711</c:f>
              <c:numCache>
                <c:formatCode>General</c:formatCode>
                <c:ptCount val="710"/>
                <c:pt idx="317">
                  <c:v>1</c:v>
                </c:pt>
                <c:pt idx="318">
                  <c:v>1</c:v>
                </c:pt>
                <c:pt idx="319">
                  <c:v>0.99224806201550386</c:v>
                </c:pt>
                <c:pt idx="320">
                  <c:v>0.99224806201550386</c:v>
                </c:pt>
                <c:pt idx="321">
                  <c:v>0.98449612403100772</c:v>
                </c:pt>
                <c:pt idx="322">
                  <c:v>0.98449612403100772</c:v>
                </c:pt>
                <c:pt idx="323">
                  <c:v>0.97674418604651159</c:v>
                </c:pt>
                <c:pt idx="324">
                  <c:v>0.97674418604651159</c:v>
                </c:pt>
                <c:pt idx="325">
                  <c:v>0.96899224806201545</c:v>
                </c:pt>
                <c:pt idx="326">
                  <c:v>0.96899224806201545</c:v>
                </c:pt>
                <c:pt idx="327">
                  <c:v>0.96124031007751931</c:v>
                </c:pt>
                <c:pt idx="328">
                  <c:v>0.96124031007751931</c:v>
                </c:pt>
                <c:pt idx="329">
                  <c:v>0.95348837209302317</c:v>
                </c:pt>
                <c:pt idx="330">
                  <c:v>0.95348837209302317</c:v>
                </c:pt>
                <c:pt idx="331">
                  <c:v>0.94573643410852704</c:v>
                </c:pt>
                <c:pt idx="332">
                  <c:v>0.94573643410852704</c:v>
                </c:pt>
                <c:pt idx="333">
                  <c:v>0.9379844961240309</c:v>
                </c:pt>
                <c:pt idx="334">
                  <c:v>0.9379844961240309</c:v>
                </c:pt>
                <c:pt idx="335">
                  <c:v>0.93023255813953476</c:v>
                </c:pt>
                <c:pt idx="336">
                  <c:v>0.93023255813953476</c:v>
                </c:pt>
                <c:pt idx="337">
                  <c:v>0.92248062015503862</c:v>
                </c:pt>
                <c:pt idx="338">
                  <c:v>0.92248062015503862</c:v>
                </c:pt>
                <c:pt idx="339">
                  <c:v>0.91472868217054248</c:v>
                </c:pt>
                <c:pt idx="340">
                  <c:v>0.91472868217054248</c:v>
                </c:pt>
                <c:pt idx="341">
                  <c:v>0.90697674418604635</c:v>
                </c:pt>
                <c:pt idx="342">
                  <c:v>0.90697674418604635</c:v>
                </c:pt>
                <c:pt idx="343">
                  <c:v>0.90697674418604635</c:v>
                </c:pt>
                <c:pt idx="344">
                  <c:v>0.90697674418604635</c:v>
                </c:pt>
                <c:pt idx="345">
                  <c:v>0.89915797914995976</c:v>
                </c:pt>
                <c:pt idx="346">
                  <c:v>0.89915797914995976</c:v>
                </c:pt>
                <c:pt idx="347">
                  <c:v>0.89133921411387318</c:v>
                </c:pt>
                <c:pt idx="348">
                  <c:v>0.89133921411387318</c:v>
                </c:pt>
                <c:pt idx="349">
                  <c:v>0.8835204490777866</c:v>
                </c:pt>
                <c:pt idx="350">
                  <c:v>0.8835204490777866</c:v>
                </c:pt>
                <c:pt idx="351">
                  <c:v>0.87570168404170001</c:v>
                </c:pt>
                <c:pt idx="352">
                  <c:v>0.87570168404170001</c:v>
                </c:pt>
                <c:pt idx="353">
                  <c:v>0.86788291900561343</c:v>
                </c:pt>
                <c:pt idx="354">
                  <c:v>0.86788291900561343</c:v>
                </c:pt>
                <c:pt idx="355">
                  <c:v>0.86006415396952685</c:v>
                </c:pt>
                <c:pt idx="356">
                  <c:v>0.86006415396952685</c:v>
                </c:pt>
                <c:pt idx="357">
                  <c:v>0.86006415396952685</c:v>
                </c:pt>
                <c:pt idx="358">
                  <c:v>0.86006415396952685</c:v>
                </c:pt>
                <c:pt idx="359">
                  <c:v>0.85217365714411841</c:v>
                </c:pt>
                <c:pt idx="360">
                  <c:v>0.85217365714411841</c:v>
                </c:pt>
                <c:pt idx="361">
                  <c:v>0.84428316031870987</c:v>
                </c:pt>
                <c:pt idx="362">
                  <c:v>0.84428316031870987</c:v>
                </c:pt>
                <c:pt idx="363">
                  <c:v>0.83639266349330132</c:v>
                </c:pt>
                <c:pt idx="364">
                  <c:v>0.83639266349330132</c:v>
                </c:pt>
                <c:pt idx="365">
                  <c:v>0.83639266349330132</c:v>
                </c:pt>
                <c:pt idx="366">
                  <c:v>0.83639266349330132</c:v>
                </c:pt>
                <c:pt idx="367">
                  <c:v>0.82842701907907945</c:v>
                </c:pt>
                <c:pt idx="368">
                  <c:v>0.82842701907907945</c:v>
                </c:pt>
                <c:pt idx="369">
                  <c:v>0.82046137466485758</c:v>
                </c:pt>
                <c:pt idx="370">
                  <c:v>0.82046137466485758</c:v>
                </c:pt>
                <c:pt idx="371">
                  <c:v>0.81249573025063571</c:v>
                </c:pt>
                <c:pt idx="372">
                  <c:v>0.81249573025063571</c:v>
                </c:pt>
                <c:pt idx="373">
                  <c:v>0.80453008583641383</c:v>
                </c:pt>
                <c:pt idx="374">
                  <c:v>0.80453008583641383</c:v>
                </c:pt>
                <c:pt idx="375">
                  <c:v>0.79656444142219196</c:v>
                </c:pt>
                <c:pt idx="376">
                  <c:v>0.79656444142219196</c:v>
                </c:pt>
                <c:pt idx="377">
                  <c:v>0.78859879700797009</c:v>
                </c:pt>
                <c:pt idx="378">
                  <c:v>0.78859879700797009</c:v>
                </c:pt>
                <c:pt idx="379">
                  <c:v>0.78063315259374821</c:v>
                </c:pt>
                <c:pt idx="380">
                  <c:v>0.78063315259374821</c:v>
                </c:pt>
                <c:pt idx="381">
                  <c:v>0.77266750817952623</c:v>
                </c:pt>
                <c:pt idx="382">
                  <c:v>0.77266750817952623</c:v>
                </c:pt>
                <c:pt idx="383">
                  <c:v>0.77266750817952623</c:v>
                </c:pt>
                <c:pt idx="384">
                  <c:v>0.77266750817952623</c:v>
                </c:pt>
                <c:pt idx="385">
                  <c:v>0.76461888830265623</c:v>
                </c:pt>
                <c:pt idx="386">
                  <c:v>0.76461888830265623</c:v>
                </c:pt>
                <c:pt idx="387">
                  <c:v>0.75657026842578612</c:v>
                </c:pt>
                <c:pt idx="388">
                  <c:v>0.75657026842578612</c:v>
                </c:pt>
                <c:pt idx="389">
                  <c:v>0.74852164854891612</c:v>
                </c:pt>
                <c:pt idx="390">
                  <c:v>0.74852164854891612</c:v>
                </c:pt>
                <c:pt idx="391">
                  <c:v>0.74047302867204601</c:v>
                </c:pt>
                <c:pt idx="392">
                  <c:v>0.74047302867204601</c:v>
                </c:pt>
                <c:pt idx="393">
                  <c:v>0.7324244087951759</c:v>
                </c:pt>
                <c:pt idx="394">
                  <c:v>0.7324244087951759</c:v>
                </c:pt>
                <c:pt idx="395">
                  <c:v>0.7243757889183059</c:v>
                </c:pt>
                <c:pt idx="396">
                  <c:v>0.7243757889183059</c:v>
                </c:pt>
                <c:pt idx="397">
                  <c:v>0.7163271690414359</c:v>
                </c:pt>
                <c:pt idx="398">
                  <c:v>0.7163271690414359</c:v>
                </c:pt>
                <c:pt idx="399">
                  <c:v>0.70827854916456578</c:v>
                </c:pt>
                <c:pt idx="400">
                  <c:v>0.70827854916456578</c:v>
                </c:pt>
                <c:pt idx="401">
                  <c:v>0.70022992928769567</c:v>
                </c:pt>
                <c:pt idx="402">
                  <c:v>0.70022992928769567</c:v>
                </c:pt>
                <c:pt idx="403">
                  <c:v>0.69218130941082567</c:v>
                </c:pt>
                <c:pt idx="404">
                  <c:v>0.69218130941082567</c:v>
                </c:pt>
                <c:pt idx="405">
                  <c:v>0.68413268953395556</c:v>
                </c:pt>
                <c:pt idx="406">
                  <c:v>0.68413268953395556</c:v>
                </c:pt>
                <c:pt idx="407">
                  <c:v>0.67608406965708556</c:v>
                </c:pt>
                <c:pt idx="408">
                  <c:v>0.67608406965708556</c:v>
                </c:pt>
                <c:pt idx="409">
                  <c:v>0.66803544978021556</c:v>
                </c:pt>
                <c:pt idx="410">
                  <c:v>0.66803544978021556</c:v>
                </c:pt>
                <c:pt idx="411">
                  <c:v>0.65998682990334545</c:v>
                </c:pt>
                <c:pt idx="412">
                  <c:v>0.65998682990334545</c:v>
                </c:pt>
                <c:pt idx="413">
                  <c:v>0.65193821002647534</c:v>
                </c:pt>
                <c:pt idx="414">
                  <c:v>0.65193821002647534</c:v>
                </c:pt>
                <c:pt idx="415">
                  <c:v>0.64388959014960523</c:v>
                </c:pt>
                <c:pt idx="416">
                  <c:v>0.64388959014960523</c:v>
                </c:pt>
                <c:pt idx="417">
                  <c:v>0.63584097027273523</c:v>
                </c:pt>
                <c:pt idx="418">
                  <c:v>0.63584097027273523</c:v>
                </c:pt>
                <c:pt idx="419">
                  <c:v>0.62779235039586523</c:v>
                </c:pt>
                <c:pt idx="420">
                  <c:v>0.62779235039586523</c:v>
                </c:pt>
                <c:pt idx="421">
                  <c:v>0.61974373051899523</c:v>
                </c:pt>
                <c:pt idx="422">
                  <c:v>0.61974373051899523</c:v>
                </c:pt>
                <c:pt idx="423">
                  <c:v>0.61169511064212512</c:v>
                </c:pt>
                <c:pt idx="424">
                  <c:v>0.61169511064212512</c:v>
                </c:pt>
                <c:pt idx="425">
                  <c:v>0.60364649076525501</c:v>
                </c:pt>
                <c:pt idx="426">
                  <c:v>0.60364649076525501</c:v>
                </c:pt>
                <c:pt idx="427">
                  <c:v>0.59559787088838501</c:v>
                </c:pt>
                <c:pt idx="428">
                  <c:v>0.59559787088838501</c:v>
                </c:pt>
                <c:pt idx="429">
                  <c:v>0.58754925101151501</c:v>
                </c:pt>
                <c:pt idx="430">
                  <c:v>0.58754925101151501</c:v>
                </c:pt>
                <c:pt idx="431">
                  <c:v>0.57950063113464489</c:v>
                </c:pt>
                <c:pt idx="432">
                  <c:v>0.57950063113464489</c:v>
                </c:pt>
                <c:pt idx="433">
                  <c:v>0.57145201125777489</c:v>
                </c:pt>
                <c:pt idx="434">
                  <c:v>0.57145201125777489</c:v>
                </c:pt>
                <c:pt idx="435">
                  <c:v>0.56340339138090478</c:v>
                </c:pt>
                <c:pt idx="436">
                  <c:v>0.56340339138090478</c:v>
                </c:pt>
                <c:pt idx="437">
                  <c:v>0.55535477150403478</c:v>
                </c:pt>
                <c:pt idx="438">
                  <c:v>0.55535477150403478</c:v>
                </c:pt>
                <c:pt idx="439">
                  <c:v>0.54730615162716478</c:v>
                </c:pt>
                <c:pt idx="440">
                  <c:v>0.54730615162716478</c:v>
                </c:pt>
                <c:pt idx="441">
                  <c:v>0.53925753175029478</c:v>
                </c:pt>
                <c:pt idx="442">
                  <c:v>0.53925753175029478</c:v>
                </c:pt>
                <c:pt idx="443">
                  <c:v>0.53120891187342467</c:v>
                </c:pt>
                <c:pt idx="444">
                  <c:v>0.53120891187342467</c:v>
                </c:pt>
                <c:pt idx="445">
                  <c:v>0.52316029199655456</c:v>
                </c:pt>
                <c:pt idx="446">
                  <c:v>0.52316029199655456</c:v>
                </c:pt>
                <c:pt idx="447">
                  <c:v>0.51511167211968456</c:v>
                </c:pt>
                <c:pt idx="448">
                  <c:v>0.51511167211968456</c:v>
                </c:pt>
                <c:pt idx="449">
                  <c:v>0.50706305224281445</c:v>
                </c:pt>
                <c:pt idx="450">
                  <c:v>0.50706305224281445</c:v>
                </c:pt>
                <c:pt idx="451">
                  <c:v>0.49901443236594434</c:v>
                </c:pt>
                <c:pt idx="452">
                  <c:v>0.49901443236594434</c:v>
                </c:pt>
                <c:pt idx="453">
                  <c:v>0.49096581248907428</c:v>
                </c:pt>
                <c:pt idx="454">
                  <c:v>0.49096581248907428</c:v>
                </c:pt>
                <c:pt idx="455">
                  <c:v>0.48291719261220423</c:v>
                </c:pt>
                <c:pt idx="456">
                  <c:v>0.48291719261220423</c:v>
                </c:pt>
                <c:pt idx="457">
                  <c:v>0.47486857273533412</c:v>
                </c:pt>
                <c:pt idx="458">
                  <c:v>0.47486857273533412</c:v>
                </c:pt>
                <c:pt idx="459">
                  <c:v>0.46681995285846406</c:v>
                </c:pt>
                <c:pt idx="460">
                  <c:v>0.46681995285846406</c:v>
                </c:pt>
                <c:pt idx="461">
                  <c:v>0.45877133298159395</c:v>
                </c:pt>
                <c:pt idx="462">
                  <c:v>0.45877133298159395</c:v>
                </c:pt>
                <c:pt idx="463">
                  <c:v>0.45072271310472384</c:v>
                </c:pt>
                <c:pt idx="464">
                  <c:v>0.45072271310472384</c:v>
                </c:pt>
                <c:pt idx="465">
                  <c:v>0.44267409322785373</c:v>
                </c:pt>
                <c:pt idx="466">
                  <c:v>0.44267409322785373</c:v>
                </c:pt>
                <c:pt idx="467">
                  <c:v>0.43462547335098367</c:v>
                </c:pt>
                <c:pt idx="468">
                  <c:v>0.43462547335098367</c:v>
                </c:pt>
                <c:pt idx="469">
                  <c:v>0.42657685347411362</c:v>
                </c:pt>
                <c:pt idx="470">
                  <c:v>0.42657685347411362</c:v>
                </c:pt>
                <c:pt idx="471">
                  <c:v>0.41852823359724356</c:v>
                </c:pt>
                <c:pt idx="472">
                  <c:v>0.41852823359724356</c:v>
                </c:pt>
                <c:pt idx="473">
                  <c:v>0.41047961372037345</c:v>
                </c:pt>
                <c:pt idx="474">
                  <c:v>0.41047961372037345</c:v>
                </c:pt>
                <c:pt idx="475">
                  <c:v>0.40243099384350334</c:v>
                </c:pt>
                <c:pt idx="476">
                  <c:v>0.40243099384350334</c:v>
                </c:pt>
                <c:pt idx="477">
                  <c:v>0.39438237396663328</c:v>
                </c:pt>
                <c:pt idx="478">
                  <c:v>0.39438237396663328</c:v>
                </c:pt>
                <c:pt idx="479">
                  <c:v>0.38633375408976323</c:v>
                </c:pt>
                <c:pt idx="480">
                  <c:v>0.38633375408976323</c:v>
                </c:pt>
                <c:pt idx="481">
                  <c:v>0.37828513421289317</c:v>
                </c:pt>
                <c:pt idx="482">
                  <c:v>0.37828513421289317</c:v>
                </c:pt>
                <c:pt idx="483">
                  <c:v>0.37023651433602311</c:v>
                </c:pt>
                <c:pt idx="484">
                  <c:v>0.37023651433602311</c:v>
                </c:pt>
                <c:pt idx="485">
                  <c:v>0.36218789445915306</c:v>
                </c:pt>
                <c:pt idx="486">
                  <c:v>0.36218789445915306</c:v>
                </c:pt>
                <c:pt idx="487">
                  <c:v>0.354139274582283</c:v>
                </c:pt>
                <c:pt idx="488">
                  <c:v>0.354139274582283</c:v>
                </c:pt>
                <c:pt idx="489">
                  <c:v>0.34609065470541295</c:v>
                </c:pt>
                <c:pt idx="490">
                  <c:v>0.34609065470541295</c:v>
                </c:pt>
                <c:pt idx="491">
                  <c:v>0.33804203482854289</c:v>
                </c:pt>
                <c:pt idx="492">
                  <c:v>0.33804203482854289</c:v>
                </c:pt>
                <c:pt idx="493">
                  <c:v>0.32999341495167284</c:v>
                </c:pt>
                <c:pt idx="494">
                  <c:v>0.32999341495167284</c:v>
                </c:pt>
                <c:pt idx="495">
                  <c:v>0.32194479507480278</c:v>
                </c:pt>
                <c:pt idx="496">
                  <c:v>0.32194479507480278</c:v>
                </c:pt>
                <c:pt idx="497">
                  <c:v>0.31389617519793273</c:v>
                </c:pt>
                <c:pt idx="498">
                  <c:v>0.31389617519793273</c:v>
                </c:pt>
                <c:pt idx="499">
                  <c:v>0.30584755532106267</c:v>
                </c:pt>
                <c:pt idx="500">
                  <c:v>0.30584755532106267</c:v>
                </c:pt>
                <c:pt idx="501">
                  <c:v>0.30584755532106267</c:v>
                </c:pt>
                <c:pt idx="502">
                  <c:v>0.30584755532106267</c:v>
                </c:pt>
                <c:pt idx="503">
                  <c:v>0.29758140517725018</c:v>
                </c:pt>
                <c:pt idx="504">
                  <c:v>0.29758140517725018</c:v>
                </c:pt>
                <c:pt idx="505">
                  <c:v>0.28931525503343769</c:v>
                </c:pt>
                <c:pt idx="506">
                  <c:v>0.28931525503343769</c:v>
                </c:pt>
                <c:pt idx="507">
                  <c:v>0.2810491048896252</c:v>
                </c:pt>
                <c:pt idx="508">
                  <c:v>0.2810491048896252</c:v>
                </c:pt>
                <c:pt idx="509">
                  <c:v>0.27278295474581271</c:v>
                </c:pt>
                <c:pt idx="510">
                  <c:v>0.27278295474581271</c:v>
                </c:pt>
                <c:pt idx="511">
                  <c:v>0.26451680460200022</c:v>
                </c:pt>
                <c:pt idx="512">
                  <c:v>0.26451680460200022</c:v>
                </c:pt>
                <c:pt idx="513">
                  <c:v>0.25625065445818773</c:v>
                </c:pt>
                <c:pt idx="514">
                  <c:v>0.25625065445818773</c:v>
                </c:pt>
                <c:pt idx="515">
                  <c:v>0.24798450431437524</c:v>
                </c:pt>
                <c:pt idx="516">
                  <c:v>0.24798450431437524</c:v>
                </c:pt>
                <c:pt idx="517">
                  <c:v>0.23971835417056273</c:v>
                </c:pt>
                <c:pt idx="518">
                  <c:v>0.23971835417056273</c:v>
                </c:pt>
                <c:pt idx="519">
                  <c:v>0.23145220402675024</c:v>
                </c:pt>
                <c:pt idx="520">
                  <c:v>0.23145220402675024</c:v>
                </c:pt>
                <c:pt idx="521">
                  <c:v>0.22318605388293772</c:v>
                </c:pt>
                <c:pt idx="522">
                  <c:v>0.22318605388293772</c:v>
                </c:pt>
                <c:pt idx="523">
                  <c:v>0.2149199037391252</c:v>
                </c:pt>
                <c:pt idx="524">
                  <c:v>0.2149199037391252</c:v>
                </c:pt>
                <c:pt idx="525">
                  <c:v>0.20665375359531271</c:v>
                </c:pt>
                <c:pt idx="526">
                  <c:v>0.20665375359531271</c:v>
                </c:pt>
                <c:pt idx="527">
                  <c:v>0.20665375359531271</c:v>
                </c:pt>
                <c:pt idx="528">
                  <c:v>0.20665375359531271</c:v>
                </c:pt>
                <c:pt idx="529">
                  <c:v>0.19804318052884134</c:v>
                </c:pt>
                <c:pt idx="530">
                  <c:v>0.19804318052884134</c:v>
                </c:pt>
                <c:pt idx="531">
                  <c:v>0.18943260746236998</c:v>
                </c:pt>
                <c:pt idx="532">
                  <c:v>0.18943260746236998</c:v>
                </c:pt>
                <c:pt idx="533">
                  <c:v>0.18082203439589861</c:v>
                </c:pt>
                <c:pt idx="534">
                  <c:v>0.18082203439589861</c:v>
                </c:pt>
                <c:pt idx="535">
                  <c:v>0.18082203439589861</c:v>
                </c:pt>
                <c:pt idx="536">
                  <c:v>0.18082203439589861</c:v>
                </c:pt>
                <c:pt idx="537">
                  <c:v>0.18082203439589861</c:v>
                </c:pt>
                <c:pt idx="538">
                  <c:v>0.18082203439589861</c:v>
                </c:pt>
                <c:pt idx="539">
                  <c:v>0.17130508521716709</c:v>
                </c:pt>
                <c:pt idx="540">
                  <c:v>0.17130508521716709</c:v>
                </c:pt>
                <c:pt idx="541">
                  <c:v>0.16178813603843559</c:v>
                </c:pt>
                <c:pt idx="542">
                  <c:v>0.16178813603843559</c:v>
                </c:pt>
                <c:pt idx="543">
                  <c:v>0.16178813603843559</c:v>
                </c:pt>
                <c:pt idx="544">
                  <c:v>0.16178813603843559</c:v>
                </c:pt>
                <c:pt idx="545">
                  <c:v>0.15167637753603336</c:v>
                </c:pt>
                <c:pt idx="546">
                  <c:v>0.15167637753603336</c:v>
                </c:pt>
                <c:pt idx="547">
                  <c:v>0.15167637753603336</c:v>
                </c:pt>
                <c:pt idx="548">
                  <c:v>0.15167637753603336</c:v>
                </c:pt>
                <c:pt idx="549">
                  <c:v>0.14084235056917382</c:v>
                </c:pt>
                <c:pt idx="550">
                  <c:v>0.14084235056917382</c:v>
                </c:pt>
                <c:pt idx="551">
                  <c:v>0.14084235056917382</c:v>
                </c:pt>
                <c:pt idx="552">
                  <c:v>0.14084235056917382</c:v>
                </c:pt>
                <c:pt idx="553">
                  <c:v>0.12910548802174265</c:v>
                </c:pt>
                <c:pt idx="554">
                  <c:v>0.12910548802174265</c:v>
                </c:pt>
                <c:pt idx="555">
                  <c:v>0.12910548802174265</c:v>
                </c:pt>
                <c:pt idx="556">
                  <c:v>0.12910548802174265</c:v>
                </c:pt>
                <c:pt idx="557">
                  <c:v>0.11619493921956839</c:v>
                </c:pt>
                <c:pt idx="558">
                  <c:v>0.11619493921956839</c:v>
                </c:pt>
                <c:pt idx="559">
                  <c:v>0.10328439041739412</c:v>
                </c:pt>
                <c:pt idx="560">
                  <c:v>0.10328439041739412</c:v>
                </c:pt>
                <c:pt idx="561">
                  <c:v>0.10328439041739412</c:v>
                </c:pt>
                <c:pt idx="562">
                  <c:v>0.10328439041739412</c:v>
                </c:pt>
                <c:pt idx="563">
                  <c:v>0.10328439041739412</c:v>
                </c:pt>
                <c:pt idx="564">
                  <c:v>0.10328439041739412</c:v>
                </c:pt>
                <c:pt idx="565">
                  <c:v>0.10328439041739412</c:v>
                </c:pt>
                <c:pt idx="566">
                  <c:v>0.10328439041739412</c:v>
                </c:pt>
                <c:pt idx="567">
                  <c:v>0.10328439041739412</c:v>
                </c:pt>
                <c:pt idx="568">
                  <c:v>0.10328439041739412</c:v>
                </c:pt>
                <c:pt idx="569">
                  <c:v>0.10328439041739412</c:v>
                </c:pt>
                <c:pt idx="570">
                  <c:v>0.10328439041739412</c:v>
                </c:pt>
                <c:pt idx="571">
                  <c:v>6.8856260278262749E-2</c:v>
                </c:pt>
                <c:pt idx="572">
                  <c:v>6.8856260278262749E-2</c:v>
                </c:pt>
                <c:pt idx="573">
                  <c:v>3.4428130139131374E-2</c:v>
                </c:pt>
                <c:pt idx="574">
                  <c:v>3.4428130139131374E-2</c:v>
                </c:pt>
                <c:pt idx="575">
                  <c:v>3.4428130139131374E-2</c:v>
                </c:pt>
              </c:numCache>
            </c:numRef>
          </c:yVal>
          <c:smooth val="0"/>
          <c:extLst>
            <c:ext xmlns:c16="http://schemas.microsoft.com/office/drawing/2014/chart" uri="{C3380CC4-5D6E-409C-BE32-E72D297353CC}">
              <c16:uniqueId val="{00000001-E45F-49C5-B165-9641E70E2A15}"/>
            </c:ext>
          </c:extLst>
        </c:ser>
        <c:ser>
          <c:idx val="2"/>
          <c:order val="2"/>
          <c:tx>
            <c:strRef>
              <c:f>Sheet1!$D$1</c:f>
              <c:strCache>
                <c:ptCount val="1"/>
                <c:pt idx="0">
                  <c:v>ENA Cen</c:v>
                </c:pt>
              </c:strCache>
            </c:strRef>
          </c:tx>
          <c:spPr>
            <a:ln w="15875" cap="rnd">
              <a:noFill/>
              <a:round/>
            </a:ln>
            <a:effectLst/>
          </c:spPr>
          <c:marker>
            <c:symbol val="circle"/>
            <c:size val="4"/>
            <c:spPr>
              <a:noFill/>
              <a:ln w="9525">
                <a:solidFill>
                  <a:srgbClr val="DF603A"/>
                </a:solidFill>
              </a:ln>
              <a:effectLst/>
            </c:spPr>
          </c:marker>
          <c:xVal>
            <c:numRef>
              <c:f>Sheet1!$A$2:$A$711</c:f>
              <c:numCache>
                <c:formatCode>General</c:formatCode>
                <c:ptCount val="710"/>
                <c:pt idx="0">
                  <c:v>0</c:v>
                </c:pt>
                <c:pt idx="1">
                  <c:v>9.856262833675565E-2</c:v>
                </c:pt>
                <c:pt idx="2">
                  <c:v>9.856262833675565E-2</c:v>
                </c:pt>
                <c:pt idx="3">
                  <c:v>0.32854209445585214</c:v>
                </c:pt>
                <c:pt idx="4">
                  <c:v>0.32854209445585214</c:v>
                </c:pt>
                <c:pt idx="5">
                  <c:v>0.3942505133470226</c:v>
                </c:pt>
                <c:pt idx="6">
                  <c:v>0.3942505133470226</c:v>
                </c:pt>
                <c:pt idx="7">
                  <c:v>0.45995893223819301</c:v>
                </c:pt>
                <c:pt idx="8">
                  <c:v>0.45995893223819301</c:v>
                </c:pt>
                <c:pt idx="9">
                  <c:v>0.45995893223819301</c:v>
                </c:pt>
                <c:pt idx="10">
                  <c:v>0.45995893223819301</c:v>
                </c:pt>
                <c:pt idx="11">
                  <c:v>0.52566735112936347</c:v>
                </c:pt>
                <c:pt idx="12">
                  <c:v>0.52566735112936347</c:v>
                </c:pt>
                <c:pt idx="13">
                  <c:v>0.62422997946611913</c:v>
                </c:pt>
                <c:pt idx="14">
                  <c:v>0.62422997946611913</c:v>
                </c:pt>
                <c:pt idx="15">
                  <c:v>0.88706365503080087</c:v>
                </c:pt>
                <c:pt idx="16">
                  <c:v>0.88706365503080087</c:v>
                </c:pt>
                <c:pt idx="17">
                  <c:v>0.98562628336755642</c:v>
                </c:pt>
                <c:pt idx="18">
                  <c:v>0.98562628336755642</c:v>
                </c:pt>
                <c:pt idx="19">
                  <c:v>1.0184804928131417</c:v>
                </c:pt>
                <c:pt idx="20">
                  <c:v>1.0184804928131417</c:v>
                </c:pt>
                <c:pt idx="21">
                  <c:v>1.1498973305954825</c:v>
                </c:pt>
                <c:pt idx="22">
                  <c:v>1.1498973305954825</c:v>
                </c:pt>
                <c:pt idx="23">
                  <c:v>1.1827515400410678</c:v>
                </c:pt>
                <c:pt idx="24">
                  <c:v>1.1827515400410678</c:v>
                </c:pt>
                <c:pt idx="25">
                  <c:v>1.2484599589322383</c:v>
                </c:pt>
                <c:pt idx="26">
                  <c:v>1.2484599589322383</c:v>
                </c:pt>
                <c:pt idx="27">
                  <c:v>1.3470225872689938</c:v>
                </c:pt>
                <c:pt idx="28">
                  <c:v>1.3470225872689938</c:v>
                </c:pt>
                <c:pt idx="29">
                  <c:v>1.3798767967145791</c:v>
                </c:pt>
                <c:pt idx="30">
                  <c:v>1.3798767967145791</c:v>
                </c:pt>
                <c:pt idx="31">
                  <c:v>1.3798767967145791</c:v>
                </c:pt>
                <c:pt idx="32">
                  <c:v>1.3798767967145791</c:v>
                </c:pt>
                <c:pt idx="33">
                  <c:v>1.3798767967145791</c:v>
                </c:pt>
                <c:pt idx="34">
                  <c:v>1.3798767967145791</c:v>
                </c:pt>
                <c:pt idx="35">
                  <c:v>1.4784394250513346</c:v>
                </c:pt>
                <c:pt idx="36">
                  <c:v>1.4784394250513346</c:v>
                </c:pt>
                <c:pt idx="37">
                  <c:v>1.5112936344969199</c:v>
                </c:pt>
                <c:pt idx="38">
                  <c:v>1.5112936344969199</c:v>
                </c:pt>
                <c:pt idx="39">
                  <c:v>1.675564681724846</c:v>
                </c:pt>
                <c:pt idx="40">
                  <c:v>1.675564681724846</c:v>
                </c:pt>
                <c:pt idx="41">
                  <c:v>1.7412731006160165</c:v>
                </c:pt>
                <c:pt idx="42">
                  <c:v>1.7412731006160165</c:v>
                </c:pt>
                <c:pt idx="43">
                  <c:v>1.8069815195071868</c:v>
                </c:pt>
                <c:pt idx="44">
                  <c:v>1.8069815195071868</c:v>
                </c:pt>
                <c:pt idx="45">
                  <c:v>1.839835728952772</c:v>
                </c:pt>
                <c:pt idx="46">
                  <c:v>1.839835728952772</c:v>
                </c:pt>
                <c:pt idx="47">
                  <c:v>1.9055441478439425</c:v>
                </c:pt>
                <c:pt idx="48">
                  <c:v>1.9055441478439425</c:v>
                </c:pt>
                <c:pt idx="49">
                  <c:v>1.9383983572895278</c:v>
                </c:pt>
                <c:pt idx="50">
                  <c:v>1.9383983572895278</c:v>
                </c:pt>
                <c:pt idx="51">
                  <c:v>2.0369609856262834</c:v>
                </c:pt>
                <c:pt idx="52">
                  <c:v>2.0369609856262834</c:v>
                </c:pt>
                <c:pt idx="53">
                  <c:v>2.0698151950718686</c:v>
                </c:pt>
                <c:pt idx="54">
                  <c:v>2.0698151950718686</c:v>
                </c:pt>
                <c:pt idx="55">
                  <c:v>2.1355236139630391</c:v>
                </c:pt>
                <c:pt idx="56">
                  <c:v>2.1355236139630391</c:v>
                </c:pt>
                <c:pt idx="57">
                  <c:v>2.2340862422997945</c:v>
                </c:pt>
                <c:pt idx="58">
                  <c:v>2.2340862422997945</c:v>
                </c:pt>
                <c:pt idx="59">
                  <c:v>2.2669404517453797</c:v>
                </c:pt>
                <c:pt idx="60">
                  <c:v>2.2669404517453797</c:v>
                </c:pt>
                <c:pt idx="61">
                  <c:v>2.3326488706365502</c:v>
                </c:pt>
                <c:pt idx="62">
                  <c:v>2.3326488706365502</c:v>
                </c:pt>
                <c:pt idx="63">
                  <c:v>2.431211498973306</c:v>
                </c:pt>
                <c:pt idx="64">
                  <c:v>2.431211498973306</c:v>
                </c:pt>
                <c:pt idx="65">
                  <c:v>2.4640657084188913</c:v>
                </c:pt>
                <c:pt idx="66">
                  <c:v>2.4640657084188913</c:v>
                </c:pt>
                <c:pt idx="67">
                  <c:v>2.5626283367556466</c:v>
                </c:pt>
                <c:pt idx="68">
                  <c:v>2.5626283367556466</c:v>
                </c:pt>
                <c:pt idx="69">
                  <c:v>2.6283367556468171</c:v>
                </c:pt>
                <c:pt idx="70">
                  <c:v>2.6283367556468171</c:v>
                </c:pt>
                <c:pt idx="71">
                  <c:v>2.6283367556468171</c:v>
                </c:pt>
                <c:pt idx="72">
                  <c:v>2.6283367556468171</c:v>
                </c:pt>
                <c:pt idx="73">
                  <c:v>2.8254620123203287</c:v>
                </c:pt>
                <c:pt idx="74">
                  <c:v>2.8254620123203287</c:v>
                </c:pt>
                <c:pt idx="75">
                  <c:v>2.9568788501026693</c:v>
                </c:pt>
                <c:pt idx="76">
                  <c:v>2.9568788501026693</c:v>
                </c:pt>
                <c:pt idx="77">
                  <c:v>2.9897330595482545</c:v>
                </c:pt>
                <c:pt idx="78">
                  <c:v>2.9897330595482545</c:v>
                </c:pt>
                <c:pt idx="79">
                  <c:v>2.9897330595482545</c:v>
                </c:pt>
                <c:pt idx="80">
                  <c:v>2.9897330595482545</c:v>
                </c:pt>
                <c:pt idx="81">
                  <c:v>3.055441478439425</c:v>
                </c:pt>
                <c:pt idx="82">
                  <c:v>3.055441478439425</c:v>
                </c:pt>
                <c:pt idx="83">
                  <c:v>3.1540041067761808</c:v>
                </c:pt>
                <c:pt idx="84">
                  <c:v>3.1540041067761808</c:v>
                </c:pt>
                <c:pt idx="85">
                  <c:v>3.9096509240246409</c:v>
                </c:pt>
                <c:pt idx="86">
                  <c:v>3.9096509240246409</c:v>
                </c:pt>
                <c:pt idx="87">
                  <c:v>3.9096509240246409</c:v>
                </c:pt>
                <c:pt idx="88">
                  <c:v>3.9096509240246409</c:v>
                </c:pt>
                <c:pt idx="89">
                  <c:v>3.9425051334702257</c:v>
                </c:pt>
                <c:pt idx="90">
                  <c:v>3.9425051334702257</c:v>
                </c:pt>
                <c:pt idx="91">
                  <c:v>4.0410677618069819</c:v>
                </c:pt>
                <c:pt idx="92">
                  <c:v>4.0410677618069819</c:v>
                </c:pt>
                <c:pt idx="93">
                  <c:v>4.2381930184804926</c:v>
                </c:pt>
                <c:pt idx="94">
                  <c:v>4.2381930184804926</c:v>
                </c:pt>
                <c:pt idx="95">
                  <c:v>4.2710472279260783</c:v>
                </c:pt>
                <c:pt idx="96">
                  <c:v>4.2710472279260783</c:v>
                </c:pt>
                <c:pt idx="97">
                  <c:v>4.3696098562628336</c:v>
                </c:pt>
                <c:pt idx="98">
                  <c:v>4.3696098562628336</c:v>
                </c:pt>
                <c:pt idx="99">
                  <c:v>4.4024640657084193</c:v>
                </c:pt>
                <c:pt idx="100">
                  <c:v>4.4024640657084193</c:v>
                </c:pt>
                <c:pt idx="101">
                  <c:v>4.4024640657084193</c:v>
                </c:pt>
                <c:pt idx="102">
                  <c:v>4.4024640657084193</c:v>
                </c:pt>
                <c:pt idx="103">
                  <c:v>4.6652977412731005</c:v>
                </c:pt>
                <c:pt idx="104">
                  <c:v>4.6652977412731005</c:v>
                </c:pt>
                <c:pt idx="105">
                  <c:v>4.862422997946612</c:v>
                </c:pt>
                <c:pt idx="106">
                  <c:v>4.862422997946612</c:v>
                </c:pt>
                <c:pt idx="107">
                  <c:v>4.9281314168377826</c:v>
                </c:pt>
                <c:pt idx="108">
                  <c:v>4.9281314168377826</c:v>
                </c:pt>
                <c:pt idx="109">
                  <c:v>4.9938398357289531</c:v>
                </c:pt>
                <c:pt idx="110">
                  <c:v>4.9938398357289531</c:v>
                </c:pt>
                <c:pt idx="111">
                  <c:v>5.1909650924024637</c:v>
                </c:pt>
                <c:pt idx="112">
                  <c:v>5.1909650924024637</c:v>
                </c:pt>
                <c:pt idx="113">
                  <c:v>5.2238193018480494</c:v>
                </c:pt>
                <c:pt idx="114">
                  <c:v>5.2238193018480494</c:v>
                </c:pt>
                <c:pt idx="115">
                  <c:v>5.3223819301848048</c:v>
                </c:pt>
                <c:pt idx="116">
                  <c:v>5.3223819301848048</c:v>
                </c:pt>
                <c:pt idx="117">
                  <c:v>5.3552361396303905</c:v>
                </c:pt>
                <c:pt idx="118">
                  <c:v>5.3552361396303905</c:v>
                </c:pt>
                <c:pt idx="119">
                  <c:v>5.4866529774127306</c:v>
                </c:pt>
                <c:pt idx="120">
                  <c:v>5.4866529774127306</c:v>
                </c:pt>
                <c:pt idx="121">
                  <c:v>5.5195071868583163</c:v>
                </c:pt>
                <c:pt idx="122">
                  <c:v>5.5195071868583163</c:v>
                </c:pt>
                <c:pt idx="123">
                  <c:v>5.6837782340862422</c:v>
                </c:pt>
                <c:pt idx="124">
                  <c:v>5.6837782340862422</c:v>
                </c:pt>
                <c:pt idx="125">
                  <c:v>5.848049281314168</c:v>
                </c:pt>
                <c:pt idx="126">
                  <c:v>5.848049281314168</c:v>
                </c:pt>
                <c:pt idx="127">
                  <c:v>5.9137577002053385</c:v>
                </c:pt>
                <c:pt idx="128">
                  <c:v>5.9137577002053385</c:v>
                </c:pt>
                <c:pt idx="129">
                  <c:v>5.9137577002053385</c:v>
                </c:pt>
                <c:pt idx="130">
                  <c:v>5.9137577002053385</c:v>
                </c:pt>
                <c:pt idx="131">
                  <c:v>6.0451745379876796</c:v>
                </c:pt>
                <c:pt idx="132">
                  <c:v>6.0451745379876796</c:v>
                </c:pt>
                <c:pt idx="133">
                  <c:v>6.2422997946611911</c:v>
                </c:pt>
                <c:pt idx="134">
                  <c:v>6.2422997946611911</c:v>
                </c:pt>
                <c:pt idx="135">
                  <c:v>6.2422997946611911</c:v>
                </c:pt>
                <c:pt idx="136">
                  <c:v>6.2422997946611911</c:v>
                </c:pt>
                <c:pt idx="137">
                  <c:v>6.2422997946611911</c:v>
                </c:pt>
                <c:pt idx="138">
                  <c:v>6.2422997946611911</c:v>
                </c:pt>
                <c:pt idx="139">
                  <c:v>6.3408624229979464</c:v>
                </c:pt>
                <c:pt idx="140">
                  <c:v>6.3408624229979464</c:v>
                </c:pt>
                <c:pt idx="141">
                  <c:v>6.4394250513347027</c:v>
                </c:pt>
                <c:pt idx="142">
                  <c:v>6.4394250513347027</c:v>
                </c:pt>
                <c:pt idx="143">
                  <c:v>6.4722792607802875</c:v>
                </c:pt>
                <c:pt idx="144">
                  <c:v>6.4722792607802875</c:v>
                </c:pt>
                <c:pt idx="145">
                  <c:v>6.537987679671458</c:v>
                </c:pt>
                <c:pt idx="146">
                  <c:v>6.537987679671458</c:v>
                </c:pt>
                <c:pt idx="147">
                  <c:v>6.8008213552361401</c:v>
                </c:pt>
                <c:pt idx="148">
                  <c:v>6.8008213552361401</c:v>
                </c:pt>
                <c:pt idx="149">
                  <c:v>6.8336755646817249</c:v>
                </c:pt>
                <c:pt idx="150">
                  <c:v>6.8336755646817249</c:v>
                </c:pt>
                <c:pt idx="151">
                  <c:v>6.8993839835728954</c:v>
                </c:pt>
                <c:pt idx="152">
                  <c:v>6.8993839835728954</c:v>
                </c:pt>
                <c:pt idx="153">
                  <c:v>6.8993839835728954</c:v>
                </c:pt>
                <c:pt idx="154">
                  <c:v>6.8993839835728954</c:v>
                </c:pt>
                <c:pt idx="155">
                  <c:v>7.1622176591375766</c:v>
                </c:pt>
                <c:pt idx="156">
                  <c:v>7.1622176591375766</c:v>
                </c:pt>
                <c:pt idx="157">
                  <c:v>7.5893223819301845</c:v>
                </c:pt>
                <c:pt idx="158">
                  <c:v>7.5893223819301845</c:v>
                </c:pt>
                <c:pt idx="159">
                  <c:v>7.6221765913757702</c:v>
                </c:pt>
                <c:pt idx="160">
                  <c:v>7.6221765913757702</c:v>
                </c:pt>
                <c:pt idx="161">
                  <c:v>8.2135523613963031</c:v>
                </c:pt>
                <c:pt idx="162">
                  <c:v>8.2135523613963031</c:v>
                </c:pt>
                <c:pt idx="163">
                  <c:v>8.4106776180698155</c:v>
                </c:pt>
                <c:pt idx="164">
                  <c:v>8.4106776180698155</c:v>
                </c:pt>
                <c:pt idx="165">
                  <c:v>8.4435318275154003</c:v>
                </c:pt>
                <c:pt idx="166">
                  <c:v>8.4435318275154003</c:v>
                </c:pt>
                <c:pt idx="167">
                  <c:v>8.8049281314168386</c:v>
                </c:pt>
                <c:pt idx="168">
                  <c:v>8.8049281314168386</c:v>
                </c:pt>
                <c:pt idx="169">
                  <c:v>8.8377823408624234</c:v>
                </c:pt>
                <c:pt idx="170">
                  <c:v>8.8377823408624234</c:v>
                </c:pt>
                <c:pt idx="171">
                  <c:v>9.0349075975359341</c:v>
                </c:pt>
                <c:pt idx="172">
                  <c:v>9.0349075975359341</c:v>
                </c:pt>
                <c:pt idx="173">
                  <c:v>9.462012320328542</c:v>
                </c:pt>
                <c:pt idx="174">
                  <c:v>9.462012320328542</c:v>
                </c:pt>
                <c:pt idx="175">
                  <c:v>9.4948665297741268</c:v>
                </c:pt>
                <c:pt idx="176">
                  <c:v>9.4948665297741268</c:v>
                </c:pt>
                <c:pt idx="177">
                  <c:v>9.7577002053388089</c:v>
                </c:pt>
                <c:pt idx="178">
                  <c:v>9.7577002053388089</c:v>
                </c:pt>
                <c:pt idx="179">
                  <c:v>10.020533880903491</c:v>
                </c:pt>
                <c:pt idx="180">
                  <c:v>10.020533880903491</c:v>
                </c:pt>
                <c:pt idx="181">
                  <c:v>10.184804928131417</c:v>
                </c:pt>
                <c:pt idx="182">
                  <c:v>10.184804928131417</c:v>
                </c:pt>
                <c:pt idx="183">
                  <c:v>10.677618069815194</c:v>
                </c:pt>
                <c:pt idx="184">
                  <c:v>10.677618069815194</c:v>
                </c:pt>
                <c:pt idx="185">
                  <c:v>10.710472279260781</c:v>
                </c:pt>
                <c:pt idx="186">
                  <c:v>10.710472279260781</c:v>
                </c:pt>
                <c:pt idx="187">
                  <c:v>11.039014373716633</c:v>
                </c:pt>
                <c:pt idx="188">
                  <c:v>11.039014373716633</c:v>
                </c:pt>
                <c:pt idx="189">
                  <c:v>11.268993839835728</c:v>
                </c:pt>
                <c:pt idx="190">
                  <c:v>11.268993839835728</c:v>
                </c:pt>
                <c:pt idx="191">
                  <c:v>11.564681724845997</c:v>
                </c:pt>
                <c:pt idx="192">
                  <c:v>11.564681724845997</c:v>
                </c:pt>
                <c:pt idx="193">
                  <c:v>11.597535934291582</c:v>
                </c:pt>
                <c:pt idx="194">
                  <c:v>11.597535934291582</c:v>
                </c:pt>
                <c:pt idx="195">
                  <c:v>11.794661190965092</c:v>
                </c:pt>
                <c:pt idx="196">
                  <c:v>11.794661190965092</c:v>
                </c:pt>
                <c:pt idx="197">
                  <c:v>12.517453798767967</c:v>
                </c:pt>
                <c:pt idx="198">
                  <c:v>12.517453798767967</c:v>
                </c:pt>
                <c:pt idx="199">
                  <c:v>12.747433264887064</c:v>
                </c:pt>
                <c:pt idx="200">
                  <c:v>12.747433264887064</c:v>
                </c:pt>
                <c:pt idx="201">
                  <c:v>13.075975359342916</c:v>
                </c:pt>
                <c:pt idx="202">
                  <c:v>13.075975359342916</c:v>
                </c:pt>
                <c:pt idx="203">
                  <c:v>13.568788501026694</c:v>
                </c:pt>
                <c:pt idx="204">
                  <c:v>13.568788501026694</c:v>
                </c:pt>
                <c:pt idx="205">
                  <c:v>13.634496919917865</c:v>
                </c:pt>
                <c:pt idx="206">
                  <c:v>13.634496919917865</c:v>
                </c:pt>
                <c:pt idx="207">
                  <c:v>13.733059548254619</c:v>
                </c:pt>
                <c:pt idx="208">
                  <c:v>13.733059548254619</c:v>
                </c:pt>
                <c:pt idx="209">
                  <c:v>14.094455852156058</c:v>
                </c:pt>
                <c:pt idx="210">
                  <c:v>14.094455852156058</c:v>
                </c:pt>
                <c:pt idx="211">
                  <c:v>14.094455852156058</c:v>
                </c:pt>
                <c:pt idx="212">
                  <c:v>14.094455852156058</c:v>
                </c:pt>
                <c:pt idx="213">
                  <c:v>14.094455852156058</c:v>
                </c:pt>
                <c:pt idx="214">
                  <c:v>14.094455852156058</c:v>
                </c:pt>
                <c:pt idx="215">
                  <c:v>14.127310061601642</c:v>
                </c:pt>
                <c:pt idx="216">
                  <c:v>14.127310061601642</c:v>
                </c:pt>
                <c:pt idx="217">
                  <c:v>14.620123203285422</c:v>
                </c:pt>
                <c:pt idx="218">
                  <c:v>14.620123203285422</c:v>
                </c:pt>
                <c:pt idx="219">
                  <c:v>15.474332648870636</c:v>
                </c:pt>
                <c:pt idx="220">
                  <c:v>15.474332648870636</c:v>
                </c:pt>
                <c:pt idx="221">
                  <c:v>17.281314168377822</c:v>
                </c:pt>
                <c:pt idx="222">
                  <c:v>17.281314168377822</c:v>
                </c:pt>
                <c:pt idx="223">
                  <c:v>17.544147843942504</c:v>
                </c:pt>
                <c:pt idx="224">
                  <c:v>17.544147843942504</c:v>
                </c:pt>
                <c:pt idx="225">
                  <c:v>17.806981519507186</c:v>
                </c:pt>
                <c:pt idx="226">
                  <c:v>17.806981519507186</c:v>
                </c:pt>
                <c:pt idx="227">
                  <c:v>18.299794661190965</c:v>
                </c:pt>
                <c:pt idx="228">
                  <c:v>18.299794661190965</c:v>
                </c:pt>
                <c:pt idx="229">
                  <c:v>19.351129363449694</c:v>
                </c:pt>
                <c:pt idx="230">
                  <c:v>19.351129363449694</c:v>
                </c:pt>
                <c:pt idx="231">
                  <c:v>19.613963039014372</c:v>
                </c:pt>
                <c:pt idx="232">
                  <c:v>19.613963039014372</c:v>
                </c:pt>
                <c:pt idx="233">
                  <c:v>19.646817248459961</c:v>
                </c:pt>
                <c:pt idx="234">
                  <c:v>19.646817248459961</c:v>
                </c:pt>
                <c:pt idx="235">
                  <c:v>19.7782340862423</c:v>
                </c:pt>
                <c:pt idx="236">
                  <c:v>19.7782340862423</c:v>
                </c:pt>
                <c:pt idx="237">
                  <c:v>20.205338809034906</c:v>
                </c:pt>
                <c:pt idx="238">
                  <c:v>20.205338809034906</c:v>
                </c:pt>
                <c:pt idx="239">
                  <c:v>20.402464065708418</c:v>
                </c:pt>
                <c:pt idx="240">
                  <c:v>20.402464065708418</c:v>
                </c:pt>
                <c:pt idx="241">
                  <c:v>20.698151950718685</c:v>
                </c:pt>
                <c:pt idx="242">
                  <c:v>20.698151950718685</c:v>
                </c:pt>
                <c:pt idx="243">
                  <c:v>20.993839835728952</c:v>
                </c:pt>
                <c:pt idx="244">
                  <c:v>20.993839835728952</c:v>
                </c:pt>
                <c:pt idx="245">
                  <c:v>21.453798767967147</c:v>
                </c:pt>
                <c:pt idx="246">
                  <c:v>21.453798767967147</c:v>
                </c:pt>
                <c:pt idx="247">
                  <c:v>22.735112936344969</c:v>
                </c:pt>
                <c:pt idx="248">
                  <c:v>22.735112936344969</c:v>
                </c:pt>
                <c:pt idx="249">
                  <c:v>22.965092402464066</c:v>
                </c:pt>
                <c:pt idx="250">
                  <c:v>22.965092402464066</c:v>
                </c:pt>
                <c:pt idx="251">
                  <c:v>23.162217659137578</c:v>
                </c:pt>
                <c:pt idx="252">
                  <c:v>23.162217659137578</c:v>
                </c:pt>
                <c:pt idx="253">
                  <c:v>23.162217659137578</c:v>
                </c:pt>
                <c:pt idx="254">
                  <c:v>23.162217659137578</c:v>
                </c:pt>
                <c:pt idx="255">
                  <c:v>23.5564681724846</c:v>
                </c:pt>
                <c:pt idx="256">
                  <c:v>23.5564681724846</c:v>
                </c:pt>
                <c:pt idx="257">
                  <c:v>23.655030800821354</c:v>
                </c:pt>
                <c:pt idx="258">
                  <c:v>23.655030800821354</c:v>
                </c:pt>
                <c:pt idx="259">
                  <c:v>24.410677618069816</c:v>
                </c:pt>
                <c:pt idx="260">
                  <c:v>24.410677618069816</c:v>
                </c:pt>
                <c:pt idx="261">
                  <c:v>24.739219712525667</c:v>
                </c:pt>
                <c:pt idx="262">
                  <c:v>24.739219712525667</c:v>
                </c:pt>
                <c:pt idx="263">
                  <c:v>24.837782340862422</c:v>
                </c:pt>
                <c:pt idx="264">
                  <c:v>24.837782340862422</c:v>
                </c:pt>
                <c:pt idx="265">
                  <c:v>24.903490759753595</c:v>
                </c:pt>
                <c:pt idx="266">
                  <c:v>24.903490759753595</c:v>
                </c:pt>
                <c:pt idx="267">
                  <c:v>26.677618069815196</c:v>
                </c:pt>
                <c:pt idx="268">
                  <c:v>26.677618069815196</c:v>
                </c:pt>
                <c:pt idx="269">
                  <c:v>27.761806981519506</c:v>
                </c:pt>
                <c:pt idx="270">
                  <c:v>27.761806981519506</c:v>
                </c:pt>
                <c:pt idx="271">
                  <c:v>27.991786447638603</c:v>
                </c:pt>
                <c:pt idx="272">
                  <c:v>27.991786447638603</c:v>
                </c:pt>
                <c:pt idx="273">
                  <c:v>28.780287474332649</c:v>
                </c:pt>
                <c:pt idx="274">
                  <c:v>28.780287474332649</c:v>
                </c:pt>
                <c:pt idx="275">
                  <c:v>29.634496919917865</c:v>
                </c:pt>
                <c:pt idx="276">
                  <c:v>29.634496919917865</c:v>
                </c:pt>
                <c:pt idx="277">
                  <c:v>30.160164271047229</c:v>
                </c:pt>
                <c:pt idx="278">
                  <c:v>30.160164271047229</c:v>
                </c:pt>
                <c:pt idx="279">
                  <c:v>32.032854209445588</c:v>
                </c:pt>
                <c:pt idx="280">
                  <c:v>32.032854209445588</c:v>
                </c:pt>
                <c:pt idx="281">
                  <c:v>32.131416837782339</c:v>
                </c:pt>
                <c:pt idx="282">
                  <c:v>32.131416837782339</c:v>
                </c:pt>
                <c:pt idx="283">
                  <c:v>33.445585215605746</c:v>
                </c:pt>
                <c:pt idx="284">
                  <c:v>33.445585215605746</c:v>
                </c:pt>
                <c:pt idx="285">
                  <c:v>33.642710472279262</c:v>
                </c:pt>
                <c:pt idx="286">
                  <c:v>33.642710472279262</c:v>
                </c:pt>
                <c:pt idx="287">
                  <c:v>34.036960985626287</c:v>
                </c:pt>
                <c:pt idx="288">
                  <c:v>34.036960985626287</c:v>
                </c:pt>
                <c:pt idx="289">
                  <c:v>37.486652977412732</c:v>
                </c:pt>
                <c:pt idx="290">
                  <c:v>37.486652977412732</c:v>
                </c:pt>
                <c:pt idx="291">
                  <c:v>43.466119096509239</c:v>
                </c:pt>
                <c:pt idx="292">
                  <c:v>43.466119096509239</c:v>
                </c:pt>
                <c:pt idx="293">
                  <c:v>44.123203285420942</c:v>
                </c:pt>
                <c:pt idx="294">
                  <c:v>44.123203285420942</c:v>
                </c:pt>
                <c:pt idx="317">
                  <c:v>0</c:v>
                </c:pt>
                <c:pt idx="318">
                  <c:v>0.16427104722792607</c:v>
                </c:pt>
                <c:pt idx="319">
                  <c:v>0.16427104722792607</c:v>
                </c:pt>
                <c:pt idx="320">
                  <c:v>0.1971252566735113</c:v>
                </c:pt>
                <c:pt idx="321">
                  <c:v>0.1971252566735113</c:v>
                </c:pt>
                <c:pt idx="322">
                  <c:v>0.29568788501026694</c:v>
                </c:pt>
                <c:pt idx="323">
                  <c:v>0.29568788501026694</c:v>
                </c:pt>
                <c:pt idx="324">
                  <c:v>0.32854209445585214</c:v>
                </c:pt>
                <c:pt idx="325">
                  <c:v>0.32854209445585214</c:v>
                </c:pt>
                <c:pt idx="326">
                  <c:v>0.3613963039014374</c:v>
                </c:pt>
                <c:pt idx="327">
                  <c:v>0.3613963039014374</c:v>
                </c:pt>
                <c:pt idx="328">
                  <c:v>0.3613963039014374</c:v>
                </c:pt>
                <c:pt idx="329">
                  <c:v>0.3613963039014374</c:v>
                </c:pt>
                <c:pt idx="330">
                  <c:v>0.3942505133470226</c:v>
                </c:pt>
                <c:pt idx="331">
                  <c:v>0.3942505133470226</c:v>
                </c:pt>
                <c:pt idx="332">
                  <c:v>0.49281314168377821</c:v>
                </c:pt>
                <c:pt idx="333">
                  <c:v>0.49281314168377821</c:v>
                </c:pt>
                <c:pt idx="334">
                  <c:v>0.52566735112936347</c:v>
                </c:pt>
                <c:pt idx="335">
                  <c:v>0.52566735112936347</c:v>
                </c:pt>
                <c:pt idx="336">
                  <c:v>0.65708418891170428</c:v>
                </c:pt>
                <c:pt idx="337">
                  <c:v>0.65708418891170428</c:v>
                </c:pt>
                <c:pt idx="338">
                  <c:v>0.75564681724845995</c:v>
                </c:pt>
                <c:pt idx="339">
                  <c:v>0.75564681724845995</c:v>
                </c:pt>
                <c:pt idx="340">
                  <c:v>0.7885010266940452</c:v>
                </c:pt>
                <c:pt idx="341">
                  <c:v>0.7885010266940452</c:v>
                </c:pt>
                <c:pt idx="342">
                  <c:v>0.95277207392197127</c:v>
                </c:pt>
                <c:pt idx="343">
                  <c:v>0.95277207392197127</c:v>
                </c:pt>
                <c:pt idx="344">
                  <c:v>1.0513347022587269</c:v>
                </c:pt>
                <c:pt idx="345">
                  <c:v>1.0513347022587269</c:v>
                </c:pt>
                <c:pt idx="346">
                  <c:v>1.0841889117043122</c:v>
                </c:pt>
                <c:pt idx="347">
                  <c:v>1.0841889117043122</c:v>
                </c:pt>
                <c:pt idx="348">
                  <c:v>1.1498973305954825</c:v>
                </c:pt>
                <c:pt idx="349">
                  <c:v>1.1498973305954825</c:v>
                </c:pt>
                <c:pt idx="350">
                  <c:v>1.215605749486653</c:v>
                </c:pt>
                <c:pt idx="351">
                  <c:v>1.215605749486653</c:v>
                </c:pt>
                <c:pt idx="352">
                  <c:v>1.215605749486653</c:v>
                </c:pt>
                <c:pt idx="353">
                  <c:v>1.215605749486653</c:v>
                </c:pt>
                <c:pt idx="354">
                  <c:v>1.2484599589322383</c:v>
                </c:pt>
                <c:pt idx="355">
                  <c:v>1.2484599589322383</c:v>
                </c:pt>
                <c:pt idx="356">
                  <c:v>1.2813141683778233</c:v>
                </c:pt>
                <c:pt idx="357">
                  <c:v>1.2813141683778233</c:v>
                </c:pt>
                <c:pt idx="358">
                  <c:v>1.3141683778234086</c:v>
                </c:pt>
                <c:pt idx="359">
                  <c:v>1.3141683778234086</c:v>
                </c:pt>
                <c:pt idx="360">
                  <c:v>1.5441478439425051</c:v>
                </c:pt>
                <c:pt idx="361">
                  <c:v>1.5441478439425051</c:v>
                </c:pt>
                <c:pt idx="362">
                  <c:v>1.6098562628336757</c:v>
                </c:pt>
                <c:pt idx="363">
                  <c:v>1.6098562628336757</c:v>
                </c:pt>
                <c:pt idx="364">
                  <c:v>1.6098562628336757</c:v>
                </c:pt>
                <c:pt idx="365">
                  <c:v>1.6098562628336757</c:v>
                </c:pt>
                <c:pt idx="366">
                  <c:v>1.6427104722792607</c:v>
                </c:pt>
                <c:pt idx="367">
                  <c:v>1.6427104722792607</c:v>
                </c:pt>
                <c:pt idx="368">
                  <c:v>1.7084188911704312</c:v>
                </c:pt>
                <c:pt idx="369">
                  <c:v>1.7084188911704312</c:v>
                </c:pt>
                <c:pt idx="370">
                  <c:v>1.7412731006160165</c:v>
                </c:pt>
                <c:pt idx="371">
                  <c:v>1.7412731006160165</c:v>
                </c:pt>
                <c:pt idx="372">
                  <c:v>1.7412731006160165</c:v>
                </c:pt>
                <c:pt idx="373">
                  <c:v>1.7412731006160165</c:v>
                </c:pt>
                <c:pt idx="374">
                  <c:v>1.8726899383983573</c:v>
                </c:pt>
                <c:pt idx="375">
                  <c:v>1.8726899383983573</c:v>
                </c:pt>
                <c:pt idx="376">
                  <c:v>2.0698151950718686</c:v>
                </c:pt>
                <c:pt idx="377">
                  <c:v>2.0698151950718686</c:v>
                </c:pt>
                <c:pt idx="378">
                  <c:v>2.0698151950718686</c:v>
                </c:pt>
                <c:pt idx="379">
                  <c:v>2.0698151950718686</c:v>
                </c:pt>
                <c:pt idx="380">
                  <c:v>2.0698151950718686</c:v>
                </c:pt>
                <c:pt idx="381">
                  <c:v>2.0698151950718686</c:v>
                </c:pt>
                <c:pt idx="382">
                  <c:v>2.0698151950718686</c:v>
                </c:pt>
                <c:pt idx="383">
                  <c:v>2.0698151950718686</c:v>
                </c:pt>
                <c:pt idx="384">
                  <c:v>2.299794661190965</c:v>
                </c:pt>
                <c:pt idx="385">
                  <c:v>2.299794661190965</c:v>
                </c:pt>
                <c:pt idx="386">
                  <c:v>2.4640657084188913</c:v>
                </c:pt>
                <c:pt idx="387">
                  <c:v>2.4640657084188913</c:v>
                </c:pt>
                <c:pt idx="388">
                  <c:v>2.5297741273100618</c:v>
                </c:pt>
                <c:pt idx="389">
                  <c:v>2.5297741273100618</c:v>
                </c:pt>
                <c:pt idx="390">
                  <c:v>2.6940451745379876</c:v>
                </c:pt>
                <c:pt idx="391">
                  <c:v>2.6940451745379876</c:v>
                </c:pt>
                <c:pt idx="392">
                  <c:v>2.7268993839835729</c:v>
                </c:pt>
                <c:pt idx="393">
                  <c:v>2.7268993839835729</c:v>
                </c:pt>
                <c:pt idx="394">
                  <c:v>2.7926078028747434</c:v>
                </c:pt>
                <c:pt idx="395">
                  <c:v>2.7926078028747434</c:v>
                </c:pt>
                <c:pt idx="396">
                  <c:v>2.8911704312114992</c:v>
                </c:pt>
                <c:pt idx="397">
                  <c:v>2.8911704312114992</c:v>
                </c:pt>
                <c:pt idx="398">
                  <c:v>2.9568788501026693</c:v>
                </c:pt>
                <c:pt idx="399">
                  <c:v>2.9568788501026693</c:v>
                </c:pt>
                <c:pt idx="400">
                  <c:v>2.9897330595482545</c:v>
                </c:pt>
                <c:pt idx="401">
                  <c:v>2.9897330595482545</c:v>
                </c:pt>
                <c:pt idx="402">
                  <c:v>3.2854209445585214</c:v>
                </c:pt>
                <c:pt idx="403">
                  <c:v>3.2854209445585214</c:v>
                </c:pt>
                <c:pt idx="404">
                  <c:v>3.5154004106776182</c:v>
                </c:pt>
                <c:pt idx="405">
                  <c:v>3.5154004106776182</c:v>
                </c:pt>
                <c:pt idx="406">
                  <c:v>3.5811088295687883</c:v>
                </c:pt>
                <c:pt idx="407">
                  <c:v>3.5811088295687883</c:v>
                </c:pt>
                <c:pt idx="408">
                  <c:v>3.6139630390143735</c:v>
                </c:pt>
                <c:pt idx="409">
                  <c:v>3.6139630390143735</c:v>
                </c:pt>
                <c:pt idx="410">
                  <c:v>3.7453798767967146</c:v>
                </c:pt>
                <c:pt idx="411">
                  <c:v>3.7453798767967146</c:v>
                </c:pt>
                <c:pt idx="412">
                  <c:v>3.7453798767967146</c:v>
                </c:pt>
                <c:pt idx="413">
                  <c:v>3.7453798767967146</c:v>
                </c:pt>
                <c:pt idx="414">
                  <c:v>4.0410677618069819</c:v>
                </c:pt>
                <c:pt idx="415">
                  <c:v>4.0410677618069819</c:v>
                </c:pt>
                <c:pt idx="416">
                  <c:v>4.0739219712525667</c:v>
                </c:pt>
                <c:pt idx="417">
                  <c:v>4.0739219712525667</c:v>
                </c:pt>
                <c:pt idx="418">
                  <c:v>4.0739219712525667</c:v>
                </c:pt>
                <c:pt idx="419">
                  <c:v>4.0739219712525667</c:v>
                </c:pt>
                <c:pt idx="420">
                  <c:v>4.2710472279260783</c:v>
                </c:pt>
                <c:pt idx="421">
                  <c:v>4.2710472279260783</c:v>
                </c:pt>
                <c:pt idx="422">
                  <c:v>4.3039014373716631</c:v>
                </c:pt>
                <c:pt idx="423">
                  <c:v>4.3039014373716631</c:v>
                </c:pt>
                <c:pt idx="424">
                  <c:v>4.3039014373716631</c:v>
                </c:pt>
                <c:pt idx="425">
                  <c:v>4.3039014373716631</c:v>
                </c:pt>
                <c:pt idx="426">
                  <c:v>4.3696098562628336</c:v>
                </c:pt>
                <c:pt idx="427">
                  <c:v>4.3696098562628336</c:v>
                </c:pt>
                <c:pt idx="428">
                  <c:v>4.5667351129363452</c:v>
                </c:pt>
                <c:pt idx="429">
                  <c:v>4.5667351129363452</c:v>
                </c:pt>
                <c:pt idx="430">
                  <c:v>4.6652977412731005</c:v>
                </c:pt>
                <c:pt idx="431">
                  <c:v>4.6652977412731005</c:v>
                </c:pt>
                <c:pt idx="432">
                  <c:v>4.6652977412731005</c:v>
                </c:pt>
                <c:pt idx="433">
                  <c:v>4.6652977412731005</c:v>
                </c:pt>
                <c:pt idx="434">
                  <c:v>4.862422997946612</c:v>
                </c:pt>
                <c:pt idx="435">
                  <c:v>4.862422997946612</c:v>
                </c:pt>
                <c:pt idx="436">
                  <c:v>5.0266940451745379</c:v>
                </c:pt>
                <c:pt idx="437">
                  <c:v>5.0266940451745379</c:v>
                </c:pt>
                <c:pt idx="438">
                  <c:v>5.0595482546201236</c:v>
                </c:pt>
                <c:pt idx="439">
                  <c:v>5.0595482546201236</c:v>
                </c:pt>
                <c:pt idx="440">
                  <c:v>5.3223819301848048</c:v>
                </c:pt>
                <c:pt idx="441">
                  <c:v>5.3223819301848048</c:v>
                </c:pt>
                <c:pt idx="442">
                  <c:v>5.3880903490759753</c:v>
                </c:pt>
                <c:pt idx="443">
                  <c:v>5.3880903490759753</c:v>
                </c:pt>
                <c:pt idx="444">
                  <c:v>5.5195071868583163</c:v>
                </c:pt>
                <c:pt idx="445">
                  <c:v>5.5195071868583163</c:v>
                </c:pt>
                <c:pt idx="446">
                  <c:v>5.6837782340862422</c:v>
                </c:pt>
                <c:pt idx="447">
                  <c:v>5.6837782340862422</c:v>
                </c:pt>
                <c:pt idx="448">
                  <c:v>5.7166324435318279</c:v>
                </c:pt>
                <c:pt idx="449">
                  <c:v>5.7166324435318279</c:v>
                </c:pt>
                <c:pt idx="450">
                  <c:v>5.7494866529774127</c:v>
                </c:pt>
                <c:pt idx="451">
                  <c:v>5.7494866529774127</c:v>
                </c:pt>
                <c:pt idx="452">
                  <c:v>6.1765913757700206</c:v>
                </c:pt>
                <c:pt idx="453">
                  <c:v>6.1765913757700206</c:v>
                </c:pt>
                <c:pt idx="454">
                  <c:v>6.3080082135523616</c:v>
                </c:pt>
                <c:pt idx="455">
                  <c:v>6.3080082135523616</c:v>
                </c:pt>
                <c:pt idx="456">
                  <c:v>6.5708418891170428</c:v>
                </c:pt>
                <c:pt idx="457">
                  <c:v>6.5708418891170428</c:v>
                </c:pt>
                <c:pt idx="458">
                  <c:v>6.6036960985626285</c:v>
                </c:pt>
                <c:pt idx="459">
                  <c:v>6.6036960985626285</c:v>
                </c:pt>
                <c:pt idx="460">
                  <c:v>6.6365503080082133</c:v>
                </c:pt>
                <c:pt idx="461">
                  <c:v>6.6365503080082133</c:v>
                </c:pt>
                <c:pt idx="462">
                  <c:v>7.0636550308008212</c:v>
                </c:pt>
                <c:pt idx="463">
                  <c:v>7.0636550308008212</c:v>
                </c:pt>
                <c:pt idx="464">
                  <c:v>7.2607802874743328</c:v>
                </c:pt>
                <c:pt idx="465">
                  <c:v>7.2607802874743328</c:v>
                </c:pt>
                <c:pt idx="466">
                  <c:v>7.2936344969199176</c:v>
                </c:pt>
                <c:pt idx="467">
                  <c:v>7.2936344969199176</c:v>
                </c:pt>
                <c:pt idx="468">
                  <c:v>7.3593429158110881</c:v>
                </c:pt>
                <c:pt idx="469">
                  <c:v>7.3593429158110881</c:v>
                </c:pt>
                <c:pt idx="470">
                  <c:v>7.3593429158110881</c:v>
                </c:pt>
                <c:pt idx="471">
                  <c:v>7.3593429158110881</c:v>
                </c:pt>
                <c:pt idx="472">
                  <c:v>7.6221765913757702</c:v>
                </c:pt>
                <c:pt idx="473">
                  <c:v>7.6221765913757702</c:v>
                </c:pt>
                <c:pt idx="474">
                  <c:v>7.6878850102669407</c:v>
                </c:pt>
                <c:pt idx="475">
                  <c:v>7.6878850102669407</c:v>
                </c:pt>
                <c:pt idx="476">
                  <c:v>7.8193018480492817</c:v>
                </c:pt>
                <c:pt idx="477">
                  <c:v>7.8193018480492817</c:v>
                </c:pt>
                <c:pt idx="478">
                  <c:v>7.9178644763860371</c:v>
                </c:pt>
                <c:pt idx="479">
                  <c:v>7.9178644763860371</c:v>
                </c:pt>
                <c:pt idx="480">
                  <c:v>8.2464065708418897</c:v>
                </c:pt>
                <c:pt idx="481">
                  <c:v>8.2464065708418897</c:v>
                </c:pt>
                <c:pt idx="482">
                  <c:v>8.3121149897330593</c:v>
                </c:pt>
                <c:pt idx="483">
                  <c:v>8.3121149897330593</c:v>
                </c:pt>
                <c:pt idx="484">
                  <c:v>8.5420944558521565</c:v>
                </c:pt>
                <c:pt idx="485">
                  <c:v>8.5420944558521565</c:v>
                </c:pt>
                <c:pt idx="486">
                  <c:v>8.8377823408624234</c:v>
                </c:pt>
                <c:pt idx="487">
                  <c:v>8.8377823408624234</c:v>
                </c:pt>
                <c:pt idx="488">
                  <c:v>8.9363449691991779</c:v>
                </c:pt>
                <c:pt idx="489">
                  <c:v>8.9363449691991779</c:v>
                </c:pt>
                <c:pt idx="490">
                  <c:v>9.1006160164271055</c:v>
                </c:pt>
                <c:pt idx="491">
                  <c:v>9.1006160164271055</c:v>
                </c:pt>
                <c:pt idx="492">
                  <c:v>9.4291581108829572</c:v>
                </c:pt>
                <c:pt idx="493">
                  <c:v>9.4291581108829572</c:v>
                </c:pt>
                <c:pt idx="494">
                  <c:v>9.6591375770020527</c:v>
                </c:pt>
                <c:pt idx="495">
                  <c:v>9.6591375770020527</c:v>
                </c:pt>
                <c:pt idx="496">
                  <c:v>10.151950718685832</c:v>
                </c:pt>
                <c:pt idx="497">
                  <c:v>10.151950718685832</c:v>
                </c:pt>
                <c:pt idx="498">
                  <c:v>10.316221765913758</c:v>
                </c:pt>
                <c:pt idx="499">
                  <c:v>10.316221765913758</c:v>
                </c:pt>
                <c:pt idx="500">
                  <c:v>10.513347022587268</c:v>
                </c:pt>
                <c:pt idx="501">
                  <c:v>10.513347022587268</c:v>
                </c:pt>
                <c:pt idx="502">
                  <c:v>10.809034907597535</c:v>
                </c:pt>
                <c:pt idx="503">
                  <c:v>10.809034907597535</c:v>
                </c:pt>
                <c:pt idx="504">
                  <c:v>10.841889117043122</c:v>
                </c:pt>
                <c:pt idx="505">
                  <c:v>10.841889117043122</c:v>
                </c:pt>
                <c:pt idx="506">
                  <c:v>10.940451745379876</c:v>
                </c:pt>
                <c:pt idx="507">
                  <c:v>10.940451745379876</c:v>
                </c:pt>
                <c:pt idx="508">
                  <c:v>11.433264887063656</c:v>
                </c:pt>
                <c:pt idx="509">
                  <c:v>11.433264887063656</c:v>
                </c:pt>
                <c:pt idx="510">
                  <c:v>11.564681724845997</c:v>
                </c:pt>
                <c:pt idx="511">
                  <c:v>11.564681724845997</c:v>
                </c:pt>
                <c:pt idx="512">
                  <c:v>11.761806981519507</c:v>
                </c:pt>
                <c:pt idx="513">
                  <c:v>11.761806981519507</c:v>
                </c:pt>
                <c:pt idx="514">
                  <c:v>12.386036960985626</c:v>
                </c:pt>
                <c:pt idx="515">
                  <c:v>12.386036960985626</c:v>
                </c:pt>
                <c:pt idx="516">
                  <c:v>12.681724845995893</c:v>
                </c:pt>
                <c:pt idx="517">
                  <c:v>12.681724845995893</c:v>
                </c:pt>
                <c:pt idx="518">
                  <c:v>12.813141683778234</c:v>
                </c:pt>
                <c:pt idx="519">
                  <c:v>12.813141683778234</c:v>
                </c:pt>
                <c:pt idx="520">
                  <c:v>12.845995893223819</c:v>
                </c:pt>
                <c:pt idx="521">
                  <c:v>12.845995893223819</c:v>
                </c:pt>
                <c:pt idx="522">
                  <c:v>13.240246406570842</c:v>
                </c:pt>
                <c:pt idx="523">
                  <c:v>13.240246406570842</c:v>
                </c:pt>
                <c:pt idx="524">
                  <c:v>13.305954825462011</c:v>
                </c:pt>
                <c:pt idx="525">
                  <c:v>13.305954825462011</c:v>
                </c:pt>
                <c:pt idx="526">
                  <c:v>13.733059548254619</c:v>
                </c:pt>
                <c:pt idx="527">
                  <c:v>13.733059548254619</c:v>
                </c:pt>
                <c:pt idx="528">
                  <c:v>14.028747433264886</c:v>
                </c:pt>
                <c:pt idx="529">
                  <c:v>14.028747433264886</c:v>
                </c:pt>
                <c:pt idx="530">
                  <c:v>14.160164271047227</c:v>
                </c:pt>
                <c:pt idx="531">
                  <c:v>14.160164271047227</c:v>
                </c:pt>
                <c:pt idx="532">
                  <c:v>14.390143737166325</c:v>
                </c:pt>
                <c:pt idx="533">
                  <c:v>14.390143737166325</c:v>
                </c:pt>
                <c:pt idx="534">
                  <c:v>15.408624229979466</c:v>
                </c:pt>
                <c:pt idx="535">
                  <c:v>15.408624229979466</c:v>
                </c:pt>
                <c:pt idx="536">
                  <c:v>16.328542094455852</c:v>
                </c:pt>
                <c:pt idx="537">
                  <c:v>16.328542094455852</c:v>
                </c:pt>
                <c:pt idx="538">
                  <c:v>16.459958932238195</c:v>
                </c:pt>
                <c:pt idx="539">
                  <c:v>16.459958932238195</c:v>
                </c:pt>
                <c:pt idx="540">
                  <c:v>17.117043121149898</c:v>
                </c:pt>
                <c:pt idx="541">
                  <c:v>17.117043121149898</c:v>
                </c:pt>
                <c:pt idx="542">
                  <c:v>17.708418891170432</c:v>
                </c:pt>
                <c:pt idx="543">
                  <c:v>17.708418891170432</c:v>
                </c:pt>
                <c:pt idx="544">
                  <c:v>19.7782340862423</c:v>
                </c:pt>
                <c:pt idx="545">
                  <c:v>19.7782340862423</c:v>
                </c:pt>
                <c:pt idx="546">
                  <c:v>20.271047227926079</c:v>
                </c:pt>
                <c:pt idx="547">
                  <c:v>20.271047227926079</c:v>
                </c:pt>
                <c:pt idx="548">
                  <c:v>20.501026694045173</c:v>
                </c:pt>
                <c:pt idx="549">
                  <c:v>20.501026694045173</c:v>
                </c:pt>
                <c:pt idx="550">
                  <c:v>20.73100616016427</c:v>
                </c:pt>
                <c:pt idx="551">
                  <c:v>20.73100616016427</c:v>
                </c:pt>
                <c:pt idx="552">
                  <c:v>22.17659137577002</c:v>
                </c:pt>
                <c:pt idx="553">
                  <c:v>22.17659137577002</c:v>
                </c:pt>
                <c:pt idx="554">
                  <c:v>24.377823408624231</c:v>
                </c:pt>
                <c:pt idx="555">
                  <c:v>24.377823408624231</c:v>
                </c:pt>
                <c:pt idx="556">
                  <c:v>24.837782340862422</c:v>
                </c:pt>
                <c:pt idx="557">
                  <c:v>24.837782340862422</c:v>
                </c:pt>
                <c:pt idx="558">
                  <c:v>25.88911704312115</c:v>
                </c:pt>
                <c:pt idx="559">
                  <c:v>25.88911704312115</c:v>
                </c:pt>
                <c:pt idx="560">
                  <c:v>26.677618069815196</c:v>
                </c:pt>
                <c:pt idx="561">
                  <c:v>26.677618069815196</c:v>
                </c:pt>
                <c:pt idx="562">
                  <c:v>27.433264887063654</c:v>
                </c:pt>
                <c:pt idx="563">
                  <c:v>27.433264887063654</c:v>
                </c:pt>
                <c:pt idx="564">
                  <c:v>28.320328542094455</c:v>
                </c:pt>
                <c:pt idx="565">
                  <c:v>28.320328542094455</c:v>
                </c:pt>
                <c:pt idx="566">
                  <c:v>29.240246406570844</c:v>
                </c:pt>
                <c:pt idx="567">
                  <c:v>29.240246406570844</c:v>
                </c:pt>
                <c:pt idx="568">
                  <c:v>32.95277207392197</c:v>
                </c:pt>
                <c:pt idx="569">
                  <c:v>32.95277207392197</c:v>
                </c:pt>
                <c:pt idx="570">
                  <c:v>34.75975359342916</c:v>
                </c:pt>
                <c:pt idx="571">
                  <c:v>34.75975359342916</c:v>
                </c:pt>
                <c:pt idx="572">
                  <c:v>38.143737166324435</c:v>
                </c:pt>
                <c:pt idx="573">
                  <c:v>38.143737166324435</c:v>
                </c:pt>
                <c:pt idx="574">
                  <c:v>39.260780287474333</c:v>
                </c:pt>
                <c:pt idx="575">
                  <c:v>39.260780287474333</c:v>
                </c:pt>
                <c:pt idx="640">
                  <c:v>8.2135523613963031</c:v>
                </c:pt>
                <c:pt idx="641">
                  <c:v>8.8049281314168386</c:v>
                </c:pt>
                <c:pt idx="642">
                  <c:v>9.0349075975359341</c:v>
                </c:pt>
                <c:pt idx="643">
                  <c:v>9.4948665297741268</c:v>
                </c:pt>
                <c:pt idx="644">
                  <c:v>11.039014373716633</c:v>
                </c:pt>
                <c:pt idx="645">
                  <c:v>11.564681724845997</c:v>
                </c:pt>
                <c:pt idx="646">
                  <c:v>11.794661190965092</c:v>
                </c:pt>
                <c:pt idx="647">
                  <c:v>13.075975359342916</c:v>
                </c:pt>
                <c:pt idx="648">
                  <c:v>14.094455852156058</c:v>
                </c:pt>
                <c:pt idx="649">
                  <c:v>15.474332648870636</c:v>
                </c:pt>
                <c:pt idx="650">
                  <c:v>17.544147843942504</c:v>
                </c:pt>
                <c:pt idx="651">
                  <c:v>19.613963039014372</c:v>
                </c:pt>
                <c:pt idx="652">
                  <c:v>19.7782340862423</c:v>
                </c:pt>
                <c:pt idx="653">
                  <c:v>20.993839835728952</c:v>
                </c:pt>
                <c:pt idx="654">
                  <c:v>21.453798767967147</c:v>
                </c:pt>
                <c:pt idx="655">
                  <c:v>22.735112936344969</c:v>
                </c:pt>
                <c:pt idx="656">
                  <c:v>22.965092402464066</c:v>
                </c:pt>
                <c:pt idx="657">
                  <c:v>23.162217659137578</c:v>
                </c:pt>
                <c:pt idx="658">
                  <c:v>23.655030800821354</c:v>
                </c:pt>
                <c:pt idx="659">
                  <c:v>24.410677618069816</c:v>
                </c:pt>
                <c:pt idx="660">
                  <c:v>24.837782340862422</c:v>
                </c:pt>
                <c:pt idx="661">
                  <c:v>24.903490759753595</c:v>
                </c:pt>
                <c:pt idx="662">
                  <c:v>27.991786447638603</c:v>
                </c:pt>
                <c:pt idx="663">
                  <c:v>28.780287474332649</c:v>
                </c:pt>
                <c:pt idx="664">
                  <c:v>29.634496919917865</c:v>
                </c:pt>
                <c:pt idx="665">
                  <c:v>30.160164271047229</c:v>
                </c:pt>
                <c:pt idx="666">
                  <c:v>32.032854209445588</c:v>
                </c:pt>
                <c:pt idx="667">
                  <c:v>32.131416837782339</c:v>
                </c:pt>
                <c:pt idx="668">
                  <c:v>34.036960985626287</c:v>
                </c:pt>
                <c:pt idx="669">
                  <c:v>43.466119096509239</c:v>
                </c:pt>
                <c:pt idx="672">
                  <c:v>0.95277207392197127</c:v>
                </c:pt>
                <c:pt idx="673">
                  <c:v>1.2813141683778233</c:v>
                </c:pt>
                <c:pt idx="674">
                  <c:v>1.6098562628336757</c:v>
                </c:pt>
                <c:pt idx="675">
                  <c:v>2.0698151950718686</c:v>
                </c:pt>
                <c:pt idx="676">
                  <c:v>10.513347022587268</c:v>
                </c:pt>
                <c:pt idx="677">
                  <c:v>13.733059548254619</c:v>
                </c:pt>
                <c:pt idx="678">
                  <c:v>15.408624229979466</c:v>
                </c:pt>
                <c:pt idx="679">
                  <c:v>16.328542094455852</c:v>
                </c:pt>
                <c:pt idx="680">
                  <c:v>17.708418891170432</c:v>
                </c:pt>
                <c:pt idx="681">
                  <c:v>20.271047227926079</c:v>
                </c:pt>
                <c:pt idx="682">
                  <c:v>20.73100616016427</c:v>
                </c:pt>
                <c:pt idx="683">
                  <c:v>24.377823408624231</c:v>
                </c:pt>
                <c:pt idx="684">
                  <c:v>26.677618069815196</c:v>
                </c:pt>
                <c:pt idx="685">
                  <c:v>27.433264887063654</c:v>
                </c:pt>
                <c:pt idx="686">
                  <c:v>28.320328542094455</c:v>
                </c:pt>
                <c:pt idx="687">
                  <c:v>29.240246406570844</c:v>
                </c:pt>
                <c:pt idx="688">
                  <c:v>32.95277207392197</c:v>
                </c:pt>
                <c:pt idx="689">
                  <c:v>39.260780287474333</c:v>
                </c:pt>
                <c:pt idx="708">
                  <c:v>0</c:v>
                </c:pt>
                <c:pt idx="709">
                  <c:v>6.8008213552361401</c:v>
                </c:pt>
              </c:numCache>
            </c:numRef>
          </c:xVal>
          <c:yVal>
            <c:numRef>
              <c:f>Sheet1!$D$2:$D$711</c:f>
              <c:numCache>
                <c:formatCode>General</c:formatCode>
                <c:ptCount val="710"/>
                <c:pt idx="640">
                  <c:v>0.45578231292516974</c:v>
                </c:pt>
                <c:pt idx="641">
                  <c:v>0.44197072768501311</c:v>
                </c:pt>
                <c:pt idx="642">
                  <c:v>0.43495531930906051</c:v>
                </c:pt>
                <c:pt idx="643">
                  <c:v>0.42782490423842018</c:v>
                </c:pt>
                <c:pt idx="644">
                  <c:v>0.39156855642160487</c:v>
                </c:pt>
                <c:pt idx="645">
                  <c:v>0.38418047045138592</c:v>
                </c:pt>
                <c:pt idx="646">
                  <c:v>0.37664752005037833</c:v>
                </c:pt>
                <c:pt idx="647">
                  <c:v>0.36127415188505674</c:v>
                </c:pt>
                <c:pt idx="648">
                  <c:v>0.3220052223323332</c:v>
                </c:pt>
                <c:pt idx="649">
                  <c:v>0.30590496121571653</c:v>
                </c:pt>
                <c:pt idx="650">
                  <c:v>0.29763725956123771</c:v>
                </c:pt>
                <c:pt idx="651">
                  <c:v>0.27212549445598883</c:v>
                </c:pt>
                <c:pt idx="652">
                  <c:v>0.26334725269934406</c:v>
                </c:pt>
                <c:pt idx="653">
                  <c:v>0.23610443345458432</c:v>
                </c:pt>
                <c:pt idx="654">
                  <c:v>0.23610443345458432</c:v>
                </c:pt>
                <c:pt idx="655">
                  <c:v>0.23610443345458432</c:v>
                </c:pt>
                <c:pt idx="656">
                  <c:v>0.23610443345458432</c:v>
                </c:pt>
                <c:pt idx="657">
                  <c:v>0.22537241375210323</c:v>
                </c:pt>
                <c:pt idx="658">
                  <c:v>0.21410379306449806</c:v>
                </c:pt>
                <c:pt idx="659">
                  <c:v>0.21410379306449806</c:v>
                </c:pt>
                <c:pt idx="660">
                  <c:v>0.20150945229599818</c:v>
                </c:pt>
                <c:pt idx="661">
                  <c:v>0.20150945229599818</c:v>
                </c:pt>
                <c:pt idx="662">
                  <c:v>0.17272238768228418</c:v>
                </c:pt>
                <c:pt idx="663">
                  <c:v>0.17272238768228418</c:v>
                </c:pt>
                <c:pt idx="664">
                  <c:v>0.17272238768228418</c:v>
                </c:pt>
                <c:pt idx="665">
                  <c:v>0.17272238768228418</c:v>
                </c:pt>
                <c:pt idx="666">
                  <c:v>0.17272238768228418</c:v>
                </c:pt>
                <c:pt idx="667">
                  <c:v>0.17272238768228418</c:v>
                </c:pt>
                <c:pt idx="668">
                  <c:v>0.11514825845485613</c:v>
                </c:pt>
                <c:pt idx="669">
                  <c:v>7.6765505636570752E-2</c:v>
                </c:pt>
              </c:numCache>
            </c:numRef>
          </c:yVal>
          <c:smooth val="0"/>
          <c:extLst>
            <c:ext xmlns:c16="http://schemas.microsoft.com/office/drawing/2014/chart" uri="{C3380CC4-5D6E-409C-BE32-E72D297353CC}">
              <c16:uniqueId val="{00000002-E45F-49C5-B165-9641E70E2A15}"/>
            </c:ext>
          </c:extLst>
        </c:ser>
        <c:ser>
          <c:idx val="3"/>
          <c:order val="3"/>
          <c:tx>
            <c:strRef>
              <c:f>Sheet1!$E$1</c:f>
              <c:strCache>
                <c:ptCount val="1"/>
                <c:pt idx="0">
                  <c:v>CCR Cen</c:v>
                </c:pt>
              </c:strCache>
            </c:strRef>
          </c:tx>
          <c:spPr>
            <a:ln w="19050" cap="rnd">
              <a:noFill/>
              <a:round/>
            </a:ln>
            <a:effectLst/>
          </c:spPr>
          <c:marker>
            <c:symbol val="circle"/>
            <c:size val="4"/>
            <c:spPr>
              <a:noFill/>
              <a:ln w="9525">
                <a:solidFill>
                  <a:srgbClr val="A69F9F"/>
                </a:solidFill>
              </a:ln>
              <a:effectLst/>
            </c:spPr>
          </c:marker>
          <c:xVal>
            <c:numRef>
              <c:f>Sheet1!$A$2:$A$711</c:f>
              <c:numCache>
                <c:formatCode>General</c:formatCode>
                <c:ptCount val="710"/>
                <c:pt idx="0">
                  <c:v>0</c:v>
                </c:pt>
                <c:pt idx="1">
                  <c:v>9.856262833675565E-2</c:v>
                </c:pt>
                <c:pt idx="2">
                  <c:v>9.856262833675565E-2</c:v>
                </c:pt>
                <c:pt idx="3">
                  <c:v>0.32854209445585214</c:v>
                </c:pt>
                <c:pt idx="4">
                  <c:v>0.32854209445585214</c:v>
                </c:pt>
                <c:pt idx="5">
                  <c:v>0.3942505133470226</c:v>
                </c:pt>
                <c:pt idx="6">
                  <c:v>0.3942505133470226</c:v>
                </c:pt>
                <c:pt idx="7">
                  <c:v>0.45995893223819301</c:v>
                </c:pt>
                <c:pt idx="8">
                  <c:v>0.45995893223819301</c:v>
                </c:pt>
                <c:pt idx="9">
                  <c:v>0.45995893223819301</c:v>
                </c:pt>
                <c:pt idx="10">
                  <c:v>0.45995893223819301</c:v>
                </c:pt>
                <c:pt idx="11">
                  <c:v>0.52566735112936347</c:v>
                </c:pt>
                <c:pt idx="12">
                  <c:v>0.52566735112936347</c:v>
                </c:pt>
                <c:pt idx="13">
                  <c:v>0.62422997946611913</c:v>
                </c:pt>
                <c:pt idx="14">
                  <c:v>0.62422997946611913</c:v>
                </c:pt>
                <c:pt idx="15">
                  <c:v>0.88706365503080087</c:v>
                </c:pt>
                <c:pt idx="16">
                  <c:v>0.88706365503080087</c:v>
                </c:pt>
                <c:pt idx="17">
                  <c:v>0.98562628336755642</c:v>
                </c:pt>
                <c:pt idx="18">
                  <c:v>0.98562628336755642</c:v>
                </c:pt>
                <c:pt idx="19">
                  <c:v>1.0184804928131417</c:v>
                </c:pt>
                <c:pt idx="20">
                  <c:v>1.0184804928131417</c:v>
                </c:pt>
                <c:pt idx="21">
                  <c:v>1.1498973305954825</c:v>
                </c:pt>
                <c:pt idx="22">
                  <c:v>1.1498973305954825</c:v>
                </c:pt>
                <c:pt idx="23">
                  <c:v>1.1827515400410678</c:v>
                </c:pt>
                <c:pt idx="24">
                  <c:v>1.1827515400410678</c:v>
                </c:pt>
                <c:pt idx="25">
                  <c:v>1.2484599589322383</c:v>
                </c:pt>
                <c:pt idx="26">
                  <c:v>1.2484599589322383</c:v>
                </c:pt>
                <c:pt idx="27">
                  <c:v>1.3470225872689938</c:v>
                </c:pt>
                <c:pt idx="28">
                  <c:v>1.3470225872689938</c:v>
                </c:pt>
                <c:pt idx="29">
                  <c:v>1.3798767967145791</c:v>
                </c:pt>
                <c:pt idx="30">
                  <c:v>1.3798767967145791</c:v>
                </c:pt>
                <c:pt idx="31">
                  <c:v>1.3798767967145791</c:v>
                </c:pt>
                <c:pt idx="32">
                  <c:v>1.3798767967145791</c:v>
                </c:pt>
                <c:pt idx="33">
                  <c:v>1.3798767967145791</c:v>
                </c:pt>
                <c:pt idx="34">
                  <c:v>1.3798767967145791</c:v>
                </c:pt>
                <c:pt idx="35">
                  <c:v>1.4784394250513346</c:v>
                </c:pt>
                <c:pt idx="36">
                  <c:v>1.4784394250513346</c:v>
                </c:pt>
                <c:pt idx="37">
                  <c:v>1.5112936344969199</c:v>
                </c:pt>
                <c:pt idx="38">
                  <c:v>1.5112936344969199</c:v>
                </c:pt>
                <c:pt idx="39">
                  <c:v>1.675564681724846</c:v>
                </c:pt>
                <c:pt idx="40">
                  <c:v>1.675564681724846</c:v>
                </c:pt>
                <c:pt idx="41">
                  <c:v>1.7412731006160165</c:v>
                </c:pt>
                <c:pt idx="42">
                  <c:v>1.7412731006160165</c:v>
                </c:pt>
                <c:pt idx="43">
                  <c:v>1.8069815195071868</c:v>
                </c:pt>
                <c:pt idx="44">
                  <c:v>1.8069815195071868</c:v>
                </c:pt>
                <c:pt idx="45">
                  <c:v>1.839835728952772</c:v>
                </c:pt>
                <c:pt idx="46">
                  <c:v>1.839835728952772</c:v>
                </c:pt>
                <c:pt idx="47">
                  <c:v>1.9055441478439425</c:v>
                </c:pt>
                <c:pt idx="48">
                  <c:v>1.9055441478439425</c:v>
                </c:pt>
                <c:pt idx="49">
                  <c:v>1.9383983572895278</c:v>
                </c:pt>
                <c:pt idx="50">
                  <c:v>1.9383983572895278</c:v>
                </c:pt>
                <c:pt idx="51">
                  <c:v>2.0369609856262834</c:v>
                </c:pt>
                <c:pt idx="52">
                  <c:v>2.0369609856262834</c:v>
                </c:pt>
                <c:pt idx="53">
                  <c:v>2.0698151950718686</c:v>
                </c:pt>
                <c:pt idx="54">
                  <c:v>2.0698151950718686</c:v>
                </c:pt>
                <c:pt idx="55">
                  <c:v>2.1355236139630391</c:v>
                </c:pt>
                <c:pt idx="56">
                  <c:v>2.1355236139630391</c:v>
                </c:pt>
                <c:pt idx="57">
                  <c:v>2.2340862422997945</c:v>
                </c:pt>
                <c:pt idx="58">
                  <c:v>2.2340862422997945</c:v>
                </c:pt>
                <c:pt idx="59">
                  <c:v>2.2669404517453797</c:v>
                </c:pt>
                <c:pt idx="60">
                  <c:v>2.2669404517453797</c:v>
                </c:pt>
                <c:pt idx="61">
                  <c:v>2.3326488706365502</c:v>
                </c:pt>
                <c:pt idx="62">
                  <c:v>2.3326488706365502</c:v>
                </c:pt>
                <c:pt idx="63">
                  <c:v>2.431211498973306</c:v>
                </c:pt>
                <c:pt idx="64">
                  <c:v>2.431211498973306</c:v>
                </c:pt>
                <c:pt idx="65">
                  <c:v>2.4640657084188913</c:v>
                </c:pt>
                <c:pt idx="66">
                  <c:v>2.4640657084188913</c:v>
                </c:pt>
                <c:pt idx="67">
                  <c:v>2.5626283367556466</c:v>
                </c:pt>
                <c:pt idx="68">
                  <c:v>2.5626283367556466</c:v>
                </c:pt>
                <c:pt idx="69">
                  <c:v>2.6283367556468171</c:v>
                </c:pt>
                <c:pt idx="70">
                  <c:v>2.6283367556468171</c:v>
                </c:pt>
                <c:pt idx="71">
                  <c:v>2.6283367556468171</c:v>
                </c:pt>
                <c:pt idx="72">
                  <c:v>2.6283367556468171</c:v>
                </c:pt>
                <c:pt idx="73">
                  <c:v>2.8254620123203287</c:v>
                </c:pt>
                <c:pt idx="74">
                  <c:v>2.8254620123203287</c:v>
                </c:pt>
                <c:pt idx="75">
                  <c:v>2.9568788501026693</c:v>
                </c:pt>
                <c:pt idx="76">
                  <c:v>2.9568788501026693</c:v>
                </c:pt>
                <c:pt idx="77">
                  <c:v>2.9897330595482545</c:v>
                </c:pt>
                <c:pt idx="78">
                  <c:v>2.9897330595482545</c:v>
                </c:pt>
                <c:pt idx="79">
                  <c:v>2.9897330595482545</c:v>
                </c:pt>
                <c:pt idx="80">
                  <c:v>2.9897330595482545</c:v>
                </c:pt>
                <c:pt idx="81">
                  <c:v>3.055441478439425</c:v>
                </c:pt>
                <c:pt idx="82">
                  <c:v>3.055441478439425</c:v>
                </c:pt>
                <c:pt idx="83">
                  <c:v>3.1540041067761808</c:v>
                </c:pt>
                <c:pt idx="84">
                  <c:v>3.1540041067761808</c:v>
                </c:pt>
                <c:pt idx="85">
                  <c:v>3.9096509240246409</c:v>
                </c:pt>
                <c:pt idx="86">
                  <c:v>3.9096509240246409</c:v>
                </c:pt>
                <c:pt idx="87">
                  <c:v>3.9096509240246409</c:v>
                </c:pt>
                <c:pt idx="88">
                  <c:v>3.9096509240246409</c:v>
                </c:pt>
                <c:pt idx="89">
                  <c:v>3.9425051334702257</c:v>
                </c:pt>
                <c:pt idx="90">
                  <c:v>3.9425051334702257</c:v>
                </c:pt>
                <c:pt idx="91">
                  <c:v>4.0410677618069819</c:v>
                </c:pt>
                <c:pt idx="92">
                  <c:v>4.0410677618069819</c:v>
                </c:pt>
                <c:pt idx="93">
                  <c:v>4.2381930184804926</c:v>
                </c:pt>
                <c:pt idx="94">
                  <c:v>4.2381930184804926</c:v>
                </c:pt>
                <c:pt idx="95">
                  <c:v>4.2710472279260783</c:v>
                </c:pt>
                <c:pt idx="96">
                  <c:v>4.2710472279260783</c:v>
                </c:pt>
                <c:pt idx="97">
                  <c:v>4.3696098562628336</c:v>
                </c:pt>
                <c:pt idx="98">
                  <c:v>4.3696098562628336</c:v>
                </c:pt>
                <c:pt idx="99">
                  <c:v>4.4024640657084193</c:v>
                </c:pt>
                <c:pt idx="100">
                  <c:v>4.4024640657084193</c:v>
                </c:pt>
                <c:pt idx="101">
                  <c:v>4.4024640657084193</c:v>
                </c:pt>
                <c:pt idx="102">
                  <c:v>4.4024640657084193</c:v>
                </c:pt>
                <c:pt idx="103">
                  <c:v>4.6652977412731005</c:v>
                </c:pt>
                <c:pt idx="104">
                  <c:v>4.6652977412731005</c:v>
                </c:pt>
                <c:pt idx="105">
                  <c:v>4.862422997946612</c:v>
                </c:pt>
                <c:pt idx="106">
                  <c:v>4.862422997946612</c:v>
                </c:pt>
                <c:pt idx="107">
                  <c:v>4.9281314168377826</c:v>
                </c:pt>
                <c:pt idx="108">
                  <c:v>4.9281314168377826</c:v>
                </c:pt>
                <c:pt idx="109">
                  <c:v>4.9938398357289531</c:v>
                </c:pt>
                <c:pt idx="110">
                  <c:v>4.9938398357289531</c:v>
                </c:pt>
                <c:pt idx="111">
                  <c:v>5.1909650924024637</c:v>
                </c:pt>
                <c:pt idx="112">
                  <c:v>5.1909650924024637</c:v>
                </c:pt>
                <c:pt idx="113">
                  <c:v>5.2238193018480494</c:v>
                </c:pt>
                <c:pt idx="114">
                  <c:v>5.2238193018480494</c:v>
                </c:pt>
                <c:pt idx="115">
                  <c:v>5.3223819301848048</c:v>
                </c:pt>
                <c:pt idx="116">
                  <c:v>5.3223819301848048</c:v>
                </c:pt>
                <c:pt idx="117">
                  <c:v>5.3552361396303905</c:v>
                </c:pt>
                <c:pt idx="118">
                  <c:v>5.3552361396303905</c:v>
                </c:pt>
                <c:pt idx="119">
                  <c:v>5.4866529774127306</c:v>
                </c:pt>
                <c:pt idx="120">
                  <c:v>5.4866529774127306</c:v>
                </c:pt>
                <c:pt idx="121">
                  <c:v>5.5195071868583163</c:v>
                </c:pt>
                <c:pt idx="122">
                  <c:v>5.5195071868583163</c:v>
                </c:pt>
                <c:pt idx="123">
                  <c:v>5.6837782340862422</c:v>
                </c:pt>
                <c:pt idx="124">
                  <c:v>5.6837782340862422</c:v>
                </c:pt>
                <c:pt idx="125">
                  <c:v>5.848049281314168</c:v>
                </c:pt>
                <c:pt idx="126">
                  <c:v>5.848049281314168</c:v>
                </c:pt>
                <c:pt idx="127">
                  <c:v>5.9137577002053385</c:v>
                </c:pt>
                <c:pt idx="128">
                  <c:v>5.9137577002053385</c:v>
                </c:pt>
                <c:pt idx="129">
                  <c:v>5.9137577002053385</c:v>
                </c:pt>
                <c:pt idx="130">
                  <c:v>5.9137577002053385</c:v>
                </c:pt>
                <c:pt idx="131">
                  <c:v>6.0451745379876796</c:v>
                </c:pt>
                <c:pt idx="132">
                  <c:v>6.0451745379876796</c:v>
                </c:pt>
                <c:pt idx="133">
                  <c:v>6.2422997946611911</c:v>
                </c:pt>
                <c:pt idx="134">
                  <c:v>6.2422997946611911</c:v>
                </c:pt>
                <c:pt idx="135">
                  <c:v>6.2422997946611911</c:v>
                </c:pt>
                <c:pt idx="136">
                  <c:v>6.2422997946611911</c:v>
                </c:pt>
                <c:pt idx="137">
                  <c:v>6.2422997946611911</c:v>
                </c:pt>
                <c:pt idx="138">
                  <c:v>6.2422997946611911</c:v>
                </c:pt>
                <c:pt idx="139">
                  <c:v>6.3408624229979464</c:v>
                </c:pt>
                <c:pt idx="140">
                  <c:v>6.3408624229979464</c:v>
                </c:pt>
                <c:pt idx="141">
                  <c:v>6.4394250513347027</c:v>
                </c:pt>
                <c:pt idx="142">
                  <c:v>6.4394250513347027</c:v>
                </c:pt>
                <c:pt idx="143">
                  <c:v>6.4722792607802875</c:v>
                </c:pt>
                <c:pt idx="144">
                  <c:v>6.4722792607802875</c:v>
                </c:pt>
                <c:pt idx="145">
                  <c:v>6.537987679671458</c:v>
                </c:pt>
                <c:pt idx="146">
                  <c:v>6.537987679671458</c:v>
                </c:pt>
                <c:pt idx="147">
                  <c:v>6.8008213552361401</c:v>
                </c:pt>
                <c:pt idx="148">
                  <c:v>6.8008213552361401</c:v>
                </c:pt>
                <c:pt idx="149">
                  <c:v>6.8336755646817249</c:v>
                </c:pt>
                <c:pt idx="150">
                  <c:v>6.8336755646817249</c:v>
                </c:pt>
                <c:pt idx="151">
                  <c:v>6.8993839835728954</c:v>
                </c:pt>
                <c:pt idx="152">
                  <c:v>6.8993839835728954</c:v>
                </c:pt>
                <c:pt idx="153">
                  <c:v>6.8993839835728954</c:v>
                </c:pt>
                <c:pt idx="154">
                  <c:v>6.8993839835728954</c:v>
                </c:pt>
                <c:pt idx="155">
                  <c:v>7.1622176591375766</c:v>
                </c:pt>
                <c:pt idx="156">
                  <c:v>7.1622176591375766</c:v>
                </c:pt>
                <c:pt idx="157">
                  <c:v>7.5893223819301845</c:v>
                </c:pt>
                <c:pt idx="158">
                  <c:v>7.5893223819301845</c:v>
                </c:pt>
                <c:pt idx="159">
                  <c:v>7.6221765913757702</c:v>
                </c:pt>
                <c:pt idx="160">
                  <c:v>7.6221765913757702</c:v>
                </c:pt>
                <c:pt idx="161">
                  <c:v>8.2135523613963031</c:v>
                </c:pt>
                <c:pt idx="162">
                  <c:v>8.2135523613963031</c:v>
                </c:pt>
                <c:pt idx="163">
                  <c:v>8.4106776180698155</c:v>
                </c:pt>
                <c:pt idx="164">
                  <c:v>8.4106776180698155</c:v>
                </c:pt>
                <c:pt idx="165">
                  <c:v>8.4435318275154003</c:v>
                </c:pt>
                <c:pt idx="166">
                  <c:v>8.4435318275154003</c:v>
                </c:pt>
                <c:pt idx="167">
                  <c:v>8.8049281314168386</c:v>
                </c:pt>
                <c:pt idx="168">
                  <c:v>8.8049281314168386</c:v>
                </c:pt>
                <c:pt idx="169">
                  <c:v>8.8377823408624234</c:v>
                </c:pt>
                <c:pt idx="170">
                  <c:v>8.8377823408624234</c:v>
                </c:pt>
                <c:pt idx="171">
                  <c:v>9.0349075975359341</c:v>
                </c:pt>
                <c:pt idx="172">
                  <c:v>9.0349075975359341</c:v>
                </c:pt>
                <c:pt idx="173">
                  <c:v>9.462012320328542</c:v>
                </c:pt>
                <c:pt idx="174">
                  <c:v>9.462012320328542</c:v>
                </c:pt>
                <c:pt idx="175">
                  <c:v>9.4948665297741268</c:v>
                </c:pt>
                <c:pt idx="176">
                  <c:v>9.4948665297741268</c:v>
                </c:pt>
                <c:pt idx="177">
                  <c:v>9.7577002053388089</c:v>
                </c:pt>
                <c:pt idx="178">
                  <c:v>9.7577002053388089</c:v>
                </c:pt>
                <c:pt idx="179">
                  <c:v>10.020533880903491</c:v>
                </c:pt>
                <c:pt idx="180">
                  <c:v>10.020533880903491</c:v>
                </c:pt>
                <c:pt idx="181">
                  <c:v>10.184804928131417</c:v>
                </c:pt>
                <c:pt idx="182">
                  <c:v>10.184804928131417</c:v>
                </c:pt>
                <c:pt idx="183">
                  <c:v>10.677618069815194</c:v>
                </c:pt>
                <c:pt idx="184">
                  <c:v>10.677618069815194</c:v>
                </c:pt>
                <c:pt idx="185">
                  <c:v>10.710472279260781</c:v>
                </c:pt>
                <c:pt idx="186">
                  <c:v>10.710472279260781</c:v>
                </c:pt>
                <c:pt idx="187">
                  <c:v>11.039014373716633</c:v>
                </c:pt>
                <c:pt idx="188">
                  <c:v>11.039014373716633</c:v>
                </c:pt>
                <c:pt idx="189">
                  <c:v>11.268993839835728</c:v>
                </c:pt>
                <c:pt idx="190">
                  <c:v>11.268993839835728</c:v>
                </c:pt>
                <c:pt idx="191">
                  <c:v>11.564681724845997</c:v>
                </c:pt>
                <c:pt idx="192">
                  <c:v>11.564681724845997</c:v>
                </c:pt>
                <c:pt idx="193">
                  <c:v>11.597535934291582</c:v>
                </c:pt>
                <c:pt idx="194">
                  <c:v>11.597535934291582</c:v>
                </c:pt>
                <c:pt idx="195">
                  <c:v>11.794661190965092</c:v>
                </c:pt>
                <c:pt idx="196">
                  <c:v>11.794661190965092</c:v>
                </c:pt>
                <c:pt idx="197">
                  <c:v>12.517453798767967</c:v>
                </c:pt>
                <c:pt idx="198">
                  <c:v>12.517453798767967</c:v>
                </c:pt>
                <c:pt idx="199">
                  <c:v>12.747433264887064</c:v>
                </c:pt>
                <c:pt idx="200">
                  <c:v>12.747433264887064</c:v>
                </c:pt>
                <c:pt idx="201">
                  <c:v>13.075975359342916</c:v>
                </c:pt>
                <c:pt idx="202">
                  <c:v>13.075975359342916</c:v>
                </c:pt>
                <c:pt idx="203">
                  <c:v>13.568788501026694</c:v>
                </c:pt>
                <c:pt idx="204">
                  <c:v>13.568788501026694</c:v>
                </c:pt>
                <c:pt idx="205">
                  <c:v>13.634496919917865</c:v>
                </c:pt>
                <c:pt idx="206">
                  <c:v>13.634496919917865</c:v>
                </c:pt>
                <c:pt idx="207">
                  <c:v>13.733059548254619</c:v>
                </c:pt>
                <c:pt idx="208">
                  <c:v>13.733059548254619</c:v>
                </c:pt>
                <c:pt idx="209">
                  <c:v>14.094455852156058</c:v>
                </c:pt>
                <c:pt idx="210">
                  <c:v>14.094455852156058</c:v>
                </c:pt>
                <c:pt idx="211">
                  <c:v>14.094455852156058</c:v>
                </c:pt>
                <c:pt idx="212">
                  <c:v>14.094455852156058</c:v>
                </c:pt>
                <c:pt idx="213">
                  <c:v>14.094455852156058</c:v>
                </c:pt>
                <c:pt idx="214">
                  <c:v>14.094455852156058</c:v>
                </c:pt>
                <c:pt idx="215">
                  <c:v>14.127310061601642</c:v>
                </c:pt>
                <c:pt idx="216">
                  <c:v>14.127310061601642</c:v>
                </c:pt>
                <c:pt idx="217">
                  <c:v>14.620123203285422</c:v>
                </c:pt>
                <c:pt idx="218">
                  <c:v>14.620123203285422</c:v>
                </c:pt>
                <c:pt idx="219">
                  <c:v>15.474332648870636</c:v>
                </c:pt>
                <c:pt idx="220">
                  <c:v>15.474332648870636</c:v>
                </c:pt>
                <c:pt idx="221">
                  <c:v>17.281314168377822</c:v>
                </c:pt>
                <c:pt idx="222">
                  <c:v>17.281314168377822</c:v>
                </c:pt>
                <c:pt idx="223">
                  <c:v>17.544147843942504</c:v>
                </c:pt>
                <c:pt idx="224">
                  <c:v>17.544147843942504</c:v>
                </c:pt>
                <c:pt idx="225">
                  <c:v>17.806981519507186</c:v>
                </c:pt>
                <c:pt idx="226">
                  <c:v>17.806981519507186</c:v>
                </c:pt>
                <c:pt idx="227">
                  <c:v>18.299794661190965</c:v>
                </c:pt>
                <c:pt idx="228">
                  <c:v>18.299794661190965</c:v>
                </c:pt>
                <c:pt idx="229">
                  <c:v>19.351129363449694</c:v>
                </c:pt>
                <c:pt idx="230">
                  <c:v>19.351129363449694</c:v>
                </c:pt>
                <c:pt idx="231">
                  <c:v>19.613963039014372</c:v>
                </c:pt>
                <c:pt idx="232">
                  <c:v>19.613963039014372</c:v>
                </c:pt>
                <c:pt idx="233">
                  <c:v>19.646817248459961</c:v>
                </c:pt>
                <c:pt idx="234">
                  <c:v>19.646817248459961</c:v>
                </c:pt>
                <c:pt idx="235">
                  <c:v>19.7782340862423</c:v>
                </c:pt>
                <c:pt idx="236">
                  <c:v>19.7782340862423</c:v>
                </c:pt>
                <c:pt idx="237">
                  <c:v>20.205338809034906</c:v>
                </c:pt>
                <c:pt idx="238">
                  <c:v>20.205338809034906</c:v>
                </c:pt>
                <c:pt idx="239">
                  <c:v>20.402464065708418</c:v>
                </c:pt>
                <c:pt idx="240">
                  <c:v>20.402464065708418</c:v>
                </c:pt>
                <c:pt idx="241">
                  <c:v>20.698151950718685</c:v>
                </c:pt>
                <c:pt idx="242">
                  <c:v>20.698151950718685</c:v>
                </c:pt>
                <c:pt idx="243">
                  <c:v>20.993839835728952</c:v>
                </c:pt>
                <c:pt idx="244">
                  <c:v>20.993839835728952</c:v>
                </c:pt>
                <c:pt idx="245">
                  <c:v>21.453798767967147</c:v>
                </c:pt>
                <c:pt idx="246">
                  <c:v>21.453798767967147</c:v>
                </c:pt>
                <c:pt idx="247">
                  <c:v>22.735112936344969</c:v>
                </c:pt>
                <c:pt idx="248">
                  <c:v>22.735112936344969</c:v>
                </c:pt>
                <c:pt idx="249">
                  <c:v>22.965092402464066</c:v>
                </c:pt>
                <c:pt idx="250">
                  <c:v>22.965092402464066</c:v>
                </c:pt>
                <c:pt idx="251">
                  <c:v>23.162217659137578</c:v>
                </c:pt>
                <c:pt idx="252">
                  <c:v>23.162217659137578</c:v>
                </c:pt>
                <c:pt idx="253">
                  <c:v>23.162217659137578</c:v>
                </c:pt>
                <c:pt idx="254">
                  <c:v>23.162217659137578</c:v>
                </c:pt>
                <c:pt idx="255">
                  <c:v>23.5564681724846</c:v>
                </c:pt>
                <c:pt idx="256">
                  <c:v>23.5564681724846</c:v>
                </c:pt>
                <c:pt idx="257">
                  <c:v>23.655030800821354</c:v>
                </c:pt>
                <c:pt idx="258">
                  <c:v>23.655030800821354</c:v>
                </c:pt>
                <c:pt idx="259">
                  <c:v>24.410677618069816</c:v>
                </c:pt>
                <c:pt idx="260">
                  <c:v>24.410677618069816</c:v>
                </c:pt>
                <c:pt idx="261">
                  <c:v>24.739219712525667</c:v>
                </c:pt>
                <c:pt idx="262">
                  <c:v>24.739219712525667</c:v>
                </c:pt>
                <c:pt idx="263">
                  <c:v>24.837782340862422</c:v>
                </c:pt>
                <c:pt idx="264">
                  <c:v>24.837782340862422</c:v>
                </c:pt>
                <c:pt idx="265">
                  <c:v>24.903490759753595</c:v>
                </c:pt>
                <c:pt idx="266">
                  <c:v>24.903490759753595</c:v>
                </c:pt>
                <c:pt idx="267">
                  <c:v>26.677618069815196</c:v>
                </c:pt>
                <c:pt idx="268">
                  <c:v>26.677618069815196</c:v>
                </c:pt>
                <c:pt idx="269">
                  <c:v>27.761806981519506</c:v>
                </c:pt>
                <c:pt idx="270">
                  <c:v>27.761806981519506</c:v>
                </c:pt>
                <c:pt idx="271">
                  <c:v>27.991786447638603</c:v>
                </c:pt>
                <c:pt idx="272">
                  <c:v>27.991786447638603</c:v>
                </c:pt>
                <c:pt idx="273">
                  <c:v>28.780287474332649</c:v>
                </c:pt>
                <c:pt idx="274">
                  <c:v>28.780287474332649</c:v>
                </c:pt>
                <c:pt idx="275">
                  <c:v>29.634496919917865</c:v>
                </c:pt>
                <c:pt idx="276">
                  <c:v>29.634496919917865</c:v>
                </c:pt>
                <c:pt idx="277">
                  <c:v>30.160164271047229</c:v>
                </c:pt>
                <c:pt idx="278">
                  <c:v>30.160164271047229</c:v>
                </c:pt>
                <c:pt idx="279">
                  <c:v>32.032854209445588</c:v>
                </c:pt>
                <c:pt idx="280">
                  <c:v>32.032854209445588</c:v>
                </c:pt>
                <c:pt idx="281">
                  <c:v>32.131416837782339</c:v>
                </c:pt>
                <c:pt idx="282">
                  <c:v>32.131416837782339</c:v>
                </c:pt>
                <c:pt idx="283">
                  <c:v>33.445585215605746</c:v>
                </c:pt>
                <c:pt idx="284">
                  <c:v>33.445585215605746</c:v>
                </c:pt>
                <c:pt idx="285">
                  <c:v>33.642710472279262</c:v>
                </c:pt>
                <c:pt idx="286">
                  <c:v>33.642710472279262</c:v>
                </c:pt>
                <c:pt idx="287">
                  <c:v>34.036960985626287</c:v>
                </c:pt>
                <c:pt idx="288">
                  <c:v>34.036960985626287</c:v>
                </c:pt>
                <c:pt idx="289">
                  <c:v>37.486652977412732</c:v>
                </c:pt>
                <c:pt idx="290">
                  <c:v>37.486652977412732</c:v>
                </c:pt>
                <c:pt idx="291">
                  <c:v>43.466119096509239</c:v>
                </c:pt>
                <c:pt idx="292">
                  <c:v>43.466119096509239</c:v>
                </c:pt>
                <c:pt idx="293">
                  <c:v>44.123203285420942</c:v>
                </c:pt>
                <c:pt idx="294">
                  <c:v>44.123203285420942</c:v>
                </c:pt>
                <c:pt idx="317">
                  <c:v>0</c:v>
                </c:pt>
                <c:pt idx="318">
                  <c:v>0.16427104722792607</c:v>
                </c:pt>
                <c:pt idx="319">
                  <c:v>0.16427104722792607</c:v>
                </c:pt>
                <c:pt idx="320">
                  <c:v>0.1971252566735113</c:v>
                </c:pt>
                <c:pt idx="321">
                  <c:v>0.1971252566735113</c:v>
                </c:pt>
                <c:pt idx="322">
                  <c:v>0.29568788501026694</c:v>
                </c:pt>
                <c:pt idx="323">
                  <c:v>0.29568788501026694</c:v>
                </c:pt>
                <c:pt idx="324">
                  <c:v>0.32854209445585214</c:v>
                </c:pt>
                <c:pt idx="325">
                  <c:v>0.32854209445585214</c:v>
                </c:pt>
                <c:pt idx="326">
                  <c:v>0.3613963039014374</c:v>
                </c:pt>
                <c:pt idx="327">
                  <c:v>0.3613963039014374</c:v>
                </c:pt>
                <c:pt idx="328">
                  <c:v>0.3613963039014374</c:v>
                </c:pt>
                <c:pt idx="329">
                  <c:v>0.3613963039014374</c:v>
                </c:pt>
                <c:pt idx="330">
                  <c:v>0.3942505133470226</c:v>
                </c:pt>
                <c:pt idx="331">
                  <c:v>0.3942505133470226</c:v>
                </c:pt>
                <c:pt idx="332">
                  <c:v>0.49281314168377821</c:v>
                </c:pt>
                <c:pt idx="333">
                  <c:v>0.49281314168377821</c:v>
                </c:pt>
                <c:pt idx="334">
                  <c:v>0.52566735112936347</c:v>
                </c:pt>
                <c:pt idx="335">
                  <c:v>0.52566735112936347</c:v>
                </c:pt>
                <c:pt idx="336">
                  <c:v>0.65708418891170428</c:v>
                </c:pt>
                <c:pt idx="337">
                  <c:v>0.65708418891170428</c:v>
                </c:pt>
                <c:pt idx="338">
                  <c:v>0.75564681724845995</c:v>
                </c:pt>
                <c:pt idx="339">
                  <c:v>0.75564681724845995</c:v>
                </c:pt>
                <c:pt idx="340">
                  <c:v>0.7885010266940452</c:v>
                </c:pt>
                <c:pt idx="341">
                  <c:v>0.7885010266940452</c:v>
                </c:pt>
                <c:pt idx="342">
                  <c:v>0.95277207392197127</c:v>
                </c:pt>
                <c:pt idx="343">
                  <c:v>0.95277207392197127</c:v>
                </c:pt>
                <c:pt idx="344">
                  <c:v>1.0513347022587269</c:v>
                </c:pt>
                <c:pt idx="345">
                  <c:v>1.0513347022587269</c:v>
                </c:pt>
                <c:pt idx="346">
                  <c:v>1.0841889117043122</c:v>
                </c:pt>
                <c:pt idx="347">
                  <c:v>1.0841889117043122</c:v>
                </c:pt>
                <c:pt idx="348">
                  <c:v>1.1498973305954825</c:v>
                </c:pt>
                <c:pt idx="349">
                  <c:v>1.1498973305954825</c:v>
                </c:pt>
                <c:pt idx="350">
                  <c:v>1.215605749486653</c:v>
                </c:pt>
                <c:pt idx="351">
                  <c:v>1.215605749486653</c:v>
                </c:pt>
                <c:pt idx="352">
                  <c:v>1.215605749486653</c:v>
                </c:pt>
                <c:pt idx="353">
                  <c:v>1.215605749486653</c:v>
                </c:pt>
                <c:pt idx="354">
                  <c:v>1.2484599589322383</c:v>
                </c:pt>
                <c:pt idx="355">
                  <c:v>1.2484599589322383</c:v>
                </c:pt>
                <c:pt idx="356">
                  <c:v>1.2813141683778233</c:v>
                </c:pt>
                <c:pt idx="357">
                  <c:v>1.2813141683778233</c:v>
                </c:pt>
                <c:pt idx="358">
                  <c:v>1.3141683778234086</c:v>
                </c:pt>
                <c:pt idx="359">
                  <c:v>1.3141683778234086</c:v>
                </c:pt>
                <c:pt idx="360">
                  <c:v>1.5441478439425051</c:v>
                </c:pt>
                <c:pt idx="361">
                  <c:v>1.5441478439425051</c:v>
                </c:pt>
                <c:pt idx="362">
                  <c:v>1.6098562628336757</c:v>
                </c:pt>
                <c:pt idx="363">
                  <c:v>1.6098562628336757</c:v>
                </c:pt>
                <c:pt idx="364">
                  <c:v>1.6098562628336757</c:v>
                </c:pt>
                <c:pt idx="365">
                  <c:v>1.6098562628336757</c:v>
                </c:pt>
                <c:pt idx="366">
                  <c:v>1.6427104722792607</c:v>
                </c:pt>
                <c:pt idx="367">
                  <c:v>1.6427104722792607</c:v>
                </c:pt>
                <c:pt idx="368">
                  <c:v>1.7084188911704312</c:v>
                </c:pt>
                <c:pt idx="369">
                  <c:v>1.7084188911704312</c:v>
                </c:pt>
                <c:pt idx="370">
                  <c:v>1.7412731006160165</c:v>
                </c:pt>
                <c:pt idx="371">
                  <c:v>1.7412731006160165</c:v>
                </c:pt>
                <c:pt idx="372">
                  <c:v>1.7412731006160165</c:v>
                </c:pt>
                <c:pt idx="373">
                  <c:v>1.7412731006160165</c:v>
                </c:pt>
                <c:pt idx="374">
                  <c:v>1.8726899383983573</c:v>
                </c:pt>
                <c:pt idx="375">
                  <c:v>1.8726899383983573</c:v>
                </c:pt>
                <c:pt idx="376">
                  <c:v>2.0698151950718686</c:v>
                </c:pt>
                <c:pt idx="377">
                  <c:v>2.0698151950718686</c:v>
                </c:pt>
                <c:pt idx="378">
                  <c:v>2.0698151950718686</c:v>
                </c:pt>
                <c:pt idx="379">
                  <c:v>2.0698151950718686</c:v>
                </c:pt>
                <c:pt idx="380">
                  <c:v>2.0698151950718686</c:v>
                </c:pt>
                <c:pt idx="381">
                  <c:v>2.0698151950718686</c:v>
                </c:pt>
                <c:pt idx="382">
                  <c:v>2.0698151950718686</c:v>
                </c:pt>
                <c:pt idx="383">
                  <c:v>2.0698151950718686</c:v>
                </c:pt>
                <c:pt idx="384">
                  <c:v>2.299794661190965</c:v>
                </c:pt>
                <c:pt idx="385">
                  <c:v>2.299794661190965</c:v>
                </c:pt>
                <c:pt idx="386">
                  <c:v>2.4640657084188913</c:v>
                </c:pt>
                <c:pt idx="387">
                  <c:v>2.4640657084188913</c:v>
                </c:pt>
                <c:pt idx="388">
                  <c:v>2.5297741273100618</c:v>
                </c:pt>
                <c:pt idx="389">
                  <c:v>2.5297741273100618</c:v>
                </c:pt>
                <c:pt idx="390">
                  <c:v>2.6940451745379876</c:v>
                </c:pt>
                <c:pt idx="391">
                  <c:v>2.6940451745379876</c:v>
                </c:pt>
                <c:pt idx="392">
                  <c:v>2.7268993839835729</c:v>
                </c:pt>
                <c:pt idx="393">
                  <c:v>2.7268993839835729</c:v>
                </c:pt>
                <c:pt idx="394">
                  <c:v>2.7926078028747434</c:v>
                </c:pt>
                <c:pt idx="395">
                  <c:v>2.7926078028747434</c:v>
                </c:pt>
                <c:pt idx="396">
                  <c:v>2.8911704312114992</c:v>
                </c:pt>
                <c:pt idx="397">
                  <c:v>2.8911704312114992</c:v>
                </c:pt>
                <c:pt idx="398">
                  <c:v>2.9568788501026693</c:v>
                </c:pt>
                <c:pt idx="399">
                  <c:v>2.9568788501026693</c:v>
                </c:pt>
                <c:pt idx="400">
                  <c:v>2.9897330595482545</c:v>
                </c:pt>
                <c:pt idx="401">
                  <c:v>2.9897330595482545</c:v>
                </c:pt>
                <c:pt idx="402">
                  <c:v>3.2854209445585214</c:v>
                </c:pt>
                <c:pt idx="403">
                  <c:v>3.2854209445585214</c:v>
                </c:pt>
                <c:pt idx="404">
                  <c:v>3.5154004106776182</c:v>
                </c:pt>
                <c:pt idx="405">
                  <c:v>3.5154004106776182</c:v>
                </c:pt>
                <c:pt idx="406">
                  <c:v>3.5811088295687883</c:v>
                </c:pt>
                <c:pt idx="407">
                  <c:v>3.5811088295687883</c:v>
                </c:pt>
                <c:pt idx="408">
                  <c:v>3.6139630390143735</c:v>
                </c:pt>
                <c:pt idx="409">
                  <c:v>3.6139630390143735</c:v>
                </c:pt>
                <c:pt idx="410">
                  <c:v>3.7453798767967146</c:v>
                </c:pt>
                <c:pt idx="411">
                  <c:v>3.7453798767967146</c:v>
                </c:pt>
                <c:pt idx="412">
                  <c:v>3.7453798767967146</c:v>
                </c:pt>
                <c:pt idx="413">
                  <c:v>3.7453798767967146</c:v>
                </c:pt>
                <c:pt idx="414">
                  <c:v>4.0410677618069819</c:v>
                </c:pt>
                <c:pt idx="415">
                  <c:v>4.0410677618069819</c:v>
                </c:pt>
                <c:pt idx="416">
                  <c:v>4.0739219712525667</c:v>
                </c:pt>
                <c:pt idx="417">
                  <c:v>4.0739219712525667</c:v>
                </c:pt>
                <c:pt idx="418">
                  <c:v>4.0739219712525667</c:v>
                </c:pt>
                <c:pt idx="419">
                  <c:v>4.0739219712525667</c:v>
                </c:pt>
                <c:pt idx="420">
                  <c:v>4.2710472279260783</c:v>
                </c:pt>
                <c:pt idx="421">
                  <c:v>4.2710472279260783</c:v>
                </c:pt>
                <c:pt idx="422">
                  <c:v>4.3039014373716631</c:v>
                </c:pt>
                <c:pt idx="423">
                  <c:v>4.3039014373716631</c:v>
                </c:pt>
                <c:pt idx="424">
                  <c:v>4.3039014373716631</c:v>
                </c:pt>
                <c:pt idx="425">
                  <c:v>4.3039014373716631</c:v>
                </c:pt>
                <c:pt idx="426">
                  <c:v>4.3696098562628336</c:v>
                </c:pt>
                <c:pt idx="427">
                  <c:v>4.3696098562628336</c:v>
                </c:pt>
                <c:pt idx="428">
                  <c:v>4.5667351129363452</c:v>
                </c:pt>
                <c:pt idx="429">
                  <c:v>4.5667351129363452</c:v>
                </c:pt>
                <c:pt idx="430">
                  <c:v>4.6652977412731005</c:v>
                </c:pt>
                <c:pt idx="431">
                  <c:v>4.6652977412731005</c:v>
                </c:pt>
                <c:pt idx="432">
                  <c:v>4.6652977412731005</c:v>
                </c:pt>
                <c:pt idx="433">
                  <c:v>4.6652977412731005</c:v>
                </c:pt>
                <c:pt idx="434">
                  <c:v>4.862422997946612</c:v>
                </c:pt>
                <c:pt idx="435">
                  <c:v>4.862422997946612</c:v>
                </c:pt>
                <c:pt idx="436">
                  <c:v>5.0266940451745379</c:v>
                </c:pt>
                <c:pt idx="437">
                  <c:v>5.0266940451745379</c:v>
                </c:pt>
                <c:pt idx="438">
                  <c:v>5.0595482546201236</c:v>
                </c:pt>
                <c:pt idx="439">
                  <c:v>5.0595482546201236</c:v>
                </c:pt>
                <c:pt idx="440">
                  <c:v>5.3223819301848048</c:v>
                </c:pt>
                <c:pt idx="441">
                  <c:v>5.3223819301848048</c:v>
                </c:pt>
                <c:pt idx="442">
                  <c:v>5.3880903490759753</c:v>
                </c:pt>
                <c:pt idx="443">
                  <c:v>5.3880903490759753</c:v>
                </c:pt>
                <c:pt idx="444">
                  <c:v>5.5195071868583163</c:v>
                </c:pt>
                <c:pt idx="445">
                  <c:v>5.5195071868583163</c:v>
                </c:pt>
                <c:pt idx="446">
                  <c:v>5.6837782340862422</c:v>
                </c:pt>
                <c:pt idx="447">
                  <c:v>5.6837782340862422</c:v>
                </c:pt>
                <c:pt idx="448">
                  <c:v>5.7166324435318279</c:v>
                </c:pt>
                <c:pt idx="449">
                  <c:v>5.7166324435318279</c:v>
                </c:pt>
                <c:pt idx="450">
                  <c:v>5.7494866529774127</c:v>
                </c:pt>
                <c:pt idx="451">
                  <c:v>5.7494866529774127</c:v>
                </c:pt>
                <c:pt idx="452">
                  <c:v>6.1765913757700206</c:v>
                </c:pt>
                <c:pt idx="453">
                  <c:v>6.1765913757700206</c:v>
                </c:pt>
                <c:pt idx="454">
                  <c:v>6.3080082135523616</c:v>
                </c:pt>
                <c:pt idx="455">
                  <c:v>6.3080082135523616</c:v>
                </c:pt>
                <c:pt idx="456">
                  <c:v>6.5708418891170428</c:v>
                </c:pt>
                <c:pt idx="457">
                  <c:v>6.5708418891170428</c:v>
                </c:pt>
                <c:pt idx="458">
                  <c:v>6.6036960985626285</c:v>
                </c:pt>
                <c:pt idx="459">
                  <c:v>6.6036960985626285</c:v>
                </c:pt>
                <c:pt idx="460">
                  <c:v>6.6365503080082133</c:v>
                </c:pt>
                <c:pt idx="461">
                  <c:v>6.6365503080082133</c:v>
                </c:pt>
                <c:pt idx="462">
                  <c:v>7.0636550308008212</c:v>
                </c:pt>
                <c:pt idx="463">
                  <c:v>7.0636550308008212</c:v>
                </c:pt>
                <c:pt idx="464">
                  <c:v>7.2607802874743328</c:v>
                </c:pt>
                <c:pt idx="465">
                  <c:v>7.2607802874743328</c:v>
                </c:pt>
                <c:pt idx="466">
                  <c:v>7.2936344969199176</c:v>
                </c:pt>
                <c:pt idx="467">
                  <c:v>7.2936344969199176</c:v>
                </c:pt>
                <c:pt idx="468">
                  <c:v>7.3593429158110881</c:v>
                </c:pt>
                <c:pt idx="469">
                  <c:v>7.3593429158110881</c:v>
                </c:pt>
                <c:pt idx="470">
                  <c:v>7.3593429158110881</c:v>
                </c:pt>
                <c:pt idx="471">
                  <c:v>7.3593429158110881</c:v>
                </c:pt>
                <c:pt idx="472">
                  <c:v>7.6221765913757702</c:v>
                </c:pt>
                <c:pt idx="473">
                  <c:v>7.6221765913757702</c:v>
                </c:pt>
                <c:pt idx="474">
                  <c:v>7.6878850102669407</c:v>
                </c:pt>
                <c:pt idx="475">
                  <c:v>7.6878850102669407</c:v>
                </c:pt>
                <c:pt idx="476">
                  <c:v>7.8193018480492817</c:v>
                </c:pt>
                <c:pt idx="477">
                  <c:v>7.8193018480492817</c:v>
                </c:pt>
                <c:pt idx="478">
                  <c:v>7.9178644763860371</c:v>
                </c:pt>
                <c:pt idx="479">
                  <c:v>7.9178644763860371</c:v>
                </c:pt>
                <c:pt idx="480">
                  <c:v>8.2464065708418897</c:v>
                </c:pt>
                <c:pt idx="481">
                  <c:v>8.2464065708418897</c:v>
                </c:pt>
                <c:pt idx="482">
                  <c:v>8.3121149897330593</c:v>
                </c:pt>
                <c:pt idx="483">
                  <c:v>8.3121149897330593</c:v>
                </c:pt>
                <c:pt idx="484">
                  <c:v>8.5420944558521565</c:v>
                </c:pt>
                <c:pt idx="485">
                  <c:v>8.5420944558521565</c:v>
                </c:pt>
                <c:pt idx="486">
                  <c:v>8.8377823408624234</c:v>
                </c:pt>
                <c:pt idx="487">
                  <c:v>8.8377823408624234</c:v>
                </c:pt>
                <c:pt idx="488">
                  <c:v>8.9363449691991779</c:v>
                </c:pt>
                <c:pt idx="489">
                  <c:v>8.9363449691991779</c:v>
                </c:pt>
                <c:pt idx="490">
                  <c:v>9.1006160164271055</c:v>
                </c:pt>
                <c:pt idx="491">
                  <c:v>9.1006160164271055</c:v>
                </c:pt>
                <c:pt idx="492">
                  <c:v>9.4291581108829572</c:v>
                </c:pt>
                <c:pt idx="493">
                  <c:v>9.4291581108829572</c:v>
                </c:pt>
                <c:pt idx="494">
                  <c:v>9.6591375770020527</c:v>
                </c:pt>
                <c:pt idx="495">
                  <c:v>9.6591375770020527</c:v>
                </c:pt>
                <c:pt idx="496">
                  <c:v>10.151950718685832</c:v>
                </c:pt>
                <c:pt idx="497">
                  <c:v>10.151950718685832</c:v>
                </c:pt>
                <c:pt idx="498">
                  <c:v>10.316221765913758</c:v>
                </c:pt>
                <c:pt idx="499">
                  <c:v>10.316221765913758</c:v>
                </c:pt>
                <c:pt idx="500">
                  <c:v>10.513347022587268</c:v>
                </c:pt>
                <c:pt idx="501">
                  <c:v>10.513347022587268</c:v>
                </c:pt>
                <c:pt idx="502">
                  <c:v>10.809034907597535</c:v>
                </c:pt>
                <c:pt idx="503">
                  <c:v>10.809034907597535</c:v>
                </c:pt>
                <c:pt idx="504">
                  <c:v>10.841889117043122</c:v>
                </c:pt>
                <c:pt idx="505">
                  <c:v>10.841889117043122</c:v>
                </c:pt>
                <c:pt idx="506">
                  <c:v>10.940451745379876</c:v>
                </c:pt>
                <c:pt idx="507">
                  <c:v>10.940451745379876</c:v>
                </c:pt>
                <c:pt idx="508">
                  <c:v>11.433264887063656</c:v>
                </c:pt>
                <c:pt idx="509">
                  <c:v>11.433264887063656</c:v>
                </c:pt>
                <c:pt idx="510">
                  <c:v>11.564681724845997</c:v>
                </c:pt>
                <c:pt idx="511">
                  <c:v>11.564681724845997</c:v>
                </c:pt>
                <c:pt idx="512">
                  <c:v>11.761806981519507</c:v>
                </c:pt>
                <c:pt idx="513">
                  <c:v>11.761806981519507</c:v>
                </c:pt>
                <c:pt idx="514">
                  <c:v>12.386036960985626</c:v>
                </c:pt>
                <c:pt idx="515">
                  <c:v>12.386036960985626</c:v>
                </c:pt>
                <c:pt idx="516">
                  <c:v>12.681724845995893</c:v>
                </c:pt>
                <c:pt idx="517">
                  <c:v>12.681724845995893</c:v>
                </c:pt>
                <c:pt idx="518">
                  <c:v>12.813141683778234</c:v>
                </c:pt>
                <c:pt idx="519">
                  <c:v>12.813141683778234</c:v>
                </c:pt>
                <c:pt idx="520">
                  <c:v>12.845995893223819</c:v>
                </c:pt>
                <c:pt idx="521">
                  <c:v>12.845995893223819</c:v>
                </c:pt>
                <c:pt idx="522">
                  <c:v>13.240246406570842</c:v>
                </c:pt>
                <c:pt idx="523">
                  <c:v>13.240246406570842</c:v>
                </c:pt>
                <c:pt idx="524">
                  <c:v>13.305954825462011</c:v>
                </c:pt>
                <c:pt idx="525">
                  <c:v>13.305954825462011</c:v>
                </c:pt>
                <c:pt idx="526">
                  <c:v>13.733059548254619</c:v>
                </c:pt>
                <c:pt idx="527">
                  <c:v>13.733059548254619</c:v>
                </c:pt>
                <c:pt idx="528">
                  <c:v>14.028747433264886</c:v>
                </c:pt>
                <c:pt idx="529">
                  <c:v>14.028747433264886</c:v>
                </c:pt>
                <c:pt idx="530">
                  <c:v>14.160164271047227</c:v>
                </c:pt>
                <c:pt idx="531">
                  <c:v>14.160164271047227</c:v>
                </c:pt>
                <c:pt idx="532">
                  <c:v>14.390143737166325</c:v>
                </c:pt>
                <c:pt idx="533">
                  <c:v>14.390143737166325</c:v>
                </c:pt>
                <c:pt idx="534">
                  <c:v>15.408624229979466</c:v>
                </c:pt>
                <c:pt idx="535">
                  <c:v>15.408624229979466</c:v>
                </c:pt>
                <c:pt idx="536">
                  <c:v>16.328542094455852</c:v>
                </c:pt>
                <c:pt idx="537">
                  <c:v>16.328542094455852</c:v>
                </c:pt>
                <c:pt idx="538">
                  <c:v>16.459958932238195</c:v>
                </c:pt>
                <c:pt idx="539">
                  <c:v>16.459958932238195</c:v>
                </c:pt>
                <c:pt idx="540">
                  <c:v>17.117043121149898</c:v>
                </c:pt>
                <c:pt idx="541">
                  <c:v>17.117043121149898</c:v>
                </c:pt>
                <c:pt idx="542">
                  <c:v>17.708418891170432</c:v>
                </c:pt>
                <c:pt idx="543">
                  <c:v>17.708418891170432</c:v>
                </c:pt>
                <c:pt idx="544">
                  <c:v>19.7782340862423</c:v>
                </c:pt>
                <c:pt idx="545">
                  <c:v>19.7782340862423</c:v>
                </c:pt>
                <c:pt idx="546">
                  <c:v>20.271047227926079</c:v>
                </c:pt>
                <c:pt idx="547">
                  <c:v>20.271047227926079</c:v>
                </c:pt>
                <c:pt idx="548">
                  <c:v>20.501026694045173</c:v>
                </c:pt>
                <c:pt idx="549">
                  <c:v>20.501026694045173</c:v>
                </c:pt>
                <c:pt idx="550">
                  <c:v>20.73100616016427</c:v>
                </c:pt>
                <c:pt idx="551">
                  <c:v>20.73100616016427</c:v>
                </c:pt>
                <c:pt idx="552">
                  <c:v>22.17659137577002</c:v>
                </c:pt>
                <c:pt idx="553">
                  <c:v>22.17659137577002</c:v>
                </c:pt>
                <c:pt idx="554">
                  <c:v>24.377823408624231</c:v>
                </c:pt>
                <c:pt idx="555">
                  <c:v>24.377823408624231</c:v>
                </c:pt>
                <c:pt idx="556">
                  <c:v>24.837782340862422</c:v>
                </c:pt>
                <c:pt idx="557">
                  <c:v>24.837782340862422</c:v>
                </c:pt>
                <c:pt idx="558">
                  <c:v>25.88911704312115</c:v>
                </c:pt>
                <c:pt idx="559">
                  <c:v>25.88911704312115</c:v>
                </c:pt>
                <c:pt idx="560">
                  <c:v>26.677618069815196</c:v>
                </c:pt>
                <c:pt idx="561">
                  <c:v>26.677618069815196</c:v>
                </c:pt>
                <c:pt idx="562">
                  <c:v>27.433264887063654</c:v>
                </c:pt>
                <c:pt idx="563">
                  <c:v>27.433264887063654</c:v>
                </c:pt>
                <c:pt idx="564">
                  <c:v>28.320328542094455</c:v>
                </c:pt>
                <c:pt idx="565">
                  <c:v>28.320328542094455</c:v>
                </c:pt>
                <c:pt idx="566">
                  <c:v>29.240246406570844</c:v>
                </c:pt>
                <c:pt idx="567">
                  <c:v>29.240246406570844</c:v>
                </c:pt>
                <c:pt idx="568">
                  <c:v>32.95277207392197</c:v>
                </c:pt>
                <c:pt idx="569">
                  <c:v>32.95277207392197</c:v>
                </c:pt>
                <c:pt idx="570">
                  <c:v>34.75975359342916</c:v>
                </c:pt>
                <c:pt idx="571">
                  <c:v>34.75975359342916</c:v>
                </c:pt>
                <c:pt idx="572">
                  <c:v>38.143737166324435</c:v>
                </c:pt>
                <c:pt idx="573">
                  <c:v>38.143737166324435</c:v>
                </c:pt>
                <c:pt idx="574">
                  <c:v>39.260780287474333</c:v>
                </c:pt>
                <c:pt idx="575">
                  <c:v>39.260780287474333</c:v>
                </c:pt>
                <c:pt idx="640">
                  <c:v>8.2135523613963031</c:v>
                </c:pt>
                <c:pt idx="641">
                  <c:v>8.8049281314168386</c:v>
                </c:pt>
                <c:pt idx="642">
                  <c:v>9.0349075975359341</c:v>
                </c:pt>
                <c:pt idx="643">
                  <c:v>9.4948665297741268</c:v>
                </c:pt>
                <c:pt idx="644">
                  <c:v>11.039014373716633</c:v>
                </c:pt>
                <c:pt idx="645">
                  <c:v>11.564681724845997</c:v>
                </c:pt>
                <c:pt idx="646">
                  <c:v>11.794661190965092</c:v>
                </c:pt>
                <c:pt idx="647">
                  <c:v>13.075975359342916</c:v>
                </c:pt>
                <c:pt idx="648">
                  <c:v>14.094455852156058</c:v>
                </c:pt>
                <c:pt idx="649">
                  <c:v>15.474332648870636</c:v>
                </c:pt>
                <c:pt idx="650">
                  <c:v>17.544147843942504</c:v>
                </c:pt>
                <c:pt idx="651">
                  <c:v>19.613963039014372</c:v>
                </c:pt>
                <c:pt idx="652">
                  <c:v>19.7782340862423</c:v>
                </c:pt>
                <c:pt idx="653">
                  <c:v>20.993839835728952</c:v>
                </c:pt>
                <c:pt idx="654">
                  <c:v>21.453798767967147</c:v>
                </c:pt>
                <c:pt idx="655">
                  <c:v>22.735112936344969</c:v>
                </c:pt>
                <c:pt idx="656">
                  <c:v>22.965092402464066</c:v>
                </c:pt>
                <c:pt idx="657">
                  <c:v>23.162217659137578</c:v>
                </c:pt>
                <c:pt idx="658">
                  <c:v>23.655030800821354</c:v>
                </c:pt>
                <c:pt idx="659">
                  <c:v>24.410677618069816</c:v>
                </c:pt>
                <c:pt idx="660">
                  <c:v>24.837782340862422</c:v>
                </c:pt>
                <c:pt idx="661">
                  <c:v>24.903490759753595</c:v>
                </c:pt>
                <c:pt idx="662">
                  <c:v>27.991786447638603</c:v>
                </c:pt>
                <c:pt idx="663">
                  <c:v>28.780287474332649</c:v>
                </c:pt>
                <c:pt idx="664">
                  <c:v>29.634496919917865</c:v>
                </c:pt>
                <c:pt idx="665">
                  <c:v>30.160164271047229</c:v>
                </c:pt>
                <c:pt idx="666">
                  <c:v>32.032854209445588</c:v>
                </c:pt>
                <c:pt idx="667">
                  <c:v>32.131416837782339</c:v>
                </c:pt>
                <c:pt idx="668">
                  <c:v>34.036960985626287</c:v>
                </c:pt>
                <c:pt idx="669">
                  <c:v>43.466119096509239</c:v>
                </c:pt>
                <c:pt idx="672">
                  <c:v>0.95277207392197127</c:v>
                </c:pt>
                <c:pt idx="673">
                  <c:v>1.2813141683778233</c:v>
                </c:pt>
                <c:pt idx="674">
                  <c:v>1.6098562628336757</c:v>
                </c:pt>
                <c:pt idx="675">
                  <c:v>2.0698151950718686</c:v>
                </c:pt>
                <c:pt idx="676">
                  <c:v>10.513347022587268</c:v>
                </c:pt>
                <c:pt idx="677">
                  <c:v>13.733059548254619</c:v>
                </c:pt>
                <c:pt idx="678">
                  <c:v>15.408624229979466</c:v>
                </c:pt>
                <c:pt idx="679">
                  <c:v>16.328542094455852</c:v>
                </c:pt>
                <c:pt idx="680">
                  <c:v>17.708418891170432</c:v>
                </c:pt>
                <c:pt idx="681">
                  <c:v>20.271047227926079</c:v>
                </c:pt>
                <c:pt idx="682">
                  <c:v>20.73100616016427</c:v>
                </c:pt>
                <c:pt idx="683">
                  <c:v>24.377823408624231</c:v>
                </c:pt>
                <c:pt idx="684">
                  <c:v>26.677618069815196</c:v>
                </c:pt>
                <c:pt idx="685">
                  <c:v>27.433264887063654</c:v>
                </c:pt>
                <c:pt idx="686">
                  <c:v>28.320328542094455</c:v>
                </c:pt>
                <c:pt idx="687">
                  <c:v>29.240246406570844</c:v>
                </c:pt>
                <c:pt idx="688">
                  <c:v>32.95277207392197</c:v>
                </c:pt>
                <c:pt idx="689">
                  <c:v>39.260780287474333</c:v>
                </c:pt>
                <c:pt idx="708">
                  <c:v>0</c:v>
                </c:pt>
                <c:pt idx="709">
                  <c:v>6.8008213552361401</c:v>
                </c:pt>
              </c:numCache>
            </c:numRef>
          </c:xVal>
          <c:yVal>
            <c:numRef>
              <c:f>Sheet1!$E$2:$E$711</c:f>
              <c:numCache>
                <c:formatCode>General</c:formatCode>
                <c:ptCount val="710"/>
                <c:pt idx="672">
                  <c:v>0.90697674418604635</c:v>
                </c:pt>
                <c:pt idx="673">
                  <c:v>0.86006415396952685</c:v>
                </c:pt>
                <c:pt idx="674">
                  <c:v>0.83639266349330132</c:v>
                </c:pt>
                <c:pt idx="675">
                  <c:v>0.77266750817952623</c:v>
                </c:pt>
                <c:pt idx="676">
                  <c:v>0.30584755532106267</c:v>
                </c:pt>
                <c:pt idx="677">
                  <c:v>0.20665375359531271</c:v>
                </c:pt>
                <c:pt idx="678">
                  <c:v>0.18082203439589861</c:v>
                </c:pt>
                <c:pt idx="679">
                  <c:v>0.18082203439589861</c:v>
                </c:pt>
                <c:pt idx="680">
                  <c:v>0.16178813603843559</c:v>
                </c:pt>
                <c:pt idx="681">
                  <c:v>0.15167637753603336</c:v>
                </c:pt>
                <c:pt idx="682">
                  <c:v>0.14084235056917382</c:v>
                </c:pt>
                <c:pt idx="683">
                  <c:v>0.12910548802174265</c:v>
                </c:pt>
                <c:pt idx="684">
                  <c:v>0.10328439041739412</c:v>
                </c:pt>
                <c:pt idx="685">
                  <c:v>0.10328439041739412</c:v>
                </c:pt>
                <c:pt idx="686">
                  <c:v>0.10328439041739412</c:v>
                </c:pt>
                <c:pt idx="687">
                  <c:v>0.10328439041739412</c:v>
                </c:pt>
                <c:pt idx="688">
                  <c:v>0.10328439041739412</c:v>
                </c:pt>
                <c:pt idx="689">
                  <c:v>3.4428130139131374E-2</c:v>
                </c:pt>
              </c:numCache>
            </c:numRef>
          </c:yVal>
          <c:smooth val="0"/>
          <c:extLst>
            <c:ext xmlns:c16="http://schemas.microsoft.com/office/drawing/2014/chart" uri="{C3380CC4-5D6E-409C-BE32-E72D297353CC}">
              <c16:uniqueId val="{00000003-E45F-49C5-B165-9641E70E2A15}"/>
            </c:ext>
          </c:extLst>
        </c:ser>
        <c:ser>
          <c:idx val="4"/>
          <c:order val="4"/>
          <c:tx>
            <c:strRef>
              <c:f>Sheet1!$F$1</c:f>
              <c:strCache>
                <c:ptCount val="1"/>
                <c:pt idx="0">
                  <c:v>.5% line</c:v>
                </c:pt>
              </c:strCache>
            </c:strRef>
          </c:tx>
          <c:spPr>
            <a:ln w="9525" cap="rnd">
              <a:solidFill>
                <a:srgbClr val="595454"/>
              </a:solidFill>
              <a:prstDash val="dash"/>
              <a:round/>
            </a:ln>
            <a:effectLst/>
          </c:spPr>
          <c:marker>
            <c:symbol val="none"/>
          </c:marker>
          <c:xVal>
            <c:numRef>
              <c:f>Sheet1!$A$2:$A$711</c:f>
              <c:numCache>
                <c:formatCode>General</c:formatCode>
                <c:ptCount val="710"/>
                <c:pt idx="0">
                  <c:v>0</c:v>
                </c:pt>
                <c:pt idx="1">
                  <c:v>9.856262833675565E-2</c:v>
                </c:pt>
                <c:pt idx="2">
                  <c:v>9.856262833675565E-2</c:v>
                </c:pt>
                <c:pt idx="3">
                  <c:v>0.32854209445585214</c:v>
                </c:pt>
                <c:pt idx="4">
                  <c:v>0.32854209445585214</c:v>
                </c:pt>
                <c:pt idx="5">
                  <c:v>0.3942505133470226</c:v>
                </c:pt>
                <c:pt idx="6">
                  <c:v>0.3942505133470226</c:v>
                </c:pt>
                <c:pt idx="7">
                  <c:v>0.45995893223819301</c:v>
                </c:pt>
                <c:pt idx="8">
                  <c:v>0.45995893223819301</c:v>
                </c:pt>
                <c:pt idx="9">
                  <c:v>0.45995893223819301</c:v>
                </c:pt>
                <c:pt idx="10">
                  <c:v>0.45995893223819301</c:v>
                </c:pt>
                <c:pt idx="11">
                  <c:v>0.52566735112936347</c:v>
                </c:pt>
                <c:pt idx="12">
                  <c:v>0.52566735112936347</c:v>
                </c:pt>
                <c:pt idx="13">
                  <c:v>0.62422997946611913</c:v>
                </c:pt>
                <c:pt idx="14">
                  <c:v>0.62422997946611913</c:v>
                </c:pt>
                <c:pt idx="15">
                  <c:v>0.88706365503080087</c:v>
                </c:pt>
                <c:pt idx="16">
                  <c:v>0.88706365503080087</c:v>
                </c:pt>
                <c:pt idx="17">
                  <c:v>0.98562628336755642</c:v>
                </c:pt>
                <c:pt idx="18">
                  <c:v>0.98562628336755642</c:v>
                </c:pt>
                <c:pt idx="19">
                  <c:v>1.0184804928131417</c:v>
                </c:pt>
                <c:pt idx="20">
                  <c:v>1.0184804928131417</c:v>
                </c:pt>
                <c:pt idx="21">
                  <c:v>1.1498973305954825</c:v>
                </c:pt>
                <c:pt idx="22">
                  <c:v>1.1498973305954825</c:v>
                </c:pt>
                <c:pt idx="23">
                  <c:v>1.1827515400410678</c:v>
                </c:pt>
                <c:pt idx="24">
                  <c:v>1.1827515400410678</c:v>
                </c:pt>
                <c:pt idx="25">
                  <c:v>1.2484599589322383</c:v>
                </c:pt>
                <c:pt idx="26">
                  <c:v>1.2484599589322383</c:v>
                </c:pt>
                <c:pt idx="27">
                  <c:v>1.3470225872689938</c:v>
                </c:pt>
                <c:pt idx="28">
                  <c:v>1.3470225872689938</c:v>
                </c:pt>
                <c:pt idx="29">
                  <c:v>1.3798767967145791</c:v>
                </c:pt>
                <c:pt idx="30">
                  <c:v>1.3798767967145791</c:v>
                </c:pt>
                <c:pt idx="31">
                  <c:v>1.3798767967145791</c:v>
                </c:pt>
                <c:pt idx="32">
                  <c:v>1.3798767967145791</c:v>
                </c:pt>
                <c:pt idx="33">
                  <c:v>1.3798767967145791</c:v>
                </c:pt>
                <c:pt idx="34">
                  <c:v>1.3798767967145791</c:v>
                </c:pt>
                <c:pt idx="35">
                  <c:v>1.4784394250513346</c:v>
                </c:pt>
                <c:pt idx="36">
                  <c:v>1.4784394250513346</c:v>
                </c:pt>
                <c:pt idx="37">
                  <c:v>1.5112936344969199</c:v>
                </c:pt>
                <c:pt idx="38">
                  <c:v>1.5112936344969199</c:v>
                </c:pt>
                <c:pt idx="39">
                  <c:v>1.675564681724846</c:v>
                </c:pt>
                <c:pt idx="40">
                  <c:v>1.675564681724846</c:v>
                </c:pt>
                <c:pt idx="41">
                  <c:v>1.7412731006160165</c:v>
                </c:pt>
                <c:pt idx="42">
                  <c:v>1.7412731006160165</c:v>
                </c:pt>
                <c:pt idx="43">
                  <c:v>1.8069815195071868</c:v>
                </c:pt>
                <c:pt idx="44">
                  <c:v>1.8069815195071868</c:v>
                </c:pt>
                <c:pt idx="45">
                  <c:v>1.839835728952772</c:v>
                </c:pt>
                <c:pt idx="46">
                  <c:v>1.839835728952772</c:v>
                </c:pt>
                <c:pt idx="47">
                  <c:v>1.9055441478439425</c:v>
                </c:pt>
                <c:pt idx="48">
                  <c:v>1.9055441478439425</c:v>
                </c:pt>
                <c:pt idx="49">
                  <c:v>1.9383983572895278</c:v>
                </c:pt>
                <c:pt idx="50">
                  <c:v>1.9383983572895278</c:v>
                </c:pt>
                <c:pt idx="51">
                  <c:v>2.0369609856262834</c:v>
                </c:pt>
                <c:pt idx="52">
                  <c:v>2.0369609856262834</c:v>
                </c:pt>
                <c:pt idx="53">
                  <c:v>2.0698151950718686</c:v>
                </c:pt>
                <c:pt idx="54">
                  <c:v>2.0698151950718686</c:v>
                </c:pt>
                <c:pt idx="55">
                  <c:v>2.1355236139630391</c:v>
                </c:pt>
                <c:pt idx="56">
                  <c:v>2.1355236139630391</c:v>
                </c:pt>
                <c:pt idx="57">
                  <c:v>2.2340862422997945</c:v>
                </c:pt>
                <c:pt idx="58">
                  <c:v>2.2340862422997945</c:v>
                </c:pt>
                <c:pt idx="59">
                  <c:v>2.2669404517453797</c:v>
                </c:pt>
                <c:pt idx="60">
                  <c:v>2.2669404517453797</c:v>
                </c:pt>
                <c:pt idx="61">
                  <c:v>2.3326488706365502</c:v>
                </c:pt>
                <c:pt idx="62">
                  <c:v>2.3326488706365502</c:v>
                </c:pt>
                <c:pt idx="63">
                  <c:v>2.431211498973306</c:v>
                </c:pt>
                <c:pt idx="64">
                  <c:v>2.431211498973306</c:v>
                </c:pt>
                <c:pt idx="65">
                  <c:v>2.4640657084188913</c:v>
                </c:pt>
                <c:pt idx="66">
                  <c:v>2.4640657084188913</c:v>
                </c:pt>
                <c:pt idx="67">
                  <c:v>2.5626283367556466</c:v>
                </c:pt>
                <c:pt idx="68">
                  <c:v>2.5626283367556466</c:v>
                </c:pt>
                <c:pt idx="69">
                  <c:v>2.6283367556468171</c:v>
                </c:pt>
                <c:pt idx="70">
                  <c:v>2.6283367556468171</c:v>
                </c:pt>
                <c:pt idx="71">
                  <c:v>2.6283367556468171</c:v>
                </c:pt>
                <c:pt idx="72">
                  <c:v>2.6283367556468171</c:v>
                </c:pt>
                <c:pt idx="73">
                  <c:v>2.8254620123203287</c:v>
                </c:pt>
                <c:pt idx="74">
                  <c:v>2.8254620123203287</c:v>
                </c:pt>
                <c:pt idx="75">
                  <c:v>2.9568788501026693</c:v>
                </c:pt>
                <c:pt idx="76">
                  <c:v>2.9568788501026693</c:v>
                </c:pt>
                <c:pt idx="77">
                  <c:v>2.9897330595482545</c:v>
                </c:pt>
                <c:pt idx="78">
                  <c:v>2.9897330595482545</c:v>
                </c:pt>
                <c:pt idx="79">
                  <c:v>2.9897330595482545</c:v>
                </c:pt>
                <c:pt idx="80">
                  <c:v>2.9897330595482545</c:v>
                </c:pt>
                <c:pt idx="81">
                  <c:v>3.055441478439425</c:v>
                </c:pt>
                <c:pt idx="82">
                  <c:v>3.055441478439425</c:v>
                </c:pt>
                <c:pt idx="83">
                  <c:v>3.1540041067761808</c:v>
                </c:pt>
                <c:pt idx="84">
                  <c:v>3.1540041067761808</c:v>
                </c:pt>
                <c:pt idx="85">
                  <c:v>3.9096509240246409</c:v>
                </c:pt>
                <c:pt idx="86">
                  <c:v>3.9096509240246409</c:v>
                </c:pt>
                <c:pt idx="87">
                  <c:v>3.9096509240246409</c:v>
                </c:pt>
                <c:pt idx="88">
                  <c:v>3.9096509240246409</c:v>
                </c:pt>
                <c:pt idx="89">
                  <c:v>3.9425051334702257</c:v>
                </c:pt>
                <c:pt idx="90">
                  <c:v>3.9425051334702257</c:v>
                </c:pt>
                <c:pt idx="91">
                  <c:v>4.0410677618069819</c:v>
                </c:pt>
                <c:pt idx="92">
                  <c:v>4.0410677618069819</c:v>
                </c:pt>
                <c:pt idx="93">
                  <c:v>4.2381930184804926</c:v>
                </c:pt>
                <c:pt idx="94">
                  <c:v>4.2381930184804926</c:v>
                </c:pt>
                <c:pt idx="95">
                  <c:v>4.2710472279260783</c:v>
                </c:pt>
                <c:pt idx="96">
                  <c:v>4.2710472279260783</c:v>
                </c:pt>
                <c:pt idx="97">
                  <c:v>4.3696098562628336</c:v>
                </c:pt>
                <c:pt idx="98">
                  <c:v>4.3696098562628336</c:v>
                </c:pt>
                <c:pt idx="99">
                  <c:v>4.4024640657084193</c:v>
                </c:pt>
                <c:pt idx="100">
                  <c:v>4.4024640657084193</c:v>
                </c:pt>
                <c:pt idx="101">
                  <c:v>4.4024640657084193</c:v>
                </c:pt>
                <c:pt idx="102">
                  <c:v>4.4024640657084193</c:v>
                </c:pt>
                <c:pt idx="103">
                  <c:v>4.6652977412731005</c:v>
                </c:pt>
                <c:pt idx="104">
                  <c:v>4.6652977412731005</c:v>
                </c:pt>
                <c:pt idx="105">
                  <c:v>4.862422997946612</c:v>
                </c:pt>
                <c:pt idx="106">
                  <c:v>4.862422997946612</c:v>
                </c:pt>
                <c:pt idx="107">
                  <c:v>4.9281314168377826</c:v>
                </c:pt>
                <c:pt idx="108">
                  <c:v>4.9281314168377826</c:v>
                </c:pt>
                <c:pt idx="109">
                  <c:v>4.9938398357289531</c:v>
                </c:pt>
                <c:pt idx="110">
                  <c:v>4.9938398357289531</c:v>
                </c:pt>
                <c:pt idx="111">
                  <c:v>5.1909650924024637</c:v>
                </c:pt>
                <c:pt idx="112">
                  <c:v>5.1909650924024637</c:v>
                </c:pt>
                <c:pt idx="113">
                  <c:v>5.2238193018480494</c:v>
                </c:pt>
                <c:pt idx="114">
                  <c:v>5.2238193018480494</c:v>
                </c:pt>
                <c:pt idx="115">
                  <c:v>5.3223819301848048</c:v>
                </c:pt>
                <c:pt idx="116">
                  <c:v>5.3223819301848048</c:v>
                </c:pt>
                <c:pt idx="117">
                  <c:v>5.3552361396303905</c:v>
                </c:pt>
                <c:pt idx="118">
                  <c:v>5.3552361396303905</c:v>
                </c:pt>
                <c:pt idx="119">
                  <c:v>5.4866529774127306</c:v>
                </c:pt>
                <c:pt idx="120">
                  <c:v>5.4866529774127306</c:v>
                </c:pt>
                <c:pt idx="121">
                  <c:v>5.5195071868583163</c:v>
                </c:pt>
                <c:pt idx="122">
                  <c:v>5.5195071868583163</c:v>
                </c:pt>
                <c:pt idx="123">
                  <c:v>5.6837782340862422</c:v>
                </c:pt>
                <c:pt idx="124">
                  <c:v>5.6837782340862422</c:v>
                </c:pt>
                <c:pt idx="125">
                  <c:v>5.848049281314168</c:v>
                </c:pt>
                <c:pt idx="126">
                  <c:v>5.848049281314168</c:v>
                </c:pt>
                <c:pt idx="127">
                  <c:v>5.9137577002053385</c:v>
                </c:pt>
                <c:pt idx="128">
                  <c:v>5.9137577002053385</c:v>
                </c:pt>
                <c:pt idx="129">
                  <c:v>5.9137577002053385</c:v>
                </c:pt>
                <c:pt idx="130">
                  <c:v>5.9137577002053385</c:v>
                </c:pt>
                <c:pt idx="131">
                  <c:v>6.0451745379876796</c:v>
                </c:pt>
                <c:pt idx="132">
                  <c:v>6.0451745379876796</c:v>
                </c:pt>
                <c:pt idx="133">
                  <c:v>6.2422997946611911</c:v>
                </c:pt>
                <c:pt idx="134">
                  <c:v>6.2422997946611911</c:v>
                </c:pt>
                <c:pt idx="135">
                  <c:v>6.2422997946611911</c:v>
                </c:pt>
                <c:pt idx="136">
                  <c:v>6.2422997946611911</c:v>
                </c:pt>
                <c:pt idx="137">
                  <c:v>6.2422997946611911</c:v>
                </c:pt>
                <c:pt idx="138">
                  <c:v>6.2422997946611911</c:v>
                </c:pt>
                <c:pt idx="139">
                  <c:v>6.3408624229979464</c:v>
                </c:pt>
                <c:pt idx="140">
                  <c:v>6.3408624229979464</c:v>
                </c:pt>
                <c:pt idx="141">
                  <c:v>6.4394250513347027</c:v>
                </c:pt>
                <c:pt idx="142">
                  <c:v>6.4394250513347027</c:v>
                </c:pt>
                <c:pt idx="143">
                  <c:v>6.4722792607802875</c:v>
                </c:pt>
                <c:pt idx="144">
                  <c:v>6.4722792607802875</c:v>
                </c:pt>
                <c:pt idx="145">
                  <c:v>6.537987679671458</c:v>
                </c:pt>
                <c:pt idx="146">
                  <c:v>6.537987679671458</c:v>
                </c:pt>
                <c:pt idx="147">
                  <c:v>6.8008213552361401</c:v>
                </c:pt>
                <c:pt idx="148">
                  <c:v>6.8008213552361401</c:v>
                </c:pt>
                <c:pt idx="149">
                  <c:v>6.8336755646817249</c:v>
                </c:pt>
                <c:pt idx="150">
                  <c:v>6.8336755646817249</c:v>
                </c:pt>
                <c:pt idx="151">
                  <c:v>6.8993839835728954</c:v>
                </c:pt>
                <c:pt idx="152">
                  <c:v>6.8993839835728954</c:v>
                </c:pt>
                <c:pt idx="153">
                  <c:v>6.8993839835728954</c:v>
                </c:pt>
                <c:pt idx="154">
                  <c:v>6.8993839835728954</c:v>
                </c:pt>
                <c:pt idx="155">
                  <c:v>7.1622176591375766</c:v>
                </c:pt>
                <c:pt idx="156">
                  <c:v>7.1622176591375766</c:v>
                </c:pt>
                <c:pt idx="157">
                  <c:v>7.5893223819301845</c:v>
                </c:pt>
                <c:pt idx="158">
                  <c:v>7.5893223819301845</c:v>
                </c:pt>
                <c:pt idx="159">
                  <c:v>7.6221765913757702</c:v>
                </c:pt>
                <c:pt idx="160">
                  <c:v>7.6221765913757702</c:v>
                </c:pt>
                <c:pt idx="161">
                  <c:v>8.2135523613963031</c:v>
                </c:pt>
                <c:pt idx="162">
                  <c:v>8.2135523613963031</c:v>
                </c:pt>
                <c:pt idx="163">
                  <c:v>8.4106776180698155</c:v>
                </c:pt>
                <c:pt idx="164">
                  <c:v>8.4106776180698155</c:v>
                </c:pt>
                <c:pt idx="165">
                  <c:v>8.4435318275154003</c:v>
                </c:pt>
                <c:pt idx="166">
                  <c:v>8.4435318275154003</c:v>
                </c:pt>
                <c:pt idx="167">
                  <c:v>8.8049281314168386</c:v>
                </c:pt>
                <c:pt idx="168">
                  <c:v>8.8049281314168386</c:v>
                </c:pt>
                <c:pt idx="169">
                  <c:v>8.8377823408624234</c:v>
                </c:pt>
                <c:pt idx="170">
                  <c:v>8.8377823408624234</c:v>
                </c:pt>
                <c:pt idx="171">
                  <c:v>9.0349075975359341</c:v>
                </c:pt>
                <c:pt idx="172">
                  <c:v>9.0349075975359341</c:v>
                </c:pt>
                <c:pt idx="173">
                  <c:v>9.462012320328542</c:v>
                </c:pt>
                <c:pt idx="174">
                  <c:v>9.462012320328542</c:v>
                </c:pt>
                <c:pt idx="175">
                  <c:v>9.4948665297741268</c:v>
                </c:pt>
                <c:pt idx="176">
                  <c:v>9.4948665297741268</c:v>
                </c:pt>
                <c:pt idx="177">
                  <c:v>9.7577002053388089</c:v>
                </c:pt>
                <c:pt idx="178">
                  <c:v>9.7577002053388089</c:v>
                </c:pt>
                <c:pt idx="179">
                  <c:v>10.020533880903491</c:v>
                </c:pt>
                <c:pt idx="180">
                  <c:v>10.020533880903491</c:v>
                </c:pt>
                <c:pt idx="181">
                  <c:v>10.184804928131417</c:v>
                </c:pt>
                <c:pt idx="182">
                  <c:v>10.184804928131417</c:v>
                </c:pt>
                <c:pt idx="183">
                  <c:v>10.677618069815194</c:v>
                </c:pt>
                <c:pt idx="184">
                  <c:v>10.677618069815194</c:v>
                </c:pt>
                <c:pt idx="185">
                  <c:v>10.710472279260781</c:v>
                </c:pt>
                <c:pt idx="186">
                  <c:v>10.710472279260781</c:v>
                </c:pt>
                <c:pt idx="187">
                  <c:v>11.039014373716633</c:v>
                </c:pt>
                <c:pt idx="188">
                  <c:v>11.039014373716633</c:v>
                </c:pt>
                <c:pt idx="189">
                  <c:v>11.268993839835728</c:v>
                </c:pt>
                <c:pt idx="190">
                  <c:v>11.268993839835728</c:v>
                </c:pt>
                <c:pt idx="191">
                  <c:v>11.564681724845997</c:v>
                </c:pt>
                <c:pt idx="192">
                  <c:v>11.564681724845997</c:v>
                </c:pt>
                <c:pt idx="193">
                  <c:v>11.597535934291582</c:v>
                </c:pt>
                <c:pt idx="194">
                  <c:v>11.597535934291582</c:v>
                </c:pt>
                <c:pt idx="195">
                  <c:v>11.794661190965092</c:v>
                </c:pt>
                <c:pt idx="196">
                  <c:v>11.794661190965092</c:v>
                </c:pt>
                <c:pt idx="197">
                  <c:v>12.517453798767967</c:v>
                </c:pt>
                <c:pt idx="198">
                  <c:v>12.517453798767967</c:v>
                </c:pt>
                <c:pt idx="199">
                  <c:v>12.747433264887064</c:v>
                </c:pt>
                <c:pt idx="200">
                  <c:v>12.747433264887064</c:v>
                </c:pt>
                <c:pt idx="201">
                  <c:v>13.075975359342916</c:v>
                </c:pt>
                <c:pt idx="202">
                  <c:v>13.075975359342916</c:v>
                </c:pt>
                <c:pt idx="203">
                  <c:v>13.568788501026694</c:v>
                </c:pt>
                <c:pt idx="204">
                  <c:v>13.568788501026694</c:v>
                </c:pt>
                <c:pt idx="205">
                  <c:v>13.634496919917865</c:v>
                </c:pt>
                <c:pt idx="206">
                  <c:v>13.634496919917865</c:v>
                </c:pt>
                <c:pt idx="207">
                  <c:v>13.733059548254619</c:v>
                </c:pt>
                <c:pt idx="208">
                  <c:v>13.733059548254619</c:v>
                </c:pt>
                <c:pt idx="209">
                  <c:v>14.094455852156058</c:v>
                </c:pt>
                <c:pt idx="210">
                  <c:v>14.094455852156058</c:v>
                </c:pt>
                <c:pt idx="211">
                  <c:v>14.094455852156058</c:v>
                </c:pt>
                <c:pt idx="212">
                  <c:v>14.094455852156058</c:v>
                </c:pt>
                <c:pt idx="213">
                  <c:v>14.094455852156058</c:v>
                </c:pt>
                <c:pt idx="214">
                  <c:v>14.094455852156058</c:v>
                </c:pt>
                <c:pt idx="215">
                  <c:v>14.127310061601642</c:v>
                </c:pt>
                <c:pt idx="216">
                  <c:v>14.127310061601642</c:v>
                </c:pt>
                <c:pt idx="217">
                  <c:v>14.620123203285422</c:v>
                </c:pt>
                <c:pt idx="218">
                  <c:v>14.620123203285422</c:v>
                </c:pt>
                <c:pt idx="219">
                  <c:v>15.474332648870636</c:v>
                </c:pt>
                <c:pt idx="220">
                  <c:v>15.474332648870636</c:v>
                </c:pt>
                <c:pt idx="221">
                  <c:v>17.281314168377822</c:v>
                </c:pt>
                <c:pt idx="222">
                  <c:v>17.281314168377822</c:v>
                </c:pt>
                <c:pt idx="223">
                  <c:v>17.544147843942504</c:v>
                </c:pt>
                <c:pt idx="224">
                  <c:v>17.544147843942504</c:v>
                </c:pt>
                <c:pt idx="225">
                  <c:v>17.806981519507186</c:v>
                </c:pt>
                <c:pt idx="226">
                  <c:v>17.806981519507186</c:v>
                </c:pt>
                <c:pt idx="227">
                  <c:v>18.299794661190965</c:v>
                </c:pt>
                <c:pt idx="228">
                  <c:v>18.299794661190965</c:v>
                </c:pt>
                <c:pt idx="229">
                  <c:v>19.351129363449694</c:v>
                </c:pt>
                <c:pt idx="230">
                  <c:v>19.351129363449694</c:v>
                </c:pt>
                <c:pt idx="231">
                  <c:v>19.613963039014372</c:v>
                </c:pt>
                <c:pt idx="232">
                  <c:v>19.613963039014372</c:v>
                </c:pt>
                <c:pt idx="233">
                  <c:v>19.646817248459961</c:v>
                </c:pt>
                <c:pt idx="234">
                  <c:v>19.646817248459961</c:v>
                </c:pt>
                <c:pt idx="235">
                  <c:v>19.7782340862423</c:v>
                </c:pt>
                <c:pt idx="236">
                  <c:v>19.7782340862423</c:v>
                </c:pt>
                <c:pt idx="237">
                  <c:v>20.205338809034906</c:v>
                </c:pt>
                <c:pt idx="238">
                  <c:v>20.205338809034906</c:v>
                </c:pt>
                <c:pt idx="239">
                  <c:v>20.402464065708418</c:v>
                </c:pt>
                <c:pt idx="240">
                  <c:v>20.402464065708418</c:v>
                </c:pt>
                <c:pt idx="241">
                  <c:v>20.698151950718685</c:v>
                </c:pt>
                <c:pt idx="242">
                  <c:v>20.698151950718685</c:v>
                </c:pt>
                <c:pt idx="243">
                  <c:v>20.993839835728952</c:v>
                </c:pt>
                <c:pt idx="244">
                  <c:v>20.993839835728952</c:v>
                </c:pt>
                <c:pt idx="245">
                  <c:v>21.453798767967147</c:v>
                </c:pt>
                <c:pt idx="246">
                  <c:v>21.453798767967147</c:v>
                </c:pt>
                <c:pt idx="247">
                  <c:v>22.735112936344969</c:v>
                </c:pt>
                <c:pt idx="248">
                  <c:v>22.735112936344969</c:v>
                </c:pt>
                <c:pt idx="249">
                  <c:v>22.965092402464066</c:v>
                </c:pt>
                <c:pt idx="250">
                  <c:v>22.965092402464066</c:v>
                </c:pt>
                <c:pt idx="251">
                  <c:v>23.162217659137578</c:v>
                </c:pt>
                <c:pt idx="252">
                  <c:v>23.162217659137578</c:v>
                </c:pt>
                <c:pt idx="253">
                  <c:v>23.162217659137578</c:v>
                </c:pt>
                <c:pt idx="254">
                  <c:v>23.162217659137578</c:v>
                </c:pt>
                <c:pt idx="255">
                  <c:v>23.5564681724846</c:v>
                </c:pt>
                <c:pt idx="256">
                  <c:v>23.5564681724846</c:v>
                </c:pt>
                <c:pt idx="257">
                  <c:v>23.655030800821354</c:v>
                </c:pt>
                <c:pt idx="258">
                  <c:v>23.655030800821354</c:v>
                </c:pt>
                <c:pt idx="259">
                  <c:v>24.410677618069816</c:v>
                </c:pt>
                <c:pt idx="260">
                  <c:v>24.410677618069816</c:v>
                </c:pt>
                <c:pt idx="261">
                  <c:v>24.739219712525667</c:v>
                </c:pt>
                <c:pt idx="262">
                  <c:v>24.739219712525667</c:v>
                </c:pt>
                <c:pt idx="263">
                  <c:v>24.837782340862422</c:v>
                </c:pt>
                <c:pt idx="264">
                  <c:v>24.837782340862422</c:v>
                </c:pt>
                <c:pt idx="265">
                  <c:v>24.903490759753595</c:v>
                </c:pt>
                <c:pt idx="266">
                  <c:v>24.903490759753595</c:v>
                </c:pt>
                <c:pt idx="267">
                  <c:v>26.677618069815196</c:v>
                </c:pt>
                <c:pt idx="268">
                  <c:v>26.677618069815196</c:v>
                </c:pt>
                <c:pt idx="269">
                  <c:v>27.761806981519506</c:v>
                </c:pt>
                <c:pt idx="270">
                  <c:v>27.761806981519506</c:v>
                </c:pt>
                <c:pt idx="271">
                  <c:v>27.991786447638603</c:v>
                </c:pt>
                <c:pt idx="272">
                  <c:v>27.991786447638603</c:v>
                </c:pt>
                <c:pt idx="273">
                  <c:v>28.780287474332649</c:v>
                </c:pt>
                <c:pt idx="274">
                  <c:v>28.780287474332649</c:v>
                </c:pt>
                <c:pt idx="275">
                  <c:v>29.634496919917865</c:v>
                </c:pt>
                <c:pt idx="276">
                  <c:v>29.634496919917865</c:v>
                </c:pt>
                <c:pt idx="277">
                  <c:v>30.160164271047229</c:v>
                </c:pt>
                <c:pt idx="278">
                  <c:v>30.160164271047229</c:v>
                </c:pt>
                <c:pt idx="279">
                  <c:v>32.032854209445588</c:v>
                </c:pt>
                <c:pt idx="280">
                  <c:v>32.032854209445588</c:v>
                </c:pt>
                <c:pt idx="281">
                  <c:v>32.131416837782339</c:v>
                </c:pt>
                <c:pt idx="282">
                  <c:v>32.131416837782339</c:v>
                </c:pt>
                <c:pt idx="283">
                  <c:v>33.445585215605746</c:v>
                </c:pt>
                <c:pt idx="284">
                  <c:v>33.445585215605746</c:v>
                </c:pt>
                <c:pt idx="285">
                  <c:v>33.642710472279262</c:v>
                </c:pt>
                <c:pt idx="286">
                  <c:v>33.642710472279262</c:v>
                </c:pt>
                <c:pt idx="287">
                  <c:v>34.036960985626287</c:v>
                </c:pt>
                <c:pt idx="288">
                  <c:v>34.036960985626287</c:v>
                </c:pt>
                <c:pt idx="289">
                  <c:v>37.486652977412732</c:v>
                </c:pt>
                <c:pt idx="290">
                  <c:v>37.486652977412732</c:v>
                </c:pt>
                <c:pt idx="291">
                  <c:v>43.466119096509239</c:v>
                </c:pt>
                <c:pt idx="292">
                  <c:v>43.466119096509239</c:v>
                </c:pt>
                <c:pt idx="293">
                  <c:v>44.123203285420942</c:v>
                </c:pt>
                <c:pt idx="294">
                  <c:v>44.123203285420942</c:v>
                </c:pt>
                <c:pt idx="317">
                  <c:v>0</c:v>
                </c:pt>
                <c:pt idx="318">
                  <c:v>0.16427104722792607</c:v>
                </c:pt>
                <c:pt idx="319">
                  <c:v>0.16427104722792607</c:v>
                </c:pt>
                <c:pt idx="320">
                  <c:v>0.1971252566735113</c:v>
                </c:pt>
                <c:pt idx="321">
                  <c:v>0.1971252566735113</c:v>
                </c:pt>
                <c:pt idx="322">
                  <c:v>0.29568788501026694</c:v>
                </c:pt>
                <c:pt idx="323">
                  <c:v>0.29568788501026694</c:v>
                </c:pt>
                <c:pt idx="324">
                  <c:v>0.32854209445585214</c:v>
                </c:pt>
                <c:pt idx="325">
                  <c:v>0.32854209445585214</c:v>
                </c:pt>
                <c:pt idx="326">
                  <c:v>0.3613963039014374</c:v>
                </c:pt>
                <c:pt idx="327">
                  <c:v>0.3613963039014374</c:v>
                </c:pt>
                <c:pt idx="328">
                  <c:v>0.3613963039014374</c:v>
                </c:pt>
                <c:pt idx="329">
                  <c:v>0.3613963039014374</c:v>
                </c:pt>
                <c:pt idx="330">
                  <c:v>0.3942505133470226</c:v>
                </c:pt>
                <c:pt idx="331">
                  <c:v>0.3942505133470226</c:v>
                </c:pt>
                <c:pt idx="332">
                  <c:v>0.49281314168377821</c:v>
                </c:pt>
                <c:pt idx="333">
                  <c:v>0.49281314168377821</c:v>
                </c:pt>
                <c:pt idx="334">
                  <c:v>0.52566735112936347</c:v>
                </c:pt>
                <c:pt idx="335">
                  <c:v>0.52566735112936347</c:v>
                </c:pt>
                <c:pt idx="336">
                  <c:v>0.65708418891170428</c:v>
                </c:pt>
                <c:pt idx="337">
                  <c:v>0.65708418891170428</c:v>
                </c:pt>
                <c:pt idx="338">
                  <c:v>0.75564681724845995</c:v>
                </c:pt>
                <c:pt idx="339">
                  <c:v>0.75564681724845995</c:v>
                </c:pt>
                <c:pt idx="340">
                  <c:v>0.7885010266940452</c:v>
                </c:pt>
                <c:pt idx="341">
                  <c:v>0.7885010266940452</c:v>
                </c:pt>
                <c:pt idx="342">
                  <c:v>0.95277207392197127</c:v>
                </c:pt>
                <c:pt idx="343">
                  <c:v>0.95277207392197127</c:v>
                </c:pt>
                <c:pt idx="344">
                  <c:v>1.0513347022587269</c:v>
                </c:pt>
                <c:pt idx="345">
                  <c:v>1.0513347022587269</c:v>
                </c:pt>
                <c:pt idx="346">
                  <c:v>1.0841889117043122</c:v>
                </c:pt>
                <c:pt idx="347">
                  <c:v>1.0841889117043122</c:v>
                </c:pt>
                <c:pt idx="348">
                  <c:v>1.1498973305954825</c:v>
                </c:pt>
                <c:pt idx="349">
                  <c:v>1.1498973305954825</c:v>
                </c:pt>
                <c:pt idx="350">
                  <c:v>1.215605749486653</c:v>
                </c:pt>
                <c:pt idx="351">
                  <c:v>1.215605749486653</c:v>
                </c:pt>
                <c:pt idx="352">
                  <c:v>1.215605749486653</c:v>
                </c:pt>
                <c:pt idx="353">
                  <c:v>1.215605749486653</c:v>
                </c:pt>
                <c:pt idx="354">
                  <c:v>1.2484599589322383</c:v>
                </c:pt>
                <c:pt idx="355">
                  <c:v>1.2484599589322383</c:v>
                </c:pt>
                <c:pt idx="356">
                  <c:v>1.2813141683778233</c:v>
                </c:pt>
                <c:pt idx="357">
                  <c:v>1.2813141683778233</c:v>
                </c:pt>
                <c:pt idx="358">
                  <c:v>1.3141683778234086</c:v>
                </c:pt>
                <c:pt idx="359">
                  <c:v>1.3141683778234086</c:v>
                </c:pt>
                <c:pt idx="360">
                  <c:v>1.5441478439425051</c:v>
                </c:pt>
                <c:pt idx="361">
                  <c:v>1.5441478439425051</c:v>
                </c:pt>
                <c:pt idx="362">
                  <c:v>1.6098562628336757</c:v>
                </c:pt>
                <c:pt idx="363">
                  <c:v>1.6098562628336757</c:v>
                </c:pt>
                <c:pt idx="364">
                  <c:v>1.6098562628336757</c:v>
                </c:pt>
                <c:pt idx="365">
                  <c:v>1.6098562628336757</c:v>
                </c:pt>
                <c:pt idx="366">
                  <c:v>1.6427104722792607</c:v>
                </c:pt>
                <c:pt idx="367">
                  <c:v>1.6427104722792607</c:v>
                </c:pt>
                <c:pt idx="368">
                  <c:v>1.7084188911704312</c:v>
                </c:pt>
                <c:pt idx="369">
                  <c:v>1.7084188911704312</c:v>
                </c:pt>
                <c:pt idx="370">
                  <c:v>1.7412731006160165</c:v>
                </c:pt>
                <c:pt idx="371">
                  <c:v>1.7412731006160165</c:v>
                </c:pt>
                <c:pt idx="372">
                  <c:v>1.7412731006160165</c:v>
                </c:pt>
                <c:pt idx="373">
                  <c:v>1.7412731006160165</c:v>
                </c:pt>
                <c:pt idx="374">
                  <c:v>1.8726899383983573</c:v>
                </c:pt>
                <c:pt idx="375">
                  <c:v>1.8726899383983573</c:v>
                </c:pt>
                <c:pt idx="376">
                  <c:v>2.0698151950718686</c:v>
                </c:pt>
                <c:pt idx="377">
                  <c:v>2.0698151950718686</c:v>
                </c:pt>
                <c:pt idx="378">
                  <c:v>2.0698151950718686</c:v>
                </c:pt>
                <c:pt idx="379">
                  <c:v>2.0698151950718686</c:v>
                </c:pt>
                <c:pt idx="380">
                  <c:v>2.0698151950718686</c:v>
                </c:pt>
                <c:pt idx="381">
                  <c:v>2.0698151950718686</c:v>
                </c:pt>
                <c:pt idx="382">
                  <c:v>2.0698151950718686</c:v>
                </c:pt>
                <c:pt idx="383">
                  <c:v>2.0698151950718686</c:v>
                </c:pt>
                <c:pt idx="384">
                  <c:v>2.299794661190965</c:v>
                </c:pt>
                <c:pt idx="385">
                  <c:v>2.299794661190965</c:v>
                </c:pt>
                <c:pt idx="386">
                  <c:v>2.4640657084188913</c:v>
                </c:pt>
                <c:pt idx="387">
                  <c:v>2.4640657084188913</c:v>
                </c:pt>
                <c:pt idx="388">
                  <c:v>2.5297741273100618</c:v>
                </c:pt>
                <c:pt idx="389">
                  <c:v>2.5297741273100618</c:v>
                </c:pt>
                <c:pt idx="390">
                  <c:v>2.6940451745379876</c:v>
                </c:pt>
                <c:pt idx="391">
                  <c:v>2.6940451745379876</c:v>
                </c:pt>
                <c:pt idx="392">
                  <c:v>2.7268993839835729</c:v>
                </c:pt>
                <c:pt idx="393">
                  <c:v>2.7268993839835729</c:v>
                </c:pt>
                <c:pt idx="394">
                  <c:v>2.7926078028747434</c:v>
                </c:pt>
                <c:pt idx="395">
                  <c:v>2.7926078028747434</c:v>
                </c:pt>
                <c:pt idx="396">
                  <c:v>2.8911704312114992</c:v>
                </c:pt>
                <c:pt idx="397">
                  <c:v>2.8911704312114992</c:v>
                </c:pt>
                <c:pt idx="398">
                  <c:v>2.9568788501026693</c:v>
                </c:pt>
                <c:pt idx="399">
                  <c:v>2.9568788501026693</c:v>
                </c:pt>
                <c:pt idx="400">
                  <c:v>2.9897330595482545</c:v>
                </c:pt>
                <c:pt idx="401">
                  <c:v>2.9897330595482545</c:v>
                </c:pt>
                <c:pt idx="402">
                  <c:v>3.2854209445585214</c:v>
                </c:pt>
                <c:pt idx="403">
                  <c:v>3.2854209445585214</c:v>
                </c:pt>
                <c:pt idx="404">
                  <c:v>3.5154004106776182</c:v>
                </c:pt>
                <c:pt idx="405">
                  <c:v>3.5154004106776182</c:v>
                </c:pt>
                <c:pt idx="406">
                  <c:v>3.5811088295687883</c:v>
                </c:pt>
                <c:pt idx="407">
                  <c:v>3.5811088295687883</c:v>
                </c:pt>
                <c:pt idx="408">
                  <c:v>3.6139630390143735</c:v>
                </c:pt>
                <c:pt idx="409">
                  <c:v>3.6139630390143735</c:v>
                </c:pt>
                <c:pt idx="410">
                  <c:v>3.7453798767967146</c:v>
                </c:pt>
                <c:pt idx="411">
                  <c:v>3.7453798767967146</c:v>
                </c:pt>
                <c:pt idx="412">
                  <c:v>3.7453798767967146</c:v>
                </c:pt>
                <c:pt idx="413">
                  <c:v>3.7453798767967146</c:v>
                </c:pt>
                <c:pt idx="414">
                  <c:v>4.0410677618069819</c:v>
                </c:pt>
                <c:pt idx="415">
                  <c:v>4.0410677618069819</c:v>
                </c:pt>
                <c:pt idx="416">
                  <c:v>4.0739219712525667</c:v>
                </c:pt>
                <c:pt idx="417">
                  <c:v>4.0739219712525667</c:v>
                </c:pt>
                <c:pt idx="418">
                  <c:v>4.0739219712525667</c:v>
                </c:pt>
                <c:pt idx="419">
                  <c:v>4.0739219712525667</c:v>
                </c:pt>
                <c:pt idx="420">
                  <c:v>4.2710472279260783</c:v>
                </c:pt>
                <c:pt idx="421">
                  <c:v>4.2710472279260783</c:v>
                </c:pt>
                <c:pt idx="422">
                  <c:v>4.3039014373716631</c:v>
                </c:pt>
                <c:pt idx="423">
                  <c:v>4.3039014373716631</c:v>
                </c:pt>
                <c:pt idx="424">
                  <c:v>4.3039014373716631</c:v>
                </c:pt>
                <c:pt idx="425">
                  <c:v>4.3039014373716631</c:v>
                </c:pt>
                <c:pt idx="426">
                  <c:v>4.3696098562628336</c:v>
                </c:pt>
                <c:pt idx="427">
                  <c:v>4.3696098562628336</c:v>
                </c:pt>
                <c:pt idx="428">
                  <c:v>4.5667351129363452</c:v>
                </c:pt>
                <c:pt idx="429">
                  <c:v>4.5667351129363452</c:v>
                </c:pt>
                <c:pt idx="430">
                  <c:v>4.6652977412731005</c:v>
                </c:pt>
                <c:pt idx="431">
                  <c:v>4.6652977412731005</c:v>
                </c:pt>
                <c:pt idx="432">
                  <c:v>4.6652977412731005</c:v>
                </c:pt>
                <c:pt idx="433">
                  <c:v>4.6652977412731005</c:v>
                </c:pt>
                <c:pt idx="434">
                  <c:v>4.862422997946612</c:v>
                </c:pt>
                <c:pt idx="435">
                  <c:v>4.862422997946612</c:v>
                </c:pt>
                <c:pt idx="436">
                  <c:v>5.0266940451745379</c:v>
                </c:pt>
                <c:pt idx="437">
                  <c:v>5.0266940451745379</c:v>
                </c:pt>
                <c:pt idx="438">
                  <c:v>5.0595482546201236</c:v>
                </c:pt>
                <c:pt idx="439">
                  <c:v>5.0595482546201236</c:v>
                </c:pt>
                <c:pt idx="440">
                  <c:v>5.3223819301848048</c:v>
                </c:pt>
                <c:pt idx="441">
                  <c:v>5.3223819301848048</c:v>
                </c:pt>
                <c:pt idx="442">
                  <c:v>5.3880903490759753</c:v>
                </c:pt>
                <c:pt idx="443">
                  <c:v>5.3880903490759753</c:v>
                </c:pt>
                <c:pt idx="444">
                  <c:v>5.5195071868583163</c:v>
                </c:pt>
                <c:pt idx="445">
                  <c:v>5.5195071868583163</c:v>
                </c:pt>
                <c:pt idx="446">
                  <c:v>5.6837782340862422</c:v>
                </c:pt>
                <c:pt idx="447">
                  <c:v>5.6837782340862422</c:v>
                </c:pt>
                <c:pt idx="448">
                  <c:v>5.7166324435318279</c:v>
                </c:pt>
                <c:pt idx="449">
                  <c:v>5.7166324435318279</c:v>
                </c:pt>
                <c:pt idx="450">
                  <c:v>5.7494866529774127</c:v>
                </c:pt>
                <c:pt idx="451">
                  <c:v>5.7494866529774127</c:v>
                </c:pt>
                <c:pt idx="452">
                  <c:v>6.1765913757700206</c:v>
                </c:pt>
                <c:pt idx="453">
                  <c:v>6.1765913757700206</c:v>
                </c:pt>
                <c:pt idx="454">
                  <c:v>6.3080082135523616</c:v>
                </c:pt>
                <c:pt idx="455">
                  <c:v>6.3080082135523616</c:v>
                </c:pt>
                <c:pt idx="456">
                  <c:v>6.5708418891170428</c:v>
                </c:pt>
                <c:pt idx="457">
                  <c:v>6.5708418891170428</c:v>
                </c:pt>
                <c:pt idx="458">
                  <c:v>6.6036960985626285</c:v>
                </c:pt>
                <c:pt idx="459">
                  <c:v>6.6036960985626285</c:v>
                </c:pt>
                <c:pt idx="460">
                  <c:v>6.6365503080082133</c:v>
                </c:pt>
                <c:pt idx="461">
                  <c:v>6.6365503080082133</c:v>
                </c:pt>
                <c:pt idx="462">
                  <c:v>7.0636550308008212</c:v>
                </c:pt>
                <c:pt idx="463">
                  <c:v>7.0636550308008212</c:v>
                </c:pt>
                <c:pt idx="464">
                  <c:v>7.2607802874743328</c:v>
                </c:pt>
                <c:pt idx="465">
                  <c:v>7.2607802874743328</c:v>
                </c:pt>
                <c:pt idx="466">
                  <c:v>7.2936344969199176</c:v>
                </c:pt>
                <c:pt idx="467">
                  <c:v>7.2936344969199176</c:v>
                </c:pt>
                <c:pt idx="468">
                  <c:v>7.3593429158110881</c:v>
                </c:pt>
                <c:pt idx="469">
                  <c:v>7.3593429158110881</c:v>
                </c:pt>
                <c:pt idx="470">
                  <c:v>7.3593429158110881</c:v>
                </c:pt>
                <c:pt idx="471">
                  <c:v>7.3593429158110881</c:v>
                </c:pt>
                <c:pt idx="472">
                  <c:v>7.6221765913757702</c:v>
                </c:pt>
                <c:pt idx="473">
                  <c:v>7.6221765913757702</c:v>
                </c:pt>
                <c:pt idx="474">
                  <c:v>7.6878850102669407</c:v>
                </c:pt>
                <c:pt idx="475">
                  <c:v>7.6878850102669407</c:v>
                </c:pt>
                <c:pt idx="476">
                  <c:v>7.8193018480492817</c:v>
                </c:pt>
                <c:pt idx="477">
                  <c:v>7.8193018480492817</c:v>
                </c:pt>
                <c:pt idx="478">
                  <c:v>7.9178644763860371</c:v>
                </c:pt>
                <c:pt idx="479">
                  <c:v>7.9178644763860371</c:v>
                </c:pt>
                <c:pt idx="480">
                  <c:v>8.2464065708418897</c:v>
                </c:pt>
                <c:pt idx="481">
                  <c:v>8.2464065708418897</c:v>
                </c:pt>
                <c:pt idx="482">
                  <c:v>8.3121149897330593</c:v>
                </c:pt>
                <c:pt idx="483">
                  <c:v>8.3121149897330593</c:v>
                </c:pt>
                <c:pt idx="484">
                  <c:v>8.5420944558521565</c:v>
                </c:pt>
                <c:pt idx="485">
                  <c:v>8.5420944558521565</c:v>
                </c:pt>
                <c:pt idx="486">
                  <c:v>8.8377823408624234</c:v>
                </c:pt>
                <c:pt idx="487">
                  <c:v>8.8377823408624234</c:v>
                </c:pt>
                <c:pt idx="488">
                  <c:v>8.9363449691991779</c:v>
                </c:pt>
                <c:pt idx="489">
                  <c:v>8.9363449691991779</c:v>
                </c:pt>
                <c:pt idx="490">
                  <c:v>9.1006160164271055</c:v>
                </c:pt>
                <c:pt idx="491">
                  <c:v>9.1006160164271055</c:v>
                </c:pt>
                <c:pt idx="492">
                  <c:v>9.4291581108829572</c:v>
                </c:pt>
                <c:pt idx="493">
                  <c:v>9.4291581108829572</c:v>
                </c:pt>
                <c:pt idx="494">
                  <c:v>9.6591375770020527</c:v>
                </c:pt>
                <c:pt idx="495">
                  <c:v>9.6591375770020527</c:v>
                </c:pt>
                <c:pt idx="496">
                  <c:v>10.151950718685832</c:v>
                </c:pt>
                <c:pt idx="497">
                  <c:v>10.151950718685832</c:v>
                </c:pt>
                <c:pt idx="498">
                  <c:v>10.316221765913758</c:v>
                </c:pt>
                <c:pt idx="499">
                  <c:v>10.316221765913758</c:v>
                </c:pt>
                <c:pt idx="500">
                  <c:v>10.513347022587268</c:v>
                </c:pt>
                <c:pt idx="501">
                  <c:v>10.513347022587268</c:v>
                </c:pt>
                <c:pt idx="502">
                  <c:v>10.809034907597535</c:v>
                </c:pt>
                <c:pt idx="503">
                  <c:v>10.809034907597535</c:v>
                </c:pt>
                <c:pt idx="504">
                  <c:v>10.841889117043122</c:v>
                </c:pt>
                <c:pt idx="505">
                  <c:v>10.841889117043122</c:v>
                </c:pt>
                <c:pt idx="506">
                  <c:v>10.940451745379876</c:v>
                </c:pt>
                <c:pt idx="507">
                  <c:v>10.940451745379876</c:v>
                </c:pt>
                <c:pt idx="508">
                  <c:v>11.433264887063656</c:v>
                </c:pt>
                <c:pt idx="509">
                  <c:v>11.433264887063656</c:v>
                </c:pt>
                <c:pt idx="510">
                  <c:v>11.564681724845997</c:v>
                </c:pt>
                <c:pt idx="511">
                  <c:v>11.564681724845997</c:v>
                </c:pt>
                <c:pt idx="512">
                  <c:v>11.761806981519507</c:v>
                </c:pt>
                <c:pt idx="513">
                  <c:v>11.761806981519507</c:v>
                </c:pt>
                <c:pt idx="514">
                  <c:v>12.386036960985626</c:v>
                </c:pt>
                <c:pt idx="515">
                  <c:v>12.386036960985626</c:v>
                </c:pt>
                <c:pt idx="516">
                  <c:v>12.681724845995893</c:v>
                </c:pt>
                <c:pt idx="517">
                  <c:v>12.681724845995893</c:v>
                </c:pt>
                <c:pt idx="518">
                  <c:v>12.813141683778234</c:v>
                </c:pt>
                <c:pt idx="519">
                  <c:v>12.813141683778234</c:v>
                </c:pt>
                <c:pt idx="520">
                  <c:v>12.845995893223819</c:v>
                </c:pt>
                <c:pt idx="521">
                  <c:v>12.845995893223819</c:v>
                </c:pt>
                <c:pt idx="522">
                  <c:v>13.240246406570842</c:v>
                </c:pt>
                <c:pt idx="523">
                  <c:v>13.240246406570842</c:v>
                </c:pt>
                <c:pt idx="524">
                  <c:v>13.305954825462011</c:v>
                </c:pt>
                <c:pt idx="525">
                  <c:v>13.305954825462011</c:v>
                </c:pt>
                <c:pt idx="526">
                  <c:v>13.733059548254619</c:v>
                </c:pt>
                <c:pt idx="527">
                  <c:v>13.733059548254619</c:v>
                </c:pt>
                <c:pt idx="528">
                  <c:v>14.028747433264886</c:v>
                </c:pt>
                <c:pt idx="529">
                  <c:v>14.028747433264886</c:v>
                </c:pt>
                <c:pt idx="530">
                  <c:v>14.160164271047227</c:v>
                </c:pt>
                <c:pt idx="531">
                  <c:v>14.160164271047227</c:v>
                </c:pt>
                <c:pt idx="532">
                  <c:v>14.390143737166325</c:v>
                </c:pt>
                <c:pt idx="533">
                  <c:v>14.390143737166325</c:v>
                </c:pt>
                <c:pt idx="534">
                  <c:v>15.408624229979466</c:v>
                </c:pt>
                <c:pt idx="535">
                  <c:v>15.408624229979466</c:v>
                </c:pt>
                <c:pt idx="536">
                  <c:v>16.328542094455852</c:v>
                </c:pt>
                <c:pt idx="537">
                  <c:v>16.328542094455852</c:v>
                </c:pt>
                <c:pt idx="538">
                  <c:v>16.459958932238195</c:v>
                </c:pt>
                <c:pt idx="539">
                  <c:v>16.459958932238195</c:v>
                </c:pt>
                <c:pt idx="540">
                  <c:v>17.117043121149898</c:v>
                </c:pt>
                <c:pt idx="541">
                  <c:v>17.117043121149898</c:v>
                </c:pt>
                <c:pt idx="542">
                  <c:v>17.708418891170432</c:v>
                </c:pt>
                <c:pt idx="543">
                  <c:v>17.708418891170432</c:v>
                </c:pt>
                <c:pt idx="544">
                  <c:v>19.7782340862423</c:v>
                </c:pt>
                <c:pt idx="545">
                  <c:v>19.7782340862423</c:v>
                </c:pt>
                <c:pt idx="546">
                  <c:v>20.271047227926079</c:v>
                </c:pt>
                <c:pt idx="547">
                  <c:v>20.271047227926079</c:v>
                </c:pt>
                <c:pt idx="548">
                  <c:v>20.501026694045173</c:v>
                </c:pt>
                <c:pt idx="549">
                  <c:v>20.501026694045173</c:v>
                </c:pt>
                <c:pt idx="550">
                  <c:v>20.73100616016427</c:v>
                </c:pt>
                <c:pt idx="551">
                  <c:v>20.73100616016427</c:v>
                </c:pt>
                <c:pt idx="552">
                  <c:v>22.17659137577002</c:v>
                </c:pt>
                <c:pt idx="553">
                  <c:v>22.17659137577002</c:v>
                </c:pt>
                <c:pt idx="554">
                  <c:v>24.377823408624231</c:v>
                </c:pt>
                <c:pt idx="555">
                  <c:v>24.377823408624231</c:v>
                </c:pt>
                <c:pt idx="556">
                  <c:v>24.837782340862422</c:v>
                </c:pt>
                <c:pt idx="557">
                  <c:v>24.837782340862422</c:v>
                </c:pt>
                <c:pt idx="558">
                  <c:v>25.88911704312115</c:v>
                </c:pt>
                <c:pt idx="559">
                  <c:v>25.88911704312115</c:v>
                </c:pt>
                <c:pt idx="560">
                  <c:v>26.677618069815196</c:v>
                </c:pt>
                <c:pt idx="561">
                  <c:v>26.677618069815196</c:v>
                </c:pt>
                <c:pt idx="562">
                  <c:v>27.433264887063654</c:v>
                </c:pt>
                <c:pt idx="563">
                  <c:v>27.433264887063654</c:v>
                </c:pt>
                <c:pt idx="564">
                  <c:v>28.320328542094455</c:v>
                </c:pt>
                <c:pt idx="565">
                  <c:v>28.320328542094455</c:v>
                </c:pt>
                <c:pt idx="566">
                  <c:v>29.240246406570844</c:v>
                </c:pt>
                <c:pt idx="567">
                  <c:v>29.240246406570844</c:v>
                </c:pt>
                <c:pt idx="568">
                  <c:v>32.95277207392197</c:v>
                </c:pt>
                <c:pt idx="569">
                  <c:v>32.95277207392197</c:v>
                </c:pt>
                <c:pt idx="570">
                  <c:v>34.75975359342916</c:v>
                </c:pt>
                <c:pt idx="571">
                  <c:v>34.75975359342916</c:v>
                </c:pt>
                <c:pt idx="572">
                  <c:v>38.143737166324435</c:v>
                </c:pt>
                <c:pt idx="573">
                  <c:v>38.143737166324435</c:v>
                </c:pt>
                <c:pt idx="574">
                  <c:v>39.260780287474333</c:v>
                </c:pt>
                <c:pt idx="575">
                  <c:v>39.260780287474333</c:v>
                </c:pt>
                <c:pt idx="640">
                  <c:v>8.2135523613963031</c:v>
                </c:pt>
                <c:pt idx="641">
                  <c:v>8.8049281314168386</c:v>
                </c:pt>
                <c:pt idx="642">
                  <c:v>9.0349075975359341</c:v>
                </c:pt>
                <c:pt idx="643">
                  <c:v>9.4948665297741268</c:v>
                </c:pt>
                <c:pt idx="644">
                  <c:v>11.039014373716633</c:v>
                </c:pt>
                <c:pt idx="645">
                  <c:v>11.564681724845997</c:v>
                </c:pt>
                <c:pt idx="646">
                  <c:v>11.794661190965092</c:v>
                </c:pt>
                <c:pt idx="647">
                  <c:v>13.075975359342916</c:v>
                </c:pt>
                <c:pt idx="648">
                  <c:v>14.094455852156058</c:v>
                </c:pt>
                <c:pt idx="649">
                  <c:v>15.474332648870636</c:v>
                </c:pt>
                <c:pt idx="650">
                  <c:v>17.544147843942504</c:v>
                </c:pt>
                <c:pt idx="651">
                  <c:v>19.613963039014372</c:v>
                </c:pt>
                <c:pt idx="652">
                  <c:v>19.7782340862423</c:v>
                </c:pt>
                <c:pt idx="653">
                  <c:v>20.993839835728952</c:v>
                </c:pt>
                <c:pt idx="654">
                  <c:v>21.453798767967147</c:v>
                </c:pt>
                <c:pt idx="655">
                  <c:v>22.735112936344969</c:v>
                </c:pt>
                <c:pt idx="656">
                  <c:v>22.965092402464066</c:v>
                </c:pt>
                <c:pt idx="657">
                  <c:v>23.162217659137578</c:v>
                </c:pt>
                <c:pt idx="658">
                  <c:v>23.655030800821354</c:v>
                </c:pt>
                <c:pt idx="659">
                  <c:v>24.410677618069816</c:v>
                </c:pt>
                <c:pt idx="660">
                  <c:v>24.837782340862422</c:v>
                </c:pt>
                <c:pt idx="661">
                  <c:v>24.903490759753595</c:v>
                </c:pt>
                <c:pt idx="662">
                  <c:v>27.991786447638603</c:v>
                </c:pt>
                <c:pt idx="663">
                  <c:v>28.780287474332649</c:v>
                </c:pt>
                <c:pt idx="664">
                  <c:v>29.634496919917865</c:v>
                </c:pt>
                <c:pt idx="665">
                  <c:v>30.160164271047229</c:v>
                </c:pt>
                <c:pt idx="666">
                  <c:v>32.032854209445588</c:v>
                </c:pt>
                <c:pt idx="667">
                  <c:v>32.131416837782339</c:v>
                </c:pt>
                <c:pt idx="668">
                  <c:v>34.036960985626287</c:v>
                </c:pt>
                <c:pt idx="669">
                  <c:v>43.466119096509239</c:v>
                </c:pt>
                <c:pt idx="672">
                  <c:v>0.95277207392197127</c:v>
                </c:pt>
                <c:pt idx="673">
                  <c:v>1.2813141683778233</c:v>
                </c:pt>
                <c:pt idx="674">
                  <c:v>1.6098562628336757</c:v>
                </c:pt>
                <c:pt idx="675">
                  <c:v>2.0698151950718686</c:v>
                </c:pt>
                <c:pt idx="676">
                  <c:v>10.513347022587268</c:v>
                </c:pt>
                <c:pt idx="677">
                  <c:v>13.733059548254619</c:v>
                </c:pt>
                <c:pt idx="678">
                  <c:v>15.408624229979466</c:v>
                </c:pt>
                <c:pt idx="679">
                  <c:v>16.328542094455852</c:v>
                </c:pt>
                <c:pt idx="680">
                  <c:v>17.708418891170432</c:v>
                </c:pt>
                <c:pt idx="681">
                  <c:v>20.271047227926079</c:v>
                </c:pt>
                <c:pt idx="682">
                  <c:v>20.73100616016427</c:v>
                </c:pt>
                <c:pt idx="683">
                  <c:v>24.377823408624231</c:v>
                </c:pt>
                <c:pt idx="684">
                  <c:v>26.677618069815196</c:v>
                </c:pt>
                <c:pt idx="685">
                  <c:v>27.433264887063654</c:v>
                </c:pt>
                <c:pt idx="686">
                  <c:v>28.320328542094455</c:v>
                </c:pt>
                <c:pt idx="687">
                  <c:v>29.240246406570844</c:v>
                </c:pt>
                <c:pt idx="688">
                  <c:v>32.95277207392197</c:v>
                </c:pt>
                <c:pt idx="689">
                  <c:v>39.260780287474333</c:v>
                </c:pt>
                <c:pt idx="708">
                  <c:v>0</c:v>
                </c:pt>
                <c:pt idx="709">
                  <c:v>6.8008213552361401</c:v>
                </c:pt>
              </c:numCache>
            </c:numRef>
          </c:xVal>
          <c:yVal>
            <c:numRef>
              <c:f>Sheet1!$F$2:$F$711</c:f>
              <c:numCache>
                <c:formatCode>General</c:formatCode>
                <c:ptCount val="710"/>
                <c:pt idx="708">
                  <c:v>0.5</c:v>
                </c:pt>
                <c:pt idx="709">
                  <c:v>0.5</c:v>
                </c:pt>
              </c:numCache>
            </c:numRef>
          </c:yVal>
          <c:smooth val="0"/>
          <c:extLst>
            <c:ext xmlns:c16="http://schemas.microsoft.com/office/drawing/2014/chart" uri="{C3380CC4-5D6E-409C-BE32-E72D297353CC}">
              <c16:uniqueId val="{00000004-E45F-49C5-B165-9641E70E2A15}"/>
            </c:ext>
          </c:extLst>
        </c:ser>
        <c:dLbls>
          <c:showLegendKey val="0"/>
          <c:showVal val="0"/>
          <c:showCatName val="0"/>
          <c:showSerName val="0"/>
          <c:showPercent val="0"/>
          <c:showBubbleSize val="0"/>
        </c:dLbls>
        <c:axId val="85382656"/>
        <c:axId val="85383424"/>
      </c:scatterChart>
      <c:valAx>
        <c:axId val="85382656"/>
        <c:scaling>
          <c:orientation val="minMax"/>
          <c:max val="48"/>
          <c:min val="0"/>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vert="horz"/>
          <a:lstStyle/>
          <a:p>
            <a:pPr>
              <a:defRPr sz="1200">
                <a:solidFill>
                  <a:srgbClr val="5A5454"/>
                </a:solidFill>
              </a:defRPr>
            </a:pPr>
            <a:endParaRPr lang="en-US"/>
          </a:p>
        </c:txPr>
        <c:crossAx val="85383424"/>
        <c:crosses val="autoZero"/>
        <c:crossBetween val="midCat"/>
        <c:majorUnit val="4"/>
      </c:valAx>
      <c:valAx>
        <c:axId val="85383424"/>
        <c:scaling>
          <c:orientation val="minMax"/>
          <c:max val="1"/>
        </c:scaling>
        <c:delete val="0"/>
        <c:axPos val="l"/>
        <c:numFmt formatCode="#,##0.0" sourceLinked="0"/>
        <c:majorTickMark val="out"/>
        <c:minorTickMark val="none"/>
        <c:tickLblPos val="nextTo"/>
        <c:spPr>
          <a:noFill/>
          <a:ln w="9525" cap="flat" cmpd="sng" algn="ctr">
            <a:solidFill>
              <a:schemeClr val="tx1"/>
            </a:solidFill>
            <a:round/>
          </a:ln>
          <a:effectLst/>
        </c:spPr>
        <c:txPr>
          <a:bodyPr rot="-60000000" vert="horz"/>
          <a:lstStyle/>
          <a:p>
            <a:pPr>
              <a:defRPr sz="1200">
                <a:solidFill>
                  <a:srgbClr val="5A5454"/>
                </a:solidFill>
              </a:defRPr>
            </a:pPr>
            <a:endParaRPr lang="en-US"/>
          </a:p>
        </c:txPr>
        <c:crossAx val="85382656"/>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a:solidFill>
            <a:srgbClr val="5A5454"/>
          </a:solidFill>
          <a:latin typeface="Trebuchet MS (Body)"/>
        </a:defRPr>
      </a:pPr>
      <a:endParaRPr lang="en-US"/>
    </a:p>
  </c:txPr>
  <c:externalData r:id="rId2">
    <c:autoUpdate val="0"/>
  </c:externalData>
  <c:userShapes r:id="rId3"/>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2"/>
          <c:order val="0"/>
          <c:tx>
            <c:v>IVO+AZA</c:v>
          </c:tx>
          <c:spPr>
            <a:ln w="19050" cap="rnd">
              <a:solidFill>
                <a:srgbClr val="0070C0"/>
              </a:solidFill>
              <a:round/>
            </a:ln>
            <a:effectLst/>
          </c:spPr>
          <c:marker>
            <c:symbol val="none"/>
          </c:marker>
          <c:xVal>
            <c:numRef>
              <c:f>'IVO+AZA'!$K$2:$K$56</c:f>
              <c:numCache>
                <c:formatCode>General</c:formatCode>
                <c:ptCount val="55"/>
                <c:pt idx="0">
                  <c:v>0</c:v>
                </c:pt>
                <c:pt idx="1">
                  <c:v>0.23</c:v>
                </c:pt>
                <c:pt idx="2">
                  <c:v>0.23</c:v>
                </c:pt>
                <c:pt idx="3">
                  <c:v>0.52569999999999995</c:v>
                </c:pt>
                <c:pt idx="4">
                  <c:v>0.52569999999999995</c:v>
                </c:pt>
                <c:pt idx="5">
                  <c:v>0.68989999999999996</c:v>
                </c:pt>
                <c:pt idx="6">
                  <c:v>0.68989999999999996</c:v>
                </c:pt>
                <c:pt idx="7">
                  <c:v>0.7228</c:v>
                </c:pt>
                <c:pt idx="8">
                  <c:v>0.7228</c:v>
                </c:pt>
                <c:pt idx="9">
                  <c:v>0.91990000000000005</c:v>
                </c:pt>
                <c:pt idx="10">
                  <c:v>0.91990000000000005</c:v>
                </c:pt>
                <c:pt idx="11">
                  <c:v>1.2484999999999999</c:v>
                </c:pt>
                <c:pt idx="12">
                  <c:v>1.2484999999999999</c:v>
                </c:pt>
                <c:pt idx="13">
                  <c:v>1.4783999999999999</c:v>
                </c:pt>
                <c:pt idx="14">
                  <c:v>1.4783999999999999</c:v>
                </c:pt>
                <c:pt idx="15">
                  <c:v>1.6427</c:v>
                </c:pt>
                <c:pt idx="16">
                  <c:v>1.6427</c:v>
                </c:pt>
                <c:pt idx="17">
                  <c:v>1.7741</c:v>
                </c:pt>
                <c:pt idx="18">
                  <c:v>1.7741</c:v>
                </c:pt>
                <c:pt idx="19">
                  <c:v>2.1355</c:v>
                </c:pt>
                <c:pt idx="20">
                  <c:v>2.1355</c:v>
                </c:pt>
                <c:pt idx="21">
                  <c:v>3.6797</c:v>
                </c:pt>
                <c:pt idx="22">
                  <c:v>3.6797</c:v>
                </c:pt>
                <c:pt idx="23">
                  <c:v>3.7124999999999999</c:v>
                </c:pt>
                <c:pt idx="24">
                  <c:v>3.7124999999999999</c:v>
                </c:pt>
                <c:pt idx="25">
                  <c:v>4.5667</c:v>
                </c:pt>
                <c:pt idx="26">
                  <c:v>4.5667</c:v>
                </c:pt>
                <c:pt idx="27">
                  <c:v>5.1581000000000001</c:v>
                </c:pt>
                <c:pt idx="28">
                  <c:v>5.1581000000000001</c:v>
                </c:pt>
                <c:pt idx="29">
                  <c:v>5.3552</c:v>
                </c:pt>
                <c:pt idx="30">
                  <c:v>5.3552</c:v>
                </c:pt>
                <c:pt idx="31">
                  <c:v>5.7495000000000003</c:v>
                </c:pt>
                <c:pt idx="32">
                  <c:v>5.7495000000000003</c:v>
                </c:pt>
                <c:pt idx="33">
                  <c:v>5.7823000000000002</c:v>
                </c:pt>
                <c:pt idx="34">
                  <c:v>5.7823000000000002</c:v>
                </c:pt>
                <c:pt idx="35">
                  <c:v>6.3079999999999998</c:v>
                </c:pt>
                <c:pt idx="36">
                  <c:v>6.3079999999999998</c:v>
                </c:pt>
                <c:pt idx="37">
                  <c:v>7.5236000000000001</c:v>
                </c:pt>
                <c:pt idx="38">
                  <c:v>7.5236000000000001</c:v>
                </c:pt>
                <c:pt idx="39">
                  <c:v>8.4763999999999999</c:v>
                </c:pt>
                <c:pt idx="40">
                  <c:v>8.4763999999999999</c:v>
                </c:pt>
                <c:pt idx="41">
                  <c:v>9.0349000000000004</c:v>
                </c:pt>
                <c:pt idx="42">
                  <c:v>9.0349000000000004</c:v>
                </c:pt>
                <c:pt idx="43">
                  <c:v>11.3018</c:v>
                </c:pt>
                <c:pt idx="44">
                  <c:v>11.3018</c:v>
                </c:pt>
                <c:pt idx="45">
                  <c:v>13.8645</c:v>
                </c:pt>
                <c:pt idx="46">
                  <c:v>13.8645</c:v>
                </c:pt>
                <c:pt idx="47">
                  <c:v>20.073899999999998</c:v>
                </c:pt>
                <c:pt idx="48">
                  <c:v>20.073899999999998</c:v>
                </c:pt>
                <c:pt idx="49">
                  <c:v>22.143699999999999</c:v>
                </c:pt>
                <c:pt idx="50">
                  <c:v>22.143699999999999</c:v>
                </c:pt>
                <c:pt idx="51">
                  <c:v>23.983599999999999</c:v>
                </c:pt>
                <c:pt idx="52">
                  <c:v>23.983599999999999</c:v>
                </c:pt>
                <c:pt idx="53">
                  <c:v>34.069800000000001</c:v>
                </c:pt>
                <c:pt idx="54">
                  <c:v>34.069800000000001</c:v>
                </c:pt>
              </c:numCache>
            </c:numRef>
          </c:xVal>
          <c:yVal>
            <c:numRef>
              <c:f>'IVO+AZA'!$L$2:$L$56</c:f>
              <c:numCache>
                <c:formatCode>General</c:formatCode>
                <c:ptCount val="55"/>
                <c:pt idx="0">
                  <c:v>1</c:v>
                </c:pt>
                <c:pt idx="1">
                  <c:v>1</c:v>
                </c:pt>
                <c:pt idx="2">
                  <c:v>0.98611000000000004</c:v>
                </c:pt>
                <c:pt idx="3">
                  <c:v>0.98611000000000004</c:v>
                </c:pt>
                <c:pt idx="4">
                  <c:v>0.97221999999999997</c:v>
                </c:pt>
                <c:pt idx="5">
                  <c:v>0.97221999999999997</c:v>
                </c:pt>
                <c:pt idx="6">
                  <c:v>0.95833000000000002</c:v>
                </c:pt>
                <c:pt idx="7">
                  <c:v>0.95833000000000002</c:v>
                </c:pt>
                <c:pt idx="8">
                  <c:v>0.93056000000000005</c:v>
                </c:pt>
                <c:pt idx="9">
                  <c:v>0.93056000000000005</c:v>
                </c:pt>
                <c:pt idx="10">
                  <c:v>0.91624000000000005</c:v>
                </c:pt>
                <c:pt idx="11">
                  <c:v>0.91624000000000005</c:v>
                </c:pt>
                <c:pt idx="12">
                  <c:v>0.90146000000000004</c:v>
                </c:pt>
                <c:pt idx="13">
                  <c:v>0.90146000000000004</c:v>
                </c:pt>
                <c:pt idx="14">
                  <c:v>0.88668000000000002</c:v>
                </c:pt>
                <c:pt idx="15">
                  <c:v>0.88668000000000002</c:v>
                </c:pt>
                <c:pt idx="16">
                  <c:v>0.87190999999999996</c:v>
                </c:pt>
                <c:pt idx="17">
                  <c:v>0.87190999999999996</c:v>
                </c:pt>
                <c:pt idx="18">
                  <c:v>0.85712999999999995</c:v>
                </c:pt>
                <c:pt idx="19">
                  <c:v>0.85712999999999995</c:v>
                </c:pt>
                <c:pt idx="20">
                  <c:v>0.84235000000000004</c:v>
                </c:pt>
                <c:pt idx="21">
                  <c:v>0.84235000000000004</c:v>
                </c:pt>
                <c:pt idx="22">
                  <c:v>0.82703000000000004</c:v>
                </c:pt>
                <c:pt idx="23">
                  <c:v>0.82703000000000004</c:v>
                </c:pt>
                <c:pt idx="24">
                  <c:v>0.81172</c:v>
                </c:pt>
                <c:pt idx="25">
                  <c:v>0.81172</c:v>
                </c:pt>
                <c:pt idx="26">
                  <c:v>0.79579999999999995</c:v>
                </c:pt>
                <c:pt idx="27">
                  <c:v>0.79579999999999995</c:v>
                </c:pt>
                <c:pt idx="28">
                  <c:v>0.77956000000000003</c:v>
                </c:pt>
                <c:pt idx="29">
                  <c:v>0.77956000000000003</c:v>
                </c:pt>
                <c:pt idx="30">
                  <c:v>0.76297000000000004</c:v>
                </c:pt>
                <c:pt idx="31">
                  <c:v>0.76297000000000004</c:v>
                </c:pt>
                <c:pt idx="32">
                  <c:v>0.74602000000000002</c:v>
                </c:pt>
                <c:pt idx="33">
                  <c:v>0.74602000000000002</c:v>
                </c:pt>
                <c:pt idx="34">
                  <c:v>0.72906000000000004</c:v>
                </c:pt>
                <c:pt idx="35">
                  <c:v>0.72906000000000004</c:v>
                </c:pt>
                <c:pt idx="36">
                  <c:v>0.71170999999999995</c:v>
                </c:pt>
                <c:pt idx="37">
                  <c:v>0.71170999999999995</c:v>
                </c:pt>
                <c:pt idx="38">
                  <c:v>0.69345999999999997</c:v>
                </c:pt>
                <c:pt idx="39">
                  <c:v>0.69345999999999997</c:v>
                </c:pt>
                <c:pt idx="40">
                  <c:v>0.67471999999999999</c:v>
                </c:pt>
                <c:pt idx="41">
                  <c:v>0.67471999999999999</c:v>
                </c:pt>
                <c:pt idx="42">
                  <c:v>0.65544000000000002</c:v>
                </c:pt>
                <c:pt idx="43">
                  <c:v>0.65544000000000002</c:v>
                </c:pt>
                <c:pt idx="44">
                  <c:v>0.63358999999999999</c:v>
                </c:pt>
                <c:pt idx="45">
                  <c:v>0.63358999999999999</c:v>
                </c:pt>
                <c:pt idx="46">
                  <c:v>0.60921999999999998</c:v>
                </c:pt>
                <c:pt idx="47">
                  <c:v>0.60921999999999998</c:v>
                </c:pt>
                <c:pt idx="48">
                  <c:v>0.56571000000000005</c:v>
                </c:pt>
                <c:pt idx="49">
                  <c:v>0.56571000000000005</c:v>
                </c:pt>
                <c:pt idx="50">
                  <c:v>0.51856000000000002</c:v>
                </c:pt>
                <c:pt idx="51">
                  <c:v>0.51856000000000002</c:v>
                </c:pt>
                <c:pt idx="52">
                  <c:v>0.45373999999999998</c:v>
                </c:pt>
                <c:pt idx="53">
                  <c:v>0.45373999999999998</c:v>
                </c:pt>
                <c:pt idx="54">
                  <c:v>0</c:v>
                </c:pt>
              </c:numCache>
            </c:numRef>
          </c:yVal>
          <c:smooth val="0"/>
          <c:extLst>
            <c:ext xmlns:c16="http://schemas.microsoft.com/office/drawing/2014/chart" uri="{C3380CC4-5D6E-409C-BE32-E72D297353CC}">
              <c16:uniqueId val="{00000000-6680-4C51-AFFF-F12BE3444817}"/>
            </c:ext>
          </c:extLst>
        </c:ser>
        <c:ser>
          <c:idx val="0"/>
          <c:order val="1"/>
          <c:tx>
            <c:v>PBO+AZA</c:v>
          </c:tx>
          <c:spPr>
            <a:ln w="19050">
              <a:solidFill>
                <a:srgbClr val="FF0000"/>
              </a:solidFill>
              <a:prstDash val="solid"/>
            </a:ln>
          </c:spPr>
          <c:marker>
            <c:symbol val="none"/>
          </c:marker>
          <c:xVal>
            <c:numRef>
              <c:f>'PBO+AZA'!$O$2:$O$90</c:f>
              <c:numCache>
                <c:formatCode>General</c:formatCode>
                <c:ptCount val="89"/>
                <c:pt idx="0">
                  <c:v>0</c:v>
                </c:pt>
                <c:pt idx="1">
                  <c:v>0.39429999999999998</c:v>
                </c:pt>
                <c:pt idx="2">
                  <c:v>0.39429999999999998</c:v>
                </c:pt>
                <c:pt idx="3">
                  <c:v>0.42709999999999998</c:v>
                </c:pt>
                <c:pt idx="4">
                  <c:v>0.42709999999999998</c:v>
                </c:pt>
                <c:pt idx="5">
                  <c:v>0.65710000000000002</c:v>
                </c:pt>
                <c:pt idx="6">
                  <c:v>0.65710000000000002</c:v>
                </c:pt>
                <c:pt idx="7">
                  <c:v>0.68989999999999996</c:v>
                </c:pt>
                <c:pt idx="8">
                  <c:v>0.68989999999999996</c:v>
                </c:pt>
                <c:pt idx="9">
                  <c:v>0.78849999999999998</c:v>
                </c:pt>
                <c:pt idx="10">
                  <c:v>0.78849999999999998</c:v>
                </c:pt>
                <c:pt idx="11">
                  <c:v>0.82140000000000002</c:v>
                </c:pt>
                <c:pt idx="12">
                  <c:v>0.82140000000000002</c:v>
                </c:pt>
                <c:pt idx="13">
                  <c:v>0.91990000000000005</c:v>
                </c:pt>
                <c:pt idx="14">
                  <c:v>0.91990000000000005</c:v>
                </c:pt>
                <c:pt idx="15">
                  <c:v>0.95279999999999998</c:v>
                </c:pt>
                <c:pt idx="16">
                  <c:v>0.95279999999999998</c:v>
                </c:pt>
                <c:pt idx="17">
                  <c:v>1.0185</c:v>
                </c:pt>
                <c:pt idx="18">
                  <c:v>1.0185</c:v>
                </c:pt>
                <c:pt idx="19">
                  <c:v>1.0842000000000001</c:v>
                </c:pt>
                <c:pt idx="20">
                  <c:v>1.0842000000000001</c:v>
                </c:pt>
                <c:pt idx="21">
                  <c:v>1.2156</c:v>
                </c:pt>
                <c:pt idx="22">
                  <c:v>1.2156</c:v>
                </c:pt>
                <c:pt idx="23">
                  <c:v>1.2813000000000001</c:v>
                </c:pt>
                <c:pt idx="24">
                  <c:v>1.2813000000000001</c:v>
                </c:pt>
                <c:pt idx="25">
                  <c:v>1.3142</c:v>
                </c:pt>
                <c:pt idx="26">
                  <c:v>1.3142</c:v>
                </c:pt>
                <c:pt idx="27">
                  <c:v>1.5113000000000001</c:v>
                </c:pt>
                <c:pt idx="28">
                  <c:v>1.5113000000000001</c:v>
                </c:pt>
                <c:pt idx="29">
                  <c:v>1.5441</c:v>
                </c:pt>
                <c:pt idx="30">
                  <c:v>1.5441</c:v>
                </c:pt>
                <c:pt idx="31">
                  <c:v>1.6427</c:v>
                </c:pt>
                <c:pt idx="32">
                  <c:v>1.6427</c:v>
                </c:pt>
                <c:pt idx="33">
                  <c:v>1.9055</c:v>
                </c:pt>
                <c:pt idx="34">
                  <c:v>1.9055</c:v>
                </c:pt>
                <c:pt idx="35">
                  <c:v>1.9713000000000001</c:v>
                </c:pt>
                <c:pt idx="36">
                  <c:v>1.9713000000000001</c:v>
                </c:pt>
                <c:pt idx="37">
                  <c:v>2.0697999999999999</c:v>
                </c:pt>
                <c:pt idx="38">
                  <c:v>2.0697999999999999</c:v>
                </c:pt>
                <c:pt idx="39">
                  <c:v>2.2669000000000001</c:v>
                </c:pt>
                <c:pt idx="40">
                  <c:v>2.2669000000000001</c:v>
                </c:pt>
                <c:pt idx="41">
                  <c:v>2.4641000000000002</c:v>
                </c:pt>
                <c:pt idx="42">
                  <c:v>2.4641000000000002</c:v>
                </c:pt>
                <c:pt idx="43">
                  <c:v>2.6612</c:v>
                </c:pt>
                <c:pt idx="44">
                  <c:v>2.6612</c:v>
                </c:pt>
                <c:pt idx="45">
                  <c:v>2.9569000000000001</c:v>
                </c:pt>
                <c:pt idx="46">
                  <c:v>2.9569000000000001</c:v>
                </c:pt>
                <c:pt idx="47">
                  <c:v>3.0882999999999998</c:v>
                </c:pt>
                <c:pt idx="48">
                  <c:v>3.0882999999999998</c:v>
                </c:pt>
                <c:pt idx="49">
                  <c:v>4.0082000000000004</c:v>
                </c:pt>
                <c:pt idx="50">
                  <c:v>4.0082000000000004</c:v>
                </c:pt>
                <c:pt idx="51">
                  <c:v>4.1395999999999997</c:v>
                </c:pt>
                <c:pt idx="52">
                  <c:v>4.1395999999999997</c:v>
                </c:pt>
                <c:pt idx="53">
                  <c:v>4.3696000000000002</c:v>
                </c:pt>
                <c:pt idx="54">
                  <c:v>4.3696000000000002</c:v>
                </c:pt>
                <c:pt idx="55">
                  <c:v>5.1581000000000001</c:v>
                </c:pt>
                <c:pt idx="56">
                  <c:v>5.1581000000000001</c:v>
                </c:pt>
                <c:pt idx="57">
                  <c:v>6.8007999999999997</c:v>
                </c:pt>
                <c:pt idx="58">
                  <c:v>6.8007999999999997</c:v>
                </c:pt>
                <c:pt idx="59">
                  <c:v>7.1622000000000003</c:v>
                </c:pt>
                <c:pt idx="60">
                  <c:v>7.1622000000000003</c:v>
                </c:pt>
                <c:pt idx="61">
                  <c:v>7.8849999999999998</c:v>
                </c:pt>
                <c:pt idx="62">
                  <c:v>7.8849999999999998</c:v>
                </c:pt>
                <c:pt idx="63">
                  <c:v>8.6407000000000007</c:v>
                </c:pt>
                <c:pt idx="64">
                  <c:v>8.6407000000000007</c:v>
                </c:pt>
                <c:pt idx="65">
                  <c:v>8.7064000000000004</c:v>
                </c:pt>
                <c:pt idx="66">
                  <c:v>8.7064000000000004</c:v>
                </c:pt>
                <c:pt idx="67">
                  <c:v>10.4476</c:v>
                </c:pt>
                <c:pt idx="68">
                  <c:v>10.4476</c:v>
                </c:pt>
                <c:pt idx="69">
                  <c:v>11.2033</c:v>
                </c:pt>
                <c:pt idx="70">
                  <c:v>11.2033</c:v>
                </c:pt>
                <c:pt idx="71">
                  <c:v>11.3018</c:v>
                </c:pt>
                <c:pt idx="72">
                  <c:v>11.3018</c:v>
                </c:pt>
                <c:pt idx="73">
                  <c:v>12.846</c:v>
                </c:pt>
                <c:pt idx="74">
                  <c:v>12.846</c:v>
                </c:pt>
                <c:pt idx="75">
                  <c:v>13.700200000000001</c:v>
                </c:pt>
                <c:pt idx="76">
                  <c:v>13.700200000000001</c:v>
                </c:pt>
                <c:pt idx="77">
                  <c:v>13.8316</c:v>
                </c:pt>
                <c:pt idx="78">
                  <c:v>13.8316</c:v>
                </c:pt>
                <c:pt idx="79">
                  <c:v>15.1129</c:v>
                </c:pt>
                <c:pt idx="80">
                  <c:v>15.1129</c:v>
                </c:pt>
                <c:pt idx="81">
                  <c:v>18.1355</c:v>
                </c:pt>
                <c:pt idx="82">
                  <c:v>18.1355</c:v>
                </c:pt>
                <c:pt idx="83">
                  <c:v>18.234100000000002</c:v>
                </c:pt>
                <c:pt idx="84">
                  <c:v>18.234100000000002</c:v>
                </c:pt>
                <c:pt idx="85">
                  <c:v>29.700199999999999</c:v>
                </c:pt>
                <c:pt idx="86">
                  <c:v>29.700199999999999</c:v>
                </c:pt>
                <c:pt idx="87">
                  <c:v>29.995899999999999</c:v>
                </c:pt>
                <c:pt idx="88">
                  <c:v>29.995899999999999</c:v>
                </c:pt>
              </c:numCache>
            </c:numRef>
          </c:xVal>
          <c:yVal>
            <c:numRef>
              <c:f>'PBO+AZA'!$P$2:$P$90</c:f>
              <c:numCache>
                <c:formatCode>General</c:formatCode>
                <c:ptCount val="89"/>
                <c:pt idx="0">
                  <c:v>1</c:v>
                </c:pt>
                <c:pt idx="1">
                  <c:v>1</c:v>
                </c:pt>
                <c:pt idx="2">
                  <c:v>0.98629999999999995</c:v>
                </c:pt>
                <c:pt idx="3">
                  <c:v>0.98629999999999995</c:v>
                </c:pt>
                <c:pt idx="4">
                  <c:v>0.97260000000000002</c:v>
                </c:pt>
                <c:pt idx="5">
                  <c:v>0.97260000000000002</c:v>
                </c:pt>
                <c:pt idx="6">
                  <c:v>0.94520999999999999</c:v>
                </c:pt>
                <c:pt idx="7">
                  <c:v>0.94520999999999999</c:v>
                </c:pt>
                <c:pt idx="8">
                  <c:v>0.93150999999999995</c:v>
                </c:pt>
                <c:pt idx="9">
                  <c:v>0.93150999999999995</c:v>
                </c:pt>
                <c:pt idx="10">
                  <c:v>0.91781000000000001</c:v>
                </c:pt>
                <c:pt idx="11">
                  <c:v>0.91781000000000001</c:v>
                </c:pt>
                <c:pt idx="12">
                  <c:v>0.90410999999999997</c:v>
                </c:pt>
                <c:pt idx="13">
                  <c:v>0.90410999999999997</c:v>
                </c:pt>
                <c:pt idx="14">
                  <c:v>0.89041000000000003</c:v>
                </c:pt>
                <c:pt idx="15">
                  <c:v>0.89041000000000003</c:v>
                </c:pt>
                <c:pt idx="16">
                  <c:v>0.87670999999999999</c:v>
                </c:pt>
                <c:pt idx="17">
                  <c:v>0.87670999999999999</c:v>
                </c:pt>
                <c:pt idx="18">
                  <c:v>0.86301000000000005</c:v>
                </c:pt>
                <c:pt idx="19">
                  <c:v>0.86301000000000005</c:v>
                </c:pt>
                <c:pt idx="20">
                  <c:v>0.84931999999999996</c:v>
                </c:pt>
                <c:pt idx="21">
                  <c:v>0.84931999999999996</c:v>
                </c:pt>
                <c:pt idx="22">
                  <c:v>0.83562000000000003</c:v>
                </c:pt>
                <c:pt idx="23">
                  <c:v>0.83562000000000003</c:v>
                </c:pt>
                <c:pt idx="24">
                  <c:v>0.82191999999999998</c:v>
                </c:pt>
                <c:pt idx="25">
                  <c:v>0.82191999999999998</c:v>
                </c:pt>
                <c:pt idx="26">
                  <c:v>0.80822000000000005</c:v>
                </c:pt>
                <c:pt idx="27">
                  <c:v>0.80822000000000005</c:v>
                </c:pt>
                <c:pt idx="28">
                  <c:v>0.79452</c:v>
                </c:pt>
                <c:pt idx="29">
                  <c:v>0.79452</c:v>
                </c:pt>
                <c:pt idx="30">
                  <c:v>0.78081999999999996</c:v>
                </c:pt>
                <c:pt idx="31">
                  <c:v>0.78081999999999996</c:v>
                </c:pt>
                <c:pt idx="32">
                  <c:v>0.76712000000000002</c:v>
                </c:pt>
                <c:pt idx="33">
                  <c:v>0.76712000000000002</c:v>
                </c:pt>
                <c:pt idx="34">
                  <c:v>0.75317999999999996</c:v>
                </c:pt>
                <c:pt idx="35">
                  <c:v>0.75317999999999996</c:v>
                </c:pt>
                <c:pt idx="36">
                  <c:v>0.73923000000000005</c:v>
                </c:pt>
                <c:pt idx="37">
                  <c:v>0.73923000000000005</c:v>
                </c:pt>
                <c:pt idx="38">
                  <c:v>0.72528000000000004</c:v>
                </c:pt>
                <c:pt idx="39">
                  <c:v>0.72528000000000004</c:v>
                </c:pt>
                <c:pt idx="40">
                  <c:v>0.71106000000000003</c:v>
                </c:pt>
                <c:pt idx="41">
                  <c:v>0.71106000000000003</c:v>
                </c:pt>
                <c:pt idx="42">
                  <c:v>0.69625000000000004</c:v>
                </c:pt>
                <c:pt idx="43">
                  <c:v>0.69625000000000004</c:v>
                </c:pt>
                <c:pt idx="44">
                  <c:v>0.68110999999999999</c:v>
                </c:pt>
                <c:pt idx="45">
                  <c:v>0.68110999999999999</c:v>
                </c:pt>
                <c:pt idx="46">
                  <c:v>0.66596999999999995</c:v>
                </c:pt>
                <c:pt idx="47">
                  <c:v>0.66596999999999995</c:v>
                </c:pt>
                <c:pt idx="48">
                  <c:v>0.65083999999999997</c:v>
                </c:pt>
                <c:pt idx="49">
                  <c:v>0.65083999999999997</c:v>
                </c:pt>
                <c:pt idx="50">
                  <c:v>0.63371</c:v>
                </c:pt>
                <c:pt idx="51">
                  <c:v>0.63371</c:v>
                </c:pt>
                <c:pt idx="52">
                  <c:v>0.61611000000000005</c:v>
                </c:pt>
                <c:pt idx="53">
                  <c:v>0.61611000000000005</c:v>
                </c:pt>
                <c:pt idx="54">
                  <c:v>0.58089999999999997</c:v>
                </c:pt>
                <c:pt idx="55">
                  <c:v>0.58089999999999997</c:v>
                </c:pt>
                <c:pt idx="56">
                  <c:v>0.56330000000000002</c:v>
                </c:pt>
                <c:pt idx="57">
                  <c:v>0.56330000000000002</c:v>
                </c:pt>
                <c:pt idx="58">
                  <c:v>0.54318</c:v>
                </c:pt>
                <c:pt idx="59">
                  <c:v>0.54318</c:v>
                </c:pt>
                <c:pt idx="60">
                  <c:v>0.52229000000000003</c:v>
                </c:pt>
                <c:pt idx="61">
                  <c:v>0.52229000000000003</c:v>
                </c:pt>
                <c:pt idx="62">
                  <c:v>0.48050999999999999</c:v>
                </c:pt>
                <c:pt idx="63">
                  <c:v>0.48050999999999999</c:v>
                </c:pt>
                <c:pt idx="64">
                  <c:v>0.45961000000000002</c:v>
                </c:pt>
                <c:pt idx="65">
                  <c:v>0.45961000000000002</c:v>
                </c:pt>
                <c:pt idx="66">
                  <c:v>0.43872</c:v>
                </c:pt>
                <c:pt idx="67">
                  <c:v>0.43872</c:v>
                </c:pt>
                <c:pt idx="68">
                  <c:v>0.41563</c:v>
                </c:pt>
                <c:pt idx="69">
                  <c:v>0.41563</c:v>
                </c:pt>
                <c:pt idx="70">
                  <c:v>0.39254</c:v>
                </c:pt>
                <c:pt idx="71">
                  <c:v>0.39254</c:v>
                </c:pt>
                <c:pt idx="72">
                  <c:v>0.36945</c:v>
                </c:pt>
                <c:pt idx="73">
                  <c:v>0.36945</c:v>
                </c:pt>
                <c:pt idx="74">
                  <c:v>0.34305999999999998</c:v>
                </c:pt>
                <c:pt idx="75">
                  <c:v>0.34305999999999998</c:v>
                </c:pt>
                <c:pt idx="76">
                  <c:v>0.31667000000000001</c:v>
                </c:pt>
                <c:pt idx="77">
                  <c:v>0.31667000000000001</c:v>
                </c:pt>
                <c:pt idx="78">
                  <c:v>0.29027999999999998</c:v>
                </c:pt>
                <c:pt idx="79">
                  <c:v>0.29027999999999998</c:v>
                </c:pt>
                <c:pt idx="80">
                  <c:v>0.26389000000000001</c:v>
                </c:pt>
                <c:pt idx="81">
                  <c:v>0.26389000000000001</c:v>
                </c:pt>
                <c:pt idx="82">
                  <c:v>0.23457</c:v>
                </c:pt>
                <c:pt idx="83">
                  <c:v>0.23457</c:v>
                </c:pt>
                <c:pt idx="84">
                  <c:v>0.20524999999999999</c:v>
                </c:pt>
                <c:pt idx="85">
                  <c:v>0.20524999999999999</c:v>
                </c:pt>
                <c:pt idx="86">
                  <c:v>0.10263</c:v>
                </c:pt>
                <c:pt idx="87">
                  <c:v>0.10263</c:v>
                </c:pt>
                <c:pt idx="88">
                  <c:v>0.10263</c:v>
                </c:pt>
              </c:numCache>
            </c:numRef>
          </c:yVal>
          <c:smooth val="0"/>
          <c:extLst>
            <c:ext xmlns:c16="http://schemas.microsoft.com/office/drawing/2014/chart" uri="{C3380CC4-5D6E-409C-BE32-E72D297353CC}">
              <c16:uniqueId val="{00000001-6680-4C51-AFFF-F12BE3444817}"/>
            </c:ext>
          </c:extLst>
        </c:ser>
        <c:ser>
          <c:idx val="1"/>
          <c:order val="2"/>
          <c:tx>
            <c:v>censored_PBO</c:v>
          </c:tx>
          <c:spPr>
            <a:ln w="19050">
              <a:noFill/>
            </a:ln>
          </c:spPr>
          <c:marker>
            <c:symbol val="plus"/>
            <c:size val="5"/>
            <c:spPr>
              <a:noFill/>
              <a:ln w="12700">
                <a:solidFill>
                  <a:schemeClr val="tx1"/>
                </a:solidFill>
              </a:ln>
              <a:effectLst/>
            </c:spPr>
          </c:marker>
          <c:xVal>
            <c:numRef>
              <c:f>'PBO+AZA'!$R$2:$R$30</c:f>
              <c:numCache>
                <c:formatCode>General</c:formatCode>
                <c:ptCount val="29"/>
                <c:pt idx="0">
                  <c:v>0.26279999999999998</c:v>
                </c:pt>
                <c:pt idx="1">
                  <c:v>1.7083999999999999</c:v>
                </c:pt>
                <c:pt idx="2">
                  <c:v>2.1684000000000001</c:v>
                </c:pt>
                <c:pt idx="3">
                  <c:v>2.4312</c:v>
                </c:pt>
                <c:pt idx="4">
                  <c:v>2.4312</c:v>
                </c:pt>
                <c:pt idx="5">
                  <c:v>2.4641000000000002</c:v>
                </c:pt>
                <c:pt idx="6">
                  <c:v>3.5154000000000001</c:v>
                </c:pt>
                <c:pt idx="7">
                  <c:v>3.5482999999999998</c:v>
                </c:pt>
                <c:pt idx="8">
                  <c:v>3.5482999999999998</c:v>
                </c:pt>
                <c:pt idx="9">
                  <c:v>3.7454000000000001</c:v>
                </c:pt>
                <c:pt idx="10">
                  <c:v>3.8111000000000002</c:v>
                </c:pt>
                <c:pt idx="11">
                  <c:v>4.0411000000000001</c:v>
                </c:pt>
                <c:pt idx="12">
                  <c:v>5.3880999999999997</c:v>
                </c:pt>
                <c:pt idx="13">
                  <c:v>5.5852000000000004</c:v>
                </c:pt>
                <c:pt idx="14">
                  <c:v>5.9466000000000001</c:v>
                </c:pt>
                <c:pt idx="15">
                  <c:v>6.2423000000000002</c:v>
                </c:pt>
                <c:pt idx="16">
                  <c:v>6.8337000000000003</c:v>
                </c:pt>
                <c:pt idx="17">
                  <c:v>10.184799999999999</c:v>
                </c:pt>
                <c:pt idx="18">
                  <c:v>10.184799999999999</c:v>
                </c:pt>
                <c:pt idx="19">
                  <c:v>11.9589</c:v>
                </c:pt>
                <c:pt idx="20">
                  <c:v>12.2218</c:v>
                </c:pt>
                <c:pt idx="21">
                  <c:v>15.3101</c:v>
                </c:pt>
                <c:pt idx="22">
                  <c:v>19.843900000000001</c:v>
                </c:pt>
                <c:pt idx="23">
                  <c:v>20.960999999999999</c:v>
                </c:pt>
                <c:pt idx="24">
                  <c:v>23.950700000000001</c:v>
                </c:pt>
                <c:pt idx="25">
                  <c:v>24.607800000000001</c:v>
                </c:pt>
                <c:pt idx="26">
                  <c:v>29.667400000000001</c:v>
                </c:pt>
                <c:pt idx="27">
                  <c:v>29.995899999999999</c:v>
                </c:pt>
                <c:pt idx="28">
                  <c:v>29.995899999999999</c:v>
                </c:pt>
              </c:numCache>
            </c:numRef>
          </c:xVal>
          <c:yVal>
            <c:numRef>
              <c:f>'PBO+AZA'!$S$2:$S$30</c:f>
              <c:numCache>
                <c:formatCode>General</c:formatCode>
                <c:ptCount val="29"/>
                <c:pt idx="0">
                  <c:v>1</c:v>
                </c:pt>
                <c:pt idx="1">
                  <c:v>0.76712000000000002</c:v>
                </c:pt>
                <c:pt idx="2">
                  <c:v>0.72528000000000004</c:v>
                </c:pt>
                <c:pt idx="3">
                  <c:v>0.71106000000000003</c:v>
                </c:pt>
                <c:pt idx="4">
                  <c:v>0.71106000000000003</c:v>
                </c:pt>
                <c:pt idx="5">
                  <c:v>0.69625000000000004</c:v>
                </c:pt>
                <c:pt idx="6">
                  <c:v>0.65083999999999997</c:v>
                </c:pt>
                <c:pt idx="7">
                  <c:v>0.65083999999999997</c:v>
                </c:pt>
                <c:pt idx="8">
                  <c:v>0.65083999999999997</c:v>
                </c:pt>
                <c:pt idx="9">
                  <c:v>0.65083999999999997</c:v>
                </c:pt>
                <c:pt idx="10">
                  <c:v>0.65083999999999997</c:v>
                </c:pt>
                <c:pt idx="11">
                  <c:v>0.63371</c:v>
                </c:pt>
                <c:pt idx="12">
                  <c:v>0.56330000000000002</c:v>
                </c:pt>
                <c:pt idx="13">
                  <c:v>0.56330000000000002</c:v>
                </c:pt>
                <c:pt idx="14">
                  <c:v>0.56330000000000002</c:v>
                </c:pt>
                <c:pt idx="15">
                  <c:v>0.56330000000000002</c:v>
                </c:pt>
                <c:pt idx="16">
                  <c:v>0.54318</c:v>
                </c:pt>
                <c:pt idx="17">
                  <c:v>0.43872</c:v>
                </c:pt>
                <c:pt idx="18">
                  <c:v>0.43872</c:v>
                </c:pt>
                <c:pt idx="19">
                  <c:v>0.36945</c:v>
                </c:pt>
                <c:pt idx="20">
                  <c:v>0.36945</c:v>
                </c:pt>
                <c:pt idx="21">
                  <c:v>0.26389000000000001</c:v>
                </c:pt>
                <c:pt idx="22">
                  <c:v>0.20524999999999999</c:v>
                </c:pt>
                <c:pt idx="23">
                  <c:v>0.20524999999999999</c:v>
                </c:pt>
                <c:pt idx="24">
                  <c:v>0.20524999999999999</c:v>
                </c:pt>
                <c:pt idx="25">
                  <c:v>0.20524999999999999</c:v>
                </c:pt>
                <c:pt idx="26">
                  <c:v>0.20524999999999999</c:v>
                </c:pt>
                <c:pt idx="27">
                  <c:v>0.10263</c:v>
                </c:pt>
                <c:pt idx="28">
                  <c:v>0.10263</c:v>
                </c:pt>
              </c:numCache>
            </c:numRef>
          </c:yVal>
          <c:smooth val="0"/>
          <c:extLst>
            <c:ext xmlns:c16="http://schemas.microsoft.com/office/drawing/2014/chart" uri="{C3380CC4-5D6E-409C-BE32-E72D297353CC}">
              <c16:uniqueId val="{00000002-6680-4C51-AFFF-F12BE3444817}"/>
            </c:ext>
          </c:extLst>
        </c:ser>
        <c:ser>
          <c:idx val="3"/>
          <c:order val="3"/>
          <c:tx>
            <c:v>censored_IVO</c:v>
          </c:tx>
          <c:spPr>
            <a:ln w="19050">
              <a:noFill/>
            </a:ln>
          </c:spPr>
          <c:marker>
            <c:symbol val="plus"/>
            <c:size val="5"/>
            <c:spPr>
              <a:ln w="12700">
                <a:solidFill>
                  <a:schemeClr val="tx1"/>
                </a:solidFill>
              </a:ln>
            </c:spPr>
          </c:marker>
          <c:xVal>
            <c:numRef>
              <c:f>'IVO+AZA'!$N$2:$N$50</c:f>
              <c:numCache>
                <c:formatCode>General</c:formatCode>
                <c:ptCount val="49"/>
                <c:pt idx="0">
                  <c:v>0.7228</c:v>
                </c:pt>
                <c:pt idx="1">
                  <c:v>0.75560000000000005</c:v>
                </c:pt>
                <c:pt idx="2">
                  <c:v>0.95279999999999998</c:v>
                </c:pt>
                <c:pt idx="3">
                  <c:v>1.0185</c:v>
                </c:pt>
                <c:pt idx="4">
                  <c:v>2.3325999999999998</c:v>
                </c:pt>
                <c:pt idx="5">
                  <c:v>3.0882999999999998</c:v>
                </c:pt>
                <c:pt idx="6">
                  <c:v>4.1395999999999997</c:v>
                </c:pt>
                <c:pt idx="7">
                  <c:v>4.4024999999999999</c:v>
                </c:pt>
                <c:pt idx="8">
                  <c:v>4.9280999999999997</c:v>
                </c:pt>
                <c:pt idx="9">
                  <c:v>5.2567000000000004</c:v>
                </c:pt>
                <c:pt idx="10">
                  <c:v>5.5194999999999999</c:v>
                </c:pt>
                <c:pt idx="11">
                  <c:v>5.9794999999999998</c:v>
                </c:pt>
                <c:pt idx="12">
                  <c:v>6.8994</c:v>
                </c:pt>
                <c:pt idx="13">
                  <c:v>7.4579000000000004</c:v>
                </c:pt>
                <c:pt idx="14">
                  <c:v>8.0821000000000005</c:v>
                </c:pt>
                <c:pt idx="15">
                  <c:v>8.8048999999999999</c:v>
                </c:pt>
                <c:pt idx="16">
                  <c:v>9.4619999999999997</c:v>
                </c:pt>
                <c:pt idx="17">
                  <c:v>10.3491</c:v>
                </c:pt>
                <c:pt idx="18">
                  <c:v>11.039</c:v>
                </c:pt>
                <c:pt idx="19">
                  <c:v>11.2361</c:v>
                </c:pt>
                <c:pt idx="20">
                  <c:v>12.681699999999999</c:v>
                </c:pt>
                <c:pt idx="21">
                  <c:v>12.681699999999999</c:v>
                </c:pt>
                <c:pt idx="22">
                  <c:v>13.305999999999999</c:v>
                </c:pt>
                <c:pt idx="23">
                  <c:v>13.930199999999999</c:v>
                </c:pt>
                <c:pt idx="24">
                  <c:v>14.9815</c:v>
                </c:pt>
                <c:pt idx="25">
                  <c:v>15.0801</c:v>
                </c:pt>
                <c:pt idx="26">
                  <c:v>15.244400000000001</c:v>
                </c:pt>
                <c:pt idx="27">
                  <c:v>16.46</c:v>
                </c:pt>
                <c:pt idx="28">
                  <c:v>17.379899999999999</c:v>
                </c:pt>
                <c:pt idx="29">
                  <c:v>18.102699999999999</c:v>
                </c:pt>
                <c:pt idx="30">
                  <c:v>18.628299999999999</c:v>
                </c:pt>
                <c:pt idx="31">
                  <c:v>19.482500000000002</c:v>
                </c:pt>
                <c:pt idx="32">
                  <c:v>19.581099999999999</c:v>
                </c:pt>
                <c:pt idx="33">
                  <c:v>20.0411</c:v>
                </c:pt>
                <c:pt idx="34">
                  <c:v>22.110900000000001</c:v>
                </c:pt>
                <c:pt idx="35">
                  <c:v>22.176600000000001</c:v>
                </c:pt>
                <c:pt idx="36">
                  <c:v>22.340900000000001</c:v>
                </c:pt>
                <c:pt idx="37">
                  <c:v>23.326499999999999</c:v>
                </c:pt>
                <c:pt idx="38">
                  <c:v>24.1478</c:v>
                </c:pt>
                <c:pt idx="39">
                  <c:v>24.2136</c:v>
                </c:pt>
                <c:pt idx="40">
                  <c:v>25.1006</c:v>
                </c:pt>
                <c:pt idx="41">
                  <c:v>28.878900000000002</c:v>
                </c:pt>
                <c:pt idx="42">
                  <c:v>29.010300000000001</c:v>
                </c:pt>
                <c:pt idx="43">
                  <c:v>33.3142</c:v>
                </c:pt>
                <c:pt idx="44">
                  <c:v>24.2136</c:v>
                </c:pt>
                <c:pt idx="45">
                  <c:v>25.1006</c:v>
                </c:pt>
                <c:pt idx="46">
                  <c:v>28.878900000000002</c:v>
                </c:pt>
                <c:pt idx="47">
                  <c:v>29.010300000000001</c:v>
                </c:pt>
                <c:pt idx="48">
                  <c:v>33.3142</c:v>
                </c:pt>
              </c:numCache>
            </c:numRef>
          </c:xVal>
          <c:yVal>
            <c:numRef>
              <c:f>'IVO+AZA'!$O$2:$O$50</c:f>
              <c:numCache>
                <c:formatCode>General</c:formatCode>
                <c:ptCount val="49"/>
                <c:pt idx="0">
                  <c:v>0.93056000000000005</c:v>
                </c:pt>
                <c:pt idx="1">
                  <c:v>0.93056000000000005</c:v>
                </c:pt>
                <c:pt idx="2">
                  <c:v>0.91624000000000005</c:v>
                </c:pt>
                <c:pt idx="3">
                  <c:v>0.91624000000000005</c:v>
                </c:pt>
                <c:pt idx="4">
                  <c:v>0.84235000000000004</c:v>
                </c:pt>
                <c:pt idx="5">
                  <c:v>0.84235000000000004</c:v>
                </c:pt>
                <c:pt idx="6">
                  <c:v>0.81172</c:v>
                </c:pt>
                <c:pt idx="7">
                  <c:v>0.81172</c:v>
                </c:pt>
                <c:pt idx="8">
                  <c:v>0.79579999999999995</c:v>
                </c:pt>
                <c:pt idx="9">
                  <c:v>0.77956000000000003</c:v>
                </c:pt>
                <c:pt idx="10">
                  <c:v>0.76297000000000004</c:v>
                </c:pt>
                <c:pt idx="11">
                  <c:v>0.72906000000000004</c:v>
                </c:pt>
                <c:pt idx="12">
                  <c:v>0.71170999999999995</c:v>
                </c:pt>
                <c:pt idx="13">
                  <c:v>0.71170999999999995</c:v>
                </c:pt>
                <c:pt idx="14">
                  <c:v>0.69345999999999997</c:v>
                </c:pt>
                <c:pt idx="15">
                  <c:v>0.67471999999999999</c:v>
                </c:pt>
                <c:pt idx="16">
                  <c:v>0.65544000000000002</c:v>
                </c:pt>
                <c:pt idx="17">
                  <c:v>0.65544000000000002</c:v>
                </c:pt>
                <c:pt idx="18">
                  <c:v>0.65544000000000002</c:v>
                </c:pt>
                <c:pt idx="19">
                  <c:v>0.65544000000000002</c:v>
                </c:pt>
                <c:pt idx="20">
                  <c:v>0.63358999999999999</c:v>
                </c:pt>
                <c:pt idx="21">
                  <c:v>0.63358999999999999</c:v>
                </c:pt>
                <c:pt idx="22">
                  <c:v>0.63358999999999999</c:v>
                </c:pt>
                <c:pt idx="23">
                  <c:v>0.60921999999999998</c:v>
                </c:pt>
                <c:pt idx="24">
                  <c:v>0.60921999999999998</c:v>
                </c:pt>
                <c:pt idx="25">
                  <c:v>0.60921999999999998</c:v>
                </c:pt>
                <c:pt idx="26">
                  <c:v>0.60921999999999998</c:v>
                </c:pt>
                <c:pt idx="27">
                  <c:v>0.60921999999999998</c:v>
                </c:pt>
                <c:pt idx="28">
                  <c:v>0.60921999999999998</c:v>
                </c:pt>
                <c:pt idx="29">
                  <c:v>0.60921999999999998</c:v>
                </c:pt>
                <c:pt idx="30">
                  <c:v>0.60921999999999998</c:v>
                </c:pt>
                <c:pt idx="31">
                  <c:v>0.60921999999999998</c:v>
                </c:pt>
                <c:pt idx="32">
                  <c:v>0.60921999999999998</c:v>
                </c:pt>
                <c:pt idx="33">
                  <c:v>0.60921999999999998</c:v>
                </c:pt>
                <c:pt idx="34">
                  <c:v>0.56571000000000005</c:v>
                </c:pt>
                <c:pt idx="35">
                  <c:v>0.51856000000000002</c:v>
                </c:pt>
                <c:pt idx="36">
                  <c:v>0.51856000000000002</c:v>
                </c:pt>
                <c:pt idx="37">
                  <c:v>0.51856000000000002</c:v>
                </c:pt>
                <c:pt idx="38">
                  <c:v>0.45373999999999998</c:v>
                </c:pt>
                <c:pt idx="39">
                  <c:v>0.45373999999999998</c:v>
                </c:pt>
                <c:pt idx="40">
                  <c:v>0.45373999999999998</c:v>
                </c:pt>
                <c:pt idx="41">
                  <c:v>0.45373999999999998</c:v>
                </c:pt>
                <c:pt idx="42">
                  <c:v>0.45373999999999998</c:v>
                </c:pt>
                <c:pt idx="43">
                  <c:v>0.45373999999999998</c:v>
                </c:pt>
                <c:pt idx="44">
                  <c:v>0.45373999999999998</c:v>
                </c:pt>
                <c:pt idx="45">
                  <c:v>0.45373999999999998</c:v>
                </c:pt>
                <c:pt idx="46">
                  <c:v>0.45373999999999998</c:v>
                </c:pt>
                <c:pt idx="47">
                  <c:v>0.45373999999999998</c:v>
                </c:pt>
                <c:pt idx="48">
                  <c:v>0.45373999999999998</c:v>
                </c:pt>
              </c:numCache>
            </c:numRef>
          </c:yVal>
          <c:smooth val="0"/>
          <c:extLst>
            <c:ext xmlns:c16="http://schemas.microsoft.com/office/drawing/2014/chart" uri="{C3380CC4-5D6E-409C-BE32-E72D297353CC}">
              <c16:uniqueId val="{00000003-6680-4C51-AFFF-F12BE3444817}"/>
            </c:ext>
          </c:extLst>
        </c:ser>
        <c:dLbls>
          <c:showLegendKey val="0"/>
          <c:showVal val="0"/>
          <c:showCatName val="0"/>
          <c:showSerName val="0"/>
          <c:showPercent val="0"/>
          <c:showBubbleSize val="0"/>
        </c:dLbls>
        <c:axId val="299539632"/>
        <c:axId val="1"/>
      </c:scatterChart>
      <c:valAx>
        <c:axId val="299539632"/>
        <c:scaling>
          <c:orientation val="minMax"/>
          <c:max val="36"/>
        </c:scaling>
        <c:delete val="0"/>
        <c:axPos val="b"/>
        <c:numFmt formatCode="General" sourceLinked="1"/>
        <c:majorTickMark val="out"/>
        <c:minorTickMark val="none"/>
        <c:tickLblPos val="nextTo"/>
        <c:spPr>
          <a:noFill/>
          <a:ln w="9525" cap="flat" cmpd="sng" algn="ctr">
            <a:solidFill>
              <a:schemeClr val="tx1"/>
            </a:solidFill>
            <a:round/>
          </a:ln>
          <a:effectLst/>
        </c:spPr>
        <c:txPr>
          <a:bodyPr rot="0" vert="horz"/>
          <a:lstStyle/>
          <a:p>
            <a:pPr>
              <a:defRPr sz="1200" b="0" i="0" u="none" strike="noStrike" baseline="0">
                <a:solidFill>
                  <a:schemeClr val="tx1"/>
                </a:solidFill>
                <a:latin typeface="+mn-lt"/>
                <a:ea typeface="Calibri"/>
                <a:cs typeface="Calibri"/>
              </a:defRPr>
            </a:pPr>
            <a:endParaRPr lang="en-US"/>
          </a:p>
        </c:txPr>
        <c:crossAx val="1"/>
        <c:crosses val="autoZero"/>
        <c:crossBetween val="midCat"/>
        <c:majorUnit val="2"/>
      </c:valAx>
      <c:valAx>
        <c:axId val="1"/>
        <c:scaling>
          <c:orientation val="minMax"/>
          <c:max val="1.05"/>
          <c:min val="0"/>
        </c:scaling>
        <c:delete val="0"/>
        <c:axPos val="l"/>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299539632"/>
        <c:crossesAt val="-0.5"/>
        <c:crossBetween val="midCat"/>
        <c:majorUnit val="0.1"/>
      </c:valAx>
      <c:spPr>
        <a:noFill/>
        <a:ln w="25400">
          <a:noFill/>
        </a:ln>
      </c:spPr>
    </c:plotArea>
    <c:plotVisOnly val="1"/>
    <c:dispBlanksAs val="gap"/>
    <c:showDLblsOverMax val="0"/>
  </c:chart>
  <c:spPr>
    <a:noFill/>
    <a:ln w="6350">
      <a:noFill/>
    </a:ln>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image" Target="../media/image27.emf"/></Relationships>
</file>

<file path=ppt/drawings/drawing1.xml><?xml version="1.0" encoding="utf-8"?>
<c:userShapes xmlns:c="http://schemas.openxmlformats.org/drawingml/2006/chart">
  <cdr:relSizeAnchor xmlns:cdr="http://schemas.openxmlformats.org/drawingml/2006/chartDrawing">
    <cdr:from>
      <cdr:x>0.05157</cdr:x>
      <cdr:y>0.04107</cdr:y>
    </cdr:from>
    <cdr:to>
      <cdr:x>0.09823</cdr:x>
      <cdr:y>0.72452</cdr:y>
    </cdr:to>
    <cdr:sp macro="" textlink="">
      <cdr:nvSpPr>
        <cdr:cNvPr id="2" name="TextBox 1">
          <a:extLst xmlns:a="http://schemas.openxmlformats.org/drawingml/2006/main">
            <a:ext uri="{FF2B5EF4-FFF2-40B4-BE49-F238E27FC236}">
              <a16:creationId xmlns:a16="http://schemas.microsoft.com/office/drawing/2014/main" id="{CAC9AA1A-77F8-4AF4-BF99-5A4017703090}"/>
            </a:ext>
          </a:extLst>
        </cdr:cNvPr>
        <cdr:cNvSpPr txBox="1"/>
      </cdr:nvSpPr>
      <cdr:spPr>
        <a:xfrm xmlns:a="http://schemas.openxmlformats.org/drawingml/2006/main" rot="16200000">
          <a:off x="-1049311" y="1552041"/>
          <a:ext cx="3030043" cy="29012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a:solidFill>
                <a:srgbClr val="5A5454"/>
              </a:solidFill>
            </a:rPr>
            <a:t>Survival Probability</a:t>
          </a:r>
        </a:p>
      </cdr:txBody>
    </cdr:sp>
  </cdr:relSizeAnchor>
  <cdr:relSizeAnchor xmlns:cdr="http://schemas.openxmlformats.org/drawingml/2006/chartDrawing">
    <cdr:from>
      <cdr:x>0.00971</cdr:x>
      <cdr:y>0.83709</cdr:y>
    </cdr:from>
    <cdr:to>
      <cdr:x>1</cdr:x>
      <cdr:y>1</cdr:y>
    </cdr:to>
    <cdr:sp macro="" textlink="">
      <cdr:nvSpPr>
        <cdr:cNvPr id="3" name="TextBox 2">
          <a:extLst xmlns:a="http://schemas.openxmlformats.org/drawingml/2006/main">
            <a:ext uri="{FF2B5EF4-FFF2-40B4-BE49-F238E27FC236}">
              <a16:creationId xmlns:a16="http://schemas.microsoft.com/office/drawing/2014/main" id="{8BF59C4E-E47E-47AF-94D8-D93188AC3327}"/>
            </a:ext>
          </a:extLst>
        </cdr:cNvPr>
        <cdr:cNvSpPr txBox="1"/>
      </cdr:nvSpPr>
      <cdr:spPr>
        <a:xfrm xmlns:a="http://schemas.openxmlformats.org/drawingml/2006/main">
          <a:off x="60361" y="3711206"/>
          <a:ext cx="6157559" cy="722246"/>
        </a:xfrm>
        <a:prstGeom xmlns:a="http://schemas.openxmlformats.org/drawingml/2006/main" prst="rect">
          <a:avLst/>
        </a:prstGeom>
      </cdr:spPr>
      <cdr:txBody>
        <a:bodyPr xmlns:a="http://schemas.openxmlformats.org/drawingml/2006/main" vertOverflow="clip" wrap="square" tIns="0" bIns="0" rtlCol="0"/>
        <a:lstStyle xmlns:a="http://schemas.openxmlformats.org/drawingml/2006/main"/>
        <a:p xmlns:a="http://schemas.openxmlformats.org/drawingml/2006/main">
          <a:r>
            <a:rPr lang="en-US" sz="1050" u="sng" dirty="0">
              <a:solidFill>
                <a:srgbClr val="5A5454"/>
              </a:solidFill>
              <a:latin typeface="Trebuchet MS (Body)"/>
            </a:rPr>
            <a:t>Pts at risk</a:t>
          </a:r>
          <a:r>
            <a:rPr lang="en-US" sz="1050" dirty="0">
              <a:solidFill>
                <a:srgbClr val="5A5454"/>
              </a:solidFill>
              <a:latin typeface="Trebuchet MS (Body)"/>
            </a:rPr>
            <a:t>:</a:t>
          </a:r>
        </a:p>
        <a:p xmlns:a="http://schemas.openxmlformats.org/drawingml/2006/main">
          <a:pPr>
            <a:tabLst>
              <a:tab pos="884238" algn="ctr"/>
              <a:tab pos="1301750" algn="ctr"/>
              <a:tab pos="1709738" algn="ctr"/>
              <a:tab pos="2127250" algn="ctr"/>
              <a:tab pos="2535238" algn="ctr"/>
              <a:tab pos="2951163" algn="ctr"/>
              <a:tab pos="3359150" algn="ctr"/>
              <a:tab pos="3776663" algn="ctr"/>
              <a:tab pos="4184650" algn="ctr"/>
              <a:tab pos="4602163" algn="ctr"/>
              <a:tab pos="5008563" algn="ctr"/>
              <a:tab pos="5416550" algn="ctr"/>
              <a:tab pos="5824538" algn="ctr"/>
              <a:tab pos="6492875" algn="ctr"/>
              <a:tab pos="7294563" algn="ctr"/>
              <a:tab pos="8110538" algn="ctr"/>
              <a:tab pos="8532813" algn="ctr"/>
            </a:tabLst>
          </a:pPr>
          <a:r>
            <a:rPr lang="en-US" sz="1050" dirty="0">
              <a:solidFill>
                <a:srgbClr val="DF603A"/>
              </a:solidFill>
              <a:latin typeface="Trebuchet MS (Body)"/>
            </a:rPr>
            <a:t> ENA + AZA</a:t>
          </a:r>
          <a:r>
            <a:rPr lang="en-US" sz="1050" dirty="0">
              <a:solidFill>
                <a:srgbClr val="5A5454"/>
              </a:solidFill>
              <a:latin typeface="Trebuchet MS (Body)"/>
            </a:rPr>
            <a:t>	158	106	70	52	38	30	19	12	9	3	2	1	0</a:t>
          </a:r>
        </a:p>
        <a:p xmlns:a="http://schemas.openxmlformats.org/drawingml/2006/main">
          <a:pPr>
            <a:tabLst>
              <a:tab pos="884238" algn="ctr"/>
              <a:tab pos="1301750" algn="ctr"/>
              <a:tab pos="1709738" algn="ctr"/>
              <a:tab pos="2127250" algn="ctr"/>
              <a:tab pos="2535238" algn="ctr"/>
              <a:tab pos="2951163" algn="ctr"/>
              <a:tab pos="3359150" algn="ctr"/>
              <a:tab pos="3776663" algn="ctr"/>
              <a:tab pos="4184650" algn="ctr"/>
              <a:tab pos="4602163" algn="ctr"/>
              <a:tab pos="5008563" algn="ctr"/>
              <a:tab pos="5416550" algn="ctr"/>
              <a:tab pos="5824538" algn="ctr"/>
              <a:tab pos="6492875" algn="ctr"/>
              <a:tab pos="7294563" algn="ctr"/>
              <a:tab pos="8110538" algn="ctr"/>
              <a:tab pos="8532813" algn="ctr"/>
            </a:tabLst>
          </a:pPr>
          <a:r>
            <a:rPr lang="en-US" sz="1050" dirty="0">
              <a:solidFill>
                <a:srgbClr val="A69F9F"/>
              </a:solidFill>
              <a:latin typeface="Trebuchet MS (Body)"/>
            </a:rPr>
            <a:t> AZA Only</a:t>
          </a:r>
          <a:r>
            <a:rPr lang="en-US" sz="1050" dirty="0">
              <a:solidFill>
                <a:srgbClr val="5A5454"/>
              </a:solidFill>
              <a:latin typeface="Trebuchet MS (Body)"/>
            </a:rPr>
            <a:t>	161	93	57	34	22	16	12	7	5	3	0</a:t>
          </a:r>
        </a:p>
      </cdr:txBody>
    </cdr:sp>
  </cdr:relSizeAnchor>
  <cdr:relSizeAnchor xmlns:cdr="http://schemas.openxmlformats.org/drawingml/2006/chartDrawing">
    <cdr:from>
      <cdr:x>0.1336</cdr:x>
      <cdr:y>0.80236</cdr:y>
    </cdr:from>
    <cdr:to>
      <cdr:x>0.96265</cdr:x>
      <cdr:y>0.88503</cdr:y>
    </cdr:to>
    <cdr:sp macro="" textlink="">
      <cdr:nvSpPr>
        <cdr:cNvPr id="4" name="TextBox 3">
          <a:extLst xmlns:a="http://schemas.openxmlformats.org/drawingml/2006/main">
            <a:ext uri="{FF2B5EF4-FFF2-40B4-BE49-F238E27FC236}">
              <a16:creationId xmlns:a16="http://schemas.microsoft.com/office/drawing/2014/main" id="{10E1D0E7-A22A-46EB-A89E-D6A5FF08038F}"/>
            </a:ext>
          </a:extLst>
        </cdr:cNvPr>
        <cdr:cNvSpPr txBox="1"/>
      </cdr:nvSpPr>
      <cdr:spPr>
        <a:xfrm xmlns:a="http://schemas.openxmlformats.org/drawingml/2006/main">
          <a:off x="806281" y="2347771"/>
          <a:ext cx="5003350" cy="24189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a:solidFill>
                <a:srgbClr val="5A5454"/>
              </a:solidFill>
              <a:latin typeface="Trebuchet MS (Body)"/>
            </a:rPr>
            <a:t>Months</a:t>
          </a:r>
        </a:p>
      </cdr:txBody>
    </cdr:sp>
  </cdr:relSizeAnchor>
  <cdr:relSizeAnchor xmlns:cdr="http://schemas.openxmlformats.org/drawingml/2006/chartDrawing">
    <cdr:from>
      <cdr:x>0.85442</cdr:x>
      <cdr:y>0.57787</cdr:y>
    </cdr:from>
    <cdr:to>
      <cdr:x>0.96757</cdr:x>
      <cdr:y>0.66055</cdr:y>
    </cdr:to>
    <cdr:grpSp>
      <cdr:nvGrpSpPr>
        <cdr:cNvPr id="7" name="Group 6">
          <a:extLst xmlns:a="http://schemas.openxmlformats.org/drawingml/2006/main">
            <a:ext uri="{FF2B5EF4-FFF2-40B4-BE49-F238E27FC236}">
              <a16:creationId xmlns:a16="http://schemas.microsoft.com/office/drawing/2014/main" id="{72283E83-49CC-4AE8-AD78-07E8D2355024}"/>
            </a:ext>
          </a:extLst>
        </cdr:cNvPr>
        <cdr:cNvGrpSpPr/>
      </cdr:nvGrpSpPr>
      <cdr:grpSpPr>
        <a:xfrm xmlns:a="http://schemas.openxmlformats.org/drawingml/2006/main">
          <a:off x="5312715" y="2561959"/>
          <a:ext cx="703558" cy="366558"/>
          <a:chOff x="5103174" y="603098"/>
          <a:chExt cx="702606" cy="289709"/>
        </a:xfrm>
      </cdr:grpSpPr>
      <cdr:sp macro="" textlink="">
        <cdr:nvSpPr>
          <cdr:cNvPr id="5" name="Oval 4">
            <a:extLst xmlns:a="http://schemas.openxmlformats.org/drawingml/2006/main">
              <a:ext uri="{FF2B5EF4-FFF2-40B4-BE49-F238E27FC236}">
                <a16:creationId xmlns:a16="http://schemas.microsoft.com/office/drawing/2014/main" id="{D8F31D03-52CD-423F-8E28-DE5A653ABB70}"/>
              </a:ext>
            </a:extLst>
          </cdr:cNvPr>
          <cdr:cNvSpPr/>
        </cdr:nvSpPr>
        <cdr:spPr>
          <a:xfrm xmlns:a="http://schemas.openxmlformats.org/drawingml/2006/main">
            <a:off x="5103174" y="692381"/>
            <a:ext cx="44354" cy="36135"/>
          </a:xfrm>
          <a:prstGeom xmlns:a="http://schemas.openxmlformats.org/drawingml/2006/main" prst="ellipse">
            <a:avLst/>
          </a:prstGeom>
          <a:noFill xmlns:a="http://schemas.openxmlformats.org/drawingml/2006/main"/>
          <a:ln xmlns:a="http://schemas.openxmlformats.org/drawingml/2006/main" w="9525">
            <a:solidFill>
              <a:srgbClr val="5A5454"/>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sz="1000" dirty="0"/>
          </a:p>
        </cdr:txBody>
      </cdr:sp>
      <cdr:sp macro="" textlink="">
        <cdr:nvSpPr>
          <cdr:cNvPr id="6" name="TextBox 5">
            <a:extLst xmlns:a="http://schemas.openxmlformats.org/drawingml/2006/main">
              <a:ext uri="{FF2B5EF4-FFF2-40B4-BE49-F238E27FC236}">
                <a16:creationId xmlns:a16="http://schemas.microsoft.com/office/drawing/2014/main" id="{2BBF0ADB-CDF4-497F-B2EA-299531735245}"/>
              </a:ext>
            </a:extLst>
          </cdr:cNvPr>
          <cdr:cNvSpPr txBox="1"/>
        </cdr:nvSpPr>
        <cdr:spPr>
          <a:xfrm xmlns:a="http://schemas.openxmlformats.org/drawingml/2006/main">
            <a:off x="5177179" y="603098"/>
            <a:ext cx="628601" cy="289709"/>
          </a:xfrm>
          <a:prstGeom xmlns:a="http://schemas.openxmlformats.org/drawingml/2006/main" prst="rect">
            <a:avLst/>
          </a:prstGeom>
        </cdr:spPr>
        <cdr:txBody>
          <a:bodyPr xmlns:a="http://schemas.openxmlformats.org/drawingml/2006/main" vertOverflow="clip" wrap="square" lIns="0" rIns="0" rtlCol="0"/>
          <a:lstStyle xmlns:a="http://schemas.openxmlformats.org/drawingml/2006/main"/>
          <a:p xmlns:a="http://schemas.openxmlformats.org/drawingml/2006/main">
            <a:pPr algn="ctr"/>
            <a:r>
              <a:rPr lang="en-US" sz="1200" dirty="0">
                <a:solidFill>
                  <a:srgbClr val="5A5454"/>
                </a:solidFill>
                <a:latin typeface="Trebuchet MS (Body)"/>
              </a:rPr>
              <a:t>Censored</a:t>
            </a:r>
            <a:endParaRPr lang="en-US" sz="900" dirty="0">
              <a:solidFill>
                <a:srgbClr val="5A5454"/>
              </a:solidFill>
              <a:latin typeface="Trebuchet MS (Body)"/>
            </a:endParaRPr>
          </a:p>
        </cdr:txBody>
      </cdr:sp>
    </cdr:grpSp>
  </cdr:relSizeAnchor>
  <cdr:relSizeAnchor xmlns:cdr="http://schemas.openxmlformats.org/drawingml/2006/chartDrawing">
    <cdr:from>
      <cdr:x>0.19082</cdr:x>
      <cdr:y>0.46923</cdr:y>
    </cdr:from>
    <cdr:to>
      <cdr:x>0.36936</cdr:x>
      <cdr:y>0.58725</cdr:y>
    </cdr:to>
    <cdr:sp macro="" textlink="">
      <cdr:nvSpPr>
        <cdr:cNvPr id="8" name="TextBox 11">
          <a:extLst xmlns:a="http://schemas.openxmlformats.org/drawingml/2006/main">
            <a:ext uri="{FF2B5EF4-FFF2-40B4-BE49-F238E27FC236}">
              <a16:creationId xmlns:a16="http://schemas.microsoft.com/office/drawing/2014/main" id="{94E847B4-5D92-40E0-B62D-73C554413D86}"/>
            </a:ext>
          </a:extLst>
        </cdr:cNvPr>
        <cdr:cNvSpPr txBox="1"/>
      </cdr:nvSpPr>
      <cdr:spPr>
        <a:xfrm xmlns:a="http://schemas.openxmlformats.org/drawingml/2006/main">
          <a:off x="1186525" y="2080309"/>
          <a:ext cx="1110140" cy="523236"/>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xmlns:a="http://schemas.openxmlformats.org/drawingml/2006/main">
          <a:r>
            <a:rPr lang="en-US" sz="1400" dirty="0">
              <a:solidFill>
                <a:srgbClr val="A69F9F"/>
              </a:solidFill>
              <a:latin typeface="Trebuchet MS (Body)"/>
            </a:rPr>
            <a:t>CCR</a:t>
          </a:r>
        </a:p>
        <a:p xmlns:a="http://schemas.openxmlformats.org/drawingml/2006/main">
          <a:r>
            <a:rPr lang="en-US" sz="1400" dirty="0">
              <a:solidFill>
                <a:srgbClr val="A69F9F"/>
              </a:solidFill>
              <a:latin typeface="Trebuchet MS (Body)"/>
            </a:rPr>
            <a:t>6.2 months</a:t>
          </a:r>
        </a:p>
      </cdr:txBody>
    </cdr:sp>
  </cdr:relSizeAnchor>
  <cdr:relSizeAnchor xmlns:cdr="http://schemas.openxmlformats.org/drawingml/2006/chartDrawing">
    <cdr:from>
      <cdr:x>0.32466</cdr:x>
      <cdr:y>0.25371</cdr:y>
    </cdr:from>
    <cdr:to>
      <cdr:x>0.51625</cdr:x>
      <cdr:y>0.37173</cdr:y>
    </cdr:to>
    <cdr:sp macro="" textlink="">
      <cdr:nvSpPr>
        <cdr:cNvPr id="9" name="TextBox 15">
          <a:extLst xmlns:a="http://schemas.openxmlformats.org/drawingml/2006/main">
            <a:ext uri="{FF2B5EF4-FFF2-40B4-BE49-F238E27FC236}">
              <a16:creationId xmlns:a16="http://schemas.microsoft.com/office/drawing/2014/main" id="{03A85E65-CF82-4C10-B76E-33C6A6C1FF5B}"/>
            </a:ext>
          </a:extLst>
        </cdr:cNvPr>
        <cdr:cNvSpPr txBox="1"/>
      </cdr:nvSpPr>
      <cdr:spPr>
        <a:xfrm xmlns:a="http://schemas.openxmlformats.org/drawingml/2006/main">
          <a:off x="2018710" y="1124817"/>
          <a:ext cx="1191308" cy="523236"/>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xmlns:a="http://schemas.openxmlformats.org/drawingml/2006/main">
          <a:r>
            <a:rPr lang="en-US" sz="1400" dirty="0">
              <a:solidFill>
                <a:srgbClr val="DF603A"/>
              </a:solidFill>
              <a:latin typeface="Trebuchet MS (Body)"/>
            </a:rPr>
            <a:t>ENA </a:t>
          </a:r>
          <a:br>
            <a:rPr lang="en-US" sz="1400" dirty="0">
              <a:solidFill>
                <a:srgbClr val="DF603A"/>
              </a:solidFill>
              <a:latin typeface="Trebuchet MS (Body)"/>
            </a:rPr>
          </a:br>
          <a:r>
            <a:rPr lang="en-US" sz="1400" dirty="0">
              <a:solidFill>
                <a:srgbClr val="DF603A"/>
              </a:solidFill>
              <a:latin typeface="Trebuchet MS (Body)"/>
            </a:rPr>
            <a:t>6.5 months</a:t>
          </a:r>
        </a:p>
      </cdr:txBody>
    </cdr:sp>
  </cdr:relSizeAnchor>
  <cdr:relSizeAnchor xmlns:cdr="http://schemas.openxmlformats.org/drawingml/2006/chartDrawing">
    <cdr:from>
      <cdr:x>0.24049</cdr:x>
      <cdr:y>0.39566</cdr:y>
    </cdr:from>
    <cdr:to>
      <cdr:x>0.27035</cdr:x>
      <cdr:y>0.4803</cdr:y>
    </cdr:to>
    <cdr:cxnSp macro="">
      <cdr:nvCxnSpPr>
        <cdr:cNvPr id="10" name="Straight Arrow Connector 9">
          <a:extLst xmlns:a="http://schemas.openxmlformats.org/drawingml/2006/main">
            <a:ext uri="{FF2B5EF4-FFF2-40B4-BE49-F238E27FC236}">
              <a16:creationId xmlns:a16="http://schemas.microsoft.com/office/drawing/2014/main" id="{72366C38-7071-4714-A94C-8E7491EED14A}"/>
            </a:ext>
          </a:extLst>
        </cdr:cNvPr>
        <cdr:cNvCxnSpPr>
          <a:cxnSpLocks xmlns:a="http://schemas.openxmlformats.org/drawingml/2006/main"/>
        </cdr:cNvCxnSpPr>
      </cdr:nvCxnSpPr>
      <cdr:spPr>
        <a:xfrm xmlns:a="http://schemas.openxmlformats.org/drawingml/2006/main" flipV="1">
          <a:off x="2199010" y="1754140"/>
          <a:ext cx="273040" cy="375247"/>
        </a:xfrm>
        <a:prstGeom xmlns:a="http://schemas.openxmlformats.org/drawingml/2006/main" prst="straightConnector1">
          <a:avLst/>
        </a:prstGeom>
        <a:ln xmlns:a="http://schemas.openxmlformats.org/drawingml/2006/main" w="12700">
          <a:solidFill>
            <a:schemeClr val="tx1"/>
          </a:solidFill>
          <a:headEnd type="none" w="med" len="med"/>
          <a:tailEnd type="none" w="med" len="med"/>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0.28382</cdr:x>
      <cdr:y>0.33322</cdr:y>
    </cdr:from>
    <cdr:to>
      <cdr:x>0.3323</cdr:x>
      <cdr:y>0.37564</cdr:y>
    </cdr:to>
    <cdr:cxnSp macro="">
      <cdr:nvCxnSpPr>
        <cdr:cNvPr id="11" name="Straight Arrow Connector 10">
          <a:extLst xmlns:a="http://schemas.openxmlformats.org/drawingml/2006/main">
            <a:ext uri="{FF2B5EF4-FFF2-40B4-BE49-F238E27FC236}">
              <a16:creationId xmlns:a16="http://schemas.microsoft.com/office/drawing/2014/main" id="{154C2C3A-AAAB-429D-B067-2979329F1458}"/>
            </a:ext>
          </a:extLst>
        </cdr:cNvPr>
        <cdr:cNvCxnSpPr>
          <a:cxnSpLocks xmlns:a="http://schemas.openxmlformats.org/drawingml/2006/main"/>
        </cdr:cNvCxnSpPr>
      </cdr:nvCxnSpPr>
      <cdr:spPr>
        <a:xfrm xmlns:a="http://schemas.openxmlformats.org/drawingml/2006/main" flipV="1">
          <a:off x="2595250" y="1477320"/>
          <a:ext cx="443301" cy="188067"/>
        </a:xfrm>
        <a:prstGeom xmlns:a="http://schemas.openxmlformats.org/drawingml/2006/main" prst="straightConnector1">
          <a:avLst/>
        </a:prstGeom>
        <a:ln xmlns:a="http://schemas.openxmlformats.org/drawingml/2006/main" w="12700">
          <a:solidFill>
            <a:schemeClr val="tx1"/>
          </a:solidFill>
          <a:headEnd type="none" w="med" len="med"/>
          <a:tailEnd type="none" w="med" len="med"/>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2.xml><?xml version="1.0" encoding="utf-8"?>
<c:userShapes xmlns:c="http://schemas.openxmlformats.org/drawingml/2006/chart">
  <cdr:relSizeAnchor xmlns:cdr="http://schemas.openxmlformats.org/drawingml/2006/chartDrawing">
    <cdr:from>
      <cdr:x>0.05157</cdr:x>
      <cdr:y>0.04107</cdr:y>
    </cdr:from>
    <cdr:to>
      <cdr:x>0.09823</cdr:x>
      <cdr:y>0.72452</cdr:y>
    </cdr:to>
    <cdr:sp macro="" textlink="">
      <cdr:nvSpPr>
        <cdr:cNvPr id="2" name="TextBox 1">
          <a:extLst xmlns:a="http://schemas.openxmlformats.org/drawingml/2006/main">
            <a:ext uri="{FF2B5EF4-FFF2-40B4-BE49-F238E27FC236}">
              <a16:creationId xmlns:a16="http://schemas.microsoft.com/office/drawing/2014/main" id="{CAC9AA1A-77F8-4AF4-BF99-5A4017703090}"/>
            </a:ext>
          </a:extLst>
        </cdr:cNvPr>
        <cdr:cNvSpPr txBox="1"/>
      </cdr:nvSpPr>
      <cdr:spPr>
        <a:xfrm xmlns:a="http://schemas.openxmlformats.org/drawingml/2006/main" rot="16200000">
          <a:off x="-1049311" y="1552041"/>
          <a:ext cx="3030043" cy="29012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a:solidFill>
                <a:srgbClr val="5A5454"/>
              </a:solidFill>
            </a:rPr>
            <a:t>Survival Probability</a:t>
          </a:r>
        </a:p>
      </cdr:txBody>
    </cdr:sp>
  </cdr:relSizeAnchor>
  <cdr:relSizeAnchor xmlns:cdr="http://schemas.openxmlformats.org/drawingml/2006/chartDrawing">
    <cdr:from>
      <cdr:x>0.00971</cdr:x>
      <cdr:y>0.83709</cdr:y>
    </cdr:from>
    <cdr:to>
      <cdr:x>1</cdr:x>
      <cdr:y>1</cdr:y>
    </cdr:to>
    <cdr:sp macro="" textlink="">
      <cdr:nvSpPr>
        <cdr:cNvPr id="3" name="TextBox 2">
          <a:extLst xmlns:a="http://schemas.openxmlformats.org/drawingml/2006/main">
            <a:ext uri="{FF2B5EF4-FFF2-40B4-BE49-F238E27FC236}">
              <a16:creationId xmlns:a16="http://schemas.microsoft.com/office/drawing/2014/main" id="{8BF59C4E-E47E-47AF-94D8-D93188AC3327}"/>
            </a:ext>
          </a:extLst>
        </cdr:cNvPr>
        <cdr:cNvSpPr txBox="1"/>
      </cdr:nvSpPr>
      <cdr:spPr>
        <a:xfrm xmlns:a="http://schemas.openxmlformats.org/drawingml/2006/main">
          <a:off x="60361" y="3711206"/>
          <a:ext cx="6157559" cy="722246"/>
        </a:xfrm>
        <a:prstGeom xmlns:a="http://schemas.openxmlformats.org/drawingml/2006/main" prst="rect">
          <a:avLst/>
        </a:prstGeom>
      </cdr:spPr>
      <cdr:txBody>
        <a:bodyPr xmlns:a="http://schemas.openxmlformats.org/drawingml/2006/main" vertOverflow="clip" wrap="square" tIns="0" bIns="0" rtlCol="0"/>
        <a:lstStyle xmlns:a="http://schemas.openxmlformats.org/drawingml/2006/main"/>
        <a:p xmlns:a="http://schemas.openxmlformats.org/drawingml/2006/main">
          <a:r>
            <a:rPr lang="en-US" sz="1050" u="sng" dirty="0">
              <a:solidFill>
                <a:srgbClr val="5A5454"/>
              </a:solidFill>
              <a:latin typeface="Trebuchet MS (Body)"/>
            </a:rPr>
            <a:t>Pts at risk</a:t>
          </a:r>
          <a:r>
            <a:rPr lang="en-US" sz="1050" dirty="0">
              <a:solidFill>
                <a:srgbClr val="5A5454"/>
              </a:solidFill>
              <a:latin typeface="Trebuchet MS (Body)"/>
            </a:rPr>
            <a:t>:</a:t>
          </a:r>
        </a:p>
        <a:p xmlns:a="http://schemas.openxmlformats.org/drawingml/2006/main">
          <a:pPr>
            <a:tabLst>
              <a:tab pos="884238" algn="ctr"/>
              <a:tab pos="1301750" algn="ctr"/>
              <a:tab pos="1709738" algn="ctr"/>
              <a:tab pos="2127250" algn="ctr"/>
              <a:tab pos="2535238" algn="ctr"/>
              <a:tab pos="2951163" algn="ctr"/>
              <a:tab pos="3359150" algn="ctr"/>
              <a:tab pos="3776663" algn="ctr"/>
              <a:tab pos="4184650" algn="ctr"/>
              <a:tab pos="4602163" algn="ctr"/>
              <a:tab pos="5008563" algn="ctr"/>
              <a:tab pos="5416550" algn="ctr"/>
              <a:tab pos="5824538" algn="ctr"/>
              <a:tab pos="6492875" algn="ctr"/>
              <a:tab pos="7294563" algn="ctr"/>
              <a:tab pos="8110538" algn="ctr"/>
              <a:tab pos="8532813" algn="ctr"/>
            </a:tabLst>
          </a:pPr>
          <a:r>
            <a:rPr lang="en-US" sz="1050" dirty="0">
              <a:solidFill>
                <a:srgbClr val="DF603A"/>
              </a:solidFill>
              <a:latin typeface="Trebuchet MS (Body)"/>
            </a:rPr>
            <a:t> ENA + AZA</a:t>
          </a:r>
          <a:r>
            <a:rPr lang="en-US" sz="1050" dirty="0">
              <a:solidFill>
                <a:srgbClr val="5A5454"/>
              </a:solidFill>
              <a:latin typeface="Trebuchet MS (Body)"/>
            </a:rPr>
            <a:t>	147	102	67	49	37	29	18	11	8	0	2	1	0</a:t>
          </a:r>
        </a:p>
        <a:p xmlns:a="http://schemas.openxmlformats.org/drawingml/2006/main">
          <a:pPr>
            <a:tabLst>
              <a:tab pos="884238" algn="ctr"/>
              <a:tab pos="1301750" algn="ctr"/>
              <a:tab pos="1709738" algn="ctr"/>
              <a:tab pos="2127250" algn="ctr"/>
              <a:tab pos="2535238" algn="ctr"/>
              <a:tab pos="2951163" algn="ctr"/>
              <a:tab pos="3359150" algn="ctr"/>
              <a:tab pos="3776663" algn="ctr"/>
              <a:tab pos="4184650" algn="ctr"/>
              <a:tab pos="4602163" algn="ctr"/>
              <a:tab pos="5008563" algn="ctr"/>
              <a:tab pos="5416550" algn="ctr"/>
              <a:tab pos="5824538" algn="ctr"/>
              <a:tab pos="6492875" algn="ctr"/>
              <a:tab pos="7294563" algn="ctr"/>
              <a:tab pos="8110538" algn="ctr"/>
              <a:tab pos="8532813" algn="ctr"/>
            </a:tabLst>
          </a:pPr>
          <a:r>
            <a:rPr lang="en-US" sz="1050" dirty="0">
              <a:solidFill>
                <a:srgbClr val="A69F9F"/>
              </a:solidFill>
              <a:latin typeface="Trebuchet MS (Body)"/>
            </a:rPr>
            <a:t> AZA Only</a:t>
          </a:r>
          <a:r>
            <a:rPr lang="en-US" sz="1050" dirty="0">
              <a:solidFill>
                <a:srgbClr val="5A5454"/>
              </a:solidFill>
              <a:latin typeface="Trebuchet MS (Body)"/>
            </a:rPr>
            <a:t>	129	81	48	31	20	15	11	6	4	2	0</a:t>
          </a:r>
        </a:p>
      </cdr:txBody>
    </cdr:sp>
  </cdr:relSizeAnchor>
  <cdr:relSizeAnchor xmlns:cdr="http://schemas.openxmlformats.org/drawingml/2006/chartDrawing">
    <cdr:from>
      <cdr:x>0.1336</cdr:x>
      <cdr:y>0.80236</cdr:y>
    </cdr:from>
    <cdr:to>
      <cdr:x>0.96265</cdr:x>
      <cdr:y>0.88503</cdr:y>
    </cdr:to>
    <cdr:sp macro="" textlink="">
      <cdr:nvSpPr>
        <cdr:cNvPr id="4" name="TextBox 3">
          <a:extLst xmlns:a="http://schemas.openxmlformats.org/drawingml/2006/main">
            <a:ext uri="{FF2B5EF4-FFF2-40B4-BE49-F238E27FC236}">
              <a16:creationId xmlns:a16="http://schemas.microsoft.com/office/drawing/2014/main" id="{10E1D0E7-A22A-46EB-A89E-D6A5FF08038F}"/>
            </a:ext>
          </a:extLst>
        </cdr:cNvPr>
        <cdr:cNvSpPr txBox="1"/>
      </cdr:nvSpPr>
      <cdr:spPr>
        <a:xfrm xmlns:a="http://schemas.openxmlformats.org/drawingml/2006/main">
          <a:off x="806281" y="2347771"/>
          <a:ext cx="5003350" cy="24189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a:solidFill>
                <a:srgbClr val="5A5454"/>
              </a:solidFill>
              <a:latin typeface="Trebuchet MS (Body)"/>
            </a:rPr>
            <a:t>Months</a:t>
          </a:r>
        </a:p>
      </cdr:txBody>
    </cdr:sp>
  </cdr:relSizeAnchor>
  <cdr:relSizeAnchor xmlns:cdr="http://schemas.openxmlformats.org/drawingml/2006/chartDrawing">
    <cdr:from>
      <cdr:x>0.85442</cdr:x>
      <cdr:y>0.57787</cdr:y>
    </cdr:from>
    <cdr:to>
      <cdr:x>0.96757</cdr:x>
      <cdr:y>0.66055</cdr:y>
    </cdr:to>
    <cdr:grpSp>
      <cdr:nvGrpSpPr>
        <cdr:cNvPr id="7" name="Group 6">
          <a:extLst xmlns:a="http://schemas.openxmlformats.org/drawingml/2006/main">
            <a:ext uri="{FF2B5EF4-FFF2-40B4-BE49-F238E27FC236}">
              <a16:creationId xmlns:a16="http://schemas.microsoft.com/office/drawing/2014/main" id="{72283E83-49CC-4AE8-AD78-07E8D2355024}"/>
            </a:ext>
          </a:extLst>
        </cdr:cNvPr>
        <cdr:cNvGrpSpPr/>
      </cdr:nvGrpSpPr>
      <cdr:grpSpPr>
        <a:xfrm xmlns:a="http://schemas.openxmlformats.org/drawingml/2006/main">
          <a:off x="5312715" y="2561959"/>
          <a:ext cx="703558" cy="366558"/>
          <a:chOff x="5103174" y="603098"/>
          <a:chExt cx="702606" cy="289709"/>
        </a:xfrm>
      </cdr:grpSpPr>
      <cdr:sp macro="" textlink="">
        <cdr:nvSpPr>
          <cdr:cNvPr id="5" name="Oval 4">
            <a:extLst xmlns:a="http://schemas.openxmlformats.org/drawingml/2006/main">
              <a:ext uri="{FF2B5EF4-FFF2-40B4-BE49-F238E27FC236}">
                <a16:creationId xmlns:a16="http://schemas.microsoft.com/office/drawing/2014/main" id="{D8F31D03-52CD-423F-8E28-DE5A653ABB70}"/>
              </a:ext>
            </a:extLst>
          </cdr:cNvPr>
          <cdr:cNvSpPr/>
        </cdr:nvSpPr>
        <cdr:spPr>
          <a:xfrm xmlns:a="http://schemas.openxmlformats.org/drawingml/2006/main">
            <a:off x="5103174" y="692381"/>
            <a:ext cx="44354" cy="36135"/>
          </a:xfrm>
          <a:prstGeom xmlns:a="http://schemas.openxmlformats.org/drawingml/2006/main" prst="ellipse">
            <a:avLst/>
          </a:prstGeom>
          <a:noFill xmlns:a="http://schemas.openxmlformats.org/drawingml/2006/main"/>
          <a:ln xmlns:a="http://schemas.openxmlformats.org/drawingml/2006/main" w="9525">
            <a:solidFill>
              <a:srgbClr val="5A5454"/>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sz="1000" dirty="0"/>
          </a:p>
        </cdr:txBody>
      </cdr:sp>
      <cdr:sp macro="" textlink="">
        <cdr:nvSpPr>
          <cdr:cNvPr id="6" name="TextBox 5">
            <a:extLst xmlns:a="http://schemas.openxmlformats.org/drawingml/2006/main">
              <a:ext uri="{FF2B5EF4-FFF2-40B4-BE49-F238E27FC236}">
                <a16:creationId xmlns:a16="http://schemas.microsoft.com/office/drawing/2014/main" id="{2BBF0ADB-CDF4-497F-B2EA-299531735245}"/>
              </a:ext>
            </a:extLst>
          </cdr:cNvPr>
          <cdr:cNvSpPr txBox="1"/>
        </cdr:nvSpPr>
        <cdr:spPr>
          <a:xfrm xmlns:a="http://schemas.openxmlformats.org/drawingml/2006/main">
            <a:off x="5177179" y="603098"/>
            <a:ext cx="628601" cy="289709"/>
          </a:xfrm>
          <a:prstGeom xmlns:a="http://schemas.openxmlformats.org/drawingml/2006/main" prst="rect">
            <a:avLst/>
          </a:prstGeom>
        </cdr:spPr>
        <cdr:txBody>
          <a:bodyPr xmlns:a="http://schemas.openxmlformats.org/drawingml/2006/main" vertOverflow="clip" wrap="square" lIns="0" rIns="0" rtlCol="0"/>
          <a:lstStyle xmlns:a="http://schemas.openxmlformats.org/drawingml/2006/main"/>
          <a:p xmlns:a="http://schemas.openxmlformats.org/drawingml/2006/main">
            <a:pPr algn="ctr"/>
            <a:r>
              <a:rPr lang="en-US" sz="1200" dirty="0">
                <a:solidFill>
                  <a:srgbClr val="5A5454"/>
                </a:solidFill>
                <a:latin typeface="Trebuchet MS (Body)"/>
              </a:rPr>
              <a:t>Censored</a:t>
            </a:r>
            <a:endParaRPr lang="en-US" sz="900" dirty="0">
              <a:solidFill>
                <a:srgbClr val="5A5454"/>
              </a:solidFill>
              <a:latin typeface="Trebuchet MS (Body)"/>
            </a:endParaRPr>
          </a:p>
        </cdr:txBody>
      </cdr:sp>
    </cdr:grpSp>
  </cdr:relSizeAnchor>
  <cdr:relSizeAnchor xmlns:cdr="http://schemas.openxmlformats.org/drawingml/2006/chartDrawing">
    <cdr:from>
      <cdr:x>0.19082</cdr:x>
      <cdr:y>0.46923</cdr:y>
    </cdr:from>
    <cdr:to>
      <cdr:x>0.36936</cdr:x>
      <cdr:y>0.58725</cdr:y>
    </cdr:to>
    <cdr:sp macro="" textlink="">
      <cdr:nvSpPr>
        <cdr:cNvPr id="8" name="TextBox 11">
          <a:extLst xmlns:a="http://schemas.openxmlformats.org/drawingml/2006/main">
            <a:ext uri="{FF2B5EF4-FFF2-40B4-BE49-F238E27FC236}">
              <a16:creationId xmlns:a16="http://schemas.microsoft.com/office/drawing/2014/main" id="{94E847B4-5D92-40E0-B62D-73C554413D86}"/>
            </a:ext>
          </a:extLst>
        </cdr:cNvPr>
        <cdr:cNvSpPr txBox="1"/>
      </cdr:nvSpPr>
      <cdr:spPr>
        <a:xfrm xmlns:a="http://schemas.openxmlformats.org/drawingml/2006/main">
          <a:off x="1186525" y="2080309"/>
          <a:ext cx="1110140" cy="523236"/>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xmlns:a="http://schemas.openxmlformats.org/drawingml/2006/main">
          <a:r>
            <a:rPr lang="en-US" sz="1400" dirty="0">
              <a:solidFill>
                <a:srgbClr val="A69F9F"/>
              </a:solidFill>
              <a:latin typeface="Trebuchet MS (Body)"/>
            </a:rPr>
            <a:t>CCR</a:t>
          </a:r>
        </a:p>
        <a:p xmlns:a="http://schemas.openxmlformats.org/drawingml/2006/main">
          <a:r>
            <a:rPr lang="en-US" sz="1400" dirty="0">
              <a:solidFill>
                <a:srgbClr val="A69F9F"/>
              </a:solidFill>
              <a:latin typeface="Trebuchet MS (Body)"/>
            </a:rPr>
            <a:t>5.7 months</a:t>
          </a:r>
        </a:p>
      </cdr:txBody>
    </cdr:sp>
  </cdr:relSizeAnchor>
  <cdr:relSizeAnchor xmlns:cdr="http://schemas.openxmlformats.org/drawingml/2006/chartDrawing">
    <cdr:from>
      <cdr:x>0.32466</cdr:x>
      <cdr:y>0.25371</cdr:y>
    </cdr:from>
    <cdr:to>
      <cdr:x>0.51625</cdr:x>
      <cdr:y>0.37173</cdr:y>
    </cdr:to>
    <cdr:sp macro="" textlink="">
      <cdr:nvSpPr>
        <cdr:cNvPr id="9" name="TextBox 15">
          <a:extLst xmlns:a="http://schemas.openxmlformats.org/drawingml/2006/main">
            <a:ext uri="{FF2B5EF4-FFF2-40B4-BE49-F238E27FC236}">
              <a16:creationId xmlns:a16="http://schemas.microsoft.com/office/drawing/2014/main" id="{03A85E65-CF82-4C10-B76E-33C6A6C1FF5B}"/>
            </a:ext>
          </a:extLst>
        </cdr:cNvPr>
        <cdr:cNvSpPr txBox="1"/>
      </cdr:nvSpPr>
      <cdr:spPr>
        <a:xfrm xmlns:a="http://schemas.openxmlformats.org/drawingml/2006/main">
          <a:off x="2018710" y="1124817"/>
          <a:ext cx="1191308" cy="523236"/>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xmlns:a="http://schemas.openxmlformats.org/drawingml/2006/main">
          <a:r>
            <a:rPr lang="en-US" sz="1400" dirty="0">
              <a:solidFill>
                <a:srgbClr val="DF603A"/>
              </a:solidFill>
              <a:latin typeface="Trebuchet MS (Body)"/>
            </a:rPr>
            <a:t>ENA </a:t>
          </a:r>
          <a:br>
            <a:rPr lang="en-US" sz="1400" dirty="0">
              <a:solidFill>
                <a:srgbClr val="DF603A"/>
              </a:solidFill>
              <a:latin typeface="Trebuchet MS (Body)"/>
            </a:rPr>
          </a:br>
          <a:r>
            <a:rPr lang="en-US" sz="1400" dirty="0">
              <a:solidFill>
                <a:srgbClr val="DF603A"/>
              </a:solidFill>
              <a:latin typeface="Trebuchet MS (Body)"/>
            </a:rPr>
            <a:t>6.8 months</a:t>
          </a:r>
        </a:p>
      </cdr:txBody>
    </cdr:sp>
  </cdr:relSizeAnchor>
  <cdr:relSizeAnchor xmlns:cdr="http://schemas.openxmlformats.org/drawingml/2006/chartDrawing">
    <cdr:from>
      <cdr:x>0.24049</cdr:x>
      <cdr:y>0.39566</cdr:y>
    </cdr:from>
    <cdr:to>
      <cdr:x>0.27035</cdr:x>
      <cdr:y>0.4803</cdr:y>
    </cdr:to>
    <cdr:cxnSp macro="">
      <cdr:nvCxnSpPr>
        <cdr:cNvPr id="10" name="Straight Arrow Connector 9">
          <a:extLst xmlns:a="http://schemas.openxmlformats.org/drawingml/2006/main">
            <a:ext uri="{FF2B5EF4-FFF2-40B4-BE49-F238E27FC236}">
              <a16:creationId xmlns:a16="http://schemas.microsoft.com/office/drawing/2014/main" id="{72366C38-7071-4714-A94C-8E7491EED14A}"/>
            </a:ext>
          </a:extLst>
        </cdr:cNvPr>
        <cdr:cNvCxnSpPr>
          <a:cxnSpLocks xmlns:a="http://schemas.openxmlformats.org/drawingml/2006/main"/>
        </cdr:cNvCxnSpPr>
      </cdr:nvCxnSpPr>
      <cdr:spPr>
        <a:xfrm xmlns:a="http://schemas.openxmlformats.org/drawingml/2006/main" flipV="1">
          <a:off x="2199010" y="1754140"/>
          <a:ext cx="273040" cy="375247"/>
        </a:xfrm>
        <a:prstGeom xmlns:a="http://schemas.openxmlformats.org/drawingml/2006/main" prst="straightConnector1">
          <a:avLst/>
        </a:prstGeom>
        <a:ln xmlns:a="http://schemas.openxmlformats.org/drawingml/2006/main" w="12700">
          <a:solidFill>
            <a:schemeClr val="tx1"/>
          </a:solidFill>
          <a:headEnd type="none" w="med" len="med"/>
          <a:tailEnd type="none" w="med" len="med"/>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0.28382</cdr:x>
      <cdr:y>0.33322</cdr:y>
    </cdr:from>
    <cdr:to>
      <cdr:x>0.3323</cdr:x>
      <cdr:y>0.37564</cdr:y>
    </cdr:to>
    <cdr:cxnSp macro="">
      <cdr:nvCxnSpPr>
        <cdr:cNvPr id="11" name="Straight Arrow Connector 10">
          <a:extLst xmlns:a="http://schemas.openxmlformats.org/drawingml/2006/main">
            <a:ext uri="{FF2B5EF4-FFF2-40B4-BE49-F238E27FC236}">
              <a16:creationId xmlns:a16="http://schemas.microsoft.com/office/drawing/2014/main" id="{154C2C3A-AAAB-429D-B067-2979329F1458}"/>
            </a:ext>
          </a:extLst>
        </cdr:cNvPr>
        <cdr:cNvCxnSpPr>
          <a:cxnSpLocks xmlns:a="http://schemas.openxmlformats.org/drawingml/2006/main"/>
        </cdr:cNvCxnSpPr>
      </cdr:nvCxnSpPr>
      <cdr:spPr>
        <a:xfrm xmlns:a="http://schemas.openxmlformats.org/drawingml/2006/main" flipV="1">
          <a:off x="2595250" y="1477320"/>
          <a:ext cx="443301" cy="188067"/>
        </a:xfrm>
        <a:prstGeom xmlns:a="http://schemas.openxmlformats.org/drawingml/2006/main" prst="straightConnector1">
          <a:avLst/>
        </a:prstGeom>
        <a:ln xmlns:a="http://schemas.openxmlformats.org/drawingml/2006/main" w="12700">
          <a:solidFill>
            <a:schemeClr val="tx1"/>
          </a:solidFill>
          <a:headEnd type="none" w="med" len="med"/>
          <a:tailEnd type="none" w="med" len="med"/>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D69BDE-0425-534F-94BE-56E96F423B3B}" type="datetimeFigureOut">
              <a:rPr lang="en-US" smtClean="0"/>
              <a:t>1/26/22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E92623-5A39-DB45-98E1-485A7EDDB396}" type="slidenum">
              <a:rPr lang="en-US" smtClean="0"/>
              <a:t>‹#›</a:t>
            </a:fld>
            <a:endParaRPr lang="en-US"/>
          </a:p>
        </p:txBody>
      </p:sp>
    </p:spTree>
    <p:extLst>
      <p:ext uri="{BB962C8B-B14F-4D97-AF65-F5344CB8AC3E}">
        <p14:creationId xmlns:p14="http://schemas.microsoft.com/office/powerpoint/2010/main" val="19530373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C576EBB-94FE-0C47-A80B-39A8BB1E3D79}" type="slidenum">
              <a:rPr lang="en-US" smtClean="0"/>
              <a:t>4</a:t>
            </a:fld>
            <a:endParaRPr lang="en-US"/>
          </a:p>
        </p:txBody>
      </p:sp>
    </p:spTree>
    <p:extLst>
      <p:ext uri="{BB962C8B-B14F-4D97-AF65-F5344CB8AC3E}">
        <p14:creationId xmlns:p14="http://schemas.microsoft.com/office/powerpoint/2010/main" val="29134668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CBFAA9E6-400A-E640-A318-E520058423C6}" type="slidenum">
              <a:rPr kumimoji="0" lang="en-US" sz="1200" b="0" i="0" u="none" strike="noStrike" kern="1200" cap="none" spc="0" normalizeH="0" baseline="0" noProof="0" smtClean="0">
                <a:ln>
                  <a:noFill/>
                </a:ln>
                <a:solidFill>
                  <a:prstClr val="black"/>
                </a:solidFill>
                <a:effectLst/>
                <a:uLnTx/>
                <a:uFillTx/>
                <a:latin typeface="Arial" charset="0"/>
                <a:ea typeface="Geneva" charset="0"/>
              </a:rPr>
              <a:pPr marL="0" marR="0" lvl="0" indent="0" algn="r" defTabSz="457200" rtl="0" eaLnBrk="1" fontAlgn="base" latinLnBrk="0" hangingPunct="1">
                <a:lnSpc>
                  <a:spcPct val="100000"/>
                </a:lnSpc>
                <a:spcBef>
                  <a:spcPct val="0"/>
                </a:spcBef>
                <a:spcAft>
                  <a:spcPct val="0"/>
                </a:spcAft>
                <a:buClrTx/>
                <a:buSzTx/>
                <a:buFontTx/>
                <a:buNone/>
                <a:tabLst/>
                <a:defRPr/>
              </a:pPr>
              <a:t>39</a:t>
            </a:fld>
            <a:endParaRPr kumimoji="0" lang="en-US" sz="1200" b="0" i="0" u="none" strike="noStrike" kern="1200" cap="none" spc="0" normalizeH="0" baseline="0" noProof="0" dirty="0">
              <a:ln>
                <a:noFill/>
              </a:ln>
              <a:solidFill>
                <a:prstClr val="black"/>
              </a:solidFill>
              <a:effectLst/>
              <a:uLnTx/>
              <a:uFillTx/>
              <a:latin typeface="Arial" charset="0"/>
              <a:ea typeface="Geneva" charset="0"/>
            </a:endParaRPr>
          </a:p>
        </p:txBody>
      </p:sp>
    </p:spTree>
    <p:extLst>
      <p:ext uri="{BB962C8B-B14F-4D97-AF65-F5344CB8AC3E}">
        <p14:creationId xmlns:p14="http://schemas.microsoft.com/office/powerpoint/2010/main" val="30057538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BFAA9E6-400A-E640-A318-E520058423C6}" type="slidenum">
              <a:rPr lang="en-US" smtClean="0"/>
              <a:pPr/>
              <a:t>40</a:t>
            </a:fld>
            <a:endParaRPr lang="en-US" dirty="0"/>
          </a:p>
        </p:txBody>
      </p:sp>
    </p:spTree>
    <p:extLst>
      <p:ext uri="{BB962C8B-B14F-4D97-AF65-F5344CB8AC3E}">
        <p14:creationId xmlns:p14="http://schemas.microsoft.com/office/powerpoint/2010/main" val="36928565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BFAA9E6-400A-E640-A318-E520058423C6}" type="slidenum">
              <a:rPr lang="en-US" smtClean="0"/>
              <a:pPr/>
              <a:t>41</a:t>
            </a:fld>
            <a:endParaRPr lang="en-US" dirty="0"/>
          </a:p>
        </p:txBody>
      </p:sp>
    </p:spTree>
    <p:extLst>
      <p:ext uri="{BB962C8B-B14F-4D97-AF65-F5344CB8AC3E}">
        <p14:creationId xmlns:p14="http://schemas.microsoft.com/office/powerpoint/2010/main" val="10572380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65887" rtl="0" eaLnBrk="1" fontAlgn="auto" latinLnBrk="0" hangingPunct="1">
              <a:lnSpc>
                <a:spcPct val="100000"/>
              </a:lnSpc>
              <a:spcBef>
                <a:spcPts val="0"/>
              </a:spcBef>
              <a:spcAft>
                <a:spcPts val="0"/>
              </a:spcAft>
              <a:buClrTx/>
              <a:buSzTx/>
              <a:buFontTx/>
              <a:buNone/>
              <a:tabLst/>
              <a:defRPr/>
            </a:pPr>
            <a:fld id="{A6DBC7FB-5549-4C4C-AB2D-4E8EDEAA5B75}"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65887"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176581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65887" rtl="0" eaLnBrk="1" fontAlgn="auto" latinLnBrk="0" hangingPunct="1">
              <a:lnSpc>
                <a:spcPct val="100000"/>
              </a:lnSpc>
              <a:spcBef>
                <a:spcPts val="0"/>
              </a:spcBef>
              <a:spcAft>
                <a:spcPts val="0"/>
              </a:spcAft>
              <a:buClrTx/>
              <a:buSzTx/>
              <a:buFontTx/>
              <a:buNone/>
              <a:tabLst/>
              <a:defRPr/>
            </a:pPr>
            <a:fld id="{A6DBC7FB-5549-4C4C-AB2D-4E8EDEAA5B75}"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65887"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8322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defTabSz="465887">
              <a:defRPr/>
            </a:pPr>
            <a:fld id="{A6DBC7FB-5549-4C4C-AB2D-4E8EDEAA5B75}" type="slidenum">
              <a:rPr lang="en-US">
                <a:solidFill>
                  <a:prstClr val="black"/>
                </a:solidFill>
                <a:latin typeface="Calibri" panose="020F0502020204030204"/>
              </a:rPr>
              <a:pPr defTabSz="465887">
                <a:defRPr/>
              </a:pPr>
              <a:t>49</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13663482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BDEE9-8A66-904B-9F69-4A54A044BFF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790265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2880" marR="0" lvl="0" indent="-182880" algn="l" defTabSz="457200" rtl="0" eaLnBrk="1" fontAlgn="auto" latinLnBrk="0" hangingPunct="1">
              <a:lnSpc>
                <a:spcPct val="100000"/>
              </a:lnSpc>
              <a:spcBef>
                <a:spcPts val="0"/>
              </a:spcBef>
              <a:spcAft>
                <a:spcPts val="600"/>
              </a:spcAft>
              <a:buClr>
                <a:srgbClr val="E1580A"/>
              </a:buClr>
              <a:buSzTx/>
              <a:buFont typeface="Wingdings" panose="05000000000000000000" pitchFamily="2" charset="2"/>
              <a:buChar char="§"/>
              <a:tabLst/>
              <a:defRPr/>
            </a:pPr>
            <a:endParaRPr kumimoji="0" lang="en-US" sz="1800" b="0" i="0" u="none" strike="noStrike" kern="1200" cap="none" spc="0" normalizeH="0" baseline="0" noProof="0">
              <a:ln>
                <a:noFill/>
              </a:ln>
              <a:solidFill>
                <a:srgbClr val="000000"/>
              </a:solidFill>
              <a:effectLst/>
              <a:uLnTx/>
              <a:uFillTx/>
              <a:latin typeface="Arial"/>
              <a:ea typeface="Verdana" panose="020B0604030504040204" pitchFamily="34" charset="0"/>
              <a:cs typeface="Arial"/>
            </a:endParaRPr>
          </a:p>
          <a:p>
            <a:endParaRPr lang="en-US"/>
          </a:p>
        </p:txBody>
      </p:sp>
      <p:sp>
        <p:nvSpPr>
          <p:cNvPr id="4" name="Slide Number Placeholder 3"/>
          <p:cNvSpPr>
            <a:spLocks noGrp="1"/>
          </p:cNvSpPr>
          <p:nvPr>
            <p:ph type="sldNum" sz="quarter" idx="5"/>
          </p:nvPr>
        </p:nvSpPr>
        <p:spPr/>
        <p:txBody>
          <a:bodyPr/>
          <a:lstStyle/>
          <a:p>
            <a:fld id="{000BDEE9-8A66-904B-9F69-4A54A044BFF7}" type="slidenum">
              <a:rPr lang="en-US" smtClean="0"/>
              <a:t>51</a:t>
            </a:fld>
            <a:endParaRPr lang="en-US"/>
          </a:p>
        </p:txBody>
      </p:sp>
    </p:spTree>
    <p:extLst>
      <p:ext uri="{BB962C8B-B14F-4D97-AF65-F5344CB8AC3E}">
        <p14:creationId xmlns:p14="http://schemas.microsoft.com/office/powerpoint/2010/main" val="10974560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000BDEE9-8A66-904B-9F69-4A54A044BFF7}" type="slidenum">
              <a:rPr lang="en-US" smtClean="0"/>
              <a:t>52</a:t>
            </a:fld>
            <a:endParaRPr lang="en-US"/>
          </a:p>
        </p:txBody>
      </p:sp>
    </p:spTree>
    <p:extLst>
      <p:ext uri="{BB962C8B-B14F-4D97-AF65-F5344CB8AC3E}">
        <p14:creationId xmlns:p14="http://schemas.microsoft.com/office/powerpoint/2010/main" val="23479515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65887" rtl="0" eaLnBrk="1" fontAlgn="auto" latinLnBrk="0" hangingPunct="1">
              <a:lnSpc>
                <a:spcPct val="100000"/>
              </a:lnSpc>
              <a:spcBef>
                <a:spcPts val="0"/>
              </a:spcBef>
              <a:spcAft>
                <a:spcPts val="0"/>
              </a:spcAft>
              <a:buClrTx/>
              <a:buSzTx/>
              <a:buFontTx/>
              <a:buNone/>
              <a:tabLst/>
              <a:defRPr/>
            </a:pPr>
            <a:fld id="{A6DBC7FB-5549-4C4C-AB2D-4E8EDEAA5B75}"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65887"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08988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A4B84AA8-5E51-41DE-BB87-3567F7433A09}" type="slidenum">
              <a:rPr lang="en-US" smtClean="0"/>
              <a:pPr>
                <a:defRPr/>
              </a:pPr>
              <a:t>20</a:t>
            </a:fld>
            <a:endParaRPr lang="en-US" dirty="0"/>
          </a:p>
        </p:txBody>
      </p:sp>
    </p:spTree>
    <p:extLst>
      <p:ext uri="{BB962C8B-B14F-4D97-AF65-F5344CB8AC3E}">
        <p14:creationId xmlns:p14="http://schemas.microsoft.com/office/powerpoint/2010/main" val="19139476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BE92623-5A39-DB45-98E1-485A7EDDB396}" type="slidenum">
              <a:rPr lang="en-US" smtClean="0"/>
              <a:t>59</a:t>
            </a:fld>
            <a:endParaRPr lang="en-US"/>
          </a:p>
        </p:txBody>
      </p:sp>
    </p:spTree>
    <p:extLst>
      <p:ext uri="{BB962C8B-B14F-4D97-AF65-F5344CB8AC3E}">
        <p14:creationId xmlns:p14="http://schemas.microsoft.com/office/powerpoint/2010/main" val="34279719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58DACF-8309-2044-8EF4-AA7C90F4E9A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68754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A4B84AA8-5E51-41DE-BB87-3567F7433A09}" type="slidenum">
              <a:rPr lang="en-US" smtClean="0"/>
              <a:pPr>
                <a:defRPr/>
              </a:pPr>
              <a:t>21</a:t>
            </a:fld>
            <a:endParaRPr lang="en-US" dirty="0"/>
          </a:p>
        </p:txBody>
      </p:sp>
    </p:spTree>
    <p:extLst>
      <p:ext uri="{BB962C8B-B14F-4D97-AF65-F5344CB8AC3E}">
        <p14:creationId xmlns:p14="http://schemas.microsoft.com/office/powerpoint/2010/main" val="536579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21C99EA-E4DF-4183-8718-2BD05A847B75}"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852007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21C99EA-E4DF-4183-8718-2BD05A847B75}"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348450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a:effectLst/>
                <a:latin typeface="+mn-lt"/>
                <a:ea typeface="Calibri"/>
                <a:cs typeface="Times New Roman"/>
              </a:rPr>
              <a:t>We therefore designed a phase I/II study to evaluate the combination of azacitidine, venetoclax and gilteritinib in FLT3-mutated AML.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a:effectLst/>
              <a:latin typeface="+mn-lt"/>
              <a:ea typeface="Calibri"/>
              <a:cs typeface="Times New Roman"/>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a:effectLst/>
                <a:latin typeface="+mn-lt"/>
                <a:ea typeface="Calibri"/>
                <a:cs typeface="Times New Roman"/>
              </a:rPr>
              <a:t>The study consisted of 2 cohorts: 1 for relapsed/refractory FLT3-mutated AML or high-risk MDS or CMML and 1 for newly diagnosed FLT3-mutated AML in patients who were unsuitable for intensive chemotherapy. Of note, both FLT3-ITD or D835 mutations were allowed. Induction was with standard doses of azacitidine for 7 days. Venetoclax at a dose of 400mg, adjusted for azoles, was planned for 28 days during cycle 1; however, a bone marrow was performed on day 14 of cycle 1 and if blasts were &lt;5% or the marrow was insufficient, then venetoclax was held to allow for count recovery. Two doses of gilteritinib were explored—80mg and 120mg daily—and these were planned for 28 days during cycle 1; however, in the frontline cohort only, gilteritinib was held if the day 14 marrow showed &lt;5% blasts or was insufficient.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a:effectLst/>
              <a:latin typeface="+mn-lt"/>
              <a:cs typeface="Times New Roman"/>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a:effectLst/>
                <a:latin typeface="+mn-lt"/>
                <a:cs typeface="Times New Roman"/>
              </a:rPr>
              <a:t>Up to 24 cycles of consolidation were given. The dose of azacitidine was 75 mg/m2 x 5 days, venetoclax 400mg daily x 7 days and gilteritinib was given continuously daily at the assigned dose level.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a:effectLst/>
              <a:latin typeface="+mn-lt"/>
              <a:cs typeface="Times New Roman"/>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a:effectLst/>
                <a:latin typeface="+mn-lt"/>
                <a:cs typeface="Times New Roman"/>
              </a:rPr>
              <a:t>The primary endpoints of the study were the maximum tolerated dose of gilteritinib in the phase I portion and the CR/</a:t>
            </a:r>
            <a:r>
              <a:rPr lang="en-US" sz="1200" baseline="0" dirty="0" err="1">
                <a:effectLst/>
                <a:latin typeface="+mn-lt"/>
                <a:cs typeface="Times New Roman"/>
              </a:rPr>
              <a:t>CRi</a:t>
            </a:r>
            <a:r>
              <a:rPr lang="en-US" sz="1200" baseline="0" dirty="0">
                <a:effectLst/>
                <a:latin typeface="+mn-lt"/>
                <a:cs typeface="Times New Roman"/>
              </a:rPr>
              <a:t> rate in the phase II portion.</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21C99EA-E4DF-4183-8718-2BD05A847B75}"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413068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lgn="just">
              <a:spcBef>
                <a:spcPts val="0"/>
              </a:spcBef>
              <a:spcAft>
                <a:spcPts val="1000"/>
              </a:spcAft>
            </a:pPr>
            <a:r>
              <a:rPr lang="en-US" sz="2000" dirty="0">
                <a:effectLst/>
                <a:latin typeface="+mn-lt"/>
                <a:ea typeface="Calibri"/>
                <a:cs typeface="Times New Roman"/>
              </a:rPr>
              <a:t>This table</a:t>
            </a:r>
            <a:r>
              <a:rPr lang="en-US" sz="2000" baseline="0" dirty="0">
                <a:effectLst/>
                <a:latin typeface="+mn-lt"/>
                <a:ea typeface="Calibri"/>
                <a:cs typeface="Times New Roman"/>
              </a:rPr>
              <a:t> shows the responses observed.</a:t>
            </a:r>
          </a:p>
          <a:p>
            <a:pPr marL="0" marR="0" algn="just">
              <a:spcBef>
                <a:spcPts val="0"/>
              </a:spcBef>
              <a:spcAft>
                <a:spcPts val="1000"/>
              </a:spcAft>
            </a:pPr>
            <a:endParaRPr lang="en-US" sz="2000" baseline="0" dirty="0">
              <a:effectLst/>
              <a:latin typeface="+mn-lt"/>
              <a:ea typeface="Calibri"/>
              <a:cs typeface="Times New Roman"/>
            </a:endParaRPr>
          </a:p>
          <a:p>
            <a:pPr marL="0" marR="0" algn="just">
              <a:spcBef>
                <a:spcPts val="0"/>
              </a:spcBef>
              <a:spcAft>
                <a:spcPts val="1000"/>
              </a:spcAft>
            </a:pPr>
            <a:r>
              <a:rPr lang="en-US" sz="2000" baseline="0" dirty="0">
                <a:effectLst/>
                <a:latin typeface="+mn-lt"/>
                <a:ea typeface="Calibri"/>
                <a:cs typeface="Times New Roman"/>
              </a:rPr>
              <a:t>In the frontline cohort, all patients responded, with all responses occurring in cycle 1. 13 patients, or 93%, achieved a CR and 1 patient achieved an MLFS as best response.</a:t>
            </a:r>
          </a:p>
          <a:p>
            <a:pPr marL="0" marR="0" algn="just">
              <a:spcBef>
                <a:spcPts val="0"/>
              </a:spcBef>
              <a:spcAft>
                <a:spcPts val="1000"/>
              </a:spcAft>
            </a:pPr>
            <a:endParaRPr lang="en-US" sz="2000" baseline="0" dirty="0">
              <a:effectLst/>
              <a:latin typeface="+mn-lt"/>
              <a:ea typeface="Calibri"/>
              <a:cs typeface="Times New Roman"/>
            </a:endParaRPr>
          </a:p>
          <a:p>
            <a:pPr marL="0" marR="0" algn="just">
              <a:spcBef>
                <a:spcPts val="0"/>
              </a:spcBef>
              <a:spcAft>
                <a:spcPts val="1000"/>
              </a:spcAft>
            </a:pPr>
            <a:r>
              <a:rPr lang="en-US" sz="2000" baseline="0" dirty="0">
                <a:effectLst/>
                <a:latin typeface="+mn-lt"/>
                <a:ea typeface="Calibri"/>
                <a:cs typeface="Times New Roman"/>
              </a:rPr>
              <a:t>The overall response rate in the relapsed/refractory cohort was 69%, with 19% of patients achieving CR, 13% achieving </a:t>
            </a:r>
            <a:r>
              <a:rPr lang="en-US" sz="2000" baseline="0" dirty="0" err="1">
                <a:effectLst/>
                <a:latin typeface="+mn-lt"/>
                <a:ea typeface="Calibri"/>
                <a:cs typeface="Times New Roman"/>
              </a:rPr>
              <a:t>CRi</a:t>
            </a:r>
            <a:r>
              <a:rPr lang="en-US" sz="2000" baseline="0" dirty="0">
                <a:effectLst/>
                <a:latin typeface="+mn-lt"/>
                <a:ea typeface="Calibri"/>
                <a:cs typeface="Times New Roman"/>
              </a:rPr>
              <a:t> and 37% achieving MLFS.</a:t>
            </a:r>
          </a:p>
          <a:p>
            <a:pPr marL="0" marR="0" algn="just">
              <a:spcBef>
                <a:spcPts val="0"/>
              </a:spcBef>
              <a:spcAft>
                <a:spcPts val="1000"/>
              </a:spcAft>
            </a:pPr>
            <a:endParaRPr lang="en-US" sz="2000" baseline="0" dirty="0">
              <a:effectLst/>
              <a:latin typeface="+mn-lt"/>
              <a:ea typeface="Calibri"/>
              <a:cs typeface="Times New Roman"/>
            </a:endParaRPr>
          </a:p>
          <a:p>
            <a:pPr marL="0" marR="0" algn="just">
              <a:spcBef>
                <a:spcPts val="0"/>
              </a:spcBef>
              <a:spcAft>
                <a:spcPts val="1000"/>
              </a:spcAft>
            </a:pPr>
            <a:r>
              <a:rPr lang="en-US" sz="2000" baseline="0" dirty="0">
                <a:effectLst/>
                <a:latin typeface="+mn-lt"/>
                <a:ea typeface="Calibri"/>
                <a:cs typeface="Times New Roman"/>
              </a:rPr>
              <a:t>No early deaths were observed in either cohort.</a:t>
            </a:r>
          </a:p>
        </p:txBody>
      </p:sp>
      <p:sp>
        <p:nvSpPr>
          <p:cNvPr id="4" name="Slide Number Placeholder 3"/>
          <p:cNvSpPr>
            <a:spLocks noGrp="1"/>
          </p:cNvSpPr>
          <p:nvPr>
            <p:ph type="sldNum" sz="quarter" idx="10"/>
          </p:nvPr>
        </p:nvSpPr>
        <p:spPr/>
        <p:txBody>
          <a:bodyPr/>
          <a:lstStyle/>
          <a:p>
            <a:fld id="{421C99EA-E4DF-4183-8718-2BD05A847B75}" type="slidenum">
              <a:rPr lang="en-US" smtClean="0"/>
              <a:t>34</a:t>
            </a:fld>
            <a:endParaRPr lang="en-US"/>
          </a:p>
        </p:txBody>
      </p:sp>
    </p:spTree>
    <p:extLst>
      <p:ext uri="{BB962C8B-B14F-4D97-AF65-F5344CB8AC3E}">
        <p14:creationId xmlns:p14="http://schemas.microsoft.com/office/powerpoint/2010/main" val="36480721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lgn="just">
              <a:spcBef>
                <a:spcPts val="0"/>
              </a:spcBef>
              <a:spcAft>
                <a:spcPts val="1000"/>
              </a:spcAft>
            </a:pPr>
            <a:r>
              <a:rPr lang="en-US" sz="2000" baseline="0" dirty="0">
                <a:effectLst/>
                <a:latin typeface="+mn-lt"/>
                <a:ea typeface="Calibri"/>
                <a:cs typeface="Times New Roman"/>
              </a:rPr>
              <a:t>This table shows the composite response rates among different subgroups within the relapsed/refractory cohort.</a:t>
            </a:r>
          </a:p>
          <a:p>
            <a:pPr marL="0" marR="0" algn="just">
              <a:spcBef>
                <a:spcPts val="0"/>
              </a:spcBef>
              <a:spcAft>
                <a:spcPts val="1000"/>
              </a:spcAft>
            </a:pPr>
            <a:endParaRPr lang="en-US" sz="2000" baseline="0" dirty="0">
              <a:effectLst/>
              <a:latin typeface="+mn-lt"/>
              <a:ea typeface="Calibri"/>
              <a:cs typeface="Times New Roman"/>
            </a:endParaRPr>
          </a:p>
          <a:p>
            <a:pPr marL="0" marR="0" algn="just">
              <a:spcBef>
                <a:spcPts val="0"/>
              </a:spcBef>
              <a:spcAft>
                <a:spcPts val="1000"/>
              </a:spcAft>
            </a:pPr>
            <a:r>
              <a:rPr lang="en-US" sz="2000" baseline="0" dirty="0">
                <a:effectLst/>
                <a:latin typeface="+mn-lt"/>
                <a:ea typeface="Calibri"/>
                <a:cs typeface="Times New Roman"/>
              </a:rPr>
              <a:t>Response rates were greater than 60% among most subgroups evaluated, with the exception of those with prior HMA plus venetoclax exposure or a FLT3 TKD mutation alone, where response rates were 43% and 50%, respectively.</a:t>
            </a:r>
          </a:p>
        </p:txBody>
      </p:sp>
      <p:sp>
        <p:nvSpPr>
          <p:cNvPr id="4" name="Slide Number Placeholder 3"/>
          <p:cNvSpPr>
            <a:spLocks noGrp="1"/>
          </p:cNvSpPr>
          <p:nvPr>
            <p:ph type="sldNum" sz="quarter" idx="10"/>
          </p:nvPr>
        </p:nvSpPr>
        <p:spPr/>
        <p:txBody>
          <a:bodyPr/>
          <a:lstStyle/>
          <a:p>
            <a:fld id="{421C99EA-E4DF-4183-8718-2BD05A847B75}" type="slidenum">
              <a:rPr lang="en-US" smtClean="0"/>
              <a:t>35</a:t>
            </a:fld>
            <a:endParaRPr lang="en-US"/>
          </a:p>
        </p:txBody>
      </p:sp>
    </p:spTree>
    <p:extLst>
      <p:ext uri="{BB962C8B-B14F-4D97-AF65-F5344CB8AC3E}">
        <p14:creationId xmlns:p14="http://schemas.microsoft.com/office/powerpoint/2010/main" val="23484390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marR="0" algn="just">
              <a:spcBef>
                <a:spcPts val="0"/>
              </a:spcBef>
              <a:spcAft>
                <a:spcPts val="1000"/>
              </a:spcAft>
            </a:pPr>
            <a:r>
              <a:rPr lang="en-US" sz="2000" dirty="0">
                <a:effectLst/>
                <a:latin typeface="+mn-lt"/>
                <a:ea typeface="Calibri"/>
                <a:cs typeface="Times New Roman"/>
              </a:rPr>
              <a:t>This table shows the hematologic recovery rates in cycle 1 in the frontline and relapsed/refractory cohorts. The median time to ANC recovery was approximately 40 days in the frontline cohort and approximately 50 days in the relapsed/refractory cohort.</a:t>
            </a:r>
          </a:p>
          <a:p>
            <a:pPr marL="0" marR="0" algn="just">
              <a:spcBef>
                <a:spcPts val="0"/>
              </a:spcBef>
              <a:spcAft>
                <a:spcPts val="1000"/>
              </a:spcAft>
            </a:pPr>
            <a:endParaRPr lang="en-US" sz="2000" baseline="0" dirty="0">
              <a:effectLst/>
              <a:latin typeface="+mn-lt"/>
              <a:ea typeface="Calibri"/>
              <a:cs typeface="Times New Roman"/>
            </a:endParaRPr>
          </a:p>
          <a:p>
            <a:pPr marL="0" marR="0" algn="just">
              <a:spcBef>
                <a:spcPts val="0"/>
              </a:spcBef>
              <a:spcAft>
                <a:spcPts val="1000"/>
              </a:spcAft>
            </a:pPr>
            <a:r>
              <a:rPr lang="en-US" sz="2000" baseline="0" dirty="0">
                <a:effectLst/>
                <a:latin typeface="+mn-lt"/>
                <a:ea typeface="Calibri"/>
                <a:cs typeface="Times New Roman"/>
              </a:rPr>
              <a:t>However, platelet recover was generally brisk, with the median time to platelet recover within 4 weeks in both cohorts.</a:t>
            </a:r>
          </a:p>
        </p:txBody>
      </p:sp>
      <p:sp>
        <p:nvSpPr>
          <p:cNvPr id="4" name="Slide Number Placeholder 3"/>
          <p:cNvSpPr>
            <a:spLocks noGrp="1"/>
          </p:cNvSpPr>
          <p:nvPr>
            <p:ph type="sldNum" sz="quarter" idx="10"/>
          </p:nvPr>
        </p:nvSpPr>
        <p:spPr/>
        <p:txBody>
          <a:bodyPr/>
          <a:lstStyle/>
          <a:p>
            <a:fld id="{421C99EA-E4DF-4183-8718-2BD05A847B75}" type="slidenum">
              <a:rPr lang="en-US" smtClean="0"/>
              <a:t>36</a:t>
            </a:fld>
            <a:endParaRPr lang="en-US"/>
          </a:p>
        </p:txBody>
      </p:sp>
    </p:spTree>
    <p:extLst>
      <p:ext uri="{BB962C8B-B14F-4D97-AF65-F5344CB8AC3E}">
        <p14:creationId xmlns:p14="http://schemas.microsoft.com/office/powerpoint/2010/main" val="3229883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emf"/><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3.jpeg"/><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2.xml"/></Relationships>
</file>

<file path=ppt/slideLayouts/_rels/slideLayout66.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3.xml"/></Relationships>
</file>

<file path=ppt/slideLayouts/_rels/slideLayout67.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4.xml"/></Relationships>
</file>

<file path=ppt/slideLayouts/_rels/slideLayout68.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5.xml"/></Relationships>
</file>

<file path=ppt/slideLayouts/_rels/slideLayout69.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7.xml"/></Relationships>
</file>

<file path=ppt/slideLayouts/_rels/slideLayout71.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9.xml"/></Relationships>
</file>

<file path=ppt/slideLayouts/_rels/slideLayout76.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10.xml"/></Relationships>
</file>

<file path=ppt/slideLayouts/_rels/slideLayout77.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11.xml"/></Relationships>
</file>

<file path=ppt/slideLayouts/_rels/slideLayout78.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12.xml"/></Relationships>
</file>

<file path=ppt/slideLayouts/_rels/slideLayout79.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1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14.xml"/></Relationships>
</file>

<file path=ppt/slideLayouts/_rels/slideLayout81.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15.xml"/></Relationships>
</file>

<file path=ppt/slideLayouts/_rels/slideLayout82.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16.xml"/></Relationships>
</file>

<file path=ppt/slideLayouts/_rels/slideLayout83.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17.xml"/></Relationships>
</file>

<file path=ppt/slideLayouts/_rels/slideLayout84.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18.xml"/></Relationships>
</file>

<file path=ppt/slideLayouts/_rels/slideLayout85.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1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F8AA7E-38BE-9F4D-8D08-CBBE3184BDD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A0007F8-8D55-C94F-8BA5-5E5EB24F23F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FACFE77-340D-0C40-BD33-423964ABCC8D}"/>
              </a:ext>
            </a:extLst>
          </p:cNvPr>
          <p:cNvSpPr>
            <a:spLocks noGrp="1"/>
          </p:cNvSpPr>
          <p:nvPr>
            <p:ph type="dt" sz="half" idx="10"/>
          </p:nvPr>
        </p:nvSpPr>
        <p:spPr/>
        <p:txBody>
          <a:bodyPr/>
          <a:lstStyle/>
          <a:p>
            <a:fld id="{22F3C9EE-78F8-1B43-A5D3-4FF98C3DBCD2}" type="datetimeFigureOut">
              <a:rPr lang="en-US" smtClean="0"/>
              <a:t>1/26/22</a:t>
            </a:fld>
            <a:endParaRPr lang="en-US"/>
          </a:p>
        </p:txBody>
      </p:sp>
      <p:sp>
        <p:nvSpPr>
          <p:cNvPr id="5" name="Footer Placeholder 4">
            <a:extLst>
              <a:ext uri="{FF2B5EF4-FFF2-40B4-BE49-F238E27FC236}">
                <a16:creationId xmlns:a16="http://schemas.microsoft.com/office/drawing/2014/main" id="{71B2DA89-BA41-2D4F-9014-9E769FBCF6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DFAC966-001C-E441-9B44-51DA32C879BF}"/>
              </a:ext>
            </a:extLst>
          </p:cNvPr>
          <p:cNvSpPr>
            <a:spLocks noGrp="1"/>
          </p:cNvSpPr>
          <p:nvPr>
            <p:ph type="sldNum" sz="quarter" idx="12"/>
          </p:nvPr>
        </p:nvSpPr>
        <p:spPr/>
        <p:txBody>
          <a:bodyPr/>
          <a:lstStyle/>
          <a:p>
            <a:fld id="{5854517E-6C98-FA4B-BE85-89AACE494010}" type="slidenum">
              <a:rPr lang="en-US" smtClean="0"/>
              <a:t>‹#›</a:t>
            </a:fld>
            <a:endParaRPr lang="en-US"/>
          </a:p>
        </p:txBody>
      </p:sp>
    </p:spTree>
    <p:extLst>
      <p:ext uri="{BB962C8B-B14F-4D97-AF65-F5344CB8AC3E}">
        <p14:creationId xmlns:p14="http://schemas.microsoft.com/office/powerpoint/2010/main" val="25026297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197FA9-C34D-B345-A442-7CD7F580B64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E2339C5-4203-FA46-A80E-CBF954A67FB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2CF9836-3DEC-EA46-9DAF-525BCAF95BE8}"/>
              </a:ext>
            </a:extLst>
          </p:cNvPr>
          <p:cNvSpPr>
            <a:spLocks noGrp="1"/>
          </p:cNvSpPr>
          <p:nvPr>
            <p:ph type="dt" sz="half" idx="10"/>
          </p:nvPr>
        </p:nvSpPr>
        <p:spPr/>
        <p:txBody>
          <a:bodyPr/>
          <a:lstStyle/>
          <a:p>
            <a:fld id="{22F3C9EE-78F8-1B43-A5D3-4FF98C3DBCD2}" type="datetimeFigureOut">
              <a:rPr lang="en-US" smtClean="0"/>
              <a:t>1/26/22</a:t>
            </a:fld>
            <a:endParaRPr lang="en-US"/>
          </a:p>
        </p:txBody>
      </p:sp>
      <p:sp>
        <p:nvSpPr>
          <p:cNvPr id="5" name="Footer Placeholder 4">
            <a:extLst>
              <a:ext uri="{FF2B5EF4-FFF2-40B4-BE49-F238E27FC236}">
                <a16:creationId xmlns:a16="http://schemas.microsoft.com/office/drawing/2014/main" id="{724178A7-807E-3E42-A0CA-E08DD7A3F2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4114FB-18E2-DA4B-9AF1-96673008D53A}"/>
              </a:ext>
            </a:extLst>
          </p:cNvPr>
          <p:cNvSpPr>
            <a:spLocks noGrp="1"/>
          </p:cNvSpPr>
          <p:nvPr>
            <p:ph type="sldNum" sz="quarter" idx="12"/>
          </p:nvPr>
        </p:nvSpPr>
        <p:spPr/>
        <p:txBody>
          <a:bodyPr/>
          <a:lstStyle/>
          <a:p>
            <a:fld id="{5854517E-6C98-FA4B-BE85-89AACE494010}" type="slidenum">
              <a:rPr lang="en-US" smtClean="0"/>
              <a:t>‹#›</a:t>
            </a:fld>
            <a:endParaRPr lang="en-US"/>
          </a:p>
        </p:txBody>
      </p:sp>
    </p:spTree>
    <p:extLst>
      <p:ext uri="{BB962C8B-B14F-4D97-AF65-F5344CB8AC3E}">
        <p14:creationId xmlns:p14="http://schemas.microsoft.com/office/powerpoint/2010/main" val="37215066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2F8676-49DB-B042-BDE1-61FA707045C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D74064F-31F7-9641-A121-586C222E4CA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110D70-3384-7E4C-A619-1EBB7FA95B94}"/>
              </a:ext>
            </a:extLst>
          </p:cNvPr>
          <p:cNvSpPr>
            <a:spLocks noGrp="1"/>
          </p:cNvSpPr>
          <p:nvPr>
            <p:ph type="dt" sz="half" idx="10"/>
          </p:nvPr>
        </p:nvSpPr>
        <p:spPr/>
        <p:txBody>
          <a:bodyPr/>
          <a:lstStyle/>
          <a:p>
            <a:fld id="{22F3C9EE-78F8-1B43-A5D3-4FF98C3DBCD2}" type="datetimeFigureOut">
              <a:rPr lang="en-US" smtClean="0"/>
              <a:t>1/26/22</a:t>
            </a:fld>
            <a:endParaRPr lang="en-US"/>
          </a:p>
        </p:txBody>
      </p:sp>
      <p:sp>
        <p:nvSpPr>
          <p:cNvPr id="5" name="Footer Placeholder 4">
            <a:extLst>
              <a:ext uri="{FF2B5EF4-FFF2-40B4-BE49-F238E27FC236}">
                <a16:creationId xmlns:a16="http://schemas.microsoft.com/office/drawing/2014/main" id="{A99266BF-9CB2-ED46-B948-165E17010A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B9B091-DA6A-4844-99C5-3798025E6DDB}"/>
              </a:ext>
            </a:extLst>
          </p:cNvPr>
          <p:cNvSpPr>
            <a:spLocks noGrp="1"/>
          </p:cNvSpPr>
          <p:nvPr>
            <p:ph type="sldNum" sz="quarter" idx="12"/>
          </p:nvPr>
        </p:nvSpPr>
        <p:spPr/>
        <p:txBody>
          <a:bodyPr/>
          <a:lstStyle/>
          <a:p>
            <a:fld id="{5854517E-6C98-FA4B-BE85-89AACE494010}" type="slidenum">
              <a:rPr lang="en-US" smtClean="0"/>
              <a:t>‹#›</a:t>
            </a:fld>
            <a:endParaRPr lang="en-US"/>
          </a:p>
        </p:txBody>
      </p:sp>
    </p:spTree>
    <p:extLst>
      <p:ext uri="{BB962C8B-B14F-4D97-AF65-F5344CB8AC3E}">
        <p14:creationId xmlns:p14="http://schemas.microsoft.com/office/powerpoint/2010/main" val="23096901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ackground Slide">
    <p:spTree>
      <p:nvGrpSpPr>
        <p:cNvPr id="1" name=""/>
        <p:cNvGrpSpPr/>
        <p:nvPr/>
      </p:nvGrpSpPr>
      <p:grpSpPr>
        <a:xfrm>
          <a:off x="0" y="0"/>
          <a:ext cx="0" cy="0"/>
          <a:chOff x="0" y="0"/>
          <a:chExt cx="0" cy="0"/>
        </a:xfrm>
      </p:grpSpPr>
      <p:sp>
        <p:nvSpPr>
          <p:cNvPr id="12" name="Content Placeholder 2"/>
          <p:cNvSpPr>
            <a:spLocks noGrp="1"/>
          </p:cNvSpPr>
          <p:nvPr>
            <p:ph idx="1"/>
          </p:nvPr>
        </p:nvSpPr>
        <p:spPr>
          <a:xfrm>
            <a:off x="838200" y="292231"/>
            <a:ext cx="10515600" cy="5884732"/>
          </a:xfrm>
        </p:spPr>
        <p:txBody>
          <a:bodyPr>
            <a:normAutofit/>
          </a:bodyPr>
          <a:lstStyle>
            <a:lvl1pPr marL="0" indent="0">
              <a:buNone/>
              <a:defRPr sz="2400" b="1">
                <a:solidFill>
                  <a:srgbClr val="071D49"/>
                </a:solidFill>
                <a:latin typeface="Arial" panose="020B0604020202020204" pitchFamily="34" charset="0"/>
                <a:cs typeface="Arial" panose="020B0604020202020204" pitchFamily="34" charset="0"/>
              </a:defRPr>
            </a:lvl1pPr>
            <a:lvl2pPr marL="168275" indent="-168275">
              <a:buClr>
                <a:srgbClr val="071D49"/>
              </a:buClr>
              <a:defRPr sz="2000">
                <a:latin typeface="Arial" panose="020B0604020202020204" pitchFamily="34" charset="0"/>
                <a:cs typeface="Arial" panose="020B0604020202020204" pitchFamily="34" charset="0"/>
              </a:defRPr>
            </a:lvl2pPr>
            <a:lvl3pPr marL="514350" indent="-168275">
              <a:buClr>
                <a:srgbClr val="081538"/>
              </a:buClr>
              <a:buFont typeface="Arial" panose="020B0604020202020204" pitchFamily="34" charset="0"/>
              <a:buChar char="−"/>
              <a:defRPr sz="2000">
                <a:latin typeface="Arial" panose="020B0604020202020204" pitchFamily="34" charset="0"/>
                <a:cs typeface="Arial" panose="020B0604020202020204" pitchFamily="34" charset="0"/>
              </a:defRPr>
            </a:lvl3pPr>
            <a:lvl4pPr marL="860425" indent="-177800">
              <a:buClr>
                <a:srgbClr val="081538"/>
              </a:buClr>
              <a:buFont typeface="Arial" panose="020B0604020202020204" pitchFamily="34" charset="0"/>
              <a:buChar char="−"/>
              <a:defRPr sz="2000">
                <a:latin typeface="Arial" panose="020B0604020202020204" pitchFamily="34" charset="0"/>
                <a:cs typeface="Arial" panose="020B0604020202020204" pitchFamily="34" charset="0"/>
              </a:defRPr>
            </a:lvl4pPr>
            <a:lvl5pPr marL="1144588" indent="-176213">
              <a:buClr>
                <a:srgbClr val="081538"/>
              </a:buClr>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480334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66664" y="1399032"/>
            <a:ext cx="6582442" cy="2029966"/>
          </a:xfrm>
          <a:noFill/>
        </p:spPr>
        <p:txBody>
          <a:bodyPr anchor="b">
            <a:noAutofit/>
          </a:bodyPr>
          <a:lstStyle>
            <a:lvl1pPr algn="l">
              <a:defRPr sz="3299" cap="all" spc="50" baseline="0">
                <a:solidFill>
                  <a:schemeClr val="accent1"/>
                </a:solidFill>
              </a:defRPr>
            </a:lvl1pPr>
          </a:lstStyle>
          <a:p>
            <a:r>
              <a:rPr lang="en-US" dirty="0"/>
              <a:t>TITLE GOES HERE</a:t>
            </a:r>
            <a:br>
              <a:rPr lang="en-US" dirty="0"/>
            </a:br>
            <a:r>
              <a:rPr lang="en-US" dirty="0"/>
              <a:t>Lorem IPSUM DOLOR</a:t>
            </a:r>
          </a:p>
        </p:txBody>
      </p:sp>
      <p:sp>
        <p:nvSpPr>
          <p:cNvPr id="3" name="Subtitle 2"/>
          <p:cNvSpPr>
            <a:spLocks noGrp="1"/>
          </p:cNvSpPr>
          <p:nvPr>
            <p:ph type="subTitle" idx="1" hasCustomPrompt="1"/>
          </p:nvPr>
        </p:nvSpPr>
        <p:spPr>
          <a:xfrm>
            <a:off x="466664" y="4041659"/>
            <a:ext cx="6582442" cy="1216142"/>
          </a:xfrm>
          <a:noFill/>
        </p:spPr>
        <p:txBody>
          <a:bodyPr/>
          <a:lstStyle>
            <a:lvl1pPr marL="0" indent="0" algn="l">
              <a:buNone/>
              <a:defRPr sz="2400" b="0">
                <a:solidFill>
                  <a:schemeClr val="bg1"/>
                </a:solidFill>
                <a:latin typeface="+mn-lt"/>
              </a:defRPr>
            </a:lvl1pPr>
            <a:lvl2pPr marL="0" indent="0" algn="l">
              <a:buNone/>
              <a:defRPr sz="2000"/>
            </a:lvl2pPr>
            <a:lvl3pPr marL="0" indent="0" algn="l">
              <a:buNone/>
              <a:defRPr sz="2000"/>
            </a:lvl3pPr>
            <a:lvl4pPr marL="1371326" indent="0" algn="ctr">
              <a:buNone/>
              <a:defRPr sz="1600"/>
            </a:lvl4pPr>
            <a:lvl5pPr marL="1828434" indent="0" algn="ctr">
              <a:buNone/>
              <a:defRPr sz="1600"/>
            </a:lvl5pPr>
            <a:lvl6pPr marL="2285543" indent="0" algn="ctr">
              <a:buNone/>
              <a:defRPr sz="1600"/>
            </a:lvl6pPr>
            <a:lvl7pPr marL="2742651" indent="0" algn="ctr">
              <a:buNone/>
              <a:defRPr sz="1600"/>
            </a:lvl7pPr>
            <a:lvl8pPr marL="3199760" indent="0" algn="ctr">
              <a:buNone/>
              <a:defRPr sz="1600"/>
            </a:lvl8pPr>
            <a:lvl9pPr marL="3656868" indent="0" algn="ctr">
              <a:buNone/>
              <a:defRPr sz="1600"/>
            </a:lvl9pPr>
          </a:lstStyle>
          <a:p>
            <a:pPr lvl="0"/>
            <a:r>
              <a:rPr lang="en-US" dirty="0"/>
              <a:t>Subhead Here</a:t>
            </a:r>
          </a:p>
          <a:p>
            <a:pPr lvl="1"/>
            <a:r>
              <a:rPr lang="en-US" dirty="0"/>
              <a:t>Month XX, XXXX</a:t>
            </a:r>
          </a:p>
        </p:txBody>
      </p:sp>
      <p:cxnSp>
        <p:nvCxnSpPr>
          <p:cNvPr id="11" name="Straight Connector 10">
            <a:extLst>
              <a:ext uri="{FF2B5EF4-FFF2-40B4-BE49-F238E27FC236}">
                <a16:creationId xmlns:a16="http://schemas.microsoft.com/office/drawing/2014/main" id="{B78CF560-9D47-A44A-BED0-C8EAC1E7E95C}"/>
              </a:ext>
            </a:extLst>
          </p:cNvPr>
          <p:cNvCxnSpPr>
            <a:cxnSpLocks/>
          </p:cNvCxnSpPr>
          <p:nvPr userDrawn="1"/>
        </p:nvCxnSpPr>
        <p:spPr>
          <a:xfrm>
            <a:off x="460136" y="3776313"/>
            <a:ext cx="5199263" cy="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Picture Placeholder 28">
            <a:extLst>
              <a:ext uri="{FF2B5EF4-FFF2-40B4-BE49-F238E27FC236}">
                <a16:creationId xmlns:a16="http://schemas.microsoft.com/office/drawing/2014/main" id="{ED0282CB-6E8B-9744-89B3-FC628C8EFEA8}"/>
              </a:ext>
            </a:extLst>
          </p:cNvPr>
          <p:cNvSpPr>
            <a:spLocks noGrp="1"/>
          </p:cNvSpPr>
          <p:nvPr>
            <p:ph type="pic" sz="quarter" idx="11" hasCustomPrompt="1"/>
          </p:nvPr>
        </p:nvSpPr>
        <p:spPr>
          <a:xfrm>
            <a:off x="7552342" y="0"/>
            <a:ext cx="4639658" cy="6858000"/>
          </a:xfrm>
          <a:noFill/>
        </p:spPr>
        <p:txBody>
          <a:bodyPr lIns="0" tIns="0" rIns="0" bIns="0" anchor="ctr" anchorCtr="0"/>
          <a:lstStyle>
            <a:lvl1pPr algn="ctr">
              <a:defRPr/>
            </a:lvl1pPr>
          </a:lstStyle>
          <a:p>
            <a:r>
              <a:rPr lang="en-US" dirty="0"/>
              <a:t>Insert Image Here</a:t>
            </a:r>
          </a:p>
        </p:txBody>
      </p:sp>
    </p:spTree>
    <p:extLst>
      <p:ext uri="{BB962C8B-B14F-4D97-AF65-F5344CB8AC3E}">
        <p14:creationId xmlns:p14="http://schemas.microsoft.com/office/powerpoint/2010/main" val="20302095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2FFBAD49-1F68-914B-9DFB-5D552C1A2BEB}" type="slidenum">
              <a:rPr lang="en-US" smtClean="0"/>
              <a:pPr/>
              <a:t>‹#›</a:t>
            </a:fld>
            <a:endParaRPr lang="en-US" dirty="0"/>
          </a:p>
        </p:txBody>
      </p:sp>
      <p:sp>
        <p:nvSpPr>
          <p:cNvPr id="11" name="Footer Placeholder 10">
            <a:extLst>
              <a:ext uri="{FF2B5EF4-FFF2-40B4-BE49-F238E27FC236}">
                <a16:creationId xmlns:a16="http://schemas.microsoft.com/office/drawing/2014/main" id="{2190E385-01BD-E64F-8B29-EC5987CBEAFB}"/>
              </a:ext>
            </a:extLst>
          </p:cNvPr>
          <p:cNvSpPr>
            <a:spLocks noGrp="1"/>
          </p:cNvSpPr>
          <p:nvPr>
            <p:ph type="ftr" sz="quarter" idx="13"/>
          </p:nvPr>
        </p:nvSpPr>
        <p:spPr/>
        <p:txBody>
          <a:bodyPr/>
          <a:lstStyle/>
          <a:p>
            <a:r>
              <a:rPr lang="en-US"/>
              <a:t>Insert Name   </a:t>
            </a:r>
          </a:p>
          <a:p>
            <a:r>
              <a:rPr lang="en-US"/>
              <a:t>(Insert &gt; Header &amp; Footer &gt; Apply to All)</a:t>
            </a:r>
            <a:endParaRPr lang="en-US" dirty="0"/>
          </a:p>
        </p:txBody>
      </p:sp>
    </p:spTree>
    <p:extLst>
      <p:ext uri="{BB962C8B-B14F-4D97-AF65-F5344CB8AC3E}">
        <p14:creationId xmlns:p14="http://schemas.microsoft.com/office/powerpoint/2010/main" val="666429119"/>
      </p:ext>
    </p:extLst>
  </p:cSld>
  <p:clrMapOvr>
    <a:masterClrMapping/>
  </p:clrMapOvr>
  <p:extLst>
    <p:ext uri="{DCECCB84-F9BA-43D5-87BE-67443E8EF086}">
      <p15:sldGuideLst xmlns:p15="http://schemas.microsoft.com/office/powerpoint/2012/main">
        <p15:guide id="1" pos="385">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6664" y="1700784"/>
            <a:ext cx="10515600" cy="1728213"/>
          </a:xfrm>
        </p:spPr>
        <p:txBody>
          <a:bodyPr anchor="ctr" anchorCtr="0">
            <a:normAutofit/>
          </a:bodyPr>
          <a:lstStyle>
            <a:lvl1pPr>
              <a:defRPr sz="4399" cap="all" spc="50" baseline="0">
                <a:solidFill>
                  <a:schemeClr val="accent1"/>
                </a:solidFill>
              </a:defRPr>
            </a:lvl1pPr>
          </a:lstStyle>
          <a:p>
            <a:r>
              <a:rPr lang="en-US" dirty="0"/>
              <a:t>Section Break Title</a:t>
            </a:r>
          </a:p>
        </p:txBody>
      </p:sp>
    </p:spTree>
    <p:extLst>
      <p:ext uri="{BB962C8B-B14F-4D97-AF65-F5344CB8AC3E}">
        <p14:creationId xmlns:p14="http://schemas.microsoft.com/office/powerpoint/2010/main" val="21960504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2FFBAD49-1F68-914B-9DFB-5D552C1A2BEB}" type="slidenum">
              <a:rPr lang="en-US" smtClean="0"/>
              <a:pPr/>
              <a:t>‹#›</a:t>
            </a:fld>
            <a:endParaRPr lang="en-US" dirty="0"/>
          </a:p>
        </p:txBody>
      </p:sp>
      <p:sp>
        <p:nvSpPr>
          <p:cNvPr id="4" name="Footer Placeholder 3">
            <a:extLst>
              <a:ext uri="{FF2B5EF4-FFF2-40B4-BE49-F238E27FC236}">
                <a16:creationId xmlns:a16="http://schemas.microsoft.com/office/drawing/2014/main" id="{46298265-B5DE-D240-8D91-37682A64E976}"/>
              </a:ext>
            </a:extLst>
          </p:cNvPr>
          <p:cNvSpPr>
            <a:spLocks noGrp="1"/>
          </p:cNvSpPr>
          <p:nvPr>
            <p:ph type="ftr" sz="quarter" idx="13"/>
          </p:nvPr>
        </p:nvSpPr>
        <p:spPr/>
        <p:txBody>
          <a:bodyPr/>
          <a:lstStyle/>
          <a:p>
            <a:r>
              <a:rPr lang="en-US"/>
              <a:t>Insert Name   </a:t>
            </a:r>
          </a:p>
          <a:p>
            <a:r>
              <a:rPr lang="en-US"/>
              <a:t>(Insert &gt; Header &amp; Footer &gt; Apply to All)</a:t>
            </a:r>
            <a:endParaRPr lang="en-US" dirty="0"/>
          </a:p>
        </p:txBody>
      </p:sp>
      <p:sp>
        <p:nvSpPr>
          <p:cNvPr id="11" name="Title Placeholder 1">
            <a:extLst>
              <a:ext uri="{FF2B5EF4-FFF2-40B4-BE49-F238E27FC236}">
                <a16:creationId xmlns:a16="http://schemas.microsoft.com/office/drawing/2014/main" id="{55AC5C18-4706-7646-9E83-C749BCC1B1A1}"/>
              </a:ext>
            </a:extLst>
          </p:cNvPr>
          <p:cNvSpPr>
            <a:spLocks noGrp="1"/>
          </p:cNvSpPr>
          <p:nvPr>
            <p:ph type="title"/>
          </p:nvPr>
        </p:nvSpPr>
        <p:spPr>
          <a:xfrm>
            <a:off x="305555" y="215900"/>
            <a:ext cx="10124323" cy="1208278"/>
          </a:xfrm>
          <a:prstGeom prst="rect">
            <a:avLst/>
          </a:prstGeom>
          <a:noFill/>
        </p:spPr>
        <p:txBody>
          <a:bodyPr vert="horz" lIns="0" tIns="0" rIns="0" bIns="0" rtlCol="0" anchor="ctr">
            <a:normAutofit/>
          </a:bodyPr>
          <a:lstStyle/>
          <a:p>
            <a:endParaRPr lang="en-US" dirty="0"/>
          </a:p>
        </p:txBody>
      </p:sp>
      <p:sp>
        <p:nvSpPr>
          <p:cNvPr id="13" name="Text Placeholder 12">
            <a:extLst>
              <a:ext uri="{FF2B5EF4-FFF2-40B4-BE49-F238E27FC236}">
                <a16:creationId xmlns:a16="http://schemas.microsoft.com/office/drawing/2014/main" id="{200DA3F5-A744-CF45-8ACA-18DF51A17D99}"/>
              </a:ext>
            </a:extLst>
          </p:cNvPr>
          <p:cNvSpPr>
            <a:spLocks noGrp="1"/>
          </p:cNvSpPr>
          <p:nvPr>
            <p:ph type="body" sz="quarter" idx="14"/>
          </p:nvPr>
        </p:nvSpPr>
        <p:spPr>
          <a:xfrm>
            <a:off x="305554" y="1603375"/>
            <a:ext cx="10124323" cy="43021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54211170"/>
      </p:ext>
    </p:extLst>
  </p:cSld>
  <p:clrMapOvr>
    <a:masterClrMapping/>
  </p:clrMapOvr>
  <p:extLst>
    <p:ext uri="{DCECCB84-F9BA-43D5-87BE-67443E8EF086}">
      <p15:sldGuideLst xmlns:p15="http://schemas.microsoft.com/office/powerpoint/2012/main">
        <p15:guide id="1" pos="14977">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05554" y="215900"/>
            <a:ext cx="11265199" cy="1208278"/>
          </a:xfrm>
          <a:noFill/>
        </p:spPr>
        <p:txBody>
          <a:bodyPr/>
          <a:lstStyle/>
          <a:p>
            <a:endParaRPr lang="en-US" dirty="0"/>
          </a:p>
        </p:txBody>
      </p:sp>
      <p:sp>
        <p:nvSpPr>
          <p:cNvPr id="3" name="Content Placeholder 2"/>
          <p:cNvSpPr>
            <a:spLocks noGrp="1"/>
          </p:cNvSpPr>
          <p:nvPr>
            <p:ph sz="half" idx="1"/>
          </p:nvPr>
        </p:nvSpPr>
        <p:spPr>
          <a:xfrm>
            <a:off x="305553" y="1596873"/>
            <a:ext cx="5490706" cy="4308627"/>
          </a:xfrm>
          <a:noFill/>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073520" y="1596873"/>
            <a:ext cx="5490706" cy="4308627"/>
          </a:xfrm>
          <a:noFill/>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2FFBAD49-1F68-914B-9DFB-5D552C1A2BEB}" type="slidenum">
              <a:rPr lang="en-US" smtClean="0"/>
              <a:pPr/>
              <a:t>‹#›</a:t>
            </a:fld>
            <a:endParaRPr lang="en-US" dirty="0"/>
          </a:p>
        </p:txBody>
      </p:sp>
      <p:sp>
        <p:nvSpPr>
          <p:cNvPr id="5" name="Footer Placeholder 4">
            <a:extLst>
              <a:ext uri="{FF2B5EF4-FFF2-40B4-BE49-F238E27FC236}">
                <a16:creationId xmlns:a16="http://schemas.microsoft.com/office/drawing/2014/main" id="{46AEECEE-520F-D041-AD45-98C3C3CC7186}"/>
              </a:ext>
            </a:extLst>
          </p:cNvPr>
          <p:cNvSpPr>
            <a:spLocks noGrp="1"/>
          </p:cNvSpPr>
          <p:nvPr>
            <p:ph type="ftr" sz="quarter" idx="13"/>
          </p:nvPr>
        </p:nvSpPr>
        <p:spPr/>
        <p:txBody>
          <a:bodyPr/>
          <a:lstStyle/>
          <a:p>
            <a:r>
              <a:rPr lang="en-US"/>
              <a:t>Insert Name   </a:t>
            </a:r>
          </a:p>
          <a:p>
            <a:r>
              <a:rPr lang="en-US"/>
              <a:t>(Insert &gt; Header &amp; Footer &gt; Apply to All)</a:t>
            </a:r>
            <a:endParaRPr lang="en-US" dirty="0"/>
          </a:p>
        </p:txBody>
      </p:sp>
    </p:spTree>
    <p:extLst>
      <p:ext uri="{BB962C8B-B14F-4D97-AF65-F5344CB8AC3E}">
        <p14:creationId xmlns:p14="http://schemas.microsoft.com/office/powerpoint/2010/main" val="2901713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2" name="Slide Number Placeholder 11">
            <a:extLst>
              <a:ext uri="{FF2B5EF4-FFF2-40B4-BE49-F238E27FC236}">
                <a16:creationId xmlns:a16="http://schemas.microsoft.com/office/drawing/2014/main" id="{0F1100CD-B20F-D744-8600-37C7A5E5AB6C}"/>
              </a:ext>
            </a:extLst>
          </p:cNvPr>
          <p:cNvSpPr>
            <a:spLocks noGrp="1"/>
          </p:cNvSpPr>
          <p:nvPr>
            <p:ph type="sldNum" sz="quarter" idx="11"/>
          </p:nvPr>
        </p:nvSpPr>
        <p:spPr/>
        <p:txBody>
          <a:bodyPr/>
          <a:lstStyle/>
          <a:p>
            <a:fld id="{48F63A3B-78C7-47BE-AE5E-E10140E04643}" type="slidenum">
              <a:rPr lang="en-US" smtClean="0"/>
              <a:pPr/>
              <a:t>‹#›</a:t>
            </a:fld>
            <a:endParaRPr lang="en-US" dirty="0"/>
          </a:p>
        </p:txBody>
      </p:sp>
      <p:sp>
        <p:nvSpPr>
          <p:cNvPr id="3" name="Footer Placeholder 2">
            <a:extLst>
              <a:ext uri="{FF2B5EF4-FFF2-40B4-BE49-F238E27FC236}">
                <a16:creationId xmlns:a16="http://schemas.microsoft.com/office/drawing/2014/main" id="{2538AF42-A0E6-A640-8A1F-CFAD5015A81A}"/>
              </a:ext>
            </a:extLst>
          </p:cNvPr>
          <p:cNvSpPr>
            <a:spLocks noGrp="1"/>
          </p:cNvSpPr>
          <p:nvPr>
            <p:ph type="ftr" sz="quarter" idx="12"/>
          </p:nvPr>
        </p:nvSpPr>
        <p:spPr/>
        <p:txBody>
          <a:bodyPr/>
          <a:lstStyle/>
          <a:p>
            <a:r>
              <a:rPr lang="en-US"/>
              <a:t>Insert Name   </a:t>
            </a:r>
          </a:p>
          <a:p>
            <a:r>
              <a:rPr lang="en-US"/>
              <a:t>(Insert &gt; Header &amp; Footer &gt; Apply to All)</a:t>
            </a:r>
            <a:endParaRPr lang="en-US" dirty="0"/>
          </a:p>
        </p:txBody>
      </p:sp>
      <p:sp>
        <p:nvSpPr>
          <p:cNvPr id="20" name="Title Placeholder 1">
            <a:extLst>
              <a:ext uri="{FF2B5EF4-FFF2-40B4-BE49-F238E27FC236}">
                <a16:creationId xmlns:a16="http://schemas.microsoft.com/office/drawing/2014/main" id="{14B92F51-503B-F148-BA9C-424A96F0029F}"/>
              </a:ext>
            </a:extLst>
          </p:cNvPr>
          <p:cNvSpPr>
            <a:spLocks noGrp="1"/>
          </p:cNvSpPr>
          <p:nvPr>
            <p:ph type="title"/>
          </p:nvPr>
        </p:nvSpPr>
        <p:spPr>
          <a:xfrm>
            <a:off x="305555" y="215900"/>
            <a:ext cx="10124323" cy="1208278"/>
          </a:xfrm>
          <a:prstGeom prst="rect">
            <a:avLst/>
          </a:prstGeom>
          <a:noFill/>
        </p:spPr>
        <p:txBody>
          <a:bodyPr vert="horz" lIns="0" tIns="0" rIns="0" bIns="0" rtlCol="0" anchor="ctr">
            <a:normAutofit/>
          </a:bodyPr>
          <a:lstStyle/>
          <a:p>
            <a:endParaRPr lang="en-US" dirty="0"/>
          </a:p>
        </p:txBody>
      </p:sp>
    </p:spTree>
    <p:extLst>
      <p:ext uri="{BB962C8B-B14F-4D97-AF65-F5344CB8AC3E}">
        <p14:creationId xmlns:p14="http://schemas.microsoft.com/office/powerpoint/2010/main" val="1343731408"/>
      </p:ext>
    </p:extLst>
  </p:cSld>
  <p:clrMapOvr>
    <a:masterClrMapping/>
  </p:clrMapOvr>
  <p:extLst>
    <p:ext uri="{DCECCB84-F9BA-43D5-87BE-67443E8EF086}">
      <p15:sldGuideLst xmlns:p15="http://schemas.microsoft.com/office/powerpoint/2012/main">
        <p15:guide id="1" pos="14977">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012B613A-BC1D-234E-B57F-A5A5971C39A3}"/>
              </a:ext>
            </a:extLst>
          </p:cNvPr>
          <p:cNvSpPr>
            <a:spLocks noGrp="1"/>
          </p:cNvSpPr>
          <p:nvPr>
            <p:ph type="sldNum" sz="quarter" idx="11"/>
          </p:nvPr>
        </p:nvSpPr>
        <p:spPr/>
        <p:txBody>
          <a:bodyPr/>
          <a:lstStyle/>
          <a:p>
            <a:fld id="{48F63A3B-78C7-47BE-AE5E-E10140E04643}" type="slidenum">
              <a:rPr lang="en-US" smtClean="0"/>
              <a:pPr/>
              <a:t>‹#›</a:t>
            </a:fld>
            <a:endParaRPr lang="en-US" dirty="0"/>
          </a:p>
        </p:txBody>
      </p:sp>
      <p:sp>
        <p:nvSpPr>
          <p:cNvPr id="2" name="Footer Placeholder 1">
            <a:extLst>
              <a:ext uri="{FF2B5EF4-FFF2-40B4-BE49-F238E27FC236}">
                <a16:creationId xmlns:a16="http://schemas.microsoft.com/office/drawing/2014/main" id="{F41B7C42-985B-0C4A-BD77-9D1C8C070E4C}"/>
              </a:ext>
            </a:extLst>
          </p:cNvPr>
          <p:cNvSpPr>
            <a:spLocks noGrp="1"/>
          </p:cNvSpPr>
          <p:nvPr>
            <p:ph type="ftr" sz="quarter" idx="12"/>
          </p:nvPr>
        </p:nvSpPr>
        <p:spPr/>
        <p:txBody>
          <a:bodyPr/>
          <a:lstStyle/>
          <a:p>
            <a:r>
              <a:rPr lang="en-US"/>
              <a:t>Insert Name   </a:t>
            </a:r>
          </a:p>
          <a:p>
            <a:r>
              <a:rPr lang="en-US"/>
              <a:t>(Insert &gt; Header &amp; Footer &gt; Apply to All)</a:t>
            </a:r>
            <a:endParaRPr lang="en-US" dirty="0"/>
          </a:p>
        </p:txBody>
      </p:sp>
    </p:spTree>
    <p:extLst>
      <p:ext uri="{BB962C8B-B14F-4D97-AF65-F5344CB8AC3E}">
        <p14:creationId xmlns:p14="http://schemas.microsoft.com/office/powerpoint/2010/main" val="27498646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45DD1-F19D-344C-BF5E-8533969CB61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51C6830-6F72-174A-B131-0A979A3BF01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948A9C-FDF4-3C46-A682-348316B3E77C}"/>
              </a:ext>
            </a:extLst>
          </p:cNvPr>
          <p:cNvSpPr>
            <a:spLocks noGrp="1"/>
          </p:cNvSpPr>
          <p:nvPr>
            <p:ph type="dt" sz="half" idx="10"/>
          </p:nvPr>
        </p:nvSpPr>
        <p:spPr/>
        <p:txBody>
          <a:bodyPr/>
          <a:lstStyle/>
          <a:p>
            <a:fld id="{22F3C9EE-78F8-1B43-A5D3-4FF98C3DBCD2}" type="datetimeFigureOut">
              <a:rPr lang="en-US" smtClean="0"/>
              <a:t>1/26/22</a:t>
            </a:fld>
            <a:endParaRPr lang="en-US"/>
          </a:p>
        </p:txBody>
      </p:sp>
      <p:sp>
        <p:nvSpPr>
          <p:cNvPr id="5" name="Footer Placeholder 4">
            <a:extLst>
              <a:ext uri="{FF2B5EF4-FFF2-40B4-BE49-F238E27FC236}">
                <a16:creationId xmlns:a16="http://schemas.microsoft.com/office/drawing/2014/main" id="{04EA4E6D-A605-DD40-9A65-E8E0261380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BA0D33-685F-CE45-856A-9D02914C3B06}"/>
              </a:ext>
            </a:extLst>
          </p:cNvPr>
          <p:cNvSpPr>
            <a:spLocks noGrp="1"/>
          </p:cNvSpPr>
          <p:nvPr>
            <p:ph type="sldNum" sz="quarter" idx="12"/>
          </p:nvPr>
        </p:nvSpPr>
        <p:spPr/>
        <p:txBody>
          <a:bodyPr/>
          <a:lstStyle/>
          <a:p>
            <a:fld id="{5854517E-6C98-FA4B-BE85-89AACE494010}" type="slidenum">
              <a:rPr lang="en-US" smtClean="0"/>
              <a:t>‹#›</a:t>
            </a:fld>
            <a:endParaRPr lang="en-US"/>
          </a:p>
        </p:txBody>
      </p:sp>
    </p:spTree>
    <p:extLst>
      <p:ext uri="{BB962C8B-B14F-4D97-AF65-F5344CB8AC3E}">
        <p14:creationId xmlns:p14="http://schemas.microsoft.com/office/powerpoint/2010/main" val="29966689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506898682"/>
      </p:ext>
    </p:extLst>
  </p:cSld>
  <p:clrMapOvr>
    <a:masterClrMapping/>
  </p:clrMapOvr>
  <p:transition spd="med">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86095178"/>
      </p:ext>
    </p:extLst>
  </p:cSld>
  <p:clrMapOvr>
    <a:masterClrMapping/>
  </p:clrMapOvr>
  <p:transition spd="med">
    <p:wipe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19778490"/>
      </p:ext>
    </p:extLst>
  </p:cSld>
  <p:clrMapOvr>
    <a:masterClrMapping/>
  </p:clrMapOvr>
  <p:transition spd="med">
    <p:wipe dir="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25560896"/>
      </p:ext>
    </p:extLst>
  </p:cSld>
  <p:clrMapOvr>
    <a:masterClrMapping/>
  </p:clrMapOvr>
  <p:transition spd="med">
    <p:wipe dir="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34128262"/>
      </p:ext>
    </p:extLst>
  </p:cSld>
  <p:clrMapOvr>
    <a:masterClrMapping/>
  </p:clrMapOvr>
  <p:transition spd="med">
    <p:wipe dir="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50223069"/>
      </p:ext>
    </p:extLst>
  </p:cSld>
  <p:clrMapOvr>
    <a:masterClrMapping/>
  </p:clrMapOvr>
  <p:transition spd="med">
    <p:wipe dir="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0240791"/>
      </p:ext>
    </p:extLst>
  </p:cSld>
  <p:clrMapOvr>
    <a:masterClrMapping/>
  </p:clrMapOvr>
  <p:transition spd="med">
    <p:wipe dir="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454884549"/>
      </p:ext>
    </p:extLst>
  </p:cSld>
  <p:clrMapOvr>
    <a:masterClrMapping/>
  </p:clrMapOvr>
  <p:transition spd="med">
    <p:wipe dir="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761249572"/>
      </p:ext>
    </p:extLst>
  </p:cSld>
  <p:clrMapOvr>
    <a:masterClrMapping/>
  </p:clrMapOvr>
  <p:transition spd="med">
    <p:wipe dir="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240215"/>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060819-7B26-7545-9556-149C25B25A8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D6B69AA-EE40-A84B-B0F3-2B604FA0884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B1410BC-2EB3-8D49-9A0C-F884DA2D1903}"/>
              </a:ext>
            </a:extLst>
          </p:cNvPr>
          <p:cNvSpPr>
            <a:spLocks noGrp="1"/>
          </p:cNvSpPr>
          <p:nvPr>
            <p:ph type="dt" sz="half" idx="10"/>
          </p:nvPr>
        </p:nvSpPr>
        <p:spPr/>
        <p:txBody>
          <a:bodyPr/>
          <a:lstStyle/>
          <a:p>
            <a:fld id="{22F3C9EE-78F8-1B43-A5D3-4FF98C3DBCD2}" type="datetimeFigureOut">
              <a:rPr lang="en-US" smtClean="0"/>
              <a:t>1/26/22</a:t>
            </a:fld>
            <a:endParaRPr lang="en-US"/>
          </a:p>
        </p:txBody>
      </p:sp>
      <p:sp>
        <p:nvSpPr>
          <p:cNvPr id="5" name="Footer Placeholder 4">
            <a:extLst>
              <a:ext uri="{FF2B5EF4-FFF2-40B4-BE49-F238E27FC236}">
                <a16:creationId xmlns:a16="http://schemas.microsoft.com/office/drawing/2014/main" id="{F6269C15-6126-9045-9AF5-57A2CB1E3E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5A03D6-1C65-0A47-B60B-764D4C06A177}"/>
              </a:ext>
            </a:extLst>
          </p:cNvPr>
          <p:cNvSpPr>
            <a:spLocks noGrp="1"/>
          </p:cNvSpPr>
          <p:nvPr>
            <p:ph type="sldNum" sz="quarter" idx="12"/>
          </p:nvPr>
        </p:nvSpPr>
        <p:spPr/>
        <p:txBody>
          <a:bodyPr/>
          <a:lstStyle/>
          <a:p>
            <a:fld id="{5854517E-6C98-FA4B-BE85-89AACE494010}" type="slidenum">
              <a:rPr lang="en-US" smtClean="0"/>
              <a:t>‹#›</a:t>
            </a:fld>
            <a:endParaRPr lang="en-US"/>
          </a:p>
        </p:txBody>
      </p:sp>
    </p:spTree>
    <p:extLst>
      <p:ext uri="{BB962C8B-B14F-4D97-AF65-F5344CB8AC3E}">
        <p14:creationId xmlns:p14="http://schemas.microsoft.com/office/powerpoint/2010/main" val="20703295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75184594"/>
      </p:ext>
    </p:extLst>
  </p:cSld>
  <p:clrMapOvr>
    <a:masterClrMapping/>
  </p:clrMapOvr>
  <p:transition spd="med">
    <p:wipe dir="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ext Placeholder 2"/>
          <p:cNvSpPr>
            <a:spLocks noGrp="1"/>
          </p:cNvSpPr>
          <p:nvPr>
            <p:ph type="body"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66318872"/>
      </p:ext>
    </p:extLst>
  </p:cSld>
  <p:clrMapOvr>
    <a:masterClrMapping/>
  </p:clrMapOvr>
  <p:transition spd="med">
    <p:wipe dir="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able Placeholder 2"/>
          <p:cNvSpPr>
            <a:spLocks noGrp="1"/>
          </p:cNvSpPr>
          <p:nvPr>
            <p:ph type="tbl" idx="1"/>
          </p:nvPr>
        </p:nvSpPr>
        <p:spPr>
          <a:xfrm>
            <a:off x="914400" y="1981200"/>
            <a:ext cx="10363200" cy="4114800"/>
          </a:xfrm>
        </p:spPr>
        <p:txBody>
          <a:bodyPr/>
          <a:lstStyle/>
          <a:p>
            <a:pPr lvl="0"/>
            <a:endParaRPr lang="en-US" noProof="0"/>
          </a:p>
        </p:txBody>
      </p:sp>
    </p:spTree>
    <p:extLst>
      <p:ext uri="{BB962C8B-B14F-4D97-AF65-F5344CB8AC3E}">
        <p14:creationId xmlns:p14="http://schemas.microsoft.com/office/powerpoint/2010/main" val="2389972858"/>
      </p:ext>
    </p:extLst>
  </p:cSld>
  <p:clrMapOvr>
    <a:masterClrMapping/>
  </p:clrMapOvr>
  <p:transition spd="med">
    <p:wipe dir="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Regular Title Scre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3466469"/>
            <a:ext cx="10363200" cy="891931"/>
          </a:xfrm>
          <a:prstGeom prst="rect">
            <a:avLst/>
          </a:prstGeom>
        </p:spPr>
        <p:txBody>
          <a:bodyPr>
            <a:normAutofit/>
          </a:bodyPr>
          <a:lstStyle>
            <a:lvl1pPr algn="ctr">
              <a:defRPr sz="4267" b="0" i="0">
                <a:solidFill>
                  <a:srgbClr val="CD113B"/>
                </a:solidFill>
                <a:latin typeface="Arial"/>
                <a:cs typeface="Arial"/>
              </a:defRPr>
            </a:lvl1pPr>
          </a:lstStyle>
          <a:p>
            <a:r>
              <a:rPr lang="en-US" dirty="0"/>
              <a:t>Click to edit Master title style</a:t>
            </a:r>
          </a:p>
        </p:txBody>
      </p:sp>
      <p:sp>
        <p:nvSpPr>
          <p:cNvPr id="3" name="Subtitle 2"/>
          <p:cNvSpPr>
            <a:spLocks noGrp="1"/>
          </p:cNvSpPr>
          <p:nvPr>
            <p:ph type="subTitle" idx="1"/>
          </p:nvPr>
        </p:nvSpPr>
        <p:spPr>
          <a:xfrm>
            <a:off x="1738671" y="5429210"/>
            <a:ext cx="8534400" cy="1073769"/>
          </a:xfrm>
          <a:prstGeom prst="rect">
            <a:avLst/>
          </a:prstGeom>
        </p:spPr>
        <p:txBody>
          <a:bodyPr>
            <a:normAutofit/>
          </a:bodyPr>
          <a:lstStyle>
            <a:lvl1pPr marL="0" indent="0" algn="ctr">
              <a:buNone/>
              <a:defRPr sz="240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lvl1pPr>
              <a:defRPr/>
            </a:lvl1pPr>
          </a:lstStyle>
          <a:p>
            <a:fld id="{12F42DBC-C000-474C-847A-96A1FE0230FB}" type="datetime1">
              <a:rPr lang="en-US"/>
              <a:pPr/>
              <a:t>1/26/22</a:t>
            </a:fld>
            <a:endParaRPr lang="en-US" dirty="0"/>
          </a:p>
        </p:txBody>
      </p:sp>
      <p:sp>
        <p:nvSpPr>
          <p:cNvPr id="6" name="Slide Number Placeholder 5"/>
          <p:cNvSpPr>
            <a:spLocks noGrp="1"/>
          </p:cNvSpPr>
          <p:nvPr>
            <p:ph type="sldNum" sz="quarter" idx="12"/>
          </p:nvPr>
        </p:nvSpPr>
        <p:spPr/>
        <p:txBody>
          <a:bodyPr/>
          <a:lstStyle>
            <a:lvl1pPr>
              <a:defRPr/>
            </a:lvl1pPr>
          </a:lstStyle>
          <a:p>
            <a:fld id="{D8009FEC-A01C-EB4F-9AED-98C23E3BD7AC}" type="slidenum">
              <a:rPr lang="en-US"/>
              <a:pPr/>
              <a:t>‹#›</a:t>
            </a:fld>
            <a:endParaRPr lang="en-US" dirty="0"/>
          </a:p>
        </p:txBody>
      </p:sp>
    </p:spTree>
    <p:extLst>
      <p:ext uri="{BB962C8B-B14F-4D97-AF65-F5344CB8AC3E}">
        <p14:creationId xmlns:p14="http://schemas.microsoft.com/office/powerpoint/2010/main" val="3069106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creen with vide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3466469"/>
            <a:ext cx="10363200" cy="891931"/>
          </a:xfrm>
          <a:prstGeom prst="rect">
            <a:avLst/>
          </a:prstGeom>
        </p:spPr>
        <p:txBody>
          <a:bodyPr>
            <a:normAutofit/>
          </a:bodyPr>
          <a:lstStyle>
            <a:lvl1pPr algn="ctr">
              <a:defRPr sz="4267" b="0" i="0">
                <a:solidFill>
                  <a:srgbClr val="CD113B"/>
                </a:solidFill>
                <a:latin typeface="Arial"/>
                <a:cs typeface="Arial"/>
              </a:defRPr>
            </a:lvl1pPr>
          </a:lstStyle>
          <a:p>
            <a:r>
              <a:rPr lang="en-US" dirty="0"/>
              <a:t>Click to edit Master title style</a:t>
            </a:r>
          </a:p>
        </p:txBody>
      </p:sp>
      <p:sp>
        <p:nvSpPr>
          <p:cNvPr id="3" name="Subtitle 2"/>
          <p:cNvSpPr>
            <a:spLocks noGrp="1"/>
          </p:cNvSpPr>
          <p:nvPr>
            <p:ph type="subTitle" idx="1"/>
          </p:nvPr>
        </p:nvSpPr>
        <p:spPr>
          <a:xfrm>
            <a:off x="1738671" y="5429210"/>
            <a:ext cx="8534400" cy="1073769"/>
          </a:xfrm>
          <a:prstGeom prst="rect">
            <a:avLst/>
          </a:prstGeom>
        </p:spPr>
        <p:txBody>
          <a:bodyPr>
            <a:normAutofit/>
          </a:bodyPr>
          <a:lstStyle>
            <a:lvl1pPr marL="0" indent="0" algn="ctr">
              <a:buNone/>
              <a:defRPr sz="240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lvl1pPr>
              <a:defRPr/>
            </a:lvl1pPr>
          </a:lstStyle>
          <a:p>
            <a:fld id="{12F42DBC-C000-474C-847A-96A1FE0230FB}" type="datetime1">
              <a:rPr lang="en-US"/>
              <a:pPr/>
              <a:t>1/26/22</a:t>
            </a:fld>
            <a:endParaRPr lang="en-US" dirty="0"/>
          </a:p>
        </p:txBody>
      </p:sp>
      <p:sp>
        <p:nvSpPr>
          <p:cNvPr id="6" name="Slide Number Placeholder 5"/>
          <p:cNvSpPr>
            <a:spLocks noGrp="1"/>
          </p:cNvSpPr>
          <p:nvPr>
            <p:ph type="sldNum" sz="quarter" idx="12"/>
          </p:nvPr>
        </p:nvSpPr>
        <p:spPr/>
        <p:txBody>
          <a:bodyPr/>
          <a:lstStyle>
            <a:lvl1pPr>
              <a:defRPr/>
            </a:lvl1pPr>
          </a:lstStyle>
          <a:p>
            <a:fld id="{D8009FEC-A01C-EB4F-9AED-98C23E3BD7AC}" type="slidenum">
              <a:rPr lang="en-US"/>
              <a:pPr/>
              <a:t>‹#›</a:t>
            </a:fld>
            <a:endParaRPr lang="en-US" dirty="0"/>
          </a:p>
        </p:txBody>
      </p:sp>
    </p:spTree>
    <p:extLst>
      <p:ext uri="{BB962C8B-B14F-4D97-AF65-F5344CB8AC3E}">
        <p14:creationId xmlns:p14="http://schemas.microsoft.com/office/powerpoint/2010/main" val="328874336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with vide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lvl1pPr>
          </a:lstStyle>
          <a:p>
            <a:fld id="{87DE6A48-BD34-9247-8CD2-A207D07E22B4}" type="datetime1">
              <a:rPr lang="en-US"/>
              <a:pPr/>
              <a:t>1/26/22</a:t>
            </a:fld>
            <a:endParaRPr lang="en-US" dirty="0"/>
          </a:p>
        </p:txBody>
      </p:sp>
      <p:sp>
        <p:nvSpPr>
          <p:cNvPr id="6" name="Slide Number Placeholder 5"/>
          <p:cNvSpPr>
            <a:spLocks noGrp="1"/>
          </p:cNvSpPr>
          <p:nvPr>
            <p:ph type="sldNum" sz="quarter" idx="12"/>
          </p:nvPr>
        </p:nvSpPr>
        <p:spPr/>
        <p:txBody>
          <a:bodyPr/>
          <a:lstStyle>
            <a:lvl1pPr>
              <a:defRPr/>
            </a:lvl1pPr>
          </a:lstStyle>
          <a:p>
            <a:fld id="{02941447-81A8-E34A-8E29-11F044513D7E}" type="slidenum">
              <a:rPr lang="en-US"/>
              <a:pPr/>
              <a:t>‹#›</a:t>
            </a:fld>
            <a:endParaRPr lang="en-US" dirty="0"/>
          </a:p>
        </p:txBody>
      </p:sp>
      <p:sp>
        <p:nvSpPr>
          <p:cNvPr id="7" name="Title 1"/>
          <p:cNvSpPr>
            <a:spLocks noGrp="1"/>
          </p:cNvSpPr>
          <p:nvPr>
            <p:ph type="title"/>
          </p:nvPr>
        </p:nvSpPr>
        <p:spPr>
          <a:xfrm>
            <a:off x="609600" y="490453"/>
            <a:ext cx="8128000" cy="713539"/>
          </a:xfrm>
          <a:prstGeom prst="rect">
            <a:avLst/>
          </a:prstGeom>
        </p:spPr>
        <p:txBody>
          <a:bodyPr/>
          <a:lstStyle>
            <a:lvl1pPr>
              <a:defRPr b="1">
                <a:solidFill>
                  <a:srgbClr val="CD113B"/>
                </a:solidFill>
              </a:defRPr>
            </a:lvl1pPr>
          </a:lstStyle>
          <a:p>
            <a:r>
              <a:rPr lang="en-US" dirty="0"/>
              <a:t>Click to edit Master title style</a:t>
            </a:r>
          </a:p>
        </p:txBody>
      </p:sp>
      <p:sp>
        <p:nvSpPr>
          <p:cNvPr id="8" name="Content Placeholder 2"/>
          <p:cNvSpPr>
            <a:spLocks noGrp="1"/>
          </p:cNvSpPr>
          <p:nvPr>
            <p:ph idx="1"/>
          </p:nvPr>
        </p:nvSpPr>
        <p:spPr>
          <a:xfrm>
            <a:off x="609600" y="1368922"/>
            <a:ext cx="10972800" cy="4947903"/>
          </a:xfrm>
          <a:prstGeom prst="rect">
            <a:avLst/>
          </a:prstGeom>
        </p:spPr>
        <p:txBody>
          <a:bodyPr/>
          <a:lstStyle>
            <a:lvl1pPr>
              <a:defRPr sz="2667">
                <a:solidFill>
                  <a:schemeClr val="tx1"/>
                </a:solidFill>
              </a:defRPr>
            </a:lvl1pPr>
            <a:lvl2pPr>
              <a:defRPr sz="2400">
                <a:solidFill>
                  <a:schemeClr val="tx1"/>
                </a:solidFill>
              </a:defRPr>
            </a:lvl2pPr>
            <a:lvl3pPr>
              <a:defRPr sz="2133">
                <a:solidFill>
                  <a:schemeClr val="tx1"/>
                </a:solidFill>
              </a:defRPr>
            </a:lvl3pPr>
            <a:lvl4pPr>
              <a:defRPr sz="1867">
                <a:solidFill>
                  <a:schemeClr val="tx1"/>
                </a:solidFill>
              </a:defRPr>
            </a:lvl4pPr>
            <a:lvl5pPr>
              <a:defRPr sz="1867">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6317065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lvl1pPr>
          </a:lstStyle>
          <a:p>
            <a:fld id="{87DE6A48-BD34-9247-8CD2-A207D07E22B4}" type="datetime1">
              <a:rPr lang="en-US"/>
              <a:pPr/>
              <a:t>1/26/22</a:t>
            </a:fld>
            <a:endParaRPr lang="en-US" dirty="0"/>
          </a:p>
        </p:txBody>
      </p:sp>
      <p:sp>
        <p:nvSpPr>
          <p:cNvPr id="6" name="Slide Number Placeholder 5"/>
          <p:cNvSpPr>
            <a:spLocks noGrp="1"/>
          </p:cNvSpPr>
          <p:nvPr>
            <p:ph type="sldNum" sz="quarter" idx="12"/>
          </p:nvPr>
        </p:nvSpPr>
        <p:spPr/>
        <p:txBody>
          <a:bodyPr/>
          <a:lstStyle>
            <a:lvl1pPr>
              <a:defRPr/>
            </a:lvl1pPr>
          </a:lstStyle>
          <a:p>
            <a:fld id="{02941447-81A8-E34A-8E29-11F044513D7E}" type="slidenum">
              <a:rPr lang="en-US"/>
              <a:pPr/>
              <a:t>‹#›</a:t>
            </a:fld>
            <a:endParaRPr lang="en-US" dirty="0"/>
          </a:p>
        </p:txBody>
      </p:sp>
      <p:sp>
        <p:nvSpPr>
          <p:cNvPr id="7" name="Title 1"/>
          <p:cNvSpPr>
            <a:spLocks noGrp="1"/>
          </p:cNvSpPr>
          <p:nvPr>
            <p:ph type="title"/>
          </p:nvPr>
        </p:nvSpPr>
        <p:spPr>
          <a:xfrm>
            <a:off x="609600" y="490453"/>
            <a:ext cx="10972800" cy="713539"/>
          </a:xfrm>
          <a:prstGeom prst="rect">
            <a:avLst/>
          </a:prstGeom>
        </p:spPr>
        <p:txBody>
          <a:bodyPr/>
          <a:lstStyle>
            <a:lvl1pPr>
              <a:defRPr b="1">
                <a:solidFill>
                  <a:srgbClr val="CD113B"/>
                </a:solidFill>
              </a:defRPr>
            </a:lvl1pPr>
          </a:lstStyle>
          <a:p>
            <a:r>
              <a:rPr lang="en-US" dirty="0"/>
              <a:t>Click to edit Master title style</a:t>
            </a:r>
          </a:p>
        </p:txBody>
      </p:sp>
      <p:sp>
        <p:nvSpPr>
          <p:cNvPr id="8" name="Content Placeholder 2"/>
          <p:cNvSpPr>
            <a:spLocks noGrp="1"/>
          </p:cNvSpPr>
          <p:nvPr>
            <p:ph idx="1"/>
          </p:nvPr>
        </p:nvSpPr>
        <p:spPr>
          <a:xfrm>
            <a:off x="609600" y="1368922"/>
            <a:ext cx="10972800" cy="4947903"/>
          </a:xfrm>
          <a:prstGeom prst="rect">
            <a:avLst/>
          </a:prstGeom>
        </p:spPr>
        <p:txBody>
          <a:bodyPr/>
          <a:lstStyle>
            <a:lvl1pPr>
              <a:defRPr sz="2667">
                <a:solidFill>
                  <a:schemeClr val="tx1"/>
                </a:solidFill>
              </a:defRPr>
            </a:lvl1pPr>
            <a:lvl2pPr>
              <a:defRPr sz="2400">
                <a:solidFill>
                  <a:schemeClr val="tx1"/>
                </a:solidFill>
              </a:defRPr>
            </a:lvl2pPr>
            <a:lvl3pPr>
              <a:defRPr sz="2133">
                <a:solidFill>
                  <a:schemeClr val="tx1"/>
                </a:solidFill>
              </a:defRPr>
            </a:lvl3pPr>
            <a:lvl4pPr>
              <a:defRPr sz="1867">
                <a:solidFill>
                  <a:schemeClr val="tx1"/>
                </a:solidFill>
              </a:defRPr>
            </a:lvl4pPr>
            <a:lvl5pPr>
              <a:defRPr sz="1867">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0340697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anchor="t"/>
          <a:lstStyle>
            <a:lvl1pPr algn="l">
              <a:defRPr sz="4267" b="1" cap="all"/>
            </a:lvl1pPr>
          </a:lstStyle>
          <a:p>
            <a:r>
              <a:rPr lang="en-US" dirty="0"/>
              <a:t>Click to edit Master title style</a:t>
            </a:r>
          </a:p>
        </p:txBody>
      </p:sp>
      <p:sp>
        <p:nvSpPr>
          <p:cNvPr id="3" name="Text Placeholder 2"/>
          <p:cNvSpPr>
            <a:spLocks noGrp="1"/>
          </p:cNvSpPr>
          <p:nvPr>
            <p:ph type="body" idx="1"/>
          </p:nvPr>
        </p:nvSpPr>
        <p:spPr>
          <a:xfrm>
            <a:off x="963084" y="2906713"/>
            <a:ext cx="10363200" cy="1500187"/>
          </a:xfrm>
          <a:prstGeom prst="rect">
            <a:avLst/>
          </a:prstGeom>
        </p:spPr>
        <p:txBody>
          <a:bodyPr anchor="b"/>
          <a:lstStyle>
            <a:lvl1pPr marL="0" indent="0">
              <a:buNone/>
              <a:defRPr sz="2667">
                <a:solidFill>
                  <a:schemeClr val="tx1"/>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lvl1pPr>
              <a:defRPr/>
            </a:lvl1pPr>
          </a:lstStyle>
          <a:p>
            <a:fld id="{1CEA077D-40D2-7645-91D9-F5061C772B13}" type="datetime1">
              <a:rPr lang="en-US"/>
              <a:pPr/>
              <a:t>1/26/22</a:t>
            </a:fld>
            <a:endParaRPr lang="en-US" dirty="0"/>
          </a:p>
        </p:txBody>
      </p:sp>
      <p:sp>
        <p:nvSpPr>
          <p:cNvPr id="6" name="Slide Number Placeholder 5"/>
          <p:cNvSpPr>
            <a:spLocks noGrp="1"/>
          </p:cNvSpPr>
          <p:nvPr>
            <p:ph type="sldNum" sz="quarter" idx="12"/>
          </p:nvPr>
        </p:nvSpPr>
        <p:spPr/>
        <p:txBody>
          <a:bodyPr/>
          <a:lstStyle>
            <a:lvl1pPr>
              <a:defRPr/>
            </a:lvl1pPr>
          </a:lstStyle>
          <a:p>
            <a:fld id="{24AA7F1F-F248-F943-913A-EBF08A13E994}" type="slidenum">
              <a:rPr lang="en-US"/>
              <a:pPr/>
              <a:t>‹#›</a:t>
            </a:fld>
            <a:endParaRPr lang="en-US" dirty="0"/>
          </a:p>
        </p:txBody>
      </p:sp>
    </p:spTree>
    <p:extLst>
      <p:ext uri="{BB962C8B-B14F-4D97-AF65-F5344CB8AC3E}">
        <p14:creationId xmlns:p14="http://schemas.microsoft.com/office/powerpoint/2010/main" val="107302131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368922"/>
            <a:ext cx="5384800" cy="3537599"/>
          </a:xfrm>
          <a:prstGeom prst="rect">
            <a:avLst/>
          </a:prstGeo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368922"/>
            <a:ext cx="5384800" cy="3537599"/>
          </a:xfrm>
          <a:prstGeom prst="rect">
            <a:avLst/>
          </a:prstGeo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0"/>
          </p:nvPr>
        </p:nvSpPr>
        <p:spPr/>
        <p:txBody>
          <a:bodyPr/>
          <a:lstStyle>
            <a:lvl1pPr>
              <a:defRPr/>
            </a:lvl1pPr>
          </a:lstStyle>
          <a:p>
            <a:fld id="{2112AE92-20AD-8D4C-BE5B-92E66A82D5FE}" type="datetime1">
              <a:rPr lang="en-US"/>
              <a:pPr/>
              <a:t>1/26/22</a:t>
            </a:fld>
            <a:endParaRPr lang="en-US" dirty="0"/>
          </a:p>
        </p:txBody>
      </p:sp>
      <p:sp>
        <p:nvSpPr>
          <p:cNvPr id="7" name="Slide Number Placeholder 5"/>
          <p:cNvSpPr>
            <a:spLocks noGrp="1"/>
          </p:cNvSpPr>
          <p:nvPr>
            <p:ph type="sldNum" sz="quarter" idx="12"/>
          </p:nvPr>
        </p:nvSpPr>
        <p:spPr/>
        <p:txBody>
          <a:bodyPr/>
          <a:lstStyle>
            <a:lvl1pPr>
              <a:defRPr/>
            </a:lvl1pPr>
          </a:lstStyle>
          <a:p>
            <a:fld id="{590444B3-43E0-CD49-8543-3A769AE78B9D}" type="slidenum">
              <a:rPr lang="en-US"/>
              <a:pPr/>
              <a:t>‹#›</a:t>
            </a:fld>
            <a:endParaRPr lang="en-US" dirty="0"/>
          </a:p>
        </p:txBody>
      </p:sp>
      <p:sp>
        <p:nvSpPr>
          <p:cNvPr id="8" name="Title 1"/>
          <p:cNvSpPr>
            <a:spLocks noGrp="1"/>
          </p:cNvSpPr>
          <p:nvPr>
            <p:ph type="title"/>
          </p:nvPr>
        </p:nvSpPr>
        <p:spPr>
          <a:xfrm>
            <a:off x="609600" y="490453"/>
            <a:ext cx="10972800" cy="713539"/>
          </a:xfrm>
          <a:prstGeom prst="rect">
            <a:avLst/>
          </a:prstGeom>
        </p:spPr>
        <p:txBody>
          <a:bodyPr/>
          <a:lstStyle>
            <a:lvl1pPr>
              <a:defRPr>
                <a:solidFill>
                  <a:srgbClr val="CD113B"/>
                </a:solidFill>
              </a:defRPr>
            </a:lvl1pPr>
          </a:lstStyle>
          <a:p>
            <a:r>
              <a:rPr lang="en-US" dirty="0"/>
              <a:t>Click to edit Master title style</a:t>
            </a:r>
          </a:p>
        </p:txBody>
      </p:sp>
    </p:spTree>
    <p:extLst>
      <p:ext uri="{BB962C8B-B14F-4D97-AF65-F5344CB8AC3E}">
        <p14:creationId xmlns:p14="http://schemas.microsoft.com/office/powerpoint/2010/main" val="62301884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2389717" y="1368923"/>
            <a:ext cx="7315200" cy="4727077"/>
          </a:xfrm>
          <a:prstGeom prst="rect">
            <a:avLst/>
          </a:prstGeom>
        </p:spPr>
        <p:txBody>
          <a:bodyPr rtlCol="0">
            <a:normAutofit/>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endParaRPr lang="en-US" noProof="0" dirty="0"/>
          </a:p>
        </p:txBody>
      </p:sp>
      <p:sp>
        <p:nvSpPr>
          <p:cNvPr id="7" name="Slide Number Placeholder 5"/>
          <p:cNvSpPr>
            <a:spLocks noGrp="1"/>
          </p:cNvSpPr>
          <p:nvPr>
            <p:ph type="sldNum" sz="quarter" idx="12"/>
          </p:nvPr>
        </p:nvSpPr>
        <p:spPr/>
        <p:txBody>
          <a:bodyPr/>
          <a:lstStyle>
            <a:lvl1pPr>
              <a:defRPr/>
            </a:lvl1pPr>
          </a:lstStyle>
          <a:p>
            <a:fld id="{7C5520E0-F525-124B-8DCB-FDFCBFF95DED}" type="slidenum">
              <a:rPr lang="en-US"/>
              <a:pPr/>
              <a:t>‹#›</a:t>
            </a:fld>
            <a:endParaRPr lang="en-US" dirty="0"/>
          </a:p>
        </p:txBody>
      </p:sp>
      <p:sp>
        <p:nvSpPr>
          <p:cNvPr id="8" name="Title 1"/>
          <p:cNvSpPr>
            <a:spLocks noGrp="1"/>
          </p:cNvSpPr>
          <p:nvPr>
            <p:ph type="title"/>
          </p:nvPr>
        </p:nvSpPr>
        <p:spPr>
          <a:xfrm>
            <a:off x="609600" y="490453"/>
            <a:ext cx="10972800" cy="713539"/>
          </a:xfrm>
          <a:prstGeom prst="rect">
            <a:avLst/>
          </a:prstGeom>
        </p:spPr>
        <p:txBody>
          <a:bodyPr/>
          <a:lstStyle>
            <a:lvl1pPr>
              <a:defRPr>
                <a:solidFill>
                  <a:srgbClr val="CD113B"/>
                </a:solidFill>
              </a:defRPr>
            </a:lvl1pPr>
          </a:lstStyle>
          <a:p>
            <a:r>
              <a:rPr lang="en-US" dirty="0"/>
              <a:t>Click to edit Master title style</a:t>
            </a:r>
          </a:p>
        </p:txBody>
      </p:sp>
    </p:spTree>
    <p:extLst>
      <p:ext uri="{BB962C8B-B14F-4D97-AF65-F5344CB8AC3E}">
        <p14:creationId xmlns:p14="http://schemas.microsoft.com/office/powerpoint/2010/main" val="38847400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56139-9B92-6E41-81C9-CA202FB046C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92F95B4-7FEE-8041-B6AD-98AE29B67BF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8AD2BF8-A28D-8941-8D5E-93180EC6427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B20C8BB-79E0-294A-B5CD-FE24FE626793}"/>
              </a:ext>
            </a:extLst>
          </p:cNvPr>
          <p:cNvSpPr>
            <a:spLocks noGrp="1"/>
          </p:cNvSpPr>
          <p:nvPr>
            <p:ph type="dt" sz="half" idx="10"/>
          </p:nvPr>
        </p:nvSpPr>
        <p:spPr/>
        <p:txBody>
          <a:bodyPr/>
          <a:lstStyle/>
          <a:p>
            <a:fld id="{22F3C9EE-78F8-1B43-A5D3-4FF98C3DBCD2}" type="datetimeFigureOut">
              <a:rPr lang="en-US" smtClean="0"/>
              <a:t>1/26/22</a:t>
            </a:fld>
            <a:endParaRPr lang="en-US"/>
          </a:p>
        </p:txBody>
      </p:sp>
      <p:sp>
        <p:nvSpPr>
          <p:cNvPr id="6" name="Footer Placeholder 5">
            <a:extLst>
              <a:ext uri="{FF2B5EF4-FFF2-40B4-BE49-F238E27FC236}">
                <a16:creationId xmlns:a16="http://schemas.microsoft.com/office/drawing/2014/main" id="{D44A39C6-71F0-7948-9B0B-0C96A32493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4112BC-9060-E045-A8C4-5A7E25BB4902}"/>
              </a:ext>
            </a:extLst>
          </p:cNvPr>
          <p:cNvSpPr>
            <a:spLocks noGrp="1"/>
          </p:cNvSpPr>
          <p:nvPr>
            <p:ph type="sldNum" sz="quarter" idx="12"/>
          </p:nvPr>
        </p:nvSpPr>
        <p:spPr/>
        <p:txBody>
          <a:bodyPr/>
          <a:lstStyle/>
          <a:p>
            <a:fld id="{5854517E-6C98-FA4B-BE85-89AACE494010}" type="slidenum">
              <a:rPr lang="en-US" smtClean="0"/>
              <a:t>‹#›</a:t>
            </a:fld>
            <a:endParaRPr lang="en-US"/>
          </a:p>
        </p:txBody>
      </p:sp>
    </p:spTree>
    <p:extLst>
      <p:ext uri="{BB962C8B-B14F-4D97-AF65-F5344CB8AC3E}">
        <p14:creationId xmlns:p14="http://schemas.microsoft.com/office/powerpoint/2010/main" val="382253094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46C979B-682A-084C-B453-8CDC9B05D59B}"/>
              </a:ext>
            </a:extLst>
          </p:cNvPr>
          <p:cNvSpPr/>
          <p:nvPr userDrawn="1"/>
        </p:nvSpPr>
        <p:spPr>
          <a:xfrm>
            <a:off x="3890122" y="0"/>
            <a:ext cx="830187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88F39E3A-6A6C-2D44-94F5-13E71050820E}"/>
              </a:ext>
            </a:extLst>
          </p:cNvPr>
          <p:cNvPicPr>
            <a:picLocks noChangeAspect="1"/>
          </p:cNvPicPr>
          <p:nvPr userDrawn="1"/>
        </p:nvPicPr>
        <p:blipFill>
          <a:blip r:embed="rId2"/>
          <a:stretch>
            <a:fillRect/>
          </a:stretch>
        </p:blipFill>
        <p:spPr>
          <a:xfrm>
            <a:off x="3756772" y="0"/>
            <a:ext cx="133350" cy="6858000"/>
          </a:xfrm>
          <a:prstGeom prst="rect">
            <a:avLst/>
          </a:prstGeom>
        </p:spPr>
      </p:pic>
      <p:sp>
        <p:nvSpPr>
          <p:cNvPr id="2" name="Title 1">
            <a:extLst>
              <a:ext uri="{FF2B5EF4-FFF2-40B4-BE49-F238E27FC236}">
                <a16:creationId xmlns:a16="http://schemas.microsoft.com/office/drawing/2014/main" id="{CF6E42F2-8EF1-F141-B78F-83843A5C0C0A}"/>
              </a:ext>
            </a:extLst>
          </p:cNvPr>
          <p:cNvSpPr>
            <a:spLocks noGrp="1"/>
          </p:cNvSpPr>
          <p:nvPr>
            <p:ph type="ctrTitle"/>
          </p:nvPr>
        </p:nvSpPr>
        <p:spPr>
          <a:xfrm>
            <a:off x="4023472" y="1122363"/>
            <a:ext cx="7984751" cy="2387600"/>
          </a:xfrm>
        </p:spPr>
        <p:txBody>
          <a:bodyPr anchor="ctr">
            <a:normAutofit/>
          </a:bodyPr>
          <a:lstStyle>
            <a:lvl1pPr algn="ctr">
              <a:defRPr sz="360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C85F2D24-163B-3447-8E1A-8E9EC73F2AC9}"/>
              </a:ext>
            </a:extLst>
          </p:cNvPr>
          <p:cNvSpPr>
            <a:spLocks noGrp="1"/>
          </p:cNvSpPr>
          <p:nvPr>
            <p:ph type="subTitle" idx="1"/>
          </p:nvPr>
        </p:nvSpPr>
        <p:spPr>
          <a:xfrm>
            <a:off x="4023472" y="3602038"/>
            <a:ext cx="7984751" cy="1655762"/>
          </a:xfrm>
        </p:spPr>
        <p:txBody>
          <a:bodyPr>
            <a:normAutofit/>
          </a:bodyPr>
          <a:lstStyle>
            <a:lvl1pPr marL="0" indent="0" algn="ctr">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10" name="Picture 9">
            <a:extLst>
              <a:ext uri="{FF2B5EF4-FFF2-40B4-BE49-F238E27FC236}">
                <a16:creationId xmlns:a16="http://schemas.microsoft.com/office/drawing/2014/main" id="{E3B71F3F-D9B1-8D41-B89D-48118FDEA137}"/>
              </a:ext>
            </a:extLst>
          </p:cNvPr>
          <p:cNvPicPr>
            <a:picLocks noChangeAspect="1"/>
          </p:cNvPicPr>
          <p:nvPr userDrawn="1"/>
        </p:nvPicPr>
        <p:blipFill>
          <a:blip r:embed="rId3"/>
          <a:stretch>
            <a:fillRect/>
          </a:stretch>
        </p:blipFill>
        <p:spPr>
          <a:xfrm>
            <a:off x="307414" y="2455291"/>
            <a:ext cx="3156317" cy="1377119"/>
          </a:xfrm>
          <a:prstGeom prst="rect">
            <a:avLst/>
          </a:prstGeom>
        </p:spPr>
      </p:pic>
    </p:spTree>
    <p:extLst>
      <p:ext uri="{BB962C8B-B14F-4D97-AF65-F5344CB8AC3E}">
        <p14:creationId xmlns:p14="http://schemas.microsoft.com/office/powerpoint/2010/main" val="94016562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BF7ED43-B5E8-9047-B268-5B0ADF27F4DC}"/>
              </a:ext>
            </a:extLst>
          </p:cNvPr>
          <p:cNvSpPr/>
          <p:nvPr userDrawn="1"/>
        </p:nvSpPr>
        <p:spPr>
          <a:xfrm>
            <a:off x="0" y="6356350"/>
            <a:ext cx="12192000" cy="5076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72492858-E1D1-0243-B320-283C11153271}"/>
              </a:ext>
            </a:extLst>
          </p:cNvPr>
          <p:cNvSpPr>
            <a:spLocks noGrp="1"/>
          </p:cNvSpPr>
          <p:nvPr>
            <p:ph idx="1"/>
          </p:nvPr>
        </p:nvSpPr>
        <p:spPr>
          <a:xfrm>
            <a:off x="255493" y="830542"/>
            <a:ext cx="11645153" cy="526931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7BC61C-B9B1-6245-ACD8-059FCE432727}"/>
              </a:ext>
            </a:extLst>
          </p:cNvPr>
          <p:cNvSpPr>
            <a:spLocks noGrp="1"/>
          </p:cNvSpPr>
          <p:nvPr>
            <p:ph type="dt" sz="half" idx="10"/>
          </p:nvPr>
        </p:nvSpPr>
        <p:spPr>
          <a:xfrm>
            <a:off x="255493" y="6435001"/>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F30DD-4145-564A-9FC9-71E1F425D2DC}" type="datetimeFigureOut">
              <a:rPr kumimoji="0" lang="en-US"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1/26/22</a:t>
            </a:fld>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E891F7A3-2E88-B14E-90E7-EE6F6048473D}"/>
              </a:ext>
            </a:extLst>
          </p:cNvPr>
          <p:cNvSpPr>
            <a:spLocks noGrp="1"/>
          </p:cNvSpPr>
          <p:nvPr>
            <p:ph type="ftr" sz="quarter" idx="11"/>
          </p:nvPr>
        </p:nvSpPr>
        <p:spPr>
          <a:xfrm>
            <a:off x="3090441" y="6435001"/>
            <a:ext cx="5984111"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E976E1CA-309F-384B-9F7C-585797C9124F}"/>
              </a:ext>
            </a:extLst>
          </p:cNvPr>
          <p:cNvSpPr>
            <a:spLocks noGrp="1"/>
          </p:cNvSpPr>
          <p:nvPr>
            <p:ph type="sldNum" sz="quarter" idx="12"/>
          </p:nvPr>
        </p:nvSpPr>
        <p:spPr>
          <a:xfrm>
            <a:off x="9157446" y="6435001"/>
            <a:ext cx="1812207"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74D5A7-A536-6E4F-B4C6-6F176EAA816A}" type="slidenum">
              <a:rPr kumimoji="0" lang="en-US"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8880F3B-52CD-094B-84F3-893BD442E62A}"/>
              </a:ext>
            </a:extLst>
          </p:cNvPr>
          <p:cNvSpPr/>
          <p:nvPr userDrawn="1"/>
        </p:nvSpPr>
        <p:spPr>
          <a:xfrm>
            <a:off x="0" y="1"/>
            <a:ext cx="12192000" cy="590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B68E4DB-F008-3145-BAFF-2306A59D3D60}"/>
              </a:ext>
            </a:extLst>
          </p:cNvPr>
          <p:cNvSpPr>
            <a:spLocks noGrp="1"/>
          </p:cNvSpPr>
          <p:nvPr>
            <p:ph type="title"/>
          </p:nvPr>
        </p:nvSpPr>
        <p:spPr>
          <a:xfrm>
            <a:off x="255493" y="0"/>
            <a:ext cx="11645153" cy="590551"/>
          </a:xfrm>
        </p:spPr>
        <p:txBody>
          <a:bodyPr>
            <a:noAutofit/>
          </a:bodyPr>
          <a:lstStyle>
            <a:lvl1pPr>
              <a:defRPr sz="2400">
                <a:solidFill>
                  <a:schemeClr val="bg1"/>
                </a:solidFill>
              </a:defRPr>
            </a:lvl1pPr>
          </a:lstStyle>
          <a:p>
            <a:r>
              <a:rPr lang="en-US"/>
              <a:t>Click to edit Master title style</a:t>
            </a:r>
          </a:p>
        </p:txBody>
      </p:sp>
      <p:pic>
        <p:nvPicPr>
          <p:cNvPr id="9" name="Picture 8">
            <a:extLst>
              <a:ext uri="{FF2B5EF4-FFF2-40B4-BE49-F238E27FC236}">
                <a16:creationId xmlns:a16="http://schemas.microsoft.com/office/drawing/2014/main" id="{B7ECF05B-39F9-714D-8E79-64B8B51C971A}"/>
              </a:ext>
            </a:extLst>
          </p:cNvPr>
          <p:cNvPicPr>
            <a:picLocks noChangeAspect="1"/>
          </p:cNvPicPr>
          <p:nvPr userDrawn="1"/>
        </p:nvPicPr>
        <p:blipFill>
          <a:blip r:embed="rId2"/>
          <a:stretch>
            <a:fillRect/>
          </a:stretch>
        </p:blipFill>
        <p:spPr>
          <a:xfrm>
            <a:off x="0" y="590551"/>
            <a:ext cx="12192000" cy="57150"/>
          </a:xfrm>
          <a:prstGeom prst="rect">
            <a:avLst/>
          </a:prstGeom>
        </p:spPr>
      </p:pic>
    </p:spTree>
    <p:extLst>
      <p:ext uri="{BB962C8B-B14F-4D97-AF65-F5344CB8AC3E}">
        <p14:creationId xmlns:p14="http://schemas.microsoft.com/office/powerpoint/2010/main" val="23400215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9451B07-1B80-0241-98BA-DF72C36BCFC8}"/>
              </a:ext>
            </a:extLst>
          </p:cNvPr>
          <p:cNvSpPr>
            <a:spLocks noGrp="1"/>
          </p:cNvSpPr>
          <p:nvPr>
            <p:ph sz="half" idx="1"/>
          </p:nvPr>
        </p:nvSpPr>
        <p:spPr>
          <a:xfrm>
            <a:off x="255493" y="795477"/>
            <a:ext cx="5764307" cy="53854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6509082-FD23-974C-9015-69675EB597EC}"/>
              </a:ext>
            </a:extLst>
          </p:cNvPr>
          <p:cNvSpPr>
            <a:spLocks noGrp="1"/>
          </p:cNvSpPr>
          <p:nvPr>
            <p:ph sz="half" idx="2"/>
          </p:nvPr>
        </p:nvSpPr>
        <p:spPr>
          <a:xfrm>
            <a:off x="6136339" y="795477"/>
            <a:ext cx="5764307" cy="53854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4A7101BB-170A-F345-B871-378BAD369EAB}"/>
              </a:ext>
            </a:extLst>
          </p:cNvPr>
          <p:cNvSpPr/>
          <p:nvPr userDrawn="1"/>
        </p:nvSpPr>
        <p:spPr>
          <a:xfrm>
            <a:off x="0" y="1"/>
            <a:ext cx="12192000" cy="590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0" name="Picture 9">
            <a:extLst>
              <a:ext uri="{FF2B5EF4-FFF2-40B4-BE49-F238E27FC236}">
                <a16:creationId xmlns:a16="http://schemas.microsoft.com/office/drawing/2014/main" id="{D1811963-781A-5443-B44B-36040BF2D752}"/>
              </a:ext>
            </a:extLst>
          </p:cNvPr>
          <p:cNvPicPr>
            <a:picLocks noChangeAspect="1"/>
          </p:cNvPicPr>
          <p:nvPr userDrawn="1"/>
        </p:nvPicPr>
        <p:blipFill>
          <a:blip r:embed="rId2"/>
          <a:stretch>
            <a:fillRect/>
          </a:stretch>
        </p:blipFill>
        <p:spPr>
          <a:xfrm>
            <a:off x="0" y="590551"/>
            <a:ext cx="12192000" cy="57150"/>
          </a:xfrm>
          <a:prstGeom prst="rect">
            <a:avLst/>
          </a:prstGeom>
        </p:spPr>
      </p:pic>
      <p:sp>
        <p:nvSpPr>
          <p:cNvPr id="11" name="Rectangle 10">
            <a:extLst>
              <a:ext uri="{FF2B5EF4-FFF2-40B4-BE49-F238E27FC236}">
                <a16:creationId xmlns:a16="http://schemas.microsoft.com/office/drawing/2014/main" id="{485E46C9-9F20-F44E-8CAE-2D6F07D99147}"/>
              </a:ext>
            </a:extLst>
          </p:cNvPr>
          <p:cNvSpPr/>
          <p:nvPr userDrawn="1"/>
        </p:nvSpPr>
        <p:spPr>
          <a:xfrm>
            <a:off x="0" y="6356350"/>
            <a:ext cx="12192000" cy="5076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Date Placeholder 3">
            <a:extLst>
              <a:ext uri="{FF2B5EF4-FFF2-40B4-BE49-F238E27FC236}">
                <a16:creationId xmlns:a16="http://schemas.microsoft.com/office/drawing/2014/main" id="{484E21CC-9FDA-1A44-8556-A5702D8A3BBD}"/>
              </a:ext>
            </a:extLst>
          </p:cNvPr>
          <p:cNvSpPr>
            <a:spLocks noGrp="1"/>
          </p:cNvSpPr>
          <p:nvPr>
            <p:ph type="dt" sz="half" idx="10"/>
          </p:nvPr>
        </p:nvSpPr>
        <p:spPr>
          <a:xfrm>
            <a:off x="255493" y="6435001"/>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F30DD-4145-564A-9FC9-71E1F425D2DC}" type="datetimeFigureOut">
              <a:rPr kumimoji="0" lang="en-US"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1/26/22</a:t>
            </a:fld>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13" name="Footer Placeholder 4">
            <a:extLst>
              <a:ext uri="{FF2B5EF4-FFF2-40B4-BE49-F238E27FC236}">
                <a16:creationId xmlns:a16="http://schemas.microsoft.com/office/drawing/2014/main" id="{6D963A82-61C5-D54A-8EE8-6BE2CBF8B26E}"/>
              </a:ext>
            </a:extLst>
          </p:cNvPr>
          <p:cNvSpPr>
            <a:spLocks noGrp="1"/>
          </p:cNvSpPr>
          <p:nvPr>
            <p:ph type="ftr" sz="quarter" idx="11"/>
          </p:nvPr>
        </p:nvSpPr>
        <p:spPr>
          <a:xfrm>
            <a:off x="3090441" y="6435001"/>
            <a:ext cx="5984111"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15" name="Title 1">
            <a:extLst>
              <a:ext uri="{FF2B5EF4-FFF2-40B4-BE49-F238E27FC236}">
                <a16:creationId xmlns:a16="http://schemas.microsoft.com/office/drawing/2014/main" id="{46AB144C-BABE-0B40-BD91-4DCF241C5AE7}"/>
              </a:ext>
            </a:extLst>
          </p:cNvPr>
          <p:cNvSpPr>
            <a:spLocks noGrp="1"/>
          </p:cNvSpPr>
          <p:nvPr>
            <p:ph type="title"/>
          </p:nvPr>
        </p:nvSpPr>
        <p:spPr>
          <a:xfrm>
            <a:off x="255493" y="0"/>
            <a:ext cx="11645153" cy="590551"/>
          </a:xfrm>
        </p:spPr>
        <p:txBody>
          <a:bodyPr>
            <a:noAutofit/>
          </a:bodyPr>
          <a:lstStyle>
            <a:lvl1pPr>
              <a:defRPr sz="2400">
                <a:solidFill>
                  <a:schemeClr val="bg1"/>
                </a:solidFill>
              </a:defRPr>
            </a:lvl1pPr>
          </a:lstStyle>
          <a:p>
            <a:r>
              <a:rPr lang="en-US"/>
              <a:t>Click to edit Master title style</a:t>
            </a:r>
          </a:p>
        </p:txBody>
      </p:sp>
      <p:sp>
        <p:nvSpPr>
          <p:cNvPr id="16" name="Slide Number Placeholder 5">
            <a:extLst>
              <a:ext uri="{FF2B5EF4-FFF2-40B4-BE49-F238E27FC236}">
                <a16:creationId xmlns:a16="http://schemas.microsoft.com/office/drawing/2014/main" id="{B93E205D-5D2C-1C49-8C4A-D1D6E69FD34E}"/>
              </a:ext>
            </a:extLst>
          </p:cNvPr>
          <p:cNvSpPr>
            <a:spLocks noGrp="1"/>
          </p:cNvSpPr>
          <p:nvPr>
            <p:ph type="sldNum" sz="quarter" idx="12"/>
          </p:nvPr>
        </p:nvSpPr>
        <p:spPr>
          <a:xfrm>
            <a:off x="9157446" y="6435001"/>
            <a:ext cx="1812207"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74D5A7-A536-6E4F-B4C6-6F176EAA816A}" type="slidenum">
              <a:rPr kumimoji="0" lang="en-US"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61821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3719A1F-F82D-D241-9570-C27839B0E40A}"/>
              </a:ext>
            </a:extLst>
          </p:cNvPr>
          <p:cNvSpPr>
            <a:spLocks noGrp="1"/>
          </p:cNvSpPr>
          <p:nvPr>
            <p:ph type="body" idx="1"/>
          </p:nvPr>
        </p:nvSpPr>
        <p:spPr>
          <a:xfrm>
            <a:off x="255494" y="726352"/>
            <a:ext cx="5742082" cy="823912"/>
          </a:xfrm>
        </p:spPr>
        <p:txBody>
          <a:bodyPr anchor="ctr">
            <a:noAutofit/>
          </a:bodyPr>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a:extLst>
              <a:ext uri="{FF2B5EF4-FFF2-40B4-BE49-F238E27FC236}">
                <a16:creationId xmlns:a16="http://schemas.microsoft.com/office/drawing/2014/main" id="{275CF50A-9F0C-0648-B9C1-C495961E58BA}"/>
              </a:ext>
            </a:extLst>
          </p:cNvPr>
          <p:cNvSpPr>
            <a:spLocks noGrp="1"/>
          </p:cNvSpPr>
          <p:nvPr>
            <p:ph type="body" sz="quarter" idx="3"/>
          </p:nvPr>
        </p:nvSpPr>
        <p:spPr>
          <a:xfrm>
            <a:off x="6136339" y="726352"/>
            <a:ext cx="5800167" cy="823912"/>
          </a:xfrm>
        </p:spPr>
        <p:txBody>
          <a:bodyPr anchor="ctr">
            <a:noAutofit/>
          </a:bodyPr>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Rectangle 9">
            <a:extLst>
              <a:ext uri="{FF2B5EF4-FFF2-40B4-BE49-F238E27FC236}">
                <a16:creationId xmlns:a16="http://schemas.microsoft.com/office/drawing/2014/main" id="{9FDF9C68-1C0F-AD4C-A5C3-558486D4E6CE}"/>
              </a:ext>
            </a:extLst>
          </p:cNvPr>
          <p:cNvSpPr/>
          <p:nvPr userDrawn="1"/>
        </p:nvSpPr>
        <p:spPr>
          <a:xfrm>
            <a:off x="0" y="1"/>
            <a:ext cx="12192000" cy="590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2" name="Picture 11">
            <a:extLst>
              <a:ext uri="{FF2B5EF4-FFF2-40B4-BE49-F238E27FC236}">
                <a16:creationId xmlns:a16="http://schemas.microsoft.com/office/drawing/2014/main" id="{F60D9691-03DD-3C47-AB24-83557EC85BD7}"/>
              </a:ext>
            </a:extLst>
          </p:cNvPr>
          <p:cNvPicPr>
            <a:picLocks noChangeAspect="1"/>
          </p:cNvPicPr>
          <p:nvPr userDrawn="1"/>
        </p:nvPicPr>
        <p:blipFill>
          <a:blip r:embed="rId2"/>
          <a:stretch>
            <a:fillRect/>
          </a:stretch>
        </p:blipFill>
        <p:spPr>
          <a:xfrm>
            <a:off x="0" y="590551"/>
            <a:ext cx="12192000" cy="57150"/>
          </a:xfrm>
          <a:prstGeom prst="rect">
            <a:avLst/>
          </a:prstGeom>
        </p:spPr>
      </p:pic>
      <p:sp>
        <p:nvSpPr>
          <p:cNvPr id="13" name="Rectangle 12">
            <a:extLst>
              <a:ext uri="{FF2B5EF4-FFF2-40B4-BE49-F238E27FC236}">
                <a16:creationId xmlns:a16="http://schemas.microsoft.com/office/drawing/2014/main" id="{55EBC13D-BFE7-8542-9BAC-ACFAB7707D7B}"/>
              </a:ext>
            </a:extLst>
          </p:cNvPr>
          <p:cNvSpPr/>
          <p:nvPr userDrawn="1"/>
        </p:nvSpPr>
        <p:spPr>
          <a:xfrm>
            <a:off x="0" y="6356350"/>
            <a:ext cx="12192000" cy="5076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 name="Date Placeholder 3">
            <a:extLst>
              <a:ext uri="{FF2B5EF4-FFF2-40B4-BE49-F238E27FC236}">
                <a16:creationId xmlns:a16="http://schemas.microsoft.com/office/drawing/2014/main" id="{434F769A-7E1A-8C46-87C5-0B630DCE1F24}"/>
              </a:ext>
            </a:extLst>
          </p:cNvPr>
          <p:cNvSpPr>
            <a:spLocks noGrp="1"/>
          </p:cNvSpPr>
          <p:nvPr>
            <p:ph type="dt" sz="half" idx="10"/>
          </p:nvPr>
        </p:nvSpPr>
        <p:spPr>
          <a:xfrm>
            <a:off x="255493" y="6435001"/>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F30DD-4145-564A-9FC9-71E1F425D2DC}" type="datetimeFigureOut">
              <a:rPr kumimoji="0" lang="en-US"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1/26/22</a:t>
            </a:fld>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15" name="Footer Placeholder 4">
            <a:extLst>
              <a:ext uri="{FF2B5EF4-FFF2-40B4-BE49-F238E27FC236}">
                <a16:creationId xmlns:a16="http://schemas.microsoft.com/office/drawing/2014/main" id="{B8C29E4E-9A83-124E-B255-96F0A3912010}"/>
              </a:ext>
            </a:extLst>
          </p:cNvPr>
          <p:cNvSpPr>
            <a:spLocks noGrp="1"/>
          </p:cNvSpPr>
          <p:nvPr>
            <p:ph type="ftr" sz="quarter" idx="11"/>
          </p:nvPr>
        </p:nvSpPr>
        <p:spPr>
          <a:xfrm>
            <a:off x="3090441" y="6435001"/>
            <a:ext cx="5984111"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17" name="Content Placeholder 2">
            <a:extLst>
              <a:ext uri="{FF2B5EF4-FFF2-40B4-BE49-F238E27FC236}">
                <a16:creationId xmlns:a16="http://schemas.microsoft.com/office/drawing/2014/main" id="{63B89E7B-9DA0-4440-8421-0E225DC1664E}"/>
              </a:ext>
            </a:extLst>
          </p:cNvPr>
          <p:cNvSpPr>
            <a:spLocks noGrp="1"/>
          </p:cNvSpPr>
          <p:nvPr>
            <p:ph sz="half" idx="13"/>
          </p:nvPr>
        </p:nvSpPr>
        <p:spPr>
          <a:xfrm>
            <a:off x="255493" y="1628915"/>
            <a:ext cx="5764307" cy="455196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3">
            <a:extLst>
              <a:ext uri="{FF2B5EF4-FFF2-40B4-BE49-F238E27FC236}">
                <a16:creationId xmlns:a16="http://schemas.microsoft.com/office/drawing/2014/main" id="{D5768956-8E82-C349-8D58-1458E0215F56}"/>
              </a:ext>
            </a:extLst>
          </p:cNvPr>
          <p:cNvSpPr>
            <a:spLocks noGrp="1"/>
          </p:cNvSpPr>
          <p:nvPr>
            <p:ph sz="half" idx="2"/>
          </p:nvPr>
        </p:nvSpPr>
        <p:spPr>
          <a:xfrm>
            <a:off x="6136339" y="1628915"/>
            <a:ext cx="5764307" cy="455196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itle 1">
            <a:extLst>
              <a:ext uri="{FF2B5EF4-FFF2-40B4-BE49-F238E27FC236}">
                <a16:creationId xmlns:a16="http://schemas.microsoft.com/office/drawing/2014/main" id="{7CA6952F-99F9-B849-AC29-BEB34AD44843}"/>
              </a:ext>
            </a:extLst>
          </p:cNvPr>
          <p:cNvSpPr>
            <a:spLocks noGrp="1"/>
          </p:cNvSpPr>
          <p:nvPr>
            <p:ph type="title"/>
          </p:nvPr>
        </p:nvSpPr>
        <p:spPr>
          <a:xfrm>
            <a:off x="255493" y="0"/>
            <a:ext cx="11645153" cy="590551"/>
          </a:xfrm>
        </p:spPr>
        <p:txBody>
          <a:bodyPr>
            <a:noAutofit/>
          </a:bodyPr>
          <a:lstStyle>
            <a:lvl1pPr>
              <a:defRPr sz="2400">
                <a:solidFill>
                  <a:schemeClr val="bg1"/>
                </a:solidFill>
              </a:defRPr>
            </a:lvl1pPr>
          </a:lstStyle>
          <a:p>
            <a:r>
              <a:rPr lang="en-US"/>
              <a:t>Click to edit Master title style</a:t>
            </a:r>
          </a:p>
        </p:txBody>
      </p:sp>
      <p:sp>
        <p:nvSpPr>
          <p:cNvPr id="20" name="Slide Number Placeholder 5">
            <a:extLst>
              <a:ext uri="{FF2B5EF4-FFF2-40B4-BE49-F238E27FC236}">
                <a16:creationId xmlns:a16="http://schemas.microsoft.com/office/drawing/2014/main" id="{2B40A1E4-0575-9845-9A5D-868D9D9FA1FF}"/>
              </a:ext>
            </a:extLst>
          </p:cNvPr>
          <p:cNvSpPr>
            <a:spLocks noGrp="1"/>
          </p:cNvSpPr>
          <p:nvPr>
            <p:ph type="sldNum" sz="quarter" idx="12"/>
          </p:nvPr>
        </p:nvSpPr>
        <p:spPr>
          <a:xfrm>
            <a:off x="9157446" y="6435001"/>
            <a:ext cx="1812207"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74D5A7-A536-6E4F-B4C6-6F176EAA816A}" type="slidenum">
              <a:rPr kumimoji="0" lang="en-US"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2984137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9C6C130-5E1D-F44A-8E0E-7F72D8980E53}"/>
              </a:ext>
            </a:extLst>
          </p:cNvPr>
          <p:cNvSpPr/>
          <p:nvPr userDrawn="1"/>
        </p:nvSpPr>
        <p:spPr>
          <a:xfrm>
            <a:off x="0" y="1"/>
            <a:ext cx="12192000" cy="590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3D2B8136-737C-7D4D-9158-814D1D1F45D0}"/>
              </a:ext>
            </a:extLst>
          </p:cNvPr>
          <p:cNvPicPr>
            <a:picLocks noChangeAspect="1"/>
          </p:cNvPicPr>
          <p:nvPr userDrawn="1"/>
        </p:nvPicPr>
        <p:blipFill>
          <a:blip r:embed="rId2"/>
          <a:stretch>
            <a:fillRect/>
          </a:stretch>
        </p:blipFill>
        <p:spPr>
          <a:xfrm>
            <a:off x="0" y="590551"/>
            <a:ext cx="12192000" cy="57150"/>
          </a:xfrm>
          <a:prstGeom prst="rect">
            <a:avLst/>
          </a:prstGeom>
        </p:spPr>
      </p:pic>
      <p:sp>
        <p:nvSpPr>
          <p:cNvPr id="9" name="Rectangle 8">
            <a:extLst>
              <a:ext uri="{FF2B5EF4-FFF2-40B4-BE49-F238E27FC236}">
                <a16:creationId xmlns:a16="http://schemas.microsoft.com/office/drawing/2014/main" id="{2430EDA7-2691-614D-BAEA-928842BCEC59}"/>
              </a:ext>
            </a:extLst>
          </p:cNvPr>
          <p:cNvSpPr/>
          <p:nvPr userDrawn="1"/>
        </p:nvSpPr>
        <p:spPr>
          <a:xfrm>
            <a:off x="0" y="6356350"/>
            <a:ext cx="12192000" cy="5076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Date Placeholder 3">
            <a:extLst>
              <a:ext uri="{FF2B5EF4-FFF2-40B4-BE49-F238E27FC236}">
                <a16:creationId xmlns:a16="http://schemas.microsoft.com/office/drawing/2014/main" id="{0DBBDE44-354F-2A47-B4C2-F7963191CD79}"/>
              </a:ext>
            </a:extLst>
          </p:cNvPr>
          <p:cNvSpPr>
            <a:spLocks noGrp="1"/>
          </p:cNvSpPr>
          <p:nvPr>
            <p:ph type="dt" sz="half" idx="10"/>
          </p:nvPr>
        </p:nvSpPr>
        <p:spPr>
          <a:xfrm>
            <a:off x="255493" y="6435001"/>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F30DD-4145-564A-9FC9-71E1F425D2DC}" type="datetimeFigureOut">
              <a:rPr kumimoji="0" lang="en-US"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1/26/22</a:t>
            </a:fld>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11" name="Footer Placeholder 4">
            <a:extLst>
              <a:ext uri="{FF2B5EF4-FFF2-40B4-BE49-F238E27FC236}">
                <a16:creationId xmlns:a16="http://schemas.microsoft.com/office/drawing/2014/main" id="{48E44837-C8F1-6C47-9C43-FEB236F8AC9E}"/>
              </a:ext>
            </a:extLst>
          </p:cNvPr>
          <p:cNvSpPr>
            <a:spLocks noGrp="1"/>
          </p:cNvSpPr>
          <p:nvPr>
            <p:ph type="ftr" sz="quarter" idx="11"/>
          </p:nvPr>
        </p:nvSpPr>
        <p:spPr>
          <a:xfrm>
            <a:off x="3090441" y="6435001"/>
            <a:ext cx="5984111"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13" name="Title 1">
            <a:extLst>
              <a:ext uri="{FF2B5EF4-FFF2-40B4-BE49-F238E27FC236}">
                <a16:creationId xmlns:a16="http://schemas.microsoft.com/office/drawing/2014/main" id="{9CF23AED-0DA7-6646-93F6-1182C06C97BE}"/>
              </a:ext>
            </a:extLst>
          </p:cNvPr>
          <p:cNvSpPr>
            <a:spLocks noGrp="1"/>
          </p:cNvSpPr>
          <p:nvPr>
            <p:ph type="title"/>
          </p:nvPr>
        </p:nvSpPr>
        <p:spPr>
          <a:xfrm>
            <a:off x="255493" y="0"/>
            <a:ext cx="11645153" cy="590551"/>
          </a:xfrm>
        </p:spPr>
        <p:txBody>
          <a:bodyPr>
            <a:noAutofit/>
          </a:bodyPr>
          <a:lstStyle>
            <a:lvl1pPr>
              <a:defRPr sz="2400">
                <a:solidFill>
                  <a:schemeClr val="bg1"/>
                </a:solidFill>
              </a:defRPr>
            </a:lvl1pPr>
          </a:lstStyle>
          <a:p>
            <a:r>
              <a:rPr lang="en-US"/>
              <a:t>Click to edit Master title style</a:t>
            </a:r>
          </a:p>
        </p:txBody>
      </p:sp>
      <p:sp>
        <p:nvSpPr>
          <p:cNvPr id="14" name="Slide Number Placeholder 5">
            <a:extLst>
              <a:ext uri="{FF2B5EF4-FFF2-40B4-BE49-F238E27FC236}">
                <a16:creationId xmlns:a16="http://schemas.microsoft.com/office/drawing/2014/main" id="{C8DC0BAC-BAA2-D34E-84A8-D672DA926F83}"/>
              </a:ext>
            </a:extLst>
          </p:cNvPr>
          <p:cNvSpPr>
            <a:spLocks noGrp="1"/>
          </p:cNvSpPr>
          <p:nvPr>
            <p:ph type="sldNum" sz="quarter" idx="12"/>
          </p:nvPr>
        </p:nvSpPr>
        <p:spPr>
          <a:xfrm>
            <a:off x="9157446" y="6435001"/>
            <a:ext cx="1812207"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74D5A7-A536-6E4F-B4C6-6F176EAA816A}" type="slidenum">
              <a:rPr kumimoji="0" lang="en-US"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9409128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4F68BC-1C21-F142-A1BA-8B0B25716E31}"/>
              </a:ext>
            </a:extLst>
          </p:cNvPr>
          <p:cNvSpPr/>
          <p:nvPr userDrawn="1"/>
        </p:nvSpPr>
        <p:spPr>
          <a:xfrm>
            <a:off x="0" y="6356350"/>
            <a:ext cx="12192000" cy="5076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Date Placeholder 3">
            <a:extLst>
              <a:ext uri="{FF2B5EF4-FFF2-40B4-BE49-F238E27FC236}">
                <a16:creationId xmlns:a16="http://schemas.microsoft.com/office/drawing/2014/main" id="{628EEB14-E1CD-9D49-AA76-2BB2087998D5}"/>
              </a:ext>
            </a:extLst>
          </p:cNvPr>
          <p:cNvSpPr>
            <a:spLocks noGrp="1"/>
          </p:cNvSpPr>
          <p:nvPr>
            <p:ph type="dt" sz="half" idx="10"/>
          </p:nvPr>
        </p:nvSpPr>
        <p:spPr>
          <a:xfrm>
            <a:off x="255493" y="6435001"/>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F30DD-4145-564A-9FC9-71E1F425D2DC}" type="datetimeFigureOut">
              <a:rPr kumimoji="0" lang="en-US"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1/26/22</a:t>
            </a:fld>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7" name="Footer Placeholder 4">
            <a:extLst>
              <a:ext uri="{FF2B5EF4-FFF2-40B4-BE49-F238E27FC236}">
                <a16:creationId xmlns:a16="http://schemas.microsoft.com/office/drawing/2014/main" id="{9FE3651E-A2C2-F549-BDC8-67E397699A1A}"/>
              </a:ext>
            </a:extLst>
          </p:cNvPr>
          <p:cNvSpPr>
            <a:spLocks noGrp="1"/>
          </p:cNvSpPr>
          <p:nvPr>
            <p:ph type="ftr" sz="quarter" idx="11"/>
          </p:nvPr>
        </p:nvSpPr>
        <p:spPr>
          <a:xfrm>
            <a:off x="3090441" y="6435001"/>
            <a:ext cx="5984111"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9" name="Slide Number Placeholder 5">
            <a:extLst>
              <a:ext uri="{FF2B5EF4-FFF2-40B4-BE49-F238E27FC236}">
                <a16:creationId xmlns:a16="http://schemas.microsoft.com/office/drawing/2014/main" id="{B7DD9A87-F83E-F841-88D0-F8CBCE6E8DCA}"/>
              </a:ext>
            </a:extLst>
          </p:cNvPr>
          <p:cNvSpPr>
            <a:spLocks noGrp="1"/>
          </p:cNvSpPr>
          <p:nvPr>
            <p:ph type="sldNum" sz="quarter" idx="12"/>
          </p:nvPr>
        </p:nvSpPr>
        <p:spPr>
          <a:xfrm>
            <a:off x="9157446" y="6435001"/>
            <a:ext cx="1812207"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74D5A7-A536-6E4F-B4C6-6F176EAA816A}" type="slidenum">
              <a:rPr kumimoji="0" lang="en-US"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378527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ltle Only">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rPr>
              <a:t>Insert footnote</a:t>
            </a:r>
          </a:p>
        </p:txBody>
      </p:sp>
      <p:sp>
        <p:nvSpPr>
          <p:cNvPr id="4" name="Title Placeholder 1"/>
          <p:cNvSpPr>
            <a:spLocks noGrp="1"/>
          </p:cNvSpPr>
          <p:nvPr>
            <p:ph type="title"/>
          </p:nvPr>
        </p:nvSpPr>
        <p:spPr>
          <a:xfrm>
            <a:off x="648771" y="-10759"/>
            <a:ext cx="11543228" cy="805860"/>
          </a:xfrm>
          <a:prstGeom prst="rect">
            <a:avLst/>
          </a:prstGeom>
        </p:spPr>
        <p:txBody>
          <a:bodyPr vert="horz" lIns="0" tIns="0" rIns="91440" bIns="0" rtlCol="0" anchor="b" anchorCtr="0">
            <a:noAutofit/>
          </a:bodyPr>
          <a:lstStyle/>
          <a:p>
            <a:r>
              <a:rPr lang="en-US"/>
              <a:t>Click to edit Master title style</a:t>
            </a:r>
          </a:p>
        </p:txBody>
      </p:sp>
    </p:spTree>
    <p:extLst>
      <p:ext uri="{BB962C8B-B14F-4D97-AF65-F5344CB8AC3E}">
        <p14:creationId xmlns:p14="http://schemas.microsoft.com/office/powerpoint/2010/main" val="425868157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p:cSld name="Scientific 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9656" y="994302"/>
            <a:ext cx="10363200" cy="319596"/>
          </a:xfrm>
        </p:spPr>
        <p:txBody>
          <a:bodyPr vert="horz" lIns="0" tIns="0" rIns="0" bIns="0" rtlCol="0" anchor="ctr">
            <a:normAutofit/>
          </a:bodyPr>
          <a:lstStyle>
            <a:lvl1pPr algn="ctr">
              <a:defRPr lang="en-US" sz="1800" dirty="0"/>
            </a:lvl1pPr>
          </a:lstStyle>
          <a:p>
            <a:pPr lvl="0"/>
            <a:r>
              <a:rPr lang="en-US"/>
              <a:t>Click to edit Master title style</a:t>
            </a:r>
            <a:endParaRPr lang="en-US" dirty="0"/>
          </a:p>
        </p:txBody>
      </p:sp>
      <p:sp>
        <p:nvSpPr>
          <p:cNvPr id="3" name="Subtitle 2"/>
          <p:cNvSpPr>
            <a:spLocks noGrp="1"/>
          </p:cNvSpPr>
          <p:nvPr>
            <p:ph type="subTitle" idx="1"/>
          </p:nvPr>
        </p:nvSpPr>
        <p:spPr>
          <a:xfrm>
            <a:off x="919656" y="1572526"/>
            <a:ext cx="10363200" cy="2603152"/>
          </a:xfrm>
        </p:spPr>
        <p:txBody>
          <a:bodyPr wrap="square">
            <a:normAutofit/>
          </a:bodyPr>
          <a:lstStyle>
            <a:lvl1pPr marL="0" indent="0" algn="ctr">
              <a:buNone/>
              <a:defRPr sz="3200" b="1">
                <a:solidFill>
                  <a:srgbClr val="1EA9D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Line 13"/>
          <p:cNvSpPr>
            <a:spLocks noChangeShapeType="1"/>
          </p:cNvSpPr>
          <p:nvPr/>
        </p:nvSpPr>
        <p:spPr bwMode="auto">
          <a:xfrm flipH="1">
            <a:off x="2504616" y="1362075"/>
            <a:ext cx="7193280" cy="0"/>
          </a:xfrm>
          <a:prstGeom prst="line">
            <a:avLst/>
          </a:prstGeom>
          <a:noFill/>
          <a:ln w="6350" cap="flat">
            <a:solidFill>
              <a:srgbClr val="262626"/>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800" dirty="0"/>
          </a:p>
        </p:txBody>
      </p:sp>
      <p:sp>
        <p:nvSpPr>
          <p:cNvPr id="11" name="Text Placeholder 10"/>
          <p:cNvSpPr>
            <a:spLocks noGrp="1"/>
          </p:cNvSpPr>
          <p:nvPr>
            <p:ph type="body" sz="quarter" idx="13"/>
          </p:nvPr>
        </p:nvSpPr>
        <p:spPr>
          <a:xfrm>
            <a:off x="919656" y="4202280"/>
            <a:ext cx="10363200" cy="548640"/>
          </a:xfrm>
        </p:spPr>
        <p:txBody>
          <a:bodyPr>
            <a:normAutofit/>
          </a:bodyPr>
          <a:lstStyle>
            <a:lvl1pPr marL="0" indent="0" algn="ctr">
              <a:buNone/>
              <a:defRPr sz="1600">
                <a:solidFill>
                  <a:schemeClr val="tx1"/>
                </a:solidFill>
              </a:defRPr>
            </a:lvl1pPr>
            <a:lvl2pPr marL="406400" indent="0" algn="ctr">
              <a:buNone/>
              <a:defRPr/>
            </a:lvl2pPr>
            <a:lvl3pPr marL="635000" indent="0" algn="ctr">
              <a:buNone/>
              <a:defRPr/>
            </a:lvl3pPr>
            <a:lvl4pPr marL="850900" indent="0" algn="ctr">
              <a:buNone/>
              <a:defRPr/>
            </a:lvl4pPr>
            <a:lvl5pPr marL="1028700" indent="0" algn="ctr">
              <a:buNone/>
              <a:defRPr/>
            </a:lvl5pPr>
          </a:lstStyle>
          <a:p>
            <a:pPr lvl="0"/>
            <a:r>
              <a:rPr lang="en-US"/>
              <a:t>Edit Master text styles</a:t>
            </a:r>
          </a:p>
        </p:txBody>
      </p:sp>
      <p:sp>
        <p:nvSpPr>
          <p:cNvPr id="14" name="Text Placeholder 13"/>
          <p:cNvSpPr>
            <a:spLocks noGrp="1"/>
          </p:cNvSpPr>
          <p:nvPr>
            <p:ph type="body" sz="quarter" idx="14"/>
          </p:nvPr>
        </p:nvSpPr>
        <p:spPr>
          <a:xfrm>
            <a:off x="919656" y="4774713"/>
            <a:ext cx="10363200" cy="1005840"/>
          </a:xfrm>
        </p:spPr>
        <p:txBody>
          <a:bodyPr wrap="square">
            <a:normAutofit/>
          </a:bodyPr>
          <a:lstStyle>
            <a:lvl1pPr marL="0" indent="0" algn="ctr">
              <a:buNone/>
              <a:defRPr sz="1100"/>
            </a:lvl1pPr>
            <a:lvl2pPr marL="406400" indent="0" algn="ctr">
              <a:buNone/>
              <a:defRPr/>
            </a:lvl2pPr>
            <a:lvl3pPr marL="635000" indent="0" algn="ctr">
              <a:buNone/>
              <a:defRPr/>
            </a:lvl3pPr>
            <a:lvl4pPr marL="850900" indent="0" algn="ctr">
              <a:buNone/>
              <a:defRPr/>
            </a:lvl4pPr>
            <a:lvl5pPr marL="1028700" indent="0" algn="ctr">
              <a:buNone/>
              <a:defRPr/>
            </a:lvl5pPr>
          </a:lstStyle>
          <a:p>
            <a:pPr lvl="0"/>
            <a:r>
              <a:rPr lang="en-US"/>
              <a:t>Edit Master text styles</a:t>
            </a:r>
          </a:p>
        </p:txBody>
      </p:sp>
      <p:sp>
        <p:nvSpPr>
          <p:cNvPr id="9" name="Footer Placeholder 4"/>
          <p:cNvSpPr>
            <a:spLocks noGrp="1"/>
          </p:cNvSpPr>
          <p:nvPr>
            <p:ph type="ftr" sz="quarter" idx="3"/>
          </p:nvPr>
        </p:nvSpPr>
        <p:spPr>
          <a:xfrm>
            <a:off x="2422144" y="6660249"/>
            <a:ext cx="7331456" cy="138499"/>
          </a:xfrm>
          <a:prstGeom prst="rect">
            <a:avLst/>
          </a:prstGeom>
        </p:spPr>
        <p:txBody>
          <a:bodyPr vert="horz" wrap="square" lIns="0" tIns="0" rIns="0" bIns="0" rtlCol="0" anchor="ctr" anchorCtr="0">
            <a:spAutoFit/>
          </a:bodyPr>
          <a:lstStyle>
            <a:lvl1pPr algn="ctr">
              <a:defRPr sz="900">
                <a:solidFill>
                  <a:schemeClr val="tx1"/>
                </a:solidFill>
              </a:defRPr>
            </a:lvl1pPr>
          </a:lstStyle>
          <a:p>
            <a:endParaRPr lang="en-US" dirty="0"/>
          </a:p>
        </p:txBody>
      </p:sp>
      <p:sp>
        <p:nvSpPr>
          <p:cNvPr id="10" name="Rectangle 9"/>
          <p:cNvSpPr/>
          <p:nvPr/>
        </p:nvSpPr>
        <p:spPr>
          <a:xfrm>
            <a:off x="0" y="0"/>
            <a:ext cx="231648" cy="6858000"/>
          </a:xfrm>
          <a:prstGeom prst="rect">
            <a:avLst/>
          </a:prstGeom>
          <a:gradFill>
            <a:gsLst>
              <a:gs pos="53000">
                <a:srgbClr val="1067AB"/>
              </a:gs>
              <a:gs pos="18000">
                <a:srgbClr val="1EA9DB"/>
              </a:gs>
              <a:gs pos="85000">
                <a:srgbClr val="22265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2965960843"/>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 Alternate 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49867" y="2888823"/>
            <a:ext cx="10363200" cy="541337"/>
          </a:xfrm>
        </p:spPr>
        <p:txBody>
          <a:bodyPr anchor="b">
            <a:normAutofit/>
          </a:bodyPr>
          <a:lstStyle>
            <a:lvl1pPr algn="ctr">
              <a:defRPr sz="3200" b="1">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049867" y="3567564"/>
            <a:ext cx="10363200" cy="1371600"/>
          </a:xfrm>
        </p:spPr>
        <p:txBody>
          <a:bodyPr wrap="square">
            <a:normAutofit/>
          </a:bodyPr>
          <a:lstStyle>
            <a:lvl1pPr marL="0" indent="0" algn="ctr">
              <a:buNone/>
              <a:defRPr sz="2200" b="1">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Line 13"/>
          <p:cNvSpPr>
            <a:spLocks noChangeShapeType="1"/>
          </p:cNvSpPr>
          <p:nvPr/>
        </p:nvSpPr>
        <p:spPr bwMode="auto">
          <a:xfrm flipH="1">
            <a:off x="2634827" y="3429000"/>
            <a:ext cx="7193280" cy="0"/>
          </a:xfrm>
          <a:prstGeom prst="line">
            <a:avLst/>
          </a:prstGeom>
          <a:noFill/>
          <a:ln w="6350" cap="flat">
            <a:solidFill>
              <a:srgbClr val="262626"/>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800" dirty="0"/>
          </a:p>
        </p:txBody>
      </p:sp>
      <p:sp>
        <p:nvSpPr>
          <p:cNvPr id="9" name="Footer Placeholder 4"/>
          <p:cNvSpPr>
            <a:spLocks noGrp="1"/>
          </p:cNvSpPr>
          <p:nvPr>
            <p:ph type="ftr" sz="quarter" idx="3"/>
          </p:nvPr>
        </p:nvSpPr>
        <p:spPr>
          <a:xfrm>
            <a:off x="2422144" y="6660249"/>
            <a:ext cx="7331456" cy="138499"/>
          </a:xfrm>
          <a:prstGeom prst="rect">
            <a:avLst/>
          </a:prstGeom>
        </p:spPr>
        <p:txBody>
          <a:bodyPr vert="horz" wrap="square" lIns="0" tIns="0" rIns="0" bIns="0" rtlCol="0" anchor="ctr" anchorCtr="0">
            <a:spAutoFit/>
          </a:bodyPr>
          <a:lstStyle>
            <a:lvl1pPr algn="ctr">
              <a:defRPr sz="900">
                <a:solidFill>
                  <a:schemeClr val="tx1"/>
                </a:solidFill>
              </a:defRPr>
            </a:lvl1pPr>
          </a:lstStyle>
          <a:p>
            <a:endParaRPr lang="en-US" dirty="0"/>
          </a:p>
        </p:txBody>
      </p:sp>
      <p:sp>
        <p:nvSpPr>
          <p:cNvPr id="10" name="Rectangle 9"/>
          <p:cNvSpPr/>
          <p:nvPr/>
        </p:nvSpPr>
        <p:spPr>
          <a:xfrm>
            <a:off x="0" y="0"/>
            <a:ext cx="231648" cy="6858000"/>
          </a:xfrm>
          <a:prstGeom prst="rect">
            <a:avLst/>
          </a:prstGeom>
          <a:gradFill>
            <a:gsLst>
              <a:gs pos="53000">
                <a:srgbClr val="1067AB"/>
              </a:gs>
              <a:gs pos="18000">
                <a:srgbClr val="1EA9DB"/>
              </a:gs>
              <a:gs pos="85000">
                <a:srgbClr val="22265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3495587882"/>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Section Divider Slide">
    <p:spTree>
      <p:nvGrpSpPr>
        <p:cNvPr id="1" name=""/>
        <p:cNvGrpSpPr/>
        <p:nvPr/>
      </p:nvGrpSpPr>
      <p:grpSpPr>
        <a:xfrm>
          <a:off x="0" y="0"/>
          <a:ext cx="0" cy="0"/>
          <a:chOff x="0" y="0"/>
          <a:chExt cx="0" cy="0"/>
        </a:xfrm>
      </p:grpSpPr>
      <p:sp>
        <p:nvSpPr>
          <p:cNvPr id="2" name="Title 1"/>
          <p:cNvSpPr>
            <a:spLocks noGrp="1"/>
          </p:cNvSpPr>
          <p:nvPr>
            <p:ph type="ctrTitle"/>
          </p:nvPr>
        </p:nvSpPr>
        <p:spPr>
          <a:xfrm>
            <a:off x="1049867" y="2888823"/>
            <a:ext cx="10363200" cy="541337"/>
          </a:xfrm>
        </p:spPr>
        <p:txBody>
          <a:bodyPr anchor="b">
            <a:normAutofit/>
          </a:bodyPr>
          <a:lstStyle>
            <a:lvl1pPr algn="ctr">
              <a:defRPr sz="3200" b="1">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049867" y="3567564"/>
            <a:ext cx="10363200" cy="1371600"/>
          </a:xfrm>
        </p:spPr>
        <p:txBody>
          <a:bodyPr vert="horz" lIns="91440" tIns="45720" rIns="91440" bIns="45720" rtlCol="0">
            <a:normAutofit/>
          </a:bodyPr>
          <a:lstStyle>
            <a:lvl1pPr marL="0" indent="0" algn="ctr">
              <a:buNone/>
              <a:defRPr lang="en-US" sz="1600" dirty="0">
                <a:solidFill>
                  <a:schemeClr val="tx1"/>
                </a:solidFill>
              </a:defRPr>
            </a:lvl1pPr>
          </a:lstStyle>
          <a:p>
            <a:pPr marL="177800" lvl="0" indent="-177800" algn="ctr"/>
            <a:r>
              <a:rPr lang="en-US"/>
              <a:t>Click to edit Master subtitle style</a:t>
            </a:r>
            <a:endParaRPr lang="en-US" dirty="0"/>
          </a:p>
        </p:txBody>
      </p:sp>
      <p:sp>
        <p:nvSpPr>
          <p:cNvPr id="7" name="Line 13"/>
          <p:cNvSpPr>
            <a:spLocks noChangeShapeType="1"/>
          </p:cNvSpPr>
          <p:nvPr/>
        </p:nvSpPr>
        <p:spPr bwMode="auto">
          <a:xfrm flipH="1">
            <a:off x="2634827" y="3429000"/>
            <a:ext cx="7193280" cy="0"/>
          </a:xfrm>
          <a:prstGeom prst="line">
            <a:avLst/>
          </a:prstGeom>
          <a:noFill/>
          <a:ln w="6350" cap="flat">
            <a:solidFill>
              <a:srgbClr val="262626"/>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800" dirty="0"/>
          </a:p>
        </p:txBody>
      </p:sp>
      <p:sp>
        <p:nvSpPr>
          <p:cNvPr id="9" name="Footer Placeholder 4"/>
          <p:cNvSpPr>
            <a:spLocks noGrp="1"/>
          </p:cNvSpPr>
          <p:nvPr>
            <p:ph type="ftr" sz="quarter" idx="3"/>
          </p:nvPr>
        </p:nvSpPr>
        <p:spPr>
          <a:xfrm>
            <a:off x="2422144" y="6660249"/>
            <a:ext cx="7331456" cy="138499"/>
          </a:xfrm>
          <a:prstGeom prst="rect">
            <a:avLst/>
          </a:prstGeom>
        </p:spPr>
        <p:txBody>
          <a:bodyPr vert="horz" wrap="square" lIns="0" tIns="0" rIns="0" bIns="0" rtlCol="0" anchor="ctr" anchorCtr="0">
            <a:spAutoFit/>
          </a:bodyPr>
          <a:lstStyle>
            <a:lvl1pPr algn="ctr">
              <a:defRPr sz="900">
                <a:solidFill>
                  <a:schemeClr val="tx1"/>
                </a:solidFill>
              </a:defRPr>
            </a:lvl1pPr>
          </a:lstStyle>
          <a:p>
            <a:endParaRPr lang="en-US" dirty="0"/>
          </a:p>
        </p:txBody>
      </p:sp>
      <p:sp>
        <p:nvSpPr>
          <p:cNvPr id="10" name="Rectangle 9"/>
          <p:cNvSpPr/>
          <p:nvPr/>
        </p:nvSpPr>
        <p:spPr>
          <a:xfrm>
            <a:off x="0" y="0"/>
            <a:ext cx="231648" cy="6858000"/>
          </a:xfrm>
          <a:prstGeom prst="rect">
            <a:avLst/>
          </a:prstGeom>
          <a:gradFill>
            <a:gsLst>
              <a:gs pos="53000">
                <a:srgbClr val="1067AB"/>
              </a:gs>
              <a:gs pos="18000">
                <a:srgbClr val="1EA9DB"/>
              </a:gs>
              <a:gs pos="85000">
                <a:srgbClr val="22265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Slide Number Placeholder 5"/>
          <p:cNvSpPr>
            <a:spLocks noGrp="1"/>
          </p:cNvSpPr>
          <p:nvPr>
            <p:ph type="sldNum" sz="quarter" idx="12"/>
          </p:nvPr>
        </p:nvSpPr>
        <p:spPr>
          <a:xfrm>
            <a:off x="11176000" y="6446520"/>
            <a:ext cx="1016000" cy="411480"/>
          </a:xfrm>
        </p:spPr>
        <p:txBody>
          <a:bodyPr/>
          <a:lstStyle/>
          <a:p>
            <a:fld id="{47051DE0-578D-472D-B8B1-1F1BC547C937}" type="slidenum">
              <a:rPr lang="en-US" smtClean="0"/>
              <a:t>‹#›</a:t>
            </a:fld>
            <a:endParaRPr lang="en-US" dirty="0"/>
          </a:p>
        </p:txBody>
      </p:sp>
    </p:spTree>
    <p:extLst>
      <p:ext uri="{BB962C8B-B14F-4D97-AF65-F5344CB8AC3E}">
        <p14:creationId xmlns:p14="http://schemas.microsoft.com/office/powerpoint/2010/main" val="2867287916"/>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234C0-E667-4342-93ED-5C101A41E52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DBABA16-0555-EE49-B26E-674557C66AF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042F341-9D0F-4543-8F5A-A74D103F904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52D4176-58D3-CB45-ACAE-C5C6B142045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1274D3-1FFF-144E-A4FA-A461CE275E9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030E893-78F6-C14C-BF44-4B0D9DF7CBF4}"/>
              </a:ext>
            </a:extLst>
          </p:cNvPr>
          <p:cNvSpPr>
            <a:spLocks noGrp="1"/>
          </p:cNvSpPr>
          <p:nvPr>
            <p:ph type="dt" sz="half" idx="10"/>
          </p:nvPr>
        </p:nvSpPr>
        <p:spPr/>
        <p:txBody>
          <a:bodyPr/>
          <a:lstStyle/>
          <a:p>
            <a:fld id="{22F3C9EE-78F8-1B43-A5D3-4FF98C3DBCD2}" type="datetimeFigureOut">
              <a:rPr lang="en-US" smtClean="0"/>
              <a:t>1/26/22</a:t>
            </a:fld>
            <a:endParaRPr lang="en-US"/>
          </a:p>
        </p:txBody>
      </p:sp>
      <p:sp>
        <p:nvSpPr>
          <p:cNvPr id="8" name="Footer Placeholder 7">
            <a:extLst>
              <a:ext uri="{FF2B5EF4-FFF2-40B4-BE49-F238E27FC236}">
                <a16:creationId xmlns:a16="http://schemas.microsoft.com/office/drawing/2014/main" id="{864284BD-A343-E044-923B-2422AC31D5A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3700928-CDD2-0247-B5FF-5EBCB14F633B}"/>
              </a:ext>
            </a:extLst>
          </p:cNvPr>
          <p:cNvSpPr>
            <a:spLocks noGrp="1"/>
          </p:cNvSpPr>
          <p:nvPr>
            <p:ph type="sldNum" sz="quarter" idx="12"/>
          </p:nvPr>
        </p:nvSpPr>
        <p:spPr/>
        <p:txBody>
          <a:bodyPr/>
          <a:lstStyle/>
          <a:p>
            <a:fld id="{5854517E-6C98-FA4B-BE85-89AACE494010}" type="slidenum">
              <a:rPr lang="en-US" smtClean="0"/>
              <a:t>‹#›</a:t>
            </a:fld>
            <a:endParaRPr lang="en-US"/>
          </a:p>
        </p:txBody>
      </p:sp>
    </p:spTree>
    <p:extLst>
      <p:ext uri="{BB962C8B-B14F-4D97-AF65-F5344CB8AC3E}">
        <p14:creationId xmlns:p14="http://schemas.microsoft.com/office/powerpoint/2010/main" val="255460580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3" name="Content Placeholder 2"/>
          <p:cNvSpPr>
            <a:spLocks noGrp="1"/>
          </p:cNvSpPr>
          <p:nvPr>
            <p:ph idx="1"/>
          </p:nvPr>
        </p:nvSpPr>
        <p:spPr>
          <a:xfrm>
            <a:off x="584200" y="1097350"/>
            <a:ext cx="11216640" cy="4937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7051DE0-578D-472D-B8B1-1F1BC547C937}" type="slidenum">
              <a:rPr lang="en-US" smtClean="0"/>
              <a:t>‹#›</a:t>
            </a:fld>
            <a:endParaRPr lang="en-US" dirty="0"/>
          </a:p>
        </p:txBody>
      </p:sp>
    </p:spTree>
    <p:extLst>
      <p:ext uri="{BB962C8B-B14F-4D97-AF65-F5344CB8AC3E}">
        <p14:creationId xmlns:p14="http://schemas.microsoft.com/office/powerpoint/2010/main" val="2765707042"/>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TOC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3" name="Content Placeholder 2"/>
          <p:cNvSpPr>
            <a:spLocks noGrp="1"/>
          </p:cNvSpPr>
          <p:nvPr>
            <p:ph idx="1"/>
          </p:nvPr>
        </p:nvSpPr>
        <p:spPr>
          <a:xfrm>
            <a:off x="1451429" y="1266824"/>
            <a:ext cx="10368764" cy="409576"/>
          </a:xfrm>
        </p:spPr>
        <p:txBody>
          <a:bodyPr anchor="ctr" anchorCtr="0"/>
          <a:lstStyle>
            <a:lvl1pPr marL="0" indent="0">
              <a:buNone/>
              <a:defRPr/>
            </a:lvl1pPr>
            <a:lvl2pPr marL="228600" indent="-228600">
              <a:buFont typeface="Arial" panose="020B0604020202020204" pitchFamily="34" charset="0"/>
              <a:buChar char="•"/>
              <a:defRPr/>
            </a:lvl2pPr>
            <a:lvl3pPr marL="508000" indent="-165100">
              <a:buFont typeface="Arial" panose="020B0604020202020204" pitchFamily="34" charset="0"/>
              <a:buChar char="–"/>
              <a:defRPr/>
            </a:lvl3pPr>
            <a:lvl4pPr marL="1028700" indent="-177800">
              <a:buFont typeface="Arial" panose="020B0604020202020204" pitchFamily="34" charset="0"/>
              <a:buChar char="•"/>
              <a:defRPr/>
            </a:lvl4pPr>
            <a:lvl5pPr marL="1206500" indent="-177800">
              <a:buFont typeface="Arial" panose="020B0604020202020204" pitchFamily="34" charset="0"/>
              <a:buChar char="–"/>
              <a:defRPr/>
            </a:lvl5pPr>
          </a:lstStyle>
          <a:p>
            <a:pPr lvl="0"/>
            <a:r>
              <a:rPr lang="en-US"/>
              <a:t>Edit Master text styles</a:t>
            </a:r>
          </a:p>
        </p:txBody>
      </p:sp>
      <p:sp>
        <p:nvSpPr>
          <p:cNvPr id="6" name="Slide Number Placeholder 5"/>
          <p:cNvSpPr>
            <a:spLocks noGrp="1"/>
          </p:cNvSpPr>
          <p:nvPr>
            <p:ph type="sldNum" sz="quarter" idx="12"/>
          </p:nvPr>
        </p:nvSpPr>
        <p:spPr/>
        <p:txBody>
          <a:bodyPr/>
          <a:lstStyle/>
          <a:p>
            <a:fld id="{47051DE0-578D-472D-B8B1-1F1BC547C937}" type="slidenum">
              <a:rPr lang="en-US" smtClean="0"/>
              <a:t>‹#›</a:t>
            </a:fld>
            <a:endParaRPr lang="en-US" dirty="0"/>
          </a:p>
        </p:txBody>
      </p:sp>
      <p:sp>
        <p:nvSpPr>
          <p:cNvPr id="7" name="Footer Placeholder 3"/>
          <p:cNvSpPr txBox="1">
            <a:spLocks/>
          </p:cNvSpPr>
          <p:nvPr/>
        </p:nvSpPr>
        <p:spPr>
          <a:xfrm>
            <a:off x="682655" y="6197600"/>
            <a:ext cx="1351040" cy="182792"/>
          </a:xfrm>
          <a:prstGeom prst="rect">
            <a:avLst/>
          </a:prstGeom>
          <a:ln w="6350">
            <a:noFill/>
          </a:ln>
        </p:spPr>
        <p:txBody>
          <a:bodyPr vert="horz" lIns="45720" tIns="45720" rIns="45720" bIns="45720" rtlCol="0" anchor="ctr" anchorCtr="0"/>
          <a:lstStyle>
            <a:defPPr>
              <a:defRPr lang="en-US"/>
            </a:defPPr>
            <a:lvl1pPr marL="0" algn="l" defTabSz="457200" rtl="0" eaLnBrk="1" latinLnBrk="0" hangingPunct="1">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900" dirty="0"/>
              <a:t>Table of Contents</a:t>
            </a:r>
          </a:p>
        </p:txBody>
      </p:sp>
      <p:sp>
        <p:nvSpPr>
          <p:cNvPr id="5" name="Text Placeholder 4"/>
          <p:cNvSpPr>
            <a:spLocks noGrp="1"/>
          </p:cNvSpPr>
          <p:nvPr>
            <p:ph type="body" sz="quarter" idx="13" hasCustomPrompt="1"/>
          </p:nvPr>
        </p:nvSpPr>
        <p:spPr>
          <a:xfrm>
            <a:off x="665481" y="1251586"/>
            <a:ext cx="586740" cy="440055"/>
          </a:xfrm>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1">
            <a:noAutofit/>
          </a:bodyPr>
          <a:lstStyle>
            <a:lvl1pPr marL="0" indent="0">
              <a:buNone/>
              <a:defRPr lang="en-US" sz="1800" smtClean="0">
                <a:solidFill>
                  <a:schemeClr val="lt1"/>
                </a:solidFill>
              </a:defRPr>
            </a:lvl1pPr>
            <a:lvl2pPr>
              <a:defRPr lang="en-US"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algn="ctr" defTabSz="457200"/>
            <a:r>
              <a:rPr lang="en-US" dirty="0"/>
              <a:t>#</a:t>
            </a:r>
          </a:p>
        </p:txBody>
      </p:sp>
      <p:sp>
        <p:nvSpPr>
          <p:cNvPr id="8" name="Content Placeholder 2"/>
          <p:cNvSpPr>
            <a:spLocks noGrp="1"/>
          </p:cNvSpPr>
          <p:nvPr>
            <p:ph idx="14"/>
          </p:nvPr>
        </p:nvSpPr>
        <p:spPr>
          <a:xfrm>
            <a:off x="1451429" y="1977669"/>
            <a:ext cx="10368764" cy="409576"/>
          </a:xfrm>
        </p:spPr>
        <p:txBody>
          <a:bodyPr anchor="ctr" anchorCtr="0"/>
          <a:lstStyle>
            <a:lvl1pPr marL="0" indent="0">
              <a:buNone/>
              <a:defRPr/>
            </a:lvl1pPr>
            <a:lvl2pPr marL="228600" indent="-228600">
              <a:buFont typeface="Arial" panose="020B0604020202020204" pitchFamily="34" charset="0"/>
              <a:buChar char="•"/>
              <a:defRPr/>
            </a:lvl2pPr>
            <a:lvl3pPr marL="508000" indent="-165100">
              <a:buFont typeface="Arial" panose="020B0604020202020204" pitchFamily="34" charset="0"/>
              <a:buChar char="–"/>
              <a:defRPr/>
            </a:lvl3pPr>
            <a:lvl4pPr marL="1028700" indent="-177800">
              <a:buFont typeface="Arial" panose="020B0604020202020204" pitchFamily="34" charset="0"/>
              <a:buChar char="•"/>
              <a:defRPr/>
            </a:lvl4pPr>
            <a:lvl5pPr marL="1206500" indent="-177800">
              <a:buFont typeface="Arial" panose="020B0604020202020204" pitchFamily="34" charset="0"/>
              <a:buChar char="–"/>
              <a:defRPr/>
            </a:lvl5pPr>
          </a:lstStyle>
          <a:p>
            <a:pPr lvl="0"/>
            <a:r>
              <a:rPr lang="en-US"/>
              <a:t>Edit Master text styles</a:t>
            </a:r>
          </a:p>
        </p:txBody>
      </p:sp>
      <p:sp>
        <p:nvSpPr>
          <p:cNvPr id="9" name="Text Placeholder 4"/>
          <p:cNvSpPr>
            <a:spLocks noGrp="1"/>
          </p:cNvSpPr>
          <p:nvPr>
            <p:ph type="body" sz="quarter" idx="15" hasCustomPrompt="1"/>
          </p:nvPr>
        </p:nvSpPr>
        <p:spPr>
          <a:xfrm>
            <a:off x="665481" y="1962431"/>
            <a:ext cx="586740" cy="440055"/>
          </a:xfrm>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1">
            <a:noAutofit/>
          </a:bodyPr>
          <a:lstStyle>
            <a:lvl1pPr marL="0" indent="0">
              <a:buNone/>
              <a:defRPr lang="en-US" sz="1800" smtClean="0">
                <a:solidFill>
                  <a:schemeClr val="lt1"/>
                </a:solidFill>
              </a:defRPr>
            </a:lvl1pPr>
            <a:lvl2pPr>
              <a:defRPr lang="en-US"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algn="ctr" defTabSz="457200"/>
            <a:r>
              <a:rPr lang="en-US" dirty="0"/>
              <a:t>#</a:t>
            </a:r>
          </a:p>
        </p:txBody>
      </p:sp>
      <p:sp>
        <p:nvSpPr>
          <p:cNvPr id="10" name="Content Placeholder 2"/>
          <p:cNvSpPr>
            <a:spLocks noGrp="1"/>
          </p:cNvSpPr>
          <p:nvPr>
            <p:ph idx="16"/>
          </p:nvPr>
        </p:nvSpPr>
        <p:spPr>
          <a:xfrm>
            <a:off x="1451429" y="2658034"/>
            <a:ext cx="10368764" cy="409576"/>
          </a:xfrm>
        </p:spPr>
        <p:txBody>
          <a:bodyPr anchor="ctr" anchorCtr="0"/>
          <a:lstStyle>
            <a:lvl1pPr marL="0" indent="0">
              <a:buNone/>
              <a:defRPr/>
            </a:lvl1pPr>
            <a:lvl2pPr marL="228600" indent="-228600">
              <a:buFont typeface="Arial" panose="020B0604020202020204" pitchFamily="34" charset="0"/>
              <a:buChar char="•"/>
              <a:defRPr/>
            </a:lvl2pPr>
            <a:lvl3pPr marL="508000" indent="-165100">
              <a:buFont typeface="Arial" panose="020B0604020202020204" pitchFamily="34" charset="0"/>
              <a:buChar char="–"/>
              <a:defRPr/>
            </a:lvl3pPr>
            <a:lvl4pPr marL="1028700" indent="-177800">
              <a:buFont typeface="Arial" panose="020B0604020202020204" pitchFamily="34" charset="0"/>
              <a:buChar char="•"/>
              <a:defRPr/>
            </a:lvl4pPr>
            <a:lvl5pPr marL="1206500" indent="-177800">
              <a:buFont typeface="Arial" panose="020B0604020202020204" pitchFamily="34" charset="0"/>
              <a:buChar char="–"/>
              <a:defRPr/>
            </a:lvl5pPr>
          </a:lstStyle>
          <a:p>
            <a:pPr lvl="0"/>
            <a:r>
              <a:rPr lang="en-US"/>
              <a:t>Edit Master text styles</a:t>
            </a:r>
          </a:p>
        </p:txBody>
      </p:sp>
      <p:sp>
        <p:nvSpPr>
          <p:cNvPr id="11" name="Text Placeholder 4"/>
          <p:cNvSpPr>
            <a:spLocks noGrp="1"/>
          </p:cNvSpPr>
          <p:nvPr>
            <p:ph type="body" sz="quarter" idx="17" hasCustomPrompt="1"/>
          </p:nvPr>
        </p:nvSpPr>
        <p:spPr>
          <a:xfrm>
            <a:off x="665481" y="2642796"/>
            <a:ext cx="586740" cy="440055"/>
          </a:xfrm>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1">
            <a:noAutofit/>
          </a:bodyPr>
          <a:lstStyle>
            <a:lvl1pPr marL="0" indent="0">
              <a:buNone/>
              <a:defRPr lang="en-US" sz="1800" smtClean="0">
                <a:solidFill>
                  <a:schemeClr val="lt1"/>
                </a:solidFill>
              </a:defRPr>
            </a:lvl1pPr>
            <a:lvl2pPr>
              <a:defRPr lang="en-US"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algn="ctr" defTabSz="457200"/>
            <a:r>
              <a:rPr lang="en-US" dirty="0"/>
              <a:t>#</a:t>
            </a:r>
          </a:p>
        </p:txBody>
      </p:sp>
      <p:sp>
        <p:nvSpPr>
          <p:cNvPr id="12" name="Content Placeholder 2"/>
          <p:cNvSpPr>
            <a:spLocks noGrp="1"/>
          </p:cNvSpPr>
          <p:nvPr>
            <p:ph idx="18"/>
          </p:nvPr>
        </p:nvSpPr>
        <p:spPr>
          <a:xfrm>
            <a:off x="1451429" y="3382250"/>
            <a:ext cx="10368764" cy="409576"/>
          </a:xfrm>
        </p:spPr>
        <p:txBody>
          <a:bodyPr anchor="ctr" anchorCtr="0"/>
          <a:lstStyle>
            <a:lvl1pPr marL="0" indent="0">
              <a:buNone/>
              <a:defRPr/>
            </a:lvl1pPr>
            <a:lvl2pPr marL="228600" indent="-228600">
              <a:buFont typeface="Arial" panose="020B0604020202020204" pitchFamily="34" charset="0"/>
              <a:buChar char="•"/>
              <a:defRPr/>
            </a:lvl2pPr>
            <a:lvl3pPr marL="508000" indent="-165100">
              <a:buFont typeface="Arial" panose="020B0604020202020204" pitchFamily="34" charset="0"/>
              <a:buChar char="–"/>
              <a:defRPr/>
            </a:lvl3pPr>
            <a:lvl4pPr marL="1028700" indent="-177800">
              <a:buFont typeface="Arial" panose="020B0604020202020204" pitchFamily="34" charset="0"/>
              <a:buChar char="•"/>
              <a:defRPr/>
            </a:lvl4pPr>
            <a:lvl5pPr marL="1206500" indent="-177800">
              <a:buFont typeface="Arial" panose="020B0604020202020204" pitchFamily="34" charset="0"/>
              <a:buChar char="–"/>
              <a:defRPr/>
            </a:lvl5pPr>
          </a:lstStyle>
          <a:p>
            <a:pPr lvl="0"/>
            <a:r>
              <a:rPr lang="en-US"/>
              <a:t>Edit Master text styles</a:t>
            </a:r>
          </a:p>
        </p:txBody>
      </p:sp>
      <p:sp>
        <p:nvSpPr>
          <p:cNvPr id="13" name="Text Placeholder 4"/>
          <p:cNvSpPr>
            <a:spLocks noGrp="1"/>
          </p:cNvSpPr>
          <p:nvPr>
            <p:ph type="body" sz="quarter" idx="19" hasCustomPrompt="1"/>
          </p:nvPr>
        </p:nvSpPr>
        <p:spPr>
          <a:xfrm>
            <a:off x="665481" y="3367012"/>
            <a:ext cx="586740" cy="440055"/>
          </a:xfrm>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1">
            <a:noAutofit/>
          </a:bodyPr>
          <a:lstStyle>
            <a:lvl1pPr marL="0" indent="0">
              <a:buNone/>
              <a:defRPr lang="en-US" sz="1800" smtClean="0">
                <a:solidFill>
                  <a:schemeClr val="lt1"/>
                </a:solidFill>
              </a:defRPr>
            </a:lvl1pPr>
            <a:lvl2pPr>
              <a:defRPr lang="en-US"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algn="ctr" defTabSz="457200"/>
            <a:r>
              <a:rPr lang="en-US" dirty="0"/>
              <a:t>#</a:t>
            </a:r>
          </a:p>
        </p:txBody>
      </p:sp>
      <p:sp>
        <p:nvSpPr>
          <p:cNvPr id="14" name="Content Placeholder 2"/>
          <p:cNvSpPr>
            <a:spLocks noGrp="1"/>
          </p:cNvSpPr>
          <p:nvPr>
            <p:ph idx="20"/>
          </p:nvPr>
        </p:nvSpPr>
        <p:spPr>
          <a:xfrm>
            <a:off x="1451429" y="4135915"/>
            <a:ext cx="10368764" cy="409576"/>
          </a:xfrm>
        </p:spPr>
        <p:txBody>
          <a:bodyPr anchor="ctr" anchorCtr="0"/>
          <a:lstStyle>
            <a:lvl1pPr marL="0" indent="0">
              <a:buNone/>
              <a:defRPr/>
            </a:lvl1pPr>
            <a:lvl2pPr marL="228600" indent="-228600">
              <a:buFont typeface="Arial" panose="020B0604020202020204" pitchFamily="34" charset="0"/>
              <a:buChar char="•"/>
              <a:defRPr/>
            </a:lvl2pPr>
            <a:lvl3pPr marL="508000" indent="-165100">
              <a:buFont typeface="Arial" panose="020B0604020202020204" pitchFamily="34" charset="0"/>
              <a:buChar char="–"/>
              <a:defRPr/>
            </a:lvl3pPr>
            <a:lvl4pPr marL="1028700" indent="-177800">
              <a:buFont typeface="Arial" panose="020B0604020202020204" pitchFamily="34" charset="0"/>
              <a:buChar char="•"/>
              <a:defRPr/>
            </a:lvl4pPr>
            <a:lvl5pPr marL="1206500" indent="-177800">
              <a:buFont typeface="Arial" panose="020B0604020202020204" pitchFamily="34" charset="0"/>
              <a:buChar char="–"/>
              <a:defRPr/>
            </a:lvl5pPr>
          </a:lstStyle>
          <a:p>
            <a:pPr lvl="0"/>
            <a:r>
              <a:rPr lang="en-US"/>
              <a:t>Edit Master text styles</a:t>
            </a:r>
          </a:p>
        </p:txBody>
      </p:sp>
      <p:sp>
        <p:nvSpPr>
          <p:cNvPr id="15" name="Text Placeholder 4"/>
          <p:cNvSpPr>
            <a:spLocks noGrp="1"/>
          </p:cNvSpPr>
          <p:nvPr>
            <p:ph type="body" sz="quarter" idx="21" hasCustomPrompt="1"/>
          </p:nvPr>
        </p:nvSpPr>
        <p:spPr>
          <a:xfrm>
            <a:off x="665481" y="4120677"/>
            <a:ext cx="586740" cy="440055"/>
          </a:xfrm>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1">
            <a:noAutofit/>
          </a:bodyPr>
          <a:lstStyle>
            <a:lvl1pPr marL="0" indent="0">
              <a:buNone/>
              <a:defRPr lang="en-US" sz="1800" smtClean="0">
                <a:solidFill>
                  <a:schemeClr val="lt1"/>
                </a:solidFill>
              </a:defRPr>
            </a:lvl1pPr>
            <a:lvl2pPr>
              <a:defRPr lang="en-US"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algn="ctr" defTabSz="457200"/>
            <a:r>
              <a:rPr lang="en-US" dirty="0"/>
              <a:t>#</a:t>
            </a:r>
          </a:p>
        </p:txBody>
      </p:sp>
      <p:sp>
        <p:nvSpPr>
          <p:cNvPr id="16" name="Content Placeholder 2"/>
          <p:cNvSpPr>
            <a:spLocks noGrp="1"/>
          </p:cNvSpPr>
          <p:nvPr>
            <p:ph idx="22"/>
          </p:nvPr>
        </p:nvSpPr>
        <p:spPr>
          <a:xfrm>
            <a:off x="1451429" y="4868144"/>
            <a:ext cx="10368764" cy="409576"/>
          </a:xfrm>
        </p:spPr>
        <p:txBody>
          <a:bodyPr anchor="ctr" anchorCtr="0"/>
          <a:lstStyle>
            <a:lvl1pPr marL="0" indent="0">
              <a:buNone/>
              <a:defRPr/>
            </a:lvl1pPr>
            <a:lvl2pPr marL="228600" indent="-228600">
              <a:buFont typeface="Arial" panose="020B0604020202020204" pitchFamily="34" charset="0"/>
              <a:buChar char="•"/>
              <a:defRPr/>
            </a:lvl2pPr>
            <a:lvl3pPr marL="508000" indent="-165100">
              <a:buFont typeface="Arial" panose="020B0604020202020204" pitchFamily="34" charset="0"/>
              <a:buChar char="–"/>
              <a:defRPr/>
            </a:lvl3pPr>
            <a:lvl4pPr marL="1028700" indent="-177800">
              <a:buFont typeface="Arial" panose="020B0604020202020204" pitchFamily="34" charset="0"/>
              <a:buChar char="•"/>
              <a:defRPr/>
            </a:lvl4pPr>
            <a:lvl5pPr marL="1206500" indent="-177800">
              <a:buFont typeface="Arial" panose="020B0604020202020204" pitchFamily="34" charset="0"/>
              <a:buChar char="–"/>
              <a:defRPr/>
            </a:lvl5pPr>
          </a:lstStyle>
          <a:p>
            <a:pPr lvl="0"/>
            <a:r>
              <a:rPr lang="en-US"/>
              <a:t>Edit Master text styles</a:t>
            </a:r>
          </a:p>
        </p:txBody>
      </p:sp>
      <p:sp>
        <p:nvSpPr>
          <p:cNvPr id="17" name="Text Placeholder 4"/>
          <p:cNvSpPr>
            <a:spLocks noGrp="1"/>
          </p:cNvSpPr>
          <p:nvPr>
            <p:ph type="body" sz="quarter" idx="23" hasCustomPrompt="1"/>
          </p:nvPr>
        </p:nvSpPr>
        <p:spPr>
          <a:xfrm>
            <a:off x="665481" y="4852906"/>
            <a:ext cx="586740" cy="440055"/>
          </a:xfrm>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1">
            <a:noAutofit/>
          </a:bodyPr>
          <a:lstStyle>
            <a:lvl1pPr marL="0" indent="0">
              <a:buNone/>
              <a:defRPr lang="en-US" sz="1800" smtClean="0">
                <a:solidFill>
                  <a:schemeClr val="lt1"/>
                </a:solidFill>
              </a:defRPr>
            </a:lvl1pPr>
            <a:lvl2pPr>
              <a:defRPr lang="en-US" smtClean="0">
                <a:solidFill>
                  <a:schemeClr val="lt1"/>
                </a:solidFill>
              </a:defRPr>
            </a:lvl2pPr>
            <a:lvl3pPr>
              <a:defRPr lang="en-US" sz="1800" smtClean="0">
                <a:solidFill>
                  <a:schemeClr val="lt1"/>
                </a:solidFill>
              </a:defRPr>
            </a:lvl3pPr>
            <a:lvl4pPr>
              <a:defRPr lang="en-US" sz="1800" smtClean="0">
                <a:solidFill>
                  <a:schemeClr val="lt1"/>
                </a:solidFill>
              </a:defRPr>
            </a:lvl4pPr>
            <a:lvl5pPr>
              <a:defRPr lang="en-US" sz="1800">
                <a:solidFill>
                  <a:schemeClr val="lt1"/>
                </a:solidFill>
              </a:defRPr>
            </a:lvl5pPr>
          </a:lstStyle>
          <a:p>
            <a:pPr marL="0" lvl="0" algn="ctr" defTabSz="457200"/>
            <a:r>
              <a:rPr lang="en-US" dirty="0"/>
              <a:t>#</a:t>
            </a:r>
          </a:p>
        </p:txBody>
      </p:sp>
    </p:spTree>
    <p:extLst>
      <p:ext uri="{BB962C8B-B14F-4D97-AF65-F5344CB8AC3E}">
        <p14:creationId xmlns:p14="http://schemas.microsoft.com/office/powerpoint/2010/main" val="1914973547"/>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3" name="Content Placeholder 2"/>
          <p:cNvSpPr>
            <a:spLocks noGrp="1"/>
          </p:cNvSpPr>
          <p:nvPr>
            <p:ph sz="half" idx="1"/>
          </p:nvPr>
        </p:nvSpPr>
        <p:spPr>
          <a:xfrm>
            <a:off x="838200" y="1138949"/>
            <a:ext cx="5181600" cy="51461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138949"/>
            <a:ext cx="5181600" cy="51461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7051DE0-578D-472D-B8B1-1F1BC547C937}" type="slidenum">
              <a:rPr lang="en-US" smtClean="0"/>
              <a:t>‹#›</a:t>
            </a:fld>
            <a:endParaRPr lang="en-US" dirty="0"/>
          </a:p>
        </p:txBody>
      </p:sp>
    </p:spTree>
    <p:extLst>
      <p:ext uri="{BB962C8B-B14F-4D97-AF65-F5344CB8AC3E}">
        <p14:creationId xmlns:p14="http://schemas.microsoft.com/office/powerpoint/2010/main" val="3937837080"/>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9" y="898411"/>
            <a:ext cx="5157787" cy="688295"/>
          </a:xfrm>
        </p:spPr>
        <p:txBody>
          <a:bodyPr anchor="b">
            <a:normAutofit/>
          </a:bodyPr>
          <a:lstStyle>
            <a:lvl1pPr marL="0" indent="0">
              <a:buNone/>
              <a:defRPr sz="22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9" y="1609856"/>
            <a:ext cx="5157787" cy="4605750"/>
          </a:xfrm>
        </p:spPr>
        <p:txBody>
          <a:bodyPr vert="horz" lIns="91440" tIns="45720" rIns="91440" bIns="45720" rtlCol="0">
            <a:normAutofit/>
          </a:bodyPr>
          <a:lstStyle>
            <a:lvl1pPr>
              <a:defRPr lang="en-US" sz="1800" smtClean="0"/>
            </a:lvl1pPr>
            <a:lvl2pPr>
              <a:defRPr lang="en-US" sz="1600" smtClean="0"/>
            </a:lvl2pPr>
            <a:lvl3pPr>
              <a:defRPr lang="en-US" sz="1400" smtClean="0"/>
            </a:lvl3pPr>
            <a:lvl4pPr>
              <a:defRPr lang="en-US" sz="1200" smtClean="0"/>
            </a:lvl4pPr>
            <a:lvl5pPr>
              <a:defRPr lang="en-US" sz="1100" dirty="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898411"/>
            <a:ext cx="5183188" cy="688295"/>
          </a:xfrm>
        </p:spPr>
        <p:txBody>
          <a:bodyPr anchor="b">
            <a:normAutofit/>
          </a:bodyPr>
          <a:lstStyle>
            <a:lvl1pPr marL="0" indent="0">
              <a:buNone/>
              <a:defRPr sz="22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1" y="1609856"/>
            <a:ext cx="5183188" cy="4605750"/>
          </a:xfrm>
        </p:spPr>
        <p:txBody>
          <a:bodyPr vert="horz" lIns="91440" tIns="45720" rIns="91440" bIns="45720" rtlCol="0">
            <a:normAutofit/>
          </a:bodyPr>
          <a:lstStyle>
            <a:lvl1pPr>
              <a:defRPr lang="en-US" sz="1800" smtClean="0"/>
            </a:lvl1pPr>
            <a:lvl2pPr>
              <a:defRPr lang="en-US" sz="1600" smtClean="0"/>
            </a:lvl2pPr>
            <a:lvl3pPr>
              <a:defRPr lang="en-US" sz="1400" smtClean="0"/>
            </a:lvl3pPr>
            <a:lvl4pPr>
              <a:defRPr lang="en-US" sz="1200" smtClean="0"/>
            </a:lvl4pPr>
            <a:lvl5pPr>
              <a:defRPr lang="en-US" sz="1100" dirty="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7051DE0-578D-472D-B8B1-1F1BC547C937}" type="slidenum">
              <a:rPr lang="en-US" smtClean="0"/>
              <a:t>‹#›</a:t>
            </a:fld>
            <a:endParaRPr lang="en-US" dirty="0"/>
          </a:p>
        </p:txBody>
      </p:sp>
      <p:sp>
        <p:nvSpPr>
          <p:cNvPr id="10" name="Title 9"/>
          <p:cNvSpPr>
            <a:spLocks noGrp="1"/>
          </p:cNvSpPr>
          <p:nvPr>
            <p:ph type="title"/>
          </p:nvPr>
        </p:nvSpPr>
        <p:spPr/>
        <p:txBody>
          <a:bodyPr/>
          <a:lstStyle>
            <a:lvl1pPr>
              <a:defRPr>
                <a:solidFill>
                  <a:schemeClr val="accent1"/>
                </a:solidFill>
              </a:defRPr>
            </a:lvl1pPr>
          </a:lstStyle>
          <a:p>
            <a:r>
              <a:rPr lang="en-US"/>
              <a:t>Click to edit Master title style</a:t>
            </a:r>
          </a:p>
        </p:txBody>
      </p:sp>
    </p:spTree>
    <p:extLst>
      <p:ext uri="{BB962C8B-B14F-4D97-AF65-F5344CB8AC3E}">
        <p14:creationId xmlns:p14="http://schemas.microsoft.com/office/powerpoint/2010/main" val="1403279632"/>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7051DE0-578D-472D-B8B1-1F1BC547C937}" type="slidenum">
              <a:rPr lang="en-US" smtClean="0"/>
              <a:t>‹#›</a:t>
            </a:fld>
            <a:endParaRPr lang="en-US" dirty="0"/>
          </a:p>
        </p:txBody>
      </p:sp>
    </p:spTree>
    <p:extLst>
      <p:ext uri="{BB962C8B-B14F-4D97-AF65-F5344CB8AC3E}">
        <p14:creationId xmlns:p14="http://schemas.microsoft.com/office/powerpoint/2010/main" val="57568748"/>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7051DE0-578D-472D-B8B1-1F1BC547C937}" type="slidenum">
              <a:rPr lang="en-US" smtClean="0"/>
              <a:t>‹#›</a:t>
            </a:fld>
            <a:endParaRPr lang="en-US" dirty="0"/>
          </a:p>
        </p:txBody>
      </p:sp>
    </p:spTree>
    <p:extLst>
      <p:ext uri="{BB962C8B-B14F-4D97-AF65-F5344CB8AC3E}">
        <p14:creationId xmlns:p14="http://schemas.microsoft.com/office/powerpoint/2010/main" val="902452996"/>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7E4458-B371-41C1-8BB2-0418F7B25EE2}"/>
              </a:ext>
            </a:extLst>
          </p:cNvPr>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E0B1F0A7-160C-4FA4-8580-A14F306B910B}"/>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1EAAB565-CA01-4A0B-A456-3B2B8C53B557}"/>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0B58D49F-676F-4C70-BCCE-B6A90682251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A1DC09D-F8FD-4C7B-AA57-339C09753BA1}"/>
              </a:ext>
            </a:extLst>
          </p:cNvPr>
          <p:cNvSpPr>
            <a:spLocks noGrp="1"/>
          </p:cNvSpPr>
          <p:nvPr>
            <p:ph type="sldNum" sz="quarter" idx="12"/>
          </p:nvPr>
        </p:nvSpPr>
        <p:spPr/>
        <p:txBody>
          <a:bodyPr/>
          <a:lstStyle/>
          <a:p>
            <a:fld id="{47051DE0-578D-472D-B8B1-1F1BC547C937}" type="slidenum">
              <a:rPr lang="en-US" smtClean="0"/>
              <a:t>‹#›</a:t>
            </a:fld>
            <a:endParaRPr lang="en-US" dirty="0"/>
          </a:p>
        </p:txBody>
      </p:sp>
    </p:spTree>
    <p:extLst>
      <p:ext uri="{BB962C8B-B14F-4D97-AF65-F5344CB8AC3E}">
        <p14:creationId xmlns:p14="http://schemas.microsoft.com/office/powerpoint/2010/main" val="161141443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535680E-15F1-2D40-A98E-07B31960910C}"/>
              </a:ext>
            </a:extLst>
          </p:cNvPr>
          <p:cNvSpPr/>
          <p:nvPr userDrawn="1"/>
        </p:nvSpPr>
        <p:spPr>
          <a:xfrm>
            <a:off x="0" y="5671228"/>
            <a:ext cx="533400" cy="1186772"/>
          </a:xfrm>
          <a:prstGeom prst="rect">
            <a:avLst/>
          </a:prstGeom>
          <a:solidFill>
            <a:srgbClr val="1412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2" name="Holder 2"/>
          <p:cNvSpPr>
            <a:spLocks noGrp="1"/>
          </p:cNvSpPr>
          <p:nvPr>
            <p:ph type="ftr" sz="quarter" idx="5"/>
          </p:nvPr>
        </p:nvSpPr>
        <p:spPr>
          <a:xfrm>
            <a:off x="4147439" y="6377940"/>
            <a:ext cx="3903472" cy="342900"/>
          </a:xfrm>
          <a:prstGeom prst="rect">
            <a:avLst/>
          </a:prstGeom>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a:xfrm>
            <a:off x="609917" y="6377940"/>
            <a:ext cx="2805620" cy="342900"/>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1/26/22</a:t>
            </a:fld>
            <a:endParaRPr lang="en-US"/>
          </a:p>
        </p:txBody>
      </p:sp>
      <p:sp>
        <p:nvSpPr>
          <p:cNvPr id="4" name="Holder 4"/>
          <p:cNvSpPr>
            <a:spLocks noGrp="1"/>
          </p:cNvSpPr>
          <p:nvPr>
            <p:ph type="sldNum" sz="quarter" idx="7"/>
          </p:nvPr>
        </p:nvSpPr>
        <p:spPr>
          <a:xfrm>
            <a:off x="8782812" y="6377940"/>
            <a:ext cx="2805620" cy="342900"/>
          </a:xfrm>
          <a:prstGeom prst="rect">
            <a:avLst/>
          </a:prstGeom>
        </p:spPr>
        <p:txBody>
          <a:bodyPr lIns="0" tIns="0" rIns="0" bIns="0"/>
          <a:lstStyle>
            <a:lvl1pPr algn="r">
              <a:defRPr>
                <a:solidFill>
                  <a:schemeClr val="tx1">
                    <a:tint val="75000"/>
                  </a:schemeClr>
                </a:solidFill>
              </a:defRPr>
            </a:lvl1pPr>
          </a:lstStyle>
          <a:p>
            <a:fld id="{B6F15528-21DE-4FAA-801E-634DDDAF4B2B}" type="slidenum">
              <a:t>‹#›</a:t>
            </a:fld>
            <a:endParaRPr/>
          </a:p>
        </p:txBody>
      </p:sp>
      <p:pic>
        <p:nvPicPr>
          <p:cNvPr id="5" name="Picture 4">
            <a:extLst>
              <a:ext uri="{FF2B5EF4-FFF2-40B4-BE49-F238E27FC236}">
                <a16:creationId xmlns:a16="http://schemas.microsoft.com/office/drawing/2014/main" id="{BA519A07-5E2F-E344-875B-FDD00D88E2A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854" t="8699" r="7819" b="4939"/>
          <a:stretch/>
        </p:blipFill>
        <p:spPr>
          <a:xfrm>
            <a:off x="0" y="0"/>
            <a:ext cx="12192000" cy="6007526"/>
          </a:xfrm>
          <a:prstGeom prst="rect">
            <a:avLst/>
          </a:prstGeom>
        </p:spPr>
      </p:pic>
      <p:grpSp>
        <p:nvGrpSpPr>
          <p:cNvPr id="13" name="Group 12">
            <a:extLst>
              <a:ext uri="{FF2B5EF4-FFF2-40B4-BE49-F238E27FC236}">
                <a16:creationId xmlns:a16="http://schemas.microsoft.com/office/drawing/2014/main" id="{C3E151AD-CCD0-5845-862C-DAC18237FD88}"/>
              </a:ext>
            </a:extLst>
          </p:cNvPr>
          <p:cNvGrpSpPr/>
          <p:nvPr userDrawn="1"/>
        </p:nvGrpSpPr>
        <p:grpSpPr>
          <a:xfrm>
            <a:off x="0" y="5975776"/>
            <a:ext cx="12193270" cy="894246"/>
            <a:chOff x="0" y="6007692"/>
            <a:chExt cx="12193270" cy="894246"/>
          </a:xfrm>
        </p:grpSpPr>
        <p:sp>
          <p:nvSpPr>
            <p:cNvPr id="6" name="object 761">
              <a:extLst>
                <a:ext uri="{FF2B5EF4-FFF2-40B4-BE49-F238E27FC236}">
                  <a16:creationId xmlns:a16="http://schemas.microsoft.com/office/drawing/2014/main" id="{95EF5D8F-8229-A84E-8EAE-F0C9DA45CD42}"/>
                </a:ext>
              </a:extLst>
            </p:cNvPr>
            <p:cNvSpPr/>
            <p:nvPr userDrawn="1"/>
          </p:nvSpPr>
          <p:spPr>
            <a:xfrm>
              <a:off x="838200" y="6008494"/>
              <a:ext cx="11355070" cy="893444"/>
            </a:xfrm>
            <a:custGeom>
              <a:avLst/>
              <a:gdLst/>
              <a:ahLst/>
              <a:cxnLst/>
              <a:rect l="l" t="t" r="r" b="b"/>
              <a:pathLst>
                <a:path w="12193270" h="893445">
                  <a:moveTo>
                    <a:pt x="12193206" y="0"/>
                  </a:moveTo>
                  <a:lnTo>
                    <a:pt x="0" y="0"/>
                  </a:lnTo>
                  <a:lnTo>
                    <a:pt x="0" y="892886"/>
                  </a:lnTo>
                  <a:lnTo>
                    <a:pt x="12193206" y="892886"/>
                  </a:lnTo>
                  <a:lnTo>
                    <a:pt x="12193206" y="0"/>
                  </a:lnTo>
                  <a:close/>
                </a:path>
              </a:pathLst>
            </a:custGeom>
            <a:solidFill>
              <a:srgbClr val="005193"/>
            </a:solidFill>
          </p:spPr>
          <p:txBody>
            <a:bodyPr wrap="square" lIns="0" tIns="0" rIns="0" bIns="0" rtlCol="0"/>
            <a:lstStyle/>
            <a:p>
              <a:endParaRPr/>
            </a:p>
          </p:txBody>
        </p:sp>
        <p:sp>
          <p:nvSpPr>
            <p:cNvPr id="7" name="object 763">
              <a:extLst>
                <a:ext uri="{FF2B5EF4-FFF2-40B4-BE49-F238E27FC236}">
                  <a16:creationId xmlns:a16="http://schemas.microsoft.com/office/drawing/2014/main" id="{1C900A90-A866-D346-A12E-6EAA6DFA23DA}"/>
                </a:ext>
              </a:extLst>
            </p:cNvPr>
            <p:cNvSpPr/>
            <p:nvPr userDrawn="1"/>
          </p:nvSpPr>
          <p:spPr>
            <a:xfrm>
              <a:off x="0" y="6007692"/>
              <a:ext cx="3163570" cy="894080"/>
            </a:xfrm>
            <a:custGeom>
              <a:avLst/>
              <a:gdLst/>
              <a:ahLst/>
              <a:cxnLst/>
              <a:rect l="l" t="t" r="r" b="b"/>
              <a:pathLst>
                <a:path w="3163570" h="894079">
                  <a:moveTo>
                    <a:pt x="3163290" y="0"/>
                  </a:moveTo>
                  <a:lnTo>
                    <a:pt x="298881" y="0"/>
                  </a:lnTo>
                  <a:lnTo>
                    <a:pt x="0" y="893686"/>
                  </a:lnTo>
                  <a:lnTo>
                    <a:pt x="3163290" y="893686"/>
                  </a:lnTo>
                  <a:lnTo>
                    <a:pt x="3163290" y="0"/>
                  </a:lnTo>
                  <a:close/>
                </a:path>
              </a:pathLst>
            </a:custGeom>
            <a:solidFill>
              <a:srgbClr val="005193"/>
            </a:solidFill>
          </p:spPr>
          <p:txBody>
            <a:bodyPr wrap="square" lIns="0" tIns="0" rIns="0" bIns="0" rtlCol="0"/>
            <a:lstStyle/>
            <a:p>
              <a:endParaRPr/>
            </a:p>
          </p:txBody>
        </p:sp>
      </p:grpSp>
      <p:sp>
        <p:nvSpPr>
          <p:cNvPr id="9" name="object 766">
            <a:extLst>
              <a:ext uri="{FF2B5EF4-FFF2-40B4-BE49-F238E27FC236}">
                <a16:creationId xmlns:a16="http://schemas.microsoft.com/office/drawing/2014/main" id="{2DCB0449-851F-2C43-8FC8-6C6F94BBE1F5}"/>
              </a:ext>
            </a:extLst>
          </p:cNvPr>
          <p:cNvSpPr/>
          <p:nvPr/>
        </p:nvSpPr>
        <p:spPr>
          <a:xfrm>
            <a:off x="0" y="0"/>
            <a:ext cx="2805430" cy="1307465"/>
          </a:xfrm>
          <a:custGeom>
            <a:avLst/>
            <a:gdLst/>
            <a:ahLst/>
            <a:cxnLst/>
            <a:rect l="l" t="t" r="r" b="b"/>
            <a:pathLst>
              <a:path w="2805430" h="1307465">
                <a:moveTo>
                  <a:pt x="2805036" y="0"/>
                </a:moveTo>
                <a:lnTo>
                  <a:pt x="0" y="0"/>
                </a:lnTo>
                <a:lnTo>
                  <a:pt x="0" y="1307312"/>
                </a:lnTo>
                <a:lnTo>
                  <a:pt x="2367826" y="1307312"/>
                </a:lnTo>
                <a:lnTo>
                  <a:pt x="2805036" y="0"/>
                </a:lnTo>
                <a:close/>
              </a:path>
            </a:pathLst>
          </a:custGeom>
          <a:solidFill>
            <a:srgbClr val="FFFFFF"/>
          </a:solidFill>
        </p:spPr>
        <p:txBody>
          <a:bodyPr wrap="square" lIns="0" tIns="0" rIns="0" bIns="0" rtlCol="0"/>
          <a:lstStyle/>
          <a:p>
            <a:endParaRPr/>
          </a:p>
        </p:txBody>
      </p:sp>
      <p:pic>
        <p:nvPicPr>
          <p:cNvPr id="10" name="Picture 9">
            <a:extLst>
              <a:ext uri="{FF2B5EF4-FFF2-40B4-BE49-F238E27FC236}">
                <a16:creationId xmlns:a16="http://schemas.microsoft.com/office/drawing/2014/main" id="{7B749C7B-FB53-DF46-9D9F-DA251FDB0CD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81000" y="249769"/>
            <a:ext cx="1756685" cy="807926"/>
          </a:xfrm>
          <a:prstGeom prst="rect">
            <a:avLst/>
          </a:prstGeom>
        </p:spPr>
      </p:pic>
    </p:spTree>
    <p:extLst>
      <p:ext uri="{BB962C8B-B14F-4D97-AF65-F5344CB8AC3E}">
        <p14:creationId xmlns:p14="http://schemas.microsoft.com/office/powerpoint/2010/main" val="371687193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object 6">
            <a:extLst>
              <a:ext uri="{FF2B5EF4-FFF2-40B4-BE49-F238E27FC236}">
                <a16:creationId xmlns:a16="http://schemas.microsoft.com/office/drawing/2014/main" id="{619190F4-38AD-1D4E-990F-118EC3572D26}"/>
              </a:ext>
            </a:extLst>
          </p:cNvPr>
          <p:cNvSpPr/>
          <p:nvPr userDrawn="1"/>
        </p:nvSpPr>
        <p:spPr>
          <a:xfrm>
            <a:off x="0" y="0"/>
            <a:ext cx="12193270" cy="6228000"/>
          </a:xfrm>
          <a:custGeom>
            <a:avLst/>
            <a:gdLst/>
            <a:ahLst/>
            <a:cxnLst/>
            <a:rect l="l" t="t" r="r" b="b"/>
            <a:pathLst>
              <a:path w="12193270" h="6199505">
                <a:moveTo>
                  <a:pt x="12193206" y="0"/>
                </a:moveTo>
                <a:lnTo>
                  <a:pt x="0" y="0"/>
                </a:lnTo>
                <a:lnTo>
                  <a:pt x="0" y="6199073"/>
                </a:lnTo>
                <a:lnTo>
                  <a:pt x="12193206" y="6199073"/>
                </a:lnTo>
                <a:lnTo>
                  <a:pt x="12193206" y="0"/>
                </a:lnTo>
                <a:close/>
              </a:path>
            </a:pathLst>
          </a:custGeom>
          <a:solidFill>
            <a:srgbClr val="005193"/>
          </a:solidFill>
        </p:spPr>
        <p:txBody>
          <a:bodyPr wrap="square" lIns="0" tIns="0" rIns="0" bIns="0" rtlCol="0"/>
          <a:lstStyle/>
          <a:p>
            <a:endParaRPr/>
          </a:p>
        </p:txBody>
      </p:sp>
    </p:spTree>
    <p:extLst>
      <p:ext uri="{BB962C8B-B14F-4D97-AF65-F5344CB8AC3E}">
        <p14:creationId xmlns:p14="http://schemas.microsoft.com/office/powerpoint/2010/main" val="170272521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lang="en-NL" dirty="0"/>
          </a:p>
        </p:txBody>
      </p:sp>
      <p:sp>
        <p:nvSpPr>
          <p:cNvPr id="3" name="Holder 3"/>
          <p:cNvSpPr>
            <a:spLocks noGrp="1"/>
          </p:cNvSpPr>
          <p:nvPr>
            <p:ph type="body" idx="1"/>
          </p:nvPr>
        </p:nvSpPr>
        <p:spPr/>
        <p:txBody>
          <a:bodyPr lIns="0" tIns="0" rIns="0" bIns="0"/>
          <a:lstStyle>
            <a:lvl1pPr>
              <a:defRPr/>
            </a:lvl1pPr>
          </a:lstStyle>
          <a:p>
            <a:endParaRPr/>
          </a:p>
        </p:txBody>
      </p:sp>
    </p:spTree>
    <p:extLst>
      <p:ext uri="{BB962C8B-B14F-4D97-AF65-F5344CB8AC3E}">
        <p14:creationId xmlns:p14="http://schemas.microsoft.com/office/powerpoint/2010/main" val="26064869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B8E87E-4F36-6346-82FE-8AEBB4FDA27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1F54D2C-2DA1-BC49-BE41-9A11B134F307}"/>
              </a:ext>
            </a:extLst>
          </p:cNvPr>
          <p:cNvSpPr>
            <a:spLocks noGrp="1"/>
          </p:cNvSpPr>
          <p:nvPr>
            <p:ph type="dt" sz="half" idx="10"/>
          </p:nvPr>
        </p:nvSpPr>
        <p:spPr/>
        <p:txBody>
          <a:bodyPr/>
          <a:lstStyle/>
          <a:p>
            <a:fld id="{22F3C9EE-78F8-1B43-A5D3-4FF98C3DBCD2}" type="datetimeFigureOut">
              <a:rPr lang="en-US" smtClean="0"/>
              <a:t>1/26/22</a:t>
            </a:fld>
            <a:endParaRPr lang="en-US"/>
          </a:p>
        </p:txBody>
      </p:sp>
      <p:sp>
        <p:nvSpPr>
          <p:cNvPr id="4" name="Footer Placeholder 3">
            <a:extLst>
              <a:ext uri="{FF2B5EF4-FFF2-40B4-BE49-F238E27FC236}">
                <a16:creationId xmlns:a16="http://schemas.microsoft.com/office/drawing/2014/main" id="{389D21D5-A74A-824E-A6C0-36E6538E06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3434DC9-D298-2B4B-93D3-3617AEBC8677}"/>
              </a:ext>
            </a:extLst>
          </p:cNvPr>
          <p:cNvSpPr>
            <a:spLocks noGrp="1"/>
          </p:cNvSpPr>
          <p:nvPr>
            <p:ph type="sldNum" sz="quarter" idx="12"/>
          </p:nvPr>
        </p:nvSpPr>
        <p:spPr/>
        <p:txBody>
          <a:bodyPr/>
          <a:lstStyle/>
          <a:p>
            <a:fld id="{5854517E-6C98-FA4B-BE85-89AACE494010}" type="slidenum">
              <a:rPr lang="en-US" smtClean="0"/>
              <a:t>‹#›</a:t>
            </a:fld>
            <a:endParaRPr lang="en-US"/>
          </a:p>
        </p:txBody>
      </p:sp>
    </p:spTree>
    <p:extLst>
      <p:ext uri="{BB962C8B-B14F-4D97-AF65-F5344CB8AC3E}">
        <p14:creationId xmlns:p14="http://schemas.microsoft.com/office/powerpoint/2010/main" val="276395808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lang="en-NL" dirty="0"/>
          </a:p>
        </p:txBody>
      </p:sp>
      <p:sp>
        <p:nvSpPr>
          <p:cNvPr id="3" name="Holder 3"/>
          <p:cNvSpPr>
            <a:spLocks noGrp="1"/>
          </p:cNvSpPr>
          <p:nvPr>
            <p:ph sz="half" idx="2"/>
          </p:nvPr>
        </p:nvSpPr>
        <p:spPr>
          <a:xfrm>
            <a:off x="609917" y="1577340"/>
            <a:ext cx="5306282"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82150" y="1577340"/>
            <a:ext cx="5306282" cy="4526280"/>
          </a:xfrm>
          <a:prstGeom prst="rect">
            <a:avLst/>
          </a:prstGeom>
        </p:spPr>
        <p:txBody>
          <a:bodyPr wrap="square" lIns="0" tIns="0" rIns="0" bIns="0">
            <a:spAutoFit/>
          </a:bodyPr>
          <a:lstStyle>
            <a:lvl1pPr>
              <a:defRPr/>
            </a:lvl1pPr>
          </a:lstStyle>
          <a:p>
            <a:endParaRPr/>
          </a:p>
        </p:txBody>
      </p:sp>
    </p:spTree>
    <p:extLst>
      <p:ext uri="{BB962C8B-B14F-4D97-AF65-F5344CB8AC3E}">
        <p14:creationId xmlns:p14="http://schemas.microsoft.com/office/powerpoint/2010/main" val="165398526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lang="en-NL" dirty="0"/>
          </a:p>
        </p:txBody>
      </p:sp>
    </p:spTree>
    <p:extLst>
      <p:ext uri="{BB962C8B-B14F-4D97-AF65-F5344CB8AC3E}">
        <p14:creationId xmlns:p14="http://schemas.microsoft.com/office/powerpoint/2010/main" val="18851556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3" name="object 6">
            <a:extLst>
              <a:ext uri="{FF2B5EF4-FFF2-40B4-BE49-F238E27FC236}">
                <a16:creationId xmlns:a16="http://schemas.microsoft.com/office/drawing/2014/main" id="{619190F4-38AD-1D4E-990F-118EC3572D26}"/>
              </a:ext>
            </a:extLst>
          </p:cNvPr>
          <p:cNvSpPr/>
          <p:nvPr userDrawn="1"/>
        </p:nvSpPr>
        <p:spPr>
          <a:xfrm>
            <a:off x="0" y="0"/>
            <a:ext cx="12193270" cy="6228000"/>
          </a:xfrm>
          <a:custGeom>
            <a:avLst/>
            <a:gdLst/>
            <a:ahLst/>
            <a:cxnLst/>
            <a:rect l="l" t="t" r="r" b="b"/>
            <a:pathLst>
              <a:path w="12193270" h="6199505">
                <a:moveTo>
                  <a:pt x="12193206" y="0"/>
                </a:moveTo>
                <a:lnTo>
                  <a:pt x="0" y="0"/>
                </a:lnTo>
                <a:lnTo>
                  <a:pt x="0" y="6199073"/>
                </a:lnTo>
                <a:lnTo>
                  <a:pt x="12193206" y="6199073"/>
                </a:lnTo>
                <a:lnTo>
                  <a:pt x="12193206" y="0"/>
                </a:lnTo>
                <a:close/>
              </a:path>
            </a:pathLst>
          </a:custGeom>
          <a:solidFill>
            <a:srgbClr val="D9E5EF"/>
          </a:solidFill>
        </p:spPr>
        <p:txBody>
          <a:bodyPr wrap="square" lIns="0" tIns="0" rIns="0" bIns="0" rtlCol="0"/>
          <a:lstStyle/>
          <a:p>
            <a:endParaRPr/>
          </a:p>
        </p:txBody>
      </p:sp>
    </p:spTree>
    <p:extLst>
      <p:ext uri="{BB962C8B-B14F-4D97-AF65-F5344CB8AC3E}">
        <p14:creationId xmlns:p14="http://schemas.microsoft.com/office/powerpoint/2010/main" val="149077492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05554" y="215900"/>
            <a:ext cx="11265199" cy="492443"/>
          </a:xfrm>
          <a:noFill/>
        </p:spPr>
        <p:txBody>
          <a:bodyPr/>
          <a:lstStyle/>
          <a:p>
            <a:endParaRPr lang="en-US" dirty="0"/>
          </a:p>
        </p:txBody>
      </p:sp>
      <p:sp>
        <p:nvSpPr>
          <p:cNvPr id="3" name="Content Placeholder 2"/>
          <p:cNvSpPr>
            <a:spLocks noGrp="1"/>
          </p:cNvSpPr>
          <p:nvPr>
            <p:ph sz="half" idx="1"/>
          </p:nvPr>
        </p:nvSpPr>
        <p:spPr>
          <a:xfrm>
            <a:off x="305553" y="1596873"/>
            <a:ext cx="5490706" cy="1384995"/>
          </a:xfrm>
          <a:noFill/>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073520" y="1596873"/>
            <a:ext cx="5490706" cy="1384995"/>
          </a:xfrm>
          <a:noFill/>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2FFBAD49-1F68-914B-9DFB-5D552C1A2BEB}" type="slidenum">
              <a:rPr lang="en-US" smtClean="0"/>
              <a:pPr/>
              <a:t>‹#›</a:t>
            </a:fld>
            <a:endParaRPr lang="en-US" dirty="0"/>
          </a:p>
        </p:txBody>
      </p:sp>
      <p:sp>
        <p:nvSpPr>
          <p:cNvPr id="5" name="Footer Placeholder 4">
            <a:extLst>
              <a:ext uri="{FF2B5EF4-FFF2-40B4-BE49-F238E27FC236}">
                <a16:creationId xmlns:a16="http://schemas.microsoft.com/office/drawing/2014/main" id="{46AEECEE-520F-D041-AD45-98C3C3CC7186}"/>
              </a:ext>
            </a:extLst>
          </p:cNvPr>
          <p:cNvSpPr>
            <a:spLocks noGrp="1"/>
          </p:cNvSpPr>
          <p:nvPr>
            <p:ph type="ftr" sz="quarter" idx="13"/>
          </p:nvPr>
        </p:nvSpPr>
        <p:spPr/>
        <p:txBody>
          <a:bodyPr/>
          <a:lstStyle/>
          <a:p>
            <a:r>
              <a:rPr lang="en-US"/>
              <a:t>Insert Name   </a:t>
            </a:r>
          </a:p>
          <a:p>
            <a:r>
              <a:rPr lang="en-US"/>
              <a:t>(Insert &gt; Header &amp; Footer &gt; Apply to All)</a:t>
            </a:r>
            <a:endParaRPr lang="en-US" dirty="0"/>
          </a:p>
        </p:txBody>
      </p:sp>
    </p:spTree>
    <p:extLst>
      <p:ext uri="{BB962C8B-B14F-4D97-AF65-F5344CB8AC3E}">
        <p14:creationId xmlns:p14="http://schemas.microsoft.com/office/powerpoint/2010/main" val="96077277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4_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05554" y="215900"/>
            <a:ext cx="11265199" cy="492443"/>
          </a:xfrm>
          <a:noFill/>
        </p:spPr>
        <p:txBody>
          <a:bodyPr/>
          <a:lstStyle/>
          <a:p>
            <a:endParaRPr lang="en-US" dirty="0"/>
          </a:p>
        </p:txBody>
      </p:sp>
      <p:sp>
        <p:nvSpPr>
          <p:cNvPr id="3" name="Content Placeholder 2"/>
          <p:cNvSpPr>
            <a:spLocks noGrp="1"/>
          </p:cNvSpPr>
          <p:nvPr>
            <p:ph sz="half" idx="1"/>
          </p:nvPr>
        </p:nvSpPr>
        <p:spPr>
          <a:xfrm>
            <a:off x="305553" y="1596873"/>
            <a:ext cx="5490706" cy="1384995"/>
          </a:xfrm>
          <a:noFill/>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073520" y="1596873"/>
            <a:ext cx="5490706" cy="1384995"/>
          </a:xfrm>
          <a:noFill/>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2FFBAD49-1F68-914B-9DFB-5D552C1A2BEB}" type="slidenum">
              <a:rPr lang="en-US" smtClean="0"/>
              <a:pPr/>
              <a:t>‹#›</a:t>
            </a:fld>
            <a:endParaRPr lang="en-US" dirty="0"/>
          </a:p>
        </p:txBody>
      </p:sp>
      <p:sp>
        <p:nvSpPr>
          <p:cNvPr id="5" name="Footer Placeholder 4">
            <a:extLst>
              <a:ext uri="{FF2B5EF4-FFF2-40B4-BE49-F238E27FC236}">
                <a16:creationId xmlns:a16="http://schemas.microsoft.com/office/drawing/2014/main" id="{46AEECEE-520F-D041-AD45-98C3C3CC7186}"/>
              </a:ext>
            </a:extLst>
          </p:cNvPr>
          <p:cNvSpPr>
            <a:spLocks noGrp="1"/>
          </p:cNvSpPr>
          <p:nvPr>
            <p:ph type="ftr" sz="quarter" idx="13"/>
          </p:nvPr>
        </p:nvSpPr>
        <p:spPr/>
        <p:txBody>
          <a:bodyPr/>
          <a:lstStyle/>
          <a:p>
            <a:r>
              <a:rPr lang="en-US"/>
              <a:t>Insert Name   </a:t>
            </a:r>
          </a:p>
          <a:p>
            <a:r>
              <a:rPr lang="en-US"/>
              <a:t>(Insert &gt; Header &amp; Footer &gt; Apply to All)</a:t>
            </a:r>
            <a:endParaRPr lang="en-US" dirty="0"/>
          </a:p>
        </p:txBody>
      </p:sp>
    </p:spTree>
    <p:extLst>
      <p:ext uri="{BB962C8B-B14F-4D97-AF65-F5344CB8AC3E}">
        <p14:creationId xmlns:p14="http://schemas.microsoft.com/office/powerpoint/2010/main" val="27455776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7" name="Text Placeholder 7"/>
          <p:cNvSpPr>
            <a:spLocks noGrp="1"/>
          </p:cNvSpPr>
          <p:nvPr>
            <p:ph type="body" sz="quarter" idx="11" hasCustomPrompt="1"/>
          </p:nvPr>
        </p:nvSpPr>
        <p:spPr>
          <a:xfrm>
            <a:off x="9851136" y="2"/>
            <a:ext cx="2340864" cy="267175"/>
          </a:xfrm>
        </p:spPr>
        <p:txBody>
          <a:bodyPr/>
          <a:lstStyle>
            <a:lvl1pPr algn="r">
              <a:defRPr sz="1400" b="0">
                <a:solidFill>
                  <a:schemeClr val="bg2"/>
                </a:solidFill>
              </a:defRPr>
            </a:lvl1pPr>
          </a:lstStyle>
          <a:p>
            <a:pPr lvl="0"/>
            <a:r>
              <a:rPr lang="en-US" dirty="0"/>
              <a:t>HIGHLY CONFIDENTIAL</a:t>
            </a:r>
          </a:p>
        </p:txBody>
      </p:sp>
      <p:cxnSp>
        <p:nvCxnSpPr>
          <p:cNvPr id="8" name="Straight Connector 7">
            <a:extLst>
              <a:ext uri="{FF2B5EF4-FFF2-40B4-BE49-F238E27FC236}">
                <a16:creationId xmlns:a16="http://schemas.microsoft.com/office/drawing/2014/main" id="{F72FE6E3-A06C-45E8-B6D7-98992BE91393}"/>
              </a:ext>
            </a:extLst>
          </p:cNvPr>
          <p:cNvCxnSpPr>
            <a:cxnSpLocks/>
          </p:cNvCxnSpPr>
          <p:nvPr/>
        </p:nvCxnSpPr>
        <p:spPr>
          <a:xfrm>
            <a:off x="164291" y="6415343"/>
            <a:ext cx="1174236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CD64E7F1-99DF-44BC-AB1D-46A6A8CDB9C2}"/>
              </a:ext>
            </a:extLst>
          </p:cNvPr>
          <p:cNvSpPr>
            <a:spLocks noGrp="1"/>
          </p:cNvSpPr>
          <p:nvPr>
            <p:ph type="ctrTitle" hasCustomPrompt="1"/>
          </p:nvPr>
        </p:nvSpPr>
        <p:spPr>
          <a:xfrm>
            <a:off x="355600" y="2062806"/>
            <a:ext cx="10363200" cy="1470025"/>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5720" tIns="46038" rIns="45720" bIns="46038" numCol="1" anchor="b" anchorCtr="0" compatLnSpc="1">
            <a:prstTxWarp prst="textNoShape">
              <a:avLst/>
            </a:prstTxWarp>
          </a:bodyPr>
          <a:lstStyle>
            <a:lvl1pPr algn="l">
              <a:defRPr lang="en-US" sz="3733" b="0" dirty="0">
                <a:solidFill>
                  <a:schemeClr val="tx2"/>
                </a:solidFill>
              </a:defRPr>
            </a:lvl1pPr>
          </a:lstStyle>
          <a:p>
            <a:pPr lvl="0"/>
            <a:r>
              <a:rPr lang="en-US" dirty="0"/>
              <a:t>Click to add title</a:t>
            </a:r>
          </a:p>
        </p:txBody>
      </p:sp>
      <p:sp>
        <p:nvSpPr>
          <p:cNvPr id="10" name="Subtitle 2">
            <a:extLst>
              <a:ext uri="{FF2B5EF4-FFF2-40B4-BE49-F238E27FC236}">
                <a16:creationId xmlns:a16="http://schemas.microsoft.com/office/drawing/2014/main" id="{D8BF6F45-2C4D-4D26-B263-FD2054C3548D}"/>
              </a:ext>
            </a:extLst>
          </p:cNvPr>
          <p:cNvSpPr>
            <a:spLocks noGrp="1"/>
          </p:cNvSpPr>
          <p:nvPr>
            <p:ph type="subTitle" idx="1" hasCustomPrompt="1"/>
          </p:nvPr>
        </p:nvSpPr>
        <p:spPr>
          <a:xfrm>
            <a:off x="355600" y="3601149"/>
            <a:ext cx="10363200" cy="419616"/>
          </a:xfrm>
        </p:spPr>
        <p:txBody>
          <a:bodyPr>
            <a:noAutofit/>
          </a:bodyPr>
          <a:lstStyle>
            <a:lvl1pPr marL="0" indent="0" algn="l">
              <a:spcBef>
                <a:spcPts val="0"/>
              </a:spcBef>
              <a:spcAft>
                <a:spcPts val="0"/>
              </a:spcAft>
              <a:buNone/>
              <a:defRPr sz="2133" b="0">
                <a:solidFill>
                  <a:schemeClr val="accent1"/>
                </a:solidFill>
              </a:defRPr>
            </a:lvl1pPr>
            <a:lvl2pPr marL="457178" indent="0" algn="ctr">
              <a:buNone/>
              <a:defRPr>
                <a:solidFill>
                  <a:schemeClr val="tx1">
                    <a:tint val="75000"/>
                  </a:schemeClr>
                </a:solidFill>
              </a:defRPr>
            </a:lvl2pPr>
            <a:lvl3pPr marL="914354" indent="0" algn="ctr">
              <a:buNone/>
              <a:defRPr>
                <a:solidFill>
                  <a:schemeClr val="tx1">
                    <a:tint val="75000"/>
                  </a:schemeClr>
                </a:solidFill>
              </a:defRPr>
            </a:lvl3pPr>
            <a:lvl4pPr marL="1371532" indent="0" algn="ctr">
              <a:buNone/>
              <a:defRPr>
                <a:solidFill>
                  <a:schemeClr val="tx1">
                    <a:tint val="75000"/>
                  </a:schemeClr>
                </a:solidFill>
              </a:defRPr>
            </a:lvl4pPr>
            <a:lvl5pPr marL="1828709" indent="0" algn="ctr">
              <a:buNone/>
              <a:defRPr>
                <a:solidFill>
                  <a:schemeClr val="tx1">
                    <a:tint val="75000"/>
                  </a:schemeClr>
                </a:solidFill>
              </a:defRPr>
            </a:lvl5pPr>
            <a:lvl6pPr marL="2285886" indent="0" algn="ctr">
              <a:buNone/>
              <a:defRPr>
                <a:solidFill>
                  <a:schemeClr val="tx1">
                    <a:tint val="75000"/>
                  </a:schemeClr>
                </a:solidFill>
              </a:defRPr>
            </a:lvl6pPr>
            <a:lvl7pPr marL="2743062" indent="0" algn="ctr">
              <a:buNone/>
              <a:defRPr>
                <a:solidFill>
                  <a:schemeClr val="tx1">
                    <a:tint val="75000"/>
                  </a:schemeClr>
                </a:solidFill>
              </a:defRPr>
            </a:lvl7pPr>
            <a:lvl8pPr marL="3200240" indent="0" algn="ctr">
              <a:buNone/>
              <a:defRPr>
                <a:solidFill>
                  <a:schemeClr val="tx1">
                    <a:tint val="75000"/>
                  </a:schemeClr>
                </a:solidFill>
              </a:defRPr>
            </a:lvl8pPr>
            <a:lvl9pPr marL="3657418" indent="0" algn="ctr">
              <a:buNone/>
              <a:defRPr>
                <a:solidFill>
                  <a:schemeClr val="tx1">
                    <a:tint val="75000"/>
                  </a:schemeClr>
                </a:solidFill>
              </a:defRPr>
            </a:lvl9pPr>
          </a:lstStyle>
          <a:p>
            <a:r>
              <a:rPr lang="en-US" dirty="0"/>
              <a:t>Click to add authors</a:t>
            </a:r>
          </a:p>
        </p:txBody>
      </p:sp>
    </p:spTree>
    <p:custDataLst>
      <p:tags r:id="rId1"/>
    </p:custDataLst>
    <p:extLst>
      <p:ext uri="{BB962C8B-B14F-4D97-AF65-F5344CB8AC3E}">
        <p14:creationId xmlns:p14="http://schemas.microsoft.com/office/powerpoint/2010/main" val="705101285"/>
      </p:ext>
    </p:extLst>
  </p:cSld>
  <p:clrMapOvr>
    <a:masterClrMapping/>
  </p:clrMapOvr>
  <p:hf hdr="0" ftr="0" dt="0"/>
  <p:extLst>
    <p:ext uri="{DCECCB84-F9BA-43D5-87BE-67443E8EF086}">
      <p15:sldGuideLst xmlns:p15="http://schemas.microsoft.com/office/powerpoint/2012/main">
        <p15:guide id="1" orient="horz" pos="505">
          <p15:clr>
            <a:srgbClr val="FBAE40"/>
          </p15:clr>
        </p15:guide>
        <p15:guide id="2" pos="459">
          <p15:clr>
            <a:srgbClr val="FBAE40"/>
          </p15:clr>
        </p15:guide>
        <p15:guide id="3" pos="807">
          <p15:clr>
            <a:srgbClr val="FBAE40"/>
          </p15:clr>
        </p15:guide>
        <p15:guide id="4" orient="horz" pos="325">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Title Slide Oral or Poster">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55600" y="1889870"/>
            <a:ext cx="10363200" cy="1470025"/>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5720" tIns="46038" rIns="45720" bIns="46038" numCol="1" anchor="b" anchorCtr="0" compatLnSpc="1">
            <a:prstTxWarp prst="textNoShape">
              <a:avLst/>
            </a:prstTxWarp>
          </a:bodyPr>
          <a:lstStyle>
            <a:lvl1pPr algn="l">
              <a:defRPr lang="en-US" sz="3733" b="0" dirty="0">
                <a:solidFill>
                  <a:schemeClr val="tx2"/>
                </a:solidFill>
              </a:defRPr>
            </a:lvl1pPr>
          </a:lstStyle>
          <a:p>
            <a:pPr lvl="0"/>
            <a:r>
              <a:rPr lang="en-US" dirty="0"/>
              <a:t>Click to add title</a:t>
            </a:r>
          </a:p>
        </p:txBody>
      </p:sp>
      <p:sp>
        <p:nvSpPr>
          <p:cNvPr id="3" name="Subtitle 2"/>
          <p:cNvSpPr>
            <a:spLocks noGrp="1"/>
          </p:cNvSpPr>
          <p:nvPr>
            <p:ph type="subTitle" idx="1" hasCustomPrompt="1"/>
          </p:nvPr>
        </p:nvSpPr>
        <p:spPr>
          <a:xfrm>
            <a:off x="355600" y="3428213"/>
            <a:ext cx="10363200" cy="419616"/>
          </a:xfrm>
        </p:spPr>
        <p:txBody>
          <a:bodyPr>
            <a:noAutofit/>
          </a:bodyPr>
          <a:lstStyle>
            <a:lvl1pPr marL="0" indent="0" algn="l">
              <a:spcBef>
                <a:spcPts val="0"/>
              </a:spcBef>
              <a:spcAft>
                <a:spcPts val="0"/>
              </a:spcAft>
              <a:buNone/>
              <a:defRPr sz="2133" b="0">
                <a:solidFill>
                  <a:schemeClr val="accent1"/>
                </a:solidFill>
              </a:defRPr>
            </a:lvl1pPr>
            <a:lvl2pPr marL="457178" indent="0" algn="ctr">
              <a:buNone/>
              <a:defRPr>
                <a:solidFill>
                  <a:schemeClr val="tx1">
                    <a:tint val="75000"/>
                  </a:schemeClr>
                </a:solidFill>
              </a:defRPr>
            </a:lvl2pPr>
            <a:lvl3pPr marL="914354" indent="0" algn="ctr">
              <a:buNone/>
              <a:defRPr>
                <a:solidFill>
                  <a:schemeClr val="tx1">
                    <a:tint val="75000"/>
                  </a:schemeClr>
                </a:solidFill>
              </a:defRPr>
            </a:lvl3pPr>
            <a:lvl4pPr marL="1371532" indent="0" algn="ctr">
              <a:buNone/>
              <a:defRPr>
                <a:solidFill>
                  <a:schemeClr val="tx1">
                    <a:tint val="75000"/>
                  </a:schemeClr>
                </a:solidFill>
              </a:defRPr>
            </a:lvl4pPr>
            <a:lvl5pPr marL="1828709" indent="0" algn="ctr">
              <a:buNone/>
              <a:defRPr>
                <a:solidFill>
                  <a:schemeClr val="tx1">
                    <a:tint val="75000"/>
                  </a:schemeClr>
                </a:solidFill>
              </a:defRPr>
            </a:lvl5pPr>
            <a:lvl6pPr marL="2285886" indent="0" algn="ctr">
              <a:buNone/>
              <a:defRPr>
                <a:solidFill>
                  <a:schemeClr val="tx1">
                    <a:tint val="75000"/>
                  </a:schemeClr>
                </a:solidFill>
              </a:defRPr>
            </a:lvl6pPr>
            <a:lvl7pPr marL="2743062" indent="0" algn="ctr">
              <a:buNone/>
              <a:defRPr>
                <a:solidFill>
                  <a:schemeClr val="tx1">
                    <a:tint val="75000"/>
                  </a:schemeClr>
                </a:solidFill>
              </a:defRPr>
            </a:lvl7pPr>
            <a:lvl8pPr marL="3200240" indent="0" algn="ctr">
              <a:buNone/>
              <a:defRPr>
                <a:solidFill>
                  <a:schemeClr val="tx1">
                    <a:tint val="75000"/>
                  </a:schemeClr>
                </a:solidFill>
              </a:defRPr>
            </a:lvl8pPr>
            <a:lvl9pPr marL="3657418" indent="0" algn="ctr">
              <a:buNone/>
              <a:defRPr>
                <a:solidFill>
                  <a:schemeClr val="tx1">
                    <a:tint val="75000"/>
                  </a:schemeClr>
                </a:solidFill>
              </a:defRPr>
            </a:lvl9pPr>
          </a:lstStyle>
          <a:p>
            <a:r>
              <a:rPr lang="en-US" dirty="0"/>
              <a:t>Click to add authors</a:t>
            </a:r>
          </a:p>
        </p:txBody>
      </p:sp>
      <p:cxnSp>
        <p:nvCxnSpPr>
          <p:cNvPr id="9" name="Straight Connector 8">
            <a:extLst>
              <a:ext uri="{FF2B5EF4-FFF2-40B4-BE49-F238E27FC236}">
                <a16:creationId xmlns:a16="http://schemas.microsoft.com/office/drawing/2014/main" id="{E9ED57D8-0216-4E00-A170-28372EC4083A}"/>
              </a:ext>
            </a:extLst>
          </p:cNvPr>
          <p:cNvCxnSpPr>
            <a:cxnSpLocks/>
          </p:cNvCxnSpPr>
          <p:nvPr/>
        </p:nvCxnSpPr>
        <p:spPr>
          <a:xfrm>
            <a:off x="164291" y="6415343"/>
            <a:ext cx="1174236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 Placeholder 7"/>
          <p:cNvSpPr>
            <a:spLocks noGrp="1"/>
          </p:cNvSpPr>
          <p:nvPr>
            <p:ph type="body" sz="quarter" idx="11" hasCustomPrompt="1"/>
          </p:nvPr>
        </p:nvSpPr>
        <p:spPr>
          <a:xfrm>
            <a:off x="9851136" y="2"/>
            <a:ext cx="2340864" cy="267175"/>
          </a:xfrm>
        </p:spPr>
        <p:txBody>
          <a:bodyPr/>
          <a:lstStyle>
            <a:lvl1pPr algn="r">
              <a:defRPr sz="1400" b="0">
                <a:solidFill>
                  <a:schemeClr val="bg2"/>
                </a:solidFill>
              </a:defRPr>
            </a:lvl1pPr>
          </a:lstStyle>
          <a:p>
            <a:pPr lvl="0"/>
            <a:r>
              <a:rPr lang="en-US" dirty="0"/>
              <a:t>HIGHLY CONFIDENTIAL</a:t>
            </a:r>
          </a:p>
        </p:txBody>
      </p:sp>
      <p:sp>
        <p:nvSpPr>
          <p:cNvPr id="5" name="Text Placeholder 4">
            <a:extLst>
              <a:ext uri="{FF2B5EF4-FFF2-40B4-BE49-F238E27FC236}">
                <a16:creationId xmlns:a16="http://schemas.microsoft.com/office/drawing/2014/main" id="{70C96920-974E-4924-9A66-A625F1502062}"/>
              </a:ext>
            </a:extLst>
          </p:cNvPr>
          <p:cNvSpPr>
            <a:spLocks noGrp="1"/>
          </p:cNvSpPr>
          <p:nvPr>
            <p:ph type="body" sz="quarter" idx="12" hasCustomPrompt="1"/>
          </p:nvPr>
        </p:nvSpPr>
        <p:spPr>
          <a:xfrm>
            <a:off x="355600" y="3916152"/>
            <a:ext cx="10363200" cy="353043"/>
          </a:xfrm>
        </p:spPr>
        <p:txBody>
          <a:bodyPr/>
          <a:lstStyle>
            <a:lvl1pPr>
              <a:defRPr sz="1867"/>
            </a:lvl1pPr>
          </a:lstStyle>
          <a:p>
            <a:pPr lvl="0"/>
            <a:r>
              <a:rPr lang="en-US" dirty="0"/>
              <a:t>Click to add affiliations</a:t>
            </a:r>
            <a:endParaRPr lang="en-GB" dirty="0"/>
          </a:p>
        </p:txBody>
      </p:sp>
    </p:spTree>
    <p:custDataLst>
      <p:tags r:id="rId1"/>
    </p:custDataLst>
    <p:extLst>
      <p:ext uri="{BB962C8B-B14F-4D97-AF65-F5344CB8AC3E}">
        <p14:creationId xmlns:p14="http://schemas.microsoft.com/office/powerpoint/2010/main" val="646607737"/>
      </p:ext>
    </p:extLst>
  </p:cSld>
  <p:clrMapOvr>
    <a:masterClrMapping/>
  </p:clrMapOvr>
  <p:hf hdr="0" ftr="0" dt="0"/>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0DED229-FF74-4A62-88C2-BBB1F4AD1004}"/>
              </a:ext>
            </a:extLst>
          </p:cNvPr>
          <p:cNvSpPr>
            <a:spLocks noGrp="1"/>
          </p:cNvSpPr>
          <p:nvPr>
            <p:ph type="body" sz="quarter" idx="12" hasCustomPrompt="1"/>
          </p:nvPr>
        </p:nvSpPr>
        <p:spPr>
          <a:xfrm>
            <a:off x="9665819" y="1"/>
            <a:ext cx="2526183" cy="249283"/>
          </a:xfrm>
        </p:spPr>
        <p:txBody>
          <a:bodyPr/>
          <a:lstStyle>
            <a:lvl1pPr algn="r">
              <a:defRPr sz="1067">
                <a:solidFill>
                  <a:schemeClr val="tx2"/>
                </a:solidFill>
              </a:defRPr>
            </a:lvl1pPr>
          </a:lstStyle>
          <a:p>
            <a:pPr lvl="0"/>
            <a:r>
              <a:rPr lang="en-US" dirty="0"/>
              <a:t>Study name</a:t>
            </a: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378463" y="1397000"/>
            <a:ext cx="11435077" cy="4622800"/>
          </a:xfrm>
        </p:spPr>
        <p:txBody>
          <a:bodyPr/>
          <a:lstStyle>
            <a:lvl1pPr marL="0" indent="0">
              <a:buNone/>
              <a:defRPr b="0">
                <a:solidFill>
                  <a:schemeClr val="tx2"/>
                </a:solidFill>
              </a:defRPr>
            </a:lvl1pPr>
            <a:lvl2pPr marL="256020" indent="-256020">
              <a:buFont typeface="Arial" panose="020B0604020202020204" pitchFamily="34" charset="0"/>
              <a:buChar char="•"/>
              <a:defRPr/>
            </a:lvl2pPr>
            <a:lvl3pPr marL="755866" indent="-341358">
              <a:buFont typeface="Arial" panose="020B0604020202020204" pitchFamily="34" charset="0"/>
              <a:buChar char="–"/>
              <a:defRPr/>
            </a:lvl3pPr>
            <a:lvl4pPr marL="1182565" indent="-268211">
              <a:buFont typeface="Arial" panose="020B0604020202020204" pitchFamily="34" charset="0"/>
              <a:buChar char="•"/>
              <a:defRPr/>
            </a:lvl4pPr>
            <a:lvl5pPr marL="1609264" indent="-304784">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5"/>
          <p:cNvSpPr>
            <a:spLocks noGrp="1"/>
          </p:cNvSpPr>
          <p:nvPr>
            <p:ph type="sldNum" sz="quarter" idx="4"/>
          </p:nvPr>
        </p:nvSpPr>
        <p:spPr>
          <a:xfrm>
            <a:off x="11334443" y="6413120"/>
            <a:ext cx="662940" cy="365125"/>
          </a:xfrm>
          <a:prstGeom prst="rect">
            <a:avLst/>
          </a:prstGeom>
        </p:spPr>
        <p:txBody>
          <a:bodyPr vert="horz" lIns="91440" tIns="45720" rIns="91440" bIns="45720" rtlCol="0" anchor="ctr"/>
          <a:lstStyle>
            <a:lvl1pPr algn="r">
              <a:defRPr lang="en-US" sz="1467" smtClean="0"/>
            </a:lvl1pPr>
          </a:lstStyle>
          <a:p>
            <a:fld id="{47051DE0-578D-472D-B8B1-1F1BC547C937}" type="slidenum">
              <a:rPr lang="en-US" smtClean="0"/>
              <a:t>‹#›</a:t>
            </a:fld>
            <a:endParaRPr lang="en-US" dirty="0"/>
          </a:p>
        </p:txBody>
      </p:sp>
    </p:spTree>
    <p:custDataLst>
      <p:tags r:id="rId1"/>
    </p:custDataLst>
    <p:extLst>
      <p:ext uri="{BB962C8B-B14F-4D97-AF65-F5344CB8AC3E}">
        <p14:creationId xmlns:p14="http://schemas.microsoft.com/office/powerpoint/2010/main" val="1514472569"/>
      </p:ext>
    </p:extLst>
  </p:cSld>
  <p:clrMapOvr>
    <a:masterClrMapping/>
  </p:clrMapOvr>
  <p:hf hdr="0" ftr="0" dt="0"/>
  <p:extLst>
    <p:ext uri="{DCECCB84-F9BA-43D5-87BE-67443E8EF086}">
      <p15:sldGuideLst xmlns:p15="http://schemas.microsoft.com/office/powerpoint/2012/main">
        <p15:guide id="1" orient="horz" pos="660">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7" name="Text Placeholder 4">
            <a:extLst>
              <a:ext uri="{FF2B5EF4-FFF2-40B4-BE49-F238E27FC236}">
                <a16:creationId xmlns:a16="http://schemas.microsoft.com/office/drawing/2014/main" id="{3E8465C9-2B18-4CC9-AD75-2C78F880FA8E}"/>
              </a:ext>
            </a:extLst>
          </p:cNvPr>
          <p:cNvSpPr>
            <a:spLocks noGrp="1"/>
          </p:cNvSpPr>
          <p:nvPr>
            <p:ph type="body" sz="quarter" idx="12" hasCustomPrompt="1"/>
          </p:nvPr>
        </p:nvSpPr>
        <p:spPr>
          <a:xfrm>
            <a:off x="9665819" y="1"/>
            <a:ext cx="2526183" cy="249283"/>
          </a:xfrm>
        </p:spPr>
        <p:txBody>
          <a:bodyPr/>
          <a:lstStyle>
            <a:lvl1pPr algn="r">
              <a:defRPr sz="1067">
                <a:solidFill>
                  <a:schemeClr val="tx2"/>
                </a:solidFill>
              </a:defRPr>
            </a:lvl1pPr>
          </a:lstStyle>
          <a:p>
            <a:pPr lvl="0"/>
            <a:r>
              <a:rPr lang="en-US" dirty="0"/>
              <a:t>Study name</a:t>
            </a:r>
          </a:p>
        </p:txBody>
      </p:sp>
      <p:sp>
        <p:nvSpPr>
          <p:cNvPr id="2" name="Title 1"/>
          <p:cNvSpPr>
            <a:spLocks noGrp="1"/>
          </p:cNvSpPr>
          <p:nvPr>
            <p:ph type="title"/>
          </p:nvPr>
        </p:nvSpPr>
        <p:spPr/>
        <p:txBody>
          <a:bodyPr/>
          <a:lstStyle/>
          <a:p>
            <a:r>
              <a:rPr lang="en-US"/>
              <a:t>Click to edit Master title style</a:t>
            </a:r>
            <a:endParaRPr lang="en-US" dirty="0"/>
          </a:p>
        </p:txBody>
      </p:sp>
      <p:sp>
        <p:nvSpPr>
          <p:cNvPr id="8" name="Slide Number Placeholder 5"/>
          <p:cNvSpPr>
            <a:spLocks noGrp="1"/>
          </p:cNvSpPr>
          <p:nvPr>
            <p:ph type="sldNum" sz="quarter" idx="4"/>
          </p:nvPr>
        </p:nvSpPr>
        <p:spPr>
          <a:xfrm>
            <a:off x="11334443" y="6413120"/>
            <a:ext cx="662940" cy="365125"/>
          </a:xfrm>
          <a:prstGeom prst="rect">
            <a:avLst/>
          </a:prstGeom>
        </p:spPr>
        <p:txBody>
          <a:bodyPr vert="horz" lIns="91440" tIns="45720" rIns="91440" bIns="45720" rtlCol="0" anchor="ctr"/>
          <a:lstStyle>
            <a:lvl1pPr algn="r">
              <a:defRPr lang="en-US" sz="1467" smtClean="0"/>
            </a:lvl1pPr>
          </a:lstStyle>
          <a:p>
            <a:fld id="{47051DE0-578D-472D-B8B1-1F1BC547C937}" type="slidenum">
              <a:rPr lang="en-US" smtClean="0"/>
              <a:t>‹#›</a:t>
            </a:fld>
            <a:endParaRPr lang="en-US" dirty="0"/>
          </a:p>
        </p:txBody>
      </p:sp>
      <p:sp>
        <p:nvSpPr>
          <p:cNvPr id="6" name="Content Placeholder 5"/>
          <p:cNvSpPr>
            <a:spLocks noGrp="1"/>
          </p:cNvSpPr>
          <p:nvPr>
            <p:ph sz="quarter" idx="10"/>
          </p:nvPr>
        </p:nvSpPr>
        <p:spPr>
          <a:xfrm>
            <a:off x="378461" y="1396999"/>
            <a:ext cx="5552016" cy="472863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1"/>
          </p:nvPr>
        </p:nvSpPr>
        <p:spPr>
          <a:xfrm>
            <a:off x="6266179" y="1397002"/>
            <a:ext cx="5547360" cy="47286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ustDataLst>
      <p:tags r:id="rId1"/>
    </p:custDataLst>
    <p:extLst>
      <p:ext uri="{BB962C8B-B14F-4D97-AF65-F5344CB8AC3E}">
        <p14:creationId xmlns:p14="http://schemas.microsoft.com/office/powerpoint/2010/main" val="3860938718"/>
      </p:ext>
    </p:extLst>
  </p:cSld>
  <p:clrMapOvr>
    <a:masterClrMapping/>
  </p:clrMapOvr>
  <p:hf hdr="0" ftr="0" dt="0"/>
  <p:extLst>
    <p:ext uri="{DCECCB84-F9BA-43D5-87BE-67443E8EF086}">
      <p15:sldGuideLst xmlns:p15="http://schemas.microsoft.com/office/powerpoint/2012/main">
        <p15:guide id="1" orient="horz" pos="660">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8" name="Text Placeholder 4">
            <a:extLst>
              <a:ext uri="{FF2B5EF4-FFF2-40B4-BE49-F238E27FC236}">
                <a16:creationId xmlns:a16="http://schemas.microsoft.com/office/drawing/2014/main" id="{29725604-E347-496D-96EC-C1B5EDC5FDAE}"/>
              </a:ext>
            </a:extLst>
          </p:cNvPr>
          <p:cNvSpPr>
            <a:spLocks noGrp="1"/>
          </p:cNvSpPr>
          <p:nvPr>
            <p:ph type="body" sz="quarter" idx="13" hasCustomPrompt="1"/>
          </p:nvPr>
        </p:nvSpPr>
        <p:spPr>
          <a:xfrm>
            <a:off x="9665819" y="1"/>
            <a:ext cx="2526183" cy="249283"/>
          </a:xfrm>
        </p:spPr>
        <p:txBody>
          <a:bodyPr/>
          <a:lstStyle>
            <a:lvl1pPr algn="r">
              <a:defRPr sz="1067">
                <a:solidFill>
                  <a:schemeClr val="tx2"/>
                </a:solidFill>
              </a:defRPr>
            </a:lvl1pPr>
          </a:lstStyle>
          <a:p>
            <a:pPr lvl="0"/>
            <a:r>
              <a:rPr lang="en-US" dirty="0"/>
              <a:t>Study name</a:t>
            </a:r>
          </a:p>
        </p:txBody>
      </p:sp>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379200" y="1397000"/>
            <a:ext cx="5553600" cy="561109"/>
          </a:xfrm>
        </p:spPr>
        <p:txBody>
          <a:bodyPr anchor="t"/>
          <a:lstStyle>
            <a:lvl1pPr marL="0" indent="0">
              <a:buNone/>
              <a:defRPr sz="2400" b="1">
                <a:solidFill>
                  <a:schemeClr val="tx2"/>
                </a:solidFill>
              </a:defRPr>
            </a:lvl1pPr>
            <a:lvl2pPr marL="609570" indent="0">
              <a:buNone/>
              <a:defRPr sz="2667" b="1"/>
            </a:lvl2pPr>
            <a:lvl3pPr marL="1219140" indent="0">
              <a:buNone/>
              <a:defRPr sz="2400" b="1"/>
            </a:lvl3pPr>
            <a:lvl4pPr marL="1828709" indent="0">
              <a:buNone/>
              <a:defRPr sz="2133" b="1"/>
            </a:lvl4pPr>
            <a:lvl5pPr marL="2438278" indent="0">
              <a:buNone/>
              <a:defRPr sz="2133" b="1"/>
            </a:lvl5pPr>
            <a:lvl6pPr marL="3047848" indent="0">
              <a:buNone/>
              <a:defRPr sz="2133" b="1"/>
            </a:lvl6pPr>
            <a:lvl7pPr marL="3657418" indent="0">
              <a:buNone/>
              <a:defRPr sz="2133" b="1"/>
            </a:lvl7pPr>
            <a:lvl8pPr marL="4266987" indent="0">
              <a:buNone/>
              <a:defRPr sz="2133" b="1"/>
            </a:lvl8pPr>
            <a:lvl9pPr marL="4876557" indent="0">
              <a:buNone/>
              <a:defRPr sz="2133" b="1"/>
            </a:lvl9pPr>
          </a:lstStyle>
          <a:p>
            <a:pPr lvl="0"/>
            <a:r>
              <a:rPr lang="en-US"/>
              <a:t>Click to edit Master text styles</a:t>
            </a:r>
          </a:p>
        </p:txBody>
      </p:sp>
      <p:sp>
        <p:nvSpPr>
          <p:cNvPr id="5" name="Text Placeholder 4"/>
          <p:cNvSpPr>
            <a:spLocks noGrp="1"/>
          </p:cNvSpPr>
          <p:nvPr>
            <p:ph type="body" sz="quarter" idx="3"/>
          </p:nvPr>
        </p:nvSpPr>
        <p:spPr>
          <a:xfrm>
            <a:off x="6268800" y="1397000"/>
            <a:ext cx="5553600" cy="561109"/>
          </a:xfrm>
        </p:spPr>
        <p:txBody>
          <a:bodyPr anchor="t"/>
          <a:lstStyle>
            <a:lvl1pPr marL="0" indent="0">
              <a:buNone/>
              <a:defRPr sz="2400" b="1">
                <a:solidFill>
                  <a:schemeClr val="tx2"/>
                </a:solidFill>
              </a:defRPr>
            </a:lvl1pPr>
            <a:lvl2pPr marL="609570" indent="0">
              <a:buNone/>
              <a:defRPr sz="2667" b="1"/>
            </a:lvl2pPr>
            <a:lvl3pPr marL="1219140" indent="0">
              <a:buNone/>
              <a:defRPr sz="2400" b="1"/>
            </a:lvl3pPr>
            <a:lvl4pPr marL="1828709" indent="0">
              <a:buNone/>
              <a:defRPr sz="2133" b="1"/>
            </a:lvl4pPr>
            <a:lvl5pPr marL="2438278" indent="0">
              <a:buNone/>
              <a:defRPr sz="2133" b="1"/>
            </a:lvl5pPr>
            <a:lvl6pPr marL="3047848" indent="0">
              <a:buNone/>
              <a:defRPr sz="2133" b="1"/>
            </a:lvl6pPr>
            <a:lvl7pPr marL="3657418" indent="0">
              <a:buNone/>
              <a:defRPr sz="2133" b="1"/>
            </a:lvl7pPr>
            <a:lvl8pPr marL="4266987" indent="0">
              <a:buNone/>
              <a:defRPr sz="2133" b="1"/>
            </a:lvl8pPr>
            <a:lvl9pPr marL="4876557" indent="0">
              <a:buNone/>
              <a:defRPr sz="2133" b="1"/>
            </a:lvl9pPr>
          </a:lstStyle>
          <a:p>
            <a:pPr lvl="0"/>
            <a:r>
              <a:rPr lang="en-US"/>
              <a:t>Click to edit Master text styles</a:t>
            </a:r>
          </a:p>
        </p:txBody>
      </p:sp>
      <p:sp>
        <p:nvSpPr>
          <p:cNvPr id="10" name="Slide Number Placeholder 5"/>
          <p:cNvSpPr>
            <a:spLocks noGrp="1"/>
          </p:cNvSpPr>
          <p:nvPr>
            <p:ph type="sldNum" sz="quarter" idx="10"/>
          </p:nvPr>
        </p:nvSpPr>
        <p:spPr>
          <a:xfrm>
            <a:off x="11334443" y="6413120"/>
            <a:ext cx="662940" cy="365125"/>
          </a:xfrm>
          <a:prstGeom prst="rect">
            <a:avLst/>
          </a:prstGeom>
        </p:spPr>
        <p:txBody>
          <a:bodyPr vert="horz" lIns="91440" tIns="45720" rIns="91440" bIns="45720" rtlCol="0" anchor="ctr"/>
          <a:lstStyle>
            <a:lvl1pPr algn="r">
              <a:defRPr lang="en-US" sz="1467" smtClean="0"/>
            </a:lvl1pPr>
          </a:lstStyle>
          <a:p>
            <a:fld id="{47051DE0-578D-472D-B8B1-1F1BC547C937}" type="slidenum">
              <a:rPr lang="en-US" smtClean="0"/>
              <a:t>‹#›</a:t>
            </a:fld>
            <a:endParaRPr lang="en-US" dirty="0"/>
          </a:p>
        </p:txBody>
      </p:sp>
      <p:sp>
        <p:nvSpPr>
          <p:cNvPr id="9" name="Content Placeholder 8"/>
          <p:cNvSpPr>
            <a:spLocks noGrp="1"/>
          </p:cNvSpPr>
          <p:nvPr>
            <p:ph sz="quarter" idx="11"/>
          </p:nvPr>
        </p:nvSpPr>
        <p:spPr>
          <a:xfrm>
            <a:off x="379200" y="2022766"/>
            <a:ext cx="5553600" cy="4042833"/>
          </a:xfrm>
        </p:spPr>
        <p:txBody>
          <a:bodyPr/>
          <a:lstStyle>
            <a:lvl1pPr>
              <a:defRPr sz="2133"/>
            </a:lvl1pPr>
            <a:lvl2pPr>
              <a:defRPr sz="1867"/>
            </a:lvl2pPr>
            <a:lvl3pPr marL="609570" indent="-194723">
              <a:defRPr sz="1600"/>
            </a:lvl3pPr>
            <a:lvl4pPr marL="1070980" indent="-156625">
              <a:defRPr sz="1467"/>
            </a:lvl4pPr>
            <a:lvl5pPr marL="1523925" indent="-220122">
              <a:defRPr sz="1467"/>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11"/>
          <p:cNvSpPr>
            <a:spLocks noGrp="1"/>
          </p:cNvSpPr>
          <p:nvPr>
            <p:ph sz="quarter" idx="12"/>
          </p:nvPr>
        </p:nvSpPr>
        <p:spPr>
          <a:xfrm>
            <a:off x="6268800" y="2022766"/>
            <a:ext cx="5553600" cy="4042833"/>
          </a:xfrm>
        </p:spPr>
        <p:txBody>
          <a:bodyPr/>
          <a:lstStyle>
            <a:lvl1pPr>
              <a:defRPr sz="2133"/>
            </a:lvl1pPr>
            <a:lvl2pPr>
              <a:defRPr sz="1867"/>
            </a:lvl2pPr>
            <a:lvl3pPr marL="609570" indent="-194723">
              <a:defRPr sz="1600"/>
            </a:lvl3pPr>
            <a:lvl4pPr marL="1070980" indent="-156625">
              <a:defRPr sz="1467"/>
            </a:lvl4pPr>
            <a:lvl5pPr marL="1523925" indent="-220122">
              <a:defRPr sz="1467"/>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ustDataLst>
      <p:tags r:id="rId1"/>
    </p:custDataLst>
    <p:extLst>
      <p:ext uri="{BB962C8B-B14F-4D97-AF65-F5344CB8AC3E}">
        <p14:creationId xmlns:p14="http://schemas.microsoft.com/office/powerpoint/2010/main" val="119765981"/>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5843CB8-A8DD-AD49-8081-B41B94AFC688}"/>
              </a:ext>
            </a:extLst>
          </p:cNvPr>
          <p:cNvSpPr>
            <a:spLocks noGrp="1"/>
          </p:cNvSpPr>
          <p:nvPr>
            <p:ph type="dt" sz="half" idx="10"/>
          </p:nvPr>
        </p:nvSpPr>
        <p:spPr/>
        <p:txBody>
          <a:bodyPr/>
          <a:lstStyle/>
          <a:p>
            <a:fld id="{22F3C9EE-78F8-1B43-A5D3-4FF98C3DBCD2}" type="datetimeFigureOut">
              <a:rPr lang="en-US" smtClean="0"/>
              <a:t>1/26/22</a:t>
            </a:fld>
            <a:endParaRPr lang="en-US"/>
          </a:p>
        </p:txBody>
      </p:sp>
      <p:sp>
        <p:nvSpPr>
          <p:cNvPr id="3" name="Footer Placeholder 2">
            <a:extLst>
              <a:ext uri="{FF2B5EF4-FFF2-40B4-BE49-F238E27FC236}">
                <a16:creationId xmlns:a16="http://schemas.microsoft.com/office/drawing/2014/main" id="{A6ED4A24-800F-4743-8553-525AA1C6AD7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51BC02D-D1F4-B745-907C-A051622E0F9E}"/>
              </a:ext>
            </a:extLst>
          </p:cNvPr>
          <p:cNvSpPr>
            <a:spLocks noGrp="1"/>
          </p:cNvSpPr>
          <p:nvPr>
            <p:ph type="sldNum" sz="quarter" idx="12"/>
          </p:nvPr>
        </p:nvSpPr>
        <p:spPr/>
        <p:txBody>
          <a:bodyPr/>
          <a:lstStyle/>
          <a:p>
            <a:fld id="{5854517E-6C98-FA4B-BE85-89AACE494010}" type="slidenum">
              <a:rPr lang="en-US" smtClean="0"/>
              <a:t>‹#›</a:t>
            </a:fld>
            <a:endParaRPr lang="en-US"/>
          </a:p>
        </p:txBody>
      </p:sp>
    </p:spTree>
    <p:extLst>
      <p:ext uri="{BB962C8B-B14F-4D97-AF65-F5344CB8AC3E}">
        <p14:creationId xmlns:p14="http://schemas.microsoft.com/office/powerpoint/2010/main" val="393675338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4" name="Text Placeholder 4">
            <a:extLst>
              <a:ext uri="{FF2B5EF4-FFF2-40B4-BE49-F238E27FC236}">
                <a16:creationId xmlns:a16="http://schemas.microsoft.com/office/drawing/2014/main" id="{20169CC9-E48A-4A98-8478-7E438438D46A}"/>
              </a:ext>
            </a:extLst>
          </p:cNvPr>
          <p:cNvSpPr>
            <a:spLocks noGrp="1"/>
          </p:cNvSpPr>
          <p:nvPr>
            <p:ph type="body" sz="quarter" idx="12" hasCustomPrompt="1"/>
          </p:nvPr>
        </p:nvSpPr>
        <p:spPr>
          <a:xfrm>
            <a:off x="9665819" y="1"/>
            <a:ext cx="2526183" cy="249283"/>
          </a:xfrm>
        </p:spPr>
        <p:txBody>
          <a:bodyPr/>
          <a:lstStyle>
            <a:lvl1pPr algn="r">
              <a:defRPr sz="1067">
                <a:solidFill>
                  <a:schemeClr val="tx2"/>
                </a:solidFill>
              </a:defRPr>
            </a:lvl1pPr>
          </a:lstStyle>
          <a:p>
            <a:pPr lvl="0"/>
            <a:r>
              <a:rPr lang="en-US" dirty="0"/>
              <a:t>Study name</a:t>
            </a:r>
          </a:p>
        </p:txBody>
      </p:sp>
      <p:sp>
        <p:nvSpPr>
          <p:cNvPr id="2" name="Title 1"/>
          <p:cNvSpPr>
            <a:spLocks noGrp="1"/>
          </p:cNvSpPr>
          <p:nvPr>
            <p:ph type="title"/>
          </p:nvPr>
        </p:nvSpPr>
        <p:spPr/>
        <p:txBody>
          <a:bodyPr/>
          <a:lstStyle/>
          <a:p>
            <a:r>
              <a:rPr lang="en-US"/>
              <a:t>Click to edit Master title style</a:t>
            </a:r>
            <a:endParaRPr lang="en-US" dirty="0"/>
          </a:p>
        </p:txBody>
      </p:sp>
      <p:sp>
        <p:nvSpPr>
          <p:cNvPr id="6" name="Slide Number Placeholder 5"/>
          <p:cNvSpPr>
            <a:spLocks noGrp="1"/>
          </p:cNvSpPr>
          <p:nvPr>
            <p:ph type="sldNum" sz="quarter" idx="4"/>
          </p:nvPr>
        </p:nvSpPr>
        <p:spPr>
          <a:xfrm>
            <a:off x="11334443" y="6413120"/>
            <a:ext cx="662940" cy="365125"/>
          </a:xfrm>
          <a:prstGeom prst="rect">
            <a:avLst/>
          </a:prstGeom>
        </p:spPr>
        <p:txBody>
          <a:bodyPr vert="horz" lIns="91440" tIns="45720" rIns="91440" bIns="45720" rtlCol="0" anchor="ctr"/>
          <a:lstStyle>
            <a:lvl1pPr algn="r">
              <a:defRPr lang="en-US" sz="1467" smtClean="0"/>
            </a:lvl1pPr>
          </a:lstStyle>
          <a:p>
            <a:fld id="{47051DE0-578D-472D-B8B1-1F1BC547C937}" type="slidenum">
              <a:rPr lang="en-US" smtClean="0"/>
              <a:t>‹#›</a:t>
            </a:fld>
            <a:endParaRPr lang="en-US" dirty="0"/>
          </a:p>
        </p:txBody>
      </p:sp>
    </p:spTree>
    <p:custDataLst>
      <p:tags r:id="rId1"/>
    </p:custDataLst>
    <p:extLst>
      <p:ext uri="{BB962C8B-B14F-4D97-AF65-F5344CB8AC3E}">
        <p14:creationId xmlns:p14="http://schemas.microsoft.com/office/powerpoint/2010/main" val="541754844"/>
      </p:ext>
    </p:extLst>
  </p:cSld>
  <p:clrMapOvr>
    <a:masterClrMapping/>
  </p:clrMapOvr>
  <p:hf hdr="0" ftr="0" dt="0"/>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D7339D56-A983-4B5A-B7BB-65D8E60E263A}"/>
              </a:ext>
            </a:extLst>
          </p:cNvPr>
          <p:cNvSpPr>
            <a:spLocks noGrp="1"/>
          </p:cNvSpPr>
          <p:nvPr>
            <p:ph type="body" sz="quarter" idx="12" hasCustomPrompt="1"/>
          </p:nvPr>
        </p:nvSpPr>
        <p:spPr>
          <a:xfrm>
            <a:off x="9665819" y="1"/>
            <a:ext cx="2526183" cy="249283"/>
          </a:xfrm>
        </p:spPr>
        <p:txBody>
          <a:bodyPr/>
          <a:lstStyle>
            <a:lvl1pPr algn="r">
              <a:defRPr sz="1067">
                <a:solidFill>
                  <a:schemeClr val="tx2"/>
                </a:solidFill>
              </a:defRPr>
            </a:lvl1pPr>
          </a:lstStyle>
          <a:p>
            <a:pPr lvl="0"/>
            <a:r>
              <a:rPr lang="en-US" dirty="0"/>
              <a:t>Study name</a:t>
            </a:r>
          </a:p>
        </p:txBody>
      </p:sp>
      <p:sp>
        <p:nvSpPr>
          <p:cNvPr id="5" name="Slide Number Placeholder 5"/>
          <p:cNvSpPr>
            <a:spLocks noGrp="1"/>
          </p:cNvSpPr>
          <p:nvPr>
            <p:ph type="sldNum" sz="quarter" idx="4"/>
          </p:nvPr>
        </p:nvSpPr>
        <p:spPr>
          <a:xfrm>
            <a:off x="11334443" y="6413120"/>
            <a:ext cx="662940" cy="365125"/>
          </a:xfrm>
          <a:prstGeom prst="rect">
            <a:avLst/>
          </a:prstGeom>
        </p:spPr>
        <p:txBody>
          <a:bodyPr vert="horz" lIns="91440" tIns="45720" rIns="91440" bIns="45720" rtlCol="0" anchor="ctr"/>
          <a:lstStyle>
            <a:lvl1pPr algn="r">
              <a:defRPr lang="en-US" sz="1467" smtClean="0"/>
            </a:lvl1pPr>
          </a:lstStyle>
          <a:p>
            <a:fld id="{47051DE0-578D-472D-B8B1-1F1BC547C937}" type="slidenum">
              <a:rPr lang="en-US" smtClean="0"/>
              <a:t>‹#›</a:t>
            </a:fld>
            <a:endParaRPr lang="en-US" dirty="0"/>
          </a:p>
        </p:txBody>
      </p:sp>
    </p:spTree>
    <p:custDataLst>
      <p:tags r:id="rId1"/>
    </p:custDataLst>
    <p:extLst>
      <p:ext uri="{BB962C8B-B14F-4D97-AF65-F5344CB8AC3E}">
        <p14:creationId xmlns:p14="http://schemas.microsoft.com/office/powerpoint/2010/main" val="1718244141"/>
      </p:ext>
    </p:extLst>
  </p:cSld>
  <p:clrMapOvr>
    <a:masterClrMapping/>
  </p:clrMapOvr>
  <p:hf hdr="0" ftr="0" dt="0"/>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cSld name="Scientific 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9656" y="994303"/>
            <a:ext cx="10363200" cy="319596"/>
          </a:xfrm>
        </p:spPr>
        <p:txBody>
          <a:bodyPr vert="horz" lIns="0" tIns="0" rIns="0" bIns="0" rtlCol="0" anchor="ctr">
            <a:normAutofit/>
          </a:bodyPr>
          <a:lstStyle>
            <a:lvl1pPr algn="ctr">
              <a:defRPr lang="en-US" sz="1800" dirty="0"/>
            </a:lvl1pPr>
          </a:lstStyle>
          <a:p>
            <a:pPr lvl="0"/>
            <a:r>
              <a:rPr lang="en-US"/>
              <a:t>Click to edit Master title style</a:t>
            </a:r>
            <a:endParaRPr lang="en-US" dirty="0"/>
          </a:p>
        </p:txBody>
      </p:sp>
      <p:sp>
        <p:nvSpPr>
          <p:cNvPr id="3" name="Subtitle 2"/>
          <p:cNvSpPr>
            <a:spLocks noGrp="1"/>
          </p:cNvSpPr>
          <p:nvPr>
            <p:ph type="subTitle" idx="1"/>
          </p:nvPr>
        </p:nvSpPr>
        <p:spPr>
          <a:xfrm>
            <a:off x="919656" y="1572527"/>
            <a:ext cx="10363200" cy="2603152"/>
          </a:xfrm>
        </p:spPr>
        <p:txBody>
          <a:bodyPr wrap="square">
            <a:normAutofit/>
          </a:bodyPr>
          <a:lstStyle>
            <a:lvl1pPr marL="0" indent="0" algn="ctr">
              <a:buNone/>
              <a:defRPr sz="3200" b="1">
                <a:solidFill>
                  <a:srgbClr val="1EA9DB"/>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11" name="Text Placeholder 10"/>
          <p:cNvSpPr>
            <a:spLocks noGrp="1"/>
          </p:cNvSpPr>
          <p:nvPr>
            <p:ph type="body" sz="quarter" idx="13"/>
          </p:nvPr>
        </p:nvSpPr>
        <p:spPr>
          <a:xfrm>
            <a:off x="919656" y="4202280"/>
            <a:ext cx="10363200" cy="548640"/>
          </a:xfrm>
        </p:spPr>
        <p:txBody>
          <a:bodyPr>
            <a:normAutofit/>
          </a:bodyPr>
          <a:lstStyle>
            <a:lvl1pPr marL="0" indent="0" algn="ctr">
              <a:buNone/>
              <a:defRPr sz="1600">
                <a:solidFill>
                  <a:schemeClr val="tx1"/>
                </a:solidFill>
              </a:defRPr>
            </a:lvl1pPr>
            <a:lvl2pPr marL="406390" indent="0" algn="ctr">
              <a:buNone/>
              <a:defRPr/>
            </a:lvl2pPr>
            <a:lvl3pPr marL="634984" indent="0" algn="ctr">
              <a:buNone/>
              <a:defRPr/>
            </a:lvl3pPr>
            <a:lvl4pPr marL="850879" indent="0" algn="ctr">
              <a:buNone/>
              <a:defRPr/>
            </a:lvl4pPr>
            <a:lvl5pPr marL="1028674" indent="0" algn="ctr">
              <a:buNone/>
              <a:defRPr/>
            </a:lvl5pPr>
          </a:lstStyle>
          <a:p>
            <a:pPr lvl="0"/>
            <a:r>
              <a:rPr lang="en-US"/>
              <a:t>Edit Master text styles</a:t>
            </a:r>
          </a:p>
        </p:txBody>
      </p:sp>
      <p:sp>
        <p:nvSpPr>
          <p:cNvPr id="14" name="Text Placeholder 13"/>
          <p:cNvSpPr>
            <a:spLocks noGrp="1"/>
          </p:cNvSpPr>
          <p:nvPr>
            <p:ph type="body" sz="quarter" idx="14"/>
          </p:nvPr>
        </p:nvSpPr>
        <p:spPr>
          <a:xfrm>
            <a:off x="919656" y="4774713"/>
            <a:ext cx="10363200" cy="1005840"/>
          </a:xfrm>
        </p:spPr>
        <p:txBody>
          <a:bodyPr wrap="square">
            <a:normAutofit/>
          </a:bodyPr>
          <a:lstStyle>
            <a:lvl1pPr marL="0" indent="0" algn="ctr">
              <a:buNone/>
              <a:defRPr sz="1100"/>
            </a:lvl1pPr>
            <a:lvl2pPr marL="406390" indent="0" algn="ctr">
              <a:buNone/>
              <a:defRPr/>
            </a:lvl2pPr>
            <a:lvl3pPr marL="634984" indent="0" algn="ctr">
              <a:buNone/>
              <a:defRPr/>
            </a:lvl3pPr>
            <a:lvl4pPr marL="850879" indent="0" algn="ctr">
              <a:buNone/>
              <a:defRPr/>
            </a:lvl4pPr>
            <a:lvl5pPr marL="1028674" indent="0" algn="ctr">
              <a:buNone/>
              <a:defRPr/>
            </a:lvl5pPr>
          </a:lstStyle>
          <a:p>
            <a:pPr lvl="0"/>
            <a:r>
              <a:rPr lang="en-US"/>
              <a:t>Edit Master text styles</a:t>
            </a:r>
          </a:p>
        </p:txBody>
      </p:sp>
      <p:sp>
        <p:nvSpPr>
          <p:cNvPr id="9" name="Footer Placeholder 4"/>
          <p:cNvSpPr>
            <a:spLocks noGrp="1"/>
          </p:cNvSpPr>
          <p:nvPr>
            <p:ph type="ftr" sz="quarter" idx="3"/>
          </p:nvPr>
        </p:nvSpPr>
        <p:spPr>
          <a:xfrm>
            <a:off x="2422144" y="6660249"/>
            <a:ext cx="7331456" cy="138499"/>
          </a:xfrm>
          <a:prstGeom prst="rect">
            <a:avLst/>
          </a:prstGeom>
        </p:spPr>
        <p:txBody>
          <a:bodyPr vert="horz" wrap="square" lIns="0" tIns="0" rIns="0" bIns="0" rtlCol="0" anchor="ctr" anchorCtr="0">
            <a:spAutoFit/>
          </a:bodyPr>
          <a:lstStyle>
            <a:lvl1pPr algn="ctr">
              <a:defRPr sz="900">
                <a:solidFill>
                  <a:schemeClr val="tx1"/>
                </a:solidFill>
              </a:defRPr>
            </a:lvl1pPr>
          </a:lstStyle>
          <a:p>
            <a:endParaRPr lang="en-US" dirty="0"/>
          </a:p>
        </p:txBody>
      </p:sp>
    </p:spTree>
    <p:extLst>
      <p:ext uri="{BB962C8B-B14F-4D97-AF65-F5344CB8AC3E}">
        <p14:creationId xmlns:p14="http://schemas.microsoft.com/office/powerpoint/2010/main" val="2746589692"/>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3" name="Content Placeholder 2"/>
          <p:cNvSpPr>
            <a:spLocks noGrp="1"/>
          </p:cNvSpPr>
          <p:nvPr>
            <p:ph idx="1"/>
          </p:nvPr>
        </p:nvSpPr>
        <p:spPr>
          <a:xfrm>
            <a:off x="584200" y="1097351"/>
            <a:ext cx="11216640" cy="4937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7051DE0-578D-472D-B8B1-1F1BC547C937}" type="slidenum">
              <a:rPr lang="en-US" smtClean="0"/>
              <a:t>‹#›</a:t>
            </a:fld>
            <a:endParaRPr lang="en-US" dirty="0"/>
          </a:p>
        </p:txBody>
      </p:sp>
    </p:spTree>
    <p:extLst>
      <p:ext uri="{BB962C8B-B14F-4D97-AF65-F5344CB8AC3E}">
        <p14:creationId xmlns:p14="http://schemas.microsoft.com/office/powerpoint/2010/main" val="352851287"/>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7051DE0-578D-472D-B8B1-1F1BC547C937}" type="slidenum">
              <a:rPr lang="en-US" smtClean="0"/>
              <a:t>‹#›</a:t>
            </a:fld>
            <a:endParaRPr lang="en-US" dirty="0"/>
          </a:p>
        </p:txBody>
      </p:sp>
    </p:spTree>
    <p:extLst>
      <p:ext uri="{BB962C8B-B14F-4D97-AF65-F5344CB8AC3E}">
        <p14:creationId xmlns:p14="http://schemas.microsoft.com/office/powerpoint/2010/main" val="134840615"/>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7" name="Text Placeholder 7"/>
          <p:cNvSpPr>
            <a:spLocks noGrp="1"/>
          </p:cNvSpPr>
          <p:nvPr>
            <p:ph type="body" sz="quarter" idx="11" hasCustomPrompt="1"/>
          </p:nvPr>
        </p:nvSpPr>
        <p:spPr>
          <a:xfrm>
            <a:off x="9851136" y="2"/>
            <a:ext cx="2340864" cy="267175"/>
          </a:xfrm>
        </p:spPr>
        <p:txBody>
          <a:bodyPr/>
          <a:lstStyle>
            <a:lvl1pPr algn="r">
              <a:defRPr sz="1400" b="0">
                <a:solidFill>
                  <a:schemeClr val="tx1"/>
                </a:solidFill>
              </a:defRPr>
            </a:lvl1pPr>
          </a:lstStyle>
          <a:p>
            <a:pPr lvl="0"/>
            <a:r>
              <a:rPr lang="en-US" dirty="0"/>
              <a:t>HIGHLY CONFIDENTIAL</a:t>
            </a:r>
          </a:p>
        </p:txBody>
      </p:sp>
      <p:cxnSp>
        <p:nvCxnSpPr>
          <p:cNvPr id="8" name="Straight Connector 7">
            <a:extLst>
              <a:ext uri="{FF2B5EF4-FFF2-40B4-BE49-F238E27FC236}">
                <a16:creationId xmlns:a16="http://schemas.microsoft.com/office/drawing/2014/main" id="{F72FE6E3-A06C-45E8-B6D7-98992BE91393}"/>
              </a:ext>
            </a:extLst>
          </p:cNvPr>
          <p:cNvCxnSpPr>
            <a:cxnSpLocks/>
          </p:cNvCxnSpPr>
          <p:nvPr userDrawn="1"/>
        </p:nvCxnSpPr>
        <p:spPr>
          <a:xfrm>
            <a:off x="164291" y="6415343"/>
            <a:ext cx="1174236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CD64E7F1-99DF-44BC-AB1D-46A6A8CDB9C2}"/>
              </a:ext>
            </a:extLst>
          </p:cNvPr>
          <p:cNvSpPr>
            <a:spLocks noGrp="1"/>
          </p:cNvSpPr>
          <p:nvPr>
            <p:ph type="ctrTitle" hasCustomPrompt="1"/>
          </p:nvPr>
        </p:nvSpPr>
        <p:spPr>
          <a:xfrm>
            <a:off x="355600" y="2062806"/>
            <a:ext cx="10363200" cy="1470025"/>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5720" tIns="46038" rIns="45720" bIns="46038" numCol="1" anchor="b" anchorCtr="0" compatLnSpc="1">
            <a:prstTxWarp prst="textNoShape">
              <a:avLst/>
            </a:prstTxWarp>
          </a:bodyPr>
          <a:lstStyle>
            <a:lvl1pPr algn="l">
              <a:defRPr lang="en-US" sz="3733" b="0" dirty="0">
                <a:solidFill>
                  <a:schemeClr val="accent1"/>
                </a:solidFill>
              </a:defRPr>
            </a:lvl1pPr>
          </a:lstStyle>
          <a:p>
            <a:pPr lvl="0"/>
            <a:r>
              <a:rPr lang="en-US" dirty="0"/>
              <a:t>Click to add title</a:t>
            </a:r>
          </a:p>
        </p:txBody>
      </p:sp>
      <p:sp>
        <p:nvSpPr>
          <p:cNvPr id="10" name="Subtitle 2">
            <a:extLst>
              <a:ext uri="{FF2B5EF4-FFF2-40B4-BE49-F238E27FC236}">
                <a16:creationId xmlns:a16="http://schemas.microsoft.com/office/drawing/2014/main" id="{D8BF6F45-2C4D-4D26-B263-FD2054C3548D}"/>
              </a:ext>
            </a:extLst>
          </p:cNvPr>
          <p:cNvSpPr>
            <a:spLocks noGrp="1"/>
          </p:cNvSpPr>
          <p:nvPr>
            <p:ph type="subTitle" idx="1" hasCustomPrompt="1"/>
          </p:nvPr>
        </p:nvSpPr>
        <p:spPr>
          <a:xfrm>
            <a:off x="355600" y="3601149"/>
            <a:ext cx="10363200" cy="419616"/>
          </a:xfrm>
        </p:spPr>
        <p:txBody>
          <a:bodyPr>
            <a:noAutofit/>
          </a:bodyPr>
          <a:lstStyle>
            <a:lvl1pPr marL="0" indent="0" algn="l">
              <a:spcBef>
                <a:spcPts val="0"/>
              </a:spcBef>
              <a:spcAft>
                <a:spcPts val="0"/>
              </a:spcAft>
              <a:buNone/>
              <a:defRPr sz="2133" b="0">
                <a:solidFill>
                  <a:schemeClr val="tx2"/>
                </a:solidFill>
              </a:defRPr>
            </a:lvl1pPr>
            <a:lvl2pPr marL="457178" indent="0" algn="ctr">
              <a:buNone/>
              <a:defRPr>
                <a:solidFill>
                  <a:schemeClr val="tx1">
                    <a:tint val="75000"/>
                  </a:schemeClr>
                </a:solidFill>
              </a:defRPr>
            </a:lvl2pPr>
            <a:lvl3pPr marL="914354" indent="0" algn="ctr">
              <a:buNone/>
              <a:defRPr>
                <a:solidFill>
                  <a:schemeClr val="tx1">
                    <a:tint val="75000"/>
                  </a:schemeClr>
                </a:solidFill>
              </a:defRPr>
            </a:lvl3pPr>
            <a:lvl4pPr marL="1371532" indent="0" algn="ctr">
              <a:buNone/>
              <a:defRPr>
                <a:solidFill>
                  <a:schemeClr val="tx1">
                    <a:tint val="75000"/>
                  </a:schemeClr>
                </a:solidFill>
              </a:defRPr>
            </a:lvl4pPr>
            <a:lvl5pPr marL="1828709" indent="0" algn="ctr">
              <a:buNone/>
              <a:defRPr>
                <a:solidFill>
                  <a:schemeClr val="tx1">
                    <a:tint val="75000"/>
                  </a:schemeClr>
                </a:solidFill>
              </a:defRPr>
            </a:lvl5pPr>
            <a:lvl6pPr marL="2285886" indent="0" algn="ctr">
              <a:buNone/>
              <a:defRPr>
                <a:solidFill>
                  <a:schemeClr val="tx1">
                    <a:tint val="75000"/>
                  </a:schemeClr>
                </a:solidFill>
              </a:defRPr>
            </a:lvl6pPr>
            <a:lvl7pPr marL="2743062" indent="0" algn="ctr">
              <a:buNone/>
              <a:defRPr>
                <a:solidFill>
                  <a:schemeClr val="tx1">
                    <a:tint val="75000"/>
                  </a:schemeClr>
                </a:solidFill>
              </a:defRPr>
            </a:lvl7pPr>
            <a:lvl8pPr marL="3200240" indent="0" algn="ctr">
              <a:buNone/>
              <a:defRPr>
                <a:solidFill>
                  <a:schemeClr val="tx1">
                    <a:tint val="75000"/>
                  </a:schemeClr>
                </a:solidFill>
              </a:defRPr>
            </a:lvl8pPr>
            <a:lvl9pPr marL="3657418" indent="0" algn="ctr">
              <a:buNone/>
              <a:defRPr>
                <a:solidFill>
                  <a:schemeClr val="tx1">
                    <a:tint val="75000"/>
                  </a:schemeClr>
                </a:solidFill>
              </a:defRPr>
            </a:lvl9pPr>
          </a:lstStyle>
          <a:p>
            <a:r>
              <a:rPr lang="en-US" dirty="0"/>
              <a:t>Click to add authors</a:t>
            </a:r>
          </a:p>
        </p:txBody>
      </p:sp>
    </p:spTree>
    <p:custDataLst>
      <p:tags r:id="rId1"/>
    </p:custDataLst>
    <p:extLst>
      <p:ext uri="{BB962C8B-B14F-4D97-AF65-F5344CB8AC3E}">
        <p14:creationId xmlns:p14="http://schemas.microsoft.com/office/powerpoint/2010/main" val="1322620759"/>
      </p:ext>
    </p:extLst>
  </p:cSld>
  <p:clrMapOvr>
    <a:masterClrMapping/>
  </p:clrMapOvr>
  <p:transition>
    <p:fade/>
  </p:transition>
  <p:extLst>
    <p:ext uri="{DCECCB84-F9BA-43D5-87BE-67443E8EF086}">
      <p15:sldGuideLst xmlns:p15="http://schemas.microsoft.com/office/powerpoint/2012/main">
        <p15:guide id="1" orient="horz" pos="505">
          <p15:clr>
            <a:srgbClr val="FBAE40"/>
          </p15:clr>
        </p15:guide>
        <p15:guide id="2" pos="459">
          <p15:clr>
            <a:srgbClr val="FBAE40"/>
          </p15:clr>
        </p15:guide>
        <p15:guide id="3" pos="807">
          <p15:clr>
            <a:srgbClr val="FBAE40"/>
          </p15:clr>
        </p15:guide>
        <p15:guide id="4" orient="horz" pos="325">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1_Title Slide Oral or Poster">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55600" y="1889870"/>
            <a:ext cx="10363200" cy="1470025"/>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5720" tIns="46038" rIns="45720" bIns="46038" numCol="1" anchor="b" anchorCtr="0" compatLnSpc="1">
            <a:prstTxWarp prst="textNoShape">
              <a:avLst/>
            </a:prstTxWarp>
          </a:bodyPr>
          <a:lstStyle>
            <a:lvl1pPr algn="l">
              <a:defRPr lang="en-US" sz="3733" b="0" dirty="0">
                <a:solidFill>
                  <a:schemeClr val="accent1"/>
                </a:solidFill>
              </a:defRPr>
            </a:lvl1pPr>
          </a:lstStyle>
          <a:p>
            <a:pPr lvl="0"/>
            <a:r>
              <a:rPr lang="en-US" dirty="0"/>
              <a:t>Click to add title</a:t>
            </a:r>
          </a:p>
        </p:txBody>
      </p:sp>
      <p:sp>
        <p:nvSpPr>
          <p:cNvPr id="3" name="Subtitle 2"/>
          <p:cNvSpPr>
            <a:spLocks noGrp="1"/>
          </p:cNvSpPr>
          <p:nvPr>
            <p:ph type="subTitle" idx="1" hasCustomPrompt="1"/>
          </p:nvPr>
        </p:nvSpPr>
        <p:spPr>
          <a:xfrm>
            <a:off x="355600" y="3428213"/>
            <a:ext cx="10363200" cy="419616"/>
          </a:xfrm>
        </p:spPr>
        <p:txBody>
          <a:bodyPr>
            <a:noAutofit/>
          </a:bodyPr>
          <a:lstStyle>
            <a:lvl1pPr marL="0" indent="0" algn="l">
              <a:spcBef>
                <a:spcPts val="0"/>
              </a:spcBef>
              <a:spcAft>
                <a:spcPts val="0"/>
              </a:spcAft>
              <a:buNone/>
              <a:defRPr sz="2133" b="0">
                <a:solidFill>
                  <a:schemeClr val="tx2"/>
                </a:solidFill>
              </a:defRPr>
            </a:lvl1pPr>
            <a:lvl2pPr marL="457178" indent="0" algn="ctr">
              <a:buNone/>
              <a:defRPr>
                <a:solidFill>
                  <a:schemeClr val="tx1">
                    <a:tint val="75000"/>
                  </a:schemeClr>
                </a:solidFill>
              </a:defRPr>
            </a:lvl2pPr>
            <a:lvl3pPr marL="914354" indent="0" algn="ctr">
              <a:buNone/>
              <a:defRPr>
                <a:solidFill>
                  <a:schemeClr val="tx1">
                    <a:tint val="75000"/>
                  </a:schemeClr>
                </a:solidFill>
              </a:defRPr>
            </a:lvl3pPr>
            <a:lvl4pPr marL="1371532" indent="0" algn="ctr">
              <a:buNone/>
              <a:defRPr>
                <a:solidFill>
                  <a:schemeClr val="tx1">
                    <a:tint val="75000"/>
                  </a:schemeClr>
                </a:solidFill>
              </a:defRPr>
            </a:lvl4pPr>
            <a:lvl5pPr marL="1828709" indent="0" algn="ctr">
              <a:buNone/>
              <a:defRPr>
                <a:solidFill>
                  <a:schemeClr val="tx1">
                    <a:tint val="75000"/>
                  </a:schemeClr>
                </a:solidFill>
              </a:defRPr>
            </a:lvl5pPr>
            <a:lvl6pPr marL="2285886" indent="0" algn="ctr">
              <a:buNone/>
              <a:defRPr>
                <a:solidFill>
                  <a:schemeClr val="tx1">
                    <a:tint val="75000"/>
                  </a:schemeClr>
                </a:solidFill>
              </a:defRPr>
            </a:lvl6pPr>
            <a:lvl7pPr marL="2743062" indent="0" algn="ctr">
              <a:buNone/>
              <a:defRPr>
                <a:solidFill>
                  <a:schemeClr val="tx1">
                    <a:tint val="75000"/>
                  </a:schemeClr>
                </a:solidFill>
              </a:defRPr>
            </a:lvl7pPr>
            <a:lvl8pPr marL="3200240" indent="0" algn="ctr">
              <a:buNone/>
              <a:defRPr>
                <a:solidFill>
                  <a:schemeClr val="tx1">
                    <a:tint val="75000"/>
                  </a:schemeClr>
                </a:solidFill>
              </a:defRPr>
            </a:lvl8pPr>
            <a:lvl9pPr marL="3657418" indent="0" algn="ctr">
              <a:buNone/>
              <a:defRPr>
                <a:solidFill>
                  <a:schemeClr val="tx1">
                    <a:tint val="75000"/>
                  </a:schemeClr>
                </a:solidFill>
              </a:defRPr>
            </a:lvl9pPr>
          </a:lstStyle>
          <a:p>
            <a:r>
              <a:rPr lang="en-US" dirty="0"/>
              <a:t>Click to add authors</a:t>
            </a:r>
          </a:p>
        </p:txBody>
      </p:sp>
      <p:cxnSp>
        <p:nvCxnSpPr>
          <p:cNvPr id="9" name="Straight Connector 8">
            <a:extLst>
              <a:ext uri="{FF2B5EF4-FFF2-40B4-BE49-F238E27FC236}">
                <a16:creationId xmlns:a16="http://schemas.microsoft.com/office/drawing/2014/main" id="{E9ED57D8-0216-4E00-A170-28372EC4083A}"/>
              </a:ext>
            </a:extLst>
          </p:cNvPr>
          <p:cNvCxnSpPr>
            <a:cxnSpLocks/>
          </p:cNvCxnSpPr>
          <p:nvPr userDrawn="1"/>
        </p:nvCxnSpPr>
        <p:spPr>
          <a:xfrm>
            <a:off x="164291" y="6415343"/>
            <a:ext cx="1174236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 Placeholder 7"/>
          <p:cNvSpPr>
            <a:spLocks noGrp="1"/>
          </p:cNvSpPr>
          <p:nvPr>
            <p:ph type="body" sz="quarter" idx="11" hasCustomPrompt="1"/>
          </p:nvPr>
        </p:nvSpPr>
        <p:spPr>
          <a:xfrm>
            <a:off x="9851136" y="2"/>
            <a:ext cx="2340864" cy="267175"/>
          </a:xfrm>
        </p:spPr>
        <p:txBody>
          <a:bodyPr/>
          <a:lstStyle>
            <a:lvl1pPr algn="r">
              <a:defRPr sz="1400" b="0">
                <a:solidFill>
                  <a:schemeClr val="tx1"/>
                </a:solidFill>
              </a:defRPr>
            </a:lvl1pPr>
          </a:lstStyle>
          <a:p>
            <a:pPr lvl="0"/>
            <a:r>
              <a:rPr lang="en-US" dirty="0"/>
              <a:t>HIGHLY CONFIDENTIAL</a:t>
            </a:r>
          </a:p>
        </p:txBody>
      </p:sp>
      <p:sp>
        <p:nvSpPr>
          <p:cNvPr id="12" name="Text Placeholder 11">
            <a:extLst>
              <a:ext uri="{FF2B5EF4-FFF2-40B4-BE49-F238E27FC236}">
                <a16:creationId xmlns:a16="http://schemas.microsoft.com/office/drawing/2014/main" id="{159C5DE1-313A-450F-97EA-4C57989FB603}"/>
              </a:ext>
            </a:extLst>
          </p:cNvPr>
          <p:cNvSpPr>
            <a:spLocks noGrp="1"/>
          </p:cNvSpPr>
          <p:nvPr>
            <p:ph type="body" sz="quarter" idx="12" hasCustomPrompt="1"/>
          </p:nvPr>
        </p:nvSpPr>
        <p:spPr>
          <a:xfrm>
            <a:off x="355600" y="3916149"/>
            <a:ext cx="10363200" cy="353043"/>
          </a:xfrm>
        </p:spPr>
        <p:txBody>
          <a:bodyPr/>
          <a:lstStyle>
            <a:lvl2pPr marL="0" indent="0">
              <a:spcAft>
                <a:spcPts val="0"/>
              </a:spcAft>
              <a:buNone/>
              <a:defRPr sz="1600">
                <a:solidFill>
                  <a:schemeClr val="tx2"/>
                </a:solidFill>
              </a:defRPr>
            </a:lvl2pPr>
          </a:lstStyle>
          <a:p>
            <a:pPr lvl="1"/>
            <a:r>
              <a:rPr lang="en-US" dirty="0"/>
              <a:t>Click to add affiliations</a:t>
            </a:r>
          </a:p>
        </p:txBody>
      </p:sp>
    </p:spTree>
    <p:custDataLst>
      <p:tags r:id="rId1"/>
    </p:custDataLst>
    <p:extLst>
      <p:ext uri="{BB962C8B-B14F-4D97-AF65-F5344CB8AC3E}">
        <p14:creationId xmlns:p14="http://schemas.microsoft.com/office/powerpoint/2010/main" val="551198666"/>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0DED229-FF74-4A62-88C2-BBB1F4AD1004}"/>
              </a:ext>
            </a:extLst>
          </p:cNvPr>
          <p:cNvSpPr>
            <a:spLocks noGrp="1"/>
          </p:cNvSpPr>
          <p:nvPr>
            <p:ph type="body" sz="quarter" idx="12" hasCustomPrompt="1"/>
          </p:nvPr>
        </p:nvSpPr>
        <p:spPr>
          <a:xfrm>
            <a:off x="9665819" y="1"/>
            <a:ext cx="2526183" cy="249283"/>
          </a:xfrm>
        </p:spPr>
        <p:txBody>
          <a:bodyPr/>
          <a:lstStyle>
            <a:lvl1pPr algn="r">
              <a:defRPr sz="1067">
                <a:solidFill>
                  <a:schemeClr val="tx2"/>
                </a:solidFill>
              </a:defRPr>
            </a:lvl1pPr>
          </a:lstStyle>
          <a:p>
            <a:pPr lvl="0"/>
            <a:r>
              <a:rPr lang="en-US" dirty="0"/>
              <a:t>Study name</a:t>
            </a:r>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378463" y="1397000"/>
            <a:ext cx="11435077" cy="4622800"/>
          </a:xfrm>
        </p:spPr>
        <p:txBody>
          <a:bodyPr/>
          <a:lstStyle>
            <a:lvl1pPr marL="0" indent="0">
              <a:buNone/>
              <a:defRPr b="0">
                <a:solidFill>
                  <a:schemeClr val="tx2"/>
                </a:solidFill>
              </a:defRPr>
            </a:lvl1pPr>
            <a:lvl2pPr marL="256020" indent="-256020">
              <a:buFont typeface="Arial" panose="020B0604020202020204" pitchFamily="34" charset="0"/>
              <a:buChar char="•"/>
              <a:defRPr/>
            </a:lvl2pPr>
            <a:lvl3pPr marL="755866" indent="-341358">
              <a:buFont typeface="Arial" panose="020B0604020202020204" pitchFamily="34" charset="0"/>
              <a:buChar char="–"/>
              <a:defRPr/>
            </a:lvl3pPr>
            <a:lvl4pPr marL="1182565" indent="-268211">
              <a:buFont typeface="Arial" panose="020B0604020202020204" pitchFamily="34" charset="0"/>
              <a:buChar char="•"/>
              <a:defRPr/>
            </a:lvl4pPr>
            <a:lvl5pPr marL="1609264" indent="-304784">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a:spLocks noGrp="1"/>
          </p:cNvSpPr>
          <p:nvPr>
            <p:ph type="sldNum" sz="quarter" idx="4"/>
          </p:nvPr>
        </p:nvSpPr>
        <p:spPr>
          <a:xfrm>
            <a:off x="11334443" y="6413120"/>
            <a:ext cx="662940" cy="365125"/>
          </a:xfrm>
          <a:prstGeom prst="rect">
            <a:avLst/>
          </a:prstGeom>
        </p:spPr>
        <p:txBody>
          <a:bodyPr vert="horz" lIns="91440" tIns="45720" rIns="91440" bIns="45720" rtlCol="0" anchor="ctr"/>
          <a:lstStyle>
            <a:lvl1pPr algn="r">
              <a:defRPr lang="en-US" sz="1467" smtClean="0"/>
            </a:lvl1pPr>
          </a:lstStyle>
          <a:p>
            <a:fld id="{AF1AFCDA-ABCC-4704-AB71-48FDE4F2FA4C}" type="slidenum">
              <a:rPr lang="en-US" smtClean="0"/>
              <a:pPr/>
              <a:t>‹#›</a:t>
            </a:fld>
            <a:endParaRPr lang="en-US" dirty="0"/>
          </a:p>
        </p:txBody>
      </p:sp>
    </p:spTree>
    <p:custDataLst>
      <p:tags r:id="rId1"/>
    </p:custDataLst>
    <p:extLst>
      <p:ext uri="{BB962C8B-B14F-4D97-AF65-F5344CB8AC3E}">
        <p14:creationId xmlns:p14="http://schemas.microsoft.com/office/powerpoint/2010/main" val="1759377976"/>
      </p:ext>
    </p:extLst>
  </p:cSld>
  <p:clrMapOvr>
    <a:masterClrMapping/>
  </p:clrMapOvr>
  <p:transition>
    <p:fade/>
  </p:transition>
  <p:extLst>
    <p:ext uri="{DCECCB84-F9BA-43D5-87BE-67443E8EF086}">
      <p15:sldGuideLst xmlns:p15="http://schemas.microsoft.com/office/powerpoint/2012/main">
        <p15:guide id="1" orient="horz" pos="660">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7" name="Text Placeholder 4">
            <a:extLst>
              <a:ext uri="{FF2B5EF4-FFF2-40B4-BE49-F238E27FC236}">
                <a16:creationId xmlns:a16="http://schemas.microsoft.com/office/drawing/2014/main" id="{3E8465C9-2B18-4CC9-AD75-2C78F880FA8E}"/>
              </a:ext>
            </a:extLst>
          </p:cNvPr>
          <p:cNvSpPr>
            <a:spLocks noGrp="1"/>
          </p:cNvSpPr>
          <p:nvPr>
            <p:ph type="body" sz="quarter" idx="12" hasCustomPrompt="1"/>
          </p:nvPr>
        </p:nvSpPr>
        <p:spPr>
          <a:xfrm>
            <a:off x="9665819" y="1"/>
            <a:ext cx="2526183" cy="249283"/>
          </a:xfrm>
        </p:spPr>
        <p:txBody>
          <a:bodyPr/>
          <a:lstStyle>
            <a:lvl1pPr algn="r">
              <a:defRPr sz="1067">
                <a:solidFill>
                  <a:schemeClr val="tx2"/>
                </a:solidFill>
              </a:defRPr>
            </a:lvl1pPr>
          </a:lstStyle>
          <a:p>
            <a:pPr lvl="0"/>
            <a:r>
              <a:rPr lang="en-US" dirty="0"/>
              <a:t>Study name</a:t>
            </a:r>
          </a:p>
        </p:txBody>
      </p:sp>
      <p:sp>
        <p:nvSpPr>
          <p:cNvPr id="2" name="Title 1"/>
          <p:cNvSpPr>
            <a:spLocks noGrp="1"/>
          </p:cNvSpPr>
          <p:nvPr>
            <p:ph type="title"/>
          </p:nvPr>
        </p:nvSpPr>
        <p:spPr/>
        <p:txBody>
          <a:bodyPr/>
          <a:lstStyle/>
          <a:p>
            <a:r>
              <a:rPr lang="en-US" dirty="0"/>
              <a:t>Click to edit Master title style</a:t>
            </a:r>
          </a:p>
        </p:txBody>
      </p:sp>
      <p:sp>
        <p:nvSpPr>
          <p:cNvPr id="8" name="Slide Number Placeholder 5"/>
          <p:cNvSpPr>
            <a:spLocks noGrp="1"/>
          </p:cNvSpPr>
          <p:nvPr>
            <p:ph type="sldNum" sz="quarter" idx="4"/>
          </p:nvPr>
        </p:nvSpPr>
        <p:spPr>
          <a:xfrm>
            <a:off x="11334443" y="6413120"/>
            <a:ext cx="662940" cy="365125"/>
          </a:xfrm>
          <a:prstGeom prst="rect">
            <a:avLst/>
          </a:prstGeom>
        </p:spPr>
        <p:txBody>
          <a:bodyPr vert="horz" lIns="91440" tIns="45720" rIns="91440" bIns="45720" rtlCol="0" anchor="ctr"/>
          <a:lstStyle>
            <a:lvl1pPr algn="r">
              <a:defRPr lang="en-US" sz="1467" smtClean="0"/>
            </a:lvl1pPr>
          </a:lstStyle>
          <a:p>
            <a:fld id="{AF1AFCDA-ABCC-4704-AB71-48FDE4F2FA4C}" type="slidenum">
              <a:rPr lang="en-US" smtClean="0"/>
              <a:pPr/>
              <a:t>‹#›</a:t>
            </a:fld>
            <a:endParaRPr lang="en-US" dirty="0"/>
          </a:p>
        </p:txBody>
      </p:sp>
      <p:sp>
        <p:nvSpPr>
          <p:cNvPr id="6" name="Content Placeholder 5"/>
          <p:cNvSpPr>
            <a:spLocks noGrp="1"/>
          </p:cNvSpPr>
          <p:nvPr>
            <p:ph sz="quarter" idx="10"/>
          </p:nvPr>
        </p:nvSpPr>
        <p:spPr>
          <a:xfrm>
            <a:off x="378461" y="1396999"/>
            <a:ext cx="5552016" cy="472863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8"/>
          <p:cNvSpPr>
            <a:spLocks noGrp="1"/>
          </p:cNvSpPr>
          <p:nvPr>
            <p:ph sz="quarter" idx="11"/>
          </p:nvPr>
        </p:nvSpPr>
        <p:spPr>
          <a:xfrm>
            <a:off x="6266179" y="1397002"/>
            <a:ext cx="5547360" cy="472863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434147625"/>
      </p:ext>
    </p:extLst>
  </p:cSld>
  <p:clrMapOvr>
    <a:masterClrMapping/>
  </p:clrMapOvr>
  <p:transition>
    <p:fade/>
  </p:transition>
  <p:extLst>
    <p:ext uri="{DCECCB84-F9BA-43D5-87BE-67443E8EF086}">
      <p15:sldGuideLst xmlns:p15="http://schemas.microsoft.com/office/powerpoint/2012/main">
        <p15:guide id="1" orient="horz" pos="660">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8" name="Text Placeholder 4">
            <a:extLst>
              <a:ext uri="{FF2B5EF4-FFF2-40B4-BE49-F238E27FC236}">
                <a16:creationId xmlns:a16="http://schemas.microsoft.com/office/drawing/2014/main" id="{29725604-E347-496D-96EC-C1B5EDC5FDAE}"/>
              </a:ext>
            </a:extLst>
          </p:cNvPr>
          <p:cNvSpPr>
            <a:spLocks noGrp="1"/>
          </p:cNvSpPr>
          <p:nvPr>
            <p:ph type="body" sz="quarter" idx="13" hasCustomPrompt="1"/>
          </p:nvPr>
        </p:nvSpPr>
        <p:spPr>
          <a:xfrm>
            <a:off x="9665819" y="1"/>
            <a:ext cx="2526183" cy="249283"/>
          </a:xfrm>
        </p:spPr>
        <p:txBody>
          <a:bodyPr/>
          <a:lstStyle>
            <a:lvl1pPr algn="r">
              <a:defRPr sz="1067">
                <a:solidFill>
                  <a:schemeClr val="tx2"/>
                </a:solidFill>
              </a:defRPr>
            </a:lvl1pPr>
          </a:lstStyle>
          <a:p>
            <a:pPr lvl="0"/>
            <a:r>
              <a:rPr lang="en-US" dirty="0"/>
              <a:t>Study name</a:t>
            </a:r>
          </a:p>
        </p:txBody>
      </p:sp>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379200" y="1397000"/>
            <a:ext cx="5553600" cy="561109"/>
          </a:xfrm>
        </p:spPr>
        <p:txBody>
          <a:bodyPr anchor="t"/>
          <a:lstStyle>
            <a:lvl1pPr marL="0" indent="0">
              <a:buNone/>
              <a:defRPr sz="2400" b="1">
                <a:solidFill>
                  <a:schemeClr val="tx2"/>
                </a:solidFill>
              </a:defRPr>
            </a:lvl1pPr>
            <a:lvl2pPr marL="609570" indent="0">
              <a:buNone/>
              <a:defRPr sz="2667" b="1"/>
            </a:lvl2pPr>
            <a:lvl3pPr marL="1219140" indent="0">
              <a:buNone/>
              <a:defRPr sz="2400" b="1"/>
            </a:lvl3pPr>
            <a:lvl4pPr marL="1828709" indent="0">
              <a:buNone/>
              <a:defRPr sz="2133" b="1"/>
            </a:lvl4pPr>
            <a:lvl5pPr marL="2438278" indent="0">
              <a:buNone/>
              <a:defRPr sz="2133" b="1"/>
            </a:lvl5pPr>
            <a:lvl6pPr marL="3047848" indent="0">
              <a:buNone/>
              <a:defRPr sz="2133" b="1"/>
            </a:lvl6pPr>
            <a:lvl7pPr marL="3657418" indent="0">
              <a:buNone/>
              <a:defRPr sz="2133" b="1"/>
            </a:lvl7pPr>
            <a:lvl8pPr marL="4266987" indent="0">
              <a:buNone/>
              <a:defRPr sz="2133" b="1"/>
            </a:lvl8pPr>
            <a:lvl9pPr marL="4876557" indent="0">
              <a:buNone/>
              <a:defRPr sz="2133" b="1"/>
            </a:lvl9pPr>
          </a:lstStyle>
          <a:p>
            <a:pPr lvl="0"/>
            <a:r>
              <a:rPr lang="en-US" dirty="0"/>
              <a:t>Click to edit Master text styles</a:t>
            </a:r>
          </a:p>
        </p:txBody>
      </p:sp>
      <p:sp>
        <p:nvSpPr>
          <p:cNvPr id="5" name="Text Placeholder 4"/>
          <p:cNvSpPr>
            <a:spLocks noGrp="1"/>
          </p:cNvSpPr>
          <p:nvPr>
            <p:ph type="body" sz="quarter" idx="3"/>
          </p:nvPr>
        </p:nvSpPr>
        <p:spPr>
          <a:xfrm>
            <a:off x="6268800" y="1397000"/>
            <a:ext cx="5553600" cy="561109"/>
          </a:xfrm>
        </p:spPr>
        <p:txBody>
          <a:bodyPr anchor="t"/>
          <a:lstStyle>
            <a:lvl1pPr marL="0" indent="0">
              <a:buNone/>
              <a:defRPr sz="2400" b="1">
                <a:solidFill>
                  <a:schemeClr val="tx2"/>
                </a:solidFill>
              </a:defRPr>
            </a:lvl1pPr>
            <a:lvl2pPr marL="609570" indent="0">
              <a:buNone/>
              <a:defRPr sz="2667" b="1"/>
            </a:lvl2pPr>
            <a:lvl3pPr marL="1219140" indent="0">
              <a:buNone/>
              <a:defRPr sz="2400" b="1"/>
            </a:lvl3pPr>
            <a:lvl4pPr marL="1828709" indent="0">
              <a:buNone/>
              <a:defRPr sz="2133" b="1"/>
            </a:lvl4pPr>
            <a:lvl5pPr marL="2438278" indent="0">
              <a:buNone/>
              <a:defRPr sz="2133" b="1"/>
            </a:lvl5pPr>
            <a:lvl6pPr marL="3047848" indent="0">
              <a:buNone/>
              <a:defRPr sz="2133" b="1"/>
            </a:lvl6pPr>
            <a:lvl7pPr marL="3657418" indent="0">
              <a:buNone/>
              <a:defRPr sz="2133" b="1"/>
            </a:lvl7pPr>
            <a:lvl8pPr marL="4266987" indent="0">
              <a:buNone/>
              <a:defRPr sz="2133" b="1"/>
            </a:lvl8pPr>
            <a:lvl9pPr marL="4876557" indent="0">
              <a:buNone/>
              <a:defRPr sz="2133" b="1"/>
            </a:lvl9pPr>
          </a:lstStyle>
          <a:p>
            <a:pPr lvl="0"/>
            <a:r>
              <a:rPr lang="en-US" dirty="0"/>
              <a:t>Click to edit Master text styles</a:t>
            </a:r>
          </a:p>
        </p:txBody>
      </p:sp>
      <p:sp>
        <p:nvSpPr>
          <p:cNvPr id="10" name="Slide Number Placeholder 5"/>
          <p:cNvSpPr>
            <a:spLocks noGrp="1"/>
          </p:cNvSpPr>
          <p:nvPr>
            <p:ph type="sldNum" sz="quarter" idx="10"/>
          </p:nvPr>
        </p:nvSpPr>
        <p:spPr>
          <a:xfrm>
            <a:off x="11334443" y="6413120"/>
            <a:ext cx="662940" cy="365125"/>
          </a:xfrm>
          <a:prstGeom prst="rect">
            <a:avLst/>
          </a:prstGeom>
        </p:spPr>
        <p:txBody>
          <a:bodyPr vert="horz" lIns="91440" tIns="45720" rIns="91440" bIns="45720" rtlCol="0" anchor="ctr"/>
          <a:lstStyle>
            <a:lvl1pPr algn="r">
              <a:defRPr lang="en-US" sz="1467" smtClean="0"/>
            </a:lvl1pPr>
          </a:lstStyle>
          <a:p>
            <a:fld id="{AF1AFCDA-ABCC-4704-AB71-48FDE4F2FA4C}" type="slidenum">
              <a:rPr lang="en-US" smtClean="0"/>
              <a:pPr/>
              <a:t>‹#›</a:t>
            </a:fld>
            <a:endParaRPr lang="en-US" dirty="0"/>
          </a:p>
        </p:txBody>
      </p:sp>
      <p:sp>
        <p:nvSpPr>
          <p:cNvPr id="9" name="Content Placeholder 8"/>
          <p:cNvSpPr>
            <a:spLocks noGrp="1"/>
          </p:cNvSpPr>
          <p:nvPr>
            <p:ph sz="quarter" idx="11"/>
          </p:nvPr>
        </p:nvSpPr>
        <p:spPr>
          <a:xfrm>
            <a:off x="379200" y="2022766"/>
            <a:ext cx="5553600" cy="4042833"/>
          </a:xfrm>
        </p:spPr>
        <p:txBody>
          <a:bodyPr/>
          <a:lstStyle>
            <a:lvl1pPr>
              <a:defRPr sz="2133"/>
            </a:lvl1pPr>
            <a:lvl2pPr>
              <a:defRPr sz="1867"/>
            </a:lvl2pPr>
            <a:lvl3pPr marL="609570" indent="-194723">
              <a:defRPr sz="1600"/>
            </a:lvl3pPr>
            <a:lvl4pPr marL="1070980" indent="-156625">
              <a:defRPr sz="1467"/>
            </a:lvl4pPr>
            <a:lvl5pPr marL="1523925" indent="-220122">
              <a:defRPr sz="1467"/>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1"/>
          <p:cNvSpPr>
            <a:spLocks noGrp="1"/>
          </p:cNvSpPr>
          <p:nvPr>
            <p:ph sz="quarter" idx="12"/>
          </p:nvPr>
        </p:nvSpPr>
        <p:spPr>
          <a:xfrm>
            <a:off x="6268800" y="2022766"/>
            <a:ext cx="5553600" cy="4042833"/>
          </a:xfrm>
        </p:spPr>
        <p:txBody>
          <a:bodyPr/>
          <a:lstStyle>
            <a:lvl1pPr>
              <a:defRPr sz="2133"/>
            </a:lvl1pPr>
            <a:lvl2pPr>
              <a:defRPr sz="1867"/>
            </a:lvl2pPr>
            <a:lvl3pPr marL="609570" indent="-194723">
              <a:defRPr sz="1600"/>
            </a:lvl3pPr>
            <a:lvl4pPr marL="1070980" indent="-156625">
              <a:defRPr sz="1467"/>
            </a:lvl4pPr>
            <a:lvl5pPr marL="1523925" indent="-220122">
              <a:defRPr sz="1467"/>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2827224240"/>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FD0E7C-61A6-D044-9909-4CDC6362CE8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BBE1439-8448-E24F-85C5-39D6BB5D04D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4D08B52-A87C-5D4E-9349-CCD6B69204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3C9AA32-6C2B-2F41-990F-3FA0A7014DB6}"/>
              </a:ext>
            </a:extLst>
          </p:cNvPr>
          <p:cNvSpPr>
            <a:spLocks noGrp="1"/>
          </p:cNvSpPr>
          <p:nvPr>
            <p:ph type="dt" sz="half" idx="10"/>
          </p:nvPr>
        </p:nvSpPr>
        <p:spPr/>
        <p:txBody>
          <a:bodyPr/>
          <a:lstStyle/>
          <a:p>
            <a:fld id="{22F3C9EE-78F8-1B43-A5D3-4FF98C3DBCD2}" type="datetimeFigureOut">
              <a:rPr lang="en-US" smtClean="0"/>
              <a:t>1/26/22</a:t>
            </a:fld>
            <a:endParaRPr lang="en-US"/>
          </a:p>
        </p:txBody>
      </p:sp>
      <p:sp>
        <p:nvSpPr>
          <p:cNvPr id="6" name="Footer Placeholder 5">
            <a:extLst>
              <a:ext uri="{FF2B5EF4-FFF2-40B4-BE49-F238E27FC236}">
                <a16:creationId xmlns:a16="http://schemas.microsoft.com/office/drawing/2014/main" id="{AAB50A7B-5E72-CF41-8E1C-CA40B68683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12EE8AB-1C6F-4A40-8837-C35ED1AF4430}"/>
              </a:ext>
            </a:extLst>
          </p:cNvPr>
          <p:cNvSpPr>
            <a:spLocks noGrp="1"/>
          </p:cNvSpPr>
          <p:nvPr>
            <p:ph type="sldNum" sz="quarter" idx="12"/>
          </p:nvPr>
        </p:nvSpPr>
        <p:spPr/>
        <p:txBody>
          <a:bodyPr/>
          <a:lstStyle/>
          <a:p>
            <a:fld id="{5854517E-6C98-FA4B-BE85-89AACE494010}" type="slidenum">
              <a:rPr lang="en-US" smtClean="0"/>
              <a:t>‹#›</a:t>
            </a:fld>
            <a:endParaRPr lang="en-US"/>
          </a:p>
        </p:txBody>
      </p:sp>
    </p:spTree>
    <p:extLst>
      <p:ext uri="{BB962C8B-B14F-4D97-AF65-F5344CB8AC3E}">
        <p14:creationId xmlns:p14="http://schemas.microsoft.com/office/powerpoint/2010/main" val="394130088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4" name="Text Placeholder 4">
            <a:extLst>
              <a:ext uri="{FF2B5EF4-FFF2-40B4-BE49-F238E27FC236}">
                <a16:creationId xmlns:a16="http://schemas.microsoft.com/office/drawing/2014/main" id="{20169CC9-E48A-4A98-8478-7E438438D46A}"/>
              </a:ext>
            </a:extLst>
          </p:cNvPr>
          <p:cNvSpPr>
            <a:spLocks noGrp="1"/>
          </p:cNvSpPr>
          <p:nvPr>
            <p:ph type="body" sz="quarter" idx="12" hasCustomPrompt="1"/>
          </p:nvPr>
        </p:nvSpPr>
        <p:spPr>
          <a:xfrm>
            <a:off x="9665819" y="1"/>
            <a:ext cx="2526183" cy="249283"/>
          </a:xfrm>
        </p:spPr>
        <p:txBody>
          <a:bodyPr/>
          <a:lstStyle>
            <a:lvl1pPr algn="r">
              <a:defRPr sz="1067">
                <a:solidFill>
                  <a:schemeClr val="tx2"/>
                </a:solidFill>
              </a:defRPr>
            </a:lvl1pPr>
          </a:lstStyle>
          <a:p>
            <a:pPr lvl="0"/>
            <a:r>
              <a:rPr lang="en-US" dirty="0"/>
              <a:t>Study name</a:t>
            </a:r>
          </a:p>
        </p:txBody>
      </p:sp>
      <p:sp>
        <p:nvSpPr>
          <p:cNvPr id="2" name="Title 1"/>
          <p:cNvSpPr>
            <a:spLocks noGrp="1"/>
          </p:cNvSpPr>
          <p:nvPr>
            <p:ph type="title"/>
          </p:nvPr>
        </p:nvSpPr>
        <p:spPr/>
        <p:txBody>
          <a:bodyPr/>
          <a:lstStyle/>
          <a:p>
            <a:r>
              <a:rPr lang="en-US" dirty="0"/>
              <a:t>Click to edit Master title style</a:t>
            </a:r>
          </a:p>
        </p:txBody>
      </p:sp>
      <p:sp>
        <p:nvSpPr>
          <p:cNvPr id="6" name="Slide Number Placeholder 5"/>
          <p:cNvSpPr>
            <a:spLocks noGrp="1"/>
          </p:cNvSpPr>
          <p:nvPr>
            <p:ph type="sldNum" sz="quarter" idx="4"/>
          </p:nvPr>
        </p:nvSpPr>
        <p:spPr>
          <a:xfrm>
            <a:off x="11334443" y="6413120"/>
            <a:ext cx="662940" cy="365125"/>
          </a:xfrm>
          <a:prstGeom prst="rect">
            <a:avLst/>
          </a:prstGeom>
        </p:spPr>
        <p:txBody>
          <a:bodyPr vert="horz" lIns="91440" tIns="45720" rIns="91440" bIns="45720" rtlCol="0" anchor="ctr"/>
          <a:lstStyle>
            <a:lvl1pPr algn="r">
              <a:defRPr lang="en-US" sz="1467" smtClean="0"/>
            </a:lvl1pPr>
          </a:lstStyle>
          <a:p>
            <a:fld id="{AF1AFCDA-ABCC-4704-AB71-48FDE4F2FA4C}" type="slidenum">
              <a:rPr lang="en-US" smtClean="0"/>
              <a:pPr/>
              <a:t>‹#›</a:t>
            </a:fld>
            <a:endParaRPr lang="en-US" dirty="0"/>
          </a:p>
        </p:txBody>
      </p:sp>
    </p:spTree>
    <p:custDataLst>
      <p:tags r:id="rId1"/>
    </p:custDataLst>
    <p:extLst>
      <p:ext uri="{BB962C8B-B14F-4D97-AF65-F5344CB8AC3E}">
        <p14:creationId xmlns:p14="http://schemas.microsoft.com/office/powerpoint/2010/main" val="992943368"/>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D7339D56-A983-4B5A-B7BB-65D8E60E263A}"/>
              </a:ext>
            </a:extLst>
          </p:cNvPr>
          <p:cNvSpPr>
            <a:spLocks noGrp="1"/>
          </p:cNvSpPr>
          <p:nvPr>
            <p:ph type="body" sz="quarter" idx="12" hasCustomPrompt="1"/>
          </p:nvPr>
        </p:nvSpPr>
        <p:spPr>
          <a:xfrm>
            <a:off x="9665819" y="1"/>
            <a:ext cx="2526183" cy="249283"/>
          </a:xfrm>
        </p:spPr>
        <p:txBody>
          <a:bodyPr/>
          <a:lstStyle>
            <a:lvl1pPr algn="r">
              <a:defRPr sz="1067">
                <a:solidFill>
                  <a:schemeClr val="tx2"/>
                </a:solidFill>
              </a:defRPr>
            </a:lvl1pPr>
          </a:lstStyle>
          <a:p>
            <a:pPr lvl="0"/>
            <a:r>
              <a:rPr lang="en-US" dirty="0"/>
              <a:t>Study name</a:t>
            </a:r>
          </a:p>
        </p:txBody>
      </p:sp>
      <p:sp>
        <p:nvSpPr>
          <p:cNvPr id="5" name="Slide Number Placeholder 5"/>
          <p:cNvSpPr>
            <a:spLocks noGrp="1"/>
          </p:cNvSpPr>
          <p:nvPr>
            <p:ph type="sldNum" sz="quarter" idx="4"/>
          </p:nvPr>
        </p:nvSpPr>
        <p:spPr>
          <a:xfrm>
            <a:off x="11334443" y="6413120"/>
            <a:ext cx="662940" cy="365125"/>
          </a:xfrm>
          <a:prstGeom prst="rect">
            <a:avLst/>
          </a:prstGeom>
        </p:spPr>
        <p:txBody>
          <a:bodyPr vert="horz" lIns="91440" tIns="45720" rIns="91440" bIns="45720" rtlCol="0" anchor="ctr"/>
          <a:lstStyle>
            <a:lvl1pPr algn="r">
              <a:defRPr lang="en-US" sz="1467" smtClean="0"/>
            </a:lvl1pPr>
          </a:lstStyle>
          <a:p>
            <a:fld id="{AF1AFCDA-ABCC-4704-AB71-48FDE4F2FA4C}" type="slidenum">
              <a:rPr lang="en-US" smtClean="0"/>
              <a:pPr/>
              <a:t>‹#›</a:t>
            </a:fld>
            <a:endParaRPr lang="en-US" dirty="0"/>
          </a:p>
        </p:txBody>
      </p:sp>
    </p:spTree>
    <p:custDataLst>
      <p:tags r:id="rId1"/>
    </p:custDataLst>
    <p:extLst>
      <p:ext uri="{BB962C8B-B14F-4D97-AF65-F5344CB8AC3E}">
        <p14:creationId xmlns:p14="http://schemas.microsoft.com/office/powerpoint/2010/main" val="1665201651"/>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sp>
        <p:nvSpPr>
          <p:cNvPr id="7" name="Text Placeholder 7"/>
          <p:cNvSpPr>
            <a:spLocks noGrp="1"/>
          </p:cNvSpPr>
          <p:nvPr>
            <p:ph type="body" sz="quarter" idx="11" hasCustomPrompt="1"/>
          </p:nvPr>
        </p:nvSpPr>
        <p:spPr>
          <a:xfrm>
            <a:off x="9851136" y="1"/>
            <a:ext cx="2340864" cy="267175"/>
          </a:xfrm>
        </p:spPr>
        <p:txBody>
          <a:bodyPr/>
          <a:lstStyle>
            <a:lvl1pPr algn="r">
              <a:defRPr sz="1400" b="0">
                <a:solidFill>
                  <a:schemeClr val="bg2"/>
                </a:solidFill>
              </a:defRPr>
            </a:lvl1pPr>
          </a:lstStyle>
          <a:p>
            <a:pPr lvl="0"/>
            <a:r>
              <a:rPr lang="en-US" dirty="0"/>
              <a:t>HIGHLY CONFIDENTIAL</a:t>
            </a:r>
          </a:p>
        </p:txBody>
      </p:sp>
      <p:cxnSp>
        <p:nvCxnSpPr>
          <p:cNvPr id="8" name="Straight Connector 7">
            <a:extLst>
              <a:ext uri="{FF2B5EF4-FFF2-40B4-BE49-F238E27FC236}">
                <a16:creationId xmlns:a16="http://schemas.microsoft.com/office/drawing/2014/main" id="{F72FE6E3-A06C-45E8-B6D7-98992BE91393}"/>
              </a:ext>
            </a:extLst>
          </p:cNvPr>
          <p:cNvCxnSpPr>
            <a:cxnSpLocks/>
          </p:cNvCxnSpPr>
          <p:nvPr userDrawn="1"/>
        </p:nvCxnSpPr>
        <p:spPr>
          <a:xfrm>
            <a:off x="164290" y="6415343"/>
            <a:ext cx="1174236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CD64E7F1-99DF-44BC-AB1D-46A6A8CDB9C2}"/>
              </a:ext>
            </a:extLst>
          </p:cNvPr>
          <p:cNvSpPr>
            <a:spLocks noGrp="1"/>
          </p:cNvSpPr>
          <p:nvPr>
            <p:ph type="ctrTitle" hasCustomPrompt="1"/>
          </p:nvPr>
        </p:nvSpPr>
        <p:spPr>
          <a:xfrm>
            <a:off x="355600" y="2062805"/>
            <a:ext cx="10363200" cy="1470025"/>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5720" tIns="46038" rIns="45720" bIns="46038" numCol="1" anchor="b" anchorCtr="0" compatLnSpc="1">
            <a:prstTxWarp prst="textNoShape">
              <a:avLst/>
            </a:prstTxWarp>
          </a:bodyPr>
          <a:lstStyle>
            <a:lvl1pPr algn="l">
              <a:defRPr lang="en-US" sz="3733" b="0" dirty="0">
                <a:solidFill>
                  <a:schemeClr val="tx2"/>
                </a:solidFill>
              </a:defRPr>
            </a:lvl1pPr>
          </a:lstStyle>
          <a:p>
            <a:pPr lvl="0"/>
            <a:r>
              <a:rPr lang="en-US" dirty="0"/>
              <a:t>Click to add title</a:t>
            </a:r>
          </a:p>
        </p:txBody>
      </p:sp>
      <p:sp>
        <p:nvSpPr>
          <p:cNvPr id="10" name="Subtitle 2">
            <a:extLst>
              <a:ext uri="{FF2B5EF4-FFF2-40B4-BE49-F238E27FC236}">
                <a16:creationId xmlns:a16="http://schemas.microsoft.com/office/drawing/2014/main" id="{D8BF6F45-2C4D-4D26-B263-FD2054C3548D}"/>
              </a:ext>
            </a:extLst>
          </p:cNvPr>
          <p:cNvSpPr>
            <a:spLocks noGrp="1"/>
          </p:cNvSpPr>
          <p:nvPr>
            <p:ph type="subTitle" idx="1" hasCustomPrompt="1"/>
          </p:nvPr>
        </p:nvSpPr>
        <p:spPr>
          <a:xfrm>
            <a:off x="355600" y="3601149"/>
            <a:ext cx="10363200" cy="419616"/>
          </a:xfrm>
        </p:spPr>
        <p:txBody>
          <a:bodyPr>
            <a:noAutofit/>
          </a:bodyPr>
          <a:lstStyle>
            <a:lvl1pPr marL="0" indent="0" algn="l">
              <a:spcBef>
                <a:spcPts val="0"/>
              </a:spcBef>
              <a:spcAft>
                <a:spcPts val="0"/>
              </a:spcAft>
              <a:buNone/>
              <a:defRPr sz="2133" b="0">
                <a:solidFill>
                  <a:schemeClr val="accent1"/>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add authors</a:t>
            </a:r>
          </a:p>
        </p:txBody>
      </p:sp>
    </p:spTree>
    <p:custDataLst>
      <p:tags r:id="rId1"/>
    </p:custDataLst>
    <p:extLst>
      <p:ext uri="{BB962C8B-B14F-4D97-AF65-F5344CB8AC3E}">
        <p14:creationId xmlns:p14="http://schemas.microsoft.com/office/powerpoint/2010/main" val="1027487005"/>
      </p:ext>
    </p:extLst>
  </p:cSld>
  <p:clrMapOvr>
    <a:masterClrMapping/>
  </p:clrMapOvr>
  <p:transition>
    <p:fade/>
  </p:transition>
  <p:extLst>
    <p:ext uri="{DCECCB84-F9BA-43D5-87BE-67443E8EF086}">
      <p15:sldGuideLst xmlns:p15="http://schemas.microsoft.com/office/powerpoint/2012/main">
        <p15:guide id="1" orient="horz" pos="673">
          <p15:clr>
            <a:srgbClr val="FBAE40"/>
          </p15:clr>
        </p15:guide>
        <p15:guide id="2" pos="611">
          <p15:clr>
            <a:srgbClr val="FBAE40"/>
          </p15:clr>
        </p15:guide>
        <p15:guide id="3" pos="1075">
          <p15:clr>
            <a:srgbClr val="FBAE40"/>
          </p15:clr>
        </p15:guide>
        <p15:guide id="4" orient="horz" pos="433">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2_Title Slide Oral or Poster">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55600" y="1889869"/>
            <a:ext cx="10363200" cy="1470025"/>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5720" tIns="46038" rIns="45720" bIns="46038" numCol="1" anchor="b" anchorCtr="0" compatLnSpc="1">
            <a:prstTxWarp prst="textNoShape">
              <a:avLst/>
            </a:prstTxWarp>
          </a:bodyPr>
          <a:lstStyle>
            <a:lvl1pPr algn="l">
              <a:defRPr lang="en-US" sz="3733" b="0" dirty="0">
                <a:solidFill>
                  <a:schemeClr val="tx2"/>
                </a:solidFill>
              </a:defRPr>
            </a:lvl1pPr>
          </a:lstStyle>
          <a:p>
            <a:pPr lvl="0"/>
            <a:r>
              <a:rPr lang="en-US" dirty="0"/>
              <a:t>Click to add title</a:t>
            </a:r>
          </a:p>
        </p:txBody>
      </p:sp>
      <p:sp>
        <p:nvSpPr>
          <p:cNvPr id="3" name="Subtitle 2"/>
          <p:cNvSpPr>
            <a:spLocks noGrp="1"/>
          </p:cNvSpPr>
          <p:nvPr>
            <p:ph type="subTitle" idx="1" hasCustomPrompt="1"/>
          </p:nvPr>
        </p:nvSpPr>
        <p:spPr>
          <a:xfrm>
            <a:off x="355600" y="3428213"/>
            <a:ext cx="10363200" cy="419616"/>
          </a:xfrm>
        </p:spPr>
        <p:txBody>
          <a:bodyPr>
            <a:noAutofit/>
          </a:bodyPr>
          <a:lstStyle>
            <a:lvl1pPr marL="0" indent="0" algn="l">
              <a:spcBef>
                <a:spcPts val="0"/>
              </a:spcBef>
              <a:spcAft>
                <a:spcPts val="0"/>
              </a:spcAft>
              <a:buNone/>
              <a:defRPr sz="2133" b="0">
                <a:solidFill>
                  <a:schemeClr val="accent1"/>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add authors</a:t>
            </a:r>
          </a:p>
        </p:txBody>
      </p:sp>
      <p:cxnSp>
        <p:nvCxnSpPr>
          <p:cNvPr id="9" name="Straight Connector 8">
            <a:extLst>
              <a:ext uri="{FF2B5EF4-FFF2-40B4-BE49-F238E27FC236}">
                <a16:creationId xmlns:a16="http://schemas.microsoft.com/office/drawing/2014/main" id="{E9ED57D8-0216-4E00-A170-28372EC4083A}"/>
              </a:ext>
            </a:extLst>
          </p:cNvPr>
          <p:cNvCxnSpPr>
            <a:cxnSpLocks/>
          </p:cNvCxnSpPr>
          <p:nvPr userDrawn="1"/>
        </p:nvCxnSpPr>
        <p:spPr>
          <a:xfrm>
            <a:off x="164290" y="6415343"/>
            <a:ext cx="1174236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 Placeholder 7"/>
          <p:cNvSpPr>
            <a:spLocks noGrp="1"/>
          </p:cNvSpPr>
          <p:nvPr>
            <p:ph type="body" sz="quarter" idx="11" hasCustomPrompt="1"/>
          </p:nvPr>
        </p:nvSpPr>
        <p:spPr>
          <a:xfrm>
            <a:off x="9851136" y="1"/>
            <a:ext cx="2340864" cy="267175"/>
          </a:xfrm>
        </p:spPr>
        <p:txBody>
          <a:bodyPr/>
          <a:lstStyle>
            <a:lvl1pPr algn="r">
              <a:defRPr sz="1400" b="0">
                <a:solidFill>
                  <a:schemeClr val="bg2"/>
                </a:solidFill>
              </a:defRPr>
            </a:lvl1pPr>
          </a:lstStyle>
          <a:p>
            <a:pPr lvl="0"/>
            <a:r>
              <a:rPr lang="en-US" dirty="0"/>
              <a:t>HIGHLY CONFIDENTIAL</a:t>
            </a:r>
          </a:p>
        </p:txBody>
      </p:sp>
      <p:sp>
        <p:nvSpPr>
          <p:cNvPr id="5" name="Text Placeholder 4">
            <a:extLst>
              <a:ext uri="{FF2B5EF4-FFF2-40B4-BE49-F238E27FC236}">
                <a16:creationId xmlns:a16="http://schemas.microsoft.com/office/drawing/2014/main" id="{70C96920-974E-4924-9A66-A625F1502062}"/>
              </a:ext>
            </a:extLst>
          </p:cNvPr>
          <p:cNvSpPr>
            <a:spLocks noGrp="1"/>
          </p:cNvSpPr>
          <p:nvPr>
            <p:ph type="body" sz="quarter" idx="12" hasCustomPrompt="1"/>
          </p:nvPr>
        </p:nvSpPr>
        <p:spPr>
          <a:xfrm>
            <a:off x="355600" y="3916151"/>
            <a:ext cx="10363200" cy="353043"/>
          </a:xfrm>
        </p:spPr>
        <p:txBody>
          <a:bodyPr/>
          <a:lstStyle>
            <a:lvl1pPr>
              <a:defRPr sz="1867"/>
            </a:lvl1pPr>
          </a:lstStyle>
          <a:p>
            <a:pPr lvl="0"/>
            <a:r>
              <a:rPr lang="en-US" dirty="0"/>
              <a:t>Click to add affiliations</a:t>
            </a:r>
            <a:endParaRPr lang="en-GB" dirty="0"/>
          </a:p>
        </p:txBody>
      </p:sp>
    </p:spTree>
    <p:custDataLst>
      <p:tags r:id="rId1"/>
    </p:custDataLst>
    <p:extLst>
      <p:ext uri="{BB962C8B-B14F-4D97-AF65-F5344CB8AC3E}">
        <p14:creationId xmlns:p14="http://schemas.microsoft.com/office/powerpoint/2010/main" val="318124975"/>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0DED229-FF74-4A62-88C2-BBB1F4AD1004}"/>
              </a:ext>
            </a:extLst>
          </p:cNvPr>
          <p:cNvSpPr>
            <a:spLocks noGrp="1"/>
          </p:cNvSpPr>
          <p:nvPr>
            <p:ph type="body" sz="quarter" idx="12" hasCustomPrompt="1"/>
          </p:nvPr>
        </p:nvSpPr>
        <p:spPr>
          <a:xfrm>
            <a:off x="9665818" y="0"/>
            <a:ext cx="2526183" cy="249283"/>
          </a:xfrm>
        </p:spPr>
        <p:txBody>
          <a:bodyPr/>
          <a:lstStyle>
            <a:lvl1pPr algn="r">
              <a:defRPr sz="1067">
                <a:solidFill>
                  <a:schemeClr val="tx2"/>
                </a:solidFill>
              </a:defRPr>
            </a:lvl1pPr>
          </a:lstStyle>
          <a:p>
            <a:pPr lvl="0"/>
            <a:r>
              <a:rPr lang="en-US" dirty="0"/>
              <a:t>Study name</a:t>
            </a:r>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378462" y="1397000"/>
            <a:ext cx="11435077" cy="4622800"/>
          </a:xfrm>
        </p:spPr>
        <p:txBody>
          <a:bodyPr/>
          <a:lstStyle>
            <a:lvl1pPr marL="0" indent="0">
              <a:buNone/>
              <a:defRPr b="0">
                <a:solidFill>
                  <a:schemeClr val="tx2"/>
                </a:solidFill>
              </a:defRPr>
            </a:lvl1pPr>
            <a:lvl2pPr marL="256026" indent="-256026">
              <a:buFont typeface="Arial" panose="020B0604020202020204" pitchFamily="34" charset="0"/>
              <a:buChar char="•"/>
              <a:defRPr/>
            </a:lvl2pPr>
            <a:lvl3pPr marL="755885" indent="-341367">
              <a:buFont typeface="Arial" panose="020B0604020202020204" pitchFamily="34" charset="0"/>
              <a:buChar char="–"/>
              <a:defRPr/>
            </a:lvl3pPr>
            <a:lvl4pPr marL="1182594" indent="-268217">
              <a:buFont typeface="Arial" panose="020B0604020202020204" pitchFamily="34" charset="0"/>
              <a:buChar char="•"/>
              <a:defRPr/>
            </a:lvl4pPr>
            <a:lvl5pPr marL="1609304" indent="-304792">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a:spLocks noGrp="1"/>
          </p:cNvSpPr>
          <p:nvPr>
            <p:ph type="sldNum" sz="quarter" idx="4"/>
          </p:nvPr>
        </p:nvSpPr>
        <p:spPr>
          <a:xfrm>
            <a:off x="11334443" y="6413120"/>
            <a:ext cx="662940" cy="365125"/>
          </a:xfrm>
          <a:prstGeom prst="rect">
            <a:avLst/>
          </a:prstGeom>
        </p:spPr>
        <p:txBody>
          <a:bodyPr vert="horz" lIns="91440" tIns="45720" rIns="91440" bIns="45720" rtlCol="0" anchor="ctr"/>
          <a:lstStyle>
            <a:lvl1pPr algn="r">
              <a:defRPr lang="en-US" sz="1467" smtClean="0"/>
            </a:lvl1pPr>
          </a:lstStyle>
          <a:p>
            <a:fld id="{AF1AFCDA-ABCC-4704-AB71-48FDE4F2FA4C}" type="slidenum">
              <a:rPr lang="en-US" smtClean="0"/>
              <a:pPr/>
              <a:t>‹#›</a:t>
            </a:fld>
            <a:endParaRPr lang="en-US" dirty="0"/>
          </a:p>
        </p:txBody>
      </p:sp>
    </p:spTree>
    <p:custDataLst>
      <p:tags r:id="rId1"/>
    </p:custDataLst>
    <p:extLst>
      <p:ext uri="{BB962C8B-B14F-4D97-AF65-F5344CB8AC3E}">
        <p14:creationId xmlns:p14="http://schemas.microsoft.com/office/powerpoint/2010/main" val="1082907232"/>
      </p:ext>
    </p:extLst>
  </p:cSld>
  <p:clrMapOvr>
    <a:masterClrMapping/>
  </p:clrMapOvr>
  <p:transition>
    <p:fade/>
  </p:transition>
  <p:extLst>
    <p:ext uri="{DCECCB84-F9BA-43D5-87BE-67443E8EF086}">
      <p15:sldGuideLst xmlns:p15="http://schemas.microsoft.com/office/powerpoint/2012/main">
        <p15:guide id="1" orient="horz" pos="880">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2_Comparison">
    <p:spTree>
      <p:nvGrpSpPr>
        <p:cNvPr id="1" name=""/>
        <p:cNvGrpSpPr/>
        <p:nvPr/>
      </p:nvGrpSpPr>
      <p:grpSpPr>
        <a:xfrm>
          <a:off x="0" y="0"/>
          <a:ext cx="0" cy="0"/>
          <a:chOff x="0" y="0"/>
          <a:chExt cx="0" cy="0"/>
        </a:xfrm>
      </p:grpSpPr>
      <p:sp>
        <p:nvSpPr>
          <p:cNvPr id="8" name="Text Placeholder 4">
            <a:extLst>
              <a:ext uri="{FF2B5EF4-FFF2-40B4-BE49-F238E27FC236}">
                <a16:creationId xmlns:a16="http://schemas.microsoft.com/office/drawing/2014/main" id="{29725604-E347-496D-96EC-C1B5EDC5FDAE}"/>
              </a:ext>
            </a:extLst>
          </p:cNvPr>
          <p:cNvSpPr>
            <a:spLocks noGrp="1"/>
          </p:cNvSpPr>
          <p:nvPr>
            <p:ph type="body" sz="quarter" idx="13" hasCustomPrompt="1"/>
          </p:nvPr>
        </p:nvSpPr>
        <p:spPr>
          <a:xfrm>
            <a:off x="9665818" y="0"/>
            <a:ext cx="2526183" cy="249283"/>
          </a:xfrm>
        </p:spPr>
        <p:txBody>
          <a:bodyPr/>
          <a:lstStyle>
            <a:lvl1pPr algn="r">
              <a:defRPr sz="1067">
                <a:solidFill>
                  <a:schemeClr val="tx2"/>
                </a:solidFill>
              </a:defRPr>
            </a:lvl1pPr>
          </a:lstStyle>
          <a:p>
            <a:pPr lvl="0"/>
            <a:r>
              <a:rPr lang="en-US" dirty="0"/>
              <a:t>Study name</a:t>
            </a:r>
          </a:p>
        </p:txBody>
      </p:sp>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379200" y="1397000"/>
            <a:ext cx="5553600" cy="561109"/>
          </a:xfrm>
        </p:spPr>
        <p:txBody>
          <a:bodyPr anchor="t"/>
          <a:lstStyle>
            <a:lvl1pPr marL="0" indent="0">
              <a:buNone/>
              <a:defRPr sz="2400" b="1">
                <a:solidFill>
                  <a:schemeClr val="tx2"/>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edit Master text styles</a:t>
            </a:r>
          </a:p>
        </p:txBody>
      </p:sp>
      <p:sp>
        <p:nvSpPr>
          <p:cNvPr id="5" name="Text Placeholder 4"/>
          <p:cNvSpPr>
            <a:spLocks noGrp="1"/>
          </p:cNvSpPr>
          <p:nvPr>
            <p:ph type="body" sz="quarter" idx="3"/>
          </p:nvPr>
        </p:nvSpPr>
        <p:spPr>
          <a:xfrm>
            <a:off x="6268800" y="1397000"/>
            <a:ext cx="5553600" cy="561109"/>
          </a:xfrm>
        </p:spPr>
        <p:txBody>
          <a:bodyPr anchor="t"/>
          <a:lstStyle>
            <a:lvl1pPr marL="0" indent="0">
              <a:buNone/>
              <a:defRPr sz="2400" b="1">
                <a:solidFill>
                  <a:schemeClr val="tx2"/>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edit Master text styles</a:t>
            </a:r>
          </a:p>
        </p:txBody>
      </p:sp>
      <p:sp>
        <p:nvSpPr>
          <p:cNvPr id="10" name="Slide Number Placeholder 5"/>
          <p:cNvSpPr>
            <a:spLocks noGrp="1"/>
          </p:cNvSpPr>
          <p:nvPr>
            <p:ph type="sldNum" sz="quarter" idx="10"/>
          </p:nvPr>
        </p:nvSpPr>
        <p:spPr>
          <a:xfrm>
            <a:off x="11334443" y="6413120"/>
            <a:ext cx="662940" cy="365125"/>
          </a:xfrm>
          <a:prstGeom prst="rect">
            <a:avLst/>
          </a:prstGeom>
        </p:spPr>
        <p:txBody>
          <a:bodyPr vert="horz" lIns="91440" tIns="45720" rIns="91440" bIns="45720" rtlCol="0" anchor="ctr"/>
          <a:lstStyle>
            <a:lvl1pPr algn="r">
              <a:defRPr lang="en-US" sz="1467" smtClean="0"/>
            </a:lvl1pPr>
          </a:lstStyle>
          <a:p>
            <a:fld id="{AF1AFCDA-ABCC-4704-AB71-48FDE4F2FA4C}" type="slidenum">
              <a:rPr lang="en-US" smtClean="0"/>
              <a:pPr/>
              <a:t>‹#›</a:t>
            </a:fld>
            <a:endParaRPr lang="en-US" dirty="0"/>
          </a:p>
        </p:txBody>
      </p:sp>
      <p:sp>
        <p:nvSpPr>
          <p:cNvPr id="9" name="Content Placeholder 8"/>
          <p:cNvSpPr>
            <a:spLocks noGrp="1"/>
          </p:cNvSpPr>
          <p:nvPr>
            <p:ph sz="quarter" idx="11"/>
          </p:nvPr>
        </p:nvSpPr>
        <p:spPr>
          <a:xfrm>
            <a:off x="379200" y="2022765"/>
            <a:ext cx="5553600" cy="4042833"/>
          </a:xfrm>
        </p:spPr>
        <p:txBody>
          <a:bodyPr/>
          <a:lstStyle>
            <a:lvl1pPr>
              <a:defRPr sz="2133"/>
            </a:lvl1pPr>
            <a:lvl2pPr>
              <a:defRPr sz="1867"/>
            </a:lvl2pPr>
            <a:lvl3pPr marL="609585" indent="-194728">
              <a:defRPr sz="1600"/>
            </a:lvl3pPr>
            <a:lvl4pPr marL="1071007" indent="-156629">
              <a:defRPr sz="1467"/>
            </a:lvl4pPr>
            <a:lvl5pPr marL="1523962" indent="-220128">
              <a:defRPr sz="1467"/>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1"/>
          <p:cNvSpPr>
            <a:spLocks noGrp="1"/>
          </p:cNvSpPr>
          <p:nvPr>
            <p:ph sz="quarter" idx="12"/>
          </p:nvPr>
        </p:nvSpPr>
        <p:spPr>
          <a:xfrm>
            <a:off x="6268800" y="2022765"/>
            <a:ext cx="5553600" cy="4042833"/>
          </a:xfrm>
        </p:spPr>
        <p:txBody>
          <a:bodyPr/>
          <a:lstStyle>
            <a:lvl1pPr>
              <a:defRPr sz="2133"/>
            </a:lvl1pPr>
            <a:lvl2pPr>
              <a:defRPr sz="1867"/>
            </a:lvl2pPr>
            <a:lvl3pPr marL="609585" indent="-194728">
              <a:defRPr sz="1600"/>
            </a:lvl3pPr>
            <a:lvl4pPr marL="1071007" indent="-156629">
              <a:defRPr sz="1467"/>
            </a:lvl4pPr>
            <a:lvl5pPr marL="1523962" indent="-220128">
              <a:defRPr sz="1467"/>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576687080"/>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2519411928"/>
      </p:ext>
    </p:extLst>
  </p:cSld>
  <p:clrMapOvr>
    <a:masterClrMapping/>
  </p:clrMapOvr>
  <p:transition spd="med">
    <p:wipe dir="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76211006"/>
      </p:ext>
    </p:extLst>
  </p:cSld>
  <p:clrMapOvr>
    <a:masterClrMapping/>
  </p:clrMapOvr>
  <p:transition spd="med">
    <p:wipe dir="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710701179"/>
      </p:ext>
    </p:extLst>
  </p:cSld>
  <p:clrMapOvr>
    <a:masterClrMapping/>
  </p:clrMapOvr>
  <p:transition spd="med">
    <p:wipe dir="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63646567"/>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4E2BA-6F22-1541-97ED-A8DD85C4CA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DEE916E-572C-D540-800D-5C12C57923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D46229D-2879-D347-BC9A-0AC6326D138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0A826CB-4EA4-4544-8FE8-3793F82BD72E}"/>
              </a:ext>
            </a:extLst>
          </p:cNvPr>
          <p:cNvSpPr>
            <a:spLocks noGrp="1"/>
          </p:cNvSpPr>
          <p:nvPr>
            <p:ph type="dt" sz="half" idx="10"/>
          </p:nvPr>
        </p:nvSpPr>
        <p:spPr/>
        <p:txBody>
          <a:bodyPr/>
          <a:lstStyle/>
          <a:p>
            <a:fld id="{22F3C9EE-78F8-1B43-A5D3-4FF98C3DBCD2}" type="datetimeFigureOut">
              <a:rPr lang="en-US" smtClean="0"/>
              <a:t>1/26/22</a:t>
            </a:fld>
            <a:endParaRPr lang="en-US"/>
          </a:p>
        </p:txBody>
      </p:sp>
      <p:sp>
        <p:nvSpPr>
          <p:cNvPr id="6" name="Footer Placeholder 5">
            <a:extLst>
              <a:ext uri="{FF2B5EF4-FFF2-40B4-BE49-F238E27FC236}">
                <a16:creationId xmlns:a16="http://schemas.microsoft.com/office/drawing/2014/main" id="{28BE3848-D6D5-904C-99A4-15F8CCCF64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E37709-83D9-F64D-A47C-7202084DABE1}"/>
              </a:ext>
            </a:extLst>
          </p:cNvPr>
          <p:cNvSpPr>
            <a:spLocks noGrp="1"/>
          </p:cNvSpPr>
          <p:nvPr>
            <p:ph type="sldNum" sz="quarter" idx="12"/>
          </p:nvPr>
        </p:nvSpPr>
        <p:spPr/>
        <p:txBody>
          <a:bodyPr/>
          <a:lstStyle/>
          <a:p>
            <a:fld id="{5854517E-6C98-FA4B-BE85-89AACE494010}" type="slidenum">
              <a:rPr lang="en-US" smtClean="0"/>
              <a:t>‹#›</a:t>
            </a:fld>
            <a:endParaRPr lang="en-US"/>
          </a:p>
        </p:txBody>
      </p:sp>
    </p:spTree>
    <p:extLst>
      <p:ext uri="{BB962C8B-B14F-4D97-AF65-F5344CB8AC3E}">
        <p14:creationId xmlns:p14="http://schemas.microsoft.com/office/powerpoint/2010/main" val="372655076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59994691"/>
      </p:ext>
    </p:extLst>
  </p:cSld>
  <p:clrMapOvr>
    <a:masterClrMapping/>
  </p:clrMapOvr>
  <p:transition spd="med">
    <p:wipe dir="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85103518"/>
      </p:ext>
    </p:extLst>
  </p:cSld>
  <p:clrMapOvr>
    <a:masterClrMapping/>
  </p:clrMapOvr>
  <p:transition spd="med">
    <p:wipe dir="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6304628"/>
      </p:ext>
    </p:extLst>
  </p:cSld>
  <p:clrMapOvr>
    <a:masterClrMapping/>
  </p:clrMapOvr>
  <p:transition spd="med">
    <p:wipe dir="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356292257"/>
      </p:ext>
    </p:extLst>
  </p:cSld>
  <p:clrMapOvr>
    <a:masterClrMapping/>
  </p:clrMapOvr>
  <p:transition spd="med">
    <p:wipe dir="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08559741"/>
      </p:ext>
    </p:extLst>
  </p:cSld>
  <p:clrMapOvr>
    <a:masterClrMapping/>
  </p:clrMapOvr>
  <p:transition spd="med">
    <p:wipe dir="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8855492"/>
      </p:ext>
    </p:extLst>
  </p:cSld>
  <p:clrMapOvr>
    <a:masterClrMapping/>
  </p:clrMapOvr>
  <p:transition spd="med">
    <p:wipe dir="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18784744"/>
      </p:ext>
    </p:extLst>
  </p:cSld>
  <p:clrMapOvr>
    <a:masterClrMapping/>
  </p:clrMapOvr>
  <p:transition spd="med">
    <p:wipe dir="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ext Placeholder 2"/>
          <p:cNvSpPr>
            <a:spLocks noGrp="1"/>
          </p:cNvSpPr>
          <p:nvPr>
            <p:ph type="body"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99031206"/>
      </p:ext>
    </p:extLst>
  </p:cSld>
  <p:clrMapOvr>
    <a:masterClrMapping/>
  </p:clrMapOvr>
  <p:transition spd="med">
    <p:wipe dir="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able Placeholder 2"/>
          <p:cNvSpPr>
            <a:spLocks noGrp="1"/>
          </p:cNvSpPr>
          <p:nvPr>
            <p:ph type="tbl" idx="1"/>
          </p:nvPr>
        </p:nvSpPr>
        <p:spPr>
          <a:xfrm>
            <a:off x="914400" y="1981200"/>
            <a:ext cx="10363200" cy="4114800"/>
          </a:xfrm>
        </p:spPr>
        <p:txBody>
          <a:bodyPr/>
          <a:lstStyle/>
          <a:p>
            <a:pPr lvl="0"/>
            <a:endParaRPr lang="en-US" noProof="0"/>
          </a:p>
        </p:txBody>
      </p:sp>
    </p:spTree>
    <p:extLst>
      <p:ext uri="{BB962C8B-B14F-4D97-AF65-F5344CB8AC3E}">
        <p14:creationId xmlns:p14="http://schemas.microsoft.com/office/powerpoint/2010/main" val="1486423414"/>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 Id="rId9" Type="http://schemas.openxmlformats.org/officeDocument/2006/relationships/image" Target="../media/image3.jpg"/></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2.xml"/><Relationship Id="rId7" Type="http://schemas.openxmlformats.org/officeDocument/2006/relationships/slideLayout" Target="../slideLayouts/slideLayout46.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theme" Target="../theme/theme6.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image" Target="../media/image12.jpg"/><Relationship Id="rId5" Type="http://schemas.openxmlformats.org/officeDocument/2006/relationships/slideLayout" Target="../slideLayouts/slideLayout61.xml"/><Relationship Id="rId10" Type="http://schemas.openxmlformats.org/officeDocument/2006/relationships/image" Target="../media/image11.jpg"/><Relationship Id="rId4" Type="http://schemas.openxmlformats.org/officeDocument/2006/relationships/slideLayout" Target="../slideLayouts/slideLayout60.xml"/><Relationship Id="rId9"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slideLayout" Target="../slideLayouts/slideLayout77.xml"/><Relationship Id="rId18" Type="http://schemas.openxmlformats.org/officeDocument/2006/relationships/slideLayout" Target="../slideLayouts/slideLayout82.xml"/><Relationship Id="rId3" Type="http://schemas.openxmlformats.org/officeDocument/2006/relationships/slideLayout" Target="../slideLayouts/slideLayout67.xml"/><Relationship Id="rId21" Type="http://schemas.openxmlformats.org/officeDocument/2006/relationships/slideLayout" Target="../slideLayouts/slideLayout85.xml"/><Relationship Id="rId7" Type="http://schemas.openxmlformats.org/officeDocument/2006/relationships/slideLayout" Target="../slideLayouts/slideLayout71.xml"/><Relationship Id="rId12" Type="http://schemas.openxmlformats.org/officeDocument/2006/relationships/slideLayout" Target="../slideLayouts/slideLayout76.xml"/><Relationship Id="rId17" Type="http://schemas.openxmlformats.org/officeDocument/2006/relationships/slideLayout" Target="../slideLayouts/slideLayout81.xml"/><Relationship Id="rId2" Type="http://schemas.openxmlformats.org/officeDocument/2006/relationships/slideLayout" Target="../slideLayouts/slideLayout66.xml"/><Relationship Id="rId16" Type="http://schemas.openxmlformats.org/officeDocument/2006/relationships/slideLayout" Target="../slideLayouts/slideLayout80.xml"/><Relationship Id="rId20" Type="http://schemas.openxmlformats.org/officeDocument/2006/relationships/slideLayout" Target="../slideLayouts/slideLayout84.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5" Type="http://schemas.openxmlformats.org/officeDocument/2006/relationships/slideLayout" Target="../slideLayouts/slideLayout79.xml"/><Relationship Id="rId23" Type="http://schemas.openxmlformats.org/officeDocument/2006/relationships/tags" Target="../tags/tag1.xml"/><Relationship Id="rId10" Type="http://schemas.openxmlformats.org/officeDocument/2006/relationships/slideLayout" Target="../slideLayouts/slideLayout74.xml"/><Relationship Id="rId19" Type="http://schemas.openxmlformats.org/officeDocument/2006/relationships/slideLayout" Target="../slideLayouts/slideLayout83.xml"/><Relationship Id="rId4" Type="http://schemas.openxmlformats.org/officeDocument/2006/relationships/slideLayout" Target="../slideLayouts/slideLayout68.xml"/><Relationship Id="rId9" Type="http://schemas.openxmlformats.org/officeDocument/2006/relationships/slideLayout" Target="../slideLayouts/slideLayout73.xml"/><Relationship Id="rId14" Type="http://schemas.openxmlformats.org/officeDocument/2006/relationships/slideLayout" Target="../slideLayouts/slideLayout78.xml"/><Relationship Id="rId22"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3.xml"/><Relationship Id="rId13" Type="http://schemas.openxmlformats.org/officeDocument/2006/relationships/slideLayout" Target="../slideLayouts/slideLayout98.xml"/><Relationship Id="rId3" Type="http://schemas.openxmlformats.org/officeDocument/2006/relationships/slideLayout" Target="../slideLayouts/slideLayout88.xml"/><Relationship Id="rId7" Type="http://schemas.openxmlformats.org/officeDocument/2006/relationships/slideLayout" Target="../slideLayouts/slideLayout92.xml"/><Relationship Id="rId12" Type="http://schemas.openxmlformats.org/officeDocument/2006/relationships/slideLayout" Target="../slideLayouts/slideLayout97.xml"/><Relationship Id="rId2" Type="http://schemas.openxmlformats.org/officeDocument/2006/relationships/slideLayout" Target="../slideLayouts/slideLayout87.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slideLayout" Target="../slideLayouts/slideLayout96.xml"/><Relationship Id="rId5" Type="http://schemas.openxmlformats.org/officeDocument/2006/relationships/slideLayout" Target="../slideLayouts/slideLayout90.xml"/><Relationship Id="rId10" Type="http://schemas.openxmlformats.org/officeDocument/2006/relationships/slideLayout" Target="../slideLayouts/slideLayout95.xml"/><Relationship Id="rId4" Type="http://schemas.openxmlformats.org/officeDocument/2006/relationships/slideLayout" Target="../slideLayouts/slideLayout89.xml"/><Relationship Id="rId9" Type="http://schemas.openxmlformats.org/officeDocument/2006/relationships/slideLayout" Target="../slideLayouts/slideLayout94.xml"/><Relationship Id="rId1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1654325-E05E-D045-8B21-3FC15511142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0BC7470-FE81-9749-8D15-5C0B1643ACA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BC6897C-78BF-A44C-94F3-28CC021CACB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22F3C9EE-78F8-1B43-A5D3-4FF98C3DBCD2}" type="datetimeFigureOut">
              <a:rPr lang="en-US" smtClean="0"/>
              <a:pPr/>
              <a:t>1/26/22</a:t>
            </a:fld>
            <a:endParaRPr lang="en-US"/>
          </a:p>
        </p:txBody>
      </p:sp>
      <p:sp>
        <p:nvSpPr>
          <p:cNvPr id="5" name="Footer Placeholder 4">
            <a:extLst>
              <a:ext uri="{FF2B5EF4-FFF2-40B4-BE49-F238E27FC236}">
                <a16:creationId xmlns:a16="http://schemas.microsoft.com/office/drawing/2014/main" id="{A287FFD1-CAB3-6647-92B8-85A6A82E18F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6" name="Slide Number Placeholder 5">
            <a:extLst>
              <a:ext uri="{FF2B5EF4-FFF2-40B4-BE49-F238E27FC236}">
                <a16:creationId xmlns:a16="http://schemas.microsoft.com/office/drawing/2014/main" id="{8E1E621D-4173-2A4E-B889-B440C27E2D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5854517E-6C98-FA4B-BE85-89AACE494010}" type="slidenum">
              <a:rPr lang="en-US" smtClean="0"/>
              <a:pPr/>
              <a:t>‹#›</a:t>
            </a:fld>
            <a:endParaRPr lang="en-US"/>
          </a:p>
        </p:txBody>
      </p:sp>
    </p:spTree>
    <p:extLst>
      <p:ext uri="{BB962C8B-B14F-4D97-AF65-F5344CB8AC3E}">
        <p14:creationId xmlns:p14="http://schemas.microsoft.com/office/powerpoint/2010/main" val="19243332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5555" y="215900"/>
            <a:ext cx="10124323" cy="1208278"/>
          </a:xfrm>
          <a:prstGeom prst="rect">
            <a:avLst/>
          </a:prstGeom>
          <a:noFill/>
        </p:spPr>
        <p:txBody>
          <a:bodyPr vert="horz" lIns="0" tIns="0" rIns="0" bIns="0" rtlCol="0" anchor="ctr">
            <a:normAutofit/>
          </a:bodyPr>
          <a:lstStyle/>
          <a:p>
            <a:endParaRPr lang="en-US" dirty="0"/>
          </a:p>
        </p:txBody>
      </p:sp>
      <p:sp>
        <p:nvSpPr>
          <p:cNvPr id="3" name="Text Placeholder 2"/>
          <p:cNvSpPr>
            <a:spLocks noGrp="1"/>
          </p:cNvSpPr>
          <p:nvPr>
            <p:ph type="body" idx="1"/>
          </p:nvPr>
        </p:nvSpPr>
        <p:spPr>
          <a:xfrm>
            <a:off x="305555" y="1603565"/>
            <a:ext cx="10124323" cy="3501836"/>
          </a:xfrm>
          <a:prstGeom prst="rect">
            <a:avLst/>
          </a:prstGeom>
          <a:noFill/>
        </p:spPr>
        <p:txBody>
          <a:bodyPr vert="horz" lIns="91440" tIns="45720" rIns="91440" bIns="45720" numCol="1"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1230537" y="6380810"/>
            <a:ext cx="3245697" cy="365125"/>
          </a:xfrm>
          <a:prstGeom prst="rect">
            <a:avLst/>
          </a:prstGeom>
        </p:spPr>
        <p:txBody>
          <a:bodyPr vert="horz" lIns="0" tIns="0" rIns="0" bIns="0" rtlCol="0" anchor="ctr"/>
          <a:lstStyle>
            <a:lvl1pPr algn="l">
              <a:defRPr sz="1100" b="1" i="0" baseline="0">
                <a:solidFill>
                  <a:schemeClr val="bg1"/>
                </a:solidFill>
              </a:defRPr>
            </a:lvl1pPr>
          </a:lstStyle>
          <a:p>
            <a:r>
              <a:rPr lang="en-US"/>
              <a:t>Insert Name   </a:t>
            </a:r>
          </a:p>
          <a:p>
            <a:r>
              <a:rPr lang="en-US"/>
              <a:t>(Insert &gt; Header &amp; Footer &gt; Apply to All)</a:t>
            </a:r>
            <a:endParaRPr lang="en-US" dirty="0"/>
          </a:p>
        </p:txBody>
      </p:sp>
      <p:sp>
        <p:nvSpPr>
          <p:cNvPr id="6" name="Slide Number Placeholder 5"/>
          <p:cNvSpPr>
            <a:spLocks noGrp="1"/>
          </p:cNvSpPr>
          <p:nvPr>
            <p:ph type="sldNum" sz="quarter" idx="4"/>
          </p:nvPr>
        </p:nvSpPr>
        <p:spPr>
          <a:xfrm>
            <a:off x="9296419" y="122029"/>
            <a:ext cx="2743200" cy="365125"/>
          </a:xfrm>
          <a:prstGeom prst="rect">
            <a:avLst/>
          </a:prstGeom>
        </p:spPr>
        <p:txBody>
          <a:bodyPr vert="horz" lIns="0" tIns="0" rIns="0" bIns="0" rtlCol="0" anchor="t" anchorCtr="0"/>
          <a:lstStyle>
            <a:lvl1pPr algn="r">
              <a:defRPr sz="1000" b="1" i="0" baseline="0">
                <a:solidFill>
                  <a:schemeClr val="bg1"/>
                </a:solidFill>
              </a:defRPr>
            </a:lvl1pPr>
          </a:lstStyle>
          <a:p>
            <a:fld id="{48F63A3B-78C7-47BE-AE5E-E10140E04643}" type="slidenum">
              <a:rPr lang="en-US" smtClean="0"/>
              <a:pPr/>
              <a:t>‹#›</a:t>
            </a:fld>
            <a:endParaRPr lang="en-US" dirty="0"/>
          </a:p>
        </p:txBody>
      </p:sp>
      <p:sp>
        <p:nvSpPr>
          <p:cNvPr id="7" name="TextBox 6">
            <a:extLst>
              <a:ext uri="{FF2B5EF4-FFF2-40B4-BE49-F238E27FC236}">
                <a16:creationId xmlns:a16="http://schemas.microsoft.com/office/drawing/2014/main" id="{4E3B862E-C070-C64F-87F7-901CFF621B33}"/>
              </a:ext>
            </a:extLst>
          </p:cNvPr>
          <p:cNvSpPr txBox="1"/>
          <p:nvPr userDrawn="1"/>
        </p:nvSpPr>
        <p:spPr>
          <a:xfrm>
            <a:off x="10429878" y="6515103"/>
            <a:ext cx="184731" cy="507703"/>
          </a:xfrm>
          <a:prstGeom prst="rect">
            <a:avLst/>
          </a:prstGeom>
          <a:noFill/>
        </p:spPr>
        <p:txBody>
          <a:bodyPr wrap="none" rtlCol="0">
            <a:spAutoFit/>
          </a:bodyPr>
          <a:lstStyle/>
          <a:p>
            <a:endParaRPr lang="en-US" sz="2699" dirty="0">
              <a:solidFill>
                <a:schemeClr val="bg1"/>
              </a:solidFill>
            </a:endParaRPr>
          </a:p>
        </p:txBody>
      </p:sp>
    </p:spTree>
    <p:extLst>
      <p:ext uri="{BB962C8B-B14F-4D97-AF65-F5344CB8AC3E}">
        <p14:creationId xmlns:p14="http://schemas.microsoft.com/office/powerpoint/2010/main" val="273992768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Lst>
  <p:hf hdr="0" dt="0"/>
  <p:txStyles>
    <p:titleStyle>
      <a:lvl1pPr algn="l" defTabSz="914217" rtl="0" eaLnBrk="1" latinLnBrk="0" hangingPunct="1">
        <a:lnSpc>
          <a:spcPct val="90000"/>
        </a:lnSpc>
        <a:spcBef>
          <a:spcPct val="0"/>
        </a:spcBef>
        <a:buNone/>
        <a:defRPr sz="3599" b="1" i="0" kern="1200" baseline="0">
          <a:solidFill>
            <a:schemeClr val="bg1"/>
          </a:solidFill>
          <a:latin typeface="+mj-lt"/>
          <a:ea typeface="+mj-ea"/>
          <a:cs typeface="+mj-cs"/>
        </a:defRPr>
      </a:lvl1pPr>
    </p:titleStyle>
    <p:bodyStyle>
      <a:lvl1pPr marL="0" indent="0" algn="l" defTabSz="914217" rtl="0" eaLnBrk="1" latinLnBrk="0" hangingPunct="1">
        <a:lnSpc>
          <a:spcPct val="90000"/>
        </a:lnSpc>
        <a:spcBef>
          <a:spcPts val="1000"/>
        </a:spcBef>
        <a:spcAft>
          <a:spcPts val="300"/>
        </a:spcAft>
        <a:buFont typeface="Arial" panose="020B0604020202020204" pitchFamily="34" charset="0"/>
        <a:buNone/>
        <a:defRPr sz="2699" b="1" i="0" kern="1200">
          <a:solidFill>
            <a:schemeClr val="accent1"/>
          </a:solidFill>
          <a:latin typeface="Georgia" panose="02040502050405020303" pitchFamily="18" charset="0"/>
          <a:ea typeface="+mn-ea"/>
          <a:cs typeface="+mn-cs"/>
        </a:defRPr>
      </a:lvl1pPr>
      <a:lvl2pPr marL="0" indent="0" algn="l" defTabSz="914217" rtl="0" eaLnBrk="1" latinLnBrk="0" hangingPunct="1">
        <a:lnSpc>
          <a:spcPct val="90000"/>
        </a:lnSpc>
        <a:spcBef>
          <a:spcPts val="500"/>
        </a:spcBef>
        <a:buFont typeface="Arial" panose="020B0604020202020204" pitchFamily="34" charset="0"/>
        <a:buNone/>
        <a:defRPr sz="2200" kern="1200">
          <a:solidFill>
            <a:schemeClr val="bg1"/>
          </a:solidFill>
          <a:latin typeface="+mn-lt"/>
          <a:ea typeface="+mn-ea"/>
          <a:cs typeface="+mn-cs"/>
        </a:defRPr>
      </a:lvl2pPr>
      <a:lvl3pPr marL="685663" indent="-228554" algn="l" defTabSz="914217"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3pPr>
      <a:lvl4pPr marL="1142771" indent="-228554" algn="l" defTabSz="914217"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1599880" indent="-228554" algn="l" defTabSz="914217" rtl="0" eaLnBrk="1" latinLnBrk="0" hangingPunct="1">
        <a:lnSpc>
          <a:spcPct val="90000"/>
        </a:lnSpc>
        <a:spcBef>
          <a:spcPts val="500"/>
        </a:spcBef>
        <a:buFont typeface="Arial" panose="020B0604020202020204" pitchFamily="34" charset="0"/>
        <a:buChar char="•"/>
        <a:defRPr sz="1200" kern="1200">
          <a:solidFill>
            <a:schemeClr val="bg1"/>
          </a:solidFill>
          <a:latin typeface="+mn-lt"/>
          <a:ea typeface="+mn-ea"/>
          <a:cs typeface="+mn-cs"/>
        </a:defRPr>
      </a:lvl5pPr>
      <a:lvl6pPr marL="2514097" indent="-228554"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206" indent="-228554"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14" indent="-228554"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423" indent="-228554"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1"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8" algn="l" defTabSz="91421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5">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tx1"/>
            </a:gs>
            <a:gs pos="100000">
              <a:srgbClr val="000099"/>
            </a:gs>
          </a:gsLst>
          <a:lin ang="5400000" scaled="1"/>
        </a:gra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xfrm>
            <a:off x="914400" y="609600"/>
            <a:ext cx="10363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5363" name="Rectangle 3"/>
          <p:cNvSpPr>
            <a:spLocks noGrp="1" noChangeArrowheads="1"/>
          </p:cNvSpPr>
          <p:nvPr>
            <p:ph type="body" idx="1"/>
          </p:nvPr>
        </p:nvSpPr>
        <p:spPr bwMode="auto">
          <a:xfrm>
            <a:off x="914400" y="1981200"/>
            <a:ext cx="10363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38976864"/>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Lst>
  <p:transition spd="med">
    <p:wipe dir="r"/>
  </p:transition>
  <p:txStyles>
    <p:titleStyle>
      <a:lvl1pPr algn="ctr" rtl="0" eaLnBrk="0" fontAlgn="base" hangingPunct="0">
        <a:spcBef>
          <a:spcPct val="0"/>
        </a:spcBef>
        <a:spcAft>
          <a:spcPct val="0"/>
        </a:spcAft>
        <a:defRPr sz="4000" b="1">
          <a:solidFill>
            <a:srgbClr val="FFFF00"/>
          </a:solidFill>
          <a:latin typeface="+mj-lt"/>
          <a:ea typeface="+mj-ea"/>
          <a:cs typeface="+mj-cs"/>
        </a:defRPr>
      </a:lvl1pPr>
      <a:lvl2pPr algn="ctr" rtl="0" eaLnBrk="0" fontAlgn="base" hangingPunct="0">
        <a:spcBef>
          <a:spcPct val="0"/>
        </a:spcBef>
        <a:spcAft>
          <a:spcPct val="0"/>
        </a:spcAft>
        <a:defRPr sz="4000" b="1">
          <a:solidFill>
            <a:srgbClr val="FFFF00"/>
          </a:solidFill>
          <a:latin typeface="Arial" pitchFamily="34" charset="0"/>
        </a:defRPr>
      </a:lvl2pPr>
      <a:lvl3pPr algn="ctr" rtl="0" eaLnBrk="0" fontAlgn="base" hangingPunct="0">
        <a:spcBef>
          <a:spcPct val="0"/>
        </a:spcBef>
        <a:spcAft>
          <a:spcPct val="0"/>
        </a:spcAft>
        <a:defRPr sz="4000" b="1">
          <a:solidFill>
            <a:srgbClr val="FFFF00"/>
          </a:solidFill>
          <a:latin typeface="Arial" pitchFamily="34" charset="0"/>
        </a:defRPr>
      </a:lvl3pPr>
      <a:lvl4pPr algn="ctr" rtl="0" eaLnBrk="0" fontAlgn="base" hangingPunct="0">
        <a:spcBef>
          <a:spcPct val="0"/>
        </a:spcBef>
        <a:spcAft>
          <a:spcPct val="0"/>
        </a:spcAft>
        <a:defRPr sz="4000" b="1">
          <a:solidFill>
            <a:srgbClr val="FFFF00"/>
          </a:solidFill>
          <a:latin typeface="Arial" pitchFamily="34" charset="0"/>
        </a:defRPr>
      </a:lvl4pPr>
      <a:lvl5pPr algn="ctr" rtl="0" eaLnBrk="0" fontAlgn="base" hangingPunct="0">
        <a:spcBef>
          <a:spcPct val="0"/>
        </a:spcBef>
        <a:spcAft>
          <a:spcPct val="0"/>
        </a:spcAft>
        <a:defRPr sz="4000" b="1">
          <a:solidFill>
            <a:srgbClr val="FFFF00"/>
          </a:solidFill>
          <a:latin typeface="Arial" pitchFamily="34" charset="0"/>
        </a:defRPr>
      </a:lvl5pPr>
      <a:lvl6pPr marL="457200" algn="ctr" rtl="0" fontAlgn="base">
        <a:spcBef>
          <a:spcPct val="0"/>
        </a:spcBef>
        <a:spcAft>
          <a:spcPct val="0"/>
        </a:spcAft>
        <a:defRPr sz="4000" b="1">
          <a:solidFill>
            <a:srgbClr val="FFFF00"/>
          </a:solidFill>
          <a:latin typeface="Arial" pitchFamily="34" charset="0"/>
        </a:defRPr>
      </a:lvl6pPr>
      <a:lvl7pPr marL="914400" algn="ctr" rtl="0" fontAlgn="base">
        <a:spcBef>
          <a:spcPct val="0"/>
        </a:spcBef>
        <a:spcAft>
          <a:spcPct val="0"/>
        </a:spcAft>
        <a:defRPr sz="4000" b="1">
          <a:solidFill>
            <a:srgbClr val="FFFF00"/>
          </a:solidFill>
          <a:latin typeface="Arial" pitchFamily="34" charset="0"/>
        </a:defRPr>
      </a:lvl7pPr>
      <a:lvl8pPr marL="1371600" algn="ctr" rtl="0" fontAlgn="base">
        <a:spcBef>
          <a:spcPct val="0"/>
        </a:spcBef>
        <a:spcAft>
          <a:spcPct val="0"/>
        </a:spcAft>
        <a:defRPr sz="4000" b="1">
          <a:solidFill>
            <a:srgbClr val="FFFF00"/>
          </a:solidFill>
          <a:latin typeface="Arial" pitchFamily="34" charset="0"/>
        </a:defRPr>
      </a:lvl8pPr>
      <a:lvl9pPr marL="1828800" algn="ctr" rtl="0" fontAlgn="base">
        <a:spcBef>
          <a:spcPct val="0"/>
        </a:spcBef>
        <a:spcAft>
          <a:spcPct val="0"/>
        </a:spcAft>
        <a:defRPr sz="4000" b="1">
          <a:solidFill>
            <a:srgbClr val="FFFF00"/>
          </a:solidFill>
          <a:latin typeface="Arial" pitchFamily="34" charset="0"/>
        </a:defRPr>
      </a:lvl9pPr>
    </p:titleStyle>
    <p:bodyStyle>
      <a:lvl1pPr marL="342900" indent="-342900" algn="l" rtl="0" eaLnBrk="0" fontAlgn="base" hangingPunct="0">
        <a:spcBef>
          <a:spcPct val="20000"/>
        </a:spcBef>
        <a:spcAft>
          <a:spcPct val="0"/>
        </a:spcAft>
        <a:buClr>
          <a:srgbClr val="00FFFF"/>
        </a:buClr>
        <a:buSzPct val="150000"/>
        <a:buChar char="•"/>
        <a:defRPr sz="3300" b="1">
          <a:solidFill>
            <a:schemeClr val="bg1"/>
          </a:solidFill>
          <a:latin typeface="+mn-lt"/>
          <a:ea typeface="+mn-ea"/>
          <a:cs typeface="+mn-cs"/>
        </a:defRPr>
      </a:lvl1pPr>
      <a:lvl2pPr marL="742950" indent="-285750" algn="l" rtl="0" eaLnBrk="0" fontAlgn="base" hangingPunct="0">
        <a:spcBef>
          <a:spcPct val="20000"/>
        </a:spcBef>
        <a:spcAft>
          <a:spcPct val="0"/>
        </a:spcAft>
        <a:buClr>
          <a:srgbClr val="00FFFF"/>
        </a:buClr>
        <a:buSzPct val="150000"/>
        <a:buChar char="–"/>
        <a:defRPr sz="3300" b="1">
          <a:solidFill>
            <a:schemeClr val="bg1"/>
          </a:solidFill>
          <a:latin typeface="+mn-lt"/>
        </a:defRPr>
      </a:lvl2pPr>
      <a:lvl3pPr marL="1143000" indent="-228600" algn="l" rtl="0" eaLnBrk="0" fontAlgn="base" hangingPunct="0">
        <a:spcBef>
          <a:spcPct val="20000"/>
        </a:spcBef>
        <a:spcAft>
          <a:spcPct val="0"/>
        </a:spcAft>
        <a:buClr>
          <a:srgbClr val="00FFFF"/>
        </a:buClr>
        <a:buSzPct val="150000"/>
        <a:buChar char="•"/>
        <a:defRPr sz="3300" b="1">
          <a:solidFill>
            <a:schemeClr val="bg1"/>
          </a:solidFill>
          <a:latin typeface="+mn-lt"/>
        </a:defRPr>
      </a:lvl3pPr>
      <a:lvl4pPr marL="1600200" indent="-228600" algn="l" rtl="0" eaLnBrk="0" fontAlgn="base" hangingPunct="0">
        <a:spcBef>
          <a:spcPct val="20000"/>
        </a:spcBef>
        <a:spcAft>
          <a:spcPct val="0"/>
        </a:spcAft>
        <a:buClr>
          <a:srgbClr val="00FFFF"/>
        </a:buClr>
        <a:buSzPct val="150000"/>
        <a:buChar char="–"/>
        <a:defRPr sz="3300" b="1">
          <a:solidFill>
            <a:schemeClr val="bg1"/>
          </a:solidFill>
          <a:latin typeface="+mn-lt"/>
        </a:defRPr>
      </a:lvl4pPr>
      <a:lvl5pPr marL="2057400" indent="-228600" algn="l" rtl="0" eaLnBrk="0" fontAlgn="base" hangingPunct="0">
        <a:spcBef>
          <a:spcPct val="20000"/>
        </a:spcBef>
        <a:spcAft>
          <a:spcPct val="0"/>
        </a:spcAft>
        <a:buChar char="»"/>
        <a:defRPr sz="3300" b="1">
          <a:solidFill>
            <a:schemeClr val="bg1"/>
          </a:solidFill>
          <a:latin typeface="+mn-lt"/>
        </a:defRPr>
      </a:lvl5pPr>
      <a:lvl6pPr marL="2514600" indent="-228600" algn="l" rtl="0" fontAlgn="base">
        <a:spcBef>
          <a:spcPct val="20000"/>
        </a:spcBef>
        <a:spcAft>
          <a:spcPct val="0"/>
        </a:spcAft>
        <a:buChar char="»"/>
        <a:defRPr sz="3300" b="1">
          <a:solidFill>
            <a:schemeClr val="bg1"/>
          </a:solidFill>
          <a:latin typeface="+mn-lt"/>
        </a:defRPr>
      </a:lvl6pPr>
      <a:lvl7pPr marL="2971800" indent="-228600" algn="l" rtl="0" fontAlgn="base">
        <a:spcBef>
          <a:spcPct val="20000"/>
        </a:spcBef>
        <a:spcAft>
          <a:spcPct val="0"/>
        </a:spcAft>
        <a:buChar char="»"/>
        <a:defRPr sz="3300" b="1">
          <a:solidFill>
            <a:schemeClr val="bg1"/>
          </a:solidFill>
          <a:latin typeface="+mn-lt"/>
        </a:defRPr>
      </a:lvl7pPr>
      <a:lvl8pPr marL="3429000" indent="-228600" algn="l" rtl="0" fontAlgn="base">
        <a:spcBef>
          <a:spcPct val="20000"/>
        </a:spcBef>
        <a:spcAft>
          <a:spcPct val="0"/>
        </a:spcAft>
        <a:buChar char="»"/>
        <a:defRPr sz="3300" b="1">
          <a:solidFill>
            <a:schemeClr val="bg1"/>
          </a:solidFill>
          <a:latin typeface="+mn-lt"/>
        </a:defRPr>
      </a:lvl8pPr>
      <a:lvl9pPr marL="3886200" indent="-228600" algn="l" rtl="0" fontAlgn="base">
        <a:spcBef>
          <a:spcPct val="20000"/>
        </a:spcBef>
        <a:spcAft>
          <a:spcPct val="0"/>
        </a:spcAft>
        <a:buChar char="»"/>
        <a:defRPr sz="3300" b="1">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9"/>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7315200" y="6492876"/>
            <a:ext cx="3318933" cy="365125"/>
          </a:xfrm>
          <a:prstGeom prst="rect">
            <a:avLst/>
          </a:prstGeom>
        </p:spPr>
        <p:txBody>
          <a:bodyPr vert="horz" wrap="square" lIns="91440" tIns="45720" rIns="91440" bIns="45720" numCol="1" anchor="ctr" anchorCtr="0" compatLnSpc="1">
            <a:prstTxWarp prst="textNoShape">
              <a:avLst/>
            </a:prstTxWarp>
          </a:bodyPr>
          <a:lstStyle>
            <a:lvl1pPr algn="r">
              <a:defRPr sz="1600">
                <a:solidFill>
                  <a:srgbClr val="898989"/>
                </a:solidFill>
                <a:latin typeface="Calibri" charset="0"/>
              </a:defRPr>
            </a:lvl1pPr>
          </a:lstStyle>
          <a:p>
            <a:fld id="{96090422-FAC2-1B47-B696-15B7C4FF0E2E}" type="datetime1">
              <a:rPr lang="en-US" smtClean="0"/>
              <a:pPr/>
              <a:t>1/26/22</a:t>
            </a:fld>
            <a:endParaRPr lang="en-US" dirty="0"/>
          </a:p>
        </p:txBody>
      </p:sp>
      <p:sp>
        <p:nvSpPr>
          <p:cNvPr id="6" name="Slide Number Placeholder 5"/>
          <p:cNvSpPr>
            <a:spLocks noGrp="1"/>
          </p:cNvSpPr>
          <p:nvPr>
            <p:ph type="sldNum" sz="quarter" idx="4"/>
          </p:nvPr>
        </p:nvSpPr>
        <p:spPr>
          <a:xfrm>
            <a:off x="8737600" y="6492876"/>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600">
                <a:solidFill>
                  <a:srgbClr val="898989"/>
                </a:solidFill>
                <a:latin typeface="Calibri" charset="0"/>
              </a:defRPr>
            </a:lvl1pPr>
          </a:lstStyle>
          <a:p>
            <a:fld id="{B0ABAB64-726D-C943-9B15-2E81C6025A8E}" type="slidenum">
              <a:rPr lang="en-US"/>
              <a:pPr/>
              <a:t>‹#›</a:t>
            </a:fld>
            <a:endParaRPr lang="en-US" dirty="0"/>
          </a:p>
        </p:txBody>
      </p:sp>
    </p:spTree>
    <p:extLst>
      <p:ext uri="{BB962C8B-B14F-4D97-AF65-F5344CB8AC3E}">
        <p14:creationId xmlns:p14="http://schemas.microsoft.com/office/powerpoint/2010/main" val="2065377094"/>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Lst>
  <p:txStyles>
    <p:titleStyle>
      <a:lvl1pPr algn="l" defTabSz="609585" rtl="0" eaLnBrk="0" fontAlgn="base" hangingPunct="0">
        <a:spcBef>
          <a:spcPct val="0"/>
        </a:spcBef>
        <a:spcAft>
          <a:spcPct val="0"/>
        </a:spcAft>
        <a:defRPr sz="4267" kern="1200">
          <a:solidFill>
            <a:srgbClr val="CD113B"/>
          </a:solidFill>
          <a:latin typeface="Arial"/>
          <a:ea typeface="Geneva" pitchFamily="37" charset="-128"/>
          <a:cs typeface="Arial"/>
        </a:defRPr>
      </a:lvl1pPr>
      <a:lvl2pPr algn="l" defTabSz="609585" rtl="0" eaLnBrk="0" fontAlgn="base" hangingPunct="0">
        <a:spcBef>
          <a:spcPct val="0"/>
        </a:spcBef>
        <a:spcAft>
          <a:spcPct val="0"/>
        </a:spcAft>
        <a:defRPr sz="4267">
          <a:solidFill>
            <a:srgbClr val="800000"/>
          </a:solidFill>
          <a:latin typeface="Times New Roman" pitchFamily="37" charset="0"/>
          <a:ea typeface="Geneva" pitchFamily="37" charset="-128"/>
          <a:cs typeface="Times New Roman" pitchFamily="18" charset="0"/>
        </a:defRPr>
      </a:lvl2pPr>
      <a:lvl3pPr algn="l" defTabSz="609585" rtl="0" eaLnBrk="0" fontAlgn="base" hangingPunct="0">
        <a:spcBef>
          <a:spcPct val="0"/>
        </a:spcBef>
        <a:spcAft>
          <a:spcPct val="0"/>
        </a:spcAft>
        <a:defRPr sz="4267">
          <a:solidFill>
            <a:srgbClr val="800000"/>
          </a:solidFill>
          <a:latin typeface="Times New Roman" pitchFamily="37" charset="0"/>
          <a:ea typeface="Geneva" pitchFamily="37" charset="-128"/>
          <a:cs typeface="Times New Roman" pitchFamily="18" charset="0"/>
        </a:defRPr>
      </a:lvl3pPr>
      <a:lvl4pPr algn="l" defTabSz="609585" rtl="0" eaLnBrk="0" fontAlgn="base" hangingPunct="0">
        <a:spcBef>
          <a:spcPct val="0"/>
        </a:spcBef>
        <a:spcAft>
          <a:spcPct val="0"/>
        </a:spcAft>
        <a:defRPr sz="4267">
          <a:solidFill>
            <a:srgbClr val="800000"/>
          </a:solidFill>
          <a:latin typeface="Times New Roman" pitchFamily="37" charset="0"/>
          <a:ea typeface="Geneva" pitchFamily="37" charset="-128"/>
          <a:cs typeface="Times New Roman" pitchFamily="18" charset="0"/>
        </a:defRPr>
      </a:lvl4pPr>
      <a:lvl5pPr algn="l" defTabSz="609585" rtl="0" eaLnBrk="0" fontAlgn="base" hangingPunct="0">
        <a:spcBef>
          <a:spcPct val="0"/>
        </a:spcBef>
        <a:spcAft>
          <a:spcPct val="0"/>
        </a:spcAft>
        <a:defRPr sz="4267">
          <a:solidFill>
            <a:srgbClr val="800000"/>
          </a:solidFill>
          <a:latin typeface="Times New Roman" pitchFamily="37" charset="0"/>
          <a:ea typeface="Geneva" pitchFamily="37" charset="-128"/>
          <a:cs typeface="Times New Roman" pitchFamily="18" charset="0"/>
        </a:defRPr>
      </a:lvl5pPr>
      <a:lvl6pPr marL="609585" algn="l" defTabSz="609585" rtl="0" fontAlgn="base">
        <a:spcBef>
          <a:spcPct val="0"/>
        </a:spcBef>
        <a:spcAft>
          <a:spcPct val="0"/>
        </a:spcAft>
        <a:defRPr sz="4267">
          <a:solidFill>
            <a:srgbClr val="800000"/>
          </a:solidFill>
          <a:latin typeface="Times New Roman" pitchFamily="37" charset="0"/>
          <a:ea typeface="Geneva" pitchFamily="37" charset="-128"/>
        </a:defRPr>
      </a:lvl6pPr>
      <a:lvl7pPr marL="1219170" algn="l" defTabSz="609585" rtl="0" fontAlgn="base">
        <a:spcBef>
          <a:spcPct val="0"/>
        </a:spcBef>
        <a:spcAft>
          <a:spcPct val="0"/>
        </a:spcAft>
        <a:defRPr sz="4267">
          <a:solidFill>
            <a:srgbClr val="800000"/>
          </a:solidFill>
          <a:latin typeface="Times New Roman" pitchFamily="37" charset="0"/>
          <a:ea typeface="Geneva" pitchFamily="37" charset="-128"/>
        </a:defRPr>
      </a:lvl7pPr>
      <a:lvl8pPr marL="1828754" algn="l" defTabSz="609585" rtl="0" fontAlgn="base">
        <a:spcBef>
          <a:spcPct val="0"/>
        </a:spcBef>
        <a:spcAft>
          <a:spcPct val="0"/>
        </a:spcAft>
        <a:defRPr sz="4267">
          <a:solidFill>
            <a:srgbClr val="800000"/>
          </a:solidFill>
          <a:latin typeface="Times New Roman" pitchFamily="37" charset="0"/>
          <a:ea typeface="Geneva" pitchFamily="37" charset="-128"/>
        </a:defRPr>
      </a:lvl8pPr>
      <a:lvl9pPr marL="2438339" algn="l" defTabSz="609585" rtl="0" fontAlgn="base">
        <a:spcBef>
          <a:spcPct val="0"/>
        </a:spcBef>
        <a:spcAft>
          <a:spcPct val="0"/>
        </a:spcAft>
        <a:defRPr sz="4267">
          <a:solidFill>
            <a:srgbClr val="800000"/>
          </a:solidFill>
          <a:latin typeface="Times New Roman" pitchFamily="37" charset="0"/>
          <a:ea typeface="Geneva" pitchFamily="37" charset="-128"/>
        </a:defRPr>
      </a:lvl9pPr>
    </p:titleStyle>
    <p:bodyStyle>
      <a:lvl1pPr marL="457189" indent="-457189" algn="l" defTabSz="609585" rtl="0" eaLnBrk="0" fontAlgn="base" hangingPunct="0">
        <a:spcBef>
          <a:spcPct val="20000"/>
        </a:spcBef>
        <a:spcAft>
          <a:spcPct val="0"/>
        </a:spcAft>
        <a:buFont typeface="Arial" charset="0"/>
        <a:buChar char="•"/>
        <a:defRPr sz="3200" kern="1200">
          <a:solidFill>
            <a:schemeClr val="tx1"/>
          </a:solidFill>
          <a:latin typeface="+mn-lt"/>
          <a:ea typeface="Geneva" pitchFamily="37" charset="-128"/>
          <a:cs typeface="Geneva" pitchFamily="37" charset="-128"/>
        </a:defRPr>
      </a:lvl1pPr>
      <a:lvl2pPr marL="990575" indent="-380990" algn="l" defTabSz="609585" rtl="0" eaLnBrk="0" fontAlgn="base" hangingPunct="0">
        <a:spcBef>
          <a:spcPct val="20000"/>
        </a:spcBef>
        <a:spcAft>
          <a:spcPct val="0"/>
        </a:spcAft>
        <a:buFont typeface="Arial" charset="0"/>
        <a:buChar char="–"/>
        <a:defRPr sz="2667" kern="1200">
          <a:solidFill>
            <a:schemeClr val="tx1"/>
          </a:solidFill>
          <a:latin typeface="+mn-lt"/>
          <a:ea typeface="Geneva" pitchFamily="37" charset="-128"/>
          <a:cs typeface="+mn-cs"/>
        </a:defRPr>
      </a:lvl2pPr>
      <a:lvl3pPr marL="1523962" indent="-304792" algn="l" defTabSz="609585" rtl="0" eaLnBrk="0" fontAlgn="base" hangingPunct="0">
        <a:spcBef>
          <a:spcPct val="20000"/>
        </a:spcBef>
        <a:spcAft>
          <a:spcPct val="0"/>
        </a:spcAft>
        <a:buFont typeface="Arial" charset="0"/>
        <a:buChar char="•"/>
        <a:defRPr kern="1200">
          <a:solidFill>
            <a:schemeClr val="tx1"/>
          </a:solidFill>
          <a:latin typeface="+mn-lt"/>
          <a:ea typeface="Geneva" pitchFamily="37" charset="-128"/>
          <a:cs typeface="+mn-cs"/>
        </a:defRPr>
      </a:lvl3pPr>
      <a:lvl4pPr marL="2133547" indent="-304792" algn="l" defTabSz="609585" rtl="0" eaLnBrk="0" fontAlgn="base" hangingPunct="0">
        <a:spcBef>
          <a:spcPct val="20000"/>
        </a:spcBef>
        <a:spcAft>
          <a:spcPct val="0"/>
        </a:spcAft>
        <a:buFont typeface="Arial" charset="0"/>
        <a:buChar char="–"/>
        <a:defRPr sz="2133" kern="1200">
          <a:solidFill>
            <a:schemeClr val="tx1"/>
          </a:solidFill>
          <a:latin typeface="+mn-lt"/>
          <a:ea typeface="Geneva" pitchFamily="37" charset="-128"/>
          <a:cs typeface="+mn-cs"/>
        </a:defRPr>
      </a:lvl4pPr>
      <a:lvl5pPr marL="2743131" indent="-304792" algn="l" defTabSz="609585" rtl="0" eaLnBrk="0" fontAlgn="base" hangingPunct="0">
        <a:spcBef>
          <a:spcPct val="20000"/>
        </a:spcBef>
        <a:spcAft>
          <a:spcPct val="0"/>
        </a:spcAft>
        <a:buFont typeface="Arial" charset="0"/>
        <a:buChar char="»"/>
        <a:defRPr sz="2133" kern="1200">
          <a:solidFill>
            <a:schemeClr val="tx1"/>
          </a:solidFill>
          <a:latin typeface="+mn-lt"/>
          <a:ea typeface="Geneva" pitchFamily="37" charset="-128"/>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42EB562-716E-964A-94B7-BBC0762B005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7C120D8-4F6E-AF4A-A884-B75181C93A7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57C4865-57B3-8243-92D2-3719AA504A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mj-l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5AF30DD-4145-564A-9FC9-71E1F425D2DC}" type="datetimeFigureOut">
              <a:rPr kumimoji="0" lang="en-US"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1/26/22</a:t>
            </a:fld>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E55BE781-0D4B-5247-A9E7-7DC07899E83C}"/>
              </a:ext>
            </a:extLst>
          </p:cNvPr>
          <p:cNvSpPr>
            <a:spLocks noGrp="1"/>
          </p:cNvSpPr>
          <p:nvPr>
            <p:ph type="sldNum" sz="quarter" idx="4"/>
          </p:nvPr>
        </p:nvSpPr>
        <p:spPr>
          <a:xfrm>
            <a:off x="8610600" y="6356350"/>
            <a:ext cx="2223052" cy="365125"/>
          </a:xfrm>
          <a:prstGeom prst="rect">
            <a:avLst/>
          </a:prstGeom>
        </p:spPr>
        <p:txBody>
          <a:bodyPr vert="horz" lIns="91440" tIns="45720" rIns="91440" bIns="45720" rtlCol="0" anchor="ctr"/>
          <a:lstStyle>
            <a:lvl1pPr algn="r">
              <a:defRPr sz="1200" b="0" i="0">
                <a:solidFill>
                  <a:schemeClr val="tx1">
                    <a:tint val="75000"/>
                  </a:schemeClr>
                </a:solidFill>
                <a:latin typeface="+mj-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2E74D5A7-A536-6E4F-B4C6-6F176EAA816A}" type="slidenum">
              <a:rPr kumimoji="0" lang="en-US"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7" name="Footer Placeholder 6">
            <a:extLst>
              <a:ext uri="{FF2B5EF4-FFF2-40B4-BE49-F238E27FC236}">
                <a16:creationId xmlns:a16="http://schemas.microsoft.com/office/drawing/2014/main" id="{CD973517-A74D-FC4D-B757-F2C86EF5347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mj-l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01717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Lst>
  <p:txStyles>
    <p:titleStyle>
      <a:lvl1pPr algn="l" defTabSz="914400" rtl="0" eaLnBrk="1" latinLnBrk="0" hangingPunct="1">
        <a:lnSpc>
          <a:spcPct val="90000"/>
        </a:lnSpc>
        <a:spcBef>
          <a:spcPct val="0"/>
        </a:spcBef>
        <a:buNone/>
        <a:defRPr sz="4400" b="1" i="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4200" y="198793"/>
            <a:ext cx="11216640" cy="561974"/>
          </a:xfrm>
          <a:prstGeom prst="rect">
            <a:avLst/>
          </a:prstGeom>
        </p:spPr>
        <p:txBody>
          <a:bodyPr vert="horz" lIns="0" tIns="0" rIns="0" bIns="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84200" y="1134763"/>
            <a:ext cx="11216640" cy="525250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2422144" y="6660249"/>
            <a:ext cx="7331456" cy="138499"/>
          </a:xfrm>
          <a:prstGeom prst="rect">
            <a:avLst/>
          </a:prstGeom>
        </p:spPr>
        <p:txBody>
          <a:bodyPr vert="horz" wrap="square" lIns="0" tIns="0" rIns="0" bIns="0" rtlCol="0" anchor="ctr" anchorCtr="0">
            <a:spAutoFit/>
          </a:bodyPr>
          <a:lstStyle>
            <a:lvl1pPr algn="ctr">
              <a:defRPr sz="900">
                <a:solidFill>
                  <a:schemeClr val="tx1"/>
                </a:solidFill>
              </a:defRPr>
            </a:lvl1pPr>
          </a:lstStyle>
          <a:p>
            <a:endParaRPr lang="en-US" dirty="0"/>
          </a:p>
        </p:txBody>
      </p:sp>
      <p:sp>
        <p:nvSpPr>
          <p:cNvPr id="6" name="Slide Number Placeholder 5"/>
          <p:cNvSpPr>
            <a:spLocks noGrp="1"/>
          </p:cNvSpPr>
          <p:nvPr>
            <p:ph type="sldNum" sz="quarter" idx="4"/>
          </p:nvPr>
        </p:nvSpPr>
        <p:spPr>
          <a:xfrm>
            <a:off x="11176000" y="6446520"/>
            <a:ext cx="1016000" cy="411480"/>
          </a:xfrm>
          <a:prstGeom prst="rect">
            <a:avLst/>
          </a:prstGeom>
        </p:spPr>
        <p:txBody>
          <a:bodyPr vert="horz" lIns="91440" tIns="45720" rIns="320040" bIns="228600" rtlCol="0" anchor="b" anchorCtr="0"/>
          <a:lstStyle>
            <a:lvl1pPr algn="r">
              <a:defRPr sz="1000" b="1">
                <a:solidFill>
                  <a:schemeClr val="tx1"/>
                </a:solidFill>
              </a:defRPr>
            </a:lvl1pPr>
          </a:lstStyle>
          <a:p>
            <a:fld id="{47051DE0-578D-472D-B8B1-1F1BC547C937}" type="slidenum">
              <a:rPr lang="en-US" smtClean="0"/>
              <a:t>‹#›</a:t>
            </a:fld>
            <a:endParaRPr lang="en-US" dirty="0"/>
          </a:p>
        </p:txBody>
      </p:sp>
      <p:sp>
        <p:nvSpPr>
          <p:cNvPr id="8" name="Rectangle 7"/>
          <p:cNvSpPr/>
          <p:nvPr/>
        </p:nvSpPr>
        <p:spPr>
          <a:xfrm>
            <a:off x="0" y="0"/>
            <a:ext cx="231648" cy="6858000"/>
          </a:xfrm>
          <a:prstGeom prst="rect">
            <a:avLst/>
          </a:prstGeom>
          <a:gradFill>
            <a:gsLst>
              <a:gs pos="53000">
                <a:srgbClr val="1067AB"/>
              </a:gs>
              <a:gs pos="18000">
                <a:srgbClr val="1EA9DB"/>
              </a:gs>
              <a:gs pos="85000">
                <a:srgbClr val="22265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8" name="Line 13"/>
          <p:cNvSpPr>
            <a:spLocks noChangeShapeType="1"/>
          </p:cNvSpPr>
          <p:nvPr/>
        </p:nvSpPr>
        <p:spPr bwMode="auto">
          <a:xfrm flipH="1">
            <a:off x="698500" y="817789"/>
            <a:ext cx="11015133"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800" dirty="0"/>
          </a:p>
        </p:txBody>
      </p:sp>
      <p:sp>
        <p:nvSpPr>
          <p:cNvPr id="24" name="Text Placeholder 4"/>
          <p:cNvSpPr txBox="1">
            <a:spLocks/>
          </p:cNvSpPr>
          <p:nvPr/>
        </p:nvSpPr>
        <p:spPr>
          <a:xfrm>
            <a:off x="2438400" y="6675120"/>
            <a:ext cx="7315200" cy="182880"/>
          </a:xfrm>
          <a:prstGeom prst="rect">
            <a:avLst/>
          </a:prstGeom>
        </p:spPr>
        <p:txBody>
          <a:bodyPr lIns="0" tIns="0" rIns="0" bIns="45720" anchor="b" anchorCtr="0">
            <a:noAutofit/>
          </a:bodyPr>
          <a:lstStyle>
            <a:lvl1pPr marL="0" indent="0" algn="ctr" defTabSz="914400" rtl="0" eaLnBrk="1" latinLnBrk="0" hangingPunct="1">
              <a:lnSpc>
                <a:spcPct val="90000"/>
              </a:lnSpc>
              <a:spcBef>
                <a:spcPts val="1000"/>
              </a:spcBef>
              <a:buClr>
                <a:schemeClr val="tx2"/>
              </a:buClr>
              <a:buFont typeface="Arial" panose="020B0604020202020204" pitchFamily="34" charset="0"/>
              <a:buNone/>
              <a:defRPr sz="1200" kern="1200">
                <a:solidFill>
                  <a:schemeClr val="tx1"/>
                </a:solidFill>
                <a:latin typeface="+mn-lt"/>
                <a:ea typeface="+mn-ea"/>
                <a:cs typeface="+mn-cs"/>
              </a:defRPr>
            </a:lvl1pPr>
            <a:lvl2pPr marL="406400" indent="0" algn="ctr" defTabSz="914400" rtl="0" eaLnBrk="1" latinLnBrk="0" hangingPunct="1">
              <a:lnSpc>
                <a:spcPct val="90000"/>
              </a:lnSpc>
              <a:spcBef>
                <a:spcPts val="500"/>
              </a:spcBef>
              <a:buClr>
                <a:schemeClr val="tx2"/>
              </a:buClr>
              <a:buFont typeface="Arial" panose="020B0604020202020204" pitchFamily="34" charset="0"/>
              <a:buNone/>
              <a:defRPr sz="1200" kern="1200">
                <a:solidFill>
                  <a:schemeClr val="tx1"/>
                </a:solidFill>
                <a:latin typeface="+mn-lt"/>
                <a:ea typeface="+mn-ea"/>
                <a:cs typeface="+mn-cs"/>
              </a:defRPr>
            </a:lvl2pPr>
            <a:lvl3pPr marL="635000" indent="0" algn="ctr" defTabSz="914400" rtl="0" eaLnBrk="1" latinLnBrk="0" hangingPunct="1">
              <a:lnSpc>
                <a:spcPct val="90000"/>
              </a:lnSpc>
              <a:spcBef>
                <a:spcPts val="500"/>
              </a:spcBef>
              <a:buClr>
                <a:schemeClr val="tx2"/>
              </a:buClr>
              <a:buFont typeface="Arial" panose="020B0604020202020204" pitchFamily="34" charset="0"/>
              <a:buNone/>
              <a:defRPr sz="1200" kern="1200">
                <a:solidFill>
                  <a:schemeClr val="tx1"/>
                </a:solidFill>
                <a:latin typeface="+mn-lt"/>
                <a:ea typeface="+mn-ea"/>
                <a:cs typeface="+mn-cs"/>
              </a:defRPr>
            </a:lvl3pPr>
            <a:lvl4pPr marL="850900" indent="0" algn="ctr" defTabSz="914400" rtl="0" eaLnBrk="1" latinLnBrk="0" hangingPunct="1">
              <a:lnSpc>
                <a:spcPct val="90000"/>
              </a:lnSpc>
              <a:spcBef>
                <a:spcPts val="500"/>
              </a:spcBef>
              <a:buClr>
                <a:schemeClr val="tx2"/>
              </a:buClr>
              <a:buFont typeface="Arial" panose="020B0604020202020204" pitchFamily="34" charset="0"/>
              <a:buNone/>
              <a:defRPr sz="1200" kern="1200">
                <a:solidFill>
                  <a:schemeClr val="tx1"/>
                </a:solidFill>
                <a:latin typeface="+mn-lt"/>
                <a:ea typeface="+mn-ea"/>
                <a:cs typeface="+mn-cs"/>
              </a:defRPr>
            </a:lvl4pPr>
            <a:lvl5pPr marL="1028700" indent="0" algn="ctr" defTabSz="914400" rtl="0" eaLnBrk="1" latinLnBrk="0" hangingPunct="1">
              <a:lnSpc>
                <a:spcPct val="90000"/>
              </a:lnSpc>
              <a:spcBef>
                <a:spcPts val="500"/>
              </a:spcBef>
              <a:buClr>
                <a:schemeClr val="tx2"/>
              </a:buClr>
              <a:buFont typeface="Arial" panose="020B060402020202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900" dirty="0"/>
          </a:p>
        </p:txBody>
      </p:sp>
    </p:spTree>
    <p:extLst>
      <p:ext uri="{BB962C8B-B14F-4D97-AF65-F5344CB8AC3E}">
        <p14:creationId xmlns:p14="http://schemas.microsoft.com/office/powerpoint/2010/main" val="525804333"/>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Lst>
  <p:transition>
    <p:fade/>
  </p:transition>
  <p:hf hdr="0" ftr="0" dt="0"/>
  <p:txStyles>
    <p:titleStyle>
      <a:lvl1pPr algn="l" defTabSz="914400" rtl="0" eaLnBrk="1" latinLnBrk="0" hangingPunct="1">
        <a:lnSpc>
          <a:spcPct val="90000"/>
        </a:lnSpc>
        <a:spcBef>
          <a:spcPct val="0"/>
        </a:spcBef>
        <a:buNone/>
        <a:defRPr sz="2600" b="1" kern="1200" cap="all" spc="30" baseline="0">
          <a:solidFill>
            <a:schemeClr val="accent1"/>
          </a:solidFill>
          <a:latin typeface="+mj-lt"/>
          <a:ea typeface="+mj-ea"/>
          <a:cs typeface="+mj-cs"/>
        </a:defRPr>
      </a:lvl1pPr>
    </p:titleStyle>
    <p:bodyStyle>
      <a:lvl1pPr marL="177800" indent="-177800" algn="l" defTabSz="914400" rtl="0" eaLnBrk="1" latinLnBrk="0" hangingPunct="1">
        <a:lnSpc>
          <a:spcPct val="90000"/>
        </a:lnSpc>
        <a:spcBef>
          <a:spcPts val="1000"/>
        </a:spcBef>
        <a:buClr>
          <a:schemeClr val="accent1"/>
        </a:buClr>
        <a:buFont typeface="Arial" panose="020B0604020202020204" pitchFamily="34" charset="0"/>
        <a:buChar char="•"/>
        <a:defRPr sz="2000" kern="1200">
          <a:solidFill>
            <a:srgbClr val="4C4C4C"/>
          </a:solidFill>
          <a:latin typeface="+mn-lt"/>
          <a:ea typeface="+mn-ea"/>
          <a:cs typeface="+mn-cs"/>
        </a:defRPr>
      </a:lvl1pPr>
      <a:lvl2pPr marL="487363" indent="-187325"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rgbClr val="4C4C4C"/>
          </a:solidFill>
          <a:latin typeface="+mn-lt"/>
          <a:ea typeface="+mn-ea"/>
          <a:cs typeface="+mn-cs"/>
        </a:defRPr>
      </a:lvl2pPr>
      <a:lvl3pPr marL="771525" indent="-1365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rgbClr val="4C4C4C"/>
          </a:solidFill>
          <a:latin typeface="+mn-lt"/>
          <a:ea typeface="+mn-ea"/>
          <a:cs typeface="+mn-cs"/>
        </a:defRPr>
      </a:lvl3pPr>
      <a:lvl4pPr marL="1028700" indent="-177800" algn="l" defTabSz="914400" rtl="0" eaLnBrk="1" latinLnBrk="0" hangingPunct="1">
        <a:lnSpc>
          <a:spcPct val="90000"/>
        </a:lnSpc>
        <a:spcBef>
          <a:spcPts val="500"/>
        </a:spcBef>
        <a:buClr>
          <a:schemeClr val="accent1"/>
        </a:buClr>
        <a:buFont typeface="Arial" panose="020B0604020202020204" pitchFamily="34" charset="0"/>
        <a:buChar char="–"/>
        <a:defRPr sz="1400" kern="1200">
          <a:solidFill>
            <a:srgbClr val="4C4C4C"/>
          </a:solidFill>
          <a:latin typeface="+mn-lt"/>
          <a:ea typeface="+mn-ea"/>
          <a:cs typeface="+mn-cs"/>
        </a:defRPr>
      </a:lvl4pPr>
      <a:lvl5pPr marL="1206500" indent="-177800" algn="l" defTabSz="914400" rtl="0" eaLnBrk="1" latinLnBrk="0" hangingPunct="1">
        <a:lnSpc>
          <a:spcPct val="90000"/>
        </a:lnSpc>
        <a:spcBef>
          <a:spcPts val="500"/>
        </a:spcBef>
        <a:buClr>
          <a:schemeClr val="accent1"/>
        </a:buClr>
        <a:buFont typeface="Arial" panose="020B0604020202020204" pitchFamily="34" charset="0"/>
        <a:buChar char="•"/>
        <a:defRPr sz="1200" kern="1200">
          <a:solidFill>
            <a:srgbClr val="4C4C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4156">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032ABFC-B6F6-8D4A-81EC-75DD04A82B04}"/>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p:blipFill>
        <p:spPr>
          <a:xfrm>
            <a:off x="8963297" y="6209225"/>
            <a:ext cx="3237495" cy="657236"/>
          </a:xfrm>
          <a:prstGeom prst="rect">
            <a:avLst/>
          </a:prstGeom>
        </p:spPr>
      </p:pic>
      <p:sp>
        <p:nvSpPr>
          <p:cNvPr id="2" name="Holder 2"/>
          <p:cNvSpPr>
            <a:spLocks noGrp="1"/>
          </p:cNvSpPr>
          <p:nvPr>
            <p:ph type="title"/>
          </p:nvPr>
        </p:nvSpPr>
        <p:spPr>
          <a:xfrm>
            <a:off x="762001" y="609600"/>
            <a:ext cx="10820082" cy="492443"/>
          </a:xfrm>
          <a:prstGeom prst="rect">
            <a:avLst/>
          </a:prstGeom>
        </p:spPr>
        <p:txBody>
          <a:bodyPr wrap="square" lIns="0" tIns="0" rIns="0" bIns="0">
            <a:spAutoFit/>
          </a:bodyPr>
          <a:lstStyle>
            <a:lvl1pPr>
              <a:defRPr/>
            </a:lvl1pPr>
          </a:lstStyle>
          <a:p>
            <a:endParaRPr lang="en-NL" dirty="0"/>
          </a:p>
        </p:txBody>
      </p:sp>
      <p:sp>
        <p:nvSpPr>
          <p:cNvPr id="3" name="Holder 3"/>
          <p:cNvSpPr>
            <a:spLocks noGrp="1"/>
          </p:cNvSpPr>
          <p:nvPr>
            <p:ph type="body" idx="1"/>
          </p:nvPr>
        </p:nvSpPr>
        <p:spPr>
          <a:xfrm>
            <a:off x="762001" y="1577340"/>
            <a:ext cx="10820082" cy="276999"/>
          </a:xfrm>
          <a:prstGeom prst="rect">
            <a:avLst/>
          </a:prstGeom>
        </p:spPr>
        <p:txBody>
          <a:bodyPr wrap="square" lIns="0" tIns="0" rIns="0" bIns="0">
            <a:spAutoFit/>
          </a:bodyPr>
          <a:lstStyle>
            <a:lvl1pPr>
              <a:defRPr/>
            </a:lvl1pPr>
          </a:lstStyle>
          <a:p>
            <a:endParaRPr dirty="0"/>
          </a:p>
        </p:txBody>
      </p:sp>
      <p:cxnSp>
        <p:nvCxnSpPr>
          <p:cNvPr id="11" name="Straight Connector 10">
            <a:extLst>
              <a:ext uri="{FF2B5EF4-FFF2-40B4-BE49-F238E27FC236}">
                <a16:creationId xmlns:a16="http://schemas.microsoft.com/office/drawing/2014/main" id="{0CB9EDB9-C8CB-6C47-A351-395AD0F7C953}"/>
              </a:ext>
            </a:extLst>
          </p:cNvPr>
          <p:cNvCxnSpPr/>
          <p:nvPr userDrawn="1"/>
        </p:nvCxnSpPr>
        <p:spPr>
          <a:xfrm>
            <a:off x="0" y="6209225"/>
            <a:ext cx="12192000" cy="0"/>
          </a:xfrm>
          <a:prstGeom prst="line">
            <a:avLst/>
          </a:prstGeom>
          <a:ln w="19050">
            <a:solidFill>
              <a:srgbClr val="D9E5EF"/>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7C7CD91-251F-5A42-80E6-16C870058282}"/>
              </a:ext>
            </a:extLst>
          </p:cNvPr>
          <p:cNvCxnSpPr>
            <a:cxnSpLocks/>
          </p:cNvCxnSpPr>
          <p:nvPr userDrawn="1"/>
        </p:nvCxnSpPr>
        <p:spPr>
          <a:xfrm>
            <a:off x="533400" y="609600"/>
            <a:ext cx="0" cy="492443"/>
          </a:xfrm>
          <a:prstGeom prst="line">
            <a:avLst/>
          </a:prstGeom>
          <a:ln w="63500">
            <a:solidFill>
              <a:srgbClr val="005193"/>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F42EF28A-DF47-334D-B308-880767F35702}"/>
              </a:ext>
            </a:extLst>
          </p:cNvPr>
          <p:cNvPicPr>
            <a:picLocks noChangeAspect="1"/>
          </p:cNvPicPr>
          <p:nvPr userDrawn="1"/>
        </p:nvPicPr>
        <p:blipFill rotWithShape="1">
          <a:blip r:embed="rId11">
            <a:extLst>
              <a:ext uri="{28A0092B-C50C-407E-A947-70E740481C1C}">
                <a14:useLocalDpi xmlns:a14="http://schemas.microsoft.com/office/drawing/2010/main" val="0"/>
              </a:ext>
            </a:extLst>
          </a:blip>
          <a:srcRect r="52285"/>
          <a:stretch/>
        </p:blipFill>
        <p:spPr>
          <a:xfrm>
            <a:off x="152400" y="6312646"/>
            <a:ext cx="457186" cy="440673"/>
          </a:xfrm>
          <a:prstGeom prst="rect">
            <a:avLst/>
          </a:prstGeom>
        </p:spPr>
      </p:pic>
    </p:spTree>
    <p:extLst>
      <p:ext uri="{BB962C8B-B14F-4D97-AF65-F5344CB8AC3E}">
        <p14:creationId xmlns:p14="http://schemas.microsoft.com/office/powerpoint/2010/main" val="1428187050"/>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20" r:id="rId8"/>
  </p:sldLayoutIdLst>
  <p:txStyles>
    <p:titleStyle>
      <a:lvl1pPr>
        <a:defRPr sz="3200" b="1">
          <a:solidFill>
            <a:srgbClr val="005193"/>
          </a:solidFill>
          <a:latin typeface="+mj-lt"/>
          <a:ea typeface="+mj-ea"/>
          <a:cs typeface="+mj-cs"/>
        </a:defRPr>
      </a:lvl1pPr>
    </p:titleStyle>
    <p:bodyStyle>
      <a:lvl1pPr marL="0">
        <a:defRPr>
          <a:solidFill>
            <a:srgbClr val="005193"/>
          </a:solidFill>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78463" y="1397000"/>
            <a:ext cx="11435077" cy="4622800"/>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378463" y="160868"/>
            <a:ext cx="11435077" cy="677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5720" tIns="46038" rIns="45720" bIns="46038" numCol="1" anchor="b" anchorCtr="0" compatLnSpc="1">
            <a:prstTxWarp prst="textNoShape">
              <a:avLst/>
            </a:prstTxWarp>
          </a:bodyPr>
          <a:lstStyle/>
          <a:p>
            <a:pPr lvl="0" fontAlgn="base">
              <a:spcAft>
                <a:spcPct val="0"/>
              </a:spcAft>
            </a:pPr>
            <a:r>
              <a:rPr lang="en-US"/>
              <a:t>Click to edit Master title style</a:t>
            </a:r>
            <a:endParaRPr lang="en-US" dirty="0"/>
          </a:p>
        </p:txBody>
      </p:sp>
      <p:sp>
        <p:nvSpPr>
          <p:cNvPr id="5" name="Slide Number Placeholder 5"/>
          <p:cNvSpPr>
            <a:spLocks noGrp="1"/>
          </p:cNvSpPr>
          <p:nvPr>
            <p:ph type="sldNum" sz="quarter" idx="4"/>
          </p:nvPr>
        </p:nvSpPr>
        <p:spPr>
          <a:xfrm>
            <a:off x="11325798" y="6413120"/>
            <a:ext cx="662940" cy="365125"/>
          </a:xfrm>
          <a:prstGeom prst="rect">
            <a:avLst/>
          </a:prstGeom>
        </p:spPr>
        <p:txBody>
          <a:bodyPr vert="horz" lIns="91440" tIns="45720" rIns="91440" bIns="45720" rtlCol="0" anchor="ctr"/>
          <a:lstStyle>
            <a:lvl1pPr algn="r">
              <a:defRPr lang="en-US" sz="1467" smtClean="0">
                <a:solidFill>
                  <a:schemeClr val="tx2"/>
                </a:solidFill>
              </a:defRPr>
            </a:lvl1pPr>
          </a:lstStyle>
          <a:p>
            <a:fld id="{47051DE0-578D-472D-B8B1-1F1BC547C937}" type="slidenum">
              <a:rPr lang="en-US" smtClean="0"/>
              <a:t>‹#›</a:t>
            </a:fld>
            <a:endParaRPr lang="en-US" dirty="0"/>
          </a:p>
        </p:txBody>
      </p:sp>
      <p:cxnSp>
        <p:nvCxnSpPr>
          <p:cNvPr id="6" name="Straight Connector 5">
            <a:extLst>
              <a:ext uri="{FF2B5EF4-FFF2-40B4-BE49-F238E27FC236}">
                <a16:creationId xmlns:a16="http://schemas.microsoft.com/office/drawing/2014/main" id="{DFE3E71B-E4E4-41CF-A614-6050F92BAF2C}"/>
              </a:ext>
            </a:extLst>
          </p:cNvPr>
          <p:cNvCxnSpPr>
            <a:cxnSpLocks/>
          </p:cNvCxnSpPr>
          <p:nvPr/>
        </p:nvCxnSpPr>
        <p:spPr>
          <a:xfrm>
            <a:off x="355602" y="846799"/>
            <a:ext cx="11459633"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23"/>
    </p:custDataLst>
    <p:extLst>
      <p:ext uri="{BB962C8B-B14F-4D97-AF65-F5344CB8AC3E}">
        <p14:creationId xmlns:p14="http://schemas.microsoft.com/office/powerpoint/2010/main" val="3746348131"/>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37" r:id="rId15"/>
    <p:sldLayoutId id="2147483738" r:id="rId16"/>
    <p:sldLayoutId id="2147483739" r:id="rId17"/>
    <p:sldLayoutId id="2147483740" r:id="rId18"/>
    <p:sldLayoutId id="2147483741" r:id="rId19"/>
    <p:sldLayoutId id="2147483742" r:id="rId20"/>
    <p:sldLayoutId id="2147483744" r:id="rId21"/>
  </p:sldLayoutIdLst>
  <p:transition>
    <p:fade/>
  </p:transition>
  <p:hf hdr="0" ftr="0" dt="0"/>
  <p:txStyles>
    <p:titleStyle>
      <a:lvl1pPr algn="l" defTabSz="1219140" rtl="0" eaLnBrk="1" latinLnBrk="0" hangingPunct="1">
        <a:lnSpc>
          <a:spcPct val="90000"/>
        </a:lnSpc>
        <a:spcBef>
          <a:spcPct val="0"/>
        </a:spcBef>
        <a:buNone/>
        <a:defRPr lang="en-US" sz="2667" b="0" kern="1200">
          <a:solidFill>
            <a:schemeClr val="tx1"/>
          </a:solidFill>
          <a:latin typeface="+mj-lt"/>
          <a:ea typeface="+mj-ea"/>
          <a:cs typeface="+mj-cs"/>
        </a:defRPr>
      </a:lvl1pPr>
    </p:titleStyle>
    <p:bodyStyle>
      <a:lvl1pPr marL="0" indent="0" algn="l" defTabSz="1219140" rtl="0" eaLnBrk="1" latinLnBrk="0" hangingPunct="1">
        <a:lnSpc>
          <a:spcPct val="90000"/>
        </a:lnSpc>
        <a:spcBef>
          <a:spcPts val="800"/>
        </a:spcBef>
        <a:spcAft>
          <a:spcPts val="400"/>
        </a:spcAft>
        <a:buClr>
          <a:schemeClr val="tx2"/>
        </a:buClr>
        <a:buFont typeface="Arial" panose="020B0604020202020204" pitchFamily="34" charset="0"/>
        <a:buNone/>
        <a:defRPr sz="2400" b="0" kern="1200">
          <a:solidFill>
            <a:schemeClr val="tx1"/>
          </a:solidFill>
          <a:latin typeface="+mn-lt"/>
          <a:ea typeface="+mn-ea"/>
          <a:cs typeface="+mn-cs"/>
        </a:defRPr>
      </a:lvl1pPr>
      <a:lvl2pPr marL="256020" indent="-256020" algn="l" defTabSz="1219140" rtl="0" eaLnBrk="1" latinLnBrk="0" hangingPunct="1">
        <a:lnSpc>
          <a:spcPct val="90000"/>
        </a:lnSpc>
        <a:spcBef>
          <a:spcPts val="0"/>
        </a:spcBef>
        <a:spcAft>
          <a:spcPts val="800"/>
        </a:spcAft>
        <a:buClr>
          <a:schemeClr val="tx2"/>
        </a:buClr>
        <a:buFont typeface="Arial" panose="020B0604020202020204" pitchFamily="34" charset="0"/>
        <a:buChar char="•"/>
        <a:defRPr sz="2133" kern="1200">
          <a:solidFill>
            <a:schemeClr val="tx1"/>
          </a:solidFill>
          <a:latin typeface="+mn-lt"/>
          <a:ea typeface="+mn-ea"/>
          <a:cs typeface="+mn-cs"/>
        </a:defRPr>
      </a:lvl2pPr>
      <a:lvl3pPr marL="755866" indent="-341358" algn="l" defTabSz="1219140" rtl="0" eaLnBrk="1" latinLnBrk="0" hangingPunct="1">
        <a:lnSpc>
          <a:spcPct val="90000"/>
        </a:lnSpc>
        <a:spcBef>
          <a:spcPts val="0"/>
        </a:spcBef>
        <a:spcAft>
          <a:spcPts val="800"/>
        </a:spcAft>
        <a:buClr>
          <a:schemeClr val="tx2"/>
        </a:buClr>
        <a:buFont typeface="Arial" panose="020B0604020202020204" pitchFamily="34" charset="0"/>
        <a:buChar char="–"/>
        <a:defRPr sz="1867" kern="1200">
          <a:solidFill>
            <a:schemeClr val="tx1"/>
          </a:solidFill>
          <a:latin typeface="+mn-lt"/>
          <a:ea typeface="+mn-ea"/>
          <a:cs typeface="+mn-cs"/>
        </a:defRPr>
      </a:lvl3pPr>
      <a:lvl4pPr marL="1182565" indent="-268211" algn="l" defTabSz="1219140" rtl="0" eaLnBrk="1" latinLnBrk="0" hangingPunct="1">
        <a:lnSpc>
          <a:spcPct val="90000"/>
        </a:lnSpc>
        <a:spcBef>
          <a:spcPts val="0"/>
        </a:spcBef>
        <a:spcAft>
          <a:spcPts val="800"/>
        </a:spcAft>
        <a:buClr>
          <a:schemeClr val="tx2"/>
        </a:buClr>
        <a:buFont typeface="Arial" panose="020B0604020202020204" pitchFamily="34" charset="0"/>
        <a:buChar char="•"/>
        <a:defRPr sz="1600" kern="1200">
          <a:solidFill>
            <a:schemeClr val="tx1"/>
          </a:solidFill>
          <a:latin typeface="+mn-lt"/>
          <a:ea typeface="+mn-ea"/>
          <a:cs typeface="+mn-cs"/>
        </a:defRPr>
      </a:lvl4pPr>
      <a:lvl5pPr marL="1609264" indent="-304784" algn="l" defTabSz="1219140" rtl="0" eaLnBrk="1" latinLnBrk="0" hangingPunct="1">
        <a:lnSpc>
          <a:spcPct val="90000"/>
        </a:lnSpc>
        <a:spcBef>
          <a:spcPts val="0"/>
        </a:spcBef>
        <a:spcAft>
          <a:spcPts val="800"/>
        </a:spcAft>
        <a:buClr>
          <a:schemeClr val="tx2"/>
        </a:buClr>
        <a:buFont typeface="Arial" panose="020B0604020202020204" pitchFamily="34" charset="0"/>
        <a:buChar char="–"/>
        <a:tabLst/>
        <a:defRPr sz="1600" kern="1200">
          <a:solidFill>
            <a:schemeClr val="tx1"/>
          </a:solidFill>
          <a:latin typeface="+mn-lt"/>
          <a:ea typeface="+mn-ea"/>
          <a:cs typeface="+mn-cs"/>
        </a:defRPr>
      </a:lvl5pPr>
      <a:lvl6pPr marL="3352632" indent="-304784" algn="l" defTabSz="121914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202" indent="-304784" algn="l" defTabSz="121914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772" indent="-304784" algn="l" defTabSz="121914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341" indent="-304784" algn="l" defTabSz="121914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40" rtl="0" eaLnBrk="1" latinLnBrk="0" hangingPunct="1">
        <a:defRPr sz="2400" kern="1200">
          <a:solidFill>
            <a:schemeClr val="tx1"/>
          </a:solidFill>
          <a:latin typeface="+mn-lt"/>
          <a:ea typeface="+mn-ea"/>
          <a:cs typeface="+mn-cs"/>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645">
          <p15:clr>
            <a:srgbClr val="F26B43"/>
          </p15:clr>
        </p15:guide>
        <p15:guide id="2" pos="168">
          <p15:clr>
            <a:srgbClr val="F26B43"/>
          </p15:clr>
        </p15:guide>
        <p15:guide id="3" pos="5583">
          <p15:clr>
            <a:srgbClr val="F26B43"/>
          </p15:clr>
        </p15:guide>
        <p15:guide id="4" orient="horz" pos="2160">
          <p15:clr>
            <a:srgbClr val="F26B43"/>
          </p15:clr>
        </p15:guide>
        <p15:guide id="5" pos="3840">
          <p15:clr>
            <a:srgbClr val="F26B43"/>
          </p15:clr>
        </p15:guide>
        <p15:guide id="6" orient="horz" pos="4156">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66"/>
            </a:gs>
            <a:gs pos="100000">
              <a:srgbClr val="00002F"/>
            </a:gs>
          </a:gsLst>
          <a:lin ang="5400000" scaled="1"/>
        </a:gra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xfrm>
            <a:off x="914400" y="609600"/>
            <a:ext cx="10363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5363" name="Rectangle 3"/>
          <p:cNvSpPr>
            <a:spLocks noGrp="1" noChangeArrowheads="1"/>
          </p:cNvSpPr>
          <p:nvPr>
            <p:ph type="body" idx="1"/>
          </p:nvPr>
        </p:nvSpPr>
        <p:spPr bwMode="auto">
          <a:xfrm>
            <a:off x="914400" y="1981200"/>
            <a:ext cx="10363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51339"/>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 id="2147483759" r:id="rId12"/>
    <p:sldLayoutId id="2147483760" r:id="rId13"/>
  </p:sldLayoutIdLst>
  <p:transition spd="med">
    <p:wipe dir="r"/>
  </p:transition>
  <p:txStyles>
    <p:titleStyle>
      <a:lvl1pPr algn="ctr" rtl="0" eaLnBrk="0" fontAlgn="base" hangingPunct="0">
        <a:spcBef>
          <a:spcPct val="0"/>
        </a:spcBef>
        <a:spcAft>
          <a:spcPct val="0"/>
        </a:spcAft>
        <a:defRPr sz="4000" b="1">
          <a:solidFill>
            <a:srgbClr val="FFFF00"/>
          </a:solidFill>
          <a:latin typeface="+mj-lt"/>
          <a:ea typeface="+mj-ea"/>
          <a:cs typeface="+mj-cs"/>
        </a:defRPr>
      </a:lvl1pPr>
      <a:lvl2pPr algn="ctr" rtl="0" eaLnBrk="0" fontAlgn="base" hangingPunct="0">
        <a:spcBef>
          <a:spcPct val="0"/>
        </a:spcBef>
        <a:spcAft>
          <a:spcPct val="0"/>
        </a:spcAft>
        <a:defRPr sz="4000" b="1">
          <a:solidFill>
            <a:srgbClr val="FFFF00"/>
          </a:solidFill>
          <a:latin typeface="Arial" pitchFamily="34" charset="0"/>
        </a:defRPr>
      </a:lvl2pPr>
      <a:lvl3pPr algn="ctr" rtl="0" eaLnBrk="0" fontAlgn="base" hangingPunct="0">
        <a:spcBef>
          <a:spcPct val="0"/>
        </a:spcBef>
        <a:spcAft>
          <a:spcPct val="0"/>
        </a:spcAft>
        <a:defRPr sz="4000" b="1">
          <a:solidFill>
            <a:srgbClr val="FFFF00"/>
          </a:solidFill>
          <a:latin typeface="Arial" pitchFamily="34" charset="0"/>
        </a:defRPr>
      </a:lvl3pPr>
      <a:lvl4pPr algn="ctr" rtl="0" eaLnBrk="0" fontAlgn="base" hangingPunct="0">
        <a:spcBef>
          <a:spcPct val="0"/>
        </a:spcBef>
        <a:spcAft>
          <a:spcPct val="0"/>
        </a:spcAft>
        <a:defRPr sz="4000" b="1">
          <a:solidFill>
            <a:srgbClr val="FFFF00"/>
          </a:solidFill>
          <a:latin typeface="Arial" pitchFamily="34" charset="0"/>
        </a:defRPr>
      </a:lvl4pPr>
      <a:lvl5pPr algn="ctr" rtl="0" eaLnBrk="0" fontAlgn="base" hangingPunct="0">
        <a:spcBef>
          <a:spcPct val="0"/>
        </a:spcBef>
        <a:spcAft>
          <a:spcPct val="0"/>
        </a:spcAft>
        <a:defRPr sz="4000" b="1">
          <a:solidFill>
            <a:srgbClr val="FFFF00"/>
          </a:solidFill>
          <a:latin typeface="Arial" pitchFamily="34" charset="0"/>
        </a:defRPr>
      </a:lvl5pPr>
      <a:lvl6pPr marL="457200" algn="ctr" rtl="0" fontAlgn="base">
        <a:spcBef>
          <a:spcPct val="0"/>
        </a:spcBef>
        <a:spcAft>
          <a:spcPct val="0"/>
        </a:spcAft>
        <a:defRPr sz="4000" b="1">
          <a:solidFill>
            <a:srgbClr val="FFFF00"/>
          </a:solidFill>
          <a:latin typeface="Arial" pitchFamily="34" charset="0"/>
        </a:defRPr>
      </a:lvl6pPr>
      <a:lvl7pPr marL="914400" algn="ctr" rtl="0" fontAlgn="base">
        <a:spcBef>
          <a:spcPct val="0"/>
        </a:spcBef>
        <a:spcAft>
          <a:spcPct val="0"/>
        </a:spcAft>
        <a:defRPr sz="4000" b="1">
          <a:solidFill>
            <a:srgbClr val="FFFF00"/>
          </a:solidFill>
          <a:latin typeface="Arial" pitchFamily="34" charset="0"/>
        </a:defRPr>
      </a:lvl7pPr>
      <a:lvl8pPr marL="1371600" algn="ctr" rtl="0" fontAlgn="base">
        <a:spcBef>
          <a:spcPct val="0"/>
        </a:spcBef>
        <a:spcAft>
          <a:spcPct val="0"/>
        </a:spcAft>
        <a:defRPr sz="4000" b="1">
          <a:solidFill>
            <a:srgbClr val="FFFF00"/>
          </a:solidFill>
          <a:latin typeface="Arial" pitchFamily="34" charset="0"/>
        </a:defRPr>
      </a:lvl8pPr>
      <a:lvl9pPr marL="1828800" algn="ctr" rtl="0" fontAlgn="base">
        <a:spcBef>
          <a:spcPct val="0"/>
        </a:spcBef>
        <a:spcAft>
          <a:spcPct val="0"/>
        </a:spcAft>
        <a:defRPr sz="4000" b="1">
          <a:solidFill>
            <a:srgbClr val="FFFF00"/>
          </a:solidFill>
          <a:latin typeface="Arial" pitchFamily="34" charset="0"/>
        </a:defRPr>
      </a:lvl9pPr>
    </p:titleStyle>
    <p:bodyStyle>
      <a:lvl1pPr marL="342900" indent="-342900" algn="l" rtl="0" eaLnBrk="0" fontAlgn="base" hangingPunct="0">
        <a:spcBef>
          <a:spcPct val="20000"/>
        </a:spcBef>
        <a:spcAft>
          <a:spcPct val="0"/>
        </a:spcAft>
        <a:buClr>
          <a:srgbClr val="99CCFF"/>
        </a:buClr>
        <a:buSzPct val="125000"/>
        <a:buChar char="•"/>
        <a:defRPr sz="3300" b="1">
          <a:solidFill>
            <a:schemeClr val="bg1"/>
          </a:solidFill>
          <a:latin typeface="+mn-lt"/>
          <a:ea typeface="+mn-ea"/>
          <a:cs typeface="+mn-cs"/>
        </a:defRPr>
      </a:lvl1pPr>
      <a:lvl2pPr marL="742950" indent="-285750" algn="l" rtl="0" eaLnBrk="0" fontAlgn="base" hangingPunct="0">
        <a:spcBef>
          <a:spcPct val="20000"/>
        </a:spcBef>
        <a:spcAft>
          <a:spcPct val="0"/>
        </a:spcAft>
        <a:buClr>
          <a:srgbClr val="99CCFF"/>
        </a:buClr>
        <a:buSzPct val="125000"/>
        <a:buChar char="–"/>
        <a:defRPr sz="3300" b="1">
          <a:solidFill>
            <a:schemeClr val="bg1"/>
          </a:solidFill>
          <a:latin typeface="+mn-lt"/>
        </a:defRPr>
      </a:lvl2pPr>
      <a:lvl3pPr marL="1143000" indent="-228600" algn="l" rtl="0" eaLnBrk="0" fontAlgn="base" hangingPunct="0">
        <a:spcBef>
          <a:spcPct val="20000"/>
        </a:spcBef>
        <a:spcAft>
          <a:spcPct val="0"/>
        </a:spcAft>
        <a:buClr>
          <a:srgbClr val="99CCFF"/>
        </a:buClr>
        <a:buSzPct val="125000"/>
        <a:buChar char="•"/>
        <a:defRPr sz="3300" b="1">
          <a:solidFill>
            <a:schemeClr val="bg1"/>
          </a:solidFill>
          <a:latin typeface="+mn-lt"/>
        </a:defRPr>
      </a:lvl3pPr>
      <a:lvl4pPr marL="1600200" indent="-228600" algn="l" rtl="0" eaLnBrk="0" fontAlgn="base" hangingPunct="0">
        <a:spcBef>
          <a:spcPct val="20000"/>
        </a:spcBef>
        <a:spcAft>
          <a:spcPct val="0"/>
        </a:spcAft>
        <a:buClr>
          <a:srgbClr val="99CCFF"/>
        </a:buClr>
        <a:buSzPct val="125000"/>
        <a:buChar char="–"/>
        <a:defRPr sz="3300" b="1">
          <a:solidFill>
            <a:schemeClr val="bg1"/>
          </a:solidFill>
          <a:latin typeface="+mn-lt"/>
        </a:defRPr>
      </a:lvl4pPr>
      <a:lvl5pPr marL="2057400" indent="-228600" algn="l" rtl="0" eaLnBrk="0" fontAlgn="base" hangingPunct="0">
        <a:spcBef>
          <a:spcPct val="20000"/>
        </a:spcBef>
        <a:spcAft>
          <a:spcPct val="0"/>
        </a:spcAft>
        <a:buClr>
          <a:srgbClr val="99CCFF"/>
        </a:buClr>
        <a:buSzPct val="125000"/>
        <a:buChar char="»"/>
        <a:defRPr sz="3300" b="1">
          <a:solidFill>
            <a:schemeClr val="bg1"/>
          </a:solidFill>
          <a:latin typeface="+mn-lt"/>
        </a:defRPr>
      </a:lvl5pPr>
      <a:lvl6pPr marL="2514600" indent="-228600" algn="l" rtl="0" fontAlgn="base">
        <a:spcBef>
          <a:spcPct val="20000"/>
        </a:spcBef>
        <a:spcAft>
          <a:spcPct val="0"/>
        </a:spcAft>
        <a:buChar char="»"/>
        <a:defRPr sz="3300" b="1">
          <a:solidFill>
            <a:schemeClr val="bg1"/>
          </a:solidFill>
          <a:latin typeface="+mn-lt"/>
        </a:defRPr>
      </a:lvl6pPr>
      <a:lvl7pPr marL="2971800" indent="-228600" algn="l" rtl="0" fontAlgn="base">
        <a:spcBef>
          <a:spcPct val="20000"/>
        </a:spcBef>
        <a:spcAft>
          <a:spcPct val="0"/>
        </a:spcAft>
        <a:buChar char="»"/>
        <a:defRPr sz="3300" b="1">
          <a:solidFill>
            <a:schemeClr val="bg1"/>
          </a:solidFill>
          <a:latin typeface="+mn-lt"/>
        </a:defRPr>
      </a:lvl7pPr>
      <a:lvl8pPr marL="3429000" indent="-228600" algn="l" rtl="0" fontAlgn="base">
        <a:spcBef>
          <a:spcPct val="20000"/>
        </a:spcBef>
        <a:spcAft>
          <a:spcPct val="0"/>
        </a:spcAft>
        <a:buChar char="»"/>
        <a:defRPr sz="3300" b="1">
          <a:solidFill>
            <a:schemeClr val="bg1"/>
          </a:solidFill>
          <a:latin typeface="+mn-lt"/>
        </a:defRPr>
      </a:lvl8pPr>
      <a:lvl9pPr marL="3886200" indent="-228600" algn="l" rtl="0" fontAlgn="base">
        <a:spcBef>
          <a:spcPct val="20000"/>
        </a:spcBef>
        <a:spcAft>
          <a:spcPct val="0"/>
        </a:spcAft>
        <a:buChar char="»"/>
        <a:defRPr sz="3300" b="1">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Layout" Target="../slideLayouts/slideLayout2.xml"/><Relationship Id="rId5" Type="http://schemas.openxmlformats.org/officeDocument/2006/relationships/image" Target="../media/image22.emf"/><Relationship Id="rId4" Type="http://schemas.openxmlformats.org/officeDocument/2006/relationships/image" Target="../media/image21.emf"/></Relationships>
</file>

<file path=ppt/slides/_rels/slide1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notesSlide" Target="../notesSlides/notesSlide2.xml"/><Relationship Id="rId7" Type="http://schemas.openxmlformats.org/officeDocument/2006/relationships/image" Target="../media/image30.svg"/><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29.png"/><Relationship Id="rId5" Type="http://schemas.openxmlformats.org/officeDocument/2006/relationships/image" Target="../media/image27.emf"/><Relationship Id="rId10" Type="http://schemas.openxmlformats.org/officeDocument/2006/relationships/image" Target="../media/image31.emf"/><Relationship Id="rId4" Type="http://schemas.openxmlformats.org/officeDocument/2006/relationships/oleObject" Target="../embeddings/oleObject1.bin"/><Relationship Id="rId9" Type="http://schemas.openxmlformats.org/officeDocument/2006/relationships/image" Target="../media/image28.emf"/></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0.svg"/></Relationships>
</file>

<file path=ppt/slides/_rels/slide2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12.xml"/><Relationship Id="rId5" Type="http://schemas.openxmlformats.org/officeDocument/2006/relationships/image" Target="../media/image30.svg"/><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6.xml"/><Relationship Id="rId1" Type="http://schemas.openxmlformats.org/officeDocument/2006/relationships/tags" Target="../tags/tag2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4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3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0.xml"/></Relationships>
</file>

<file path=ppt/slides/_rels/slide4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67.xml"/></Relationships>
</file>

<file path=ppt/slides/_rels/slide4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5.xml"/><Relationship Id="rId1" Type="http://schemas.openxmlformats.org/officeDocument/2006/relationships/slideLayout" Target="../slideLayouts/slideLayout70.xml"/><Relationship Id="rId4" Type="http://schemas.openxmlformats.org/officeDocument/2006/relationships/chart" Target="../charts/char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16.xml"/><Relationship Id="rId1" Type="http://schemas.openxmlformats.org/officeDocument/2006/relationships/slideLayout" Target="../slideLayouts/slideLayout4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1.xml"/></Relationships>
</file>

<file path=ppt/slides/_rels/slide5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8.xml"/><Relationship Id="rId1" Type="http://schemas.openxmlformats.org/officeDocument/2006/relationships/slideLayout" Target="../slideLayouts/slideLayout41.xml"/></Relationships>
</file>

<file path=ppt/slides/_rels/slide5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0.xml"/></Relationships>
</file>

<file path=ppt/slides/_rels/slide5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21.xml"/><Relationship Id="rId1" Type="http://schemas.openxmlformats.org/officeDocument/2006/relationships/slideLayout" Target="../slideLayouts/slideLayout64.xml"/><Relationship Id="rId4" Type="http://schemas.openxmlformats.org/officeDocument/2006/relationships/image" Target="../media/image46.emf"/></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8650BA-C0FE-6D4B-8E68-21BFCAF99DB8}"/>
              </a:ext>
            </a:extLst>
          </p:cNvPr>
          <p:cNvSpPr>
            <a:spLocks noGrp="1"/>
          </p:cNvSpPr>
          <p:nvPr>
            <p:ph type="ctrTitle"/>
          </p:nvPr>
        </p:nvSpPr>
        <p:spPr/>
        <p:txBody>
          <a:bodyPr>
            <a:normAutofit fontScale="90000"/>
          </a:bodyPr>
          <a:lstStyle/>
          <a:p>
            <a:r>
              <a:rPr lang="en-US" dirty="0"/>
              <a:t>2021 in Review: Management of AML and MDS</a:t>
            </a:r>
          </a:p>
        </p:txBody>
      </p:sp>
      <p:sp>
        <p:nvSpPr>
          <p:cNvPr id="3" name="Subtitle 2">
            <a:extLst>
              <a:ext uri="{FF2B5EF4-FFF2-40B4-BE49-F238E27FC236}">
                <a16:creationId xmlns:a16="http://schemas.microsoft.com/office/drawing/2014/main" id="{442A68CF-EA66-E145-AADF-E3A786C19552}"/>
              </a:ext>
            </a:extLst>
          </p:cNvPr>
          <p:cNvSpPr>
            <a:spLocks noGrp="1"/>
          </p:cNvSpPr>
          <p:nvPr>
            <p:ph type="subTitle" idx="1"/>
          </p:nvPr>
        </p:nvSpPr>
        <p:spPr>
          <a:xfrm>
            <a:off x="1611086" y="4113666"/>
            <a:ext cx="9144000" cy="1655762"/>
          </a:xfrm>
        </p:spPr>
        <p:txBody>
          <a:bodyPr/>
          <a:lstStyle/>
          <a:p>
            <a:r>
              <a:rPr lang="en-US" b="1" dirty="0"/>
              <a:t>Daniel A. Pollyea, MD</a:t>
            </a:r>
          </a:p>
          <a:p>
            <a:r>
              <a:rPr lang="en-US" dirty="0"/>
              <a:t>Associate Professor of Medicine, Division of Hematology</a:t>
            </a:r>
          </a:p>
          <a:p>
            <a:r>
              <a:rPr lang="en-US" dirty="0"/>
              <a:t>University of Colorado School of Medicine</a:t>
            </a:r>
          </a:p>
        </p:txBody>
      </p:sp>
    </p:spTree>
    <p:extLst>
      <p:ext uri="{BB962C8B-B14F-4D97-AF65-F5344CB8AC3E}">
        <p14:creationId xmlns:p14="http://schemas.microsoft.com/office/powerpoint/2010/main" val="1685154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538D4A-EBDE-2742-98C4-5BF4BDAB77FE}"/>
              </a:ext>
            </a:extLst>
          </p:cNvPr>
          <p:cNvSpPr>
            <a:spLocks noGrp="1"/>
          </p:cNvSpPr>
          <p:nvPr>
            <p:ph type="title"/>
          </p:nvPr>
        </p:nvSpPr>
        <p:spPr/>
        <p:txBody>
          <a:bodyPr/>
          <a:lstStyle/>
          <a:p>
            <a:r>
              <a:rPr lang="en-US" dirty="0" err="1"/>
              <a:t>Venetoclax</a:t>
            </a:r>
            <a:r>
              <a:rPr lang="en-US" dirty="0"/>
              <a:t> with Intensive Chemotherapy</a:t>
            </a:r>
          </a:p>
        </p:txBody>
      </p:sp>
      <p:sp>
        <p:nvSpPr>
          <p:cNvPr id="3" name="Content Placeholder 2">
            <a:extLst>
              <a:ext uri="{FF2B5EF4-FFF2-40B4-BE49-F238E27FC236}">
                <a16:creationId xmlns:a16="http://schemas.microsoft.com/office/drawing/2014/main" id="{DFD9B0BA-B341-1F4D-9D16-C1A4AFD6AC92}"/>
              </a:ext>
            </a:extLst>
          </p:cNvPr>
          <p:cNvSpPr>
            <a:spLocks noGrp="1"/>
          </p:cNvSpPr>
          <p:nvPr>
            <p:ph idx="1"/>
          </p:nvPr>
        </p:nvSpPr>
        <p:spPr/>
        <p:txBody>
          <a:bodyPr/>
          <a:lstStyle/>
          <a:p>
            <a:r>
              <a:rPr lang="en-US" dirty="0"/>
              <a:t>Is this the best way to treat newly diagnosed AML patients fit for intensive chemotherapy?</a:t>
            </a:r>
          </a:p>
        </p:txBody>
      </p:sp>
      <p:sp>
        <p:nvSpPr>
          <p:cNvPr id="4" name="TextBox 3">
            <a:extLst>
              <a:ext uri="{FF2B5EF4-FFF2-40B4-BE49-F238E27FC236}">
                <a16:creationId xmlns:a16="http://schemas.microsoft.com/office/drawing/2014/main" id="{42FBA106-3AE2-2545-A59C-E27C3C28031A}"/>
              </a:ext>
            </a:extLst>
          </p:cNvPr>
          <p:cNvSpPr txBox="1"/>
          <p:nvPr/>
        </p:nvSpPr>
        <p:spPr>
          <a:xfrm>
            <a:off x="0" y="6488668"/>
            <a:ext cx="6169152" cy="369332"/>
          </a:xfrm>
          <a:prstGeom prst="rect">
            <a:avLst/>
          </a:prstGeom>
          <a:noFill/>
        </p:spPr>
        <p:txBody>
          <a:bodyPr wrap="square">
            <a:spAutoFit/>
          </a:bodyPr>
          <a:lstStyle/>
          <a:p>
            <a:pPr lvl="0">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7923428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3697AB6-3667-FA46-AA1B-49CB8C00F807}"/>
              </a:ext>
            </a:extLst>
          </p:cNvPr>
          <p:cNvPicPr>
            <a:picLocks noChangeAspect="1"/>
          </p:cNvPicPr>
          <p:nvPr/>
        </p:nvPicPr>
        <p:blipFill rotWithShape="1">
          <a:blip r:embed="rId2"/>
          <a:srcRect l="7404" t="2103" r="21821" b="3033"/>
          <a:stretch/>
        </p:blipFill>
        <p:spPr>
          <a:xfrm>
            <a:off x="6137144" y="1132510"/>
            <a:ext cx="6036344" cy="5183249"/>
          </a:xfrm>
          <a:prstGeom prst="rect">
            <a:avLst/>
          </a:prstGeom>
        </p:spPr>
      </p:pic>
      <p:graphicFrame>
        <p:nvGraphicFramePr>
          <p:cNvPr id="11" name="Table 10">
            <a:extLst>
              <a:ext uri="{FF2B5EF4-FFF2-40B4-BE49-F238E27FC236}">
                <a16:creationId xmlns:a16="http://schemas.microsoft.com/office/drawing/2014/main" id="{D1453A5A-0380-3A46-A18C-3B4761FD4C2D}"/>
              </a:ext>
            </a:extLst>
          </p:cNvPr>
          <p:cNvGraphicFramePr>
            <a:graphicFrameLocks noGrp="1"/>
          </p:cNvGraphicFramePr>
          <p:nvPr>
            <p:extLst>
              <p:ext uri="{D42A27DB-BD31-4B8C-83A1-F6EECF244321}">
                <p14:modId xmlns:p14="http://schemas.microsoft.com/office/powerpoint/2010/main" val="3860405046"/>
              </p:ext>
            </p:extLst>
          </p:nvPr>
        </p:nvGraphicFramePr>
        <p:xfrm>
          <a:off x="175268" y="962992"/>
          <a:ext cx="5961876" cy="5097514"/>
        </p:xfrm>
        <a:graphic>
          <a:graphicData uri="http://schemas.openxmlformats.org/drawingml/2006/table">
            <a:tbl>
              <a:tblPr firstRow="1" firstCol="1" bandRow="1">
                <a:tableStyleId>{C083E6E3-FA7D-4D7B-A595-EF9225AFEA82}</a:tableStyleId>
              </a:tblPr>
              <a:tblGrid>
                <a:gridCol w="1756274">
                  <a:extLst>
                    <a:ext uri="{9D8B030D-6E8A-4147-A177-3AD203B41FA5}">
                      <a16:colId xmlns:a16="http://schemas.microsoft.com/office/drawing/2014/main" val="503938933"/>
                    </a:ext>
                  </a:extLst>
                </a:gridCol>
                <a:gridCol w="890035">
                  <a:extLst>
                    <a:ext uri="{9D8B030D-6E8A-4147-A177-3AD203B41FA5}">
                      <a16:colId xmlns:a16="http://schemas.microsoft.com/office/drawing/2014/main" val="2583338141"/>
                    </a:ext>
                  </a:extLst>
                </a:gridCol>
                <a:gridCol w="1293223">
                  <a:extLst>
                    <a:ext uri="{9D8B030D-6E8A-4147-A177-3AD203B41FA5}">
                      <a16:colId xmlns:a16="http://schemas.microsoft.com/office/drawing/2014/main" val="3902727850"/>
                    </a:ext>
                  </a:extLst>
                </a:gridCol>
                <a:gridCol w="1293223">
                  <a:extLst>
                    <a:ext uri="{9D8B030D-6E8A-4147-A177-3AD203B41FA5}">
                      <a16:colId xmlns:a16="http://schemas.microsoft.com/office/drawing/2014/main" val="1375218431"/>
                    </a:ext>
                  </a:extLst>
                </a:gridCol>
                <a:gridCol w="729121">
                  <a:extLst>
                    <a:ext uri="{9D8B030D-6E8A-4147-A177-3AD203B41FA5}">
                      <a16:colId xmlns:a16="http://schemas.microsoft.com/office/drawing/2014/main" val="3716297791"/>
                    </a:ext>
                  </a:extLst>
                </a:gridCol>
              </a:tblGrid>
              <a:tr h="983182">
                <a:tc>
                  <a:txBody>
                    <a:bodyPr/>
                    <a:lstStyle/>
                    <a:p>
                      <a:pPr marL="0" marR="0" algn="ctr">
                        <a:spcBef>
                          <a:spcPts val="0"/>
                        </a:spcBef>
                        <a:spcAft>
                          <a:spcPts val="0"/>
                        </a:spcAft>
                      </a:pPr>
                      <a:r>
                        <a:rPr lang="en-US" sz="1400" dirty="0">
                          <a:solidFill>
                            <a:schemeClr val="bg1"/>
                          </a:solidFill>
                          <a:effectLst/>
                          <a:latin typeface="Arial" panose="020B0604020202020204" pitchFamily="34" charset="0"/>
                          <a:ea typeface="Calibri" panose="020F0502020204030204" pitchFamily="34" charset="0"/>
                          <a:cs typeface="Arial" panose="020B0604020202020204" pitchFamily="34" charset="0"/>
                        </a:rPr>
                        <a:t> Demographic</a:t>
                      </a:r>
                    </a:p>
                    <a:p>
                      <a:pPr marL="0" marR="0" algn="ctr">
                        <a:spcBef>
                          <a:spcPts val="0"/>
                        </a:spcBef>
                        <a:spcAft>
                          <a:spcPts val="0"/>
                        </a:spcAft>
                      </a:pPr>
                      <a:r>
                        <a:rPr lang="en-US" sz="1200" dirty="0">
                          <a:solidFill>
                            <a:schemeClr val="bg1"/>
                          </a:solidFill>
                          <a:effectLst/>
                          <a:latin typeface="Arial" panose="020B0604020202020204" pitchFamily="34" charset="0"/>
                          <a:ea typeface="Calibri" panose="020F0502020204030204" pitchFamily="34" charset="0"/>
                          <a:cs typeface="Arial" panose="020B0604020202020204" pitchFamily="34" charset="0"/>
                        </a:rPr>
                        <a:t>Median (range)/ N (%)</a:t>
                      </a:r>
                    </a:p>
                  </a:txBody>
                  <a:tcPr marL="63808" marR="63808" marT="0" marB="0" anchor="ctr">
                    <a:lnL w="19050" cap="flat" cmpd="sng" algn="ctr">
                      <a:solidFill>
                        <a:schemeClr val="tx1"/>
                      </a:solidFill>
                      <a:prstDash val="solid"/>
                      <a:round/>
                      <a:headEnd type="none" w="med" len="med"/>
                      <a:tailEnd type="none" w="med" len="med"/>
                    </a:lnL>
                    <a:lnR>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tc>
                  <a:txBody>
                    <a:bodyPr/>
                    <a:lstStyle/>
                    <a:p>
                      <a:pPr marL="0" marR="0" algn="ctr">
                        <a:spcBef>
                          <a:spcPts val="0"/>
                        </a:spcBef>
                        <a:spcAft>
                          <a:spcPts val="0"/>
                        </a:spcAft>
                      </a:pPr>
                      <a:r>
                        <a:rPr lang="en-US" sz="1400" dirty="0">
                          <a:solidFill>
                            <a:schemeClr val="bg1"/>
                          </a:solidFill>
                          <a:effectLst/>
                          <a:latin typeface="Arial" panose="020B0604020202020204" pitchFamily="34" charset="0"/>
                          <a:cs typeface="Arial" panose="020B0604020202020204" pitchFamily="34" charset="0"/>
                        </a:rPr>
                        <a:t>All</a:t>
                      </a:r>
                    </a:p>
                    <a:p>
                      <a:pPr marL="0" marR="0" algn="ctr">
                        <a:spcBef>
                          <a:spcPts val="0"/>
                        </a:spcBef>
                        <a:spcAft>
                          <a:spcPts val="0"/>
                        </a:spcAft>
                      </a:pPr>
                      <a:r>
                        <a:rPr lang="en-US" sz="1400" dirty="0">
                          <a:solidFill>
                            <a:schemeClr val="bg1"/>
                          </a:solidFill>
                          <a:effectLst/>
                          <a:latin typeface="Arial" panose="020B0604020202020204" pitchFamily="34" charset="0"/>
                          <a:cs typeface="Arial" panose="020B0604020202020204" pitchFamily="34" charset="0"/>
                        </a:rPr>
                        <a:t>(N=45)</a:t>
                      </a:r>
                      <a:endParaRPr lang="en-US" sz="14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63808" marR="63808" marT="0" marB="0" anchor="ctr">
                    <a:lnL>
                      <a:noFill/>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tc>
                  <a:txBody>
                    <a:bodyPr/>
                    <a:lstStyle/>
                    <a:p>
                      <a:pPr marL="0" marR="0" algn="ctr">
                        <a:spcBef>
                          <a:spcPts val="0"/>
                        </a:spcBef>
                        <a:spcAft>
                          <a:spcPts val="0"/>
                        </a:spcAft>
                      </a:pPr>
                      <a:r>
                        <a:rPr lang="en-US" sz="1400" dirty="0">
                          <a:solidFill>
                            <a:schemeClr val="bg1"/>
                          </a:solidFill>
                          <a:effectLst/>
                          <a:latin typeface="Arial" panose="020B0604020202020204" pitchFamily="34" charset="0"/>
                          <a:ea typeface="Calibri" panose="020F0502020204030204" pitchFamily="34" charset="0"/>
                          <a:cs typeface="Arial" panose="020B0604020202020204" pitchFamily="34" charset="0"/>
                        </a:rPr>
                        <a:t>De novo AML </a:t>
                      </a:r>
                    </a:p>
                    <a:p>
                      <a:pPr marL="0" marR="0" algn="ctr">
                        <a:spcBef>
                          <a:spcPts val="0"/>
                        </a:spcBef>
                        <a:spcAft>
                          <a:spcPts val="0"/>
                        </a:spcAft>
                      </a:pPr>
                      <a:r>
                        <a:rPr lang="en-US" sz="1400" dirty="0">
                          <a:solidFill>
                            <a:schemeClr val="bg1"/>
                          </a:solidFill>
                          <a:effectLst/>
                          <a:latin typeface="Arial" panose="020B0604020202020204" pitchFamily="34" charset="0"/>
                          <a:ea typeface="Calibri" panose="020F0502020204030204" pitchFamily="34" charset="0"/>
                          <a:cs typeface="Arial" panose="020B0604020202020204" pitchFamily="34" charset="0"/>
                        </a:rPr>
                        <a:t>(n=33)</a:t>
                      </a:r>
                    </a:p>
                  </a:txBody>
                  <a:tcPr marL="63808" marR="63808" marT="0" marB="0" anchor="ctr">
                    <a:lnL>
                      <a:noFill/>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tc>
                  <a:txBody>
                    <a:bodyPr/>
                    <a:lstStyle/>
                    <a:p>
                      <a:pPr marL="0" marR="0" algn="ctr">
                        <a:spcBef>
                          <a:spcPts val="0"/>
                        </a:spcBef>
                        <a:spcAft>
                          <a:spcPts val="0"/>
                        </a:spcAft>
                      </a:pPr>
                      <a:r>
                        <a:rPr lang="en-US" sz="1400" dirty="0" err="1">
                          <a:solidFill>
                            <a:schemeClr val="bg1"/>
                          </a:solidFill>
                          <a:effectLst/>
                          <a:latin typeface="Arial" panose="020B0604020202020204" pitchFamily="34" charset="0"/>
                          <a:ea typeface="Calibri" panose="020F0502020204030204" pitchFamily="34" charset="0"/>
                          <a:cs typeface="Arial" panose="020B0604020202020204" pitchFamily="34" charset="0"/>
                        </a:rPr>
                        <a:t>sAML</a:t>
                      </a:r>
                      <a:r>
                        <a:rPr lang="en-US" sz="1400" dirty="0">
                          <a:solidFill>
                            <a:schemeClr val="bg1"/>
                          </a:solidFill>
                          <a:effectLst/>
                          <a:latin typeface="Arial" panose="020B0604020202020204" pitchFamily="34" charset="0"/>
                          <a:ea typeface="Calibri" panose="020F0502020204030204" pitchFamily="34" charset="0"/>
                          <a:cs typeface="Arial" panose="020B0604020202020204" pitchFamily="34" charset="0"/>
                        </a:rPr>
                        <a:t>/tAML</a:t>
                      </a:r>
                    </a:p>
                    <a:p>
                      <a:pPr marL="0" marR="0" algn="ctr">
                        <a:spcBef>
                          <a:spcPts val="0"/>
                        </a:spcBef>
                        <a:spcAft>
                          <a:spcPts val="0"/>
                        </a:spcAft>
                      </a:pPr>
                      <a:r>
                        <a:rPr lang="en-US" sz="1400" dirty="0">
                          <a:solidFill>
                            <a:schemeClr val="bg1"/>
                          </a:solidFill>
                          <a:effectLst/>
                          <a:latin typeface="Arial" panose="020B0604020202020204" pitchFamily="34" charset="0"/>
                          <a:ea typeface="Calibri" panose="020F0502020204030204" pitchFamily="34" charset="0"/>
                          <a:cs typeface="Arial" panose="020B0604020202020204" pitchFamily="34" charset="0"/>
                        </a:rPr>
                        <a:t>(n=12)</a:t>
                      </a:r>
                    </a:p>
                  </a:txBody>
                  <a:tcPr marL="63808" marR="63808" marT="0" marB="0" anchor="ctr">
                    <a:lnL>
                      <a:noFill/>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tc>
                  <a:txBody>
                    <a:bodyPr/>
                    <a:lstStyle/>
                    <a:p>
                      <a:pPr marL="0" marR="0" algn="ctr">
                        <a:spcBef>
                          <a:spcPts val="0"/>
                        </a:spcBef>
                        <a:spcAft>
                          <a:spcPts val="0"/>
                        </a:spcAft>
                      </a:pPr>
                      <a:r>
                        <a:rPr lang="en-US" sz="1200" i="1" dirty="0">
                          <a:solidFill>
                            <a:schemeClr val="bg1"/>
                          </a:solidFill>
                          <a:effectLst/>
                          <a:latin typeface="Arial" panose="020B0604020202020204" pitchFamily="34" charset="0"/>
                          <a:ea typeface="Calibri" panose="020F0502020204030204" pitchFamily="34" charset="0"/>
                          <a:cs typeface="Arial" panose="020B0604020202020204" pitchFamily="34" charset="0"/>
                        </a:rPr>
                        <a:t>P-value</a:t>
                      </a:r>
                    </a:p>
                  </a:txBody>
                  <a:tcPr marL="63808" marR="63808" marT="0" marB="0" anchor="ctr">
                    <a:lnL>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1707188474"/>
                  </a:ext>
                </a:extLst>
              </a:tr>
              <a:tr h="655455">
                <a:tc>
                  <a:txBody>
                    <a:bodyPr/>
                    <a:lstStyle/>
                    <a:p>
                      <a:pPr marL="0" marR="0">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Overall Response Rate</a:t>
                      </a:r>
                    </a:p>
                  </a:txBody>
                  <a:tcPr marL="63808" marR="63808" marT="0" marB="0" anchor="ctr">
                    <a:lnL w="19050" cap="flat" cmpd="sng" algn="ctr">
                      <a:solidFill>
                        <a:schemeClr val="tx1"/>
                      </a:solidFill>
                      <a:prstDash val="solid"/>
                      <a:round/>
                      <a:headEnd type="none" w="med" len="med"/>
                      <a:tailEnd type="none" w="med" len="med"/>
                    </a:lnL>
                    <a:lnR>
                      <a:noFill/>
                    </a:lnR>
                    <a:lnT w="12700" cmpd="sng">
                      <a:noFill/>
                    </a:lnT>
                    <a:lnB>
                      <a:noFill/>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44 (98%)</a:t>
                      </a:r>
                    </a:p>
                  </a:txBody>
                  <a:tcPr marL="63808" marR="63808" marT="0" marB="0" anchor="ctr">
                    <a:lnL>
                      <a:noFill/>
                    </a:lnL>
                    <a:lnR w="12700" cap="flat" cmpd="sng" algn="ctr">
                      <a:noFill/>
                      <a:prstDash val="solid"/>
                      <a:round/>
                      <a:headEnd type="none" w="med" len="med"/>
                      <a:tailEnd type="none" w="med" len="med"/>
                    </a:lnR>
                    <a:lnT w="12700" cmpd="sng">
                      <a:noFill/>
                    </a:lnT>
                    <a:lnB>
                      <a:noFill/>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33 (100%)</a:t>
                      </a:r>
                    </a:p>
                  </a:txBody>
                  <a:tcPr marL="63808" marR="63808" marT="0" marB="0" anchor="ctr">
                    <a:lnL>
                      <a:noFill/>
                    </a:lnL>
                    <a:lnR w="12700" cap="flat" cmpd="sng" algn="ctr">
                      <a:noFill/>
                      <a:prstDash val="solid"/>
                      <a:round/>
                      <a:headEnd type="none" w="med" len="med"/>
                      <a:tailEnd type="none" w="med" len="med"/>
                    </a:lnR>
                    <a:lnT w="12700" cmpd="sng">
                      <a:noFill/>
                    </a:lnT>
                    <a:lnB>
                      <a:noFill/>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11 (92%)</a:t>
                      </a:r>
                    </a:p>
                  </a:txBody>
                  <a:tcPr marL="63808" marR="63808" marT="0" marB="0" anchor="ctr">
                    <a:lnL>
                      <a:noFill/>
                    </a:lnL>
                    <a:lnR w="12700" cap="flat" cmpd="sng" algn="ctr">
                      <a:noFill/>
                      <a:prstDash val="solid"/>
                      <a:round/>
                      <a:headEnd type="none" w="med" len="med"/>
                      <a:tailEnd type="none" w="med" len="med"/>
                    </a:lnR>
                    <a:lnT w="12700" cmpd="sng">
                      <a:noFill/>
                    </a:lnT>
                    <a:lnB>
                      <a:noFill/>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400" i="0" dirty="0">
                          <a:effectLst/>
                          <a:latin typeface="Arial" panose="020B0604020202020204" pitchFamily="34" charset="0"/>
                          <a:ea typeface="Calibri" panose="020F0502020204030204" pitchFamily="34" charset="0"/>
                          <a:cs typeface="Arial" panose="020B0604020202020204" pitchFamily="34" charset="0"/>
                        </a:rPr>
                        <a:t>0.26</a:t>
                      </a:r>
                    </a:p>
                  </a:txBody>
                  <a:tcPr marL="63808" marR="63808" marT="0" marB="0" anchor="ctr">
                    <a:lnL>
                      <a:noFill/>
                    </a:lnL>
                    <a:lnR w="19050" cap="flat" cmpd="sng" algn="ctr">
                      <a:solidFill>
                        <a:schemeClr val="tx1"/>
                      </a:solidFill>
                      <a:prstDash val="solid"/>
                      <a:round/>
                      <a:headEnd type="none" w="med" len="med"/>
                      <a:tailEnd type="none" w="med" len="med"/>
                    </a:lnR>
                    <a:lnT w="12700" cmpd="sng">
                      <a:noFill/>
                    </a:lnT>
                    <a:lnB>
                      <a:noFill/>
                    </a:lnB>
                    <a:lnTlToBr w="12700" cmpd="sng">
                      <a:noFill/>
                      <a:prstDash val="solid"/>
                    </a:lnTlToBr>
                    <a:lnBlToTr w="12700" cmpd="sng">
                      <a:noFill/>
                      <a:prstDash val="solid"/>
                    </a:lnBlToTr>
                    <a:solidFill>
                      <a:srgbClr val="F4D283">
                        <a:alpha val="46000"/>
                      </a:srgbClr>
                    </a:solidFill>
                  </a:tcPr>
                </a:tc>
                <a:extLst>
                  <a:ext uri="{0D108BD9-81ED-4DB2-BD59-A6C34878D82A}">
                    <a16:rowId xmlns:a16="http://schemas.microsoft.com/office/drawing/2014/main" val="1345228398"/>
                  </a:ext>
                </a:extLst>
              </a:tr>
              <a:tr h="434585">
                <a:tc>
                  <a:txBody>
                    <a:bodyPr/>
                    <a:lstStyle/>
                    <a:p>
                      <a:pPr marL="0" marR="0">
                        <a:spcBef>
                          <a:spcPts val="0"/>
                        </a:spcBef>
                        <a:spcAft>
                          <a:spcPts val="0"/>
                        </a:spcAft>
                      </a:pPr>
                      <a:r>
                        <a:rPr lang="en-US" sz="1400" dirty="0">
                          <a:effectLst/>
                          <a:latin typeface="Arial" panose="020B0604020202020204" pitchFamily="34" charset="0"/>
                          <a:cs typeface="Arial" panose="020B0604020202020204" pitchFamily="34" charset="0"/>
                        </a:rPr>
                        <a:t>Composite CR</a:t>
                      </a:r>
                      <a:endParaRPr lang="en-US" sz="1400" dirty="0">
                        <a:effectLst/>
                        <a:latin typeface="Arial" panose="020B0604020202020204" pitchFamily="34" charset="0"/>
                        <a:ea typeface="Calibri" panose="020F0502020204030204" pitchFamily="34" charset="0"/>
                        <a:cs typeface="Arial" panose="020B0604020202020204" pitchFamily="34" charset="0"/>
                      </a:endParaRPr>
                    </a:p>
                  </a:txBody>
                  <a:tcPr marL="63808" marR="63808" marT="0" marB="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400" b="1" dirty="0">
                          <a:effectLst/>
                          <a:latin typeface="Arial" panose="020B0604020202020204" pitchFamily="34" charset="0"/>
                          <a:ea typeface="Calibri" panose="020F0502020204030204" pitchFamily="34" charset="0"/>
                          <a:cs typeface="Arial" panose="020B0604020202020204" pitchFamily="34" charset="0"/>
                        </a:rPr>
                        <a:t>40 (89%)</a:t>
                      </a:r>
                    </a:p>
                  </a:txBody>
                  <a:tcPr marL="63808" marR="63808"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400" b="1" dirty="0">
                          <a:effectLst/>
                          <a:latin typeface="Arial" panose="020B0604020202020204" pitchFamily="34" charset="0"/>
                          <a:ea typeface="Calibri" panose="020F0502020204030204" pitchFamily="34" charset="0"/>
                          <a:cs typeface="Arial" panose="020B0604020202020204" pitchFamily="34" charset="0"/>
                        </a:rPr>
                        <a:t>30 (91%)</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400" b="1" dirty="0">
                          <a:effectLst/>
                          <a:latin typeface="Arial" panose="020B0604020202020204" pitchFamily="34" charset="0"/>
                          <a:ea typeface="Calibri" panose="020F0502020204030204" pitchFamily="34" charset="0"/>
                          <a:cs typeface="Arial" panose="020B0604020202020204" pitchFamily="34" charset="0"/>
                        </a:rPr>
                        <a:t>10 (83%)</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1.0</a:t>
                      </a:r>
                    </a:p>
                  </a:txBody>
                  <a:tcPr marL="63808" marR="63808" marT="0" marB="0" anchor="ctr">
                    <a:lnL>
                      <a:noFill/>
                    </a:lnL>
                    <a:lnR w="1905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117266905"/>
                  </a:ext>
                </a:extLst>
              </a:tr>
              <a:tr h="655455">
                <a:tc>
                  <a:txBody>
                    <a:bodyPr/>
                    <a:lstStyle/>
                    <a:p>
                      <a:pPr marL="0" marR="0">
                        <a:spcBef>
                          <a:spcPts val="0"/>
                        </a:spcBef>
                        <a:spcAft>
                          <a:spcPts val="0"/>
                        </a:spcAft>
                      </a:pPr>
                      <a:r>
                        <a:rPr lang="en-US" sz="1400" b="0" dirty="0">
                          <a:effectLst/>
                          <a:latin typeface="Arial" panose="020B0604020202020204" pitchFamily="34" charset="0"/>
                          <a:ea typeface="Calibri" panose="020F0502020204030204" pitchFamily="34" charset="0"/>
                          <a:cs typeface="Arial" panose="020B0604020202020204" pitchFamily="34" charset="0"/>
                        </a:rPr>
                        <a:t>Complete Response</a:t>
                      </a:r>
                    </a:p>
                  </a:txBody>
                  <a:tcPr marL="63808" marR="63808" marT="0" marB="0" anchor="ctr">
                    <a:lnL w="19050" cap="flat" cmpd="sng" algn="ctr">
                      <a:solidFill>
                        <a:schemeClr val="tx1"/>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33 (73%)</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27 (82%)</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6 (50%)</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i="1" dirty="0">
                          <a:effectLst/>
                          <a:latin typeface="Arial" panose="020B0604020202020204" pitchFamily="34" charset="0"/>
                          <a:ea typeface="Calibri" panose="020F0502020204030204" pitchFamily="34" charset="0"/>
                          <a:cs typeface="Arial" panose="020B0604020202020204" pitchFamily="34" charset="0"/>
                        </a:rPr>
                        <a:t>0.06</a:t>
                      </a:r>
                    </a:p>
                  </a:txBody>
                  <a:tcPr marL="63808" marR="63808" marT="0" marB="0" anchor="ctr">
                    <a:lnL>
                      <a:noFill/>
                    </a:lnL>
                    <a:lnR w="1905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3612625625"/>
                  </a:ext>
                </a:extLst>
              </a:tr>
              <a:tr h="418478">
                <a:tc>
                  <a:txBody>
                    <a:bodyPr/>
                    <a:lstStyle/>
                    <a:p>
                      <a:pPr marL="0" marR="0">
                        <a:spcBef>
                          <a:spcPts val="0"/>
                        </a:spcBef>
                        <a:spcAft>
                          <a:spcPts val="0"/>
                        </a:spcAft>
                      </a:pPr>
                      <a:r>
                        <a:rPr lang="en-US" sz="1400" b="0" dirty="0">
                          <a:effectLst/>
                          <a:latin typeface="Arial" panose="020B0604020202020204" pitchFamily="34" charset="0"/>
                          <a:ea typeface="Calibri" panose="020F0502020204030204" pitchFamily="34" charset="0"/>
                          <a:cs typeface="Arial" panose="020B0604020202020204" pitchFamily="34" charset="0"/>
                        </a:rPr>
                        <a:t>     CRh</a:t>
                      </a:r>
                    </a:p>
                  </a:txBody>
                  <a:tcPr marL="63808" marR="63808" marT="0" marB="0" anchor="ctr">
                    <a:lnL w="19050" cap="flat" cmpd="sng" algn="ctr">
                      <a:solidFill>
                        <a:schemeClr val="tx1"/>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5 (11%)</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2 (6%)</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3 (25%)</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i="1" dirty="0">
                          <a:effectLst/>
                          <a:latin typeface="Arial" panose="020B0604020202020204" pitchFamily="34" charset="0"/>
                          <a:ea typeface="Calibri" panose="020F0502020204030204" pitchFamily="34" charset="0"/>
                          <a:cs typeface="Arial" panose="020B0604020202020204" pitchFamily="34" charset="0"/>
                        </a:rPr>
                        <a:t>-</a:t>
                      </a:r>
                    </a:p>
                  </a:txBody>
                  <a:tcPr marL="63808" marR="63808" marT="0" marB="0" anchor="ctr">
                    <a:lnL>
                      <a:noFill/>
                    </a:lnL>
                    <a:lnR w="1905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3130171623"/>
                  </a:ext>
                </a:extLst>
              </a:tr>
              <a:tr h="418478">
                <a:tc>
                  <a:txBody>
                    <a:bodyPr/>
                    <a:lstStyle/>
                    <a:p>
                      <a:pPr marL="0" marR="0">
                        <a:spcBef>
                          <a:spcPts val="0"/>
                        </a:spcBef>
                        <a:spcAft>
                          <a:spcPts val="0"/>
                        </a:spcAft>
                      </a:pPr>
                      <a:r>
                        <a:rPr lang="en-US" sz="1400" b="0" dirty="0">
                          <a:effectLst/>
                          <a:latin typeface="Arial" panose="020B0604020202020204" pitchFamily="34" charset="0"/>
                          <a:cs typeface="Arial" panose="020B0604020202020204" pitchFamily="34" charset="0"/>
                        </a:rPr>
                        <a:t>     CRi</a:t>
                      </a:r>
                      <a:endParaRPr lang="en-US" sz="1400" b="0" dirty="0">
                        <a:effectLst/>
                        <a:latin typeface="Arial" panose="020B0604020202020204" pitchFamily="34" charset="0"/>
                        <a:ea typeface="Calibri" panose="020F0502020204030204" pitchFamily="34" charset="0"/>
                        <a:cs typeface="Arial" panose="020B0604020202020204" pitchFamily="34" charset="0"/>
                      </a:endParaRPr>
                    </a:p>
                  </a:txBody>
                  <a:tcPr marL="63808" marR="63808" marT="0" marB="0" anchor="ctr">
                    <a:lnL w="19050" cap="flat" cmpd="sng" algn="ctr">
                      <a:solidFill>
                        <a:schemeClr val="tx1"/>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2 (4%)</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1 (3%)</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1 (8%)</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i="1" dirty="0">
                          <a:effectLst/>
                          <a:latin typeface="Arial" panose="020B0604020202020204" pitchFamily="34" charset="0"/>
                          <a:ea typeface="Calibri" panose="020F0502020204030204" pitchFamily="34" charset="0"/>
                          <a:cs typeface="Arial" panose="020B0604020202020204" pitchFamily="34" charset="0"/>
                        </a:rPr>
                        <a:t>-</a:t>
                      </a:r>
                    </a:p>
                  </a:txBody>
                  <a:tcPr marL="63808" marR="63808" marT="0" marB="0" anchor="ctr">
                    <a:lnL>
                      <a:noFill/>
                    </a:lnL>
                    <a:lnR w="1905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994817459"/>
                  </a:ext>
                </a:extLst>
              </a:tr>
              <a:tr h="655455">
                <a:tc>
                  <a:txBody>
                    <a:bodyPr/>
                    <a:lstStyle/>
                    <a:p>
                      <a:pPr marL="0" marR="0">
                        <a:spcBef>
                          <a:spcPts val="0"/>
                        </a:spcBef>
                        <a:spcAft>
                          <a:spcPts val="0"/>
                        </a:spcAft>
                      </a:pPr>
                      <a:r>
                        <a:rPr lang="en-US" sz="1400" b="1" dirty="0">
                          <a:effectLst/>
                          <a:latin typeface="Arial" panose="020B0604020202020204" pitchFamily="34" charset="0"/>
                          <a:ea typeface="Calibri" panose="020F0502020204030204" pitchFamily="34" charset="0"/>
                          <a:cs typeface="Arial" panose="020B0604020202020204" pitchFamily="34" charset="0"/>
                        </a:rPr>
                        <a:t>MRD-Negative CRc*</a:t>
                      </a:r>
                    </a:p>
                  </a:txBody>
                  <a:tcPr marL="63808" marR="63808" marT="0" marB="0" anchor="ctr">
                    <a:lnL w="19050" cap="flat" cmpd="sng" algn="ctr">
                      <a:solidFill>
                        <a:schemeClr val="tx1"/>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b="1" dirty="0">
                          <a:effectLst/>
                          <a:latin typeface="Arial" panose="020B0604020202020204" pitchFamily="34" charset="0"/>
                          <a:ea typeface="Calibri" panose="020F0502020204030204" pitchFamily="34" charset="0"/>
                          <a:cs typeface="Arial" panose="020B0604020202020204" pitchFamily="34" charset="0"/>
                        </a:rPr>
                        <a:t>37 (93%)</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b="1" dirty="0">
                          <a:effectLst/>
                          <a:latin typeface="Arial" panose="020B0604020202020204" pitchFamily="34" charset="0"/>
                          <a:ea typeface="Calibri" panose="020F0502020204030204" pitchFamily="34" charset="0"/>
                          <a:cs typeface="Arial" panose="020B0604020202020204" pitchFamily="34" charset="0"/>
                        </a:rPr>
                        <a:t>28 (93%)</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b="1" dirty="0">
                          <a:effectLst/>
                          <a:latin typeface="Arial" panose="020B0604020202020204" pitchFamily="34" charset="0"/>
                          <a:ea typeface="Calibri" panose="020F0502020204030204" pitchFamily="34" charset="0"/>
                          <a:cs typeface="Arial" panose="020B0604020202020204" pitchFamily="34" charset="0"/>
                        </a:rPr>
                        <a:t>9 (90%)</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i="0" dirty="0">
                          <a:effectLst/>
                          <a:latin typeface="Arial" panose="020B0604020202020204" pitchFamily="34" charset="0"/>
                          <a:ea typeface="Calibri" panose="020F0502020204030204" pitchFamily="34" charset="0"/>
                          <a:cs typeface="Arial" panose="020B0604020202020204" pitchFamily="34" charset="0"/>
                        </a:rPr>
                        <a:t>1.0</a:t>
                      </a:r>
                    </a:p>
                  </a:txBody>
                  <a:tcPr marL="63808" marR="63808" marT="0" marB="0" anchor="ctr">
                    <a:lnL>
                      <a:noFill/>
                    </a:lnL>
                    <a:lnR w="1905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829353860"/>
                  </a:ext>
                </a:extLst>
              </a:tr>
              <a:tr h="442688">
                <a:tc>
                  <a:txBody>
                    <a:bodyPr/>
                    <a:lstStyle/>
                    <a:p>
                      <a:pPr marL="0" marR="0">
                        <a:spcBef>
                          <a:spcPts val="0"/>
                        </a:spcBef>
                        <a:spcAft>
                          <a:spcPts val="0"/>
                        </a:spcAft>
                      </a:pPr>
                      <a:r>
                        <a:rPr lang="en-US" sz="1400" b="1" dirty="0">
                          <a:effectLst/>
                          <a:latin typeface="Arial" panose="020B0604020202020204" pitchFamily="34" charset="0"/>
                          <a:ea typeface="Calibri" panose="020F0502020204030204" pitchFamily="34" charset="0"/>
                          <a:cs typeface="Arial" panose="020B0604020202020204" pitchFamily="34" charset="0"/>
                        </a:rPr>
                        <a:t>MLFS</a:t>
                      </a:r>
                    </a:p>
                  </a:txBody>
                  <a:tcPr marL="63808" marR="63808" marT="0" marB="0" anchor="ctr">
                    <a:lnL w="19050" cap="flat" cmpd="sng" algn="ctr">
                      <a:solidFill>
                        <a:schemeClr val="tx1"/>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400" dirty="0">
                          <a:effectLst/>
                          <a:latin typeface="Arial" panose="020B0604020202020204" pitchFamily="34" charset="0"/>
                          <a:cs typeface="Arial" panose="020B0604020202020204" pitchFamily="34" charset="0"/>
                        </a:rPr>
                        <a:t>4 (9%)</a:t>
                      </a:r>
                      <a:endParaRPr lang="en-US" sz="1400" dirty="0">
                        <a:effectLst/>
                        <a:latin typeface="Arial" panose="020B0604020202020204" pitchFamily="34" charset="0"/>
                        <a:ea typeface="Calibri" panose="020F0502020204030204" pitchFamily="34" charset="0"/>
                        <a:cs typeface="Arial" panose="020B0604020202020204" pitchFamily="34" charset="0"/>
                      </a:endParaRP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3 (9%)</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1 (8%)</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400" i="1" dirty="0">
                          <a:effectLst/>
                          <a:latin typeface="Arial" panose="020B0604020202020204" pitchFamily="34" charset="0"/>
                          <a:ea typeface="Calibri" panose="020F0502020204030204" pitchFamily="34" charset="0"/>
                          <a:cs typeface="Arial" panose="020B0604020202020204" pitchFamily="34" charset="0"/>
                        </a:rPr>
                        <a:t>-</a:t>
                      </a:r>
                    </a:p>
                  </a:txBody>
                  <a:tcPr marL="63808" marR="63808" marT="0" marB="0" anchor="ctr">
                    <a:lnL>
                      <a:noFill/>
                    </a:lnL>
                    <a:lnR w="1905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4D283">
                        <a:alpha val="46000"/>
                      </a:srgbClr>
                    </a:solidFill>
                  </a:tcPr>
                </a:tc>
                <a:extLst>
                  <a:ext uri="{0D108BD9-81ED-4DB2-BD59-A6C34878D82A}">
                    <a16:rowId xmlns:a16="http://schemas.microsoft.com/office/drawing/2014/main" val="38756522"/>
                  </a:ext>
                </a:extLst>
              </a:tr>
              <a:tr h="433738">
                <a:tc>
                  <a:txBody>
                    <a:bodyPr/>
                    <a:lstStyle/>
                    <a:p>
                      <a:pPr marL="0" marR="0">
                        <a:spcBef>
                          <a:spcPts val="0"/>
                        </a:spcBef>
                        <a:spcAft>
                          <a:spcPts val="0"/>
                        </a:spcAft>
                      </a:pPr>
                      <a:r>
                        <a:rPr lang="en-US" sz="1400" b="1" dirty="0">
                          <a:effectLst/>
                          <a:latin typeface="Arial" panose="020B0604020202020204" pitchFamily="34" charset="0"/>
                          <a:ea typeface="Calibri" panose="020F0502020204030204" pitchFamily="34" charset="0"/>
                          <a:cs typeface="Arial" panose="020B0604020202020204" pitchFamily="34" charset="0"/>
                        </a:rPr>
                        <a:t>NR/PD</a:t>
                      </a:r>
                    </a:p>
                  </a:txBody>
                  <a:tcPr marL="63808" marR="63808" marT="0" marB="0" anchor="ctr">
                    <a:lnL w="19050" cap="flat" cmpd="sng" algn="ctr">
                      <a:solidFill>
                        <a:schemeClr val="tx1"/>
                      </a:solidFill>
                      <a:prstDash val="solid"/>
                      <a:round/>
                      <a:headEnd type="none" w="med" len="med"/>
                      <a:tailEnd type="none" w="med" len="med"/>
                    </a:lnL>
                    <a:lnR>
                      <a:noFill/>
                    </a:lnR>
                    <a:lnT>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dirty="0">
                          <a:effectLst/>
                          <a:latin typeface="Arial" panose="020B0604020202020204" pitchFamily="34" charset="0"/>
                          <a:cs typeface="Arial" panose="020B0604020202020204" pitchFamily="34" charset="0"/>
                        </a:rPr>
                        <a:t>1</a:t>
                      </a:r>
                      <a:endParaRPr lang="en-US" sz="1400" dirty="0">
                        <a:effectLst/>
                        <a:latin typeface="Arial" panose="020B0604020202020204" pitchFamily="34" charset="0"/>
                        <a:ea typeface="Calibri" panose="020F0502020204030204" pitchFamily="34" charset="0"/>
                        <a:cs typeface="Arial" panose="020B0604020202020204" pitchFamily="34" charset="0"/>
                      </a:endParaRPr>
                    </a:p>
                  </a:txBody>
                  <a:tcPr marL="63808" marR="63808" marT="0" marB="0" anchor="ctr">
                    <a:lnL>
                      <a:noFill/>
                    </a:lnL>
                    <a:lnR w="12700" cap="flat" cmpd="sng" algn="ctr">
                      <a:no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a:t>
                      </a:r>
                    </a:p>
                  </a:txBody>
                  <a:tcPr marL="63808" marR="63808" marT="0" marB="0" anchor="ctr">
                    <a:lnL>
                      <a:noFill/>
                    </a:lnL>
                    <a:lnR w="12700" cap="flat" cmpd="sng" algn="ctr">
                      <a:no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1 (8%)</a:t>
                      </a:r>
                    </a:p>
                  </a:txBody>
                  <a:tcPr marL="63808" marR="63808" marT="0" marB="0" anchor="ctr">
                    <a:lnL>
                      <a:noFill/>
                    </a:lnL>
                    <a:lnR w="12700" cap="flat" cmpd="sng" algn="ctr">
                      <a:no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i="1" dirty="0">
                          <a:effectLst/>
                          <a:latin typeface="Arial" panose="020B0604020202020204" pitchFamily="34" charset="0"/>
                          <a:ea typeface="Calibri" panose="020F0502020204030204" pitchFamily="34" charset="0"/>
                          <a:cs typeface="Arial" panose="020B0604020202020204" pitchFamily="34" charset="0"/>
                        </a:rPr>
                        <a:t>-</a:t>
                      </a:r>
                    </a:p>
                  </a:txBody>
                  <a:tcPr marL="63808" marR="63808" marT="0" marB="0" anchor="ctr">
                    <a:lnL>
                      <a:noFill/>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28562473"/>
                  </a:ext>
                </a:extLst>
              </a:tr>
            </a:tbl>
          </a:graphicData>
        </a:graphic>
      </p:graphicFrame>
      <p:sp>
        <p:nvSpPr>
          <p:cNvPr id="6" name="TextBox 5">
            <a:extLst>
              <a:ext uri="{FF2B5EF4-FFF2-40B4-BE49-F238E27FC236}">
                <a16:creationId xmlns:a16="http://schemas.microsoft.com/office/drawing/2014/main" id="{DAB06633-64C8-B743-AA13-99A56699AFC5}"/>
              </a:ext>
            </a:extLst>
          </p:cNvPr>
          <p:cNvSpPr txBox="1"/>
          <p:nvPr/>
        </p:nvSpPr>
        <p:spPr>
          <a:xfrm>
            <a:off x="122716" y="6083082"/>
            <a:ext cx="5805120" cy="400110"/>
          </a:xfrm>
          <a:prstGeom prst="rect">
            <a:avLst/>
          </a:prstGeom>
          <a:noFill/>
        </p:spPr>
        <p:txBody>
          <a:bodyPr wrap="square" rtlCol="0">
            <a:spAutoFit/>
          </a:bodyPr>
          <a:lstStyle/>
          <a:p>
            <a:r>
              <a:rPr lang="en-US" sz="1000" dirty="0">
                <a:latin typeface="Arial" panose="020B0604020202020204" pitchFamily="34" charset="0"/>
                <a:cs typeface="Arial" panose="020B0604020202020204" pitchFamily="34" charset="0"/>
              </a:rPr>
              <a:t>*Measured using multiparameter flow cytometry in evaluable patients with a sensitivity of 0.1-0.01%. Patients with unavailable or limited specimens were considered positive</a:t>
            </a:r>
          </a:p>
        </p:txBody>
      </p:sp>
      <p:sp>
        <p:nvSpPr>
          <p:cNvPr id="9" name="Title 1">
            <a:extLst>
              <a:ext uri="{FF2B5EF4-FFF2-40B4-BE49-F238E27FC236}">
                <a16:creationId xmlns:a16="http://schemas.microsoft.com/office/drawing/2014/main" id="{96D43E19-FFA5-AE47-AB7E-715089341CB4}"/>
              </a:ext>
            </a:extLst>
          </p:cNvPr>
          <p:cNvSpPr txBox="1">
            <a:spLocks/>
          </p:cNvSpPr>
          <p:nvPr/>
        </p:nvSpPr>
        <p:spPr>
          <a:xfrm>
            <a:off x="0" y="0"/>
            <a:ext cx="12192000" cy="79141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000" b="1" dirty="0">
                <a:latin typeface="Helvetica" pitchFamily="2" charset="0"/>
                <a:cs typeface="Arial" panose="020B0604020202020204" pitchFamily="34" charset="0"/>
              </a:rPr>
              <a:t>FLAG-IDA+VEN in ND-AML: </a:t>
            </a:r>
            <a:r>
              <a:rPr lang="en-US" sz="3000" dirty="0">
                <a:solidFill>
                  <a:schemeClr val="tx1">
                    <a:lumMod val="95000"/>
                    <a:lumOff val="5000"/>
                  </a:schemeClr>
                </a:solidFill>
                <a:latin typeface="Helvetica" pitchFamily="2" charset="0"/>
                <a:cs typeface="Arial" panose="020B0604020202020204" pitchFamily="34" charset="0"/>
              </a:rPr>
              <a:t>Response outcomes</a:t>
            </a:r>
            <a:endParaRPr lang="en-US" sz="3000" dirty="0">
              <a:latin typeface="Helvetica" pitchFamily="2" charset="0"/>
              <a:cs typeface="Arial" panose="020B0604020202020204" pitchFamily="34" charset="0"/>
            </a:endParaRPr>
          </a:p>
        </p:txBody>
      </p:sp>
      <p:sp>
        <p:nvSpPr>
          <p:cNvPr id="10" name="Rectangle 9">
            <a:extLst>
              <a:ext uri="{FF2B5EF4-FFF2-40B4-BE49-F238E27FC236}">
                <a16:creationId xmlns:a16="http://schemas.microsoft.com/office/drawing/2014/main" id="{859AD18B-837D-A142-A182-45881EA9F27C}"/>
              </a:ext>
            </a:extLst>
          </p:cNvPr>
          <p:cNvSpPr/>
          <p:nvPr/>
        </p:nvSpPr>
        <p:spPr>
          <a:xfrm>
            <a:off x="0" y="659807"/>
            <a:ext cx="12192000" cy="68787"/>
          </a:xfrm>
          <a:prstGeom prst="rect">
            <a:avLst/>
          </a:prstGeom>
          <a:gradFill flip="none" rotWithShape="1">
            <a:gsLst>
              <a:gs pos="37000">
                <a:srgbClr val="FF0000">
                  <a:lumMod val="80585"/>
                </a:srgbClr>
              </a:gs>
              <a:gs pos="0">
                <a:srgbClr val="C00000">
                  <a:lumMod val="94713"/>
                </a:srgbClr>
              </a:gs>
              <a:gs pos="74000">
                <a:srgbClr val="C00000">
                  <a:alpha val="69000"/>
                  <a:lumMod val="53338"/>
                  <a:lumOff val="46662"/>
                </a:srgbClr>
              </a:gs>
              <a:gs pos="100000">
                <a:schemeClr val="bg1">
                  <a:lumMod val="0"/>
                  <a:lumOff val="10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54562A44-CF75-7B4A-BA3E-EAB411C15FAC}"/>
              </a:ext>
            </a:extLst>
          </p:cNvPr>
          <p:cNvSpPr txBox="1"/>
          <p:nvPr/>
        </p:nvSpPr>
        <p:spPr>
          <a:xfrm>
            <a:off x="7566815" y="6239056"/>
            <a:ext cx="4019481" cy="246221"/>
          </a:xfrm>
          <a:prstGeom prst="rect">
            <a:avLst/>
          </a:prstGeom>
          <a:noFill/>
        </p:spPr>
        <p:txBody>
          <a:bodyPr wrap="square" rtlCol="0">
            <a:spAutoFit/>
          </a:bodyPr>
          <a:lstStyle/>
          <a:p>
            <a:pPr algn="ctr"/>
            <a:r>
              <a:rPr lang="en-US" sz="1000" dirty="0">
                <a:latin typeface="Arial" panose="020B0604020202020204" pitchFamily="34" charset="0"/>
                <a:cs typeface="Arial" panose="020B0604020202020204" pitchFamily="34" charset="0"/>
              </a:rPr>
              <a:t> MRD-negative rates calculated from total patient population</a:t>
            </a:r>
          </a:p>
        </p:txBody>
      </p:sp>
      <p:sp>
        <p:nvSpPr>
          <p:cNvPr id="13" name="TextBox 12">
            <a:extLst>
              <a:ext uri="{FF2B5EF4-FFF2-40B4-BE49-F238E27FC236}">
                <a16:creationId xmlns:a16="http://schemas.microsoft.com/office/drawing/2014/main" id="{BAFA3CC1-58F2-5D44-8271-3F80E0850C56}"/>
              </a:ext>
            </a:extLst>
          </p:cNvPr>
          <p:cNvSpPr txBox="1"/>
          <p:nvPr/>
        </p:nvSpPr>
        <p:spPr>
          <a:xfrm>
            <a:off x="0" y="6521325"/>
            <a:ext cx="2941896" cy="369332"/>
          </a:xfrm>
          <a:prstGeom prst="rect">
            <a:avLst/>
          </a:prstGeom>
          <a:noFill/>
        </p:spPr>
        <p:txBody>
          <a:bodyPr wrap="none" rtlCol="0">
            <a:spAutoFit/>
          </a:bodyPr>
          <a:lstStyle/>
          <a:p>
            <a:r>
              <a:rPr lang="en-US" dirty="0" err="1">
                <a:latin typeface="Arial" panose="020B0604020202020204" pitchFamily="34" charset="0"/>
                <a:cs typeface="Arial" panose="020B0604020202020204" pitchFamily="34" charset="0"/>
              </a:rPr>
              <a:t>Lachowiez</a:t>
            </a:r>
            <a:r>
              <a:rPr lang="en-US" dirty="0">
                <a:latin typeface="Arial" panose="020B0604020202020204" pitchFamily="34" charset="0"/>
                <a:cs typeface="Arial" panose="020B0604020202020204" pitchFamily="34" charset="0"/>
              </a:rPr>
              <a:t> et al, ASH 2021</a:t>
            </a:r>
          </a:p>
        </p:txBody>
      </p:sp>
      <p:sp>
        <p:nvSpPr>
          <p:cNvPr id="12" name="TextBox 11">
            <a:extLst>
              <a:ext uri="{FF2B5EF4-FFF2-40B4-BE49-F238E27FC236}">
                <a16:creationId xmlns:a16="http://schemas.microsoft.com/office/drawing/2014/main" id="{4C2C3B2C-D0E8-C046-988B-6A190126F1A8}"/>
              </a:ext>
            </a:extLst>
          </p:cNvPr>
          <p:cNvSpPr txBox="1"/>
          <p:nvPr/>
        </p:nvSpPr>
        <p:spPr>
          <a:xfrm>
            <a:off x="6022848" y="6488668"/>
            <a:ext cx="6169152" cy="369332"/>
          </a:xfrm>
          <a:prstGeom prst="rect">
            <a:avLst/>
          </a:prstGeom>
          <a:noFill/>
        </p:spPr>
        <p:txBody>
          <a:bodyPr wrap="square">
            <a:spAutoFit/>
          </a:bodyPr>
          <a:lstStyle/>
          <a:p>
            <a:pPr lvl="0" algn="r">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26980655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able 14">
            <a:extLst>
              <a:ext uri="{FF2B5EF4-FFF2-40B4-BE49-F238E27FC236}">
                <a16:creationId xmlns:a16="http://schemas.microsoft.com/office/drawing/2014/main" id="{1110AB30-051F-9141-B094-9BDFFA125CD3}"/>
              </a:ext>
            </a:extLst>
          </p:cNvPr>
          <p:cNvGraphicFramePr>
            <a:graphicFrameLocks noGrp="1"/>
          </p:cNvGraphicFramePr>
          <p:nvPr/>
        </p:nvGraphicFramePr>
        <p:xfrm>
          <a:off x="148836" y="3561003"/>
          <a:ext cx="4226595" cy="2346638"/>
        </p:xfrm>
        <a:graphic>
          <a:graphicData uri="http://schemas.openxmlformats.org/drawingml/2006/table">
            <a:tbl>
              <a:tblPr firstRow="1" firstCol="1" bandRow="1">
                <a:tableStyleId>{C083E6E3-FA7D-4D7B-A595-EF9225AFEA82}</a:tableStyleId>
              </a:tblPr>
              <a:tblGrid>
                <a:gridCol w="2440252">
                  <a:extLst>
                    <a:ext uri="{9D8B030D-6E8A-4147-A177-3AD203B41FA5}">
                      <a16:colId xmlns:a16="http://schemas.microsoft.com/office/drawing/2014/main" val="503938933"/>
                    </a:ext>
                  </a:extLst>
                </a:gridCol>
                <a:gridCol w="914400">
                  <a:extLst>
                    <a:ext uri="{9D8B030D-6E8A-4147-A177-3AD203B41FA5}">
                      <a16:colId xmlns:a16="http://schemas.microsoft.com/office/drawing/2014/main" val="2583338141"/>
                    </a:ext>
                  </a:extLst>
                </a:gridCol>
                <a:gridCol w="871943">
                  <a:extLst>
                    <a:ext uri="{9D8B030D-6E8A-4147-A177-3AD203B41FA5}">
                      <a16:colId xmlns:a16="http://schemas.microsoft.com/office/drawing/2014/main" val="3902727850"/>
                    </a:ext>
                  </a:extLst>
                </a:gridCol>
              </a:tblGrid>
              <a:tr h="473798">
                <a:tc>
                  <a:txBody>
                    <a:bodyPr/>
                    <a:lstStyle/>
                    <a:p>
                      <a:pPr marL="0" marR="0" algn="ctr">
                        <a:spcBef>
                          <a:spcPts val="0"/>
                        </a:spcBef>
                        <a:spcAft>
                          <a:spcPts val="0"/>
                        </a:spcAft>
                      </a:pPr>
                      <a:r>
                        <a:rPr lang="en-US" sz="1200" dirty="0">
                          <a:solidFill>
                            <a:schemeClr val="bg1"/>
                          </a:solidFill>
                          <a:effectLst/>
                          <a:latin typeface="Helvetica" pitchFamily="2" charset="0"/>
                          <a:ea typeface="Calibri" panose="020F0502020204030204" pitchFamily="34" charset="0"/>
                          <a:cs typeface="Arial" panose="020B0604020202020204" pitchFamily="34" charset="0"/>
                        </a:rPr>
                        <a:t>Overall survival</a:t>
                      </a:r>
                      <a:endParaRPr lang="en-US" sz="1000" dirty="0">
                        <a:solidFill>
                          <a:schemeClr val="bg1"/>
                        </a:solidFill>
                        <a:effectLst/>
                        <a:latin typeface="Helvetica" pitchFamily="2" charset="0"/>
                        <a:ea typeface="Calibri" panose="020F0502020204030204" pitchFamily="34" charset="0"/>
                        <a:cs typeface="Arial" panose="020B0604020202020204" pitchFamily="34" charset="0"/>
                      </a:endParaRPr>
                    </a:p>
                  </a:txBody>
                  <a:tcPr marL="63808" marR="63808" marT="0" marB="0" anchor="ctr">
                    <a:lnL w="19050" cap="flat" cmpd="sng" algn="ctr">
                      <a:solidFill>
                        <a:schemeClr val="tx1"/>
                      </a:solidFill>
                      <a:prstDash val="solid"/>
                      <a:round/>
                      <a:headEnd type="none" w="med" len="med"/>
                      <a:tailEnd type="none" w="med" len="med"/>
                    </a:lnL>
                    <a:lnR>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tc>
                  <a:txBody>
                    <a:bodyPr/>
                    <a:lstStyle/>
                    <a:p>
                      <a:pPr marL="0" marR="0" algn="ctr">
                        <a:spcBef>
                          <a:spcPts val="0"/>
                        </a:spcBef>
                        <a:spcAft>
                          <a:spcPts val="0"/>
                        </a:spcAft>
                      </a:pPr>
                      <a:r>
                        <a:rPr lang="en-US" sz="1200" dirty="0">
                          <a:solidFill>
                            <a:schemeClr val="bg1"/>
                          </a:solidFill>
                          <a:effectLst/>
                          <a:latin typeface="Helvetica" pitchFamily="2" charset="0"/>
                          <a:cs typeface="Arial" panose="020B0604020202020204" pitchFamily="34" charset="0"/>
                        </a:rPr>
                        <a:t>12-month </a:t>
                      </a:r>
                      <a:r>
                        <a:rPr lang="en-US" sz="800" dirty="0">
                          <a:solidFill>
                            <a:schemeClr val="bg1"/>
                          </a:solidFill>
                          <a:effectLst/>
                          <a:latin typeface="Helvetica" pitchFamily="2" charset="0"/>
                          <a:cs typeface="Arial" panose="020B0604020202020204" pitchFamily="34" charset="0"/>
                        </a:rPr>
                        <a:t>% (SE)</a:t>
                      </a:r>
                      <a:endParaRPr lang="en-US" sz="800" i="0" dirty="0">
                        <a:solidFill>
                          <a:schemeClr val="bg1"/>
                        </a:solidFill>
                        <a:effectLst/>
                        <a:latin typeface="Helvetica" pitchFamily="2" charset="0"/>
                        <a:ea typeface="Calibri" panose="020F0502020204030204" pitchFamily="34" charset="0"/>
                        <a:cs typeface="Arial" panose="020B0604020202020204" pitchFamily="34" charset="0"/>
                      </a:endParaRPr>
                    </a:p>
                  </a:txBody>
                  <a:tcPr marL="63808" marR="63808" marT="0" marB="0" anchor="ctr">
                    <a:lnL>
                      <a:noFill/>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tc>
                  <a:txBody>
                    <a:bodyPr/>
                    <a:lstStyle/>
                    <a:p>
                      <a:pPr marL="0" marR="0" algn="ctr">
                        <a:spcBef>
                          <a:spcPts val="0"/>
                        </a:spcBef>
                        <a:spcAft>
                          <a:spcPts val="0"/>
                        </a:spcAft>
                      </a:pPr>
                      <a:r>
                        <a:rPr lang="en-US" sz="1200" i="0" dirty="0">
                          <a:solidFill>
                            <a:schemeClr val="bg1"/>
                          </a:solidFill>
                          <a:effectLst/>
                          <a:latin typeface="Helvetica" pitchFamily="2" charset="0"/>
                          <a:ea typeface="Calibri" panose="020F0502020204030204" pitchFamily="34" charset="0"/>
                          <a:cs typeface="Arial" panose="020B0604020202020204" pitchFamily="34" charset="0"/>
                        </a:rPr>
                        <a:t>24-month </a:t>
                      </a:r>
                      <a:r>
                        <a:rPr lang="en-US" sz="800" i="0" dirty="0">
                          <a:solidFill>
                            <a:schemeClr val="bg1"/>
                          </a:solidFill>
                          <a:effectLst/>
                          <a:latin typeface="Helvetica" pitchFamily="2" charset="0"/>
                          <a:ea typeface="Calibri" panose="020F0502020204030204" pitchFamily="34" charset="0"/>
                          <a:cs typeface="Arial" panose="020B0604020202020204" pitchFamily="34" charset="0"/>
                        </a:rPr>
                        <a:t>% (SE)</a:t>
                      </a:r>
                    </a:p>
                  </a:txBody>
                  <a:tcPr marL="63808" marR="63808" marT="0" marB="0" anchor="ctr">
                    <a:lnL>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1707188474"/>
                  </a:ext>
                </a:extLst>
              </a:tr>
              <a:tr h="468210">
                <a:tc>
                  <a:txBody>
                    <a:bodyPr/>
                    <a:lstStyle/>
                    <a:p>
                      <a:pPr marL="0" marR="0" algn="l">
                        <a:spcBef>
                          <a:spcPts val="0"/>
                        </a:spcBef>
                        <a:spcAft>
                          <a:spcPts val="0"/>
                        </a:spcAft>
                      </a:pPr>
                      <a:r>
                        <a:rPr lang="en-US" sz="1200" dirty="0">
                          <a:effectLst/>
                          <a:latin typeface="Helvetica" pitchFamily="2" charset="0"/>
                          <a:ea typeface="Calibri" panose="020F0502020204030204" pitchFamily="34" charset="0"/>
                          <a:cs typeface="Arial" panose="020B0604020202020204" pitchFamily="34" charset="0"/>
                        </a:rPr>
                        <a:t>Signaling mutations </a:t>
                      </a:r>
                    </a:p>
                    <a:p>
                      <a:pPr marL="0" marR="0" algn="l">
                        <a:spcBef>
                          <a:spcPts val="0"/>
                        </a:spcBef>
                        <a:spcAft>
                          <a:spcPts val="0"/>
                        </a:spcAft>
                      </a:pPr>
                      <a:r>
                        <a:rPr lang="en-US" sz="1200" b="0" dirty="0">
                          <a:effectLst/>
                          <a:latin typeface="Helvetica" pitchFamily="2" charset="0"/>
                          <a:ea typeface="Calibri" panose="020F0502020204030204" pitchFamily="34" charset="0"/>
                          <a:cs typeface="Arial" panose="020B0604020202020204" pitchFamily="34" charset="0"/>
                        </a:rPr>
                        <a:t>(</a:t>
                      </a:r>
                      <a:r>
                        <a:rPr lang="en-US" sz="1200" b="0" i="1" dirty="0">
                          <a:effectLst/>
                          <a:latin typeface="Helvetica" pitchFamily="2" charset="0"/>
                          <a:ea typeface="Calibri" panose="020F0502020204030204" pitchFamily="34" charset="0"/>
                          <a:cs typeface="Arial" panose="020B0604020202020204" pitchFamily="34" charset="0"/>
                        </a:rPr>
                        <a:t>K/NRAS, PTPN11, FLT3)</a:t>
                      </a:r>
                      <a:endParaRPr lang="en-US" sz="1200" b="0" dirty="0">
                        <a:effectLst/>
                        <a:latin typeface="Helvetica" pitchFamily="2" charset="0"/>
                        <a:ea typeface="Calibri" panose="020F0502020204030204" pitchFamily="34" charset="0"/>
                        <a:cs typeface="Arial" panose="020B0604020202020204" pitchFamily="34" charset="0"/>
                      </a:endParaRPr>
                    </a:p>
                  </a:txBody>
                  <a:tcPr marL="63808" marR="63808" marT="0" marB="0" anchor="ctr">
                    <a:lnL w="19050" cap="flat" cmpd="sng" algn="ctr">
                      <a:solidFill>
                        <a:schemeClr val="tx1"/>
                      </a:solidFill>
                      <a:prstDash val="solid"/>
                      <a:round/>
                      <a:headEnd type="none" w="med" len="med"/>
                      <a:tailEnd type="none" w="med" len="med"/>
                    </a:lnL>
                    <a:lnR>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200" b="0" dirty="0">
                          <a:effectLst/>
                          <a:latin typeface="Helvetica" pitchFamily="2" charset="0"/>
                          <a:ea typeface="Calibri" panose="020F0502020204030204" pitchFamily="34" charset="0"/>
                          <a:cs typeface="Arial" panose="020B0604020202020204" pitchFamily="34" charset="0"/>
                        </a:rPr>
                        <a:t>94% (6)</a:t>
                      </a:r>
                    </a:p>
                  </a:txBody>
                  <a:tcPr marL="63808" marR="63808" marT="0" marB="0" anchor="ctr">
                    <a:lnL>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200" b="0" dirty="0">
                          <a:effectLst/>
                          <a:latin typeface="Helvetica" pitchFamily="2" charset="0"/>
                          <a:ea typeface="Calibri" panose="020F0502020204030204" pitchFamily="34" charset="0"/>
                          <a:cs typeface="Arial" panose="020B0604020202020204" pitchFamily="34" charset="0"/>
                        </a:rPr>
                        <a:t>94% (6)</a:t>
                      </a:r>
                    </a:p>
                  </a:txBody>
                  <a:tcPr marL="63808" marR="63808" marT="0" marB="0" anchor="ctr">
                    <a:lnL>
                      <a:noFill/>
                    </a:lnL>
                    <a:lnR w="1905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extLst>
                  <a:ext uri="{0D108BD9-81ED-4DB2-BD59-A6C34878D82A}">
                    <a16:rowId xmlns:a16="http://schemas.microsoft.com/office/drawing/2014/main" val="1345228398"/>
                  </a:ext>
                </a:extLst>
              </a:tr>
              <a:tr h="468210">
                <a:tc>
                  <a:txBody>
                    <a:bodyPr/>
                    <a:lstStyle/>
                    <a:p>
                      <a:pPr marL="0" marR="0" algn="l">
                        <a:spcBef>
                          <a:spcPts val="0"/>
                        </a:spcBef>
                        <a:spcAft>
                          <a:spcPts val="0"/>
                        </a:spcAft>
                      </a:pPr>
                      <a:r>
                        <a:rPr lang="en-US" sz="1200" i="0" dirty="0">
                          <a:effectLst/>
                          <a:latin typeface="Helvetica" pitchFamily="2" charset="0"/>
                          <a:ea typeface="Calibri" panose="020F0502020204030204" pitchFamily="34" charset="0"/>
                          <a:cs typeface="Arial" panose="020B0604020202020204" pitchFamily="34" charset="0"/>
                        </a:rPr>
                        <a:t>Mutated </a:t>
                      </a:r>
                      <a:r>
                        <a:rPr lang="en-US" sz="1200" i="1" dirty="0">
                          <a:effectLst/>
                          <a:latin typeface="Helvetica" pitchFamily="2" charset="0"/>
                          <a:ea typeface="Calibri" panose="020F0502020204030204" pitchFamily="34" charset="0"/>
                          <a:cs typeface="Arial" panose="020B0604020202020204" pitchFamily="34" charset="0"/>
                        </a:rPr>
                        <a:t>ASXL1 </a:t>
                      </a:r>
                      <a:r>
                        <a:rPr lang="en-US" sz="1200" i="0" dirty="0">
                          <a:effectLst/>
                          <a:latin typeface="Helvetica" pitchFamily="2" charset="0"/>
                          <a:ea typeface="Calibri" panose="020F0502020204030204" pitchFamily="34" charset="0"/>
                          <a:cs typeface="Arial" panose="020B0604020202020204" pitchFamily="34" charset="0"/>
                        </a:rPr>
                        <a:t>or </a:t>
                      </a:r>
                      <a:r>
                        <a:rPr lang="en-US" sz="1200" i="1" dirty="0">
                          <a:effectLst/>
                          <a:latin typeface="Helvetica" pitchFamily="2" charset="0"/>
                          <a:ea typeface="Calibri" panose="020F0502020204030204" pitchFamily="34" charset="0"/>
                          <a:cs typeface="Arial" panose="020B0604020202020204" pitchFamily="34" charset="0"/>
                        </a:rPr>
                        <a:t>RUNX1</a:t>
                      </a:r>
                    </a:p>
                  </a:txBody>
                  <a:tcPr marL="63808" marR="63808" marT="0" marB="0" anchor="ctr">
                    <a:lnL w="19050" cap="flat" cmpd="sng" algn="ctr">
                      <a:solidFill>
                        <a:schemeClr val="tx1"/>
                      </a:solidFill>
                      <a:prstDash val="solid"/>
                      <a:round/>
                      <a:headEnd type="none" w="med" len="med"/>
                      <a:tailEnd type="none" w="med" len="med"/>
                    </a:lnL>
                    <a:lnR>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200" b="0" dirty="0">
                          <a:effectLst/>
                          <a:latin typeface="Helvetica" pitchFamily="2" charset="0"/>
                          <a:ea typeface="Calibri" panose="020F0502020204030204" pitchFamily="34" charset="0"/>
                          <a:cs typeface="Arial" panose="020B0604020202020204" pitchFamily="34" charset="0"/>
                        </a:rPr>
                        <a:t>100% (-)</a:t>
                      </a:r>
                    </a:p>
                  </a:txBody>
                  <a:tcPr marL="63808" marR="63808" marT="0" marB="0" anchor="ctr">
                    <a:lnL>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200" b="0" dirty="0">
                          <a:effectLst/>
                          <a:latin typeface="Helvetica" pitchFamily="2" charset="0"/>
                          <a:ea typeface="Calibri" panose="020F0502020204030204" pitchFamily="34" charset="0"/>
                          <a:cs typeface="Arial" panose="020B0604020202020204" pitchFamily="34" charset="0"/>
                        </a:rPr>
                        <a:t>75% (22)</a:t>
                      </a:r>
                    </a:p>
                  </a:txBody>
                  <a:tcPr marL="63808" marR="63808" marT="0" marB="0" anchor="ctr">
                    <a:lnL>
                      <a:noFill/>
                    </a:lnL>
                    <a:lnR w="1905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extLst>
                  <a:ext uri="{0D108BD9-81ED-4DB2-BD59-A6C34878D82A}">
                    <a16:rowId xmlns:a16="http://schemas.microsoft.com/office/drawing/2014/main" val="841874224"/>
                  </a:ext>
                </a:extLst>
              </a:tr>
              <a:tr h="468210">
                <a:tc>
                  <a:txBody>
                    <a:bodyPr/>
                    <a:lstStyle/>
                    <a:p>
                      <a:pPr marL="0" marR="0" algn="l">
                        <a:spcBef>
                          <a:spcPts val="0"/>
                        </a:spcBef>
                        <a:spcAft>
                          <a:spcPts val="0"/>
                        </a:spcAft>
                      </a:pPr>
                      <a:r>
                        <a:rPr lang="en-US" sz="1200" i="1" dirty="0">
                          <a:effectLst/>
                          <a:latin typeface="Helvetica" pitchFamily="2" charset="0"/>
                          <a:ea typeface="Calibri" panose="020F0502020204030204" pitchFamily="34" charset="0"/>
                          <a:cs typeface="Arial" panose="020B0604020202020204" pitchFamily="34" charset="0"/>
                        </a:rPr>
                        <a:t>KMT2A</a:t>
                      </a:r>
                      <a:r>
                        <a:rPr lang="en-US" sz="1200" i="0" dirty="0">
                          <a:effectLst/>
                          <a:latin typeface="Helvetica" pitchFamily="2" charset="0"/>
                          <a:ea typeface="Calibri" panose="020F0502020204030204" pitchFamily="34" charset="0"/>
                          <a:cs typeface="Arial" panose="020B0604020202020204" pitchFamily="34" charset="0"/>
                        </a:rPr>
                        <a:t>-rearranged</a:t>
                      </a:r>
                    </a:p>
                  </a:txBody>
                  <a:tcPr marL="63808" marR="63808" marT="0" marB="0" anchor="ctr">
                    <a:lnL w="19050" cap="flat" cmpd="sng" algn="ctr">
                      <a:solidFill>
                        <a:schemeClr val="tx1"/>
                      </a:solidFill>
                      <a:prstDash val="solid"/>
                      <a:round/>
                      <a:headEnd type="none" w="med" len="med"/>
                      <a:tailEnd type="none" w="med" len="med"/>
                    </a:lnL>
                    <a:lnR>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200" b="0" dirty="0">
                          <a:effectLst/>
                          <a:latin typeface="Helvetica" pitchFamily="2" charset="0"/>
                          <a:ea typeface="Calibri" panose="020F0502020204030204" pitchFamily="34" charset="0"/>
                          <a:cs typeface="Arial" panose="020B0604020202020204" pitchFamily="34" charset="0"/>
                        </a:rPr>
                        <a:t>100% (-)</a:t>
                      </a:r>
                    </a:p>
                  </a:txBody>
                  <a:tcPr marL="63808" marR="63808" marT="0" marB="0" anchor="ctr">
                    <a:lnL>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200" b="0" dirty="0">
                          <a:effectLst/>
                          <a:latin typeface="Helvetica" pitchFamily="2" charset="0"/>
                          <a:ea typeface="Calibri" panose="020F0502020204030204" pitchFamily="34" charset="0"/>
                          <a:cs typeface="Arial" panose="020B0604020202020204" pitchFamily="34" charset="0"/>
                        </a:rPr>
                        <a:t>100% (-)</a:t>
                      </a:r>
                    </a:p>
                  </a:txBody>
                  <a:tcPr marL="63808" marR="63808" marT="0" marB="0" anchor="ctr">
                    <a:lnL>
                      <a:noFill/>
                    </a:lnL>
                    <a:lnR w="1905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extLst>
                  <a:ext uri="{0D108BD9-81ED-4DB2-BD59-A6C34878D82A}">
                    <a16:rowId xmlns:a16="http://schemas.microsoft.com/office/drawing/2014/main" val="1388215594"/>
                  </a:ext>
                </a:extLst>
              </a:tr>
              <a:tr h="468210">
                <a:tc>
                  <a:txBody>
                    <a:bodyPr/>
                    <a:lstStyle/>
                    <a:p>
                      <a:pPr marL="0" marR="0" algn="l">
                        <a:spcBef>
                          <a:spcPts val="0"/>
                        </a:spcBef>
                        <a:spcAft>
                          <a:spcPts val="0"/>
                        </a:spcAft>
                      </a:pPr>
                      <a:r>
                        <a:rPr lang="en-US" sz="1200" i="0" dirty="0">
                          <a:effectLst/>
                          <a:latin typeface="Helvetica" pitchFamily="2" charset="0"/>
                          <a:ea typeface="Calibri" panose="020F0502020204030204" pitchFamily="34" charset="0"/>
                          <a:cs typeface="Arial" panose="020B0604020202020204" pitchFamily="34" charset="0"/>
                        </a:rPr>
                        <a:t>Splicing mutations</a:t>
                      </a:r>
                    </a:p>
                    <a:p>
                      <a:pPr marL="0" marR="0" algn="l">
                        <a:spcBef>
                          <a:spcPts val="0"/>
                        </a:spcBef>
                        <a:spcAft>
                          <a:spcPts val="0"/>
                        </a:spcAft>
                      </a:pPr>
                      <a:r>
                        <a:rPr lang="en-US" sz="1200" b="0" i="0" dirty="0">
                          <a:effectLst/>
                          <a:latin typeface="Helvetica" pitchFamily="2" charset="0"/>
                          <a:ea typeface="Calibri" panose="020F0502020204030204" pitchFamily="34" charset="0"/>
                          <a:cs typeface="Arial" panose="020B0604020202020204" pitchFamily="34" charset="0"/>
                        </a:rPr>
                        <a:t>(</a:t>
                      </a:r>
                      <a:r>
                        <a:rPr lang="en-US" sz="1200" b="0" i="1" dirty="0">
                          <a:effectLst/>
                          <a:latin typeface="Helvetica" pitchFamily="2" charset="0"/>
                          <a:ea typeface="Calibri" panose="020F0502020204030204" pitchFamily="34" charset="0"/>
                          <a:cs typeface="Arial" panose="020B0604020202020204" pitchFamily="34" charset="0"/>
                        </a:rPr>
                        <a:t>SRSF2, SF3B1, U2AF1, ZRSR2)</a:t>
                      </a:r>
                      <a:endParaRPr lang="en-US" sz="1200" b="0" i="0" dirty="0">
                        <a:effectLst/>
                        <a:latin typeface="Helvetica" pitchFamily="2" charset="0"/>
                        <a:ea typeface="Calibri" panose="020F0502020204030204" pitchFamily="34" charset="0"/>
                        <a:cs typeface="Arial" panose="020B0604020202020204" pitchFamily="34" charset="0"/>
                      </a:endParaRPr>
                    </a:p>
                  </a:txBody>
                  <a:tcPr marL="63808" marR="63808" marT="0" marB="0" anchor="ctr">
                    <a:lnL w="19050" cap="flat" cmpd="sng" algn="ctr">
                      <a:solidFill>
                        <a:schemeClr val="tx1"/>
                      </a:solidFill>
                      <a:prstDash val="solid"/>
                      <a:round/>
                      <a:headEnd type="none" w="med" len="med"/>
                      <a:tailEnd type="none" w="med" len="med"/>
                    </a:lnL>
                    <a:lnR>
                      <a:noFill/>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200" b="0" dirty="0">
                          <a:effectLst/>
                          <a:latin typeface="Helvetica" pitchFamily="2" charset="0"/>
                          <a:ea typeface="Calibri" panose="020F0502020204030204" pitchFamily="34" charset="0"/>
                          <a:cs typeface="Arial" panose="020B0604020202020204" pitchFamily="34" charset="0"/>
                        </a:rPr>
                        <a:t>100% (-)</a:t>
                      </a:r>
                    </a:p>
                  </a:txBody>
                  <a:tcPr marL="63808" marR="63808" marT="0" marB="0" anchor="ctr">
                    <a:lnL>
                      <a:noFill/>
                    </a:lnL>
                    <a:lnR w="12700" cap="flat" cmpd="sng" algn="ctr">
                      <a:noFill/>
                      <a:prstDash val="solid"/>
                      <a:round/>
                      <a:headEnd type="none" w="med" len="med"/>
                      <a:tailEnd type="none" w="med" len="med"/>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200" b="0" dirty="0">
                          <a:effectLst/>
                          <a:latin typeface="Helvetica" pitchFamily="2" charset="0"/>
                          <a:ea typeface="Calibri" panose="020F0502020204030204" pitchFamily="34" charset="0"/>
                          <a:cs typeface="Arial" panose="020B0604020202020204" pitchFamily="34" charset="0"/>
                        </a:rPr>
                        <a:t>NA</a:t>
                      </a:r>
                    </a:p>
                  </a:txBody>
                  <a:tcPr marL="63808" marR="63808" marT="0" marB="0" anchor="ctr">
                    <a:lnL>
                      <a:noFill/>
                    </a:lnL>
                    <a:lnR w="19050" cap="flat" cmpd="sng" algn="ctr">
                      <a:solidFill>
                        <a:schemeClr val="tx1"/>
                      </a:solidFill>
                      <a:prstDash val="solid"/>
                      <a:round/>
                      <a:headEnd type="none" w="med" len="med"/>
                      <a:tailEnd type="none" w="med" len="med"/>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extLst>
                  <a:ext uri="{0D108BD9-81ED-4DB2-BD59-A6C34878D82A}">
                    <a16:rowId xmlns:a16="http://schemas.microsoft.com/office/drawing/2014/main" val="1623236960"/>
                  </a:ext>
                </a:extLst>
              </a:tr>
            </a:tbl>
          </a:graphicData>
        </a:graphic>
      </p:graphicFrame>
      <p:sp>
        <p:nvSpPr>
          <p:cNvPr id="10" name="Title 1">
            <a:extLst>
              <a:ext uri="{FF2B5EF4-FFF2-40B4-BE49-F238E27FC236}">
                <a16:creationId xmlns:a16="http://schemas.microsoft.com/office/drawing/2014/main" id="{2CEF2B72-FED8-BE48-9903-32E2FEFB7EE1}"/>
              </a:ext>
            </a:extLst>
          </p:cNvPr>
          <p:cNvSpPr txBox="1">
            <a:spLocks/>
          </p:cNvSpPr>
          <p:nvPr/>
        </p:nvSpPr>
        <p:spPr>
          <a:xfrm>
            <a:off x="0" y="0"/>
            <a:ext cx="12192000" cy="79141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latin typeface="Helvetica" pitchFamily="2" charset="0"/>
                <a:cs typeface="Arial" panose="020B0604020202020204" pitchFamily="34" charset="0"/>
              </a:rPr>
              <a:t>FLAG-IDA+VEN in ND-AML: </a:t>
            </a:r>
            <a:r>
              <a:rPr lang="en-US" sz="2400" dirty="0">
                <a:solidFill>
                  <a:schemeClr val="tx1">
                    <a:lumMod val="95000"/>
                    <a:lumOff val="5000"/>
                  </a:schemeClr>
                </a:solidFill>
                <a:latin typeface="Helvetica" pitchFamily="2" charset="0"/>
                <a:cs typeface="Arial" panose="020B0604020202020204" pitchFamily="34" charset="0"/>
              </a:rPr>
              <a:t>Improved outcomes in most adverse risk subgroups</a:t>
            </a:r>
            <a:endParaRPr lang="en-US" sz="2400" dirty="0">
              <a:latin typeface="Helvetica" pitchFamily="2" charset="0"/>
              <a:cs typeface="Arial" panose="020B0604020202020204" pitchFamily="34" charset="0"/>
            </a:endParaRPr>
          </a:p>
        </p:txBody>
      </p:sp>
      <p:sp>
        <p:nvSpPr>
          <p:cNvPr id="11" name="Rectangle 10">
            <a:extLst>
              <a:ext uri="{FF2B5EF4-FFF2-40B4-BE49-F238E27FC236}">
                <a16:creationId xmlns:a16="http://schemas.microsoft.com/office/drawing/2014/main" id="{A7E16BDE-1F42-EA4A-8E2A-300D31A43BE6}"/>
              </a:ext>
            </a:extLst>
          </p:cNvPr>
          <p:cNvSpPr/>
          <p:nvPr/>
        </p:nvSpPr>
        <p:spPr>
          <a:xfrm>
            <a:off x="0" y="659807"/>
            <a:ext cx="12192000" cy="68787"/>
          </a:xfrm>
          <a:prstGeom prst="rect">
            <a:avLst/>
          </a:prstGeom>
          <a:gradFill flip="none" rotWithShape="1">
            <a:gsLst>
              <a:gs pos="37000">
                <a:srgbClr val="FF0000">
                  <a:lumMod val="80585"/>
                </a:srgbClr>
              </a:gs>
              <a:gs pos="0">
                <a:srgbClr val="C00000">
                  <a:lumMod val="94713"/>
                </a:srgbClr>
              </a:gs>
              <a:gs pos="74000">
                <a:srgbClr val="C00000">
                  <a:alpha val="69000"/>
                  <a:lumMod val="53338"/>
                  <a:lumOff val="46662"/>
                </a:srgbClr>
              </a:gs>
              <a:gs pos="100000">
                <a:schemeClr val="bg1">
                  <a:lumMod val="0"/>
                  <a:lumOff val="10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6B08AAE1-985E-C54A-B0C8-C4F398BFDDFE}"/>
              </a:ext>
            </a:extLst>
          </p:cNvPr>
          <p:cNvSpPr txBox="1"/>
          <p:nvPr/>
        </p:nvSpPr>
        <p:spPr>
          <a:xfrm>
            <a:off x="6090480" y="1657348"/>
            <a:ext cx="426720" cy="276999"/>
          </a:xfrm>
          <a:prstGeom prst="rect">
            <a:avLst/>
          </a:prstGeom>
          <a:noFill/>
        </p:spPr>
        <p:txBody>
          <a:bodyPr wrap="square" rtlCol="0">
            <a:spAutoFit/>
          </a:bodyPr>
          <a:lstStyle/>
          <a:p>
            <a:pPr algn="ctr"/>
            <a:r>
              <a:rPr lang="en-US" sz="1200" b="1" dirty="0">
                <a:latin typeface="Helvetica" pitchFamily="2" charset="0"/>
              </a:rPr>
              <a:t>B</a:t>
            </a:r>
          </a:p>
        </p:txBody>
      </p:sp>
      <p:grpSp>
        <p:nvGrpSpPr>
          <p:cNvPr id="33" name="Group 32">
            <a:extLst>
              <a:ext uri="{FF2B5EF4-FFF2-40B4-BE49-F238E27FC236}">
                <a16:creationId xmlns:a16="http://schemas.microsoft.com/office/drawing/2014/main" id="{6B9179CC-9102-2048-BF14-7625150A4652}"/>
              </a:ext>
            </a:extLst>
          </p:cNvPr>
          <p:cNvGrpSpPr/>
          <p:nvPr/>
        </p:nvGrpSpPr>
        <p:grpSpPr>
          <a:xfrm>
            <a:off x="4643733" y="1304769"/>
            <a:ext cx="7304055" cy="4893424"/>
            <a:chOff x="2981188" y="1110997"/>
            <a:chExt cx="7304055" cy="4893424"/>
          </a:xfrm>
        </p:grpSpPr>
        <p:pic>
          <p:nvPicPr>
            <p:cNvPr id="28" name="Picture 27">
              <a:extLst>
                <a:ext uri="{FF2B5EF4-FFF2-40B4-BE49-F238E27FC236}">
                  <a16:creationId xmlns:a16="http://schemas.microsoft.com/office/drawing/2014/main" id="{1189A3B8-5831-2D40-9E6C-BDE32DE4A4F4}"/>
                </a:ext>
              </a:extLst>
            </p:cNvPr>
            <p:cNvPicPr>
              <a:picLocks noChangeAspect="1"/>
            </p:cNvPicPr>
            <p:nvPr/>
          </p:nvPicPr>
          <p:blipFill>
            <a:blip r:embed="rId2"/>
            <a:stretch>
              <a:fillRect/>
            </a:stretch>
          </p:blipFill>
          <p:spPr>
            <a:xfrm>
              <a:off x="2981188" y="3566021"/>
              <a:ext cx="3657600" cy="2438400"/>
            </a:xfrm>
            <a:prstGeom prst="rect">
              <a:avLst/>
            </a:prstGeom>
            <a:ln w="19050">
              <a:solidFill>
                <a:schemeClr val="tx1"/>
              </a:solidFill>
            </a:ln>
          </p:spPr>
        </p:pic>
        <p:pic>
          <p:nvPicPr>
            <p:cNvPr id="26" name="Picture 25">
              <a:extLst>
                <a:ext uri="{FF2B5EF4-FFF2-40B4-BE49-F238E27FC236}">
                  <a16:creationId xmlns:a16="http://schemas.microsoft.com/office/drawing/2014/main" id="{85B49749-02CD-034D-81DB-B429D12BC93E}"/>
                </a:ext>
              </a:extLst>
            </p:cNvPr>
            <p:cNvPicPr>
              <a:picLocks noChangeAspect="1"/>
            </p:cNvPicPr>
            <p:nvPr/>
          </p:nvPicPr>
          <p:blipFill>
            <a:blip r:embed="rId3"/>
            <a:stretch>
              <a:fillRect/>
            </a:stretch>
          </p:blipFill>
          <p:spPr>
            <a:xfrm>
              <a:off x="6627643" y="3566021"/>
              <a:ext cx="3657600" cy="2438400"/>
            </a:xfrm>
            <a:prstGeom prst="rect">
              <a:avLst/>
            </a:prstGeom>
            <a:ln w="19050">
              <a:solidFill>
                <a:schemeClr val="tx1"/>
              </a:solidFill>
            </a:ln>
          </p:spPr>
        </p:pic>
        <p:pic>
          <p:nvPicPr>
            <p:cNvPr id="30" name="Picture 29">
              <a:extLst>
                <a:ext uri="{FF2B5EF4-FFF2-40B4-BE49-F238E27FC236}">
                  <a16:creationId xmlns:a16="http://schemas.microsoft.com/office/drawing/2014/main" id="{DBAF8019-0F8E-DC48-82FC-E0CEC634B550}"/>
                </a:ext>
              </a:extLst>
            </p:cNvPr>
            <p:cNvPicPr>
              <a:picLocks noChangeAspect="1"/>
            </p:cNvPicPr>
            <p:nvPr/>
          </p:nvPicPr>
          <p:blipFill>
            <a:blip r:embed="rId4"/>
            <a:stretch>
              <a:fillRect/>
            </a:stretch>
          </p:blipFill>
          <p:spPr>
            <a:xfrm>
              <a:off x="2981188" y="1110997"/>
              <a:ext cx="3657600" cy="2438400"/>
            </a:xfrm>
            <a:prstGeom prst="rect">
              <a:avLst/>
            </a:prstGeom>
            <a:ln w="19050">
              <a:solidFill>
                <a:schemeClr val="tx1"/>
              </a:solidFill>
            </a:ln>
          </p:spPr>
        </p:pic>
        <p:pic>
          <p:nvPicPr>
            <p:cNvPr id="32" name="Picture 31">
              <a:extLst>
                <a:ext uri="{FF2B5EF4-FFF2-40B4-BE49-F238E27FC236}">
                  <a16:creationId xmlns:a16="http://schemas.microsoft.com/office/drawing/2014/main" id="{ED761DAB-40E6-834F-8C20-93C10840B550}"/>
                </a:ext>
              </a:extLst>
            </p:cNvPr>
            <p:cNvPicPr>
              <a:picLocks noChangeAspect="1"/>
            </p:cNvPicPr>
            <p:nvPr/>
          </p:nvPicPr>
          <p:blipFill>
            <a:blip r:embed="rId5"/>
            <a:stretch>
              <a:fillRect/>
            </a:stretch>
          </p:blipFill>
          <p:spPr>
            <a:xfrm>
              <a:off x="6627643" y="1110997"/>
              <a:ext cx="3657600" cy="2438400"/>
            </a:xfrm>
            <a:prstGeom prst="rect">
              <a:avLst/>
            </a:prstGeom>
            <a:ln w="19050">
              <a:solidFill>
                <a:schemeClr val="tx1"/>
              </a:solidFill>
            </a:ln>
          </p:spPr>
        </p:pic>
      </p:grpSp>
      <p:sp>
        <p:nvSpPr>
          <p:cNvPr id="34" name="Rectangle 33">
            <a:extLst>
              <a:ext uri="{FF2B5EF4-FFF2-40B4-BE49-F238E27FC236}">
                <a16:creationId xmlns:a16="http://schemas.microsoft.com/office/drawing/2014/main" id="{EB0EA700-01FF-CA4D-A031-33E062DD6133}"/>
              </a:ext>
            </a:extLst>
          </p:cNvPr>
          <p:cNvSpPr/>
          <p:nvPr/>
        </p:nvSpPr>
        <p:spPr>
          <a:xfrm>
            <a:off x="143264" y="2100020"/>
            <a:ext cx="4233535" cy="1200329"/>
          </a:xfrm>
          <a:prstGeom prst="rect">
            <a:avLst/>
          </a:prstGeom>
          <a:solidFill>
            <a:srgbClr val="F4D283">
              <a:alpha val="46000"/>
            </a:srgbClr>
          </a:solidFill>
          <a:ln w="19050">
            <a:solidFill>
              <a:schemeClr val="tx1"/>
            </a:solidFill>
          </a:ln>
        </p:spPr>
        <p:txBody>
          <a:bodyPr wrap="square">
            <a:spAutoFit/>
          </a:bodyPr>
          <a:lstStyle/>
          <a:p>
            <a:pPr algn="ctr"/>
            <a:r>
              <a:rPr lang="en-US" dirty="0"/>
              <a:t>FLAG-IDA+VEN associated with favorable outcomes in patients with signaling mutations (</a:t>
            </a:r>
            <a:r>
              <a:rPr lang="en-US" b="1" dirty="0"/>
              <a:t>A</a:t>
            </a:r>
            <a:r>
              <a:rPr lang="en-US" dirty="0"/>
              <a:t>) or poor risk cytogenetic/molecular features* (</a:t>
            </a:r>
            <a:r>
              <a:rPr lang="en-US" b="1" dirty="0"/>
              <a:t>B-D</a:t>
            </a:r>
            <a:r>
              <a:rPr lang="en-US" dirty="0"/>
              <a:t>)</a:t>
            </a:r>
          </a:p>
        </p:txBody>
      </p:sp>
      <p:sp>
        <p:nvSpPr>
          <p:cNvPr id="35" name="TextBox 34">
            <a:extLst>
              <a:ext uri="{FF2B5EF4-FFF2-40B4-BE49-F238E27FC236}">
                <a16:creationId xmlns:a16="http://schemas.microsoft.com/office/drawing/2014/main" id="{7B7A0B5A-EDA9-0143-AD04-6C4E2AB58EDC}"/>
              </a:ext>
            </a:extLst>
          </p:cNvPr>
          <p:cNvSpPr txBox="1"/>
          <p:nvPr/>
        </p:nvSpPr>
        <p:spPr>
          <a:xfrm>
            <a:off x="4637694" y="1298808"/>
            <a:ext cx="273407" cy="276999"/>
          </a:xfrm>
          <a:prstGeom prst="rect">
            <a:avLst/>
          </a:prstGeom>
          <a:noFill/>
        </p:spPr>
        <p:txBody>
          <a:bodyPr wrap="square" rtlCol="0">
            <a:spAutoFit/>
          </a:bodyPr>
          <a:lstStyle/>
          <a:p>
            <a:pPr algn="ctr"/>
            <a:r>
              <a:rPr lang="en-US" sz="1200" b="1" dirty="0">
                <a:latin typeface="Helvetica" pitchFamily="2" charset="0"/>
              </a:rPr>
              <a:t>A</a:t>
            </a:r>
          </a:p>
        </p:txBody>
      </p:sp>
      <p:sp>
        <p:nvSpPr>
          <p:cNvPr id="37" name="TextBox 36">
            <a:extLst>
              <a:ext uri="{FF2B5EF4-FFF2-40B4-BE49-F238E27FC236}">
                <a16:creationId xmlns:a16="http://schemas.microsoft.com/office/drawing/2014/main" id="{26B5ECD7-77FF-D64D-A9DD-3EC652B26AF6}"/>
              </a:ext>
            </a:extLst>
          </p:cNvPr>
          <p:cNvSpPr txBox="1"/>
          <p:nvPr/>
        </p:nvSpPr>
        <p:spPr>
          <a:xfrm>
            <a:off x="8280313" y="1278992"/>
            <a:ext cx="273407" cy="276999"/>
          </a:xfrm>
          <a:prstGeom prst="rect">
            <a:avLst/>
          </a:prstGeom>
          <a:noFill/>
        </p:spPr>
        <p:txBody>
          <a:bodyPr wrap="square" rtlCol="0">
            <a:spAutoFit/>
          </a:bodyPr>
          <a:lstStyle/>
          <a:p>
            <a:pPr algn="ctr"/>
            <a:r>
              <a:rPr lang="en-US" sz="1200" b="1" dirty="0">
                <a:latin typeface="Helvetica" pitchFamily="2" charset="0"/>
              </a:rPr>
              <a:t>B</a:t>
            </a:r>
          </a:p>
        </p:txBody>
      </p:sp>
      <p:sp>
        <p:nvSpPr>
          <p:cNvPr id="38" name="TextBox 37">
            <a:extLst>
              <a:ext uri="{FF2B5EF4-FFF2-40B4-BE49-F238E27FC236}">
                <a16:creationId xmlns:a16="http://schemas.microsoft.com/office/drawing/2014/main" id="{D44E8DCD-3D7B-904A-A2E5-3C27FC3F9654}"/>
              </a:ext>
            </a:extLst>
          </p:cNvPr>
          <p:cNvSpPr txBox="1"/>
          <p:nvPr/>
        </p:nvSpPr>
        <p:spPr>
          <a:xfrm>
            <a:off x="4637693" y="3747679"/>
            <a:ext cx="273407" cy="276999"/>
          </a:xfrm>
          <a:prstGeom prst="rect">
            <a:avLst/>
          </a:prstGeom>
          <a:noFill/>
        </p:spPr>
        <p:txBody>
          <a:bodyPr wrap="square" rtlCol="0">
            <a:spAutoFit/>
          </a:bodyPr>
          <a:lstStyle/>
          <a:p>
            <a:pPr algn="ctr"/>
            <a:r>
              <a:rPr lang="en-US" sz="1200" b="1" dirty="0">
                <a:latin typeface="Helvetica" pitchFamily="2" charset="0"/>
              </a:rPr>
              <a:t>C</a:t>
            </a:r>
          </a:p>
        </p:txBody>
      </p:sp>
      <p:sp>
        <p:nvSpPr>
          <p:cNvPr id="39" name="TextBox 38">
            <a:extLst>
              <a:ext uri="{FF2B5EF4-FFF2-40B4-BE49-F238E27FC236}">
                <a16:creationId xmlns:a16="http://schemas.microsoft.com/office/drawing/2014/main" id="{9767344B-3BB6-2D46-928F-833D0527DF39}"/>
              </a:ext>
            </a:extLst>
          </p:cNvPr>
          <p:cNvSpPr txBox="1"/>
          <p:nvPr/>
        </p:nvSpPr>
        <p:spPr>
          <a:xfrm>
            <a:off x="8290188" y="3743169"/>
            <a:ext cx="273407" cy="276999"/>
          </a:xfrm>
          <a:prstGeom prst="rect">
            <a:avLst/>
          </a:prstGeom>
          <a:noFill/>
        </p:spPr>
        <p:txBody>
          <a:bodyPr wrap="square" rtlCol="0">
            <a:spAutoFit/>
          </a:bodyPr>
          <a:lstStyle/>
          <a:p>
            <a:pPr algn="ctr"/>
            <a:r>
              <a:rPr lang="en-US" sz="1200" b="1" dirty="0">
                <a:latin typeface="Helvetica" pitchFamily="2" charset="0"/>
              </a:rPr>
              <a:t>D</a:t>
            </a:r>
          </a:p>
        </p:txBody>
      </p:sp>
      <p:sp>
        <p:nvSpPr>
          <p:cNvPr id="40" name="Rectangle 39">
            <a:extLst>
              <a:ext uri="{FF2B5EF4-FFF2-40B4-BE49-F238E27FC236}">
                <a16:creationId xmlns:a16="http://schemas.microsoft.com/office/drawing/2014/main" id="{DC0EE60E-E554-274C-8BAB-D1999164B67B}"/>
              </a:ext>
            </a:extLst>
          </p:cNvPr>
          <p:cNvSpPr/>
          <p:nvPr/>
        </p:nvSpPr>
        <p:spPr>
          <a:xfrm>
            <a:off x="5068543" y="1322629"/>
            <a:ext cx="2897313" cy="257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ysClr val="windowText" lastClr="000000"/>
                </a:solidFill>
                <a:latin typeface="Helvetica" pitchFamily="2" charset="0"/>
              </a:rPr>
              <a:t>Overall survival: signaling mutations</a:t>
            </a:r>
          </a:p>
        </p:txBody>
      </p:sp>
      <p:sp>
        <p:nvSpPr>
          <p:cNvPr id="41" name="Rectangle 40">
            <a:extLst>
              <a:ext uri="{FF2B5EF4-FFF2-40B4-BE49-F238E27FC236}">
                <a16:creationId xmlns:a16="http://schemas.microsoft.com/office/drawing/2014/main" id="{6BA5D05C-57DB-7641-9EF3-27921F3E0E06}"/>
              </a:ext>
            </a:extLst>
          </p:cNvPr>
          <p:cNvSpPr/>
          <p:nvPr/>
        </p:nvSpPr>
        <p:spPr>
          <a:xfrm>
            <a:off x="8588547" y="1307120"/>
            <a:ext cx="2897313" cy="257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ysClr val="windowText" lastClr="000000"/>
                </a:solidFill>
                <a:latin typeface="Helvetica" pitchFamily="2" charset="0"/>
              </a:rPr>
              <a:t>Overall survival: </a:t>
            </a:r>
            <a:r>
              <a:rPr lang="en-US" sz="1200" i="1" dirty="0">
                <a:solidFill>
                  <a:sysClr val="windowText" lastClr="000000"/>
                </a:solidFill>
                <a:latin typeface="Helvetica" pitchFamily="2" charset="0"/>
              </a:rPr>
              <a:t>ASXL1 </a:t>
            </a:r>
            <a:r>
              <a:rPr lang="en-US" sz="1200" dirty="0">
                <a:solidFill>
                  <a:sysClr val="windowText" lastClr="000000"/>
                </a:solidFill>
                <a:latin typeface="Helvetica" pitchFamily="2" charset="0"/>
              </a:rPr>
              <a:t>or </a:t>
            </a:r>
            <a:r>
              <a:rPr lang="en-US" sz="1200" i="1" dirty="0">
                <a:solidFill>
                  <a:sysClr val="windowText" lastClr="000000"/>
                </a:solidFill>
                <a:latin typeface="Helvetica" pitchFamily="2" charset="0"/>
              </a:rPr>
              <a:t>RUNX1</a:t>
            </a:r>
            <a:endParaRPr lang="en-US" sz="1200" dirty="0">
              <a:solidFill>
                <a:sysClr val="windowText" lastClr="000000"/>
              </a:solidFill>
              <a:latin typeface="Helvetica" pitchFamily="2" charset="0"/>
            </a:endParaRPr>
          </a:p>
        </p:txBody>
      </p:sp>
      <p:sp>
        <p:nvSpPr>
          <p:cNvPr id="42" name="Rectangle 41">
            <a:extLst>
              <a:ext uri="{FF2B5EF4-FFF2-40B4-BE49-F238E27FC236}">
                <a16:creationId xmlns:a16="http://schemas.microsoft.com/office/drawing/2014/main" id="{EC4B7BAD-792D-D84B-BE50-341EFE382B5B}"/>
              </a:ext>
            </a:extLst>
          </p:cNvPr>
          <p:cNvSpPr/>
          <p:nvPr/>
        </p:nvSpPr>
        <p:spPr>
          <a:xfrm>
            <a:off x="5023876" y="3778268"/>
            <a:ext cx="2897313" cy="257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ysClr val="windowText" lastClr="000000"/>
                </a:solidFill>
                <a:latin typeface="Helvetica" pitchFamily="2" charset="0"/>
              </a:rPr>
              <a:t>Overall survival: </a:t>
            </a:r>
            <a:r>
              <a:rPr lang="en-US" sz="1200" i="1" dirty="0">
                <a:solidFill>
                  <a:sysClr val="windowText" lastClr="000000"/>
                </a:solidFill>
                <a:latin typeface="Helvetica" pitchFamily="2" charset="0"/>
              </a:rPr>
              <a:t>KMT2A</a:t>
            </a:r>
            <a:r>
              <a:rPr lang="en-US" sz="1200" dirty="0">
                <a:solidFill>
                  <a:sysClr val="windowText" lastClr="000000"/>
                </a:solidFill>
                <a:latin typeface="Helvetica" pitchFamily="2" charset="0"/>
              </a:rPr>
              <a:t>-rearranged</a:t>
            </a:r>
            <a:endParaRPr lang="en-US" sz="1200" i="1" dirty="0">
              <a:solidFill>
                <a:sysClr val="windowText" lastClr="000000"/>
              </a:solidFill>
              <a:latin typeface="Helvetica" pitchFamily="2" charset="0"/>
            </a:endParaRPr>
          </a:p>
        </p:txBody>
      </p:sp>
      <p:sp>
        <p:nvSpPr>
          <p:cNvPr id="43" name="Rectangle 42">
            <a:extLst>
              <a:ext uri="{FF2B5EF4-FFF2-40B4-BE49-F238E27FC236}">
                <a16:creationId xmlns:a16="http://schemas.microsoft.com/office/drawing/2014/main" id="{3727E2C0-F4DC-6F4C-9C71-CF73D4714DAA}"/>
              </a:ext>
            </a:extLst>
          </p:cNvPr>
          <p:cNvSpPr/>
          <p:nvPr/>
        </p:nvSpPr>
        <p:spPr>
          <a:xfrm>
            <a:off x="8588547" y="3778268"/>
            <a:ext cx="2897313" cy="257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ysClr val="windowText" lastClr="000000"/>
                </a:solidFill>
                <a:latin typeface="Helvetica" pitchFamily="2" charset="0"/>
              </a:rPr>
              <a:t>Overall survival: splicing mutations</a:t>
            </a:r>
            <a:endParaRPr lang="en-US" sz="1200" i="1" dirty="0">
              <a:solidFill>
                <a:sysClr val="windowText" lastClr="000000"/>
              </a:solidFill>
              <a:latin typeface="Helvetica" pitchFamily="2" charset="0"/>
            </a:endParaRPr>
          </a:p>
        </p:txBody>
      </p:sp>
      <p:sp>
        <p:nvSpPr>
          <p:cNvPr id="21" name="TextBox 20">
            <a:extLst>
              <a:ext uri="{FF2B5EF4-FFF2-40B4-BE49-F238E27FC236}">
                <a16:creationId xmlns:a16="http://schemas.microsoft.com/office/drawing/2014/main" id="{BB38D074-691F-8A41-9257-52B6BBC935F0}"/>
              </a:ext>
            </a:extLst>
          </p:cNvPr>
          <p:cNvSpPr txBox="1"/>
          <p:nvPr/>
        </p:nvSpPr>
        <p:spPr>
          <a:xfrm>
            <a:off x="59452" y="6166247"/>
            <a:ext cx="4278432" cy="246221"/>
          </a:xfrm>
          <a:prstGeom prst="rect">
            <a:avLst/>
          </a:prstGeom>
          <a:noFill/>
        </p:spPr>
        <p:txBody>
          <a:bodyPr wrap="square" rtlCol="0">
            <a:spAutoFit/>
          </a:bodyPr>
          <a:lstStyle/>
          <a:p>
            <a:r>
              <a:rPr lang="en-US" sz="1000" b="1" dirty="0">
                <a:latin typeface="Helvetica" pitchFamily="2" charset="0"/>
              </a:rPr>
              <a:t>* </a:t>
            </a:r>
            <a:r>
              <a:rPr lang="en-US" sz="1000" dirty="0">
                <a:latin typeface="Helvetica" pitchFamily="2" charset="0"/>
              </a:rPr>
              <a:t>Including patients with overlapping molecular/cytogenetic groups</a:t>
            </a:r>
            <a:endParaRPr lang="en-US" sz="1000" b="1" dirty="0">
              <a:latin typeface="Helvetica" pitchFamily="2" charset="0"/>
            </a:endParaRPr>
          </a:p>
        </p:txBody>
      </p:sp>
      <p:sp>
        <p:nvSpPr>
          <p:cNvPr id="22" name="TextBox 21">
            <a:extLst>
              <a:ext uri="{FF2B5EF4-FFF2-40B4-BE49-F238E27FC236}">
                <a16:creationId xmlns:a16="http://schemas.microsoft.com/office/drawing/2014/main" id="{B0EADB97-DB7A-0544-9D73-3B58DD8060BC}"/>
              </a:ext>
            </a:extLst>
          </p:cNvPr>
          <p:cNvSpPr txBox="1"/>
          <p:nvPr/>
        </p:nvSpPr>
        <p:spPr>
          <a:xfrm>
            <a:off x="8534400" y="6412468"/>
            <a:ext cx="2941896" cy="369332"/>
          </a:xfrm>
          <a:prstGeom prst="rect">
            <a:avLst/>
          </a:prstGeom>
          <a:noFill/>
        </p:spPr>
        <p:txBody>
          <a:bodyPr wrap="none" rtlCol="0">
            <a:spAutoFit/>
          </a:bodyPr>
          <a:lstStyle/>
          <a:p>
            <a:r>
              <a:rPr lang="en-US" dirty="0" err="1">
                <a:latin typeface="Arial" panose="020B0604020202020204" pitchFamily="34" charset="0"/>
                <a:cs typeface="Arial" panose="020B0604020202020204" pitchFamily="34" charset="0"/>
              </a:rPr>
              <a:t>Lachowiez</a:t>
            </a:r>
            <a:r>
              <a:rPr lang="en-US" dirty="0">
                <a:latin typeface="Arial" panose="020B0604020202020204" pitchFamily="34" charset="0"/>
                <a:cs typeface="Arial" panose="020B0604020202020204" pitchFamily="34" charset="0"/>
              </a:rPr>
              <a:t> et al, ASH 2021</a:t>
            </a:r>
          </a:p>
        </p:txBody>
      </p:sp>
      <p:sp>
        <p:nvSpPr>
          <p:cNvPr id="23" name="TextBox 22">
            <a:extLst>
              <a:ext uri="{FF2B5EF4-FFF2-40B4-BE49-F238E27FC236}">
                <a16:creationId xmlns:a16="http://schemas.microsoft.com/office/drawing/2014/main" id="{3064951D-BCE3-8349-B8C4-9FE88B27DDBC}"/>
              </a:ext>
            </a:extLst>
          </p:cNvPr>
          <p:cNvSpPr txBox="1"/>
          <p:nvPr/>
        </p:nvSpPr>
        <p:spPr>
          <a:xfrm>
            <a:off x="0" y="6488668"/>
            <a:ext cx="6169152" cy="369332"/>
          </a:xfrm>
          <a:prstGeom prst="rect">
            <a:avLst/>
          </a:prstGeom>
          <a:noFill/>
        </p:spPr>
        <p:txBody>
          <a:bodyPr wrap="square">
            <a:spAutoFit/>
          </a:bodyPr>
          <a:lstStyle/>
          <a:p>
            <a:pPr lvl="0">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26909759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B5902B24-9993-FE4A-8873-58FA600BAFD5}"/>
              </a:ext>
            </a:extLst>
          </p:cNvPr>
          <p:cNvGrpSpPr/>
          <p:nvPr/>
        </p:nvGrpSpPr>
        <p:grpSpPr>
          <a:xfrm>
            <a:off x="426720" y="1657350"/>
            <a:ext cx="11338560" cy="3543300"/>
            <a:chOff x="231648" y="1289304"/>
            <a:chExt cx="11338560" cy="3543300"/>
          </a:xfrm>
        </p:grpSpPr>
        <p:pic>
          <p:nvPicPr>
            <p:cNvPr id="3" name="Picture 2">
              <a:extLst>
                <a:ext uri="{FF2B5EF4-FFF2-40B4-BE49-F238E27FC236}">
                  <a16:creationId xmlns:a16="http://schemas.microsoft.com/office/drawing/2014/main" id="{AFE3374C-5190-DF46-AD72-E98068143EAB}"/>
                </a:ext>
              </a:extLst>
            </p:cNvPr>
            <p:cNvPicPr>
              <a:picLocks noChangeAspect="1"/>
            </p:cNvPicPr>
            <p:nvPr/>
          </p:nvPicPr>
          <p:blipFill>
            <a:blip r:embed="rId2"/>
            <a:stretch>
              <a:fillRect/>
            </a:stretch>
          </p:blipFill>
          <p:spPr>
            <a:xfrm>
              <a:off x="231648" y="1289304"/>
              <a:ext cx="5676595" cy="3543300"/>
            </a:xfrm>
            <a:prstGeom prst="rect">
              <a:avLst/>
            </a:prstGeom>
            <a:ln w="19050">
              <a:solidFill>
                <a:schemeClr val="tx1"/>
              </a:solidFill>
            </a:ln>
          </p:spPr>
        </p:pic>
        <p:pic>
          <p:nvPicPr>
            <p:cNvPr id="6" name="Picture 5">
              <a:extLst>
                <a:ext uri="{FF2B5EF4-FFF2-40B4-BE49-F238E27FC236}">
                  <a16:creationId xmlns:a16="http://schemas.microsoft.com/office/drawing/2014/main" id="{9BC6472D-E5CF-C245-A4E1-EC7C941F7C94}"/>
                </a:ext>
              </a:extLst>
            </p:cNvPr>
            <p:cNvPicPr>
              <a:picLocks noChangeAspect="1"/>
            </p:cNvPicPr>
            <p:nvPr/>
          </p:nvPicPr>
          <p:blipFill>
            <a:blip r:embed="rId3"/>
            <a:stretch>
              <a:fillRect/>
            </a:stretch>
          </p:blipFill>
          <p:spPr>
            <a:xfrm>
              <a:off x="5900928" y="1289304"/>
              <a:ext cx="5669280" cy="3543300"/>
            </a:xfrm>
            <a:prstGeom prst="rect">
              <a:avLst/>
            </a:prstGeom>
            <a:ln w="19050">
              <a:solidFill>
                <a:schemeClr val="tx1"/>
              </a:solidFill>
            </a:ln>
          </p:spPr>
        </p:pic>
      </p:grpSp>
      <p:graphicFrame>
        <p:nvGraphicFramePr>
          <p:cNvPr id="15" name="Table 14">
            <a:extLst>
              <a:ext uri="{FF2B5EF4-FFF2-40B4-BE49-F238E27FC236}">
                <a16:creationId xmlns:a16="http://schemas.microsoft.com/office/drawing/2014/main" id="{1110AB30-051F-9141-B094-9BDFFA125CD3}"/>
              </a:ext>
            </a:extLst>
          </p:cNvPr>
          <p:cNvGraphicFramePr>
            <a:graphicFrameLocks noGrp="1"/>
          </p:cNvGraphicFramePr>
          <p:nvPr/>
        </p:nvGraphicFramePr>
        <p:xfrm>
          <a:off x="534407" y="5492017"/>
          <a:ext cx="5253605" cy="926442"/>
        </p:xfrm>
        <a:graphic>
          <a:graphicData uri="http://schemas.openxmlformats.org/drawingml/2006/table">
            <a:tbl>
              <a:tblPr firstRow="1" firstCol="1" bandRow="1">
                <a:tableStyleId>{C083E6E3-FA7D-4D7B-A595-EF9225AFEA82}</a:tableStyleId>
              </a:tblPr>
              <a:tblGrid>
                <a:gridCol w="2274107">
                  <a:extLst>
                    <a:ext uri="{9D8B030D-6E8A-4147-A177-3AD203B41FA5}">
                      <a16:colId xmlns:a16="http://schemas.microsoft.com/office/drawing/2014/main" val="503938933"/>
                    </a:ext>
                  </a:extLst>
                </a:gridCol>
                <a:gridCol w="993166">
                  <a:extLst>
                    <a:ext uri="{9D8B030D-6E8A-4147-A177-3AD203B41FA5}">
                      <a16:colId xmlns:a16="http://schemas.microsoft.com/office/drawing/2014/main" val="2583338141"/>
                    </a:ext>
                  </a:extLst>
                </a:gridCol>
                <a:gridCol w="993166">
                  <a:extLst>
                    <a:ext uri="{9D8B030D-6E8A-4147-A177-3AD203B41FA5}">
                      <a16:colId xmlns:a16="http://schemas.microsoft.com/office/drawing/2014/main" val="3902727850"/>
                    </a:ext>
                  </a:extLst>
                </a:gridCol>
                <a:gridCol w="993166">
                  <a:extLst>
                    <a:ext uri="{9D8B030D-6E8A-4147-A177-3AD203B41FA5}">
                      <a16:colId xmlns:a16="http://schemas.microsoft.com/office/drawing/2014/main" val="3716297791"/>
                    </a:ext>
                  </a:extLst>
                </a:gridCol>
              </a:tblGrid>
              <a:tr h="465969">
                <a:tc>
                  <a:txBody>
                    <a:bodyPr/>
                    <a:lstStyle/>
                    <a:p>
                      <a:pPr marL="0" marR="0" algn="ctr">
                        <a:spcBef>
                          <a:spcPts val="0"/>
                        </a:spcBef>
                        <a:spcAft>
                          <a:spcPts val="0"/>
                        </a:spcAft>
                      </a:pPr>
                      <a:r>
                        <a:rPr lang="en-US" sz="1200" dirty="0">
                          <a:solidFill>
                            <a:schemeClr val="bg1"/>
                          </a:solidFill>
                          <a:effectLst/>
                          <a:latin typeface="Helvetica" pitchFamily="2" charset="0"/>
                          <a:ea typeface="Calibri" panose="020F0502020204030204" pitchFamily="34" charset="0"/>
                          <a:cs typeface="Arial" panose="020B0604020202020204" pitchFamily="34" charset="0"/>
                        </a:rPr>
                        <a:t> Variable</a:t>
                      </a:r>
                    </a:p>
                    <a:p>
                      <a:pPr marL="0" marR="0" algn="ctr">
                        <a:spcBef>
                          <a:spcPts val="0"/>
                        </a:spcBef>
                        <a:spcAft>
                          <a:spcPts val="0"/>
                        </a:spcAft>
                      </a:pPr>
                      <a:r>
                        <a:rPr lang="en-US" sz="1000" dirty="0">
                          <a:solidFill>
                            <a:schemeClr val="bg1"/>
                          </a:solidFill>
                          <a:effectLst/>
                          <a:latin typeface="Helvetica" pitchFamily="2" charset="0"/>
                          <a:ea typeface="Calibri" panose="020F0502020204030204" pitchFamily="34" charset="0"/>
                          <a:cs typeface="Arial" panose="020B0604020202020204" pitchFamily="34" charset="0"/>
                        </a:rPr>
                        <a:t>Months (95% CI)</a:t>
                      </a:r>
                    </a:p>
                  </a:txBody>
                  <a:tcPr marL="63808" marR="63808"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tc>
                  <a:txBody>
                    <a:bodyPr/>
                    <a:lstStyle/>
                    <a:p>
                      <a:pPr marL="0" marR="0" algn="ctr">
                        <a:spcBef>
                          <a:spcPts val="0"/>
                        </a:spcBef>
                        <a:spcAft>
                          <a:spcPts val="0"/>
                        </a:spcAft>
                      </a:pPr>
                      <a:r>
                        <a:rPr lang="en-US" sz="1200" dirty="0">
                          <a:solidFill>
                            <a:schemeClr val="bg1"/>
                          </a:solidFill>
                          <a:effectLst/>
                          <a:latin typeface="Helvetica" pitchFamily="2" charset="0"/>
                          <a:cs typeface="Arial" panose="020B0604020202020204" pitchFamily="34" charset="0"/>
                        </a:rPr>
                        <a:t>No </a:t>
                      </a:r>
                      <a:r>
                        <a:rPr lang="en-US" sz="1200" i="1" dirty="0">
                          <a:solidFill>
                            <a:schemeClr val="bg1"/>
                          </a:solidFill>
                          <a:effectLst/>
                          <a:latin typeface="Helvetica" pitchFamily="2" charset="0"/>
                          <a:cs typeface="Arial" panose="020B0604020202020204" pitchFamily="34" charset="0"/>
                        </a:rPr>
                        <a:t>TP53</a:t>
                      </a:r>
                    </a:p>
                    <a:p>
                      <a:pPr marL="0" marR="0" algn="ctr">
                        <a:spcBef>
                          <a:spcPts val="0"/>
                        </a:spcBef>
                        <a:spcAft>
                          <a:spcPts val="0"/>
                        </a:spcAft>
                      </a:pPr>
                      <a:r>
                        <a:rPr lang="en-US" sz="1200" i="0" dirty="0">
                          <a:solidFill>
                            <a:schemeClr val="bg1"/>
                          </a:solidFill>
                          <a:effectLst/>
                          <a:latin typeface="Helvetica" pitchFamily="2" charset="0"/>
                          <a:ea typeface="Calibri" panose="020F0502020204030204" pitchFamily="34" charset="0"/>
                          <a:cs typeface="Arial" panose="020B0604020202020204" pitchFamily="34" charset="0"/>
                        </a:rPr>
                        <a:t>(N=40)</a:t>
                      </a:r>
                    </a:p>
                  </a:txBody>
                  <a:tcPr marL="63808" marR="63808" marT="0" marB="0"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tc>
                  <a:txBody>
                    <a:bodyPr/>
                    <a:lstStyle/>
                    <a:p>
                      <a:pPr marL="0" marR="0" algn="ctr">
                        <a:spcBef>
                          <a:spcPts val="0"/>
                        </a:spcBef>
                        <a:spcAft>
                          <a:spcPts val="0"/>
                        </a:spcAft>
                      </a:pPr>
                      <a:r>
                        <a:rPr lang="en-US" sz="1200" i="1" dirty="0">
                          <a:solidFill>
                            <a:schemeClr val="bg1"/>
                          </a:solidFill>
                          <a:effectLst/>
                          <a:latin typeface="Helvetica" pitchFamily="2" charset="0"/>
                          <a:ea typeface="Calibri" panose="020F0502020204030204" pitchFamily="34" charset="0"/>
                          <a:cs typeface="Arial" panose="020B0604020202020204" pitchFamily="34" charset="0"/>
                        </a:rPr>
                        <a:t>TP53</a:t>
                      </a:r>
                    </a:p>
                    <a:p>
                      <a:pPr marL="0" marR="0" algn="ctr">
                        <a:spcBef>
                          <a:spcPts val="0"/>
                        </a:spcBef>
                        <a:spcAft>
                          <a:spcPts val="0"/>
                        </a:spcAft>
                      </a:pPr>
                      <a:r>
                        <a:rPr lang="en-US" sz="1200" i="0" dirty="0">
                          <a:solidFill>
                            <a:schemeClr val="bg1"/>
                          </a:solidFill>
                          <a:effectLst/>
                          <a:latin typeface="Helvetica" pitchFamily="2" charset="0"/>
                          <a:ea typeface="Calibri" panose="020F0502020204030204" pitchFamily="34" charset="0"/>
                          <a:cs typeface="Arial" panose="020B0604020202020204" pitchFamily="34" charset="0"/>
                        </a:rPr>
                        <a:t>(N=4)</a:t>
                      </a:r>
                    </a:p>
                  </a:txBody>
                  <a:tcPr marL="63808" marR="63808" marT="0" marB="0"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tc>
                  <a:txBody>
                    <a:bodyPr/>
                    <a:lstStyle/>
                    <a:p>
                      <a:pPr marL="0" marR="0" algn="ctr">
                        <a:spcBef>
                          <a:spcPts val="0"/>
                        </a:spcBef>
                        <a:spcAft>
                          <a:spcPts val="0"/>
                        </a:spcAft>
                      </a:pPr>
                      <a:r>
                        <a:rPr lang="en-US" sz="1200" i="1" dirty="0">
                          <a:solidFill>
                            <a:schemeClr val="bg1"/>
                          </a:solidFill>
                          <a:effectLst/>
                          <a:latin typeface="Helvetica" pitchFamily="2" charset="0"/>
                          <a:ea typeface="Calibri" panose="020F0502020204030204" pitchFamily="34" charset="0"/>
                          <a:cs typeface="Arial" panose="020B0604020202020204" pitchFamily="34" charset="0"/>
                        </a:rPr>
                        <a:t>P-value</a:t>
                      </a:r>
                    </a:p>
                  </a:txBody>
                  <a:tcPr marL="63808" marR="63808"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1707188474"/>
                  </a:ext>
                </a:extLst>
              </a:tr>
              <a:tr h="460473">
                <a:tc>
                  <a:txBody>
                    <a:bodyPr/>
                    <a:lstStyle/>
                    <a:p>
                      <a:pPr marL="0" marR="0">
                        <a:spcBef>
                          <a:spcPts val="0"/>
                        </a:spcBef>
                        <a:spcAft>
                          <a:spcPts val="0"/>
                        </a:spcAft>
                      </a:pPr>
                      <a:r>
                        <a:rPr lang="en-US" sz="1200" dirty="0">
                          <a:effectLst/>
                          <a:latin typeface="Helvetica" pitchFamily="2" charset="0"/>
                          <a:ea typeface="Calibri" panose="020F0502020204030204" pitchFamily="34" charset="0"/>
                          <a:cs typeface="Arial" panose="020B0604020202020204" pitchFamily="34" charset="0"/>
                        </a:rPr>
                        <a:t>Median event-free survival</a:t>
                      </a:r>
                    </a:p>
                  </a:txBody>
                  <a:tcPr marL="63808" marR="63808" marT="0" marB="0" anchor="ctr">
                    <a:lnL w="12700" cap="flat" cmpd="sng" algn="ctr">
                      <a:solidFill>
                        <a:schemeClr val="tx1"/>
                      </a:solidFill>
                      <a:prstDash val="solid"/>
                      <a:round/>
                      <a:headEnd type="none" w="med" len="med"/>
                      <a:tailEnd type="none" w="med" len="med"/>
                    </a:lnL>
                    <a:lnR>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200" b="0" dirty="0">
                          <a:effectLst/>
                          <a:latin typeface="Helvetica" pitchFamily="2" charset="0"/>
                          <a:ea typeface="Calibri" panose="020F0502020204030204" pitchFamily="34" charset="0"/>
                          <a:cs typeface="Arial" panose="020B0604020202020204" pitchFamily="34" charset="0"/>
                        </a:rPr>
                        <a:t>NR (-)</a:t>
                      </a:r>
                    </a:p>
                  </a:txBody>
                  <a:tcPr marL="63808" marR="63808" marT="0" marB="0" anchor="ctr">
                    <a:lnL>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200" b="0" dirty="0">
                          <a:effectLst/>
                          <a:latin typeface="Helvetica" pitchFamily="2" charset="0"/>
                          <a:ea typeface="Calibri" panose="020F0502020204030204" pitchFamily="34" charset="0"/>
                          <a:cs typeface="Arial" panose="020B0604020202020204" pitchFamily="34" charset="0"/>
                        </a:rPr>
                        <a:t>8 (4-NR)</a:t>
                      </a:r>
                    </a:p>
                  </a:txBody>
                  <a:tcPr marL="63808" marR="63808" marT="0" marB="0" anchor="ctr">
                    <a:lnL>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i="1" dirty="0">
                          <a:effectLst/>
                          <a:latin typeface="Helvetica" pitchFamily="2" charset="0"/>
                          <a:ea typeface="Calibri" panose="020F0502020204030204" pitchFamily="34" charset="0"/>
                          <a:cs typeface="Arial" panose="020B0604020202020204" pitchFamily="34" charset="0"/>
                        </a:rPr>
                        <a:t>&lt; 0.001</a:t>
                      </a:r>
                    </a:p>
                  </a:txBody>
                  <a:tcPr marL="63808" marR="63808" marT="0" marB="0" anchor="ctr">
                    <a:lnL>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extLst>
                  <a:ext uri="{0D108BD9-81ED-4DB2-BD59-A6C34878D82A}">
                    <a16:rowId xmlns:a16="http://schemas.microsoft.com/office/drawing/2014/main" val="1345228398"/>
                  </a:ext>
                </a:extLst>
              </a:tr>
            </a:tbl>
          </a:graphicData>
        </a:graphic>
      </p:graphicFrame>
      <p:graphicFrame>
        <p:nvGraphicFramePr>
          <p:cNvPr id="8" name="Table 7">
            <a:extLst>
              <a:ext uri="{FF2B5EF4-FFF2-40B4-BE49-F238E27FC236}">
                <a16:creationId xmlns:a16="http://schemas.microsoft.com/office/drawing/2014/main" id="{D6AFBD26-D19C-5541-9641-DBD8350C3785}"/>
              </a:ext>
            </a:extLst>
          </p:cNvPr>
          <p:cNvGraphicFramePr>
            <a:graphicFrameLocks noGrp="1"/>
          </p:cNvGraphicFramePr>
          <p:nvPr/>
        </p:nvGraphicFramePr>
        <p:xfrm>
          <a:off x="6403989" y="5493563"/>
          <a:ext cx="5253605" cy="926442"/>
        </p:xfrm>
        <a:graphic>
          <a:graphicData uri="http://schemas.openxmlformats.org/drawingml/2006/table">
            <a:tbl>
              <a:tblPr firstRow="1" firstCol="1" bandRow="1">
                <a:tableStyleId>{C083E6E3-FA7D-4D7B-A595-EF9225AFEA82}</a:tableStyleId>
              </a:tblPr>
              <a:tblGrid>
                <a:gridCol w="2073806">
                  <a:extLst>
                    <a:ext uri="{9D8B030D-6E8A-4147-A177-3AD203B41FA5}">
                      <a16:colId xmlns:a16="http://schemas.microsoft.com/office/drawing/2014/main" val="503938933"/>
                    </a:ext>
                  </a:extLst>
                </a:gridCol>
                <a:gridCol w="1059933">
                  <a:extLst>
                    <a:ext uri="{9D8B030D-6E8A-4147-A177-3AD203B41FA5}">
                      <a16:colId xmlns:a16="http://schemas.microsoft.com/office/drawing/2014/main" val="2583338141"/>
                    </a:ext>
                  </a:extLst>
                </a:gridCol>
                <a:gridCol w="1059933">
                  <a:extLst>
                    <a:ext uri="{9D8B030D-6E8A-4147-A177-3AD203B41FA5}">
                      <a16:colId xmlns:a16="http://schemas.microsoft.com/office/drawing/2014/main" val="3902727850"/>
                    </a:ext>
                  </a:extLst>
                </a:gridCol>
                <a:gridCol w="1059933">
                  <a:extLst>
                    <a:ext uri="{9D8B030D-6E8A-4147-A177-3AD203B41FA5}">
                      <a16:colId xmlns:a16="http://schemas.microsoft.com/office/drawing/2014/main" val="3716297791"/>
                    </a:ext>
                  </a:extLst>
                </a:gridCol>
              </a:tblGrid>
              <a:tr h="465969">
                <a:tc>
                  <a:txBody>
                    <a:bodyPr/>
                    <a:lstStyle/>
                    <a:p>
                      <a:pPr marL="0" marR="0" algn="ctr">
                        <a:spcBef>
                          <a:spcPts val="0"/>
                        </a:spcBef>
                        <a:spcAft>
                          <a:spcPts val="0"/>
                        </a:spcAft>
                      </a:pPr>
                      <a:r>
                        <a:rPr lang="en-US" sz="1200" dirty="0">
                          <a:solidFill>
                            <a:schemeClr val="bg1"/>
                          </a:solidFill>
                          <a:effectLst/>
                          <a:latin typeface="Helvetica" pitchFamily="2" charset="0"/>
                          <a:ea typeface="Calibri" panose="020F0502020204030204" pitchFamily="34" charset="0"/>
                          <a:cs typeface="Arial" panose="020B0604020202020204" pitchFamily="34" charset="0"/>
                        </a:rPr>
                        <a:t> Variable</a:t>
                      </a:r>
                    </a:p>
                    <a:p>
                      <a:pPr marL="0" marR="0" algn="ctr">
                        <a:spcBef>
                          <a:spcPts val="0"/>
                        </a:spcBef>
                        <a:spcAft>
                          <a:spcPts val="0"/>
                        </a:spcAft>
                      </a:pPr>
                      <a:r>
                        <a:rPr lang="en-US" sz="1000" dirty="0">
                          <a:solidFill>
                            <a:schemeClr val="bg1"/>
                          </a:solidFill>
                          <a:effectLst/>
                          <a:latin typeface="Helvetica" pitchFamily="2" charset="0"/>
                          <a:ea typeface="Calibri" panose="020F0502020204030204" pitchFamily="34" charset="0"/>
                          <a:cs typeface="Arial" panose="020B0604020202020204" pitchFamily="34" charset="0"/>
                        </a:rPr>
                        <a:t>Months (95% CI)</a:t>
                      </a:r>
                    </a:p>
                  </a:txBody>
                  <a:tcPr marL="63808" marR="63808"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tc>
                  <a:txBody>
                    <a:bodyPr/>
                    <a:lstStyle/>
                    <a:p>
                      <a:pPr marL="0" marR="0" algn="ctr">
                        <a:spcBef>
                          <a:spcPts val="0"/>
                        </a:spcBef>
                        <a:spcAft>
                          <a:spcPts val="0"/>
                        </a:spcAft>
                      </a:pPr>
                      <a:r>
                        <a:rPr lang="en-US" sz="1200" dirty="0">
                          <a:solidFill>
                            <a:schemeClr val="bg1"/>
                          </a:solidFill>
                          <a:effectLst/>
                          <a:latin typeface="Helvetica" pitchFamily="2" charset="0"/>
                          <a:cs typeface="Arial" panose="020B0604020202020204" pitchFamily="34" charset="0"/>
                        </a:rPr>
                        <a:t>No </a:t>
                      </a:r>
                      <a:r>
                        <a:rPr lang="en-US" sz="1200" i="1" dirty="0">
                          <a:solidFill>
                            <a:schemeClr val="bg1"/>
                          </a:solidFill>
                          <a:effectLst/>
                          <a:latin typeface="Helvetica" pitchFamily="2" charset="0"/>
                          <a:cs typeface="Arial" panose="020B0604020202020204" pitchFamily="34" charset="0"/>
                        </a:rPr>
                        <a:t>TP53</a:t>
                      </a:r>
                    </a:p>
                    <a:p>
                      <a:pPr marL="0" marR="0" algn="ctr">
                        <a:spcBef>
                          <a:spcPts val="0"/>
                        </a:spcBef>
                        <a:spcAft>
                          <a:spcPts val="0"/>
                        </a:spcAft>
                      </a:pPr>
                      <a:r>
                        <a:rPr lang="en-US" sz="1200" i="0" dirty="0">
                          <a:solidFill>
                            <a:schemeClr val="bg1"/>
                          </a:solidFill>
                          <a:effectLst/>
                          <a:latin typeface="Helvetica" pitchFamily="2" charset="0"/>
                          <a:ea typeface="Calibri" panose="020F0502020204030204" pitchFamily="34" charset="0"/>
                          <a:cs typeface="Arial" panose="020B0604020202020204" pitchFamily="34" charset="0"/>
                        </a:rPr>
                        <a:t>(N=40)</a:t>
                      </a:r>
                    </a:p>
                  </a:txBody>
                  <a:tcPr marL="63808" marR="63808" marT="0" marB="0"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tc>
                  <a:txBody>
                    <a:bodyPr/>
                    <a:lstStyle/>
                    <a:p>
                      <a:pPr marL="0" marR="0" algn="ctr">
                        <a:spcBef>
                          <a:spcPts val="0"/>
                        </a:spcBef>
                        <a:spcAft>
                          <a:spcPts val="0"/>
                        </a:spcAft>
                      </a:pPr>
                      <a:r>
                        <a:rPr lang="en-US" sz="1200" i="1" dirty="0">
                          <a:solidFill>
                            <a:schemeClr val="bg1"/>
                          </a:solidFill>
                          <a:effectLst/>
                          <a:latin typeface="Helvetica" pitchFamily="2" charset="0"/>
                          <a:ea typeface="Calibri" panose="020F0502020204030204" pitchFamily="34" charset="0"/>
                          <a:cs typeface="Arial" panose="020B0604020202020204" pitchFamily="34" charset="0"/>
                        </a:rPr>
                        <a:t>TP53</a:t>
                      </a:r>
                    </a:p>
                    <a:p>
                      <a:pPr marL="0" marR="0" algn="ctr">
                        <a:spcBef>
                          <a:spcPts val="0"/>
                        </a:spcBef>
                        <a:spcAft>
                          <a:spcPts val="0"/>
                        </a:spcAft>
                      </a:pPr>
                      <a:r>
                        <a:rPr lang="en-US" sz="1200" i="0" dirty="0">
                          <a:solidFill>
                            <a:schemeClr val="bg1"/>
                          </a:solidFill>
                          <a:effectLst/>
                          <a:latin typeface="Helvetica" pitchFamily="2" charset="0"/>
                          <a:ea typeface="Calibri" panose="020F0502020204030204" pitchFamily="34" charset="0"/>
                          <a:cs typeface="Arial" panose="020B0604020202020204" pitchFamily="34" charset="0"/>
                        </a:rPr>
                        <a:t>(N=4)</a:t>
                      </a:r>
                    </a:p>
                  </a:txBody>
                  <a:tcPr marL="63808" marR="63808" marT="0" marB="0"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tc>
                  <a:txBody>
                    <a:bodyPr/>
                    <a:lstStyle/>
                    <a:p>
                      <a:pPr marL="0" marR="0" algn="ctr">
                        <a:spcBef>
                          <a:spcPts val="0"/>
                        </a:spcBef>
                        <a:spcAft>
                          <a:spcPts val="0"/>
                        </a:spcAft>
                      </a:pPr>
                      <a:r>
                        <a:rPr lang="en-US" sz="1200" i="1" dirty="0">
                          <a:solidFill>
                            <a:schemeClr val="bg1"/>
                          </a:solidFill>
                          <a:effectLst/>
                          <a:latin typeface="Helvetica" pitchFamily="2" charset="0"/>
                          <a:ea typeface="Calibri" panose="020F0502020204030204" pitchFamily="34" charset="0"/>
                          <a:cs typeface="Arial" panose="020B0604020202020204" pitchFamily="34" charset="0"/>
                        </a:rPr>
                        <a:t>P-value</a:t>
                      </a:r>
                    </a:p>
                  </a:txBody>
                  <a:tcPr marL="63808" marR="63808"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1707188474"/>
                  </a:ext>
                </a:extLst>
              </a:tr>
              <a:tr h="460473">
                <a:tc>
                  <a:txBody>
                    <a:bodyPr/>
                    <a:lstStyle/>
                    <a:p>
                      <a:pPr marL="0" marR="0">
                        <a:spcBef>
                          <a:spcPts val="0"/>
                        </a:spcBef>
                        <a:spcAft>
                          <a:spcPts val="0"/>
                        </a:spcAft>
                      </a:pPr>
                      <a:r>
                        <a:rPr lang="en-US" sz="1200" dirty="0">
                          <a:effectLst/>
                          <a:latin typeface="Helvetica" pitchFamily="2" charset="0"/>
                          <a:ea typeface="Calibri" panose="020F0502020204030204" pitchFamily="34" charset="0"/>
                          <a:cs typeface="Arial" panose="020B0604020202020204" pitchFamily="34" charset="0"/>
                        </a:rPr>
                        <a:t>Median overall survival</a:t>
                      </a:r>
                    </a:p>
                  </a:txBody>
                  <a:tcPr marL="63808" marR="63808" marT="0" marB="0" anchor="ctr">
                    <a:lnL w="12700" cap="flat" cmpd="sng" algn="ctr">
                      <a:solidFill>
                        <a:schemeClr val="tx1"/>
                      </a:solidFill>
                      <a:prstDash val="solid"/>
                      <a:round/>
                      <a:headEnd type="none" w="med" len="med"/>
                      <a:tailEnd type="none" w="med" len="med"/>
                    </a:lnL>
                    <a:lnR>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200" b="0" dirty="0">
                          <a:effectLst/>
                          <a:latin typeface="Helvetica" pitchFamily="2" charset="0"/>
                          <a:ea typeface="Calibri" panose="020F0502020204030204" pitchFamily="34" charset="0"/>
                          <a:cs typeface="Arial" panose="020B0604020202020204" pitchFamily="34" charset="0"/>
                        </a:rPr>
                        <a:t>NR (31-NR)</a:t>
                      </a:r>
                    </a:p>
                  </a:txBody>
                  <a:tcPr marL="63808" marR="63808" marT="0" marB="0" anchor="ctr">
                    <a:lnL>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200" b="0" dirty="0">
                          <a:effectLst/>
                          <a:latin typeface="Helvetica" pitchFamily="2" charset="0"/>
                          <a:ea typeface="Calibri" panose="020F0502020204030204" pitchFamily="34" charset="0"/>
                          <a:cs typeface="Arial" panose="020B0604020202020204" pitchFamily="34" charset="0"/>
                        </a:rPr>
                        <a:t>19 (9-NR)</a:t>
                      </a:r>
                    </a:p>
                  </a:txBody>
                  <a:tcPr marL="63808" marR="63808" marT="0" marB="0" anchor="ctr">
                    <a:lnL>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i="1" dirty="0">
                          <a:effectLst/>
                          <a:latin typeface="Helvetica" pitchFamily="2" charset="0"/>
                          <a:ea typeface="Calibri" panose="020F0502020204030204" pitchFamily="34" charset="0"/>
                          <a:cs typeface="Arial" panose="020B0604020202020204" pitchFamily="34" charset="0"/>
                        </a:rPr>
                        <a:t>&lt; 0.001</a:t>
                      </a:r>
                    </a:p>
                  </a:txBody>
                  <a:tcPr marL="63808" marR="63808" marT="0" marB="0" anchor="ctr">
                    <a:lnL>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extLst>
                  <a:ext uri="{0D108BD9-81ED-4DB2-BD59-A6C34878D82A}">
                    <a16:rowId xmlns:a16="http://schemas.microsoft.com/office/drawing/2014/main" val="1345228398"/>
                  </a:ext>
                </a:extLst>
              </a:tr>
            </a:tbl>
          </a:graphicData>
        </a:graphic>
      </p:graphicFrame>
      <p:sp>
        <p:nvSpPr>
          <p:cNvPr id="9" name="Rectangle 8">
            <a:extLst>
              <a:ext uri="{FF2B5EF4-FFF2-40B4-BE49-F238E27FC236}">
                <a16:creationId xmlns:a16="http://schemas.microsoft.com/office/drawing/2014/main" id="{1A5447B8-6845-AB43-9F6A-F59559E75771}"/>
              </a:ext>
            </a:extLst>
          </p:cNvPr>
          <p:cNvSpPr/>
          <p:nvPr/>
        </p:nvSpPr>
        <p:spPr>
          <a:xfrm>
            <a:off x="1336620" y="901216"/>
            <a:ext cx="9518760" cy="646331"/>
          </a:xfrm>
          <a:prstGeom prst="rect">
            <a:avLst/>
          </a:prstGeom>
          <a:solidFill>
            <a:srgbClr val="F4D283">
              <a:alpha val="46000"/>
            </a:srgbClr>
          </a:solidFill>
          <a:ln w="19050">
            <a:solidFill>
              <a:schemeClr val="tx1"/>
            </a:solidFill>
          </a:ln>
        </p:spPr>
        <p:txBody>
          <a:bodyPr wrap="square">
            <a:spAutoFit/>
          </a:bodyPr>
          <a:lstStyle/>
          <a:p>
            <a:pPr algn="ctr"/>
            <a:r>
              <a:rPr lang="en-US" i="1" dirty="0"/>
              <a:t>TP53 </a:t>
            </a:r>
            <a:r>
              <a:rPr lang="en-US" dirty="0"/>
              <a:t>mutations correlated with significantly inferior event-free (</a:t>
            </a:r>
            <a:r>
              <a:rPr lang="en-US" b="1" dirty="0"/>
              <a:t>A</a:t>
            </a:r>
            <a:r>
              <a:rPr lang="en-US" dirty="0"/>
              <a:t>) and overall (</a:t>
            </a:r>
            <a:r>
              <a:rPr lang="en-US" b="1" dirty="0"/>
              <a:t>B</a:t>
            </a:r>
            <a:r>
              <a:rPr lang="en-US" dirty="0"/>
              <a:t>) survival compared to </a:t>
            </a:r>
            <a:r>
              <a:rPr lang="en-US" i="1" dirty="0"/>
              <a:t>TP53</a:t>
            </a:r>
            <a:r>
              <a:rPr lang="en-US" dirty="0"/>
              <a:t> wild type patients</a:t>
            </a:r>
            <a:r>
              <a:rPr lang="en-US" b="1" dirty="0"/>
              <a:t> </a:t>
            </a:r>
            <a:endParaRPr lang="en-US" i="1" dirty="0"/>
          </a:p>
        </p:txBody>
      </p:sp>
      <p:sp>
        <p:nvSpPr>
          <p:cNvPr id="10" name="Title 1">
            <a:extLst>
              <a:ext uri="{FF2B5EF4-FFF2-40B4-BE49-F238E27FC236}">
                <a16:creationId xmlns:a16="http://schemas.microsoft.com/office/drawing/2014/main" id="{2CEF2B72-FED8-BE48-9903-32E2FEFB7EE1}"/>
              </a:ext>
            </a:extLst>
          </p:cNvPr>
          <p:cNvSpPr txBox="1">
            <a:spLocks/>
          </p:cNvSpPr>
          <p:nvPr/>
        </p:nvSpPr>
        <p:spPr>
          <a:xfrm>
            <a:off x="0" y="0"/>
            <a:ext cx="12192000" cy="791414"/>
          </a:xfrm>
          <a:prstGeom prst="rect">
            <a:avLst/>
          </a:prstGeom>
          <a:noFill/>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000" b="1" dirty="0">
                <a:latin typeface="Helvetica" pitchFamily="2" charset="0"/>
                <a:cs typeface="Arial" panose="020B0604020202020204" pitchFamily="34" charset="0"/>
              </a:rPr>
              <a:t>FLAG-IDA+VEN in ND-AML: </a:t>
            </a:r>
            <a:r>
              <a:rPr lang="en-US" sz="3000" i="1" dirty="0">
                <a:solidFill>
                  <a:schemeClr val="tx1">
                    <a:lumMod val="95000"/>
                    <a:lumOff val="5000"/>
                  </a:schemeClr>
                </a:solidFill>
                <a:latin typeface="Helvetica" pitchFamily="2" charset="0"/>
                <a:cs typeface="Arial" panose="020B0604020202020204" pitchFamily="34" charset="0"/>
              </a:rPr>
              <a:t>TP53 </a:t>
            </a:r>
            <a:r>
              <a:rPr lang="en-US" sz="3000" dirty="0">
                <a:solidFill>
                  <a:schemeClr val="tx1">
                    <a:lumMod val="95000"/>
                    <a:lumOff val="5000"/>
                  </a:schemeClr>
                </a:solidFill>
                <a:latin typeface="Helvetica" pitchFamily="2" charset="0"/>
                <a:cs typeface="Arial" panose="020B0604020202020204" pitchFamily="34" charset="0"/>
              </a:rPr>
              <a:t>mutations</a:t>
            </a:r>
            <a:r>
              <a:rPr lang="en-US" sz="3000" i="1" dirty="0">
                <a:solidFill>
                  <a:schemeClr val="tx1">
                    <a:lumMod val="95000"/>
                    <a:lumOff val="5000"/>
                  </a:schemeClr>
                </a:solidFill>
                <a:latin typeface="Helvetica" pitchFamily="2" charset="0"/>
                <a:cs typeface="Arial" panose="020B0604020202020204" pitchFamily="34" charset="0"/>
              </a:rPr>
              <a:t> </a:t>
            </a:r>
            <a:r>
              <a:rPr lang="en-US" sz="3000" dirty="0">
                <a:solidFill>
                  <a:schemeClr val="tx1">
                    <a:lumMod val="95000"/>
                    <a:lumOff val="5000"/>
                  </a:schemeClr>
                </a:solidFill>
                <a:latin typeface="Helvetica" pitchFamily="2" charset="0"/>
                <a:cs typeface="Arial" panose="020B0604020202020204" pitchFamily="34" charset="0"/>
              </a:rPr>
              <a:t>predict for inferior survival </a:t>
            </a:r>
            <a:endParaRPr lang="en-US" sz="3000" dirty="0">
              <a:latin typeface="Helvetica" pitchFamily="2" charset="0"/>
              <a:cs typeface="Arial" panose="020B0604020202020204" pitchFamily="34" charset="0"/>
            </a:endParaRPr>
          </a:p>
        </p:txBody>
      </p:sp>
      <p:sp>
        <p:nvSpPr>
          <p:cNvPr id="11" name="Rectangle 10">
            <a:extLst>
              <a:ext uri="{FF2B5EF4-FFF2-40B4-BE49-F238E27FC236}">
                <a16:creationId xmlns:a16="http://schemas.microsoft.com/office/drawing/2014/main" id="{A7E16BDE-1F42-EA4A-8E2A-300D31A43BE6}"/>
              </a:ext>
            </a:extLst>
          </p:cNvPr>
          <p:cNvSpPr/>
          <p:nvPr/>
        </p:nvSpPr>
        <p:spPr>
          <a:xfrm>
            <a:off x="0" y="659807"/>
            <a:ext cx="12192000" cy="68787"/>
          </a:xfrm>
          <a:prstGeom prst="rect">
            <a:avLst/>
          </a:prstGeom>
          <a:gradFill flip="none" rotWithShape="1">
            <a:gsLst>
              <a:gs pos="37000">
                <a:srgbClr val="FF0000">
                  <a:lumMod val="80585"/>
                </a:srgbClr>
              </a:gs>
              <a:gs pos="0">
                <a:srgbClr val="C00000">
                  <a:lumMod val="94713"/>
                </a:srgbClr>
              </a:gs>
              <a:gs pos="74000">
                <a:srgbClr val="C00000">
                  <a:alpha val="69000"/>
                  <a:lumMod val="53338"/>
                  <a:lumOff val="46662"/>
                </a:srgbClr>
              </a:gs>
              <a:gs pos="100000">
                <a:schemeClr val="bg1">
                  <a:lumMod val="0"/>
                  <a:lumOff val="10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6B08AAE1-985E-C54A-B0C8-C4F398BFDDFE}"/>
              </a:ext>
            </a:extLst>
          </p:cNvPr>
          <p:cNvSpPr txBox="1"/>
          <p:nvPr/>
        </p:nvSpPr>
        <p:spPr>
          <a:xfrm>
            <a:off x="6090480" y="1657348"/>
            <a:ext cx="426720" cy="276999"/>
          </a:xfrm>
          <a:prstGeom prst="rect">
            <a:avLst/>
          </a:prstGeom>
          <a:noFill/>
        </p:spPr>
        <p:txBody>
          <a:bodyPr wrap="square" rtlCol="0">
            <a:spAutoFit/>
          </a:bodyPr>
          <a:lstStyle/>
          <a:p>
            <a:pPr algn="ctr"/>
            <a:r>
              <a:rPr lang="en-US" sz="1200" b="1" dirty="0">
                <a:latin typeface="Helvetica" pitchFamily="2" charset="0"/>
              </a:rPr>
              <a:t>B</a:t>
            </a:r>
          </a:p>
        </p:txBody>
      </p:sp>
      <p:sp>
        <p:nvSpPr>
          <p:cNvPr id="13" name="TextBox 12">
            <a:extLst>
              <a:ext uri="{FF2B5EF4-FFF2-40B4-BE49-F238E27FC236}">
                <a16:creationId xmlns:a16="http://schemas.microsoft.com/office/drawing/2014/main" id="{90377FBB-64BE-8440-A3B4-04E0CC3C9B86}"/>
              </a:ext>
            </a:extLst>
          </p:cNvPr>
          <p:cNvSpPr txBox="1"/>
          <p:nvPr/>
        </p:nvSpPr>
        <p:spPr>
          <a:xfrm>
            <a:off x="421196" y="1657349"/>
            <a:ext cx="426720" cy="276999"/>
          </a:xfrm>
          <a:prstGeom prst="rect">
            <a:avLst/>
          </a:prstGeom>
          <a:noFill/>
        </p:spPr>
        <p:txBody>
          <a:bodyPr wrap="square" rtlCol="0">
            <a:spAutoFit/>
          </a:bodyPr>
          <a:lstStyle/>
          <a:p>
            <a:pPr algn="ctr"/>
            <a:r>
              <a:rPr lang="en-US" sz="1200" b="1" dirty="0">
                <a:latin typeface="Helvetica" pitchFamily="2" charset="0"/>
              </a:rPr>
              <a:t>A</a:t>
            </a:r>
          </a:p>
        </p:txBody>
      </p:sp>
      <p:sp>
        <p:nvSpPr>
          <p:cNvPr id="16" name="TextBox 15">
            <a:extLst>
              <a:ext uri="{FF2B5EF4-FFF2-40B4-BE49-F238E27FC236}">
                <a16:creationId xmlns:a16="http://schemas.microsoft.com/office/drawing/2014/main" id="{A313F097-980F-0D4C-BD92-678323748030}"/>
              </a:ext>
            </a:extLst>
          </p:cNvPr>
          <p:cNvSpPr txBox="1"/>
          <p:nvPr/>
        </p:nvSpPr>
        <p:spPr>
          <a:xfrm>
            <a:off x="0" y="6521325"/>
            <a:ext cx="2941896" cy="369332"/>
          </a:xfrm>
          <a:prstGeom prst="rect">
            <a:avLst/>
          </a:prstGeom>
          <a:noFill/>
        </p:spPr>
        <p:txBody>
          <a:bodyPr wrap="none" rtlCol="0">
            <a:spAutoFit/>
          </a:bodyPr>
          <a:lstStyle/>
          <a:p>
            <a:r>
              <a:rPr lang="en-US" dirty="0" err="1">
                <a:latin typeface="Arial" panose="020B0604020202020204" pitchFamily="34" charset="0"/>
                <a:cs typeface="Arial" panose="020B0604020202020204" pitchFamily="34" charset="0"/>
              </a:rPr>
              <a:t>Lachowiez</a:t>
            </a:r>
            <a:r>
              <a:rPr lang="en-US" dirty="0">
                <a:latin typeface="Arial" panose="020B0604020202020204" pitchFamily="34" charset="0"/>
                <a:cs typeface="Arial" panose="020B0604020202020204" pitchFamily="34" charset="0"/>
              </a:rPr>
              <a:t> et al, ASH 2021</a:t>
            </a:r>
          </a:p>
        </p:txBody>
      </p:sp>
      <p:sp>
        <p:nvSpPr>
          <p:cNvPr id="14" name="TextBox 13">
            <a:extLst>
              <a:ext uri="{FF2B5EF4-FFF2-40B4-BE49-F238E27FC236}">
                <a16:creationId xmlns:a16="http://schemas.microsoft.com/office/drawing/2014/main" id="{A1ADD920-E17C-294C-AD56-187925787FF9}"/>
              </a:ext>
            </a:extLst>
          </p:cNvPr>
          <p:cNvSpPr txBox="1"/>
          <p:nvPr/>
        </p:nvSpPr>
        <p:spPr>
          <a:xfrm>
            <a:off x="6022848" y="6488668"/>
            <a:ext cx="6169152" cy="369332"/>
          </a:xfrm>
          <a:prstGeom prst="rect">
            <a:avLst/>
          </a:prstGeom>
          <a:noFill/>
        </p:spPr>
        <p:txBody>
          <a:bodyPr wrap="square">
            <a:spAutoFit/>
          </a:bodyPr>
          <a:lstStyle/>
          <a:p>
            <a:pPr lvl="0" algn="r">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13371864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Table 13">
            <a:extLst>
              <a:ext uri="{FF2B5EF4-FFF2-40B4-BE49-F238E27FC236}">
                <a16:creationId xmlns:a16="http://schemas.microsoft.com/office/drawing/2014/main" id="{746402BC-8C57-1948-BE6B-244CDDACC177}"/>
              </a:ext>
            </a:extLst>
          </p:cNvPr>
          <p:cNvGraphicFramePr>
            <a:graphicFrameLocks noGrp="1"/>
          </p:cNvGraphicFramePr>
          <p:nvPr/>
        </p:nvGraphicFramePr>
        <p:xfrm>
          <a:off x="117603" y="3205537"/>
          <a:ext cx="5505276" cy="3180271"/>
        </p:xfrm>
        <a:graphic>
          <a:graphicData uri="http://schemas.openxmlformats.org/drawingml/2006/table">
            <a:tbl>
              <a:tblPr firstRow="1" firstCol="1" bandRow="1">
                <a:tableStyleId>{C083E6E3-FA7D-4D7B-A595-EF9225AFEA82}</a:tableStyleId>
              </a:tblPr>
              <a:tblGrid>
                <a:gridCol w="1916680">
                  <a:extLst>
                    <a:ext uri="{9D8B030D-6E8A-4147-A177-3AD203B41FA5}">
                      <a16:colId xmlns:a16="http://schemas.microsoft.com/office/drawing/2014/main" val="503938933"/>
                    </a:ext>
                  </a:extLst>
                </a:gridCol>
                <a:gridCol w="1500027">
                  <a:extLst>
                    <a:ext uri="{9D8B030D-6E8A-4147-A177-3AD203B41FA5}">
                      <a16:colId xmlns:a16="http://schemas.microsoft.com/office/drawing/2014/main" val="2583338141"/>
                    </a:ext>
                  </a:extLst>
                </a:gridCol>
                <a:gridCol w="1127741">
                  <a:extLst>
                    <a:ext uri="{9D8B030D-6E8A-4147-A177-3AD203B41FA5}">
                      <a16:colId xmlns:a16="http://schemas.microsoft.com/office/drawing/2014/main" val="4048783165"/>
                    </a:ext>
                  </a:extLst>
                </a:gridCol>
                <a:gridCol w="960828">
                  <a:extLst>
                    <a:ext uri="{9D8B030D-6E8A-4147-A177-3AD203B41FA5}">
                      <a16:colId xmlns:a16="http://schemas.microsoft.com/office/drawing/2014/main" val="2735296916"/>
                    </a:ext>
                  </a:extLst>
                </a:gridCol>
              </a:tblGrid>
              <a:tr h="421240">
                <a:tc>
                  <a:txBody>
                    <a:bodyPr/>
                    <a:lstStyle/>
                    <a:p>
                      <a:pPr marL="0" marR="0" algn="ctr">
                        <a:spcBef>
                          <a:spcPts val="0"/>
                        </a:spcBef>
                        <a:spcAft>
                          <a:spcPts val="0"/>
                        </a:spcAft>
                      </a:pPr>
                      <a:r>
                        <a:rPr lang="en-US" sz="1400" dirty="0">
                          <a:solidFill>
                            <a:schemeClr val="bg1"/>
                          </a:solidFill>
                          <a:effectLst/>
                          <a:latin typeface="Helvetica" pitchFamily="2" charset="0"/>
                          <a:ea typeface="Calibri" panose="020F0502020204030204" pitchFamily="34" charset="0"/>
                          <a:cs typeface="Arial" panose="020B0604020202020204" pitchFamily="34" charset="0"/>
                        </a:rPr>
                        <a:t>Outcome</a:t>
                      </a:r>
                    </a:p>
                    <a:p>
                      <a:pPr marL="0" marR="0" algn="ctr">
                        <a:spcBef>
                          <a:spcPts val="0"/>
                        </a:spcBef>
                        <a:spcAft>
                          <a:spcPts val="0"/>
                        </a:spcAft>
                      </a:pPr>
                      <a:r>
                        <a:rPr lang="en-US" sz="1000" dirty="0">
                          <a:solidFill>
                            <a:schemeClr val="bg1"/>
                          </a:solidFill>
                          <a:effectLst/>
                          <a:latin typeface="Helvetica" pitchFamily="2" charset="0"/>
                          <a:ea typeface="Calibri" panose="020F0502020204030204" pitchFamily="34" charset="0"/>
                          <a:cs typeface="Arial" panose="020B0604020202020204" pitchFamily="34" charset="0"/>
                        </a:rPr>
                        <a:t>Median (95% CI) </a:t>
                      </a:r>
                    </a:p>
                  </a:txBody>
                  <a:tcPr marL="63808" marR="63808"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C00000"/>
                    </a:solidFill>
                  </a:tcPr>
                </a:tc>
                <a:tc>
                  <a:txBody>
                    <a:bodyPr/>
                    <a:lstStyle/>
                    <a:p>
                      <a:pPr marL="0" marR="0" algn="ctr">
                        <a:spcBef>
                          <a:spcPts val="0"/>
                        </a:spcBef>
                        <a:spcAft>
                          <a:spcPts val="0"/>
                        </a:spcAft>
                      </a:pPr>
                      <a:r>
                        <a:rPr lang="en-US" sz="1400" b="1" dirty="0">
                          <a:solidFill>
                            <a:schemeClr val="bg1"/>
                          </a:solidFill>
                          <a:effectLst/>
                          <a:latin typeface="Helvetica" pitchFamily="2" charset="0"/>
                          <a:ea typeface="Calibri" panose="020F0502020204030204" pitchFamily="34" charset="0"/>
                          <a:cs typeface="Arial" panose="020B0604020202020204" pitchFamily="34" charset="0"/>
                        </a:rPr>
                        <a:t>FLAG-IDA+VEN (N=45)</a:t>
                      </a:r>
                    </a:p>
                  </a:txBody>
                  <a:tcPr marL="63808" marR="63808" marT="0" marB="0"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C00000"/>
                    </a:solidFill>
                  </a:tcPr>
                </a:tc>
                <a:tc>
                  <a:txBody>
                    <a:bodyPr/>
                    <a:lstStyle/>
                    <a:p>
                      <a:pPr marL="0" marR="0" algn="ctr">
                        <a:spcBef>
                          <a:spcPts val="0"/>
                        </a:spcBef>
                        <a:spcAft>
                          <a:spcPts val="0"/>
                        </a:spcAft>
                      </a:pPr>
                      <a:r>
                        <a:rPr lang="en-US" sz="1400" b="1" dirty="0">
                          <a:solidFill>
                            <a:schemeClr val="bg1"/>
                          </a:solidFill>
                          <a:effectLst/>
                          <a:latin typeface="Helvetica" pitchFamily="2" charset="0"/>
                          <a:ea typeface="Calibri" panose="020F0502020204030204" pitchFamily="34" charset="0"/>
                          <a:cs typeface="Arial" panose="020B0604020202020204" pitchFamily="34" charset="0"/>
                        </a:rPr>
                        <a:t>FIA</a:t>
                      </a:r>
                    </a:p>
                    <a:p>
                      <a:pPr marL="0" marR="0" algn="ctr">
                        <a:spcBef>
                          <a:spcPts val="0"/>
                        </a:spcBef>
                        <a:spcAft>
                          <a:spcPts val="0"/>
                        </a:spcAft>
                      </a:pPr>
                      <a:r>
                        <a:rPr lang="en-US" sz="1400" b="1" dirty="0">
                          <a:solidFill>
                            <a:schemeClr val="bg1"/>
                          </a:solidFill>
                          <a:effectLst/>
                          <a:latin typeface="Helvetica" pitchFamily="2" charset="0"/>
                          <a:ea typeface="Calibri" panose="020F0502020204030204" pitchFamily="34" charset="0"/>
                          <a:cs typeface="Arial" panose="020B0604020202020204" pitchFamily="34" charset="0"/>
                        </a:rPr>
                        <a:t>(N=68)</a:t>
                      </a:r>
                    </a:p>
                  </a:txBody>
                  <a:tcPr marL="63808" marR="63808" marT="0" marB="0"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C00000"/>
                    </a:solidFill>
                  </a:tcPr>
                </a:tc>
                <a:tc>
                  <a:txBody>
                    <a:bodyPr/>
                    <a:lstStyle/>
                    <a:p>
                      <a:pPr marL="0" marR="0" algn="ctr">
                        <a:spcBef>
                          <a:spcPts val="0"/>
                        </a:spcBef>
                        <a:spcAft>
                          <a:spcPts val="0"/>
                        </a:spcAft>
                      </a:pPr>
                      <a:r>
                        <a:rPr lang="en-US" sz="1400" b="1" i="1" dirty="0">
                          <a:solidFill>
                            <a:schemeClr val="bg1"/>
                          </a:solidFill>
                          <a:effectLst/>
                          <a:latin typeface="Helvetica" pitchFamily="2" charset="0"/>
                          <a:ea typeface="Calibri" panose="020F0502020204030204" pitchFamily="34" charset="0"/>
                          <a:cs typeface="Arial" panose="020B0604020202020204" pitchFamily="34" charset="0"/>
                        </a:rPr>
                        <a:t>P-value</a:t>
                      </a:r>
                    </a:p>
                  </a:txBody>
                  <a:tcPr marL="63808" marR="63808"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115117943"/>
                  </a:ext>
                </a:extLst>
              </a:tr>
              <a:tr h="421240">
                <a:tc>
                  <a:txBody>
                    <a:bodyPr/>
                    <a:lstStyle/>
                    <a:p>
                      <a:pPr marL="0" marR="0">
                        <a:spcBef>
                          <a:spcPts val="0"/>
                        </a:spcBef>
                        <a:spcAft>
                          <a:spcPts val="0"/>
                        </a:spcAft>
                      </a:pPr>
                      <a:r>
                        <a:rPr lang="en-US" sz="1400" dirty="0">
                          <a:effectLst/>
                          <a:latin typeface="Helvetica" pitchFamily="2" charset="0"/>
                          <a:cs typeface="Arial" panose="020B0604020202020204" pitchFamily="34" charset="0"/>
                        </a:rPr>
                        <a:t>Median OS, months</a:t>
                      </a:r>
                      <a:endParaRPr lang="en-US" sz="1400" dirty="0">
                        <a:effectLst/>
                        <a:latin typeface="Helvetica" pitchFamily="2" charset="0"/>
                        <a:ea typeface="Calibri" panose="020F0502020204030204" pitchFamily="34" charset="0"/>
                        <a:cs typeface="Arial" panose="020B0604020202020204" pitchFamily="34" charset="0"/>
                      </a:endParaRPr>
                    </a:p>
                  </a:txBody>
                  <a:tcPr marL="63808" marR="63808" marT="0" marB="0" anchor="ctr">
                    <a:lnL w="12700" cap="flat" cmpd="sng" algn="ctr">
                      <a:solidFill>
                        <a:schemeClr val="tx1"/>
                      </a:solidFill>
                      <a:prstDash val="solid"/>
                      <a:round/>
                      <a:headEnd type="none" w="med" len="med"/>
                      <a:tailEnd type="none" w="med" len="med"/>
                    </a:lnL>
                    <a:lnR>
                      <a:noFill/>
                    </a:lnR>
                    <a:lnT w="12700" cmpd="sng">
                      <a:noFill/>
                    </a:lnT>
                    <a:lnB>
                      <a:noFill/>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400" b="1" dirty="0">
                          <a:effectLst/>
                          <a:latin typeface="Helvetica" pitchFamily="2" charset="0"/>
                          <a:ea typeface="Calibri" panose="020F0502020204030204" pitchFamily="34" charset="0"/>
                          <a:cs typeface="Arial" panose="020B0604020202020204" pitchFamily="34" charset="0"/>
                        </a:rPr>
                        <a:t>NR (24-NR)</a:t>
                      </a:r>
                    </a:p>
                  </a:txBody>
                  <a:tcPr marL="63808" marR="63808" marT="0" marB="0" anchor="ctr">
                    <a:lnL>
                      <a:noFill/>
                    </a:lnL>
                    <a:lnR w="12700" cap="flat" cmpd="sng" algn="ctr">
                      <a:noFill/>
                      <a:prstDash val="solid"/>
                      <a:round/>
                      <a:headEnd type="none" w="med" len="med"/>
                      <a:tailEnd type="none" w="med" len="med"/>
                    </a:lnR>
                    <a:lnT w="12700" cmpd="sng">
                      <a:noFill/>
                    </a:lnT>
                    <a:lnB>
                      <a:noFill/>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400" b="1" dirty="0">
                          <a:effectLst/>
                          <a:latin typeface="Helvetica" pitchFamily="2" charset="0"/>
                          <a:ea typeface="Calibri" panose="020F0502020204030204" pitchFamily="34" charset="0"/>
                          <a:cs typeface="Arial" panose="020B0604020202020204" pitchFamily="34" charset="0"/>
                        </a:rPr>
                        <a:t>47 (19-NR)</a:t>
                      </a:r>
                    </a:p>
                  </a:txBody>
                  <a:tcPr marL="63808" marR="63808" marT="0" marB="0" anchor="ctr">
                    <a:lnL>
                      <a:noFill/>
                    </a:lnL>
                    <a:lnR w="12700" cap="flat" cmpd="sng" algn="ctr">
                      <a:noFill/>
                      <a:prstDash val="solid"/>
                      <a:round/>
                      <a:headEnd type="none" w="med" len="med"/>
                      <a:tailEnd type="none" w="med" len="med"/>
                    </a:lnR>
                    <a:lnT w="12700" cmpd="sng">
                      <a:noFill/>
                    </a:lnT>
                    <a:lnB>
                      <a:noFill/>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400" b="1" dirty="0">
                          <a:effectLst/>
                          <a:latin typeface="Helvetica" pitchFamily="2" charset="0"/>
                          <a:ea typeface="Calibri" panose="020F0502020204030204" pitchFamily="34" charset="0"/>
                          <a:cs typeface="Arial" panose="020B0604020202020204" pitchFamily="34" charset="0"/>
                        </a:rPr>
                        <a:t>0.15</a:t>
                      </a:r>
                    </a:p>
                  </a:txBody>
                  <a:tcPr marL="63808" marR="63808" marT="0" marB="0" anchor="ctr">
                    <a:lnL>
                      <a:noFill/>
                    </a:lnL>
                    <a:lnR w="12700" cap="flat" cmpd="sng" algn="ctr">
                      <a:solidFill>
                        <a:schemeClr val="tx1"/>
                      </a:solidFill>
                      <a:prstDash val="solid"/>
                      <a:round/>
                      <a:headEnd type="none" w="med" len="med"/>
                      <a:tailEnd type="none" w="med" len="med"/>
                    </a:lnR>
                    <a:lnT w="12700" cmpd="sng">
                      <a:noFill/>
                    </a:lnT>
                    <a:lnB>
                      <a:noFill/>
                    </a:lnB>
                    <a:lnTlToBr w="12700" cmpd="sng">
                      <a:noFill/>
                      <a:prstDash val="solid"/>
                    </a:lnTlToBr>
                    <a:lnBlToTr w="12700" cmpd="sng">
                      <a:noFill/>
                      <a:prstDash val="solid"/>
                    </a:lnBlToTr>
                    <a:solidFill>
                      <a:srgbClr val="F4D283">
                        <a:alpha val="46000"/>
                      </a:srgbClr>
                    </a:solidFill>
                  </a:tcPr>
                </a:tc>
                <a:extLst>
                  <a:ext uri="{0D108BD9-81ED-4DB2-BD59-A6C34878D82A}">
                    <a16:rowId xmlns:a16="http://schemas.microsoft.com/office/drawing/2014/main" val="1345228398"/>
                  </a:ext>
                </a:extLst>
              </a:tr>
              <a:tr h="445607">
                <a:tc>
                  <a:txBody>
                    <a:bodyPr/>
                    <a:lstStyle/>
                    <a:p>
                      <a:pPr marL="0" marR="0">
                        <a:spcBef>
                          <a:spcPts val="0"/>
                        </a:spcBef>
                        <a:spcAft>
                          <a:spcPts val="0"/>
                        </a:spcAft>
                      </a:pPr>
                      <a:r>
                        <a:rPr lang="en-US" sz="1400" b="0" dirty="0">
                          <a:effectLst/>
                          <a:latin typeface="Helvetica" pitchFamily="2" charset="0"/>
                          <a:ea typeface="Calibri" panose="020F0502020204030204" pitchFamily="34" charset="0"/>
                          <a:cs typeface="Arial" panose="020B0604020202020204" pitchFamily="34" charset="0"/>
                        </a:rPr>
                        <a:t>  12-month OS (%)</a:t>
                      </a:r>
                    </a:p>
                  </a:txBody>
                  <a:tcPr marL="63808" marR="63808" marT="0" marB="0" anchor="ctr">
                    <a:lnL w="12700" cap="flat" cmpd="sng" algn="ctr">
                      <a:solidFill>
                        <a:schemeClr val="tx1"/>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400" dirty="0">
                          <a:effectLst/>
                          <a:latin typeface="Helvetica" pitchFamily="2" charset="0"/>
                          <a:ea typeface="Calibri" panose="020F0502020204030204" pitchFamily="34" charset="0"/>
                          <a:cs typeface="Arial" panose="020B0604020202020204" pitchFamily="34" charset="0"/>
                        </a:rPr>
                        <a:t>94% </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400" dirty="0">
                          <a:effectLst/>
                          <a:latin typeface="Helvetica" pitchFamily="2" charset="0"/>
                          <a:ea typeface="Calibri" panose="020F0502020204030204" pitchFamily="34" charset="0"/>
                          <a:cs typeface="Arial" panose="020B0604020202020204" pitchFamily="34" charset="0"/>
                        </a:rPr>
                        <a:t>76%</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400" dirty="0">
                          <a:effectLst/>
                          <a:latin typeface="Helvetica" pitchFamily="2" charset="0"/>
                          <a:ea typeface="Calibri" panose="020F0502020204030204" pitchFamily="34" charset="0"/>
                          <a:cs typeface="Arial" panose="020B0604020202020204" pitchFamily="34" charset="0"/>
                        </a:rPr>
                        <a:t>0.007</a:t>
                      </a:r>
                    </a:p>
                  </a:txBody>
                  <a:tcPr marL="63808" marR="63808" marT="0" marB="0" anchor="ctr">
                    <a:lnL>
                      <a:noFill/>
                    </a:lnL>
                    <a:lnR w="1270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117266905"/>
                  </a:ext>
                </a:extLst>
              </a:tr>
              <a:tr h="598617">
                <a:tc>
                  <a:txBody>
                    <a:bodyPr/>
                    <a:lstStyle/>
                    <a:p>
                      <a:pPr marL="0" marR="0">
                        <a:spcBef>
                          <a:spcPts val="0"/>
                        </a:spcBef>
                        <a:spcAft>
                          <a:spcPts val="0"/>
                        </a:spcAft>
                      </a:pPr>
                      <a:r>
                        <a:rPr lang="en-US" sz="1400" b="0" dirty="0">
                          <a:effectLst/>
                          <a:latin typeface="Helvetica" pitchFamily="2" charset="0"/>
                          <a:ea typeface="Calibri" panose="020F0502020204030204" pitchFamily="34" charset="0"/>
                          <a:cs typeface="Arial" panose="020B0604020202020204" pitchFamily="34" charset="0"/>
                        </a:rPr>
                        <a:t>  24-month OS (%)</a:t>
                      </a:r>
                    </a:p>
                  </a:txBody>
                  <a:tcPr marL="63808" marR="63808" marT="0" marB="0" anchor="ctr">
                    <a:lnL w="12700" cap="flat" cmpd="sng" algn="ctr">
                      <a:solidFill>
                        <a:schemeClr val="tx1"/>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400" dirty="0">
                          <a:effectLst/>
                          <a:latin typeface="Helvetica" pitchFamily="2" charset="0"/>
                          <a:cs typeface="Arial" panose="020B0604020202020204" pitchFamily="34" charset="0"/>
                        </a:rPr>
                        <a:t> 77%</a:t>
                      </a:r>
                      <a:endParaRPr lang="en-US" sz="1400" dirty="0">
                        <a:effectLst/>
                        <a:latin typeface="Helvetica" pitchFamily="2" charset="0"/>
                        <a:ea typeface="Calibri" panose="020F0502020204030204" pitchFamily="34" charset="0"/>
                        <a:cs typeface="Arial" panose="020B0604020202020204" pitchFamily="34" charset="0"/>
                      </a:endParaRP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400" dirty="0">
                          <a:effectLst/>
                          <a:latin typeface="Helvetica" pitchFamily="2" charset="0"/>
                          <a:ea typeface="Calibri" panose="020F0502020204030204" pitchFamily="34" charset="0"/>
                          <a:cs typeface="Arial" panose="020B0604020202020204" pitchFamily="34" charset="0"/>
                        </a:rPr>
                        <a:t>55%</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400" dirty="0">
                          <a:effectLst/>
                          <a:latin typeface="Helvetica" pitchFamily="2" charset="0"/>
                          <a:ea typeface="Calibri" panose="020F0502020204030204" pitchFamily="34" charset="0"/>
                          <a:cs typeface="Arial" panose="020B0604020202020204" pitchFamily="34" charset="0"/>
                        </a:rPr>
                        <a:t>0.04</a:t>
                      </a:r>
                    </a:p>
                  </a:txBody>
                  <a:tcPr marL="63808" marR="63808" marT="0" marB="0" anchor="ctr">
                    <a:lnL>
                      <a:noFill/>
                    </a:lnL>
                    <a:lnR w="1270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4D283">
                        <a:alpha val="46000"/>
                      </a:srgbClr>
                    </a:solidFill>
                  </a:tcPr>
                </a:tc>
                <a:extLst>
                  <a:ext uri="{0D108BD9-81ED-4DB2-BD59-A6C34878D82A}">
                    <a16:rowId xmlns:a16="http://schemas.microsoft.com/office/drawing/2014/main" val="3612625625"/>
                  </a:ext>
                </a:extLst>
              </a:tr>
              <a:tr h="421240">
                <a:tc>
                  <a:txBody>
                    <a:bodyPr/>
                    <a:lstStyle/>
                    <a:p>
                      <a:pPr marL="0" marR="0">
                        <a:spcBef>
                          <a:spcPts val="0"/>
                        </a:spcBef>
                        <a:spcAft>
                          <a:spcPts val="0"/>
                        </a:spcAft>
                      </a:pPr>
                      <a:r>
                        <a:rPr lang="en-US" sz="1400" dirty="0">
                          <a:effectLst/>
                          <a:latin typeface="Helvetica" pitchFamily="2" charset="0"/>
                          <a:cs typeface="Arial" panose="020B0604020202020204" pitchFamily="34" charset="0"/>
                        </a:rPr>
                        <a:t>Median EFS, months</a:t>
                      </a:r>
                      <a:endParaRPr lang="en-US" sz="1400" dirty="0">
                        <a:effectLst/>
                        <a:latin typeface="Helvetica" pitchFamily="2" charset="0"/>
                        <a:ea typeface="Calibri" panose="020F0502020204030204" pitchFamily="34" charset="0"/>
                        <a:cs typeface="Arial" panose="020B0604020202020204" pitchFamily="34" charset="0"/>
                      </a:endParaRPr>
                    </a:p>
                  </a:txBody>
                  <a:tcPr marL="63808" marR="63808" marT="0" marB="0" anchor="ctr">
                    <a:lnL w="12700" cap="flat" cmpd="sng" algn="ctr">
                      <a:solidFill>
                        <a:schemeClr val="tx1"/>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400" b="1" dirty="0">
                          <a:effectLst/>
                          <a:latin typeface="Helvetica" pitchFamily="2" charset="0"/>
                          <a:ea typeface="Calibri" panose="020F0502020204030204" pitchFamily="34" charset="0"/>
                          <a:cs typeface="Arial" panose="020B0604020202020204" pitchFamily="34" charset="0"/>
                        </a:rPr>
                        <a:t>NR (18-NR)</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400" b="1" dirty="0">
                          <a:effectLst/>
                          <a:latin typeface="Helvetica" pitchFamily="2" charset="0"/>
                          <a:ea typeface="Calibri" panose="020F0502020204030204" pitchFamily="34" charset="0"/>
                          <a:cs typeface="Arial" panose="020B0604020202020204" pitchFamily="34" charset="0"/>
                        </a:rPr>
                        <a:t>18 (11-NR)</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400" b="1" dirty="0">
                          <a:effectLst/>
                          <a:latin typeface="Helvetica" pitchFamily="2" charset="0"/>
                          <a:ea typeface="Calibri" panose="020F0502020204030204" pitchFamily="34" charset="0"/>
                          <a:cs typeface="Arial" panose="020B0604020202020204" pitchFamily="34" charset="0"/>
                        </a:rPr>
                        <a:t>0.07</a:t>
                      </a:r>
                    </a:p>
                  </a:txBody>
                  <a:tcPr marL="63808" marR="63808" marT="0" marB="0" anchor="ctr">
                    <a:lnL>
                      <a:noFill/>
                    </a:lnL>
                    <a:lnR w="1270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130171623"/>
                  </a:ext>
                </a:extLst>
              </a:tr>
              <a:tr h="421240">
                <a:tc>
                  <a:txBody>
                    <a:bodyPr/>
                    <a:lstStyle/>
                    <a:p>
                      <a:pPr marL="0" marR="0">
                        <a:spcBef>
                          <a:spcPts val="0"/>
                        </a:spcBef>
                        <a:spcAft>
                          <a:spcPts val="0"/>
                        </a:spcAft>
                      </a:pPr>
                      <a:r>
                        <a:rPr lang="en-US" sz="1400" b="0" dirty="0">
                          <a:effectLst/>
                          <a:latin typeface="Helvetica" pitchFamily="2" charset="0"/>
                          <a:ea typeface="Calibri" panose="020F0502020204030204" pitchFamily="34" charset="0"/>
                          <a:cs typeface="Arial" panose="020B0604020202020204" pitchFamily="34" charset="0"/>
                        </a:rPr>
                        <a:t>  12-month EFS (%)</a:t>
                      </a:r>
                    </a:p>
                  </a:txBody>
                  <a:tcPr marL="63808" marR="63808" marT="0" marB="0" anchor="ctr">
                    <a:lnL w="12700" cap="flat" cmpd="sng" algn="ctr">
                      <a:solidFill>
                        <a:schemeClr val="tx1"/>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dirty="0">
                          <a:effectLst/>
                          <a:latin typeface="Helvetica" pitchFamily="2" charset="0"/>
                          <a:ea typeface="Calibri" panose="020F0502020204030204" pitchFamily="34" charset="0"/>
                          <a:cs typeface="Arial" panose="020B0604020202020204" pitchFamily="34" charset="0"/>
                        </a:rPr>
                        <a:t>77% </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dirty="0">
                          <a:effectLst/>
                          <a:latin typeface="Helvetica" pitchFamily="2" charset="0"/>
                          <a:ea typeface="Calibri" panose="020F0502020204030204" pitchFamily="34" charset="0"/>
                          <a:cs typeface="Arial" panose="020B0604020202020204" pitchFamily="34" charset="0"/>
                        </a:rPr>
                        <a:t>56%</a:t>
                      </a:r>
                    </a:p>
                  </a:txBody>
                  <a:tcPr marL="63808" marR="63808"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b="0" dirty="0">
                          <a:effectLst/>
                          <a:latin typeface="Helvetica" pitchFamily="2" charset="0"/>
                          <a:ea typeface="Calibri" panose="020F0502020204030204" pitchFamily="34" charset="0"/>
                          <a:cs typeface="Arial" panose="020B0604020202020204" pitchFamily="34" charset="0"/>
                        </a:rPr>
                        <a:t>0.019</a:t>
                      </a:r>
                    </a:p>
                  </a:txBody>
                  <a:tcPr marL="63808" marR="63808" marT="0" marB="0" anchor="ctr">
                    <a:lnL>
                      <a:noFill/>
                    </a:lnL>
                    <a:lnR w="1270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994817459"/>
                  </a:ext>
                </a:extLst>
              </a:tr>
              <a:tr h="445607">
                <a:tc>
                  <a:txBody>
                    <a:bodyPr/>
                    <a:lstStyle/>
                    <a:p>
                      <a:pPr marL="0" marR="0">
                        <a:spcBef>
                          <a:spcPts val="0"/>
                        </a:spcBef>
                        <a:spcAft>
                          <a:spcPts val="0"/>
                        </a:spcAft>
                      </a:pPr>
                      <a:r>
                        <a:rPr lang="en-US" sz="1400" b="0" dirty="0">
                          <a:effectLst/>
                          <a:latin typeface="Helvetica" pitchFamily="2" charset="0"/>
                          <a:ea typeface="Calibri" panose="020F0502020204030204" pitchFamily="34" charset="0"/>
                          <a:cs typeface="Arial" panose="020B0604020202020204" pitchFamily="34" charset="0"/>
                        </a:rPr>
                        <a:t>  24-month EFS (%)</a:t>
                      </a:r>
                    </a:p>
                  </a:txBody>
                  <a:tcPr marL="63808" marR="63808" marT="0" marB="0" anchor="ctr">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dirty="0">
                          <a:effectLst/>
                          <a:latin typeface="Helvetica" pitchFamily="2" charset="0"/>
                          <a:ea typeface="Calibri" panose="020F0502020204030204" pitchFamily="34" charset="0"/>
                          <a:cs typeface="Arial" panose="020B0604020202020204" pitchFamily="34" charset="0"/>
                        </a:rPr>
                        <a:t>65%</a:t>
                      </a:r>
                    </a:p>
                  </a:txBody>
                  <a:tcPr marL="63808" marR="63808" marT="0" marB="0" anchor="ctr">
                    <a:lnL>
                      <a:noFill/>
                    </a:lnL>
                    <a:lnR w="12700" cap="flat" cmpd="sng" algn="ctr">
                      <a:no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dirty="0">
                          <a:effectLst/>
                          <a:latin typeface="Helvetica" pitchFamily="2" charset="0"/>
                          <a:ea typeface="Calibri" panose="020F0502020204030204" pitchFamily="34" charset="0"/>
                          <a:cs typeface="Arial" panose="020B0604020202020204" pitchFamily="34" charset="0"/>
                        </a:rPr>
                        <a:t>49%</a:t>
                      </a:r>
                    </a:p>
                  </a:txBody>
                  <a:tcPr marL="63808" marR="63808" marT="0" marB="0" anchor="ctr">
                    <a:lnL>
                      <a:noFill/>
                    </a:lnL>
                    <a:lnR w="12700" cap="flat" cmpd="sng" algn="ctr">
                      <a:no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dirty="0">
                          <a:effectLst/>
                          <a:latin typeface="Helvetica" pitchFamily="2" charset="0"/>
                          <a:ea typeface="Calibri" panose="020F0502020204030204" pitchFamily="34" charset="0"/>
                          <a:cs typeface="Arial" panose="020B0604020202020204" pitchFamily="34" charset="0"/>
                        </a:rPr>
                        <a:t>0.14</a:t>
                      </a:r>
                    </a:p>
                  </a:txBody>
                  <a:tcPr marL="63808" marR="63808" marT="0" marB="0" anchor="ctr">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756522"/>
                  </a:ext>
                </a:extLst>
              </a:tr>
            </a:tbl>
          </a:graphicData>
        </a:graphic>
      </p:graphicFrame>
      <p:sp>
        <p:nvSpPr>
          <p:cNvPr id="15" name="Rectangle 14">
            <a:extLst>
              <a:ext uri="{FF2B5EF4-FFF2-40B4-BE49-F238E27FC236}">
                <a16:creationId xmlns:a16="http://schemas.microsoft.com/office/drawing/2014/main" id="{D45504D8-DEC4-4F4B-9096-808B4ADEE923}"/>
              </a:ext>
            </a:extLst>
          </p:cNvPr>
          <p:cNvSpPr/>
          <p:nvPr/>
        </p:nvSpPr>
        <p:spPr>
          <a:xfrm>
            <a:off x="5790458" y="5733997"/>
            <a:ext cx="6316198" cy="646331"/>
          </a:xfrm>
          <a:prstGeom prst="rect">
            <a:avLst/>
          </a:prstGeom>
          <a:solidFill>
            <a:srgbClr val="F4D283">
              <a:alpha val="46000"/>
            </a:srgbClr>
          </a:solidFill>
          <a:ln w="19050">
            <a:solidFill>
              <a:schemeClr val="tx1"/>
            </a:solidFill>
          </a:ln>
        </p:spPr>
        <p:txBody>
          <a:bodyPr wrap="square">
            <a:spAutoFit/>
          </a:bodyPr>
          <a:lstStyle/>
          <a:p>
            <a:pPr algn="ctr"/>
            <a:r>
              <a:rPr lang="en-US" b="1" dirty="0"/>
              <a:t>FLAG-IDA+VEN </a:t>
            </a:r>
            <a:r>
              <a:rPr lang="en-US" dirty="0"/>
              <a:t>improved 12 and 24-month OS compared to FIA chemotherapy</a:t>
            </a:r>
          </a:p>
        </p:txBody>
      </p:sp>
      <p:graphicFrame>
        <p:nvGraphicFramePr>
          <p:cNvPr id="10" name="Table 9">
            <a:extLst>
              <a:ext uri="{FF2B5EF4-FFF2-40B4-BE49-F238E27FC236}">
                <a16:creationId xmlns:a16="http://schemas.microsoft.com/office/drawing/2014/main" id="{9DCB2B5C-A4DB-BA44-ADD4-3B9E8DA29FDF}"/>
              </a:ext>
            </a:extLst>
          </p:cNvPr>
          <p:cNvGraphicFramePr>
            <a:graphicFrameLocks noGrp="1"/>
          </p:cNvGraphicFramePr>
          <p:nvPr/>
        </p:nvGraphicFramePr>
        <p:xfrm>
          <a:off x="117604" y="1257300"/>
          <a:ext cx="5505275" cy="1683191"/>
        </p:xfrm>
        <a:graphic>
          <a:graphicData uri="http://schemas.openxmlformats.org/drawingml/2006/table">
            <a:tbl>
              <a:tblPr firstRow="1" firstCol="1" bandRow="1">
                <a:tableStyleId>{C083E6E3-FA7D-4D7B-A595-EF9225AFEA82}</a:tableStyleId>
              </a:tblPr>
              <a:tblGrid>
                <a:gridCol w="1905793">
                  <a:extLst>
                    <a:ext uri="{9D8B030D-6E8A-4147-A177-3AD203B41FA5}">
                      <a16:colId xmlns:a16="http://schemas.microsoft.com/office/drawing/2014/main" val="503938933"/>
                    </a:ext>
                  </a:extLst>
                </a:gridCol>
                <a:gridCol w="1611727">
                  <a:extLst>
                    <a:ext uri="{9D8B030D-6E8A-4147-A177-3AD203B41FA5}">
                      <a16:colId xmlns:a16="http://schemas.microsoft.com/office/drawing/2014/main" val="2583338141"/>
                    </a:ext>
                  </a:extLst>
                </a:gridCol>
                <a:gridCol w="1026927">
                  <a:extLst>
                    <a:ext uri="{9D8B030D-6E8A-4147-A177-3AD203B41FA5}">
                      <a16:colId xmlns:a16="http://schemas.microsoft.com/office/drawing/2014/main" val="4048783165"/>
                    </a:ext>
                  </a:extLst>
                </a:gridCol>
                <a:gridCol w="960828">
                  <a:extLst>
                    <a:ext uri="{9D8B030D-6E8A-4147-A177-3AD203B41FA5}">
                      <a16:colId xmlns:a16="http://schemas.microsoft.com/office/drawing/2014/main" val="2735296916"/>
                    </a:ext>
                  </a:extLst>
                </a:gridCol>
              </a:tblGrid>
              <a:tr h="518948">
                <a:tc>
                  <a:txBody>
                    <a:bodyPr/>
                    <a:lstStyle/>
                    <a:p>
                      <a:pPr marL="0" marR="0" algn="ctr">
                        <a:spcBef>
                          <a:spcPts val="0"/>
                        </a:spcBef>
                        <a:spcAft>
                          <a:spcPts val="0"/>
                        </a:spcAft>
                      </a:pPr>
                      <a:r>
                        <a:rPr lang="en-US" sz="1400" i="0" dirty="0">
                          <a:solidFill>
                            <a:schemeClr val="bg1"/>
                          </a:solidFill>
                          <a:effectLst/>
                          <a:latin typeface="Helvetica" pitchFamily="2" charset="0"/>
                          <a:ea typeface="Calibri" panose="020F0502020204030204" pitchFamily="34" charset="0"/>
                          <a:cs typeface="Arial" panose="020B0604020202020204" pitchFamily="34" charset="0"/>
                        </a:rPr>
                        <a:t>Response</a:t>
                      </a:r>
                    </a:p>
                    <a:p>
                      <a:pPr marL="0" marR="0" algn="ctr">
                        <a:spcBef>
                          <a:spcPts val="0"/>
                        </a:spcBef>
                        <a:spcAft>
                          <a:spcPts val="0"/>
                        </a:spcAft>
                      </a:pPr>
                      <a:r>
                        <a:rPr lang="en-US" sz="1400" i="0" dirty="0">
                          <a:solidFill>
                            <a:schemeClr val="bg1"/>
                          </a:solidFill>
                          <a:effectLst/>
                          <a:latin typeface="Helvetica" pitchFamily="2" charset="0"/>
                          <a:ea typeface="Calibri" panose="020F0502020204030204" pitchFamily="34" charset="0"/>
                          <a:cs typeface="Arial" panose="020B0604020202020204" pitchFamily="34" charset="0"/>
                        </a:rPr>
                        <a:t>N(%)</a:t>
                      </a:r>
                    </a:p>
                  </a:txBody>
                  <a:tcPr marL="63808" marR="63808" marT="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tc>
                  <a:txBody>
                    <a:bodyPr/>
                    <a:lstStyle/>
                    <a:p>
                      <a:pPr marL="0" marR="0" algn="ctr">
                        <a:spcBef>
                          <a:spcPts val="0"/>
                        </a:spcBef>
                        <a:spcAft>
                          <a:spcPts val="0"/>
                        </a:spcAft>
                      </a:pPr>
                      <a:r>
                        <a:rPr lang="en-US" sz="1400" dirty="0">
                          <a:solidFill>
                            <a:schemeClr val="bg1"/>
                          </a:solidFill>
                          <a:effectLst/>
                          <a:latin typeface="Helvetica" pitchFamily="2" charset="0"/>
                          <a:cs typeface="Arial" panose="020B0604020202020204" pitchFamily="34" charset="0"/>
                        </a:rPr>
                        <a:t>FLAG-IDA+VEN</a:t>
                      </a:r>
                    </a:p>
                    <a:p>
                      <a:pPr marL="0" marR="0" algn="ctr">
                        <a:spcBef>
                          <a:spcPts val="0"/>
                        </a:spcBef>
                        <a:spcAft>
                          <a:spcPts val="0"/>
                        </a:spcAft>
                      </a:pPr>
                      <a:r>
                        <a:rPr lang="en-US" sz="1400" dirty="0">
                          <a:solidFill>
                            <a:schemeClr val="bg1"/>
                          </a:solidFill>
                          <a:effectLst/>
                          <a:latin typeface="Helvetica" pitchFamily="2" charset="0"/>
                          <a:ea typeface="Calibri" panose="020F0502020204030204" pitchFamily="34" charset="0"/>
                          <a:cs typeface="Arial" panose="020B0604020202020204" pitchFamily="34" charset="0"/>
                        </a:rPr>
                        <a:t>(N=45)</a:t>
                      </a:r>
                    </a:p>
                  </a:txBody>
                  <a:tcPr marL="63808" marR="63808" marT="0" marB="0"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tc>
                  <a:txBody>
                    <a:bodyPr/>
                    <a:lstStyle/>
                    <a:p>
                      <a:pPr marL="0" marR="0" algn="ctr">
                        <a:spcBef>
                          <a:spcPts val="0"/>
                        </a:spcBef>
                        <a:spcAft>
                          <a:spcPts val="0"/>
                        </a:spcAft>
                      </a:pPr>
                      <a:r>
                        <a:rPr lang="en-US" sz="1400" dirty="0">
                          <a:solidFill>
                            <a:schemeClr val="bg1"/>
                          </a:solidFill>
                          <a:effectLst/>
                          <a:latin typeface="Helvetica" pitchFamily="2" charset="0"/>
                          <a:ea typeface="Calibri" panose="020F0502020204030204" pitchFamily="34" charset="0"/>
                          <a:cs typeface="Arial" panose="020B0604020202020204" pitchFamily="34" charset="0"/>
                        </a:rPr>
                        <a:t>FIA</a:t>
                      </a:r>
                    </a:p>
                    <a:p>
                      <a:pPr marL="0" marR="0" algn="ctr">
                        <a:spcBef>
                          <a:spcPts val="0"/>
                        </a:spcBef>
                        <a:spcAft>
                          <a:spcPts val="0"/>
                        </a:spcAft>
                      </a:pPr>
                      <a:r>
                        <a:rPr lang="en-US" sz="1400" dirty="0">
                          <a:solidFill>
                            <a:schemeClr val="bg1"/>
                          </a:solidFill>
                          <a:effectLst/>
                          <a:latin typeface="Helvetica" pitchFamily="2" charset="0"/>
                          <a:ea typeface="Calibri" panose="020F0502020204030204" pitchFamily="34" charset="0"/>
                          <a:cs typeface="Arial" panose="020B0604020202020204" pitchFamily="34" charset="0"/>
                        </a:rPr>
                        <a:t>(N=68)</a:t>
                      </a:r>
                    </a:p>
                  </a:txBody>
                  <a:tcPr marL="63808" marR="63808" marT="0" marB="0"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tc>
                  <a:txBody>
                    <a:bodyPr/>
                    <a:lstStyle/>
                    <a:p>
                      <a:pPr marL="0" marR="0" algn="ctr">
                        <a:spcBef>
                          <a:spcPts val="0"/>
                        </a:spcBef>
                        <a:spcAft>
                          <a:spcPts val="0"/>
                        </a:spcAft>
                      </a:pPr>
                      <a:r>
                        <a:rPr lang="en-US" sz="1400" i="1" dirty="0">
                          <a:solidFill>
                            <a:schemeClr val="bg1"/>
                          </a:solidFill>
                          <a:effectLst/>
                          <a:latin typeface="Helvetica" pitchFamily="2" charset="0"/>
                          <a:ea typeface="Calibri" panose="020F0502020204030204" pitchFamily="34" charset="0"/>
                          <a:cs typeface="Arial" panose="020B0604020202020204" pitchFamily="34" charset="0"/>
                        </a:rPr>
                        <a:t>P-value</a:t>
                      </a:r>
                    </a:p>
                  </a:txBody>
                  <a:tcPr marL="63808" marR="63808"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1707188474"/>
                  </a:ext>
                </a:extLst>
              </a:tr>
              <a:tr h="388081">
                <a:tc>
                  <a:txBody>
                    <a:bodyPr/>
                    <a:lstStyle/>
                    <a:p>
                      <a:pPr marL="0" marR="0">
                        <a:spcBef>
                          <a:spcPts val="0"/>
                        </a:spcBef>
                        <a:spcAft>
                          <a:spcPts val="0"/>
                        </a:spcAft>
                      </a:pPr>
                      <a:r>
                        <a:rPr lang="en-US" sz="1400" i="0" dirty="0">
                          <a:effectLst/>
                          <a:latin typeface="Helvetica" pitchFamily="2" charset="0"/>
                          <a:ea typeface="Calibri" panose="020F0502020204030204" pitchFamily="34" charset="0"/>
                          <a:cs typeface="Arial" panose="020B0604020202020204" pitchFamily="34" charset="0"/>
                        </a:rPr>
                        <a:t>CRc</a:t>
                      </a:r>
                    </a:p>
                  </a:txBody>
                  <a:tcPr marL="63808" marR="63808" marT="0" marB="0" anchor="ctr">
                    <a:lnL w="12700" cap="flat" cmpd="sng" algn="ctr">
                      <a:solidFill>
                        <a:schemeClr val="tx1"/>
                      </a:solidFill>
                      <a:prstDash val="solid"/>
                      <a:round/>
                      <a:headEnd type="none" w="med" len="med"/>
                      <a:tailEnd type="none" w="med" len="med"/>
                    </a:lnL>
                    <a:lnR>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400" dirty="0">
                          <a:effectLst/>
                          <a:latin typeface="Helvetica" pitchFamily="2" charset="0"/>
                          <a:ea typeface="Calibri" panose="020F0502020204030204" pitchFamily="34" charset="0"/>
                          <a:cs typeface="Arial" panose="020B0604020202020204" pitchFamily="34" charset="0"/>
                        </a:rPr>
                        <a:t>40 (89)</a:t>
                      </a:r>
                    </a:p>
                  </a:txBody>
                  <a:tcPr marL="63808" marR="63808" marT="0" marB="0" anchor="ctr">
                    <a:lnL>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400" dirty="0">
                          <a:effectLst/>
                          <a:latin typeface="Helvetica" pitchFamily="2" charset="0"/>
                          <a:ea typeface="Calibri" panose="020F0502020204030204" pitchFamily="34" charset="0"/>
                          <a:cs typeface="Arial" panose="020B0604020202020204" pitchFamily="34" charset="0"/>
                        </a:rPr>
                        <a:t>58 (85)</a:t>
                      </a:r>
                    </a:p>
                  </a:txBody>
                  <a:tcPr marL="63808" marR="63808" marT="0" marB="0" anchor="ctr">
                    <a:lnL>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400" b="0" dirty="0">
                          <a:effectLst/>
                          <a:latin typeface="Helvetica" pitchFamily="2" charset="0"/>
                          <a:ea typeface="Calibri" panose="020F0502020204030204" pitchFamily="34" charset="0"/>
                          <a:cs typeface="Arial" panose="020B0604020202020204" pitchFamily="34" charset="0"/>
                        </a:rPr>
                        <a:t>0.77</a:t>
                      </a:r>
                    </a:p>
                  </a:txBody>
                  <a:tcPr marL="63808" marR="63808" marT="0" marB="0" anchor="ctr">
                    <a:lnL>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extLst>
                  <a:ext uri="{0D108BD9-81ED-4DB2-BD59-A6C34878D82A}">
                    <a16:rowId xmlns:a16="http://schemas.microsoft.com/office/drawing/2014/main" val="1345228398"/>
                  </a:ext>
                </a:extLst>
              </a:tr>
              <a:tr h="388081">
                <a:tc>
                  <a:txBody>
                    <a:bodyPr/>
                    <a:lstStyle/>
                    <a:p>
                      <a:pPr marL="0" marR="0">
                        <a:spcBef>
                          <a:spcPts val="0"/>
                        </a:spcBef>
                        <a:spcAft>
                          <a:spcPts val="0"/>
                        </a:spcAft>
                      </a:pPr>
                      <a:r>
                        <a:rPr lang="en-US" sz="1400" i="0" dirty="0">
                          <a:effectLst/>
                          <a:latin typeface="Helvetica" pitchFamily="2" charset="0"/>
                          <a:ea typeface="Calibri" panose="020F0502020204030204" pitchFamily="34" charset="0"/>
                          <a:cs typeface="Arial" panose="020B0604020202020204" pitchFamily="34" charset="0"/>
                        </a:rPr>
                        <a:t>MRD-negative CRc</a:t>
                      </a:r>
                    </a:p>
                  </a:txBody>
                  <a:tcPr marL="63808" marR="63808" marT="0" marB="0" anchor="ctr">
                    <a:lnL w="12700" cap="flat" cmpd="sng" algn="ctr">
                      <a:solidFill>
                        <a:schemeClr val="tx1"/>
                      </a:solidFill>
                      <a:prstDash val="solid"/>
                      <a:round/>
                      <a:headEnd type="none" w="med" len="med"/>
                      <a:tailEnd type="none" w="med" len="med"/>
                    </a:lnL>
                    <a:lnR>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400" dirty="0">
                          <a:effectLst/>
                          <a:latin typeface="Helvetica" pitchFamily="2" charset="0"/>
                          <a:ea typeface="Calibri" panose="020F0502020204030204" pitchFamily="34" charset="0"/>
                          <a:cs typeface="Arial" panose="020B0604020202020204" pitchFamily="34" charset="0"/>
                        </a:rPr>
                        <a:t>37/40 (93)</a:t>
                      </a:r>
                    </a:p>
                  </a:txBody>
                  <a:tcPr marL="63808" marR="63808" marT="0" marB="0" anchor="ctr">
                    <a:lnL>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400" dirty="0">
                          <a:effectLst/>
                          <a:latin typeface="Helvetica" pitchFamily="2" charset="0"/>
                          <a:ea typeface="Calibri" panose="020F0502020204030204" pitchFamily="34" charset="0"/>
                          <a:cs typeface="Arial" panose="020B0604020202020204" pitchFamily="34" charset="0"/>
                        </a:rPr>
                        <a:t>32/53 (60)</a:t>
                      </a:r>
                    </a:p>
                  </a:txBody>
                  <a:tcPr marL="63808" marR="63808" marT="0" marB="0" anchor="ctr">
                    <a:lnL>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400" b="1" i="0" dirty="0">
                          <a:effectLst/>
                          <a:latin typeface="Helvetica" pitchFamily="2" charset="0"/>
                          <a:ea typeface="Calibri" panose="020F0502020204030204" pitchFamily="34" charset="0"/>
                          <a:cs typeface="Arial" panose="020B0604020202020204" pitchFamily="34" charset="0"/>
                        </a:rPr>
                        <a:t>&lt; 0.01</a:t>
                      </a:r>
                    </a:p>
                  </a:txBody>
                  <a:tcPr marL="63808" marR="63808" marT="0" marB="0" anchor="ctr">
                    <a:lnL>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extLst>
                  <a:ext uri="{0D108BD9-81ED-4DB2-BD59-A6C34878D82A}">
                    <a16:rowId xmlns:a16="http://schemas.microsoft.com/office/drawing/2014/main" val="2421824617"/>
                  </a:ext>
                </a:extLst>
              </a:tr>
              <a:tr h="388081">
                <a:tc>
                  <a:txBody>
                    <a:bodyPr/>
                    <a:lstStyle/>
                    <a:p>
                      <a:pPr marL="0" marR="0">
                        <a:spcBef>
                          <a:spcPts val="0"/>
                        </a:spcBef>
                        <a:spcAft>
                          <a:spcPts val="0"/>
                        </a:spcAft>
                      </a:pPr>
                      <a:r>
                        <a:rPr lang="en-US" sz="1400" i="0" dirty="0">
                          <a:effectLst/>
                          <a:latin typeface="Helvetica" pitchFamily="2" charset="0"/>
                          <a:ea typeface="Calibri" panose="020F0502020204030204" pitchFamily="34" charset="0"/>
                          <a:cs typeface="Arial" panose="020B0604020202020204" pitchFamily="34" charset="0"/>
                        </a:rPr>
                        <a:t>Proceeded  to HSCT</a:t>
                      </a:r>
                    </a:p>
                  </a:txBody>
                  <a:tcPr marL="63808" marR="63808" marT="0" marB="0" anchor="ctr">
                    <a:lnL w="12700" cap="flat" cmpd="sng" algn="ctr">
                      <a:solidFill>
                        <a:schemeClr val="tx1"/>
                      </a:solidFill>
                      <a:prstDash val="solid"/>
                      <a:round/>
                      <a:headEnd type="none" w="med" len="med"/>
                      <a:tailEnd type="none" w="med" len="med"/>
                    </a:lnL>
                    <a:lnR>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400" dirty="0">
                          <a:effectLst/>
                          <a:latin typeface="Helvetica" pitchFamily="2" charset="0"/>
                          <a:ea typeface="Calibri" panose="020F0502020204030204" pitchFamily="34" charset="0"/>
                          <a:cs typeface="Arial" panose="020B0604020202020204" pitchFamily="34" charset="0"/>
                        </a:rPr>
                        <a:t>28 (62)</a:t>
                      </a:r>
                    </a:p>
                  </a:txBody>
                  <a:tcPr marL="63808" marR="63808" marT="0" marB="0" anchor="ctr">
                    <a:lnL>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400" dirty="0">
                          <a:effectLst/>
                          <a:latin typeface="Helvetica" pitchFamily="2" charset="0"/>
                          <a:ea typeface="Calibri" panose="020F0502020204030204" pitchFamily="34" charset="0"/>
                          <a:cs typeface="Arial" panose="020B0604020202020204" pitchFamily="34" charset="0"/>
                        </a:rPr>
                        <a:t>29 (43)</a:t>
                      </a:r>
                    </a:p>
                  </a:txBody>
                  <a:tcPr marL="63808" marR="63808" marT="0" marB="0" anchor="ctr">
                    <a:lnL>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tc>
                  <a:txBody>
                    <a:bodyPr/>
                    <a:lstStyle/>
                    <a:p>
                      <a:pPr marL="0" marR="0" algn="ctr">
                        <a:spcBef>
                          <a:spcPts val="0"/>
                        </a:spcBef>
                        <a:spcAft>
                          <a:spcPts val="0"/>
                        </a:spcAft>
                      </a:pPr>
                      <a:r>
                        <a:rPr lang="en-US" sz="1400" b="1" i="0" dirty="0">
                          <a:effectLst/>
                          <a:latin typeface="Helvetica" pitchFamily="2" charset="0"/>
                          <a:ea typeface="Calibri" panose="020F0502020204030204" pitchFamily="34" charset="0"/>
                          <a:cs typeface="Arial" panose="020B0604020202020204" pitchFamily="34" charset="0"/>
                        </a:rPr>
                        <a:t>0.05</a:t>
                      </a:r>
                    </a:p>
                  </a:txBody>
                  <a:tcPr marL="63808" marR="63808" marT="0" marB="0" anchor="ctr">
                    <a:lnL>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4D283">
                        <a:alpha val="46000"/>
                      </a:srgbClr>
                    </a:solidFill>
                  </a:tcPr>
                </a:tc>
                <a:extLst>
                  <a:ext uri="{0D108BD9-81ED-4DB2-BD59-A6C34878D82A}">
                    <a16:rowId xmlns:a16="http://schemas.microsoft.com/office/drawing/2014/main" val="3138277131"/>
                  </a:ext>
                </a:extLst>
              </a:tr>
            </a:tbl>
          </a:graphicData>
        </a:graphic>
      </p:graphicFrame>
      <p:pic>
        <p:nvPicPr>
          <p:cNvPr id="4" name="Picture 3">
            <a:extLst>
              <a:ext uri="{FF2B5EF4-FFF2-40B4-BE49-F238E27FC236}">
                <a16:creationId xmlns:a16="http://schemas.microsoft.com/office/drawing/2014/main" id="{A4914EDE-DE19-1245-905F-CC5C2E335691}"/>
              </a:ext>
            </a:extLst>
          </p:cNvPr>
          <p:cNvPicPr>
            <a:picLocks noChangeAspect="1"/>
          </p:cNvPicPr>
          <p:nvPr/>
        </p:nvPicPr>
        <p:blipFill rotWithShape="1">
          <a:blip r:embed="rId2"/>
          <a:srcRect l="11800" r="10401" b="4889"/>
          <a:stretch/>
        </p:blipFill>
        <p:spPr>
          <a:xfrm>
            <a:off x="5790458" y="1257300"/>
            <a:ext cx="6316198" cy="4343400"/>
          </a:xfrm>
          <a:prstGeom prst="rect">
            <a:avLst/>
          </a:prstGeom>
          <a:ln w="19050">
            <a:solidFill>
              <a:schemeClr val="tx1"/>
            </a:solidFill>
          </a:ln>
        </p:spPr>
      </p:pic>
      <p:sp>
        <p:nvSpPr>
          <p:cNvPr id="12" name="Title 1">
            <a:extLst>
              <a:ext uri="{FF2B5EF4-FFF2-40B4-BE49-F238E27FC236}">
                <a16:creationId xmlns:a16="http://schemas.microsoft.com/office/drawing/2014/main" id="{491367FD-AECF-A741-AE1B-44B017AA1802}"/>
              </a:ext>
            </a:extLst>
          </p:cNvPr>
          <p:cNvSpPr txBox="1">
            <a:spLocks/>
          </p:cNvSpPr>
          <p:nvPr/>
        </p:nvSpPr>
        <p:spPr>
          <a:xfrm>
            <a:off x="0" y="0"/>
            <a:ext cx="12192000" cy="79141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000" b="1" dirty="0">
                <a:latin typeface="Helvetica" pitchFamily="2" charset="0"/>
                <a:cs typeface="Arial" panose="020B0604020202020204" pitchFamily="34" charset="0"/>
              </a:rPr>
              <a:t>FLAG-IDA+VEN in ND-AML: </a:t>
            </a:r>
            <a:r>
              <a:rPr lang="en-US" sz="3000" dirty="0">
                <a:solidFill>
                  <a:schemeClr val="tx1">
                    <a:lumMod val="95000"/>
                    <a:lumOff val="5000"/>
                  </a:schemeClr>
                </a:solidFill>
                <a:latin typeface="Helvetica" pitchFamily="2" charset="0"/>
                <a:cs typeface="Arial" panose="020B0604020202020204" pitchFamily="34" charset="0"/>
              </a:rPr>
              <a:t>Outcomes in propensity matched group</a:t>
            </a:r>
            <a:endParaRPr lang="en-US" sz="3000" dirty="0">
              <a:latin typeface="Helvetica" pitchFamily="2" charset="0"/>
              <a:cs typeface="Arial" panose="020B0604020202020204" pitchFamily="34" charset="0"/>
            </a:endParaRPr>
          </a:p>
        </p:txBody>
      </p:sp>
      <p:sp>
        <p:nvSpPr>
          <p:cNvPr id="13" name="Rectangle 12">
            <a:extLst>
              <a:ext uri="{FF2B5EF4-FFF2-40B4-BE49-F238E27FC236}">
                <a16:creationId xmlns:a16="http://schemas.microsoft.com/office/drawing/2014/main" id="{54E86968-F517-0241-8595-F2CC2A274D1B}"/>
              </a:ext>
            </a:extLst>
          </p:cNvPr>
          <p:cNvSpPr/>
          <p:nvPr/>
        </p:nvSpPr>
        <p:spPr>
          <a:xfrm>
            <a:off x="0" y="659807"/>
            <a:ext cx="12192000" cy="68787"/>
          </a:xfrm>
          <a:prstGeom prst="rect">
            <a:avLst/>
          </a:prstGeom>
          <a:gradFill flip="none" rotWithShape="1">
            <a:gsLst>
              <a:gs pos="37000">
                <a:srgbClr val="FF0000">
                  <a:lumMod val="80585"/>
                </a:srgbClr>
              </a:gs>
              <a:gs pos="0">
                <a:srgbClr val="C00000">
                  <a:lumMod val="94713"/>
                </a:srgbClr>
              </a:gs>
              <a:gs pos="74000">
                <a:srgbClr val="C00000">
                  <a:alpha val="69000"/>
                  <a:lumMod val="53338"/>
                  <a:lumOff val="46662"/>
                </a:srgbClr>
              </a:gs>
              <a:gs pos="100000">
                <a:schemeClr val="bg1">
                  <a:lumMod val="0"/>
                  <a:lumOff val="10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98130D76-8170-0041-89E6-F8D0AB75C972}"/>
              </a:ext>
            </a:extLst>
          </p:cNvPr>
          <p:cNvSpPr txBox="1"/>
          <p:nvPr/>
        </p:nvSpPr>
        <p:spPr>
          <a:xfrm>
            <a:off x="0" y="6521325"/>
            <a:ext cx="2941896" cy="369332"/>
          </a:xfrm>
          <a:prstGeom prst="rect">
            <a:avLst/>
          </a:prstGeom>
          <a:noFill/>
        </p:spPr>
        <p:txBody>
          <a:bodyPr wrap="none" rtlCol="0">
            <a:spAutoFit/>
          </a:bodyPr>
          <a:lstStyle/>
          <a:p>
            <a:r>
              <a:rPr lang="en-US" dirty="0" err="1">
                <a:latin typeface="Arial" panose="020B0604020202020204" pitchFamily="34" charset="0"/>
                <a:cs typeface="Arial" panose="020B0604020202020204" pitchFamily="34" charset="0"/>
              </a:rPr>
              <a:t>Lachowiez</a:t>
            </a:r>
            <a:r>
              <a:rPr lang="en-US" dirty="0">
                <a:latin typeface="Arial" panose="020B0604020202020204" pitchFamily="34" charset="0"/>
                <a:cs typeface="Arial" panose="020B0604020202020204" pitchFamily="34" charset="0"/>
              </a:rPr>
              <a:t> et al, ASH 2021</a:t>
            </a:r>
          </a:p>
        </p:txBody>
      </p:sp>
      <p:sp>
        <p:nvSpPr>
          <p:cNvPr id="9" name="TextBox 8">
            <a:extLst>
              <a:ext uri="{FF2B5EF4-FFF2-40B4-BE49-F238E27FC236}">
                <a16:creationId xmlns:a16="http://schemas.microsoft.com/office/drawing/2014/main" id="{EBB08BEC-6931-3741-A204-9DCDBBC6E8D2}"/>
              </a:ext>
            </a:extLst>
          </p:cNvPr>
          <p:cNvSpPr txBox="1"/>
          <p:nvPr/>
        </p:nvSpPr>
        <p:spPr>
          <a:xfrm>
            <a:off x="6022848" y="6488668"/>
            <a:ext cx="6169152" cy="369332"/>
          </a:xfrm>
          <a:prstGeom prst="rect">
            <a:avLst/>
          </a:prstGeom>
          <a:noFill/>
        </p:spPr>
        <p:txBody>
          <a:bodyPr wrap="square">
            <a:spAutoFit/>
          </a:bodyPr>
          <a:lstStyle/>
          <a:p>
            <a:pPr lvl="0" algn="r">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10330978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13C51-98B2-BA4B-80F0-367D38977E6B}"/>
              </a:ext>
            </a:extLst>
          </p:cNvPr>
          <p:cNvSpPr>
            <a:spLocks noGrp="1"/>
          </p:cNvSpPr>
          <p:nvPr>
            <p:ph type="title"/>
          </p:nvPr>
        </p:nvSpPr>
        <p:spPr/>
        <p:txBody>
          <a:bodyPr/>
          <a:lstStyle/>
          <a:p>
            <a:r>
              <a:rPr lang="en-US" dirty="0" err="1"/>
              <a:t>Venetoclax</a:t>
            </a:r>
            <a:r>
              <a:rPr lang="en-US" dirty="0"/>
              <a:t> + Intensive Chemotherapy	</a:t>
            </a:r>
          </a:p>
        </p:txBody>
      </p:sp>
      <p:sp>
        <p:nvSpPr>
          <p:cNvPr id="3" name="Content Placeholder 2">
            <a:extLst>
              <a:ext uri="{FF2B5EF4-FFF2-40B4-BE49-F238E27FC236}">
                <a16:creationId xmlns:a16="http://schemas.microsoft.com/office/drawing/2014/main" id="{1B5EFA40-0ECE-A542-BAF3-F0E2A45352AE}"/>
              </a:ext>
            </a:extLst>
          </p:cNvPr>
          <p:cNvSpPr>
            <a:spLocks noGrp="1"/>
          </p:cNvSpPr>
          <p:nvPr>
            <p:ph idx="1"/>
          </p:nvPr>
        </p:nvSpPr>
        <p:spPr/>
        <p:txBody>
          <a:bodyPr/>
          <a:lstStyle/>
          <a:p>
            <a:r>
              <a:rPr lang="en-US" dirty="0"/>
              <a:t>High response rates</a:t>
            </a:r>
          </a:p>
          <a:p>
            <a:endParaRPr lang="en-US" dirty="0"/>
          </a:p>
          <a:p>
            <a:r>
              <a:rPr lang="en-US" dirty="0"/>
              <a:t>High MRD negative rates</a:t>
            </a:r>
          </a:p>
          <a:p>
            <a:endParaRPr lang="en-US" dirty="0"/>
          </a:p>
          <a:p>
            <a:r>
              <a:rPr lang="en-US" dirty="0"/>
              <a:t>Will it be better than intensive chemotherapy alone?</a:t>
            </a:r>
          </a:p>
          <a:p>
            <a:endParaRPr lang="en-US" dirty="0"/>
          </a:p>
          <a:p>
            <a:r>
              <a:rPr lang="en-US" dirty="0"/>
              <a:t>Would it be better than </a:t>
            </a:r>
            <a:r>
              <a:rPr lang="en-US" dirty="0" err="1"/>
              <a:t>venetoclax+HMA</a:t>
            </a:r>
            <a:r>
              <a:rPr lang="en-US" dirty="0"/>
              <a:t> alone?</a:t>
            </a:r>
          </a:p>
        </p:txBody>
      </p:sp>
      <p:sp>
        <p:nvSpPr>
          <p:cNvPr id="4" name="TextBox 3">
            <a:extLst>
              <a:ext uri="{FF2B5EF4-FFF2-40B4-BE49-F238E27FC236}">
                <a16:creationId xmlns:a16="http://schemas.microsoft.com/office/drawing/2014/main" id="{0C3CDFF5-0916-8E4F-A666-5587825308C3}"/>
              </a:ext>
            </a:extLst>
          </p:cNvPr>
          <p:cNvSpPr txBox="1"/>
          <p:nvPr/>
        </p:nvSpPr>
        <p:spPr>
          <a:xfrm>
            <a:off x="0" y="6488668"/>
            <a:ext cx="6169152" cy="369332"/>
          </a:xfrm>
          <a:prstGeom prst="rect">
            <a:avLst/>
          </a:prstGeom>
          <a:noFill/>
        </p:spPr>
        <p:txBody>
          <a:bodyPr wrap="square">
            <a:spAutoFit/>
          </a:bodyPr>
          <a:lstStyle/>
          <a:p>
            <a:pPr lvl="0">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7876625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3319E-245F-0642-A1CA-5C87EA9B3C22}"/>
              </a:ext>
            </a:extLst>
          </p:cNvPr>
          <p:cNvSpPr>
            <a:spLocks noGrp="1"/>
          </p:cNvSpPr>
          <p:nvPr>
            <p:ph type="title"/>
          </p:nvPr>
        </p:nvSpPr>
        <p:spPr>
          <a:xfrm>
            <a:off x="838200" y="365125"/>
            <a:ext cx="11170920" cy="1325563"/>
          </a:xfrm>
        </p:spPr>
        <p:txBody>
          <a:bodyPr>
            <a:normAutofit fontScale="90000"/>
          </a:bodyPr>
          <a:lstStyle/>
          <a:p>
            <a:r>
              <a:rPr lang="en-US" dirty="0" err="1"/>
              <a:t>Venetoclax</a:t>
            </a:r>
            <a:r>
              <a:rPr lang="en-US" dirty="0"/>
              <a:t> + Decitabine for Younger Newly Diagnosed Patients with ELN Adverse Risk AML</a:t>
            </a:r>
          </a:p>
        </p:txBody>
      </p:sp>
      <p:sp>
        <p:nvSpPr>
          <p:cNvPr id="3" name="Content Placeholder 2">
            <a:extLst>
              <a:ext uri="{FF2B5EF4-FFF2-40B4-BE49-F238E27FC236}">
                <a16:creationId xmlns:a16="http://schemas.microsoft.com/office/drawing/2014/main" id="{A68B7070-32E2-0044-BA51-C682DF6B438C}"/>
              </a:ext>
            </a:extLst>
          </p:cNvPr>
          <p:cNvSpPr>
            <a:spLocks noGrp="1"/>
          </p:cNvSpPr>
          <p:nvPr>
            <p:ph idx="1"/>
          </p:nvPr>
        </p:nvSpPr>
        <p:spPr>
          <a:xfrm>
            <a:off x="838200" y="1825625"/>
            <a:ext cx="10329672" cy="4351338"/>
          </a:xfrm>
        </p:spPr>
        <p:txBody>
          <a:bodyPr/>
          <a:lstStyle/>
          <a:p>
            <a:r>
              <a:rPr lang="en-US" dirty="0"/>
              <a:t>Standard </a:t>
            </a:r>
            <a:r>
              <a:rPr lang="en-US" dirty="0" err="1"/>
              <a:t>venetoclax</a:t>
            </a:r>
            <a:r>
              <a:rPr lang="en-US" dirty="0"/>
              <a:t>/decitabine</a:t>
            </a:r>
          </a:p>
          <a:p>
            <a:endParaRPr lang="en-US" dirty="0"/>
          </a:p>
          <a:p>
            <a:r>
              <a:rPr lang="en-US" dirty="0"/>
              <a:t>If FLT3+ added sorafenib in some</a:t>
            </a:r>
          </a:p>
          <a:p>
            <a:endParaRPr lang="en-US" dirty="0"/>
          </a:p>
          <a:p>
            <a:r>
              <a:rPr lang="en-US" dirty="0"/>
              <a:t>Those who responded had 1-2 cycles of HIDAC followed by </a:t>
            </a:r>
            <a:r>
              <a:rPr lang="en-US" dirty="0" err="1"/>
              <a:t>allo</a:t>
            </a:r>
            <a:r>
              <a:rPr lang="en-US" dirty="0"/>
              <a:t> SCT</a:t>
            </a:r>
          </a:p>
          <a:p>
            <a:endParaRPr lang="en-US" dirty="0"/>
          </a:p>
          <a:p>
            <a:r>
              <a:rPr lang="en-US" dirty="0"/>
              <a:t>14 evaluable patients, compared to historical controls with 7+3</a:t>
            </a:r>
          </a:p>
        </p:txBody>
      </p:sp>
      <p:sp>
        <p:nvSpPr>
          <p:cNvPr id="4" name="TextBox 3">
            <a:extLst>
              <a:ext uri="{FF2B5EF4-FFF2-40B4-BE49-F238E27FC236}">
                <a16:creationId xmlns:a16="http://schemas.microsoft.com/office/drawing/2014/main" id="{A5354704-D574-0A45-941A-5F2B9D629F6B}"/>
              </a:ext>
            </a:extLst>
          </p:cNvPr>
          <p:cNvSpPr txBox="1"/>
          <p:nvPr/>
        </p:nvSpPr>
        <p:spPr>
          <a:xfrm>
            <a:off x="0" y="6488668"/>
            <a:ext cx="3070136"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Chen S et al. ASH 2021 #35</a:t>
            </a:r>
          </a:p>
        </p:txBody>
      </p:sp>
      <p:sp>
        <p:nvSpPr>
          <p:cNvPr id="5" name="TextBox 4">
            <a:extLst>
              <a:ext uri="{FF2B5EF4-FFF2-40B4-BE49-F238E27FC236}">
                <a16:creationId xmlns:a16="http://schemas.microsoft.com/office/drawing/2014/main" id="{6355DB8D-8034-2B48-B650-B509DEE6CD86}"/>
              </a:ext>
            </a:extLst>
          </p:cNvPr>
          <p:cNvSpPr txBox="1"/>
          <p:nvPr/>
        </p:nvSpPr>
        <p:spPr>
          <a:xfrm>
            <a:off x="6022848" y="6488668"/>
            <a:ext cx="6169152" cy="369332"/>
          </a:xfrm>
          <a:prstGeom prst="rect">
            <a:avLst/>
          </a:prstGeom>
          <a:noFill/>
        </p:spPr>
        <p:txBody>
          <a:bodyPr wrap="square">
            <a:spAutoFit/>
          </a:bodyPr>
          <a:lstStyle/>
          <a:p>
            <a:pPr lvl="0" algn="r">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5106094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descr="Chart, bar chart&#10;&#10;Description automatically generated">
            <a:extLst>
              <a:ext uri="{FF2B5EF4-FFF2-40B4-BE49-F238E27FC236}">
                <a16:creationId xmlns:a16="http://schemas.microsoft.com/office/drawing/2014/main" id="{0DEFC1CF-6796-0F4D-990B-BF42B8C2B599}"/>
              </a:ext>
            </a:extLst>
          </p:cNvPr>
          <p:cNvPicPr>
            <a:picLocks noGrp="1" noChangeAspect="1"/>
          </p:cNvPicPr>
          <p:nvPr>
            <p:ph idx="1"/>
          </p:nvPr>
        </p:nvPicPr>
        <p:blipFill>
          <a:blip r:embed="rId2"/>
          <a:stretch>
            <a:fillRect/>
          </a:stretch>
        </p:blipFill>
        <p:spPr>
          <a:xfrm>
            <a:off x="2939587" y="643466"/>
            <a:ext cx="6312825" cy="5571067"/>
          </a:xfrm>
          <a:prstGeom prst="rect">
            <a:avLst/>
          </a:prstGeom>
        </p:spPr>
      </p:pic>
      <p:sp>
        <p:nvSpPr>
          <p:cNvPr id="6" name="TextBox 5">
            <a:extLst>
              <a:ext uri="{FF2B5EF4-FFF2-40B4-BE49-F238E27FC236}">
                <a16:creationId xmlns:a16="http://schemas.microsoft.com/office/drawing/2014/main" id="{808BA612-571D-7140-BD42-DF8131B10CC2}"/>
              </a:ext>
            </a:extLst>
          </p:cNvPr>
          <p:cNvSpPr txBox="1"/>
          <p:nvPr/>
        </p:nvSpPr>
        <p:spPr>
          <a:xfrm>
            <a:off x="0" y="6488668"/>
            <a:ext cx="3070136"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Chen S et al. ASH 2021 #35</a:t>
            </a:r>
          </a:p>
        </p:txBody>
      </p:sp>
      <p:sp>
        <p:nvSpPr>
          <p:cNvPr id="4" name="TextBox 3">
            <a:extLst>
              <a:ext uri="{FF2B5EF4-FFF2-40B4-BE49-F238E27FC236}">
                <a16:creationId xmlns:a16="http://schemas.microsoft.com/office/drawing/2014/main" id="{7A679681-D772-2B46-9714-B9B20ECA154E}"/>
              </a:ext>
            </a:extLst>
          </p:cNvPr>
          <p:cNvSpPr txBox="1"/>
          <p:nvPr/>
        </p:nvSpPr>
        <p:spPr>
          <a:xfrm>
            <a:off x="6022848" y="6488668"/>
            <a:ext cx="6169152" cy="369332"/>
          </a:xfrm>
          <a:prstGeom prst="rect">
            <a:avLst/>
          </a:prstGeom>
          <a:noFill/>
        </p:spPr>
        <p:txBody>
          <a:bodyPr wrap="square">
            <a:spAutoFit/>
          </a:bodyPr>
          <a:lstStyle/>
          <a:p>
            <a:pPr lvl="0" algn="r">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22537699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E310C-8EF4-C942-A3BA-FD29935D27E0}"/>
              </a:ext>
            </a:extLst>
          </p:cNvPr>
          <p:cNvSpPr>
            <a:spLocks noGrp="1"/>
          </p:cNvSpPr>
          <p:nvPr>
            <p:ph type="title"/>
          </p:nvPr>
        </p:nvSpPr>
        <p:spPr/>
        <p:txBody>
          <a:bodyPr/>
          <a:lstStyle/>
          <a:p>
            <a:r>
              <a:rPr lang="en-US" dirty="0"/>
              <a:t>The End of Chemotherapy?</a:t>
            </a:r>
          </a:p>
        </p:txBody>
      </p:sp>
      <p:sp>
        <p:nvSpPr>
          <p:cNvPr id="3" name="Content Placeholder 2">
            <a:extLst>
              <a:ext uri="{FF2B5EF4-FFF2-40B4-BE49-F238E27FC236}">
                <a16:creationId xmlns:a16="http://schemas.microsoft.com/office/drawing/2014/main" id="{0F8CA40A-3E99-954B-A960-51A57CA67DFE}"/>
              </a:ext>
            </a:extLst>
          </p:cNvPr>
          <p:cNvSpPr>
            <a:spLocks noGrp="1"/>
          </p:cNvSpPr>
          <p:nvPr>
            <p:ph idx="1"/>
          </p:nvPr>
        </p:nvSpPr>
        <p:spPr/>
        <p:txBody>
          <a:bodyPr>
            <a:normAutofit lnSpcReduction="10000"/>
          </a:bodyPr>
          <a:lstStyle/>
          <a:p>
            <a:r>
              <a:rPr lang="en-US" dirty="0"/>
              <a:t>Ultimately will require randomized study</a:t>
            </a:r>
          </a:p>
          <a:p>
            <a:endParaRPr lang="en-US" dirty="0"/>
          </a:p>
          <a:p>
            <a:r>
              <a:rPr lang="en-US" dirty="0"/>
              <a:t>We are doing this with </a:t>
            </a:r>
            <a:r>
              <a:rPr lang="en-US" dirty="0" err="1"/>
              <a:t>ven</a:t>
            </a:r>
            <a:r>
              <a:rPr lang="en-US" dirty="0"/>
              <a:t>/</a:t>
            </a:r>
            <a:r>
              <a:rPr lang="en-US" dirty="0" err="1"/>
              <a:t>aza</a:t>
            </a:r>
            <a:r>
              <a:rPr lang="en-US" dirty="0"/>
              <a:t> and no HIDAC (Gutman et al, ASH 2020)</a:t>
            </a:r>
          </a:p>
          <a:p>
            <a:endParaRPr lang="en-US" dirty="0"/>
          </a:p>
          <a:p>
            <a:r>
              <a:rPr lang="en-US" dirty="0"/>
              <a:t>Preliminary results presented last year</a:t>
            </a:r>
          </a:p>
          <a:p>
            <a:pPr lvl="1"/>
            <a:r>
              <a:rPr lang="en-US" dirty="0"/>
              <a:t>8 patients</a:t>
            </a:r>
          </a:p>
          <a:p>
            <a:pPr lvl="1"/>
            <a:r>
              <a:rPr lang="en-US" dirty="0"/>
              <a:t>75% response rate</a:t>
            </a:r>
          </a:p>
          <a:p>
            <a:pPr lvl="1"/>
            <a:endParaRPr lang="en-US" dirty="0"/>
          </a:p>
          <a:p>
            <a:r>
              <a:rPr lang="en-US" dirty="0"/>
              <a:t>NCT03573024</a:t>
            </a:r>
          </a:p>
        </p:txBody>
      </p:sp>
      <p:sp>
        <p:nvSpPr>
          <p:cNvPr id="4" name="TextBox 3">
            <a:extLst>
              <a:ext uri="{FF2B5EF4-FFF2-40B4-BE49-F238E27FC236}">
                <a16:creationId xmlns:a16="http://schemas.microsoft.com/office/drawing/2014/main" id="{B18596D3-AFAF-3E4C-8A51-2104629FB3F1}"/>
              </a:ext>
            </a:extLst>
          </p:cNvPr>
          <p:cNvSpPr txBox="1"/>
          <p:nvPr/>
        </p:nvSpPr>
        <p:spPr>
          <a:xfrm>
            <a:off x="0" y="6488668"/>
            <a:ext cx="6169152" cy="369332"/>
          </a:xfrm>
          <a:prstGeom prst="rect">
            <a:avLst/>
          </a:prstGeom>
          <a:noFill/>
        </p:spPr>
        <p:txBody>
          <a:bodyPr wrap="square">
            <a:spAutoFit/>
          </a:bodyPr>
          <a:lstStyle/>
          <a:p>
            <a:pPr lvl="0">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23494551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DF7B1-BAF8-F74D-97FD-59B564FD6E9A}"/>
              </a:ext>
            </a:extLst>
          </p:cNvPr>
          <p:cNvSpPr>
            <a:spLocks noGrp="1"/>
          </p:cNvSpPr>
          <p:nvPr>
            <p:ph type="title"/>
          </p:nvPr>
        </p:nvSpPr>
        <p:spPr/>
        <p:txBody>
          <a:bodyPr/>
          <a:lstStyle/>
          <a:p>
            <a:r>
              <a:rPr lang="en-US" dirty="0"/>
              <a:t>What Does it Mean to Be Adverse Risk?</a:t>
            </a:r>
          </a:p>
        </p:txBody>
      </p:sp>
      <p:sp>
        <p:nvSpPr>
          <p:cNvPr id="3" name="Content Placeholder 2">
            <a:extLst>
              <a:ext uri="{FF2B5EF4-FFF2-40B4-BE49-F238E27FC236}">
                <a16:creationId xmlns:a16="http://schemas.microsoft.com/office/drawing/2014/main" id="{EDC4F701-59EC-D144-A86E-3BEA6BEDD775}"/>
              </a:ext>
            </a:extLst>
          </p:cNvPr>
          <p:cNvSpPr>
            <a:spLocks noGrp="1"/>
          </p:cNvSpPr>
          <p:nvPr>
            <p:ph idx="1"/>
          </p:nvPr>
        </p:nvSpPr>
        <p:spPr/>
        <p:txBody>
          <a:bodyPr/>
          <a:lstStyle/>
          <a:p>
            <a:r>
              <a:rPr lang="en-US" dirty="0"/>
              <a:t>Adverse risk factors all defined in relation to intensive chemotherapy</a:t>
            </a:r>
          </a:p>
          <a:p>
            <a:endParaRPr lang="en-US" dirty="0"/>
          </a:p>
          <a:p>
            <a:r>
              <a:rPr lang="en-US" dirty="0"/>
              <a:t>Do they still apply when you are using a novel regimen?</a:t>
            </a:r>
          </a:p>
        </p:txBody>
      </p:sp>
      <p:sp>
        <p:nvSpPr>
          <p:cNvPr id="4" name="TextBox 3">
            <a:extLst>
              <a:ext uri="{FF2B5EF4-FFF2-40B4-BE49-F238E27FC236}">
                <a16:creationId xmlns:a16="http://schemas.microsoft.com/office/drawing/2014/main" id="{3FF6C548-98EB-BD45-BDDA-E97293495861}"/>
              </a:ext>
            </a:extLst>
          </p:cNvPr>
          <p:cNvSpPr txBox="1"/>
          <p:nvPr/>
        </p:nvSpPr>
        <p:spPr>
          <a:xfrm>
            <a:off x="0" y="6488668"/>
            <a:ext cx="6169152" cy="369332"/>
          </a:xfrm>
          <a:prstGeom prst="rect">
            <a:avLst/>
          </a:prstGeom>
          <a:noFill/>
        </p:spPr>
        <p:txBody>
          <a:bodyPr wrap="square">
            <a:spAutoFit/>
          </a:bodyPr>
          <a:lstStyle/>
          <a:p>
            <a:pPr lvl="0">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7472224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188E-CAA6-8B48-A0B7-3F5217618683}"/>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96EAC69D-46A0-0042-8265-F1CB73026B46}"/>
              </a:ext>
            </a:extLst>
          </p:cNvPr>
          <p:cNvSpPr>
            <a:spLocks noGrp="1"/>
          </p:cNvSpPr>
          <p:nvPr>
            <p:ph idx="1"/>
          </p:nvPr>
        </p:nvSpPr>
        <p:spPr/>
        <p:txBody>
          <a:bodyPr/>
          <a:lstStyle/>
          <a:p>
            <a:r>
              <a:rPr lang="en-US" dirty="0"/>
              <a:t>Harnessing </a:t>
            </a:r>
            <a:r>
              <a:rPr lang="en-US" dirty="0" err="1"/>
              <a:t>venetoclax</a:t>
            </a:r>
            <a:endParaRPr lang="en-US" dirty="0"/>
          </a:p>
          <a:p>
            <a:endParaRPr lang="en-US" dirty="0"/>
          </a:p>
          <a:p>
            <a:r>
              <a:rPr lang="en-US" dirty="0"/>
              <a:t>Targeting FLT3</a:t>
            </a:r>
          </a:p>
          <a:p>
            <a:endParaRPr lang="en-US" dirty="0"/>
          </a:p>
          <a:p>
            <a:r>
              <a:rPr lang="en-US" dirty="0"/>
              <a:t>Targeting IDH</a:t>
            </a:r>
          </a:p>
        </p:txBody>
      </p:sp>
      <p:sp>
        <p:nvSpPr>
          <p:cNvPr id="4" name="TextBox 3">
            <a:extLst>
              <a:ext uri="{FF2B5EF4-FFF2-40B4-BE49-F238E27FC236}">
                <a16:creationId xmlns:a16="http://schemas.microsoft.com/office/drawing/2014/main" id="{4E62FA84-A3D3-9F48-ACD0-9532884C4B8D}"/>
              </a:ext>
            </a:extLst>
          </p:cNvPr>
          <p:cNvSpPr txBox="1"/>
          <p:nvPr/>
        </p:nvSpPr>
        <p:spPr>
          <a:xfrm>
            <a:off x="0" y="6488668"/>
            <a:ext cx="6169152" cy="369332"/>
          </a:xfrm>
          <a:prstGeom prst="rect">
            <a:avLst/>
          </a:prstGeom>
          <a:noFill/>
        </p:spPr>
        <p:txBody>
          <a:bodyPr wrap="square">
            <a:spAutoFit/>
          </a:bodyPr>
          <a:lstStyle/>
          <a:p>
            <a:pPr lvl="0">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9177422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a:extLst>
              <a:ext uri="{FF2B5EF4-FFF2-40B4-BE49-F238E27FC236}">
                <a16:creationId xmlns:a16="http://schemas.microsoft.com/office/drawing/2014/main" id="{3BE5CBD9-7A98-4C6A-B7CD-C8F7ED8080BE}"/>
              </a:ext>
            </a:extLst>
          </p:cNvPr>
          <p:cNvGraphicFramePr>
            <a:graphicFrameLocks noChangeAspect="1"/>
          </p:cNvGraphicFramePr>
          <p:nvPr>
            <p:extLst>
              <p:ext uri="{D42A27DB-BD31-4B8C-83A1-F6EECF244321}">
                <p14:modId xmlns:p14="http://schemas.microsoft.com/office/powerpoint/2010/main" val="2610442239"/>
              </p:ext>
            </p:extLst>
          </p:nvPr>
        </p:nvGraphicFramePr>
        <p:xfrm>
          <a:off x="1744562" y="1881512"/>
          <a:ext cx="3809718" cy="3291840"/>
        </p:xfrm>
        <a:graphic>
          <a:graphicData uri="http://schemas.openxmlformats.org/presentationml/2006/ole">
            <mc:AlternateContent xmlns:mc="http://schemas.openxmlformats.org/markup-compatibility/2006">
              <mc:Choice xmlns:v="urn:schemas-microsoft-com:vml" Requires="v">
                <p:oleObj spid="_x0000_s1043" name="Prism 9" r:id="rId4" imgW="4922695" imgH="4253779" progId="Prism9.Document">
                  <p:embed/>
                </p:oleObj>
              </mc:Choice>
              <mc:Fallback>
                <p:oleObj name="Prism 9" r:id="rId4" imgW="4922695" imgH="4253779" progId="Prism9.Document">
                  <p:embed/>
                  <p:pic>
                    <p:nvPicPr>
                      <p:cNvPr id="4" name="Object 3">
                        <a:extLst>
                          <a:ext uri="{FF2B5EF4-FFF2-40B4-BE49-F238E27FC236}">
                            <a16:creationId xmlns:a16="http://schemas.microsoft.com/office/drawing/2014/main" id="{3BE5CBD9-7A98-4C6A-B7CD-C8F7ED8080BE}"/>
                          </a:ext>
                        </a:extLst>
                      </p:cNvPr>
                      <p:cNvPicPr/>
                      <p:nvPr/>
                    </p:nvPicPr>
                    <p:blipFill>
                      <a:blip r:embed="rId5"/>
                      <a:stretch>
                        <a:fillRect/>
                      </a:stretch>
                    </p:blipFill>
                    <p:spPr>
                      <a:xfrm>
                        <a:off x="1744562" y="1881512"/>
                        <a:ext cx="3809718" cy="3291840"/>
                      </a:xfrm>
                      <a:prstGeom prst="rect">
                        <a:avLst/>
                      </a:prstGeom>
                    </p:spPr>
                  </p:pic>
                </p:oleObj>
              </mc:Fallback>
            </mc:AlternateContent>
          </a:graphicData>
        </a:graphic>
      </p:graphicFrame>
      <p:sp>
        <p:nvSpPr>
          <p:cNvPr id="43" name="Content Placeholder 2">
            <a:extLst>
              <a:ext uri="{FF2B5EF4-FFF2-40B4-BE49-F238E27FC236}">
                <a16:creationId xmlns:a16="http://schemas.microsoft.com/office/drawing/2014/main" id="{1EF2C18E-9AA4-47C0-A542-0E55DC44FD5F}"/>
              </a:ext>
            </a:extLst>
          </p:cNvPr>
          <p:cNvSpPr txBox="1">
            <a:spLocks/>
          </p:cNvSpPr>
          <p:nvPr/>
        </p:nvSpPr>
        <p:spPr>
          <a:xfrm>
            <a:off x="854280" y="323224"/>
            <a:ext cx="11337720" cy="694944"/>
          </a:xfrm>
          <a:prstGeom prst="rect">
            <a:avLst/>
          </a:prstGeom>
          <a:solidFill>
            <a:srgbClr val="071D49"/>
          </a:solidFill>
        </p:spPr>
        <p:txBody>
          <a:bodyPr vert="horz" lIns="0" tIns="0" rIns="0" bIns="0" rtlCol="0" anchor="ctr">
            <a:normAutofit lnSpcReduction="10000"/>
          </a:bodyPr>
          <a:lstStyle>
            <a:lvl1pPr marL="228600" indent="-228600" algn="l" defTabSz="685800" rtl="0" eaLnBrk="1" latinLnBrk="0" hangingPunct="1">
              <a:lnSpc>
                <a:spcPct val="112000"/>
              </a:lnSpc>
              <a:spcBef>
                <a:spcPts val="600"/>
              </a:spcBef>
              <a:buFont typeface="Arial" panose="020B0604020202020204" pitchFamily="34" charset="0"/>
              <a:buChar char="•"/>
              <a:defRPr sz="1600" kern="1200">
                <a:solidFill>
                  <a:schemeClr val="tx1"/>
                </a:solidFill>
                <a:latin typeface="+mn-lt"/>
                <a:ea typeface="+mn-ea"/>
                <a:cs typeface="+mn-cs"/>
              </a:defRPr>
            </a:lvl1pPr>
            <a:lvl2pPr marL="514350" indent="-171450" algn="l" defTabSz="685800" rtl="0" eaLnBrk="1" latinLnBrk="0" hangingPunct="1">
              <a:lnSpc>
                <a:spcPct val="112000"/>
              </a:lnSpc>
              <a:spcBef>
                <a:spcPts val="600"/>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112000"/>
              </a:lnSpc>
              <a:spcBef>
                <a:spcPts val="600"/>
              </a:spcBef>
              <a:buFont typeface="Arial" panose="020B0604020202020204" pitchFamily="34" charset="0"/>
              <a:buChar char="•"/>
              <a:defRPr sz="1600" kern="1200">
                <a:solidFill>
                  <a:schemeClr val="tx1"/>
                </a:solidFill>
                <a:latin typeface="+mn-lt"/>
                <a:ea typeface="+mn-ea"/>
                <a:cs typeface="+mn-cs"/>
              </a:defRPr>
            </a:lvl3pPr>
            <a:lvl4pPr marL="1200150" indent="-171450" algn="l" defTabSz="685800" rtl="0" eaLnBrk="1" latinLnBrk="0" hangingPunct="1">
              <a:lnSpc>
                <a:spcPct val="112000"/>
              </a:lnSpc>
              <a:spcBef>
                <a:spcPts val="600"/>
              </a:spcBef>
              <a:buFont typeface="Arial" panose="020B0604020202020204" pitchFamily="34" charset="0"/>
              <a:buChar char="•"/>
              <a:defRPr sz="1600" kern="1200">
                <a:solidFill>
                  <a:schemeClr val="tx1"/>
                </a:solidFill>
                <a:latin typeface="+mn-lt"/>
                <a:ea typeface="+mn-ea"/>
                <a:cs typeface="+mn-cs"/>
              </a:defRPr>
            </a:lvl4pPr>
            <a:lvl5pPr marL="1543050" indent="-171450" algn="l" defTabSz="685800" rtl="0" eaLnBrk="1" latinLnBrk="0" hangingPunct="1">
              <a:lnSpc>
                <a:spcPct val="112000"/>
              </a:lnSpc>
              <a:spcBef>
                <a:spcPts val="600"/>
              </a:spcBef>
              <a:buFont typeface="Arial" panose="020B0604020202020204" pitchFamily="34" charset="0"/>
              <a:buChar char="•"/>
              <a:defRPr sz="16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520700" lvl="1" indent="0">
              <a:spcBef>
                <a:spcPts val="400"/>
              </a:spcBef>
              <a:spcAft>
                <a:spcPts val="400"/>
              </a:spcAft>
              <a:buNone/>
            </a:pPr>
            <a:r>
              <a:rPr lang="en-US" sz="2200" dirty="0">
                <a:solidFill>
                  <a:schemeClr val="bg1"/>
                </a:solidFill>
              </a:rPr>
              <a:t>Remission rates were higher in patients with poor-risk cytogenetics and </a:t>
            </a:r>
            <a:r>
              <a:rPr lang="en-US" sz="2200" i="1" dirty="0">
                <a:solidFill>
                  <a:schemeClr val="bg1"/>
                </a:solidFill>
              </a:rPr>
              <a:t>TP53</a:t>
            </a:r>
            <a:r>
              <a:rPr lang="en-US" sz="2200" dirty="0">
                <a:solidFill>
                  <a:schemeClr val="bg1"/>
                </a:solidFill>
              </a:rPr>
              <a:t> wild-type as compared to those with </a:t>
            </a:r>
            <a:r>
              <a:rPr lang="en-US" sz="2200" i="1" dirty="0">
                <a:solidFill>
                  <a:schemeClr val="bg1"/>
                </a:solidFill>
              </a:rPr>
              <a:t>TP53</a:t>
            </a:r>
            <a:r>
              <a:rPr lang="en-US" sz="2200" dirty="0">
                <a:solidFill>
                  <a:schemeClr val="bg1"/>
                </a:solidFill>
              </a:rPr>
              <a:t> mutations</a:t>
            </a:r>
            <a:endParaRPr lang="en-US" sz="2200" b="0" i="1" baseline="30000" dirty="0">
              <a:solidFill>
                <a:schemeClr val="bg1"/>
              </a:solidFill>
            </a:endParaRPr>
          </a:p>
        </p:txBody>
      </p:sp>
      <p:sp>
        <p:nvSpPr>
          <p:cNvPr id="51" name="Oval 50">
            <a:extLst>
              <a:ext uri="{FF2B5EF4-FFF2-40B4-BE49-F238E27FC236}">
                <a16:creationId xmlns:a16="http://schemas.microsoft.com/office/drawing/2014/main" id="{51B1430C-BDD6-4DC0-862D-99892C1AB84D}"/>
              </a:ext>
            </a:extLst>
          </p:cNvPr>
          <p:cNvSpPr/>
          <p:nvPr/>
        </p:nvSpPr>
        <p:spPr>
          <a:xfrm>
            <a:off x="397080" y="301113"/>
            <a:ext cx="731520" cy="731520"/>
          </a:xfrm>
          <a:prstGeom prst="ellipse">
            <a:avLst/>
          </a:prstGeom>
          <a:solidFill>
            <a:schemeClr val="bg1"/>
          </a:solidFill>
          <a:ln w="12700">
            <a:solidFill>
              <a:srgbClr val="071D49"/>
            </a:solidFill>
          </a:ln>
          <a:effectLst>
            <a:outerShdw sx="114000" sy="1140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Graphic 10">
            <a:extLst>
              <a:ext uri="{FF2B5EF4-FFF2-40B4-BE49-F238E27FC236}">
                <a16:creationId xmlns:a16="http://schemas.microsoft.com/office/drawing/2014/main" id="{417337DA-3FC8-499A-842D-23E12EDEF3D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97080" y="323224"/>
            <a:ext cx="731520" cy="731520"/>
          </a:xfrm>
          <a:prstGeom prst="rect">
            <a:avLst/>
          </a:prstGeom>
        </p:spPr>
      </p:pic>
      <p:sp>
        <p:nvSpPr>
          <p:cNvPr id="14" name="Rectangle 13">
            <a:extLst>
              <a:ext uri="{FF2B5EF4-FFF2-40B4-BE49-F238E27FC236}">
                <a16:creationId xmlns:a16="http://schemas.microsoft.com/office/drawing/2014/main" id="{D555F6C4-F6C8-4447-A982-B51A7581C7EB}"/>
              </a:ext>
            </a:extLst>
          </p:cNvPr>
          <p:cNvSpPr/>
          <p:nvPr/>
        </p:nvSpPr>
        <p:spPr>
          <a:xfrm>
            <a:off x="2731567" y="1497760"/>
            <a:ext cx="2259008" cy="2373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u="sng" dirty="0">
                <a:solidFill>
                  <a:srgbClr val="081538"/>
                </a:solidFill>
              </a:rPr>
              <a:t>Poor-risk cytogenetics</a:t>
            </a:r>
            <a:endParaRPr lang="en-US" sz="1400" b="1" u="sng" baseline="30000" dirty="0">
              <a:solidFill>
                <a:srgbClr val="081538"/>
              </a:solidFill>
            </a:endParaRPr>
          </a:p>
        </p:txBody>
      </p:sp>
      <p:sp>
        <p:nvSpPr>
          <p:cNvPr id="15" name="Rectangle 14">
            <a:extLst>
              <a:ext uri="{FF2B5EF4-FFF2-40B4-BE49-F238E27FC236}">
                <a16:creationId xmlns:a16="http://schemas.microsoft.com/office/drawing/2014/main" id="{6AFC32F7-D469-4166-ABCE-CFE48CAAED55}"/>
              </a:ext>
            </a:extLst>
          </p:cNvPr>
          <p:cNvSpPr/>
          <p:nvPr/>
        </p:nvSpPr>
        <p:spPr>
          <a:xfrm>
            <a:off x="7566838" y="1478110"/>
            <a:ext cx="2768280" cy="2570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u="sng" dirty="0">
                <a:solidFill>
                  <a:srgbClr val="081538"/>
                </a:solidFill>
              </a:rPr>
              <a:t>Intermediate-risk cytogenetics</a:t>
            </a:r>
            <a:endParaRPr lang="en-US" sz="1400" b="1" u="sng" baseline="30000" dirty="0">
              <a:solidFill>
                <a:srgbClr val="081538"/>
              </a:solidFill>
            </a:endParaRPr>
          </a:p>
        </p:txBody>
      </p:sp>
      <p:cxnSp>
        <p:nvCxnSpPr>
          <p:cNvPr id="18" name="Straight Connector 17">
            <a:extLst>
              <a:ext uri="{FF2B5EF4-FFF2-40B4-BE49-F238E27FC236}">
                <a16:creationId xmlns:a16="http://schemas.microsoft.com/office/drawing/2014/main" id="{125CB96B-BC13-452E-809C-C7D51876FC4E}"/>
              </a:ext>
            </a:extLst>
          </p:cNvPr>
          <p:cNvCxnSpPr>
            <a:cxnSpLocks/>
          </p:cNvCxnSpPr>
          <p:nvPr/>
        </p:nvCxnSpPr>
        <p:spPr>
          <a:xfrm>
            <a:off x="194998" y="6458907"/>
            <a:ext cx="11410607" cy="0"/>
          </a:xfrm>
          <a:prstGeom prst="line">
            <a:avLst/>
          </a:prstGeom>
          <a:ln>
            <a:solidFill>
              <a:srgbClr val="071D49"/>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A3CDCAC4-9673-4479-8F71-FAA439D86EC6}"/>
              </a:ext>
            </a:extLst>
          </p:cNvPr>
          <p:cNvSpPr txBox="1"/>
          <p:nvPr/>
        </p:nvSpPr>
        <p:spPr>
          <a:xfrm>
            <a:off x="194998" y="6484505"/>
            <a:ext cx="11410607" cy="138499"/>
          </a:xfrm>
          <a:prstGeom prst="rect">
            <a:avLst/>
          </a:prstGeom>
          <a:noFill/>
        </p:spPr>
        <p:txBody>
          <a:bodyPr wrap="square" lIns="0" tIns="0" rIns="0" bIns="0" rtlCol="0">
            <a:spAutoFit/>
          </a:bodyPr>
          <a:lstStyle/>
          <a:p>
            <a:r>
              <a:rPr lang="en-US" sz="900" dirty="0">
                <a:solidFill>
                  <a:srgbClr val="081538"/>
                </a:solidFill>
                <a:latin typeface="+mn-lt"/>
              </a:rPr>
              <a:t>Aza, azacitidine; CI, confidence interval; CR, complete remission; CRi, CR+ incomplete hematological remission; mut, mutation; Ven, venetoclax; wt, wild-type </a:t>
            </a:r>
            <a:endParaRPr lang="en-US" sz="900" dirty="0">
              <a:solidFill>
                <a:srgbClr val="081538"/>
              </a:solidFill>
              <a:latin typeface="+mn-lt"/>
              <a:ea typeface="Malgun Gothic"/>
              <a:cs typeface="Arial" panose="020B0604020202020204" pitchFamily="34" charset="0"/>
            </a:endParaRPr>
          </a:p>
        </p:txBody>
      </p:sp>
      <p:graphicFrame>
        <p:nvGraphicFramePr>
          <p:cNvPr id="2" name="Object 1">
            <a:extLst>
              <a:ext uri="{FF2B5EF4-FFF2-40B4-BE49-F238E27FC236}">
                <a16:creationId xmlns:a16="http://schemas.microsoft.com/office/drawing/2014/main" id="{FC85F3DF-96CE-49EA-BD91-3A9A92634A9D}"/>
              </a:ext>
            </a:extLst>
          </p:cNvPr>
          <p:cNvGraphicFramePr>
            <a:graphicFrameLocks noChangeAspect="1"/>
          </p:cNvGraphicFramePr>
          <p:nvPr/>
        </p:nvGraphicFramePr>
        <p:xfrm>
          <a:off x="7567613" y="1871663"/>
          <a:ext cx="2225675" cy="3270250"/>
        </p:xfrm>
        <a:graphic>
          <a:graphicData uri="http://schemas.openxmlformats.org/presentationml/2006/ole">
            <mc:AlternateContent xmlns:mc="http://schemas.openxmlformats.org/markup-compatibility/2006">
              <mc:Choice xmlns:v="urn:schemas-microsoft-com:vml" Requires="v">
                <p:oleObj spid="_x0000_s1044" name="Prism 9" r:id="rId8" imgW="2982221" imgH="4379653" progId="Prism9.Document">
                  <p:embed/>
                </p:oleObj>
              </mc:Choice>
              <mc:Fallback>
                <p:oleObj name="Prism 9" r:id="rId8" imgW="2982221" imgH="4379653" progId="Prism9.Document">
                  <p:embed/>
                  <p:pic>
                    <p:nvPicPr>
                      <p:cNvPr id="2" name="Object 1">
                        <a:extLst>
                          <a:ext uri="{FF2B5EF4-FFF2-40B4-BE49-F238E27FC236}">
                            <a16:creationId xmlns:a16="http://schemas.microsoft.com/office/drawing/2014/main" id="{FC85F3DF-96CE-49EA-BD91-3A9A92634A9D}"/>
                          </a:ext>
                        </a:extLst>
                      </p:cNvPr>
                      <p:cNvPicPr/>
                      <p:nvPr/>
                    </p:nvPicPr>
                    <p:blipFill>
                      <a:blip r:embed="rId9"/>
                      <a:stretch>
                        <a:fillRect/>
                      </a:stretch>
                    </p:blipFill>
                    <p:spPr>
                      <a:xfrm>
                        <a:off x="7567613" y="1871663"/>
                        <a:ext cx="2225675" cy="3270250"/>
                      </a:xfrm>
                      <a:prstGeom prst="rect">
                        <a:avLst/>
                      </a:prstGeom>
                    </p:spPr>
                  </p:pic>
                </p:oleObj>
              </mc:Fallback>
            </mc:AlternateContent>
          </a:graphicData>
        </a:graphic>
      </p:graphicFrame>
      <p:pic>
        <p:nvPicPr>
          <p:cNvPr id="3" name="Picture 2">
            <a:extLst>
              <a:ext uri="{FF2B5EF4-FFF2-40B4-BE49-F238E27FC236}">
                <a16:creationId xmlns:a16="http://schemas.microsoft.com/office/drawing/2014/main" id="{DE216C60-DEA7-49B7-96AA-301E51F52CC3}"/>
              </a:ext>
            </a:extLst>
          </p:cNvPr>
          <p:cNvPicPr>
            <a:picLocks noChangeAspect="1"/>
          </p:cNvPicPr>
          <p:nvPr/>
        </p:nvPicPr>
        <p:blipFill>
          <a:blip r:embed="rId10"/>
          <a:stretch>
            <a:fillRect/>
          </a:stretch>
        </p:blipFill>
        <p:spPr>
          <a:xfrm>
            <a:off x="5395912" y="5358929"/>
            <a:ext cx="2028825" cy="914400"/>
          </a:xfrm>
          <a:prstGeom prst="rect">
            <a:avLst/>
          </a:prstGeom>
        </p:spPr>
      </p:pic>
      <p:sp>
        <p:nvSpPr>
          <p:cNvPr id="12" name="TextBox 11">
            <a:extLst>
              <a:ext uri="{FF2B5EF4-FFF2-40B4-BE49-F238E27FC236}">
                <a16:creationId xmlns:a16="http://schemas.microsoft.com/office/drawing/2014/main" id="{342FD8A2-296B-5445-B840-602B2BBDC69A}"/>
              </a:ext>
            </a:extLst>
          </p:cNvPr>
          <p:cNvSpPr txBox="1"/>
          <p:nvPr/>
        </p:nvSpPr>
        <p:spPr>
          <a:xfrm>
            <a:off x="0" y="6521325"/>
            <a:ext cx="2608471"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Pollyea et al, ASH 2021</a:t>
            </a:r>
          </a:p>
        </p:txBody>
      </p:sp>
      <p:sp>
        <p:nvSpPr>
          <p:cNvPr id="13" name="TextBox 12">
            <a:extLst>
              <a:ext uri="{FF2B5EF4-FFF2-40B4-BE49-F238E27FC236}">
                <a16:creationId xmlns:a16="http://schemas.microsoft.com/office/drawing/2014/main" id="{1126A429-04A4-6346-A4CB-0C4A9749FB52}"/>
              </a:ext>
            </a:extLst>
          </p:cNvPr>
          <p:cNvSpPr txBox="1"/>
          <p:nvPr/>
        </p:nvSpPr>
        <p:spPr>
          <a:xfrm>
            <a:off x="6022848" y="6488668"/>
            <a:ext cx="6169152" cy="369332"/>
          </a:xfrm>
          <a:prstGeom prst="rect">
            <a:avLst/>
          </a:prstGeom>
          <a:noFill/>
        </p:spPr>
        <p:txBody>
          <a:bodyPr wrap="square">
            <a:spAutoFit/>
          </a:bodyPr>
          <a:lstStyle/>
          <a:p>
            <a:pPr lvl="0" algn="r">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2420848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Content Placeholder 2">
            <a:extLst>
              <a:ext uri="{FF2B5EF4-FFF2-40B4-BE49-F238E27FC236}">
                <a16:creationId xmlns:a16="http://schemas.microsoft.com/office/drawing/2014/main" id="{1EF2C18E-9AA4-47C0-A542-0E55DC44FD5F}"/>
              </a:ext>
            </a:extLst>
          </p:cNvPr>
          <p:cNvSpPr txBox="1">
            <a:spLocks/>
          </p:cNvSpPr>
          <p:nvPr/>
        </p:nvSpPr>
        <p:spPr>
          <a:xfrm>
            <a:off x="854280" y="323224"/>
            <a:ext cx="11337720" cy="694944"/>
          </a:xfrm>
          <a:prstGeom prst="rect">
            <a:avLst/>
          </a:prstGeom>
          <a:solidFill>
            <a:srgbClr val="071D49"/>
          </a:solidFill>
        </p:spPr>
        <p:txBody>
          <a:bodyPr vert="horz" lIns="0" tIns="0" rIns="0" bIns="0" rtlCol="0" anchor="ctr">
            <a:normAutofit lnSpcReduction="10000"/>
          </a:bodyPr>
          <a:lstStyle>
            <a:lvl1pPr marL="228600" indent="-228600" algn="l" defTabSz="685800" rtl="0" eaLnBrk="1" latinLnBrk="0" hangingPunct="1">
              <a:lnSpc>
                <a:spcPct val="112000"/>
              </a:lnSpc>
              <a:spcBef>
                <a:spcPts val="600"/>
              </a:spcBef>
              <a:buFont typeface="Arial" panose="020B0604020202020204" pitchFamily="34" charset="0"/>
              <a:buChar char="•"/>
              <a:defRPr sz="1600" kern="1200">
                <a:solidFill>
                  <a:schemeClr val="tx1"/>
                </a:solidFill>
                <a:latin typeface="+mn-lt"/>
                <a:ea typeface="+mn-ea"/>
                <a:cs typeface="+mn-cs"/>
              </a:defRPr>
            </a:lvl1pPr>
            <a:lvl2pPr marL="514350" indent="-171450" algn="l" defTabSz="685800" rtl="0" eaLnBrk="1" latinLnBrk="0" hangingPunct="1">
              <a:lnSpc>
                <a:spcPct val="112000"/>
              </a:lnSpc>
              <a:spcBef>
                <a:spcPts val="600"/>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112000"/>
              </a:lnSpc>
              <a:spcBef>
                <a:spcPts val="600"/>
              </a:spcBef>
              <a:buFont typeface="Arial" panose="020B0604020202020204" pitchFamily="34" charset="0"/>
              <a:buChar char="•"/>
              <a:defRPr sz="1600" kern="1200">
                <a:solidFill>
                  <a:schemeClr val="tx1"/>
                </a:solidFill>
                <a:latin typeface="+mn-lt"/>
                <a:ea typeface="+mn-ea"/>
                <a:cs typeface="+mn-cs"/>
              </a:defRPr>
            </a:lvl3pPr>
            <a:lvl4pPr marL="1200150" indent="-171450" algn="l" defTabSz="685800" rtl="0" eaLnBrk="1" latinLnBrk="0" hangingPunct="1">
              <a:lnSpc>
                <a:spcPct val="112000"/>
              </a:lnSpc>
              <a:spcBef>
                <a:spcPts val="600"/>
              </a:spcBef>
              <a:buFont typeface="Arial" panose="020B0604020202020204" pitchFamily="34" charset="0"/>
              <a:buChar char="•"/>
              <a:defRPr sz="1600" kern="1200">
                <a:solidFill>
                  <a:schemeClr val="tx1"/>
                </a:solidFill>
                <a:latin typeface="+mn-lt"/>
                <a:ea typeface="+mn-ea"/>
                <a:cs typeface="+mn-cs"/>
              </a:defRPr>
            </a:lvl4pPr>
            <a:lvl5pPr marL="1543050" indent="-171450" algn="l" defTabSz="685800" rtl="0" eaLnBrk="1" latinLnBrk="0" hangingPunct="1">
              <a:lnSpc>
                <a:spcPct val="112000"/>
              </a:lnSpc>
              <a:spcBef>
                <a:spcPts val="600"/>
              </a:spcBef>
              <a:buFont typeface="Arial" panose="020B0604020202020204" pitchFamily="34" charset="0"/>
              <a:buChar char="•"/>
              <a:defRPr sz="16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520700" lvl="1" indent="0">
              <a:spcBef>
                <a:spcPts val="400"/>
              </a:spcBef>
              <a:spcAft>
                <a:spcPts val="400"/>
              </a:spcAft>
              <a:buNone/>
            </a:pPr>
            <a:r>
              <a:rPr lang="en-US" sz="2200" dirty="0">
                <a:solidFill>
                  <a:schemeClr val="bg1"/>
                </a:solidFill>
              </a:rPr>
              <a:t>Duration of remission was higher in patients with poor-risk cytogenetics and </a:t>
            </a:r>
            <a:r>
              <a:rPr lang="en-US" sz="2200" i="1" dirty="0">
                <a:solidFill>
                  <a:schemeClr val="bg1"/>
                </a:solidFill>
              </a:rPr>
              <a:t>TP53 </a:t>
            </a:r>
            <a:r>
              <a:rPr lang="en-US" sz="2200" dirty="0">
                <a:solidFill>
                  <a:schemeClr val="bg1"/>
                </a:solidFill>
              </a:rPr>
              <a:t>wild-type as compared to those with </a:t>
            </a:r>
            <a:r>
              <a:rPr lang="en-US" sz="2200" i="1" dirty="0">
                <a:solidFill>
                  <a:schemeClr val="bg1"/>
                </a:solidFill>
              </a:rPr>
              <a:t>TP53</a:t>
            </a:r>
            <a:r>
              <a:rPr lang="en-US" sz="2200" dirty="0">
                <a:solidFill>
                  <a:schemeClr val="bg1"/>
                </a:solidFill>
              </a:rPr>
              <a:t> mutations</a:t>
            </a:r>
            <a:endParaRPr lang="en-US" sz="2200" b="0" i="1" baseline="30000" dirty="0">
              <a:solidFill>
                <a:schemeClr val="bg1"/>
              </a:solidFill>
            </a:endParaRPr>
          </a:p>
        </p:txBody>
      </p:sp>
      <p:sp>
        <p:nvSpPr>
          <p:cNvPr id="51" name="Oval 50">
            <a:extLst>
              <a:ext uri="{FF2B5EF4-FFF2-40B4-BE49-F238E27FC236}">
                <a16:creationId xmlns:a16="http://schemas.microsoft.com/office/drawing/2014/main" id="{51B1430C-BDD6-4DC0-862D-99892C1AB84D}"/>
              </a:ext>
            </a:extLst>
          </p:cNvPr>
          <p:cNvSpPr/>
          <p:nvPr/>
        </p:nvSpPr>
        <p:spPr>
          <a:xfrm>
            <a:off x="397080" y="301113"/>
            <a:ext cx="731520" cy="731520"/>
          </a:xfrm>
          <a:prstGeom prst="ellipse">
            <a:avLst/>
          </a:prstGeom>
          <a:solidFill>
            <a:schemeClr val="bg1"/>
          </a:solidFill>
          <a:ln w="12700">
            <a:solidFill>
              <a:srgbClr val="071D49"/>
            </a:solidFill>
          </a:ln>
          <a:effectLst>
            <a:outerShdw sx="114000" sy="1140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Graphic 10">
            <a:extLst>
              <a:ext uri="{FF2B5EF4-FFF2-40B4-BE49-F238E27FC236}">
                <a16:creationId xmlns:a16="http://schemas.microsoft.com/office/drawing/2014/main" id="{417337DA-3FC8-499A-842D-23E12EDEF3D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7080" y="323224"/>
            <a:ext cx="731520" cy="731520"/>
          </a:xfrm>
          <a:prstGeom prst="rect">
            <a:avLst/>
          </a:prstGeom>
        </p:spPr>
      </p:pic>
      <p:cxnSp>
        <p:nvCxnSpPr>
          <p:cNvPr id="18" name="Straight Connector 17">
            <a:extLst>
              <a:ext uri="{FF2B5EF4-FFF2-40B4-BE49-F238E27FC236}">
                <a16:creationId xmlns:a16="http://schemas.microsoft.com/office/drawing/2014/main" id="{125CB96B-BC13-452E-809C-C7D51876FC4E}"/>
              </a:ext>
            </a:extLst>
          </p:cNvPr>
          <p:cNvCxnSpPr>
            <a:cxnSpLocks/>
          </p:cNvCxnSpPr>
          <p:nvPr/>
        </p:nvCxnSpPr>
        <p:spPr>
          <a:xfrm>
            <a:off x="194998" y="6322881"/>
            <a:ext cx="11410607" cy="0"/>
          </a:xfrm>
          <a:prstGeom prst="line">
            <a:avLst/>
          </a:prstGeom>
          <a:ln>
            <a:solidFill>
              <a:srgbClr val="071D49"/>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A3CDCAC4-9673-4479-8F71-FAA439D86EC6}"/>
              </a:ext>
            </a:extLst>
          </p:cNvPr>
          <p:cNvSpPr txBox="1"/>
          <p:nvPr/>
        </p:nvSpPr>
        <p:spPr>
          <a:xfrm>
            <a:off x="194998" y="6348479"/>
            <a:ext cx="11410607" cy="138499"/>
          </a:xfrm>
          <a:prstGeom prst="rect">
            <a:avLst/>
          </a:prstGeom>
          <a:noFill/>
        </p:spPr>
        <p:txBody>
          <a:bodyPr wrap="square" lIns="0" tIns="0" rIns="0" bIns="0" rtlCol="0">
            <a:spAutoFit/>
          </a:bodyPr>
          <a:lstStyle/>
          <a:p>
            <a:r>
              <a:rPr lang="en-US" sz="900" dirty="0">
                <a:solidFill>
                  <a:srgbClr val="081538"/>
                </a:solidFill>
                <a:latin typeface="+mn-lt"/>
              </a:rPr>
              <a:t>Aza, azacitidine; CI, confidence interval; CR, complete remission; CRi, CR+ incomplete hematological remission; DoR, duration of remission; mut, mutation; NE, not-evaluable; Ven, venetoclax; wt, wild-type </a:t>
            </a:r>
            <a:endParaRPr lang="en-US" sz="900" dirty="0">
              <a:solidFill>
                <a:srgbClr val="081538"/>
              </a:solidFill>
              <a:latin typeface="+mn-lt"/>
              <a:ea typeface="Malgun Gothic"/>
              <a:cs typeface="Arial" panose="020B0604020202020204" pitchFamily="34" charset="0"/>
            </a:endParaRPr>
          </a:p>
        </p:txBody>
      </p:sp>
      <p:sp>
        <p:nvSpPr>
          <p:cNvPr id="23" name="Rectangle 22">
            <a:extLst>
              <a:ext uri="{FF2B5EF4-FFF2-40B4-BE49-F238E27FC236}">
                <a16:creationId xmlns:a16="http://schemas.microsoft.com/office/drawing/2014/main" id="{FEA1C940-DFC0-4D55-8C79-4F7EA805EDB2}"/>
              </a:ext>
            </a:extLst>
          </p:cNvPr>
          <p:cNvSpPr/>
          <p:nvPr/>
        </p:nvSpPr>
        <p:spPr>
          <a:xfrm>
            <a:off x="2634833" y="1234234"/>
            <a:ext cx="2259008" cy="1902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u="sng" dirty="0">
                <a:solidFill>
                  <a:srgbClr val="081538"/>
                </a:solidFill>
              </a:rPr>
              <a:t>Poor-risk cytogenetics</a:t>
            </a:r>
            <a:endParaRPr lang="en-US" sz="1400" b="1" u="sng" baseline="30000" dirty="0">
              <a:solidFill>
                <a:srgbClr val="081538"/>
              </a:solidFill>
            </a:endParaRPr>
          </a:p>
        </p:txBody>
      </p:sp>
      <p:sp>
        <p:nvSpPr>
          <p:cNvPr id="24" name="Rectangle 23">
            <a:extLst>
              <a:ext uri="{FF2B5EF4-FFF2-40B4-BE49-F238E27FC236}">
                <a16:creationId xmlns:a16="http://schemas.microsoft.com/office/drawing/2014/main" id="{92E998C9-21AF-467A-80A2-6DF9C36844DA}"/>
              </a:ext>
            </a:extLst>
          </p:cNvPr>
          <p:cNvSpPr/>
          <p:nvPr/>
        </p:nvSpPr>
        <p:spPr>
          <a:xfrm>
            <a:off x="8290012" y="1167492"/>
            <a:ext cx="3023602" cy="2570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u="sng" dirty="0">
                <a:solidFill>
                  <a:srgbClr val="081538"/>
                </a:solidFill>
              </a:rPr>
              <a:t>Intermediate-risk cytogenetics</a:t>
            </a:r>
            <a:endParaRPr lang="en-US" sz="1400" b="1" u="sng" baseline="30000" dirty="0">
              <a:solidFill>
                <a:srgbClr val="081538"/>
              </a:solidFill>
            </a:endParaRPr>
          </a:p>
        </p:txBody>
      </p:sp>
      <p:graphicFrame>
        <p:nvGraphicFramePr>
          <p:cNvPr id="25" name="Table 3">
            <a:extLst>
              <a:ext uri="{FF2B5EF4-FFF2-40B4-BE49-F238E27FC236}">
                <a16:creationId xmlns:a16="http://schemas.microsoft.com/office/drawing/2014/main" id="{941B577B-382E-4559-B6C2-CB5735F8A3B6}"/>
              </a:ext>
            </a:extLst>
          </p:cNvPr>
          <p:cNvGraphicFramePr>
            <a:graphicFrameLocks noGrp="1"/>
          </p:cNvGraphicFramePr>
          <p:nvPr/>
        </p:nvGraphicFramePr>
        <p:xfrm>
          <a:off x="2026977" y="4443529"/>
          <a:ext cx="3474720" cy="1737360"/>
        </p:xfrm>
        <a:graphic>
          <a:graphicData uri="http://schemas.openxmlformats.org/drawingml/2006/table">
            <a:tbl>
              <a:tblPr firstRow="1" bandRow="1">
                <a:tableStyleId>{5C22544A-7EE6-4342-B048-85BDC9FD1C3A}</a:tableStyleId>
              </a:tblPr>
              <a:tblGrid>
                <a:gridCol w="1737360">
                  <a:extLst>
                    <a:ext uri="{9D8B030D-6E8A-4147-A177-3AD203B41FA5}">
                      <a16:colId xmlns:a16="http://schemas.microsoft.com/office/drawing/2014/main" val="2615594708"/>
                    </a:ext>
                  </a:extLst>
                </a:gridCol>
                <a:gridCol w="1737360">
                  <a:extLst>
                    <a:ext uri="{9D8B030D-6E8A-4147-A177-3AD203B41FA5}">
                      <a16:colId xmlns:a16="http://schemas.microsoft.com/office/drawing/2014/main" val="286713521"/>
                    </a:ext>
                  </a:extLst>
                </a:gridCol>
              </a:tblGrid>
              <a:tr h="457200">
                <a:tc>
                  <a:txBody>
                    <a:bodyPr/>
                    <a:lstStyle/>
                    <a:p>
                      <a:pPr algn="l"/>
                      <a:endParaRPr lang="en-US" sz="1400" dirty="0">
                        <a:solidFill>
                          <a:srgbClr val="071D49"/>
                        </a:solidFill>
                      </a:endParaRPr>
                    </a:p>
                  </a:txBody>
                  <a:tcPr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DD2DB"/>
                    </a:solidFill>
                  </a:tcPr>
                </a:tc>
                <a:tc>
                  <a:txBody>
                    <a:bodyPr/>
                    <a:lstStyle/>
                    <a:p>
                      <a:pPr algn="ctr"/>
                      <a:r>
                        <a:rPr lang="en-US" sz="1400" dirty="0">
                          <a:solidFill>
                            <a:srgbClr val="081538"/>
                          </a:solidFill>
                        </a:rPr>
                        <a:t>Median DoR, months (95% CI)</a:t>
                      </a:r>
                    </a:p>
                  </a:txBody>
                  <a:tcPr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DD2DB"/>
                    </a:solidFill>
                  </a:tcPr>
                </a:tc>
                <a:extLst>
                  <a:ext uri="{0D108BD9-81ED-4DB2-BD59-A6C34878D82A}">
                    <a16:rowId xmlns:a16="http://schemas.microsoft.com/office/drawing/2014/main" val="3566962839"/>
                  </a:ext>
                </a:extLst>
              </a:tr>
              <a:tr h="274320">
                <a:tc>
                  <a:txBody>
                    <a:bodyPr/>
                    <a:lstStyle/>
                    <a:p>
                      <a:pPr algn="l"/>
                      <a:r>
                        <a:rPr lang="en-US" sz="1400" dirty="0">
                          <a:solidFill>
                            <a:srgbClr val="081538"/>
                          </a:solidFill>
                        </a:rPr>
                        <a:t>Ven+Aza </a:t>
                      </a:r>
                      <a:r>
                        <a:rPr lang="en-US" sz="1400" i="1" dirty="0">
                          <a:solidFill>
                            <a:srgbClr val="081538"/>
                          </a:solidFill>
                        </a:rPr>
                        <a:t>TP53</a:t>
                      </a:r>
                      <a:r>
                        <a:rPr lang="en-US" sz="1400" dirty="0">
                          <a:solidFill>
                            <a:srgbClr val="081538"/>
                          </a:solidFill>
                        </a:rPr>
                        <a:t> wt</a:t>
                      </a: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rgbClr val="081538"/>
                          </a:solidFill>
                          <a:effectLst/>
                        </a:rPr>
                        <a:t>18.37 (9.63 ─ NE</a:t>
                      </a:r>
                      <a:r>
                        <a:rPr lang="en-US" sz="1400" dirty="0">
                          <a:solidFill>
                            <a:srgbClr val="081538"/>
                          </a:solidFill>
                        </a:rPr>
                        <a:t>)</a:t>
                      </a: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25329060"/>
                  </a:ext>
                </a:extLst>
              </a:tr>
              <a:tr h="274320">
                <a:tc>
                  <a:txBody>
                    <a:bodyPr/>
                    <a:lstStyle/>
                    <a:p>
                      <a:pPr algn="l"/>
                      <a:r>
                        <a:rPr lang="en-US" sz="1400" dirty="0">
                          <a:solidFill>
                            <a:srgbClr val="081538"/>
                          </a:solidFill>
                        </a:rPr>
                        <a:t>Ven+Aza </a:t>
                      </a:r>
                      <a:r>
                        <a:rPr lang="en-US" sz="1400" i="1" dirty="0">
                          <a:solidFill>
                            <a:srgbClr val="081538"/>
                          </a:solidFill>
                        </a:rPr>
                        <a:t>TP53</a:t>
                      </a:r>
                      <a:r>
                        <a:rPr lang="en-US" sz="1400" dirty="0">
                          <a:solidFill>
                            <a:srgbClr val="081538"/>
                          </a:solidFill>
                        </a:rPr>
                        <a:t> mut</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rgbClr val="081538"/>
                          </a:solidFill>
                          <a:effectLst/>
                        </a:rPr>
                        <a:t>6.54 (2.79 ─ 10.61</a:t>
                      </a:r>
                      <a:r>
                        <a:rPr lang="en-US" sz="1400" dirty="0">
                          <a:solidFill>
                            <a:srgbClr val="081538"/>
                          </a:solidFill>
                        </a:rPr>
                        <a:t>)</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19120035"/>
                  </a:ext>
                </a:extLst>
              </a:tr>
              <a:tr h="274320">
                <a:tc>
                  <a:txBody>
                    <a:bodyPr/>
                    <a:lstStyle/>
                    <a:p>
                      <a:pPr algn="l"/>
                      <a:r>
                        <a:rPr lang="en-US" sz="1400" dirty="0">
                          <a:solidFill>
                            <a:srgbClr val="081538"/>
                          </a:solidFill>
                        </a:rPr>
                        <a:t>Aza </a:t>
                      </a:r>
                      <a:r>
                        <a:rPr lang="en-US" sz="1400" i="1" dirty="0">
                          <a:solidFill>
                            <a:srgbClr val="081538"/>
                          </a:solidFill>
                        </a:rPr>
                        <a:t>TP53</a:t>
                      </a:r>
                      <a:r>
                        <a:rPr lang="en-US" sz="1400" dirty="0">
                          <a:solidFill>
                            <a:srgbClr val="081538"/>
                          </a:solidFill>
                        </a:rPr>
                        <a:t> wt</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rgbClr val="081538"/>
                          </a:solidFill>
                          <a:effectLst/>
                        </a:rPr>
                        <a:t>8.51 (1.05 ─ NE</a:t>
                      </a:r>
                      <a:r>
                        <a:rPr lang="en-US" sz="1400" dirty="0">
                          <a:solidFill>
                            <a:srgbClr val="081538"/>
                          </a:solidFill>
                        </a:rPr>
                        <a:t>)</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5384750"/>
                  </a:ext>
                </a:extLst>
              </a:tr>
              <a:tr h="2743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rgbClr val="081538"/>
                          </a:solidFill>
                        </a:rPr>
                        <a:t>Aza </a:t>
                      </a:r>
                      <a:r>
                        <a:rPr lang="en-US" sz="1400" i="1" dirty="0">
                          <a:solidFill>
                            <a:srgbClr val="081538"/>
                          </a:solidFill>
                        </a:rPr>
                        <a:t>TP53</a:t>
                      </a:r>
                      <a:r>
                        <a:rPr lang="en-US" sz="1400" dirty="0">
                          <a:solidFill>
                            <a:srgbClr val="081538"/>
                          </a:solidFill>
                        </a:rPr>
                        <a:t> mut</a:t>
                      </a: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rgbClr val="081538"/>
                          </a:solidFill>
                          <a:effectLst/>
                        </a:rPr>
                        <a:t>6.70 (6.70 ─ NE</a:t>
                      </a:r>
                      <a:r>
                        <a:rPr lang="en-US" sz="1400" dirty="0">
                          <a:solidFill>
                            <a:srgbClr val="081538"/>
                          </a:solidFill>
                        </a:rPr>
                        <a:t>)</a:t>
                      </a:r>
                    </a:p>
                  </a:txBody>
                  <a:tcP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00936882"/>
                  </a:ext>
                </a:extLst>
              </a:tr>
            </a:tbl>
          </a:graphicData>
        </a:graphic>
      </p:graphicFrame>
      <p:graphicFrame>
        <p:nvGraphicFramePr>
          <p:cNvPr id="26" name="Table 3">
            <a:extLst>
              <a:ext uri="{FF2B5EF4-FFF2-40B4-BE49-F238E27FC236}">
                <a16:creationId xmlns:a16="http://schemas.microsoft.com/office/drawing/2014/main" id="{AA3A02AB-C388-4637-9028-128B109B1A88}"/>
              </a:ext>
            </a:extLst>
          </p:cNvPr>
          <p:cNvGraphicFramePr>
            <a:graphicFrameLocks noGrp="1"/>
          </p:cNvGraphicFramePr>
          <p:nvPr/>
        </p:nvGraphicFramePr>
        <p:xfrm>
          <a:off x="7933875" y="4443529"/>
          <a:ext cx="3537055" cy="1127760"/>
        </p:xfrm>
        <a:graphic>
          <a:graphicData uri="http://schemas.openxmlformats.org/drawingml/2006/table">
            <a:tbl>
              <a:tblPr firstRow="1" bandRow="1">
                <a:tableStyleId>{5C22544A-7EE6-4342-B048-85BDC9FD1C3A}</a:tableStyleId>
              </a:tblPr>
              <a:tblGrid>
                <a:gridCol w="1616815">
                  <a:extLst>
                    <a:ext uri="{9D8B030D-6E8A-4147-A177-3AD203B41FA5}">
                      <a16:colId xmlns:a16="http://schemas.microsoft.com/office/drawing/2014/main" val="2615594708"/>
                    </a:ext>
                  </a:extLst>
                </a:gridCol>
                <a:gridCol w="1920240">
                  <a:extLst>
                    <a:ext uri="{9D8B030D-6E8A-4147-A177-3AD203B41FA5}">
                      <a16:colId xmlns:a16="http://schemas.microsoft.com/office/drawing/2014/main" val="286713521"/>
                    </a:ext>
                  </a:extLst>
                </a:gridCol>
              </a:tblGrid>
              <a:tr h="370840">
                <a:tc>
                  <a:txBody>
                    <a:bodyPr/>
                    <a:lstStyle/>
                    <a:p>
                      <a:pPr algn="l"/>
                      <a:endParaRPr lang="en-US" sz="1400" dirty="0">
                        <a:solidFill>
                          <a:srgbClr val="081538"/>
                        </a:solidFill>
                      </a:endParaRPr>
                    </a:p>
                  </a:txBody>
                  <a:tcPr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DD2DB"/>
                    </a:solidFill>
                  </a:tcPr>
                </a:tc>
                <a:tc>
                  <a:txBody>
                    <a:bodyPr/>
                    <a:lstStyle/>
                    <a:p>
                      <a:pPr algn="ctr"/>
                      <a:r>
                        <a:rPr lang="en-US" sz="1400" dirty="0">
                          <a:solidFill>
                            <a:srgbClr val="081538"/>
                          </a:solidFill>
                        </a:rPr>
                        <a:t>Median DoR, months (95% CI)</a:t>
                      </a:r>
                    </a:p>
                  </a:txBody>
                  <a:tcPr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DD2DB"/>
                    </a:solidFill>
                  </a:tcPr>
                </a:tc>
                <a:extLst>
                  <a:ext uri="{0D108BD9-81ED-4DB2-BD59-A6C34878D82A}">
                    <a16:rowId xmlns:a16="http://schemas.microsoft.com/office/drawing/2014/main" val="3566962839"/>
                  </a:ext>
                </a:extLst>
              </a:tr>
              <a:tr h="274320">
                <a:tc>
                  <a:txBody>
                    <a:bodyPr/>
                    <a:lstStyle/>
                    <a:p>
                      <a:pPr algn="l"/>
                      <a:r>
                        <a:rPr lang="en-US" sz="1400" dirty="0">
                          <a:solidFill>
                            <a:srgbClr val="081538"/>
                          </a:solidFill>
                          <a:latin typeface="+mn-lt"/>
                        </a:rPr>
                        <a:t>Ven+Aza </a:t>
                      </a:r>
                      <a:r>
                        <a:rPr lang="en-US" sz="1400" i="1" dirty="0">
                          <a:solidFill>
                            <a:srgbClr val="081538"/>
                          </a:solidFill>
                          <a:latin typeface="+mn-lt"/>
                        </a:rPr>
                        <a:t>TP53</a:t>
                      </a:r>
                      <a:r>
                        <a:rPr lang="en-US" sz="1400" dirty="0">
                          <a:solidFill>
                            <a:srgbClr val="081538"/>
                          </a:solidFill>
                          <a:latin typeface="+mn-lt"/>
                        </a:rPr>
                        <a:t> wt</a:t>
                      </a: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rgbClr val="081538"/>
                          </a:solidFill>
                          <a:effectLst/>
                          <a:latin typeface="+mn-lt"/>
                        </a:rPr>
                        <a:t>21.91 (15.44 ─ 30.16</a:t>
                      </a:r>
                      <a:r>
                        <a:rPr lang="en-US" sz="1400" dirty="0">
                          <a:solidFill>
                            <a:srgbClr val="081538"/>
                          </a:solidFill>
                          <a:latin typeface="+mn-lt"/>
                        </a:rPr>
                        <a:t>)</a:t>
                      </a: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25329060"/>
                  </a:ext>
                </a:extLst>
              </a:tr>
              <a:tr h="274320">
                <a:tc>
                  <a:txBody>
                    <a:bodyPr/>
                    <a:lstStyle/>
                    <a:p>
                      <a:pPr algn="l"/>
                      <a:r>
                        <a:rPr lang="en-US" sz="1400" dirty="0">
                          <a:solidFill>
                            <a:srgbClr val="081538"/>
                          </a:solidFill>
                          <a:latin typeface="+mn-lt"/>
                        </a:rPr>
                        <a:t>Aza </a:t>
                      </a:r>
                      <a:r>
                        <a:rPr lang="en-US" sz="1400" i="1" dirty="0">
                          <a:solidFill>
                            <a:srgbClr val="081538"/>
                          </a:solidFill>
                          <a:latin typeface="+mn-lt"/>
                        </a:rPr>
                        <a:t>TP53</a:t>
                      </a:r>
                      <a:r>
                        <a:rPr lang="en-US" sz="1400" dirty="0">
                          <a:solidFill>
                            <a:srgbClr val="081538"/>
                          </a:solidFill>
                          <a:latin typeface="+mn-lt"/>
                        </a:rPr>
                        <a:t> wt</a:t>
                      </a: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rgbClr val="081538"/>
                          </a:solidFill>
                          <a:effectLst/>
                          <a:latin typeface="+mn-lt"/>
                        </a:rPr>
                        <a:t>13.47 (4.99 ─ 15.87</a:t>
                      </a:r>
                      <a:r>
                        <a:rPr lang="en-US" sz="1400" kern="1200" dirty="0">
                          <a:solidFill>
                            <a:srgbClr val="081538"/>
                          </a:solidFill>
                          <a:effectLst/>
                          <a:latin typeface="+mn-lt"/>
                          <a:cs typeface="Times New Roman" panose="02020603050405020304" pitchFamily="18" charset="0"/>
                        </a:rPr>
                        <a:t>)</a:t>
                      </a:r>
                      <a:endParaRPr lang="en-US" sz="1400" dirty="0">
                        <a:solidFill>
                          <a:srgbClr val="081538"/>
                        </a:solidFill>
                        <a:latin typeface="+mn-lt"/>
                      </a:endParaRPr>
                    </a:p>
                  </a:txBody>
                  <a:tcP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19120035"/>
                  </a:ext>
                </a:extLst>
              </a:tr>
            </a:tbl>
          </a:graphicData>
        </a:graphic>
      </p:graphicFrame>
      <p:pic>
        <p:nvPicPr>
          <p:cNvPr id="4" name="Picture 3" descr="Chart&#10;&#10;Description automatically generated">
            <a:extLst>
              <a:ext uri="{FF2B5EF4-FFF2-40B4-BE49-F238E27FC236}">
                <a16:creationId xmlns:a16="http://schemas.microsoft.com/office/drawing/2014/main" id="{E6D7333B-1521-4355-B346-2B7CB419347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3754" y="1640585"/>
            <a:ext cx="5021535" cy="2743200"/>
          </a:xfrm>
          <a:prstGeom prst="rect">
            <a:avLst/>
          </a:prstGeom>
        </p:spPr>
      </p:pic>
      <p:pic>
        <p:nvPicPr>
          <p:cNvPr id="6" name="Picture 5" descr="Chart, line chart&#10;&#10;Description automatically generated">
            <a:extLst>
              <a:ext uri="{FF2B5EF4-FFF2-40B4-BE49-F238E27FC236}">
                <a16:creationId xmlns:a16="http://schemas.microsoft.com/office/drawing/2014/main" id="{BFD7E4C8-D714-4C78-B13D-6D7158CC379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67958" y="1573843"/>
            <a:ext cx="5237647" cy="2651760"/>
          </a:xfrm>
          <a:prstGeom prst="rect">
            <a:avLst/>
          </a:prstGeom>
        </p:spPr>
      </p:pic>
      <p:sp>
        <p:nvSpPr>
          <p:cNvPr id="13" name="TextBox 12">
            <a:extLst>
              <a:ext uri="{FF2B5EF4-FFF2-40B4-BE49-F238E27FC236}">
                <a16:creationId xmlns:a16="http://schemas.microsoft.com/office/drawing/2014/main" id="{2C8AE735-726D-1F4D-9BAB-F5B5F72A8D34}"/>
              </a:ext>
            </a:extLst>
          </p:cNvPr>
          <p:cNvSpPr txBox="1"/>
          <p:nvPr/>
        </p:nvSpPr>
        <p:spPr>
          <a:xfrm>
            <a:off x="0" y="6521325"/>
            <a:ext cx="2608471"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Pollyea et al, ASH 2021</a:t>
            </a:r>
          </a:p>
        </p:txBody>
      </p:sp>
      <p:sp>
        <p:nvSpPr>
          <p:cNvPr id="14" name="TextBox 13">
            <a:extLst>
              <a:ext uri="{FF2B5EF4-FFF2-40B4-BE49-F238E27FC236}">
                <a16:creationId xmlns:a16="http://schemas.microsoft.com/office/drawing/2014/main" id="{D43D884C-15A2-1548-AA41-81DA66CD829C}"/>
              </a:ext>
            </a:extLst>
          </p:cNvPr>
          <p:cNvSpPr txBox="1"/>
          <p:nvPr/>
        </p:nvSpPr>
        <p:spPr>
          <a:xfrm>
            <a:off x="6022848" y="6488668"/>
            <a:ext cx="6169152" cy="369332"/>
          </a:xfrm>
          <a:prstGeom prst="rect">
            <a:avLst/>
          </a:prstGeom>
          <a:noFill/>
        </p:spPr>
        <p:txBody>
          <a:bodyPr wrap="square">
            <a:spAutoFit/>
          </a:bodyPr>
          <a:lstStyle/>
          <a:p>
            <a:pPr lvl="0" algn="r">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486218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hart, line chart&#10;&#10;Description automatically generated">
            <a:extLst>
              <a:ext uri="{FF2B5EF4-FFF2-40B4-BE49-F238E27FC236}">
                <a16:creationId xmlns:a16="http://schemas.microsoft.com/office/drawing/2014/main" id="{474699BC-25CD-4B55-8CC2-86422F5963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15603" y="1411338"/>
            <a:ext cx="5486400" cy="2423097"/>
          </a:xfrm>
          <a:prstGeom prst="rect">
            <a:avLst/>
          </a:prstGeom>
        </p:spPr>
      </p:pic>
      <p:pic>
        <p:nvPicPr>
          <p:cNvPr id="3" name="Picture 2" descr="Chart&#10;&#10;Description automatically generated">
            <a:extLst>
              <a:ext uri="{FF2B5EF4-FFF2-40B4-BE49-F238E27FC236}">
                <a16:creationId xmlns:a16="http://schemas.microsoft.com/office/drawing/2014/main" id="{10B515D3-A2D0-400D-986A-5B544FFFDD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840" y="1484264"/>
            <a:ext cx="5122035" cy="2743200"/>
          </a:xfrm>
          <a:prstGeom prst="rect">
            <a:avLst/>
          </a:prstGeom>
        </p:spPr>
      </p:pic>
      <p:sp>
        <p:nvSpPr>
          <p:cNvPr id="43" name="Content Placeholder 2">
            <a:extLst>
              <a:ext uri="{FF2B5EF4-FFF2-40B4-BE49-F238E27FC236}">
                <a16:creationId xmlns:a16="http://schemas.microsoft.com/office/drawing/2014/main" id="{1EF2C18E-9AA4-47C0-A542-0E55DC44FD5F}"/>
              </a:ext>
            </a:extLst>
          </p:cNvPr>
          <p:cNvSpPr txBox="1">
            <a:spLocks/>
          </p:cNvSpPr>
          <p:nvPr/>
        </p:nvSpPr>
        <p:spPr>
          <a:xfrm>
            <a:off x="854280" y="323224"/>
            <a:ext cx="11337720" cy="694944"/>
          </a:xfrm>
          <a:prstGeom prst="rect">
            <a:avLst/>
          </a:prstGeom>
          <a:solidFill>
            <a:srgbClr val="071D49"/>
          </a:solidFill>
        </p:spPr>
        <p:txBody>
          <a:bodyPr vert="horz" lIns="0" tIns="0" rIns="0" bIns="0" rtlCol="0" anchor="ctr">
            <a:normAutofit lnSpcReduction="10000"/>
          </a:bodyPr>
          <a:lstStyle>
            <a:lvl1pPr marL="228600" indent="-228600" algn="l" defTabSz="685800" rtl="0" eaLnBrk="1" latinLnBrk="0" hangingPunct="1">
              <a:lnSpc>
                <a:spcPct val="112000"/>
              </a:lnSpc>
              <a:spcBef>
                <a:spcPts val="600"/>
              </a:spcBef>
              <a:buFont typeface="Arial" panose="020B0604020202020204" pitchFamily="34" charset="0"/>
              <a:buChar char="•"/>
              <a:defRPr sz="1600" kern="1200">
                <a:solidFill>
                  <a:schemeClr val="tx1"/>
                </a:solidFill>
                <a:latin typeface="+mn-lt"/>
                <a:ea typeface="+mn-ea"/>
                <a:cs typeface="+mn-cs"/>
              </a:defRPr>
            </a:lvl1pPr>
            <a:lvl2pPr marL="514350" indent="-171450" algn="l" defTabSz="685800" rtl="0" eaLnBrk="1" latinLnBrk="0" hangingPunct="1">
              <a:lnSpc>
                <a:spcPct val="112000"/>
              </a:lnSpc>
              <a:spcBef>
                <a:spcPts val="600"/>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112000"/>
              </a:lnSpc>
              <a:spcBef>
                <a:spcPts val="600"/>
              </a:spcBef>
              <a:buFont typeface="Arial" panose="020B0604020202020204" pitchFamily="34" charset="0"/>
              <a:buChar char="•"/>
              <a:defRPr sz="1600" kern="1200">
                <a:solidFill>
                  <a:schemeClr val="tx1"/>
                </a:solidFill>
                <a:latin typeface="+mn-lt"/>
                <a:ea typeface="+mn-ea"/>
                <a:cs typeface="+mn-cs"/>
              </a:defRPr>
            </a:lvl3pPr>
            <a:lvl4pPr marL="1200150" indent="-171450" algn="l" defTabSz="685800" rtl="0" eaLnBrk="1" latinLnBrk="0" hangingPunct="1">
              <a:lnSpc>
                <a:spcPct val="112000"/>
              </a:lnSpc>
              <a:spcBef>
                <a:spcPts val="600"/>
              </a:spcBef>
              <a:buFont typeface="Arial" panose="020B0604020202020204" pitchFamily="34" charset="0"/>
              <a:buChar char="•"/>
              <a:defRPr sz="1600" kern="1200">
                <a:solidFill>
                  <a:schemeClr val="tx1"/>
                </a:solidFill>
                <a:latin typeface="+mn-lt"/>
                <a:ea typeface="+mn-ea"/>
                <a:cs typeface="+mn-cs"/>
              </a:defRPr>
            </a:lvl4pPr>
            <a:lvl5pPr marL="1543050" indent="-171450" algn="l" defTabSz="685800" rtl="0" eaLnBrk="1" latinLnBrk="0" hangingPunct="1">
              <a:lnSpc>
                <a:spcPct val="112000"/>
              </a:lnSpc>
              <a:spcBef>
                <a:spcPts val="600"/>
              </a:spcBef>
              <a:buFont typeface="Arial" panose="020B0604020202020204" pitchFamily="34" charset="0"/>
              <a:buChar char="•"/>
              <a:defRPr sz="16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520700" lvl="1" indent="0">
              <a:spcBef>
                <a:spcPts val="400"/>
              </a:spcBef>
              <a:spcAft>
                <a:spcPts val="400"/>
              </a:spcAft>
              <a:buNone/>
            </a:pPr>
            <a:r>
              <a:rPr lang="en-US" sz="2200" dirty="0">
                <a:solidFill>
                  <a:schemeClr val="bg1"/>
                </a:solidFill>
              </a:rPr>
              <a:t>Overall survival was higher in patients with poor-risk cytogenetics and </a:t>
            </a:r>
            <a:r>
              <a:rPr lang="en-US" sz="2200" i="1" dirty="0">
                <a:solidFill>
                  <a:schemeClr val="bg1"/>
                </a:solidFill>
              </a:rPr>
              <a:t>TP53</a:t>
            </a:r>
            <a:r>
              <a:rPr lang="en-US" sz="2200" dirty="0">
                <a:solidFill>
                  <a:schemeClr val="bg1"/>
                </a:solidFill>
              </a:rPr>
              <a:t> wild-type as compared to those with </a:t>
            </a:r>
            <a:r>
              <a:rPr lang="en-US" sz="2200" i="1" dirty="0">
                <a:solidFill>
                  <a:schemeClr val="bg1"/>
                </a:solidFill>
              </a:rPr>
              <a:t>TP53</a:t>
            </a:r>
            <a:r>
              <a:rPr lang="en-US" sz="2200" dirty="0">
                <a:solidFill>
                  <a:schemeClr val="bg1"/>
                </a:solidFill>
              </a:rPr>
              <a:t> mutations</a:t>
            </a:r>
            <a:endParaRPr lang="en-US" sz="2200" b="0" baseline="30000" dirty="0">
              <a:solidFill>
                <a:schemeClr val="bg1"/>
              </a:solidFill>
            </a:endParaRPr>
          </a:p>
        </p:txBody>
      </p:sp>
      <p:sp>
        <p:nvSpPr>
          <p:cNvPr id="51" name="Oval 50">
            <a:extLst>
              <a:ext uri="{FF2B5EF4-FFF2-40B4-BE49-F238E27FC236}">
                <a16:creationId xmlns:a16="http://schemas.microsoft.com/office/drawing/2014/main" id="{51B1430C-BDD6-4DC0-862D-99892C1AB84D}"/>
              </a:ext>
            </a:extLst>
          </p:cNvPr>
          <p:cNvSpPr/>
          <p:nvPr/>
        </p:nvSpPr>
        <p:spPr>
          <a:xfrm>
            <a:off x="397080" y="301113"/>
            <a:ext cx="731520" cy="731520"/>
          </a:xfrm>
          <a:prstGeom prst="ellipse">
            <a:avLst/>
          </a:prstGeom>
          <a:solidFill>
            <a:schemeClr val="bg1"/>
          </a:solidFill>
          <a:ln w="12700">
            <a:solidFill>
              <a:srgbClr val="071D49"/>
            </a:solidFill>
          </a:ln>
          <a:effectLst>
            <a:outerShdw sx="114000" sy="1140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a:extLst>
              <a:ext uri="{FF2B5EF4-FFF2-40B4-BE49-F238E27FC236}">
                <a16:creationId xmlns:a16="http://schemas.microsoft.com/office/drawing/2014/main" id="{E9F78B08-B60C-4060-BB55-290C0CED6E4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8400" y="286648"/>
            <a:ext cx="731520" cy="731520"/>
          </a:xfrm>
          <a:prstGeom prst="rect">
            <a:avLst/>
          </a:prstGeom>
        </p:spPr>
      </p:pic>
      <p:sp>
        <p:nvSpPr>
          <p:cNvPr id="26" name="TextBox 25">
            <a:extLst>
              <a:ext uri="{FF2B5EF4-FFF2-40B4-BE49-F238E27FC236}">
                <a16:creationId xmlns:a16="http://schemas.microsoft.com/office/drawing/2014/main" id="{844CE50D-6CA9-4555-B518-3220213FF050}"/>
              </a:ext>
            </a:extLst>
          </p:cNvPr>
          <p:cNvSpPr txBox="1"/>
          <p:nvPr/>
        </p:nvSpPr>
        <p:spPr>
          <a:xfrm>
            <a:off x="3008767" y="1170049"/>
            <a:ext cx="2093388" cy="307777"/>
          </a:xfrm>
          <a:prstGeom prst="rect">
            <a:avLst/>
          </a:prstGeom>
          <a:noFill/>
        </p:spPr>
        <p:txBody>
          <a:bodyPr wrap="square" rtlCol="0">
            <a:spAutoFit/>
          </a:bodyPr>
          <a:lstStyle/>
          <a:p>
            <a:r>
              <a:rPr lang="en-US" sz="1400" b="1" u="sng" dirty="0">
                <a:solidFill>
                  <a:srgbClr val="081538"/>
                </a:solidFill>
                <a:latin typeface="+mn-lt"/>
              </a:rPr>
              <a:t>Poor-risk cytogenetics</a:t>
            </a:r>
          </a:p>
        </p:txBody>
      </p:sp>
      <p:sp>
        <p:nvSpPr>
          <p:cNvPr id="27" name="TextBox 26">
            <a:extLst>
              <a:ext uri="{FF2B5EF4-FFF2-40B4-BE49-F238E27FC236}">
                <a16:creationId xmlns:a16="http://schemas.microsoft.com/office/drawing/2014/main" id="{9F410CF1-1AEC-432B-85CF-7B39F0D399A0}"/>
              </a:ext>
            </a:extLst>
          </p:cNvPr>
          <p:cNvSpPr txBox="1"/>
          <p:nvPr/>
        </p:nvSpPr>
        <p:spPr>
          <a:xfrm>
            <a:off x="8070635" y="1156885"/>
            <a:ext cx="2768708" cy="307777"/>
          </a:xfrm>
          <a:prstGeom prst="rect">
            <a:avLst/>
          </a:prstGeom>
          <a:noFill/>
        </p:spPr>
        <p:txBody>
          <a:bodyPr wrap="none" rtlCol="0">
            <a:spAutoFit/>
          </a:bodyPr>
          <a:lstStyle/>
          <a:p>
            <a:pPr algn="ctr"/>
            <a:r>
              <a:rPr lang="en-US" sz="1400" b="1" u="sng" dirty="0">
                <a:solidFill>
                  <a:srgbClr val="081538"/>
                </a:solidFill>
                <a:latin typeface="+mn-lt"/>
              </a:rPr>
              <a:t>Intermediate-risk cytogenetics</a:t>
            </a:r>
          </a:p>
        </p:txBody>
      </p:sp>
      <p:cxnSp>
        <p:nvCxnSpPr>
          <p:cNvPr id="13" name="Straight Connector 12">
            <a:extLst>
              <a:ext uri="{FF2B5EF4-FFF2-40B4-BE49-F238E27FC236}">
                <a16:creationId xmlns:a16="http://schemas.microsoft.com/office/drawing/2014/main" id="{8550A04E-38FF-4D7C-920C-8E3AEC8B77DF}"/>
              </a:ext>
            </a:extLst>
          </p:cNvPr>
          <p:cNvCxnSpPr>
            <a:cxnSpLocks/>
          </p:cNvCxnSpPr>
          <p:nvPr/>
        </p:nvCxnSpPr>
        <p:spPr>
          <a:xfrm>
            <a:off x="206015" y="6289092"/>
            <a:ext cx="11410607" cy="0"/>
          </a:xfrm>
          <a:prstGeom prst="line">
            <a:avLst/>
          </a:prstGeom>
          <a:ln>
            <a:solidFill>
              <a:srgbClr val="071D49"/>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F5CB6AF6-8C30-4E42-B916-6D6F635E4906}"/>
              </a:ext>
            </a:extLst>
          </p:cNvPr>
          <p:cNvSpPr txBox="1"/>
          <p:nvPr/>
        </p:nvSpPr>
        <p:spPr>
          <a:xfrm>
            <a:off x="206015" y="6389657"/>
            <a:ext cx="11410607" cy="138499"/>
          </a:xfrm>
          <a:prstGeom prst="rect">
            <a:avLst/>
          </a:prstGeom>
          <a:noFill/>
        </p:spPr>
        <p:txBody>
          <a:bodyPr wrap="square" lIns="0" tIns="0" rIns="0" bIns="0" rtlCol="0">
            <a:spAutoFit/>
          </a:bodyPr>
          <a:lstStyle/>
          <a:p>
            <a:r>
              <a:rPr lang="en-US" sz="900" dirty="0">
                <a:solidFill>
                  <a:srgbClr val="081538"/>
                </a:solidFill>
                <a:latin typeface="+mn-lt"/>
              </a:rPr>
              <a:t>Aza, azacitidine; CI, confidence interval; mut, mutation; wt, wild-type; OS, overall survival; Ven, venetoclax </a:t>
            </a:r>
            <a:endParaRPr lang="en-US" sz="900" dirty="0">
              <a:solidFill>
                <a:srgbClr val="081538"/>
              </a:solidFill>
              <a:latin typeface="+mn-lt"/>
              <a:ea typeface="Malgun Gothic"/>
              <a:cs typeface="Arial" panose="020B0604020202020204" pitchFamily="34" charset="0"/>
            </a:endParaRPr>
          </a:p>
        </p:txBody>
      </p:sp>
      <p:graphicFrame>
        <p:nvGraphicFramePr>
          <p:cNvPr id="17" name="Table 3">
            <a:extLst>
              <a:ext uri="{FF2B5EF4-FFF2-40B4-BE49-F238E27FC236}">
                <a16:creationId xmlns:a16="http://schemas.microsoft.com/office/drawing/2014/main" id="{F10BC434-BB77-4362-A19A-C5C28B1192BD}"/>
              </a:ext>
            </a:extLst>
          </p:cNvPr>
          <p:cNvGraphicFramePr>
            <a:graphicFrameLocks noGrp="1"/>
          </p:cNvGraphicFramePr>
          <p:nvPr/>
        </p:nvGraphicFramePr>
        <p:xfrm>
          <a:off x="2227275" y="4384424"/>
          <a:ext cx="3657600" cy="1737360"/>
        </p:xfrm>
        <a:graphic>
          <a:graphicData uri="http://schemas.openxmlformats.org/drawingml/2006/table">
            <a:tbl>
              <a:tblPr firstRow="1" bandRow="1">
                <a:tableStyleId>{5C22544A-7EE6-4342-B048-85BDC9FD1C3A}</a:tableStyleId>
              </a:tblPr>
              <a:tblGrid>
                <a:gridCol w="1737360">
                  <a:extLst>
                    <a:ext uri="{9D8B030D-6E8A-4147-A177-3AD203B41FA5}">
                      <a16:colId xmlns:a16="http://schemas.microsoft.com/office/drawing/2014/main" val="2615594708"/>
                    </a:ext>
                  </a:extLst>
                </a:gridCol>
                <a:gridCol w="1920240">
                  <a:extLst>
                    <a:ext uri="{9D8B030D-6E8A-4147-A177-3AD203B41FA5}">
                      <a16:colId xmlns:a16="http://schemas.microsoft.com/office/drawing/2014/main" val="286713521"/>
                    </a:ext>
                  </a:extLst>
                </a:gridCol>
              </a:tblGrid>
              <a:tr h="370840">
                <a:tc>
                  <a:txBody>
                    <a:bodyPr/>
                    <a:lstStyle/>
                    <a:p>
                      <a:pPr algn="l"/>
                      <a:endParaRPr lang="en-US" sz="1400" dirty="0">
                        <a:solidFill>
                          <a:srgbClr val="081538"/>
                        </a:solidFill>
                      </a:endParaRPr>
                    </a:p>
                  </a:txBody>
                  <a:tcPr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DD2DB"/>
                    </a:solidFill>
                  </a:tcPr>
                </a:tc>
                <a:tc>
                  <a:txBody>
                    <a:bodyPr/>
                    <a:lstStyle/>
                    <a:p>
                      <a:pPr algn="ctr"/>
                      <a:r>
                        <a:rPr lang="en-US" sz="1400" dirty="0">
                          <a:solidFill>
                            <a:srgbClr val="081538"/>
                          </a:solidFill>
                        </a:rPr>
                        <a:t>Median OS, </a:t>
                      </a:r>
                    </a:p>
                    <a:p>
                      <a:pPr algn="ctr"/>
                      <a:r>
                        <a:rPr lang="en-US" sz="1400" dirty="0">
                          <a:solidFill>
                            <a:srgbClr val="081538"/>
                          </a:solidFill>
                        </a:rPr>
                        <a:t>months (95% CI)</a:t>
                      </a:r>
                    </a:p>
                  </a:txBody>
                  <a:tcPr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DD2DB"/>
                    </a:solidFill>
                  </a:tcPr>
                </a:tc>
                <a:extLst>
                  <a:ext uri="{0D108BD9-81ED-4DB2-BD59-A6C34878D82A}">
                    <a16:rowId xmlns:a16="http://schemas.microsoft.com/office/drawing/2014/main" val="3566962839"/>
                  </a:ext>
                </a:extLst>
              </a:tr>
              <a:tr h="274320">
                <a:tc>
                  <a:txBody>
                    <a:bodyPr/>
                    <a:lstStyle/>
                    <a:p>
                      <a:pPr algn="l"/>
                      <a:r>
                        <a:rPr lang="en-US" sz="1400" dirty="0">
                          <a:solidFill>
                            <a:srgbClr val="081538"/>
                          </a:solidFill>
                        </a:rPr>
                        <a:t>Ven+Aza </a:t>
                      </a:r>
                      <a:r>
                        <a:rPr lang="en-US" sz="1400" i="1" dirty="0">
                          <a:solidFill>
                            <a:srgbClr val="081538"/>
                          </a:solidFill>
                        </a:rPr>
                        <a:t>TP53</a:t>
                      </a:r>
                      <a:r>
                        <a:rPr lang="en-US" sz="1400" dirty="0">
                          <a:solidFill>
                            <a:srgbClr val="081538"/>
                          </a:solidFill>
                        </a:rPr>
                        <a:t> wt</a:t>
                      </a: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rgbClr val="081538"/>
                          </a:solidFill>
                        </a:rPr>
                        <a:t>23.43 (11.93 </a:t>
                      </a:r>
                      <a:r>
                        <a:rPr lang="en-US" sz="1400" kern="1200" dirty="0">
                          <a:solidFill>
                            <a:srgbClr val="081538"/>
                          </a:solidFill>
                          <a:effectLst/>
                        </a:rPr>
                        <a:t>─</a:t>
                      </a:r>
                      <a:r>
                        <a:rPr lang="en-US" sz="1400" dirty="0">
                          <a:solidFill>
                            <a:srgbClr val="081538"/>
                          </a:solidFill>
                        </a:rPr>
                        <a:t> NR)</a:t>
                      </a: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25329060"/>
                  </a:ext>
                </a:extLst>
              </a:tr>
              <a:tr h="274320">
                <a:tc>
                  <a:txBody>
                    <a:bodyPr/>
                    <a:lstStyle/>
                    <a:p>
                      <a:pPr algn="l"/>
                      <a:r>
                        <a:rPr lang="en-US" sz="1400" dirty="0">
                          <a:solidFill>
                            <a:srgbClr val="081538"/>
                          </a:solidFill>
                        </a:rPr>
                        <a:t>Ven+Aza </a:t>
                      </a:r>
                      <a:r>
                        <a:rPr lang="en-US" sz="1400" i="1" dirty="0">
                          <a:solidFill>
                            <a:srgbClr val="081538"/>
                          </a:solidFill>
                        </a:rPr>
                        <a:t>TP53</a:t>
                      </a:r>
                      <a:r>
                        <a:rPr lang="en-US" sz="1400" dirty="0">
                          <a:solidFill>
                            <a:srgbClr val="081538"/>
                          </a:solidFill>
                        </a:rPr>
                        <a:t> mut</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rgbClr val="081538"/>
                          </a:solidFill>
                        </a:rPr>
                        <a:t>5.17 (2.17 </a:t>
                      </a:r>
                      <a:r>
                        <a:rPr lang="en-US" sz="1400" kern="1200" dirty="0">
                          <a:solidFill>
                            <a:srgbClr val="081538"/>
                          </a:solidFill>
                          <a:effectLst/>
                        </a:rPr>
                        <a:t>─</a:t>
                      </a:r>
                      <a:r>
                        <a:rPr lang="en-US" sz="1400" dirty="0">
                          <a:solidFill>
                            <a:srgbClr val="081538"/>
                          </a:solidFill>
                        </a:rPr>
                        <a:t> 6.83)</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19120035"/>
                  </a:ext>
                </a:extLst>
              </a:tr>
              <a:tr h="274320">
                <a:tc>
                  <a:txBody>
                    <a:bodyPr/>
                    <a:lstStyle/>
                    <a:p>
                      <a:pPr algn="l"/>
                      <a:r>
                        <a:rPr lang="en-US" sz="1400" dirty="0">
                          <a:solidFill>
                            <a:srgbClr val="081538"/>
                          </a:solidFill>
                        </a:rPr>
                        <a:t>Aza </a:t>
                      </a:r>
                      <a:r>
                        <a:rPr lang="en-US" sz="1400" i="1" dirty="0">
                          <a:solidFill>
                            <a:srgbClr val="081538"/>
                          </a:solidFill>
                        </a:rPr>
                        <a:t>TP53</a:t>
                      </a:r>
                      <a:r>
                        <a:rPr lang="en-US" sz="1400" dirty="0">
                          <a:solidFill>
                            <a:srgbClr val="081538"/>
                          </a:solidFill>
                        </a:rPr>
                        <a:t> wt</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rgbClr val="081538"/>
                          </a:solidFill>
                        </a:rPr>
                        <a:t>11.29 (4.9 </a:t>
                      </a:r>
                      <a:r>
                        <a:rPr lang="en-US" sz="1400" kern="1200" dirty="0">
                          <a:solidFill>
                            <a:srgbClr val="081538"/>
                          </a:solidFill>
                          <a:effectLst/>
                        </a:rPr>
                        <a:t>─</a:t>
                      </a:r>
                      <a:r>
                        <a:rPr lang="en-US" sz="1400" dirty="0">
                          <a:solidFill>
                            <a:srgbClr val="081538"/>
                          </a:solidFill>
                        </a:rPr>
                        <a:t> 12.78)</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5384750"/>
                  </a:ext>
                </a:extLst>
              </a:tr>
              <a:tr h="2743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rgbClr val="081538"/>
                          </a:solidFill>
                        </a:rPr>
                        <a:t>Aza </a:t>
                      </a:r>
                      <a:r>
                        <a:rPr lang="en-US" sz="1400" i="1" dirty="0">
                          <a:solidFill>
                            <a:srgbClr val="081538"/>
                          </a:solidFill>
                        </a:rPr>
                        <a:t>TP53</a:t>
                      </a:r>
                      <a:r>
                        <a:rPr lang="en-US" sz="1400" dirty="0">
                          <a:solidFill>
                            <a:srgbClr val="081538"/>
                          </a:solidFill>
                        </a:rPr>
                        <a:t> mut</a:t>
                      </a: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rgbClr val="081538"/>
                          </a:solidFill>
                        </a:rPr>
                        <a:t>4.90 (2.14 </a:t>
                      </a:r>
                      <a:r>
                        <a:rPr lang="en-US" sz="1400" kern="1200" dirty="0">
                          <a:solidFill>
                            <a:srgbClr val="081538"/>
                          </a:solidFill>
                          <a:effectLst/>
                        </a:rPr>
                        <a:t>─ </a:t>
                      </a:r>
                      <a:r>
                        <a:rPr lang="en-US" sz="1400" dirty="0">
                          <a:solidFill>
                            <a:srgbClr val="081538"/>
                          </a:solidFill>
                        </a:rPr>
                        <a:t>9.30)</a:t>
                      </a:r>
                    </a:p>
                  </a:txBody>
                  <a:tcP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00936882"/>
                  </a:ext>
                </a:extLst>
              </a:tr>
            </a:tbl>
          </a:graphicData>
        </a:graphic>
      </p:graphicFrame>
      <p:graphicFrame>
        <p:nvGraphicFramePr>
          <p:cNvPr id="18" name="Table 3">
            <a:extLst>
              <a:ext uri="{FF2B5EF4-FFF2-40B4-BE49-F238E27FC236}">
                <a16:creationId xmlns:a16="http://schemas.microsoft.com/office/drawing/2014/main" id="{7E40E637-3584-44BD-B683-59C709CCA2C1}"/>
              </a:ext>
            </a:extLst>
          </p:cNvPr>
          <p:cNvGraphicFramePr>
            <a:graphicFrameLocks noGrp="1"/>
          </p:cNvGraphicFramePr>
          <p:nvPr/>
        </p:nvGraphicFramePr>
        <p:xfrm>
          <a:off x="7626189" y="4384424"/>
          <a:ext cx="3657600" cy="1127760"/>
        </p:xfrm>
        <a:graphic>
          <a:graphicData uri="http://schemas.openxmlformats.org/drawingml/2006/table">
            <a:tbl>
              <a:tblPr firstRow="1" bandRow="1">
                <a:tableStyleId>{5C22544A-7EE6-4342-B048-85BDC9FD1C3A}</a:tableStyleId>
              </a:tblPr>
              <a:tblGrid>
                <a:gridCol w="1737360">
                  <a:extLst>
                    <a:ext uri="{9D8B030D-6E8A-4147-A177-3AD203B41FA5}">
                      <a16:colId xmlns:a16="http://schemas.microsoft.com/office/drawing/2014/main" val="2615594708"/>
                    </a:ext>
                  </a:extLst>
                </a:gridCol>
                <a:gridCol w="1920240">
                  <a:extLst>
                    <a:ext uri="{9D8B030D-6E8A-4147-A177-3AD203B41FA5}">
                      <a16:colId xmlns:a16="http://schemas.microsoft.com/office/drawing/2014/main" val="286713521"/>
                    </a:ext>
                  </a:extLst>
                </a:gridCol>
              </a:tblGrid>
              <a:tr h="370840">
                <a:tc>
                  <a:txBody>
                    <a:bodyPr/>
                    <a:lstStyle/>
                    <a:p>
                      <a:pPr algn="l"/>
                      <a:endParaRPr lang="en-US" sz="1400" dirty="0">
                        <a:solidFill>
                          <a:srgbClr val="081538"/>
                        </a:solidFill>
                      </a:endParaRPr>
                    </a:p>
                  </a:txBody>
                  <a:tcPr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DD2DB"/>
                    </a:solidFill>
                  </a:tcPr>
                </a:tc>
                <a:tc>
                  <a:txBody>
                    <a:bodyPr/>
                    <a:lstStyle/>
                    <a:p>
                      <a:pPr algn="ctr"/>
                      <a:r>
                        <a:rPr lang="en-US" sz="1400" dirty="0">
                          <a:solidFill>
                            <a:srgbClr val="081538"/>
                          </a:solidFill>
                        </a:rPr>
                        <a:t>Median OS,</a:t>
                      </a:r>
                    </a:p>
                    <a:p>
                      <a:pPr algn="ctr"/>
                      <a:r>
                        <a:rPr lang="en-US" sz="1400" dirty="0">
                          <a:solidFill>
                            <a:srgbClr val="081538"/>
                          </a:solidFill>
                        </a:rPr>
                        <a:t> months (95% CI)</a:t>
                      </a:r>
                    </a:p>
                  </a:txBody>
                  <a:tcPr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DD2DB"/>
                    </a:solidFill>
                  </a:tcPr>
                </a:tc>
                <a:extLst>
                  <a:ext uri="{0D108BD9-81ED-4DB2-BD59-A6C34878D82A}">
                    <a16:rowId xmlns:a16="http://schemas.microsoft.com/office/drawing/2014/main" val="3566962839"/>
                  </a:ext>
                </a:extLst>
              </a:tr>
              <a:tr h="274320">
                <a:tc>
                  <a:txBody>
                    <a:bodyPr/>
                    <a:lstStyle/>
                    <a:p>
                      <a:pPr algn="l"/>
                      <a:r>
                        <a:rPr lang="en-US" sz="1400" dirty="0">
                          <a:solidFill>
                            <a:srgbClr val="081538"/>
                          </a:solidFill>
                        </a:rPr>
                        <a:t>Ven+Aza </a:t>
                      </a:r>
                      <a:r>
                        <a:rPr lang="en-US" sz="1400" i="1" dirty="0">
                          <a:solidFill>
                            <a:srgbClr val="081538"/>
                          </a:solidFill>
                        </a:rPr>
                        <a:t>TP53</a:t>
                      </a:r>
                      <a:r>
                        <a:rPr lang="en-US" sz="1400" dirty="0">
                          <a:solidFill>
                            <a:srgbClr val="081538"/>
                          </a:solidFill>
                        </a:rPr>
                        <a:t> wt</a:t>
                      </a: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rgbClr val="081538"/>
                          </a:solidFill>
                        </a:rPr>
                        <a:t>19.15 (14.95 </a:t>
                      </a:r>
                      <a:r>
                        <a:rPr lang="en-US" sz="1400" kern="1200" dirty="0">
                          <a:solidFill>
                            <a:srgbClr val="081538"/>
                          </a:solidFill>
                          <a:effectLst/>
                        </a:rPr>
                        <a:t>─</a:t>
                      </a:r>
                      <a:r>
                        <a:rPr lang="en-US" sz="1400" dirty="0">
                          <a:solidFill>
                            <a:srgbClr val="081538"/>
                          </a:solidFill>
                        </a:rPr>
                        <a:t> 26.64)</a:t>
                      </a: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25329060"/>
                  </a:ext>
                </a:extLst>
              </a:tr>
              <a:tr h="274320">
                <a:tc>
                  <a:txBody>
                    <a:bodyPr/>
                    <a:lstStyle/>
                    <a:p>
                      <a:pPr algn="l"/>
                      <a:r>
                        <a:rPr lang="en-US" sz="1400" dirty="0">
                          <a:solidFill>
                            <a:srgbClr val="081538"/>
                          </a:solidFill>
                        </a:rPr>
                        <a:t>Aza </a:t>
                      </a:r>
                      <a:r>
                        <a:rPr lang="en-US" sz="1400" i="1" dirty="0">
                          <a:solidFill>
                            <a:srgbClr val="081538"/>
                          </a:solidFill>
                        </a:rPr>
                        <a:t>TP53</a:t>
                      </a:r>
                      <a:r>
                        <a:rPr lang="en-US" sz="1400" dirty="0">
                          <a:solidFill>
                            <a:srgbClr val="081538"/>
                          </a:solidFill>
                        </a:rPr>
                        <a:t> wt</a:t>
                      </a: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rgbClr val="081538"/>
                          </a:solidFill>
                        </a:rPr>
                        <a:t>10.61 (7.89 </a:t>
                      </a:r>
                      <a:r>
                        <a:rPr lang="en-US" sz="1400" kern="1200" dirty="0">
                          <a:solidFill>
                            <a:srgbClr val="081538"/>
                          </a:solidFill>
                          <a:effectLst/>
                        </a:rPr>
                        <a:t>─ </a:t>
                      </a:r>
                      <a:r>
                        <a:rPr lang="en-US" sz="1400" dirty="0">
                          <a:solidFill>
                            <a:srgbClr val="081538"/>
                          </a:solidFill>
                        </a:rPr>
                        <a:t>15.08)</a:t>
                      </a:r>
                    </a:p>
                  </a:txBody>
                  <a:tcP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19120035"/>
                  </a:ext>
                </a:extLst>
              </a:tr>
            </a:tbl>
          </a:graphicData>
        </a:graphic>
      </p:graphicFrame>
      <p:sp>
        <p:nvSpPr>
          <p:cNvPr id="14" name="TextBox 13">
            <a:extLst>
              <a:ext uri="{FF2B5EF4-FFF2-40B4-BE49-F238E27FC236}">
                <a16:creationId xmlns:a16="http://schemas.microsoft.com/office/drawing/2014/main" id="{AEC1968C-0AB1-A345-853D-D6B8A9043FB7}"/>
              </a:ext>
            </a:extLst>
          </p:cNvPr>
          <p:cNvSpPr txBox="1"/>
          <p:nvPr/>
        </p:nvSpPr>
        <p:spPr>
          <a:xfrm>
            <a:off x="0" y="6521325"/>
            <a:ext cx="2608471"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Pollyea et al, ASH 2021</a:t>
            </a:r>
          </a:p>
        </p:txBody>
      </p:sp>
      <p:sp>
        <p:nvSpPr>
          <p:cNvPr id="15" name="TextBox 14">
            <a:extLst>
              <a:ext uri="{FF2B5EF4-FFF2-40B4-BE49-F238E27FC236}">
                <a16:creationId xmlns:a16="http://schemas.microsoft.com/office/drawing/2014/main" id="{7BB8619A-D133-BA47-A773-BB0C896B1F3E}"/>
              </a:ext>
            </a:extLst>
          </p:cNvPr>
          <p:cNvSpPr txBox="1"/>
          <p:nvPr/>
        </p:nvSpPr>
        <p:spPr>
          <a:xfrm>
            <a:off x="6022848" y="6488668"/>
            <a:ext cx="6169152" cy="369332"/>
          </a:xfrm>
          <a:prstGeom prst="rect">
            <a:avLst/>
          </a:prstGeom>
          <a:noFill/>
        </p:spPr>
        <p:txBody>
          <a:bodyPr wrap="square">
            <a:spAutoFit/>
          </a:bodyPr>
          <a:lstStyle/>
          <a:p>
            <a:pPr lvl="0" algn="r">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2191708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7741EF2-30FA-A941-86A2-BFD774799E8B}"/>
              </a:ext>
            </a:extLst>
          </p:cNvPr>
          <p:cNvSpPr>
            <a:spLocks noGrp="1"/>
          </p:cNvSpPr>
          <p:nvPr>
            <p:ph type="title"/>
          </p:nvPr>
        </p:nvSpPr>
        <p:spPr>
          <a:xfrm>
            <a:off x="960120" y="2498725"/>
            <a:ext cx="10515600" cy="1325563"/>
          </a:xfrm>
        </p:spPr>
        <p:txBody>
          <a:bodyPr/>
          <a:lstStyle/>
          <a:p>
            <a:r>
              <a:rPr lang="en-US" dirty="0"/>
              <a:t>Triple Combination of </a:t>
            </a:r>
            <a:r>
              <a:rPr lang="en-US" dirty="0" err="1"/>
              <a:t>Venetoclax</a:t>
            </a:r>
            <a:r>
              <a:rPr lang="en-US" dirty="0"/>
              <a:t> with a Non-</a:t>
            </a:r>
            <a:r>
              <a:rPr lang="en-US" dirty="0" err="1"/>
              <a:t>Genomically</a:t>
            </a:r>
            <a:r>
              <a:rPr lang="en-US" dirty="0"/>
              <a:t> Targeted Therapy</a:t>
            </a:r>
          </a:p>
        </p:txBody>
      </p:sp>
      <p:sp>
        <p:nvSpPr>
          <p:cNvPr id="4" name="TextBox 3">
            <a:extLst>
              <a:ext uri="{FF2B5EF4-FFF2-40B4-BE49-F238E27FC236}">
                <a16:creationId xmlns:a16="http://schemas.microsoft.com/office/drawing/2014/main" id="{7A8DFC2D-2061-584B-8B3D-1BC29F44DE61}"/>
              </a:ext>
            </a:extLst>
          </p:cNvPr>
          <p:cNvSpPr txBox="1"/>
          <p:nvPr/>
        </p:nvSpPr>
        <p:spPr>
          <a:xfrm>
            <a:off x="0" y="6488668"/>
            <a:ext cx="6169152" cy="369332"/>
          </a:xfrm>
          <a:prstGeom prst="rect">
            <a:avLst/>
          </a:prstGeom>
          <a:noFill/>
        </p:spPr>
        <p:txBody>
          <a:bodyPr wrap="square">
            <a:spAutoFit/>
          </a:bodyPr>
          <a:lstStyle/>
          <a:p>
            <a:pPr lvl="0">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4208802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239A53-BD63-4F17-8D50-F463C7875CF7}"/>
              </a:ext>
            </a:extLst>
          </p:cNvPr>
          <p:cNvSpPr>
            <a:spLocks noGrp="1"/>
          </p:cNvSpPr>
          <p:nvPr>
            <p:ph type="title"/>
          </p:nvPr>
        </p:nvSpPr>
        <p:spPr>
          <a:xfrm>
            <a:off x="533400" y="381000"/>
            <a:ext cx="10744200" cy="762000"/>
          </a:xfrm>
        </p:spPr>
        <p:txBody>
          <a:bodyPr/>
          <a:lstStyle/>
          <a:p>
            <a:pPr algn="l" eaLnBrk="1" hangingPunct="1">
              <a:lnSpc>
                <a:spcPct val="85000"/>
              </a:lnSpc>
            </a:pPr>
            <a:r>
              <a:rPr lang="en-US" sz="3200" dirty="0"/>
              <a:t>Methods: Study Design</a:t>
            </a:r>
            <a:endParaRPr lang="en-US" sz="3200" dirty="0">
              <a:solidFill>
                <a:srgbClr val="99CCFF"/>
              </a:solidFill>
            </a:endParaRPr>
          </a:p>
        </p:txBody>
      </p:sp>
      <p:sp>
        <p:nvSpPr>
          <p:cNvPr id="17" name="TextBox 16">
            <a:extLst>
              <a:ext uri="{FF2B5EF4-FFF2-40B4-BE49-F238E27FC236}">
                <a16:creationId xmlns:a16="http://schemas.microsoft.com/office/drawing/2014/main" id="{ED32B70E-331B-4607-B3E0-82310DED4D63}"/>
              </a:ext>
            </a:extLst>
          </p:cNvPr>
          <p:cNvSpPr txBox="1"/>
          <p:nvPr/>
        </p:nvSpPr>
        <p:spPr>
          <a:xfrm>
            <a:off x="801915" y="1752600"/>
            <a:ext cx="2271776" cy="271612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00"/>
                </a:solidFill>
                <a:effectLst/>
                <a:uLnTx/>
                <a:uFillTx/>
                <a:latin typeface="Arial"/>
                <a:ea typeface="+mn-ea"/>
                <a:cs typeface="+mn-cs"/>
              </a:rPr>
              <a:t>Phase 1 (Dose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00"/>
                </a:solidFill>
                <a:effectLst/>
                <a:uLnTx/>
                <a:uFillTx/>
                <a:latin typeface="Arial"/>
                <a:ea typeface="+mn-ea"/>
                <a:cs typeface="+mn-cs"/>
              </a:rPr>
              <a:t>finding)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1" i="0" u="none" strike="noStrike" kern="1200" cap="none" spc="0" normalizeH="0" baseline="0" noProof="0" dirty="0">
              <a:ln>
                <a:noFill/>
              </a:ln>
              <a:solidFill>
                <a:srgbClr val="FFFF00"/>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a:ea typeface="+mn-ea"/>
                <a:cs typeface="+mn-cs"/>
              </a:rPr>
              <a:t>- R/R AML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a:ea typeface="+mn-ea"/>
                <a:cs typeface="+mn-cs"/>
              </a:rPr>
              <a:t>- ≥ 18 yrs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a:ea typeface="+mn-ea"/>
                <a:cs typeface="+mn-cs"/>
              </a:rPr>
              <a:t>- ECOG PS ≤ 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a:ea typeface="+mn-ea"/>
                <a:cs typeface="+mn-cs"/>
              </a:rPr>
              <a:t>- adequate organ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a:ea typeface="+mn-ea"/>
                <a:cs typeface="+mn-cs"/>
              </a:rPr>
              <a:t>  function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a:ea typeface="+mn-ea"/>
                <a:cs typeface="+mn-cs"/>
              </a:rPr>
              <a:t>- WBC ≤ 15x10</a:t>
            </a:r>
            <a:r>
              <a:rPr kumimoji="0" lang="en-US" sz="2000" b="1" i="0" u="none" strike="noStrike" kern="1200" cap="none" spc="0" normalizeH="0" baseline="30000" noProof="0" dirty="0">
                <a:ln>
                  <a:noFill/>
                </a:ln>
                <a:solidFill>
                  <a:srgbClr val="FFFFFF"/>
                </a:solidFill>
                <a:effectLst/>
                <a:uLnTx/>
                <a:uFillTx/>
                <a:latin typeface="Arial"/>
                <a:ea typeface="+mn-ea"/>
                <a:cs typeface="+mn-cs"/>
              </a:rPr>
              <a:t>9</a:t>
            </a:r>
            <a:r>
              <a:rPr kumimoji="0" lang="en-US" sz="2000" b="1" i="0" u="none" strike="noStrike" kern="1200" cap="none" spc="0" normalizeH="0" baseline="0" noProof="0" dirty="0">
                <a:ln>
                  <a:noFill/>
                </a:ln>
                <a:solidFill>
                  <a:srgbClr val="FFFFFF"/>
                </a:solidFill>
                <a:effectLst/>
                <a:uLnTx/>
                <a:uFillTx/>
                <a:latin typeface="Arial"/>
                <a:ea typeface="+mn-ea"/>
                <a:cs typeface="+mn-cs"/>
              </a:rPr>
              <a:t>/L</a:t>
            </a:r>
          </a:p>
        </p:txBody>
      </p:sp>
      <p:sp>
        <p:nvSpPr>
          <p:cNvPr id="18" name="TextBox 17">
            <a:extLst>
              <a:ext uri="{FF2B5EF4-FFF2-40B4-BE49-F238E27FC236}">
                <a16:creationId xmlns:a16="http://schemas.microsoft.com/office/drawing/2014/main" id="{C830B76A-F2C9-47CB-91B8-804B754F5832}"/>
              </a:ext>
            </a:extLst>
          </p:cNvPr>
          <p:cNvSpPr txBox="1"/>
          <p:nvPr/>
        </p:nvSpPr>
        <p:spPr>
          <a:xfrm>
            <a:off x="3921765" y="1752600"/>
            <a:ext cx="3270447" cy="427040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00"/>
                </a:solidFill>
                <a:effectLst/>
                <a:uLnTx/>
                <a:uFillTx/>
                <a:latin typeface="Arial"/>
                <a:ea typeface="+mn-ea"/>
                <a:cs typeface="+mn-cs"/>
              </a:rPr>
              <a:t>Phase 2 cohorts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1" i="0" u="none" strike="noStrike" kern="1200" cap="none" spc="0" normalizeH="0" baseline="0" noProof="0" dirty="0">
              <a:ln>
                <a:noFill/>
              </a:ln>
              <a:solidFill>
                <a:srgbClr val="FFFF00"/>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00"/>
                </a:solidFill>
                <a:effectLst/>
                <a:uLnTx/>
                <a:uFillTx/>
                <a:latin typeface="Arial"/>
                <a:ea typeface="+mn-ea"/>
                <a:cs typeface="+mn-cs"/>
              </a:rPr>
              <a:t>1. Frontline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a:ea typeface="+mn-ea"/>
                <a:cs typeface="+mn-cs"/>
              </a:rPr>
              <a:t>- ≥ 75 yrs or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a:ea typeface="+mn-ea"/>
                <a:cs typeface="+mn-cs"/>
              </a:rPr>
              <a:t>- &lt;75 yrs, ineligible for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a:ea typeface="+mn-ea"/>
                <a:cs typeface="+mn-cs"/>
              </a:rPr>
              <a:t>  intensive therapy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a:ea typeface="+mn-ea"/>
                <a:cs typeface="+mn-cs"/>
              </a:rPr>
              <a:t>- ≥ 18 yrs with </a:t>
            </a:r>
            <a:r>
              <a:rPr kumimoji="0" lang="en-US" sz="2000" b="1" i="1" u="none" strike="noStrike" kern="1200" cap="none" spc="0" normalizeH="0" baseline="0" noProof="0" dirty="0">
                <a:ln>
                  <a:noFill/>
                </a:ln>
                <a:solidFill>
                  <a:srgbClr val="FFFFFF"/>
                </a:solidFill>
                <a:effectLst/>
                <a:uLnTx/>
                <a:uFillTx/>
                <a:latin typeface="Arial"/>
                <a:ea typeface="+mn-ea"/>
                <a:cs typeface="+mn-cs"/>
              </a:rPr>
              <a:t>TP53</a:t>
            </a:r>
            <a:r>
              <a:rPr kumimoji="0" lang="en-US" sz="2000" b="1" i="0" u="none" strike="noStrike" kern="1200" cap="none" spc="0" normalizeH="0" baseline="30000" noProof="0" dirty="0">
                <a:ln>
                  <a:noFill/>
                </a:ln>
                <a:solidFill>
                  <a:srgbClr val="FFFFFF"/>
                </a:solidFill>
                <a:effectLst/>
                <a:uLnTx/>
                <a:uFillTx/>
                <a:latin typeface="Arial"/>
                <a:ea typeface="+mn-ea"/>
                <a:cs typeface="+mn-cs"/>
              </a:rPr>
              <a:t>mut</a:t>
            </a:r>
            <a:r>
              <a:rPr kumimoji="0" lang="en-US" sz="2000" b="1" i="0" u="none" strike="noStrike" kern="1200" cap="none" spc="0" normalizeH="0" baseline="0" noProof="0" dirty="0">
                <a:ln>
                  <a:noFill/>
                </a:ln>
                <a:solidFill>
                  <a:srgbClr val="FFFFFF"/>
                </a:solidFill>
                <a:effectLst/>
                <a:uLnTx/>
                <a:uFillTx/>
                <a:latin typeface="Arial"/>
                <a:ea typeface="+mn-ea"/>
                <a:cs typeface="+mn-cs"/>
              </a:rPr>
              <a:t> or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a:ea typeface="+mn-ea"/>
                <a:cs typeface="+mn-cs"/>
              </a:rPr>
              <a:t>  adverse risk CG,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a:ea typeface="+mn-ea"/>
                <a:cs typeface="+mn-cs"/>
              </a:rPr>
              <a:t>  regardless of ‘fitness’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1" i="0" u="none" strike="noStrike" kern="1200" cap="none" spc="0" normalizeH="0" baseline="0" noProof="0" dirty="0">
              <a:ln>
                <a:noFill/>
              </a:ln>
              <a:solidFill>
                <a:srgbClr val="FFFFFF"/>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00"/>
                </a:solidFill>
                <a:effectLst/>
                <a:uLnTx/>
                <a:uFillTx/>
                <a:latin typeface="Arial"/>
                <a:ea typeface="+mn-ea"/>
                <a:cs typeface="+mn-cs"/>
              </a:rPr>
              <a:t>2. R/R venetoclax-naïve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00"/>
                </a:solidFill>
                <a:effectLst/>
                <a:uLnTx/>
                <a:uFillTx/>
                <a:latin typeface="Arial"/>
                <a:ea typeface="+mn-ea"/>
                <a:cs typeface="+mn-cs"/>
              </a:rPr>
              <a:t>(Salvage 1 and 2)</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1" i="0" u="none" strike="noStrike" kern="1200" cap="none" spc="0" normalizeH="0" baseline="0" noProof="0" dirty="0">
              <a:ln>
                <a:noFill/>
              </a:ln>
              <a:solidFill>
                <a:srgbClr val="FFFFFF"/>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00"/>
                </a:solidFill>
                <a:effectLst/>
                <a:uLnTx/>
                <a:uFillTx/>
                <a:latin typeface="Arial"/>
                <a:ea typeface="+mn-ea"/>
                <a:cs typeface="+mn-cs"/>
              </a:rPr>
              <a:t>3. R/R prior venetoclax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00"/>
                </a:solidFill>
                <a:effectLst/>
                <a:uLnTx/>
                <a:uFillTx/>
                <a:latin typeface="Arial"/>
                <a:ea typeface="+mn-ea"/>
                <a:cs typeface="+mn-cs"/>
              </a:rPr>
              <a:t>(Salvage 1 and 2)</a:t>
            </a:r>
          </a:p>
        </p:txBody>
      </p:sp>
      <p:sp>
        <p:nvSpPr>
          <p:cNvPr id="22" name="Rectangle: Rounded Corners 21">
            <a:extLst>
              <a:ext uri="{FF2B5EF4-FFF2-40B4-BE49-F238E27FC236}">
                <a16:creationId xmlns:a16="http://schemas.microsoft.com/office/drawing/2014/main" id="{AC9533EB-1CBE-44E5-9B9C-3F61BF0D3449}"/>
              </a:ext>
            </a:extLst>
          </p:cNvPr>
          <p:cNvSpPr/>
          <p:nvPr/>
        </p:nvSpPr>
        <p:spPr bwMode="auto">
          <a:xfrm>
            <a:off x="609600" y="1524000"/>
            <a:ext cx="2590800" cy="3048000"/>
          </a:xfrm>
          <a:prstGeom prst="roundRect">
            <a:avLst/>
          </a:prstGeom>
          <a:noFill/>
          <a:ln w="38100" cap="flat" cmpd="sng" algn="ctr">
            <a:solidFill>
              <a:schemeClr val="accent1">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pitchFamily="34" charset="0"/>
              <a:ea typeface="+mn-ea"/>
              <a:cs typeface="+mn-cs"/>
            </a:endParaRPr>
          </a:p>
        </p:txBody>
      </p:sp>
      <p:sp>
        <p:nvSpPr>
          <p:cNvPr id="23" name="Rectangle: Rounded Corners 22">
            <a:extLst>
              <a:ext uri="{FF2B5EF4-FFF2-40B4-BE49-F238E27FC236}">
                <a16:creationId xmlns:a16="http://schemas.microsoft.com/office/drawing/2014/main" id="{62A1BAB5-39F8-4E8F-9B0B-7EA8D35065B7}"/>
              </a:ext>
            </a:extLst>
          </p:cNvPr>
          <p:cNvSpPr/>
          <p:nvPr/>
        </p:nvSpPr>
        <p:spPr bwMode="auto">
          <a:xfrm>
            <a:off x="3595194" y="1524000"/>
            <a:ext cx="3726543" cy="4648200"/>
          </a:xfrm>
          <a:prstGeom prst="roundRect">
            <a:avLst/>
          </a:prstGeom>
          <a:noFill/>
          <a:ln w="38100" cap="flat" cmpd="sng" algn="ctr">
            <a:solidFill>
              <a:schemeClr val="accent1">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pitchFamily="34" charset="0"/>
              <a:ea typeface="+mn-ea"/>
              <a:cs typeface="+mn-cs"/>
            </a:endParaRPr>
          </a:p>
        </p:txBody>
      </p:sp>
      <p:sp>
        <p:nvSpPr>
          <p:cNvPr id="24" name="TextBox 23">
            <a:extLst>
              <a:ext uri="{FF2B5EF4-FFF2-40B4-BE49-F238E27FC236}">
                <a16:creationId xmlns:a16="http://schemas.microsoft.com/office/drawing/2014/main" id="{30315116-7477-421E-AF85-EBE88BE6F805}"/>
              </a:ext>
            </a:extLst>
          </p:cNvPr>
          <p:cNvSpPr txBox="1"/>
          <p:nvPr/>
        </p:nvSpPr>
        <p:spPr>
          <a:xfrm>
            <a:off x="7977788" y="1828800"/>
            <a:ext cx="3587842" cy="44396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00"/>
                </a:solidFill>
                <a:effectLst/>
                <a:uLnTx/>
                <a:uFillTx/>
                <a:latin typeface="Arial"/>
                <a:ea typeface="+mn-ea"/>
                <a:cs typeface="+mn-cs"/>
              </a:rPr>
              <a:t>Primary objectives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a:ea typeface="+mn-ea"/>
                <a:cs typeface="+mn-cs"/>
              </a:rPr>
              <a:t>- Determine MTD and RP2D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a:ea typeface="+mn-ea"/>
                <a:cs typeface="+mn-cs"/>
              </a:rPr>
              <a:t>- CR/CRi rate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1" i="0" u="none" strike="noStrike" kern="1200" cap="none" spc="0" normalizeH="0" baseline="0" noProof="0" dirty="0">
              <a:ln>
                <a:noFill/>
              </a:ln>
              <a:solidFill>
                <a:srgbClr val="FFFFFF"/>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00"/>
                </a:solidFill>
                <a:effectLst/>
                <a:uLnTx/>
                <a:uFillTx/>
                <a:latin typeface="Arial"/>
                <a:ea typeface="+mn-ea"/>
                <a:cs typeface="+mn-cs"/>
              </a:rPr>
              <a:t>Secondary objectives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a:ea typeface="+mn-ea"/>
                <a:cs typeface="+mn-cs"/>
              </a:rPr>
              <a:t>- ORR: CR/CRi + PR + MLFS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a:ea typeface="+mn-ea"/>
                <a:cs typeface="+mn-cs"/>
              </a:rPr>
              <a:t>- Duration of response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a:ea typeface="+mn-ea"/>
                <a:cs typeface="+mn-cs"/>
              </a:rPr>
              <a:t>- Event-free survival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a:ea typeface="+mn-ea"/>
                <a:cs typeface="+mn-cs"/>
              </a:rPr>
              <a:t>- Overall survival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a:ea typeface="+mn-ea"/>
                <a:cs typeface="+mn-cs"/>
              </a:rPr>
              <a:t>- MRD negative rate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a:ea typeface="+mn-ea"/>
                <a:cs typeface="+mn-cs"/>
              </a:rPr>
              <a:t>- 4- and 8-wk mortality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a:ea typeface="+mn-ea"/>
                <a:cs typeface="+mn-cs"/>
              </a:rPr>
              <a:t>- No. of pts transitioning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a:ea typeface="+mn-ea"/>
                <a:cs typeface="+mn-cs"/>
              </a:rPr>
              <a:t>  to SCT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FFFF00"/>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00"/>
                </a:solidFill>
                <a:effectLst/>
                <a:uLnTx/>
                <a:uFillTx/>
                <a:latin typeface="Arial"/>
                <a:ea typeface="+mn-ea"/>
                <a:cs typeface="+mn-cs"/>
              </a:rPr>
              <a:t>Exploratory objectives</a:t>
            </a:r>
          </a:p>
        </p:txBody>
      </p:sp>
      <p:sp>
        <p:nvSpPr>
          <p:cNvPr id="25" name="Rectangle: Rounded Corners 24">
            <a:extLst>
              <a:ext uri="{FF2B5EF4-FFF2-40B4-BE49-F238E27FC236}">
                <a16:creationId xmlns:a16="http://schemas.microsoft.com/office/drawing/2014/main" id="{DA5E54C2-EAC6-4ABC-BAAB-70716A36135F}"/>
              </a:ext>
            </a:extLst>
          </p:cNvPr>
          <p:cNvSpPr/>
          <p:nvPr/>
        </p:nvSpPr>
        <p:spPr bwMode="auto">
          <a:xfrm>
            <a:off x="7716531" y="1600199"/>
            <a:ext cx="3865869" cy="4800601"/>
          </a:xfrm>
          <a:prstGeom prst="roundRect">
            <a:avLst/>
          </a:prstGeom>
          <a:noFill/>
          <a:ln w="38100" cap="flat" cmpd="sng" algn="ctr">
            <a:solidFill>
              <a:schemeClr val="accent1">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pitchFamily="34" charset="0"/>
              <a:ea typeface="+mn-ea"/>
              <a:cs typeface="+mn-cs"/>
            </a:endParaRPr>
          </a:p>
        </p:txBody>
      </p:sp>
      <p:sp>
        <p:nvSpPr>
          <p:cNvPr id="9" name="TextBox 8">
            <a:extLst>
              <a:ext uri="{FF2B5EF4-FFF2-40B4-BE49-F238E27FC236}">
                <a16:creationId xmlns:a16="http://schemas.microsoft.com/office/drawing/2014/main" id="{A7D9FA1F-8D26-464D-987A-4E2EDDB12EC9}"/>
              </a:ext>
            </a:extLst>
          </p:cNvPr>
          <p:cNvSpPr txBox="1"/>
          <p:nvPr/>
        </p:nvSpPr>
        <p:spPr>
          <a:xfrm>
            <a:off x="0" y="0"/>
            <a:ext cx="3079369" cy="307777"/>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rgbClr val="FFFFFF"/>
                </a:solidFill>
                <a:effectLst/>
                <a:uLnTx/>
                <a:uFillTx/>
                <a:latin typeface="Arial"/>
                <a:ea typeface="+mn-ea"/>
                <a:cs typeface="+mn-cs"/>
              </a:rPr>
              <a:t>AZA-VEN-Magro in AML </a:t>
            </a:r>
            <a:r>
              <a:rPr kumimoji="0" lang="en-US" sz="1400" b="1" i="1" u="none" strike="noStrike" kern="1200" cap="none" spc="0" normalizeH="0" baseline="0" noProof="0" dirty="0" err="1">
                <a:ln>
                  <a:noFill/>
                </a:ln>
                <a:solidFill>
                  <a:srgbClr val="FFFFFF"/>
                </a:solidFill>
                <a:effectLst/>
                <a:uLnTx/>
                <a:uFillTx/>
                <a:latin typeface="Arial"/>
                <a:ea typeface="+mn-ea"/>
                <a:cs typeface="+mn-cs"/>
              </a:rPr>
              <a:t>abst</a:t>
            </a:r>
            <a:r>
              <a:rPr kumimoji="0" lang="en-US" sz="1400" b="1" i="1" u="none" strike="noStrike" kern="1200" cap="none" spc="0" normalizeH="0" baseline="0" noProof="0" dirty="0">
                <a:ln>
                  <a:noFill/>
                </a:ln>
                <a:solidFill>
                  <a:srgbClr val="FFFFFF"/>
                </a:solidFill>
                <a:effectLst/>
                <a:uLnTx/>
                <a:uFillTx/>
                <a:latin typeface="Arial"/>
                <a:ea typeface="+mn-ea"/>
                <a:cs typeface="+mn-cs"/>
              </a:rPr>
              <a:t> #371</a:t>
            </a:r>
          </a:p>
        </p:txBody>
      </p:sp>
      <p:sp>
        <p:nvSpPr>
          <p:cNvPr id="10" name="TextBox 9">
            <a:extLst>
              <a:ext uri="{FF2B5EF4-FFF2-40B4-BE49-F238E27FC236}">
                <a16:creationId xmlns:a16="http://schemas.microsoft.com/office/drawing/2014/main" id="{AD6C5916-2051-9D44-A142-D084E5FF4CFF}"/>
              </a:ext>
            </a:extLst>
          </p:cNvPr>
          <p:cNvSpPr txBox="1"/>
          <p:nvPr/>
        </p:nvSpPr>
        <p:spPr>
          <a:xfrm>
            <a:off x="0" y="6521325"/>
            <a:ext cx="2467407" cy="369332"/>
          </a:xfrm>
          <a:prstGeom prst="rect">
            <a:avLst/>
          </a:prstGeom>
          <a:noFill/>
        </p:spPr>
        <p:txBody>
          <a:bodyPr wrap="none" rtlCol="0">
            <a:spAutoFit/>
          </a:bodyPr>
          <a:lstStyle/>
          <a:p>
            <a:r>
              <a:rPr lang="en-US" dirty="0" err="1">
                <a:solidFill>
                  <a:schemeClr val="bg1"/>
                </a:solidFill>
                <a:latin typeface="Arial" panose="020B0604020202020204" pitchFamily="34" charset="0"/>
                <a:cs typeface="Arial" panose="020B0604020202020204" pitchFamily="34" charset="0"/>
              </a:rPr>
              <a:t>Daver</a:t>
            </a:r>
            <a:r>
              <a:rPr lang="en-US" dirty="0">
                <a:solidFill>
                  <a:schemeClr val="bg1"/>
                </a:solidFill>
                <a:latin typeface="Arial" panose="020B0604020202020204" pitchFamily="34" charset="0"/>
                <a:cs typeface="Arial" panose="020B0604020202020204" pitchFamily="34" charset="0"/>
              </a:rPr>
              <a:t> et al, ASH 2021</a:t>
            </a:r>
          </a:p>
        </p:txBody>
      </p:sp>
      <p:sp>
        <p:nvSpPr>
          <p:cNvPr id="11" name="TextBox 10">
            <a:extLst>
              <a:ext uri="{FF2B5EF4-FFF2-40B4-BE49-F238E27FC236}">
                <a16:creationId xmlns:a16="http://schemas.microsoft.com/office/drawing/2014/main" id="{419262DA-AFB0-B245-91DF-96A261C67DBB}"/>
              </a:ext>
            </a:extLst>
          </p:cNvPr>
          <p:cNvSpPr txBox="1"/>
          <p:nvPr/>
        </p:nvSpPr>
        <p:spPr>
          <a:xfrm>
            <a:off x="6022848" y="6488668"/>
            <a:ext cx="6169152" cy="369332"/>
          </a:xfrm>
          <a:prstGeom prst="rect">
            <a:avLst/>
          </a:prstGeom>
          <a:noFill/>
        </p:spPr>
        <p:txBody>
          <a:bodyPr wrap="square">
            <a:spAutoFit/>
          </a:bodyPr>
          <a:lstStyle/>
          <a:p>
            <a:pPr lvl="0" algn="r">
              <a:defRPr/>
            </a:pPr>
            <a:r>
              <a:rPr lang="en-US" dirty="0">
                <a:solidFill>
                  <a:schemeClr val="bg1"/>
                </a:solidFill>
              </a:rPr>
              <a:t>Courtesy of Daniel A </a:t>
            </a:r>
            <a:r>
              <a:rPr lang="en-US" dirty="0" err="1">
                <a:solidFill>
                  <a:schemeClr val="bg1"/>
                </a:solidFill>
              </a:rPr>
              <a:t>Pollyea</a:t>
            </a:r>
            <a:r>
              <a:rPr lang="en-US" dirty="0">
                <a:solidFill>
                  <a:schemeClr val="bg1"/>
                </a:solidFill>
              </a:rPr>
              <a:t>, MD, MS</a:t>
            </a:r>
          </a:p>
        </p:txBody>
      </p:sp>
    </p:spTree>
    <p:extLst>
      <p:ext uri="{BB962C8B-B14F-4D97-AF65-F5344CB8AC3E}">
        <p14:creationId xmlns:p14="http://schemas.microsoft.com/office/powerpoint/2010/main" val="405607283"/>
      </p:ext>
    </p:extLst>
  </p:cSld>
  <p:clrMapOvr>
    <a:masterClrMapping/>
  </p:clrMapOvr>
  <mc:AlternateContent xmlns:mc="http://schemas.openxmlformats.org/markup-compatibility/2006" xmlns:p14="http://schemas.microsoft.com/office/powerpoint/2010/main">
    <mc:Choice Requires="p14">
      <p:transition spd="med" p14:dur="700" advTm="62934">
        <p:fade/>
      </p:transition>
    </mc:Choice>
    <mc:Fallback xmlns="">
      <p:transition spd="med" advTm="62934">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B7D40552-4FA7-45C5-8F18-9E551DE738FD}"/>
              </a:ext>
            </a:extLst>
          </p:cNvPr>
          <p:cNvGraphicFramePr>
            <a:graphicFrameLocks noGrp="1"/>
          </p:cNvGraphicFramePr>
          <p:nvPr>
            <p:extLst>
              <p:ext uri="{D42A27DB-BD31-4B8C-83A1-F6EECF244321}">
                <p14:modId xmlns:p14="http://schemas.microsoft.com/office/powerpoint/2010/main" val="1619036796"/>
              </p:ext>
            </p:extLst>
          </p:nvPr>
        </p:nvGraphicFramePr>
        <p:xfrm>
          <a:off x="381000" y="719178"/>
          <a:ext cx="11430000" cy="5754298"/>
        </p:xfrm>
        <a:graphic>
          <a:graphicData uri="http://schemas.openxmlformats.org/drawingml/2006/table">
            <a:tbl>
              <a:tblPr firstRow="1" firstCol="1" bandRow="1"/>
              <a:tblGrid>
                <a:gridCol w="2553511">
                  <a:extLst>
                    <a:ext uri="{9D8B030D-6E8A-4147-A177-3AD203B41FA5}">
                      <a16:colId xmlns:a16="http://schemas.microsoft.com/office/drawing/2014/main" val="1556497961"/>
                    </a:ext>
                  </a:extLst>
                </a:gridCol>
                <a:gridCol w="2036729">
                  <a:extLst>
                    <a:ext uri="{9D8B030D-6E8A-4147-A177-3AD203B41FA5}">
                      <a16:colId xmlns:a16="http://schemas.microsoft.com/office/drawing/2014/main" val="1456976256"/>
                    </a:ext>
                  </a:extLst>
                </a:gridCol>
                <a:gridCol w="2279920">
                  <a:extLst>
                    <a:ext uri="{9D8B030D-6E8A-4147-A177-3AD203B41FA5}">
                      <a16:colId xmlns:a16="http://schemas.microsoft.com/office/drawing/2014/main" val="1002478758"/>
                    </a:ext>
                  </a:extLst>
                </a:gridCol>
                <a:gridCol w="2279920">
                  <a:extLst>
                    <a:ext uri="{9D8B030D-6E8A-4147-A177-3AD203B41FA5}">
                      <a16:colId xmlns:a16="http://schemas.microsoft.com/office/drawing/2014/main" val="2001670019"/>
                    </a:ext>
                  </a:extLst>
                </a:gridCol>
                <a:gridCol w="2279920">
                  <a:extLst>
                    <a:ext uri="{9D8B030D-6E8A-4147-A177-3AD203B41FA5}">
                      <a16:colId xmlns:a16="http://schemas.microsoft.com/office/drawing/2014/main" val="584611090"/>
                    </a:ext>
                  </a:extLst>
                </a:gridCol>
              </a:tblGrid>
              <a:tr h="332723">
                <a:tc rowSpan="2">
                  <a:txBody>
                    <a:bodyPr/>
                    <a:lstStyle/>
                    <a:p>
                      <a:pPr marL="0" marR="0">
                        <a:lnSpc>
                          <a:spcPct val="130000"/>
                        </a:lnSpc>
                        <a:spcBef>
                          <a:spcPts val="0"/>
                        </a:spcBef>
                        <a:spcAft>
                          <a:spcPts val="0"/>
                        </a:spcAft>
                      </a:pPr>
                      <a:r>
                        <a:rPr lang="en-US" sz="1900" b="1" dirty="0">
                          <a:solidFill>
                            <a:srgbClr val="FFFF00"/>
                          </a:solidFill>
                          <a:effectLst/>
                          <a:latin typeface="+mj-lt"/>
                          <a:ea typeface="Calibri" panose="020F0502020204030204" pitchFamily="34" charset="0"/>
                          <a:cs typeface="Times New Roman" panose="02020603050405020304" pitchFamily="18" charset="0"/>
                        </a:rPr>
                        <a:t>Outcomes</a:t>
                      </a:r>
                    </a:p>
                  </a:txBody>
                  <a:tcPr marL="52069" marR="52069" marT="0" marB="0" anchor="ctr">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gridSpan="2">
                  <a:txBody>
                    <a:bodyPr/>
                    <a:lstStyle/>
                    <a:p>
                      <a:pPr marL="0" marR="0" algn="ctr">
                        <a:lnSpc>
                          <a:spcPct val="130000"/>
                        </a:lnSpc>
                        <a:spcBef>
                          <a:spcPts val="0"/>
                        </a:spcBef>
                        <a:spcAft>
                          <a:spcPts val="0"/>
                        </a:spcAft>
                      </a:pPr>
                      <a:r>
                        <a:rPr lang="en-US" sz="1900" b="1" dirty="0">
                          <a:solidFill>
                            <a:srgbClr val="FFFF00"/>
                          </a:solidFill>
                          <a:effectLst/>
                          <a:latin typeface="+mj-lt"/>
                          <a:ea typeface="Calibri" panose="020F0502020204030204" pitchFamily="34" charset="0"/>
                          <a:cs typeface="Times New Roman" panose="02020603050405020304" pitchFamily="18" charset="0"/>
                        </a:rPr>
                        <a:t>Frontline Cohort (n=25)</a:t>
                      </a:r>
                    </a:p>
                  </a:txBody>
                  <a:tcPr marL="52069" marR="52069" marT="0" marB="0" anchor="ctr">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hMerge="1">
                  <a:txBody>
                    <a:bodyPr/>
                    <a:lstStyle/>
                    <a:p>
                      <a:endParaRPr lang="en-US"/>
                    </a:p>
                  </a:txBody>
                  <a:tcPr/>
                </a:tc>
                <a:tc gridSpan="2">
                  <a:txBody>
                    <a:bodyPr/>
                    <a:lstStyle/>
                    <a:p>
                      <a:pPr marL="0" marR="0" algn="ctr">
                        <a:lnSpc>
                          <a:spcPct val="130000"/>
                        </a:lnSpc>
                        <a:spcBef>
                          <a:spcPts val="0"/>
                        </a:spcBef>
                        <a:spcAft>
                          <a:spcPts val="0"/>
                        </a:spcAft>
                      </a:pPr>
                      <a:r>
                        <a:rPr lang="en-US" sz="1900" b="1" dirty="0">
                          <a:solidFill>
                            <a:srgbClr val="FFFF00"/>
                          </a:solidFill>
                          <a:effectLst/>
                          <a:latin typeface="+mj-lt"/>
                          <a:ea typeface="Calibri" panose="020F0502020204030204" pitchFamily="34" charset="0"/>
                          <a:cs typeface="Times New Roman" panose="02020603050405020304" pitchFamily="18" charset="0"/>
                        </a:rPr>
                        <a:t>R/R Cohort (n=23)</a:t>
                      </a:r>
                    </a:p>
                  </a:txBody>
                  <a:tcPr marL="52069" marR="52069" marT="0" marB="0" anchor="ctr">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2499423671"/>
                  </a:ext>
                </a:extLst>
              </a:tr>
              <a:tr h="571300">
                <a:tc vMerge="1">
                  <a:txBody>
                    <a:bodyPr/>
                    <a:lstStyle/>
                    <a:p>
                      <a:endParaRPr lang="en-US" dirty="0"/>
                    </a:p>
                  </a:txBody>
                  <a:tcPr>
                    <a:lnT w="12700" cap="flat" cmpd="sng" algn="ctr">
                      <a:solidFill>
                        <a:schemeClr val="bg1"/>
                      </a:solidFill>
                      <a:prstDash val="solid"/>
                      <a:round/>
                      <a:headEnd type="none" w="med" len="med"/>
                      <a:tailEnd type="none" w="med" len="med"/>
                    </a:lnT>
                  </a:tcPr>
                </a:tc>
                <a:tc>
                  <a:txBody>
                    <a:bodyPr/>
                    <a:lstStyle/>
                    <a:p>
                      <a:pPr marL="0" marR="0" algn="ctr">
                        <a:lnSpc>
                          <a:spcPct val="100000"/>
                        </a:lnSpc>
                        <a:spcBef>
                          <a:spcPts val="0"/>
                        </a:spcBef>
                        <a:spcAft>
                          <a:spcPts val="0"/>
                        </a:spcAft>
                      </a:pPr>
                      <a:r>
                        <a:rPr lang="en-US" sz="1900" b="1" i="1" dirty="0">
                          <a:solidFill>
                            <a:srgbClr val="FFFF00"/>
                          </a:solidFill>
                          <a:effectLst/>
                          <a:latin typeface="+mj-lt"/>
                          <a:ea typeface="Calibri" panose="020F0502020204030204" pitchFamily="34" charset="0"/>
                          <a:cs typeface="Times New Roman" panose="02020603050405020304" pitchFamily="18" charset="0"/>
                        </a:rPr>
                        <a:t>TP53</a:t>
                      </a:r>
                      <a:r>
                        <a:rPr lang="en-US" sz="1900" b="1" dirty="0">
                          <a:solidFill>
                            <a:srgbClr val="FFFF00"/>
                          </a:solidFill>
                          <a:effectLst/>
                          <a:latin typeface="+mj-lt"/>
                          <a:ea typeface="Calibri" panose="020F0502020204030204" pitchFamily="34" charset="0"/>
                          <a:cs typeface="Times New Roman" panose="02020603050405020304" pitchFamily="18" charset="0"/>
                        </a:rPr>
                        <a:t> mutated (n=14)</a:t>
                      </a:r>
                    </a:p>
                  </a:txBody>
                  <a:tcPr marL="52069" marR="52069" marT="0" marB="0" anchor="ctr">
                    <a:lnL w="12700" cap="flat" cmpd="sng" algn="ctr">
                      <a:noFill/>
                      <a:prstDash val="solid"/>
                      <a:round/>
                      <a:headEnd type="none" w="med" len="med"/>
                      <a:tailEnd type="none" w="med" len="med"/>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1900" b="1" i="1" dirty="0">
                          <a:solidFill>
                            <a:srgbClr val="FFFF00"/>
                          </a:solidFill>
                          <a:effectLst/>
                          <a:latin typeface="+mj-lt"/>
                          <a:ea typeface="Calibri" panose="020F0502020204030204" pitchFamily="34" charset="0"/>
                          <a:cs typeface="Times New Roman" panose="02020603050405020304" pitchFamily="18" charset="0"/>
                        </a:rPr>
                        <a:t>TP53</a:t>
                      </a:r>
                      <a:r>
                        <a:rPr lang="en-US" sz="1900" b="1" dirty="0">
                          <a:solidFill>
                            <a:srgbClr val="FFFF00"/>
                          </a:solidFill>
                          <a:effectLst/>
                          <a:latin typeface="+mj-lt"/>
                          <a:ea typeface="Calibri" panose="020F0502020204030204" pitchFamily="34" charset="0"/>
                          <a:cs typeface="Times New Roman" panose="02020603050405020304" pitchFamily="18" charset="0"/>
                        </a:rPr>
                        <a:t> wild type (n=11)</a:t>
                      </a:r>
                    </a:p>
                  </a:txBody>
                  <a:tcPr marL="52069" marR="52069" marT="0" marB="0" anchor="ctr">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1900" b="1" dirty="0">
                          <a:solidFill>
                            <a:srgbClr val="FFFF00"/>
                          </a:solidFill>
                          <a:effectLst/>
                          <a:latin typeface="+mj-lt"/>
                          <a:ea typeface="Calibri" panose="020F0502020204030204" pitchFamily="34" charset="0"/>
                          <a:cs typeface="Times New Roman" panose="02020603050405020304" pitchFamily="18" charset="0"/>
                        </a:rPr>
                        <a:t>VEN-naïve</a:t>
                      </a:r>
                    </a:p>
                    <a:p>
                      <a:pPr marL="0" marR="0" algn="ctr">
                        <a:lnSpc>
                          <a:spcPct val="100000"/>
                        </a:lnSpc>
                        <a:spcBef>
                          <a:spcPts val="0"/>
                        </a:spcBef>
                        <a:spcAft>
                          <a:spcPts val="0"/>
                        </a:spcAft>
                      </a:pPr>
                      <a:r>
                        <a:rPr lang="en-US" sz="1900" b="1" dirty="0">
                          <a:solidFill>
                            <a:srgbClr val="FFFF00"/>
                          </a:solidFill>
                          <a:effectLst/>
                          <a:latin typeface="+mj-lt"/>
                          <a:ea typeface="Calibri" panose="020F0502020204030204" pitchFamily="34" charset="0"/>
                          <a:cs typeface="Times New Roman" panose="02020603050405020304" pitchFamily="18" charset="0"/>
                        </a:rPr>
                        <a:t>(n=8)</a:t>
                      </a:r>
                    </a:p>
                  </a:txBody>
                  <a:tcPr marL="52069" marR="52069" marT="0" marB="0" anchor="ctr">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algn="ctr">
                        <a:lnSpc>
                          <a:spcPct val="100000"/>
                        </a:lnSpc>
                        <a:spcBef>
                          <a:spcPts val="0"/>
                        </a:spcBef>
                        <a:spcAft>
                          <a:spcPts val="0"/>
                        </a:spcAft>
                      </a:pPr>
                      <a:r>
                        <a:rPr lang="en-US" sz="1900" b="1" dirty="0">
                          <a:solidFill>
                            <a:srgbClr val="FFFF00"/>
                          </a:solidFill>
                          <a:effectLst/>
                          <a:latin typeface="+mj-lt"/>
                          <a:ea typeface="Calibri" panose="020F0502020204030204" pitchFamily="34" charset="0"/>
                          <a:cs typeface="Times New Roman" panose="02020603050405020304" pitchFamily="18" charset="0"/>
                        </a:rPr>
                        <a:t>Prior VEN</a:t>
                      </a:r>
                    </a:p>
                    <a:p>
                      <a:pPr marL="0" marR="0" algn="ctr">
                        <a:lnSpc>
                          <a:spcPct val="100000"/>
                        </a:lnSpc>
                        <a:spcBef>
                          <a:spcPts val="0"/>
                        </a:spcBef>
                        <a:spcAft>
                          <a:spcPts val="0"/>
                        </a:spcAft>
                      </a:pPr>
                      <a:r>
                        <a:rPr lang="en-US" sz="1900" b="1" dirty="0">
                          <a:solidFill>
                            <a:srgbClr val="FFFF00"/>
                          </a:solidFill>
                          <a:effectLst/>
                          <a:latin typeface="+mj-lt"/>
                          <a:ea typeface="Calibri" panose="020F0502020204030204" pitchFamily="34" charset="0"/>
                          <a:cs typeface="Times New Roman" panose="02020603050405020304" pitchFamily="18" charset="0"/>
                        </a:rPr>
                        <a:t>(n=15)</a:t>
                      </a:r>
                    </a:p>
                  </a:txBody>
                  <a:tcPr marL="52069" marR="52069" marT="0" marB="0" anchor="ctr">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2650194144"/>
                  </a:ext>
                </a:extLst>
              </a:tr>
              <a:tr h="332723">
                <a:tc>
                  <a:txBody>
                    <a:bodyPr/>
                    <a:lstStyle/>
                    <a:p>
                      <a:pPr marL="0" marR="0">
                        <a:lnSpc>
                          <a:spcPct val="130000"/>
                        </a:lnSpc>
                        <a:spcBef>
                          <a:spcPts val="0"/>
                        </a:spcBef>
                        <a:spcAft>
                          <a:spcPts val="0"/>
                        </a:spcAft>
                      </a:pPr>
                      <a:r>
                        <a:rPr lang="en-US" sz="1900" b="1" dirty="0">
                          <a:solidFill>
                            <a:srgbClr val="FFFF00"/>
                          </a:solidFill>
                          <a:effectLst/>
                          <a:latin typeface="+mj-lt"/>
                          <a:ea typeface="Calibri" panose="020F0502020204030204" pitchFamily="34" charset="0"/>
                          <a:cs typeface="Times New Roman" panose="02020603050405020304" pitchFamily="18" charset="0"/>
                        </a:rPr>
                        <a:t>ORR</a:t>
                      </a:r>
                    </a:p>
                  </a:txBody>
                  <a:tcPr marL="52069" marR="52069" marT="0" marB="0">
                    <a:lnL>
                      <a:noFill/>
                    </a:lnL>
                    <a:lnR>
                      <a:noFill/>
                    </a:lnR>
                    <a:lnT w="127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00"/>
                          </a:solidFill>
                          <a:effectLst/>
                          <a:uLnTx/>
                          <a:uFillTx/>
                          <a:latin typeface="Arial"/>
                          <a:ea typeface="Calibri" panose="020F0502020204030204" pitchFamily="34" charset="0"/>
                          <a:cs typeface="Times New Roman" panose="02020603050405020304" pitchFamily="18" charset="0"/>
                        </a:rPr>
                        <a:t>12 (86)</a:t>
                      </a:r>
                    </a:p>
                  </a:txBody>
                  <a:tcPr marL="52069" marR="52069" marT="0" marB="0">
                    <a:lnL>
                      <a:noFill/>
                    </a:lnL>
                    <a:lnR>
                      <a:noFill/>
                    </a:lnR>
                    <a:lnT w="127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00"/>
                          </a:solidFill>
                          <a:effectLst/>
                          <a:uLnTx/>
                          <a:uFillTx/>
                          <a:latin typeface="Arial"/>
                          <a:ea typeface="Calibri" panose="020F0502020204030204" pitchFamily="34" charset="0"/>
                          <a:cs typeface="Times New Roman" panose="02020603050405020304" pitchFamily="18" charset="0"/>
                        </a:rPr>
                        <a:t>11 (100)</a:t>
                      </a:r>
                    </a:p>
                  </a:txBody>
                  <a:tcPr marL="52069" marR="52069" marT="0" marB="0">
                    <a:lnL>
                      <a:noFill/>
                    </a:lnL>
                    <a:lnR>
                      <a:noFill/>
                    </a:lnR>
                    <a:lnT w="127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00"/>
                          </a:solidFill>
                          <a:effectLst/>
                          <a:uLnTx/>
                          <a:uFillTx/>
                          <a:latin typeface="Arial"/>
                          <a:ea typeface="Calibri" panose="020F0502020204030204" pitchFamily="34" charset="0"/>
                          <a:cs typeface="Times New Roman" panose="02020603050405020304" pitchFamily="18" charset="0"/>
                        </a:rPr>
                        <a:t>6 (75)</a:t>
                      </a:r>
                    </a:p>
                  </a:txBody>
                  <a:tcPr marL="52069" marR="52069" marT="0" marB="0">
                    <a:lnL>
                      <a:noFill/>
                    </a:lnL>
                    <a:lnR>
                      <a:noFill/>
                    </a:lnR>
                    <a:lnT w="127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00"/>
                          </a:solidFill>
                          <a:effectLst/>
                          <a:uLnTx/>
                          <a:uFillTx/>
                          <a:latin typeface="Arial"/>
                          <a:ea typeface="Calibri" panose="020F0502020204030204" pitchFamily="34" charset="0"/>
                          <a:cs typeface="Times New Roman" panose="02020603050405020304" pitchFamily="18" charset="0"/>
                        </a:rPr>
                        <a:t>3 (20)</a:t>
                      </a:r>
                    </a:p>
                  </a:txBody>
                  <a:tcPr marL="52069" marR="52069" marT="0" marB="0">
                    <a:lnL>
                      <a:noFill/>
                    </a:lnL>
                    <a:lnR>
                      <a:noFill/>
                    </a:lnR>
                    <a:lnT w="127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2828865328"/>
                  </a:ext>
                </a:extLst>
              </a:tr>
              <a:tr h="332723">
                <a:tc>
                  <a:txBody>
                    <a:bodyPr/>
                    <a:lstStyle/>
                    <a:p>
                      <a:pPr marL="0" marR="0">
                        <a:lnSpc>
                          <a:spcPct val="130000"/>
                        </a:lnSpc>
                        <a:spcBef>
                          <a:spcPts val="0"/>
                        </a:spcBef>
                        <a:spcAft>
                          <a:spcPts val="0"/>
                        </a:spcAft>
                      </a:pPr>
                      <a:r>
                        <a:rPr lang="en-US" sz="1900" b="1" u="none" dirty="0">
                          <a:solidFill>
                            <a:schemeClr val="bg1"/>
                          </a:solidFill>
                          <a:effectLst/>
                          <a:latin typeface="+mj-lt"/>
                          <a:ea typeface="Calibri" panose="020F0502020204030204" pitchFamily="34" charset="0"/>
                          <a:cs typeface="Times New Roman" panose="02020603050405020304" pitchFamily="18" charset="0"/>
                        </a:rPr>
                        <a:t>   CR/CRi</a:t>
                      </a:r>
                    </a:p>
                  </a:txBody>
                  <a:tcPr marL="52069" marR="52069" marT="0" marB="0">
                    <a:lnL>
                      <a:noFill/>
                    </a:lnL>
                    <a:lnR>
                      <a:noFill/>
                    </a:lnR>
                    <a:lnT>
                      <a:noFill/>
                    </a:lnT>
                    <a:lnB>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chemeClr val="bg1"/>
                          </a:solidFill>
                          <a:effectLst/>
                          <a:uLnTx/>
                          <a:uFillTx/>
                          <a:latin typeface="Arial"/>
                          <a:ea typeface="Calibri" panose="020F0502020204030204" pitchFamily="34" charset="0"/>
                          <a:cs typeface="Times New Roman" panose="02020603050405020304" pitchFamily="18" charset="0"/>
                        </a:rPr>
                        <a:t>9 (64)</a:t>
                      </a:r>
                    </a:p>
                  </a:txBody>
                  <a:tcPr marL="52069" marR="52069" marT="0" marB="0">
                    <a:lnL>
                      <a:noFill/>
                    </a:lnL>
                    <a:lnR>
                      <a:noFill/>
                    </a:lnR>
                    <a:lnT>
                      <a:noFill/>
                    </a:lnT>
                    <a:lnB>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chemeClr val="bg1"/>
                          </a:solidFill>
                          <a:effectLst/>
                          <a:uLnTx/>
                          <a:uFillTx/>
                          <a:latin typeface="Arial"/>
                          <a:ea typeface="Calibri" panose="020F0502020204030204" pitchFamily="34" charset="0"/>
                          <a:cs typeface="Times New Roman" panose="02020603050405020304" pitchFamily="18" charset="0"/>
                        </a:rPr>
                        <a:t>10 (91)</a:t>
                      </a:r>
                    </a:p>
                  </a:txBody>
                  <a:tcPr marL="52069" marR="52069" marT="0" marB="0">
                    <a:lnL>
                      <a:noFill/>
                    </a:lnL>
                    <a:lnR>
                      <a:noFill/>
                    </a:lnR>
                    <a:lnT>
                      <a:noFill/>
                    </a:lnT>
                    <a:lnB>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chemeClr val="bg1"/>
                          </a:solidFill>
                          <a:effectLst/>
                          <a:uLnTx/>
                          <a:uFillTx/>
                          <a:latin typeface="Arial"/>
                          <a:ea typeface="Calibri" panose="020F0502020204030204" pitchFamily="34" charset="0"/>
                          <a:cs typeface="Times New Roman" panose="02020603050405020304" pitchFamily="18" charset="0"/>
                        </a:rPr>
                        <a:t>5 (63)</a:t>
                      </a:r>
                    </a:p>
                  </a:txBody>
                  <a:tcPr marL="52069" marR="52069" marT="0" marB="0">
                    <a:lnL>
                      <a:noFill/>
                    </a:lnL>
                    <a:lnR>
                      <a:noFill/>
                    </a:lnR>
                    <a:lnT>
                      <a:noFill/>
                    </a:lnT>
                    <a:lnB>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chemeClr val="bg1"/>
                          </a:solidFill>
                          <a:effectLst/>
                          <a:uLnTx/>
                          <a:uFillTx/>
                          <a:latin typeface="Arial"/>
                          <a:ea typeface="Calibri" panose="020F0502020204030204" pitchFamily="34" charset="0"/>
                          <a:cs typeface="Times New Roman" panose="02020603050405020304" pitchFamily="18" charset="0"/>
                        </a:rPr>
                        <a:t>3 (20)</a:t>
                      </a:r>
                    </a:p>
                  </a:txBody>
                  <a:tcPr marL="52069" marR="52069" marT="0" marB="0">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740374703"/>
                  </a:ext>
                </a:extLst>
              </a:tr>
              <a:tr h="332723">
                <a:tc>
                  <a:txBody>
                    <a:bodyPr/>
                    <a:lstStyle/>
                    <a:p>
                      <a:pPr marL="0" marR="0">
                        <a:lnSpc>
                          <a:spcPct val="130000"/>
                        </a:lnSpc>
                        <a:spcBef>
                          <a:spcPts val="0"/>
                        </a:spcBef>
                        <a:spcAft>
                          <a:spcPts val="0"/>
                        </a:spcAft>
                      </a:pPr>
                      <a:r>
                        <a:rPr lang="en-US" sz="1900" b="1" u="none" dirty="0">
                          <a:solidFill>
                            <a:srgbClr val="FFFF00"/>
                          </a:solidFill>
                          <a:effectLst/>
                          <a:latin typeface="+mj-lt"/>
                          <a:ea typeface="Calibri" panose="020F0502020204030204" pitchFamily="34" charset="0"/>
                          <a:cs typeface="Times New Roman" panose="02020603050405020304" pitchFamily="18" charset="0"/>
                        </a:rPr>
                        <a:t>   CR</a:t>
                      </a:r>
                    </a:p>
                  </a:txBody>
                  <a:tcPr marL="52069" marR="52069" marT="0" marB="0">
                    <a:lnL>
                      <a:noFill/>
                    </a:lnL>
                    <a:lnR>
                      <a:noFill/>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00"/>
                          </a:solidFill>
                          <a:effectLst/>
                          <a:uLnTx/>
                          <a:uFillTx/>
                          <a:latin typeface="Arial"/>
                          <a:ea typeface="Calibri" panose="020F0502020204030204" pitchFamily="34" charset="0"/>
                          <a:cs typeface="Times New Roman" panose="02020603050405020304" pitchFamily="18" charset="0"/>
                        </a:rPr>
                        <a:t>9 (64)</a:t>
                      </a:r>
                    </a:p>
                  </a:txBody>
                  <a:tcPr marL="52069" marR="52069" marT="0" marB="0">
                    <a:lnL>
                      <a:noFill/>
                    </a:lnL>
                    <a:lnR>
                      <a:noFill/>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00"/>
                          </a:solidFill>
                          <a:effectLst/>
                          <a:uLnTx/>
                          <a:uFillTx/>
                          <a:latin typeface="Arial"/>
                          <a:ea typeface="Calibri" panose="020F0502020204030204" pitchFamily="34" charset="0"/>
                          <a:cs typeface="Times New Roman" panose="02020603050405020304" pitchFamily="18" charset="0"/>
                        </a:rPr>
                        <a:t>7 (64)</a:t>
                      </a:r>
                    </a:p>
                  </a:txBody>
                  <a:tcPr marL="52069" marR="52069" marT="0" marB="0">
                    <a:lnL>
                      <a:noFill/>
                    </a:lnL>
                    <a:lnR>
                      <a:noFill/>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00"/>
                          </a:solidFill>
                          <a:effectLst/>
                          <a:uLnTx/>
                          <a:uFillTx/>
                          <a:latin typeface="Arial"/>
                          <a:ea typeface="Calibri" panose="020F0502020204030204" pitchFamily="34" charset="0"/>
                          <a:cs typeface="Times New Roman" panose="02020603050405020304" pitchFamily="18" charset="0"/>
                        </a:rPr>
                        <a:t>3 (38)</a:t>
                      </a:r>
                    </a:p>
                  </a:txBody>
                  <a:tcPr marL="52069" marR="52069" marT="0" marB="0">
                    <a:lnL>
                      <a:noFill/>
                    </a:lnL>
                    <a:lnR>
                      <a:noFill/>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00"/>
                          </a:solidFill>
                          <a:effectLst/>
                          <a:uLnTx/>
                          <a:uFillTx/>
                          <a:latin typeface="Arial"/>
                          <a:ea typeface="Calibri" panose="020F0502020204030204" pitchFamily="34" charset="0"/>
                          <a:cs typeface="Times New Roman" panose="02020603050405020304" pitchFamily="18" charset="0"/>
                        </a:rPr>
                        <a:t>0</a:t>
                      </a:r>
                    </a:p>
                  </a:txBody>
                  <a:tcPr marL="52069" marR="52069" marT="0" marB="0">
                    <a:lnL>
                      <a:noFill/>
                    </a:lnL>
                    <a:lnR>
                      <a:noFill/>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43494007"/>
                  </a:ext>
                </a:extLst>
              </a:tr>
              <a:tr h="332723">
                <a:tc>
                  <a:txBody>
                    <a:bodyPr/>
                    <a:lstStyle/>
                    <a:p>
                      <a:pPr marL="0" marR="0">
                        <a:lnSpc>
                          <a:spcPct val="130000"/>
                        </a:lnSpc>
                        <a:spcBef>
                          <a:spcPts val="0"/>
                        </a:spcBef>
                        <a:spcAft>
                          <a:spcPts val="0"/>
                        </a:spcAft>
                      </a:pPr>
                      <a:r>
                        <a:rPr lang="en-US" sz="1900" b="1" dirty="0">
                          <a:solidFill>
                            <a:schemeClr val="bg1"/>
                          </a:solidFill>
                          <a:effectLst/>
                          <a:latin typeface="+mj-lt"/>
                          <a:ea typeface="Calibri" panose="020F0502020204030204" pitchFamily="34" charset="0"/>
                          <a:cs typeface="Times New Roman" panose="02020603050405020304" pitchFamily="18" charset="0"/>
                        </a:rPr>
                        <a:t>   CRi</a:t>
                      </a:r>
                    </a:p>
                  </a:txBody>
                  <a:tcPr marL="52069" marR="52069" marT="0" marB="0">
                    <a:lnL>
                      <a:noFill/>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FF"/>
                          </a:solidFill>
                          <a:effectLst/>
                          <a:uLnTx/>
                          <a:uFillTx/>
                          <a:latin typeface="Arial"/>
                          <a:ea typeface="Calibri" panose="020F0502020204030204" pitchFamily="34" charset="0"/>
                          <a:cs typeface="Times New Roman" panose="02020603050405020304" pitchFamily="18" charset="0"/>
                        </a:rPr>
                        <a:t>0</a:t>
                      </a:r>
                    </a:p>
                  </a:txBody>
                  <a:tcPr marL="52069" marR="52069" marT="0" marB="0">
                    <a:lnL>
                      <a:noFill/>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FF"/>
                          </a:solidFill>
                          <a:effectLst/>
                          <a:uLnTx/>
                          <a:uFillTx/>
                          <a:latin typeface="Arial"/>
                          <a:ea typeface="Calibri" panose="020F0502020204030204" pitchFamily="34" charset="0"/>
                          <a:cs typeface="Times New Roman" panose="02020603050405020304" pitchFamily="18" charset="0"/>
                        </a:rPr>
                        <a:t>3 (27)</a:t>
                      </a:r>
                    </a:p>
                  </a:txBody>
                  <a:tcPr marL="52069" marR="52069" marT="0" marB="0">
                    <a:lnL>
                      <a:noFill/>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FF"/>
                          </a:solidFill>
                          <a:effectLst/>
                          <a:uLnTx/>
                          <a:uFillTx/>
                          <a:latin typeface="Arial"/>
                          <a:ea typeface="Calibri" panose="020F0502020204030204" pitchFamily="34" charset="0"/>
                          <a:cs typeface="Times New Roman" panose="02020603050405020304" pitchFamily="18" charset="0"/>
                        </a:rPr>
                        <a:t>2 (25)</a:t>
                      </a:r>
                    </a:p>
                  </a:txBody>
                  <a:tcPr marL="52069" marR="52069" marT="0" marB="0">
                    <a:lnL>
                      <a:noFill/>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FF"/>
                          </a:solidFill>
                          <a:effectLst/>
                          <a:uLnTx/>
                          <a:uFillTx/>
                          <a:latin typeface="Arial"/>
                          <a:ea typeface="Calibri" panose="020F0502020204030204" pitchFamily="34" charset="0"/>
                          <a:cs typeface="Times New Roman" panose="02020603050405020304" pitchFamily="18" charset="0"/>
                        </a:rPr>
                        <a:t>3 (20)</a:t>
                      </a:r>
                    </a:p>
                  </a:txBody>
                  <a:tcPr marL="52069" marR="52069" marT="0" marB="0">
                    <a:lnL>
                      <a:noFill/>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74447227"/>
                  </a:ext>
                </a:extLst>
              </a:tr>
              <a:tr h="332723">
                <a:tc>
                  <a:txBody>
                    <a:bodyPr/>
                    <a:lstStyle/>
                    <a:p>
                      <a:pPr marL="0" marR="0">
                        <a:lnSpc>
                          <a:spcPct val="130000"/>
                        </a:lnSpc>
                        <a:spcBef>
                          <a:spcPts val="0"/>
                        </a:spcBef>
                        <a:spcAft>
                          <a:spcPts val="0"/>
                        </a:spcAft>
                      </a:pPr>
                      <a:r>
                        <a:rPr lang="en-US" sz="1900" b="1" dirty="0">
                          <a:solidFill>
                            <a:schemeClr val="bg1"/>
                          </a:solidFill>
                          <a:effectLst/>
                          <a:latin typeface="+mj-lt"/>
                          <a:ea typeface="Calibri" panose="020F0502020204030204" pitchFamily="34" charset="0"/>
                          <a:cs typeface="Times New Roman" panose="02020603050405020304" pitchFamily="18" charset="0"/>
                        </a:rPr>
                        <a:t>   MLFS / PR</a:t>
                      </a:r>
                      <a:r>
                        <a:rPr lang="en-US" sz="1900" b="1" baseline="30000" dirty="0">
                          <a:solidFill>
                            <a:schemeClr val="bg1"/>
                          </a:solidFill>
                          <a:effectLst/>
                          <a:latin typeface="+mj-lt"/>
                          <a:ea typeface="Calibri" panose="020F0502020204030204" pitchFamily="34" charset="0"/>
                          <a:cs typeface="Times New Roman" panose="02020603050405020304" pitchFamily="18" charset="0"/>
                        </a:rPr>
                        <a:t>1</a:t>
                      </a:r>
                      <a:endParaRPr lang="en-US" sz="1900" b="1" dirty="0">
                        <a:solidFill>
                          <a:schemeClr val="bg1"/>
                        </a:solidFill>
                        <a:effectLst/>
                        <a:latin typeface="+mj-lt"/>
                        <a:ea typeface="Calibri" panose="020F0502020204030204" pitchFamily="34" charset="0"/>
                        <a:cs typeface="Times New Roman" panose="02020603050405020304" pitchFamily="18" charset="0"/>
                      </a:endParaRPr>
                    </a:p>
                  </a:txBody>
                  <a:tcPr marL="52069" marR="52069" marT="0" marB="0">
                    <a:lnL>
                      <a:noFill/>
                    </a:lnL>
                    <a:lnR>
                      <a:noFill/>
                    </a:lnR>
                    <a:lnT w="6350" cap="flat" cmpd="sng" algn="ctr">
                      <a:no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FF"/>
                          </a:solidFill>
                          <a:effectLst/>
                          <a:uLnTx/>
                          <a:uFillTx/>
                          <a:latin typeface="Arial"/>
                          <a:ea typeface="Calibri" panose="020F0502020204030204" pitchFamily="34" charset="0"/>
                          <a:cs typeface="Times New Roman" panose="02020603050405020304" pitchFamily="18" charset="0"/>
                        </a:rPr>
                        <a:t>3 (21)</a:t>
                      </a:r>
                    </a:p>
                  </a:txBody>
                  <a:tcPr marL="52069" marR="52069" marT="0" marB="0">
                    <a:lnL>
                      <a:noFill/>
                    </a:lnL>
                    <a:lnR>
                      <a:noFill/>
                    </a:lnR>
                    <a:lnT w="6350" cap="flat" cmpd="sng" algn="ctr">
                      <a:no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FF"/>
                          </a:solidFill>
                          <a:effectLst/>
                          <a:uLnTx/>
                          <a:uFillTx/>
                          <a:latin typeface="Arial"/>
                          <a:ea typeface="Calibri" panose="020F0502020204030204" pitchFamily="34" charset="0"/>
                          <a:cs typeface="Times New Roman" panose="02020603050405020304" pitchFamily="18" charset="0"/>
                        </a:rPr>
                        <a:t>1 (9)</a:t>
                      </a:r>
                    </a:p>
                  </a:txBody>
                  <a:tcPr marL="52069" marR="52069" marT="0" marB="0">
                    <a:lnL>
                      <a:noFill/>
                    </a:lnL>
                    <a:lnR>
                      <a:noFill/>
                    </a:lnR>
                    <a:lnT w="6350" cap="flat" cmpd="sng" algn="ctr">
                      <a:no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FF"/>
                          </a:solidFill>
                          <a:effectLst/>
                          <a:uLnTx/>
                          <a:uFillTx/>
                          <a:latin typeface="Arial"/>
                          <a:ea typeface="Calibri" panose="020F0502020204030204" pitchFamily="34" charset="0"/>
                          <a:cs typeface="Times New Roman" panose="02020603050405020304" pitchFamily="18" charset="0"/>
                        </a:rPr>
                        <a:t>1 (13)</a:t>
                      </a:r>
                    </a:p>
                  </a:txBody>
                  <a:tcPr marL="52069" marR="52069" marT="0" marB="0">
                    <a:lnL>
                      <a:noFill/>
                    </a:lnL>
                    <a:lnR>
                      <a:noFill/>
                    </a:lnR>
                    <a:lnT w="6350" cap="flat" cmpd="sng" algn="ctr">
                      <a:no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FF"/>
                          </a:solidFill>
                          <a:effectLst/>
                          <a:uLnTx/>
                          <a:uFillTx/>
                          <a:latin typeface="Arial"/>
                          <a:ea typeface="Calibri" panose="020F0502020204030204" pitchFamily="34" charset="0"/>
                          <a:cs typeface="Times New Roman" panose="02020603050405020304" pitchFamily="18" charset="0"/>
                        </a:rPr>
                        <a:t>0</a:t>
                      </a:r>
                    </a:p>
                  </a:txBody>
                  <a:tcPr marL="52069" marR="52069" marT="0" marB="0">
                    <a:lnL>
                      <a:noFill/>
                    </a:lnL>
                    <a:lnR>
                      <a:noFill/>
                    </a:lnR>
                    <a:lnT w="6350" cap="flat" cmpd="sng" algn="ctr">
                      <a:no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45698941"/>
                  </a:ext>
                </a:extLst>
              </a:tr>
              <a:tr h="332723">
                <a:tc>
                  <a:txBody>
                    <a:bodyPr/>
                    <a:lstStyle/>
                    <a:p>
                      <a:pPr marL="0" marR="0">
                        <a:lnSpc>
                          <a:spcPct val="130000"/>
                        </a:lnSpc>
                        <a:spcBef>
                          <a:spcPts val="0"/>
                        </a:spcBef>
                        <a:spcAft>
                          <a:spcPts val="0"/>
                        </a:spcAft>
                      </a:pPr>
                      <a:r>
                        <a:rPr lang="en-US" sz="1900" b="1" dirty="0">
                          <a:solidFill>
                            <a:schemeClr val="bg1"/>
                          </a:solidFill>
                          <a:effectLst/>
                          <a:latin typeface="+mj-lt"/>
                          <a:ea typeface="Calibri" panose="020F0502020204030204" pitchFamily="34" charset="0"/>
                          <a:cs typeface="Times New Roman" panose="02020603050405020304" pitchFamily="18" charset="0"/>
                        </a:rPr>
                        <a:t>MRD neg FCM</a:t>
                      </a:r>
                    </a:p>
                  </a:txBody>
                  <a:tcPr marL="52069" marR="52069" marT="0" marB="0">
                    <a:lnL>
                      <a:noFill/>
                    </a:lnL>
                    <a:lnR>
                      <a:noFill/>
                    </a:lnR>
                    <a:lnT w="6350" cap="flat" cmpd="sng" algn="ctr">
                      <a:solidFill>
                        <a:srgbClr val="9999FF"/>
                      </a:solid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FF"/>
                          </a:solidFill>
                          <a:effectLst/>
                          <a:uLnTx/>
                          <a:uFillTx/>
                          <a:latin typeface="Arial"/>
                          <a:ea typeface="Calibri" panose="020F0502020204030204" pitchFamily="34" charset="0"/>
                          <a:cs typeface="Times New Roman" panose="02020603050405020304" pitchFamily="18" charset="0"/>
                        </a:rPr>
                        <a:t>5/9* (55)</a:t>
                      </a:r>
                    </a:p>
                  </a:txBody>
                  <a:tcPr marL="52069" marR="52069" marT="0" marB="0">
                    <a:lnL>
                      <a:noFill/>
                    </a:lnL>
                    <a:lnR>
                      <a:noFill/>
                    </a:lnR>
                    <a:lnT w="6350" cap="flat" cmpd="sng" algn="ctr">
                      <a:solidFill>
                        <a:srgbClr val="9999FF"/>
                      </a:solid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chemeClr val="bg1"/>
                          </a:solidFill>
                          <a:effectLst/>
                          <a:uLnTx/>
                          <a:uFillTx/>
                          <a:latin typeface="Arial"/>
                          <a:ea typeface="Calibri" panose="020F0502020204030204" pitchFamily="34" charset="0"/>
                          <a:cs typeface="Times New Roman" panose="02020603050405020304" pitchFamily="18" charset="0"/>
                        </a:rPr>
                        <a:t>4/9 (45)</a:t>
                      </a:r>
                    </a:p>
                  </a:txBody>
                  <a:tcPr marL="52069" marR="52069" marT="0" marB="0">
                    <a:lnL>
                      <a:noFill/>
                    </a:lnL>
                    <a:lnR>
                      <a:noFill/>
                    </a:lnR>
                    <a:lnT w="6350" cap="flat" cmpd="sng" algn="ctr">
                      <a:solidFill>
                        <a:srgbClr val="9999FF"/>
                      </a:solid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FF"/>
                          </a:solidFill>
                          <a:effectLst/>
                          <a:uLnTx/>
                          <a:uFillTx/>
                          <a:latin typeface="Arial"/>
                          <a:ea typeface="Calibri" panose="020F0502020204030204" pitchFamily="34" charset="0"/>
                          <a:cs typeface="Times New Roman" panose="02020603050405020304" pitchFamily="18" charset="0"/>
                        </a:rPr>
                        <a:t>2/6 (33)</a:t>
                      </a:r>
                    </a:p>
                  </a:txBody>
                  <a:tcPr marL="52069" marR="52069" marT="0" marB="0">
                    <a:lnL>
                      <a:noFill/>
                    </a:lnL>
                    <a:lnR>
                      <a:noFill/>
                    </a:lnR>
                    <a:lnT w="6350" cap="flat" cmpd="sng" algn="ctr">
                      <a:solidFill>
                        <a:srgbClr val="9999FF"/>
                      </a:solid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FF"/>
                          </a:solidFill>
                          <a:effectLst/>
                          <a:uLnTx/>
                          <a:uFillTx/>
                          <a:latin typeface="Arial"/>
                          <a:ea typeface="Calibri" panose="020F0502020204030204" pitchFamily="34" charset="0"/>
                          <a:cs typeface="Times New Roman" panose="02020603050405020304" pitchFamily="18" charset="0"/>
                        </a:rPr>
                        <a:t>0</a:t>
                      </a:r>
                    </a:p>
                  </a:txBody>
                  <a:tcPr marL="52069" marR="52069" marT="0" marB="0">
                    <a:lnL>
                      <a:noFill/>
                    </a:lnL>
                    <a:lnR>
                      <a:noFill/>
                    </a:lnR>
                    <a:lnT w="6350" cap="flat" cmpd="sng" algn="ctr">
                      <a:solidFill>
                        <a:srgbClr val="9999FF"/>
                      </a:solid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76122692"/>
                  </a:ext>
                </a:extLst>
              </a:tr>
              <a:tr h="332723">
                <a:tc>
                  <a:txBody>
                    <a:bodyPr/>
                    <a:lstStyle/>
                    <a:p>
                      <a:pPr marL="0" marR="0">
                        <a:lnSpc>
                          <a:spcPct val="130000"/>
                        </a:lnSpc>
                        <a:spcBef>
                          <a:spcPts val="0"/>
                        </a:spcBef>
                        <a:spcAft>
                          <a:spcPts val="0"/>
                        </a:spcAft>
                      </a:pPr>
                      <a:r>
                        <a:rPr lang="en-US" sz="1900" b="1" dirty="0" err="1">
                          <a:solidFill>
                            <a:schemeClr val="bg1"/>
                          </a:solidFill>
                          <a:effectLst/>
                          <a:latin typeface="+mj-lt"/>
                          <a:ea typeface="Calibri" panose="020F0502020204030204" pitchFamily="34" charset="0"/>
                          <a:cs typeface="Times New Roman" panose="02020603050405020304" pitchFamily="18" charset="0"/>
                        </a:rPr>
                        <a:t>CCyR</a:t>
                      </a:r>
                      <a:endParaRPr lang="en-US" sz="1900" b="1" dirty="0">
                        <a:solidFill>
                          <a:schemeClr val="bg1"/>
                        </a:solidFill>
                        <a:effectLst/>
                        <a:latin typeface="+mj-lt"/>
                        <a:ea typeface="Calibri" panose="020F0502020204030204" pitchFamily="34" charset="0"/>
                        <a:cs typeface="Times New Roman" panose="02020603050405020304" pitchFamily="18" charset="0"/>
                      </a:endParaRPr>
                    </a:p>
                  </a:txBody>
                  <a:tcPr marL="52069" marR="52069" marT="0" marB="0">
                    <a:lnL>
                      <a:noFill/>
                    </a:lnL>
                    <a:lnR>
                      <a:noFill/>
                    </a:lnR>
                    <a:lnT w="6350" cap="flat" cmpd="sng" algn="ctr">
                      <a:solidFill>
                        <a:srgbClr val="9999FF"/>
                      </a:solid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FF"/>
                          </a:solidFill>
                          <a:effectLst/>
                          <a:uLnTx/>
                          <a:uFillTx/>
                          <a:latin typeface="Arial"/>
                          <a:ea typeface="Calibri" panose="020F0502020204030204" pitchFamily="34" charset="0"/>
                          <a:cs typeface="Times New Roman" panose="02020603050405020304" pitchFamily="18" charset="0"/>
                        </a:rPr>
                        <a:t>4/9</a:t>
                      </a:r>
                      <a:r>
                        <a:rPr kumimoji="0" lang="en-US" sz="1900" b="1" i="0" u="none" strike="noStrike" kern="1200" cap="none" spc="0" normalizeH="0" baseline="30000" noProof="0" dirty="0">
                          <a:ln>
                            <a:noFill/>
                          </a:ln>
                          <a:solidFill>
                            <a:srgbClr val="FFFFFF"/>
                          </a:solidFill>
                          <a:effectLst/>
                          <a:uLnTx/>
                          <a:uFillTx/>
                          <a:latin typeface="Verdana" panose="020B0604030504040204" pitchFamily="34" charset="0"/>
                          <a:ea typeface="Verdana" panose="020B0604030504040204" pitchFamily="34" charset="0"/>
                          <a:cs typeface="Times New Roman" panose="02020603050405020304" pitchFamily="18" charset="0"/>
                        </a:rPr>
                        <a:t>‡</a:t>
                      </a:r>
                      <a:r>
                        <a:rPr kumimoji="0" lang="en-US" sz="1900" b="1" i="0" u="none" strike="noStrike" kern="1200" cap="none" spc="0" normalizeH="0" baseline="0" noProof="0" dirty="0">
                          <a:ln>
                            <a:noFill/>
                          </a:ln>
                          <a:solidFill>
                            <a:srgbClr val="FFFFFF"/>
                          </a:solidFill>
                          <a:effectLst/>
                          <a:uLnTx/>
                          <a:uFillTx/>
                          <a:latin typeface="Arial"/>
                          <a:ea typeface="Calibri" panose="020F0502020204030204" pitchFamily="34" charset="0"/>
                          <a:cs typeface="Times New Roman" panose="02020603050405020304" pitchFamily="18" charset="0"/>
                        </a:rPr>
                        <a:t> (44)</a:t>
                      </a:r>
                    </a:p>
                  </a:txBody>
                  <a:tcPr marL="52069" marR="52069" marT="0" marB="0">
                    <a:lnL>
                      <a:noFill/>
                    </a:lnL>
                    <a:lnR>
                      <a:noFill/>
                    </a:lnR>
                    <a:lnT w="6350" cap="flat" cmpd="sng" algn="ctr">
                      <a:solidFill>
                        <a:srgbClr val="9999FF"/>
                      </a:solid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FF"/>
                          </a:solidFill>
                          <a:effectLst/>
                          <a:uLnTx/>
                          <a:uFillTx/>
                          <a:latin typeface="Arial"/>
                          <a:ea typeface="Calibri" panose="020F0502020204030204" pitchFamily="34" charset="0"/>
                          <a:cs typeface="Times New Roman" panose="02020603050405020304" pitchFamily="18" charset="0"/>
                        </a:rPr>
                        <a:t>5/6 (83)</a:t>
                      </a:r>
                    </a:p>
                  </a:txBody>
                  <a:tcPr marL="52069" marR="52069" marT="0" marB="0">
                    <a:lnL>
                      <a:noFill/>
                    </a:lnL>
                    <a:lnR>
                      <a:noFill/>
                    </a:lnR>
                    <a:lnT w="6350" cap="flat" cmpd="sng" algn="ctr">
                      <a:solidFill>
                        <a:srgbClr val="9999FF"/>
                      </a:solid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FF"/>
                          </a:solidFill>
                          <a:effectLst/>
                          <a:uLnTx/>
                          <a:uFillTx/>
                          <a:latin typeface="Arial"/>
                          <a:ea typeface="Calibri" panose="020F0502020204030204" pitchFamily="34" charset="0"/>
                          <a:cs typeface="Times New Roman" panose="02020603050405020304" pitchFamily="18" charset="0"/>
                        </a:rPr>
                        <a:t>3/5 (60)</a:t>
                      </a:r>
                    </a:p>
                  </a:txBody>
                  <a:tcPr marL="52069" marR="52069" marT="0" marB="0">
                    <a:lnL>
                      <a:noFill/>
                    </a:lnL>
                    <a:lnR>
                      <a:noFill/>
                    </a:lnR>
                    <a:lnT w="6350" cap="flat" cmpd="sng" algn="ctr">
                      <a:solidFill>
                        <a:srgbClr val="9999FF"/>
                      </a:solid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FF"/>
                          </a:solidFill>
                          <a:effectLst/>
                          <a:uLnTx/>
                          <a:uFillTx/>
                          <a:latin typeface="Arial"/>
                          <a:ea typeface="Calibri" panose="020F0502020204030204" pitchFamily="34" charset="0"/>
                          <a:cs typeface="Times New Roman" panose="02020603050405020304" pitchFamily="18" charset="0"/>
                        </a:rPr>
                        <a:t>1/2 (50)</a:t>
                      </a:r>
                    </a:p>
                  </a:txBody>
                  <a:tcPr marL="52069" marR="52069" marT="0" marB="0">
                    <a:lnL>
                      <a:noFill/>
                    </a:lnL>
                    <a:lnR>
                      <a:noFill/>
                    </a:lnR>
                    <a:lnT w="6350" cap="flat" cmpd="sng" algn="ctr">
                      <a:solidFill>
                        <a:srgbClr val="9999FF"/>
                      </a:solid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04488386"/>
                  </a:ext>
                </a:extLst>
              </a:tr>
              <a:tr h="332723">
                <a:tc>
                  <a:txBody>
                    <a:bodyPr/>
                    <a:lstStyle/>
                    <a:p>
                      <a:pPr marL="0" marR="0">
                        <a:lnSpc>
                          <a:spcPct val="130000"/>
                        </a:lnSpc>
                        <a:spcBef>
                          <a:spcPts val="0"/>
                        </a:spcBef>
                        <a:spcAft>
                          <a:spcPts val="0"/>
                        </a:spcAft>
                      </a:pPr>
                      <a:r>
                        <a:rPr lang="en-US" sz="1900" b="1" dirty="0">
                          <a:solidFill>
                            <a:schemeClr val="bg1"/>
                          </a:solidFill>
                          <a:effectLst/>
                          <a:latin typeface="+mj-lt"/>
                          <a:ea typeface="Calibri" panose="020F0502020204030204" pitchFamily="34" charset="0"/>
                          <a:cs typeface="Times New Roman" panose="02020603050405020304" pitchFamily="18" charset="0"/>
                        </a:rPr>
                        <a:t>No response</a:t>
                      </a:r>
                    </a:p>
                  </a:txBody>
                  <a:tcPr marL="52069" marR="52069" marT="0" marB="0">
                    <a:lnL>
                      <a:noFill/>
                    </a:lnL>
                    <a:lnR>
                      <a:noFill/>
                    </a:lnR>
                    <a:lnT w="6350" cap="flat" cmpd="sng" algn="ctr">
                      <a:solidFill>
                        <a:srgbClr val="9999FF"/>
                      </a:solid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FF"/>
                          </a:solidFill>
                          <a:effectLst/>
                          <a:uLnTx/>
                          <a:uFillTx/>
                          <a:latin typeface="Arial"/>
                          <a:ea typeface="Calibri" panose="020F0502020204030204" pitchFamily="34" charset="0"/>
                          <a:cs typeface="Times New Roman" panose="02020603050405020304" pitchFamily="18" charset="0"/>
                        </a:rPr>
                        <a:t>2 (14)</a:t>
                      </a:r>
                    </a:p>
                  </a:txBody>
                  <a:tcPr marL="52069" marR="52069" marT="0" marB="0">
                    <a:lnL>
                      <a:noFill/>
                    </a:lnL>
                    <a:lnR>
                      <a:noFill/>
                    </a:lnR>
                    <a:lnT w="6350" cap="flat" cmpd="sng" algn="ctr">
                      <a:solidFill>
                        <a:srgbClr val="9999FF"/>
                      </a:solid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FF"/>
                          </a:solidFill>
                          <a:effectLst/>
                          <a:uLnTx/>
                          <a:uFillTx/>
                          <a:latin typeface="Arial"/>
                          <a:ea typeface="Calibri" panose="020F0502020204030204" pitchFamily="34" charset="0"/>
                          <a:cs typeface="Times New Roman" panose="02020603050405020304" pitchFamily="18" charset="0"/>
                        </a:rPr>
                        <a:t>0</a:t>
                      </a:r>
                    </a:p>
                  </a:txBody>
                  <a:tcPr marL="52069" marR="52069" marT="0" marB="0">
                    <a:lnL>
                      <a:noFill/>
                    </a:lnL>
                    <a:lnR>
                      <a:noFill/>
                    </a:lnR>
                    <a:lnT w="6350" cap="flat" cmpd="sng" algn="ctr">
                      <a:solidFill>
                        <a:srgbClr val="9999FF"/>
                      </a:solid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FF"/>
                          </a:solidFill>
                          <a:effectLst/>
                          <a:uLnTx/>
                          <a:uFillTx/>
                          <a:latin typeface="Arial"/>
                          <a:ea typeface="Calibri" panose="020F0502020204030204" pitchFamily="34" charset="0"/>
                          <a:cs typeface="Times New Roman" panose="02020603050405020304" pitchFamily="18" charset="0"/>
                        </a:rPr>
                        <a:t>2 (25)</a:t>
                      </a:r>
                    </a:p>
                  </a:txBody>
                  <a:tcPr marL="52069" marR="52069" marT="0" marB="0">
                    <a:lnL>
                      <a:noFill/>
                    </a:lnL>
                    <a:lnR>
                      <a:noFill/>
                    </a:lnR>
                    <a:lnT w="6350" cap="flat" cmpd="sng" algn="ctr">
                      <a:solidFill>
                        <a:srgbClr val="9999FF"/>
                      </a:solid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FF"/>
                          </a:solidFill>
                          <a:effectLst/>
                          <a:uLnTx/>
                          <a:uFillTx/>
                          <a:latin typeface="Arial"/>
                          <a:ea typeface="Calibri" panose="020F0502020204030204" pitchFamily="34" charset="0"/>
                          <a:cs typeface="Times New Roman" panose="02020603050405020304" pitchFamily="18" charset="0"/>
                        </a:rPr>
                        <a:t>12 (80)</a:t>
                      </a:r>
                    </a:p>
                  </a:txBody>
                  <a:tcPr marL="52069" marR="52069" marT="0" marB="0">
                    <a:lnL>
                      <a:noFill/>
                    </a:lnL>
                    <a:lnR>
                      <a:noFill/>
                    </a:lnR>
                    <a:lnT w="6350" cap="flat" cmpd="sng" algn="ctr">
                      <a:solidFill>
                        <a:srgbClr val="9999FF"/>
                      </a:solid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58512441"/>
                  </a:ext>
                </a:extLst>
              </a:tr>
              <a:tr h="332723">
                <a:tc>
                  <a:txBody>
                    <a:bodyPr/>
                    <a:lstStyle/>
                    <a:p>
                      <a:pPr marL="0" marR="0">
                        <a:lnSpc>
                          <a:spcPct val="100000"/>
                        </a:lnSpc>
                        <a:spcBef>
                          <a:spcPts val="0"/>
                        </a:spcBef>
                        <a:spcAft>
                          <a:spcPts val="0"/>
                        </a:spcAft>
                      </a:pPr>
                      <a:r>
                        <a:rPr lang="en-US" sz="1900" b="1" dirty="0">
                          <a:solidFill>
                            <a:schemeClr val="bg1"/>
                          </a:solidFill>
                          <a:effectLst/>
                          <a:latin typeface="+mj-lt"/>
                          <a:ea typeface="Calibri" panose="020F0502020204030204" pitchFamily="34" charset="0"/>
                          <a:cs typeface="Times New Roman" panose="02020603050405020304" pitchFamily="18" charset="0"/>
                        </a:rPr>
                        <a:t>TT 1</a:t>
                      </a:r>
                      <a:r>
                        <a:rPr lang="en-US" sz="1900" b="1" baseline="30000" dirty="0">
                          <a:solidFill>
                            <a:schemeClr val="bg1"/>
                          </a:solidFill>
                          <a:effectLst/>
                          <a:latin typeface="+mj-lt"/>
                          <a:ea typeface="Calibri" panose="020F0502020204030204" pitchFamily="34" charset="0"/>
                          <a:cs typeface="Times New Roman" panose="02020603050405020304" pitchFamily="18" charset="0"/>
                        </a:rPr>
                        <a:t>st</a:t>
                      </a:r>
                      <a:r>
                        <a:rPr lang="en-US" sz="1900" b="1" dirty="0">
                          <a:solidFill>
                            <a:schemeClr val="bg1"/>
                          </a:solidFill>
                          <a:effectLst/>
                          <a:latin typeface="+mj-lt"/>
                          <a:ea typeface="Calibri" panose="020F0502020204030204" pitchFamily="34" charset="0"/>
                          <a:cs typeface="Times New Roman" panose="02020603050405020304" pitchFamily="18" charset="0"/>
                        </a:rPr>
                        <a:t> response</a:t>
                      </a:r>
                    </a:p>
                  </a:txBody>
                  <a:tcPr marL="52069" marR="52069" marT="0" marB="0">
                    <a:lnL>
                      <a:noFill/>
                    </a:lnL>
                    <a:lnR>
                      <a:noFill/>
                    </a:lnR>
                    <a:lnT w="6350" cap="flat" cmpd="sng" algn="ctr">
                      <a:solidFill>
                        <a:srgbClr val="9999FF"/>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00"/>
                          </a:solidFill>
                          <a:effectLst/>
                          <a:uLnTx/>
                          <a:uFillTx/>
                          <a:latin typeface="+mj-lt"/>
                          <a:ea typeface="Calibri" panose="020F0502020204030204" pitchFamily="34" charset="0"/>
                          <a:cs typeface="Times New Roman" panose="02020603050405020304" pitchFamily="18" charset="0"/>
                        </a:rPr>
                        <a:t>0.7 [0.6-1.9]</a:t>
                      </a:r>
                    </a:p>
                  </a:txBody>
                  <a:tcPr marL="52069" marR="52069" marT="0" marB="0">
                    <a:lnL>
                      <a:noFill/>
                    </a:lnL>
                    <a:lnR>
                      <a:noFill/>
                    </a:lnR>
                    <a:lnT w="6350" cap="flat" cmpd="sng" algn="ctr">
                      <a:solidFill>
                        <a:srgbClr val="9999FF"/>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00"/>
                          </a:solidFill>
                          <a:effectLst/>
                          <a:uLnTx/>
                          <a:uFillTx/>
                          <a:latin typeface="Arial"/>
                          <a:ea typeface="Calibri" panose="020F0502020204030204" pitchFamily="34" charset="0"/>
                          <a:cs typeface="Times New Roman" panose="02020603050405020304" pitchFamily="18" charset="0"/>
                        </a:rPr>
                        <a:t>0.7 [0.7-1.5]</a:t>
                      </a:r>
                    </a:p>
                  </a:txBody>
                  <a:tcPr marL="52069" marR="52069" marT="0" marB="0">
                    <a:lnL>
                      <a:noFill/>
                    </a:lnL>
                    <a:lnR>
                      <a:noFill/>
                    </a:lnR>
                    <a:lnT w="6350" cap="flat" cmpd="sng" algn="ctr">
                      <a:solidFill>
                        <a:srgbClr val="9999FF"/>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FF"/>
                          </a:solidFill>
                          <a:effectLst/>
                          <a:uLnTx/>
                          <a:uFillTx/>
                          <a:latin typeface="Arial"/>
                          <a:ea typeface="Calibri" panose="020F0502020204030204" pitchFamily="34" charset="0"/>
                          <a:cs typeface="Times New Roman" panose="02020603050405020304" pitchFamily="18" charset="0"/>
                        </a:rPr>
                        <a:t>0.7 [0.6-4.1]</a:t>
                      </a:r>
                    </a:p>
                  </a:txBody>
                  <a:tcPr marL="52069" marR="52069" marT="0" marB="0">
                    <a:lnL>
                      <a:noFill/>
                    </a:lnL>
                    <a:lnR>
                      <a:noFill/>
                    </a:lnR>
                    <a:lnT w="6350" cap="flat" cmpd="sng" algn="ctr">
                      <a:solidFill>
                        <a:srgbClr val="9999FF"/>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FF"/>
                          </a:solidFill>
                          <a:effectLst/>
                          <a:uLnTx/>
                          <a:uFillTx/>
                          <a:latin typeface="Arial"/>
                          <a:ea typeface="Calibri" panose="020F0502020204030204" pitchFamily="34" charset="0"/>
                          <a:cs typeface="Times New Roman" panose="02020603050405020304" pitchFamily="18" charset="0"/>
                        </a:rPr>
                        <a:t>2.2 [1.8-2.6]</a:t>
                      </a:r>
                    </a:p>
                  </a:txBody>
                  <a:tcPr marL="52069" marR="52069" marT="0" marB="0">
                    <a:lnL>
                      <a:noFill/>
                    </a:lnL>
                    <a:lnR>
                      <a:noFill/>
                    </a:lnR>
                    <a:lnT w="6350" cap="flat" cmpd="sng" algn="ctr">
                      <a:solidFill>
                        <a:srgbClr val="9999FF"/>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72047443"/>
                  </a:ext>
                </a:extLst>
              </a:tr>
              <a:tr h="332723">
                <a:tc>
                  <a:txBody>
                    <a:bodyPr/>
                    <a:lstStyle/>
                    <a:p>
                      <a:pPr marL="0" marR="0">
                        <a:lnSpc>
                          <a:spcPct val="100000"/>
                        </a:lnSpc>
                        <a:spcBef>
                          <a:spcPts val="0"/>
                        </a:spcBef>
                        <a:spcAft>
                          <a:spcPts val="0"/>
                        </a:spcAft>
                      </a:pPr>
                      <a:r>
                        <a:rPr lang="en-US" sz="1900" b="1" dirty="0">
                          <a:solidFill>
                            <a:schemeClr val="bg1"/>
                          </a:solidFill>
                          <a:effectLst/>
                          <a:latin typeface="+mj-lt"/>
                          <a:ea typeface="Calibri" panose="020F0502020204030204" pitchFamily="34" charset="0"/>
                          <a:cs typeface="Times New Roman" panose="02020603050405020304" pitchFamily="18" charset="0"/>
                        </a:rPr>
                        <a:t>TT Best response</a:t>
                      </a:r>
                    </a:p>
                  </a:txBody>
                  <a:tcPr marL="52069" marR="52069" marT="0" marB="0">
                    <a:lnL>
                      <a:noFill/>
                    </a:lnL>
                    <a:lnR>
                      <a:noFill/>
                    </a:lnR>
                    <a:lnT w="12700" cap="flat" cmpd="sng" algn="ctr">
                      <a:solidFill>
                        <a:schemeClr val="tx1"/>
                      </a:solid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FF"/>
                          </a:solidFill>
                          <a:effectLst/>
                          <a:uLnTx/>
                          <a:uFillTx/>
                          <a:latin typeface="Arial"/>
                          <a:ea typeface="Calibri" panose="020F0502020204030204" pitchFamily="34" charset="0"/>
                          <a:cs typeface="Times New Roman" panose="02020603050405020304" pitchFamily="18" charset="0"/>
                        </a:rPr>
                        <a:t>1.5 [0.7-3.2]</a:t>
                      </a:r>
                    </a:p>
                  </a:txBody>
                  <a:tcPr marL="52069" marR="52069" marT="0" marB="0">
                    <a:lnL>
                      <a:noFill/>
                    </a:lnL>
                    <a:lnR>
                      <a:noFill/>
                    </a:lnR>
                    <a:lnT w="12700" cap="flat" cmpd="sng" algn="ctr">
                      <a:solidFill>
                        <a:schemeClr val="tx1"/>
                      </a:solid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FF"/>
                          </a:solidFill>
                          <a:effectLst/>
                          <a:uLnTx/>
                          <a:uFillTx/>
                          <a:latin typeface="Arial"/>
                          <a:ea typeface="Calibri" panose="020F0502020204030204" pitchFamily="34" charset="0"/>
                          <a:cs typeface="Times New Roman" panose="02020603050405020304" pitchFamily="18" charset="0"/>
                        </a:rPr>
                        <a:t>1.1 [0.7-2.9]</a:t>
                      </a:r>
                    </a:p>
                  </a:txBody>
                  <a:tcPr marL="52069" marR="52069" marT="0" marB="0">
                    <a:lnL>
                      <a:noFill/>
                    </a:lnL>
                    <a:lnR>
                      <a:noFill/>
                    </a:lnR>
                    <a:lnT w="12700" cap="flat" cmpd="sng" algn="ctr">
                      <a:solidFill>
                        <a:schemeClr val="tx1"/>
                      </a:solid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FF"/>
                          </a:solidFill>
                          <a:effectLst/>
                          <a:uLnTx/>
                          <a:uFillTx/>
                          <a:latin typeface="Arial"/>
                          <a:ea typeface="Calibri" panose="020F0502020204030204" pitchFamily="34" charset="0"/>
                          <a:cs typeface="Times New Roman" panose="02020603050405020304" pitchFamily="18" charset="0"/>
                        </a:rPr>
                        <a:t>1.5 [1.0-4.1]</a:t>
                      </a:r>
                    </a:p>
                  </a:txBody>
                  <a:tcPr marL="52069" marR="52069" marT="0" marB="0">
                    <a:lnL>
                      <a:noFill/>
                    </a:lnL>
                    <a:lnR>
                      <a:noFill/>
                    </a:lnR>
                    <a:lnT w="12700" cap="flat" cmpd="sng" algn="ctr">
                      <a:solidFill>
                        <a:schemeClr val="tx1"/>
                      </a:solid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FF"/>
                          </a:solidFill>
                          <a:effectLst/>
                          <a:uLnTx/>
                          <a:uFillTx/>
                          <a:latin typeface="Arial"/>
                          <a:ea typeface="Calibri" panose="020F0502020204030204" pitchFamily="34" charset="0"/>
                          <a:cs typeface="Times New Roman" panose="02020603050405020304" pitchFamily="18" charset="0"/>
                        </a:rPr>
                        <a:t>2.0 [1.2-3.9]</a:t>
                      </a:r>
                    </a:p>
                  </a:txBody>
                  <a:tcPr marL="52069" marR="52069" marT="0" marB="0">
                    <a:lnL>
                      <a:noFill/>
                    </a:lnL>
                    <a:lnR>
                      <a:noFill/>
                    </a:lnR>
                    <a:lnT w="12700" cap="flat" cmpd="sng" algn="ctr">
                      <a:solidFill>
                        <a:schemeClr val="tx1"/>
                      </a:solid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6526096"/>
                  </a:ext>
                </a:extLst>
              </a:tr>
              <a:tr h="332723">
                <a:tc>
                  <a:txBody>
                    <a:bodyPr/>
                    <a:lstStyle/>
                    <a:p>
                      <a:pPr marL="0" marR="0">
                        <a:lnSpc>
                          <a:spcPct val="100000"/>
                        </a:lnSpc>
                        <a:spcBef>
                          <a:spcPts val="0"/>
                        </a:spcBef>
                        <a:spcAft>
                          <a:spcPts val="0"/>
                        </a:spcAft>
                      </a:pPr>
                      <a:r>
                        <a:rPr lang="en-US" sz="1900" b="1" dirty="0">
                          <a:solidFill>
                            <a:srgbClr val="FFFF00"/>
                          </a:solidFill>
                          <a:effectLst/>
                          <a:latin typeface="+mj-lt"/>
                          <a:ea typeface="Calibri" panose="020F0502020204030204" pitchFamily="34" charset="0"/>
                          <a:cs typeface="Times New Roman" panose="02020603050405020304" pitchFamily="18" charset="0"/>
                        </a:rPr>
                        <a:t>Med TT ANC&gt;500</a:t>
                      </a:r>
                    </a:p>
                  </a:txBody>
                  <a:tcPr marL="52069" marR="52069" marT="0" marB="0">
                    <a:lnL>
                      <a:noFill/>
                    </a:lnL>
                    <a:lnR>
                      <a:noFill/>
                    </a:lnR>
                    <a:lnT w="6350" cap="flat" cmpd="sng" algn="ctr">
                      <a:solidFill>
                        <a:srgbClr val="9999FF"/>
                      </a:solid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00"/>
                          </a:solidFill>
                          <a:effectLst/>
                          <a:uLnTx/>
                          <a:uFillTx/>
                          <a:latin typeface="Arial"/>
                          <a:ea typeface="Calibri" panose="020F0502020204030204" pitchFamily="34" charset="0"/>
                          <a:cs typeface="Times New Roman" panose="02020603050405020304" pitchFamily="18" charset="0"/>
                        </a:rPr>
                        <a:t>28 (20 – 41) days</a:t>
                      </a:r>
                    </a:p>
                  </a:txBody>
                  <a:tcPr marL="52069" marR="52069" marT="0" marB="0">
                    <a:lnL>
                      <a:noFill/>
                    </a:lnL>
                    <a:lnR>
                      <a:noFill/>
                    </a:lnR>
                    <a:lnT w="6350" cap="flat" cmpd="sng" algn="ctr">
                      <a:solidFill>
                        <a:srgbClr val="9999FF"/>
                      </a:solid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FFFFFF"/>
                        </a:solidFill>
                        <a:effectLst/>
                        <a:uLnTx/>
                        <a:uFillTx/>
                        <a:latin typeface="Arial"/>
                        <a:ea typeface="Calibri" panose="020F0502020204030204" pitchFamily="34" charset="0"/>
                        <a:cs typeface="Times New Roman" panose="02020603050405020304" pitchFamily="18" charset="0"/>
                      </a:endParaRPr>
                    </a:p>
                  </a:txBody>
                  <a:tcPr marL="52069" marR="52069" marT="0" marB="0">
                    <a:lnL>
                      <a:noFill/>
                    </a:lnL>
                    <a:lnR>
                      <a:noFill/>
                    </a:lnR>
                    <a:lnT w="6350" cap="flat" cmpd="sng" algn="ctr">
                      <a:solidFill>
                        <a:srgbClr val="9999FF"/>
                      </a:solid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1900" b="1" i="0" u="none" strike="noStrike" kern="1200" cap="none" spc="0" normalizeH="0" baseline="0" noProof="0" dirty="0">
                        <a:ln>
                          <a:noFill/>
                        </a:ln>
                        <a:solidFill>
                          <a:srgbClr val="FFFF00"/>
                        </a:solidFill>
                        <a:effectLst/>
                        <a:uLnTx/>
                        <a:uFillTx/>
                        <a:latin typeface="Arial"/>
                        <a:ea typeface="Calibri" panose="020F0502020204030204" pitchFamily="34" charset="0"/>
                        <a:cs typeface="Times New Roman" panose="02020603050405020304" pitchFamily="18" charset="0"/>
                      </a:endParaRPr>
                    </a:p>
                  </a:txBody>
                  <a:tcPr marL="52069" marR="52069" marT="0" marB="0">
                    <a:lnL>
                      <a:noFill/>
                    </a:lnL>
                    <a:lnR>
                      <a:noFill/>
                    </a:lnR>
                    <a:lnT w="6350" cap="flat" cmpd="sng" algn="ctr">
                      <a:solidFill>
                        <a:srgbClr val="9999FF"/>
                      </a:solid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1900" b="1" i="0" u="none" strike="noStrike" kern="1200" cap="none" spc="0" normalizeH="0" baseline="0" noProof="0" dirty="0">
                        <a:ln>
                          <a:noFill/>
                        </a:ln>
                        <a:solidFill>
                          <a:srgbClr val="FFFF00"/>
                        </a:solidFill>
                        <a:effectLst/>
                        <a:uLnTx/>
                        <a:uFillTx/>
                        <a:latin typeface="Arial"/>
                        <a:ea typeface="Calibri" panose="020F0502020204030204" pitchFamily="34" charset="0"/>
                        <a:cs typeface="Times New Roman" panose="02020603050405020304" pitchFamily="18" charset="0"/>
                      </a:endParaRPr>
                    </a:p>
                  </a:txBody>
                  <a:tcPr marL="52069" marR="52069" marT="0" marB="0">
                    <a:lnL>
                      <a:noFill/>
                    </a:lnL>
                    <a:lnR>
                      <a:noFill/>
                    </a:lnR>
                    <a:lnT w="6350" cap="flat" cmpd="sng" algn="ctr">
                      <a:solidFill>
                        <a:srgbClr val="9999FF"/>
                      </a:solid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36402440"/>
                  </a:ext>
                </a:extLst>
              </a:tr>
              <a:tr h="332723">
                <a:tc>
                  <a:txBody>
                    <a:bodyPr/>
                    <a:lstStyle/>
                    <a:p>
                      <a:pPr marL="0" marR="0">
                        <a:lnSpc>
                          <a:spcPct val="100000"/>
                        </a:lnSpc>
                        <a:spcBef>
                          <a:spcPts val="0"/>
                        </a:spcBef>
                        <a:spcAft>
                          <a:spcPts val="0"/>
                        </a:spcAft>
                      </a:pPr>
                      <a:r>
                        <a:rPr lang="en-US" sz="1900" b="1" dirty="0">
                          <a:solidFill>
                            <a:srgbClr val="FFFF00"/>
                          </a:solidFill>
                          <a:effectLst/>
                          <a:latin typeface="+mj-lt"/>
                          <a:ea typeface="Calibri" panose="020F0502020204030204" pitchFamily="34" charset="0"/>
                          <a:cs typeface="Times New Roman" panose="02020603050405020304" pitchFamily="18" charset="0"/>
                        </a:rPr>
                        <a:t>Med TT </a:t>
                      </a:r>
                      <a:r>
                        <a:rPr lang="en-US" sz="1900" b="1" dirty="0" err="1">
                          <a:solidFill>
                            <a:srgbClr val="FFFF00"/>
                          </a:solidFill>
                          <a:effectLst/>
                          <a:latin typeface="+mj-lt"/>
                          <a:ea typeface="Calibri" panose="020F0502020204030204" pitchFamily="34" charset="0"/>
                          <a:cs typeface="Times New Roman" panose="02020603050405020304" pitchFamily="18" charset="0"/>
                        </a:rPr>
                        <a:t>Plt</a:t>
                      </a:r>
                      <a:r>
                        <a:rPr lang="en-US" sz="1900" b="1" dirty="0">
                          <a:solidFill>
                            <a:srgbClr val="FFFF00"/>
                          </a:solidFill>
                          <a:effectLst/>
                          <a:latin typeface="+mj-lt"/>
                          <a:ea typeface="Calibri" panose="020F0502020204030204" pitchFamily="34" charset="0"/>
                          <a:cs typeface="Times New Roman" panose="02020603050405020304" pitchFamily="18" charset="0"/>
                        </a:rPr>
                        <a:t>&gt;50K</a:t>
                      </a:r>
                    </a:p>
                  </a:txBody>
                  <a:tcPr marL="52069" marR="52069" marT="0" marB="0">
                    <a:lnL>
                      <a:noFill/>
                    </a:lnL>
                    <a:lnR>
                      <a:noFill/>
                    </a:lnR>
                    <a:lnT w="6350" cap="flat" cmpd="sng" algn="ctr">
                      <a:solidFill>
                        <a:srgbClr val="9999FF"/>
                      </a:solid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00"/>
                          </a:solidFill>
                          <a:effectLst/>
                          <a:uLnTx/>
                          <a:uFillTx/>
                          <a:latin typeface="Arial"/>
                          <a:ea typeface="Calibri" panose="020F0502020204030204" pitchFamily="34" charset="0"/>
                          <a:cs typeface="Times New Roman" panose="02020603050405020304" pitchFamily="18" charset="0"/>
                        </a:rPr>
                        <a:t>24 (18 – 41) days</a:t>
                      </a:r>
                    </a:p>
                  </a:txBody>
                  <a:tcPr marL="52069" marR="52069" marT="0" marB="0">
                    <a:lnL>
                      <a:noFill/>
                    </a:lnL>
                    <a:lnR>
                      <a:noFill/>
                    </a:lnR>
                    <a:lnT w="6350" cap="flat" cmpd="sng" algn="ctr">
                      <a:solidFill>
                        <a:srgbClr val="9999FF"/>
                      </a:solid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FFFFFF"/>
                        </a:solidFill>
                        <a:effectLst/>
                        <a:uLnTx/>
                        <a:uFillTx/>
                        <a:latin typeface="Arial"/>
                        <a:ea typeface="Calibri" panose="020F0502020204030204" pitchFamily="34" charset="0"/>
                        <a:cs typeface="Times New Roman" panose="02020603050405020304" pitchFamily="18" charset="0"/>
                      </a:endParaRPr>
                    </a:p>
                  </a:txBody>
                  <a:tcPr marL="52069" marR="52069" marT="0" marB="0">
                    <a:lnL>
                      <a:noFill/>
                    </a:lnL>
                    <a:lnR>
                      <a:noFill/>
                    </a:lnR>
                    <a:lnT w="6350" cap="flat" cmpd="sng" algn="ctr">
                      <a:solidFill>
                        <a:srgbClr val="9999FF"/>
                      </a:solid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1900" b="1" i="0" u="none" strike="noStrike" kern="1200" cap="none" spc="0" normalizeH="0" baseline="0" noProof="0" dirty="0">
                        <a:ln>
                          <a:noFill/>
                        </a:ln>
                        <a:solidFill>
                          <a:srgbClr val="FFFF00"/>
                        </a:solidFill>
                        <a:effectLst/>
                        <a:uLnTx/>
                        <a:uFillTx/>
                        <a:latin typeface="Arial"/>
                        <a:ea typeface="Calibri" panose="020F0502020204030204" pitchFamily="34" charset="0"/>
                        <a:cs typeface="Times New Roman" panose="02020603050405020304" pitchFamily="18" charset="0"/>
                      </a:endParaRPr>
                    </a:p>
                  </a:txBody>
                  <a:tcPr marL="52069" marR="52069" marT="0" marB="0">
                    <a:lnL>
                      <a:noFill/>
                    </a:lnL>
                    <a:lnR>
                      <a:noFill/>
                    </a:lnR>
                    <a:lnT w="6350" cap="flat" cmpd="sng" algn="ctr">
                      <a:solidFill>
                        <a:srgbClr val="9999FF"/>
                      </a:solid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1900" b="1" i="0" u="none" strike="noStrike" kern="1200" cap="none" spc="0" normalizeH="0" baseline="0" noProof="0" dirty="0">
                        <a:ln>
                          <a:noFill/>
                        </a:ln>
                        <a:solidFill>
                          <a:srgbClr val="FFFF00"/>
                        </a:solidFill>
                        <a:effectLst/>
                        <a:uLnTx/>
                        <a:uFillTx/>
                        <a:latin typeface="Arial"/>
                        <a:ea typeface="Calibri" panose="020F0502020204030204" pitchFamily="34" charset="0"/>
                        <a:cs typeface="Times New Roman" panose="02020603050405020304" pitchFamily="18" charset="0"/>
                      </a:endParaRPr>
                    </a:p>
                  </a:txBody>
                  <a:tcPr marL="52069" marR="52069" marT="0" marB="0">
                    <a:lnL>
                      <a:noFill/>
                    </a:lnL>
                    <a:lnR>
                      <a:noFill/>
                    </a:lnR>
                    <a:lnT w="6350" cap="flat" cmpd="sng" algn="ctr">
                      <a:solidFill>
                        <a:srgbClr val="9999FF"/>
                      </a:solidFill>
                      <a:prstDash val="solid"/>
                      <a:round/>
                      <a:headEnd type="none" w="med" len="med"/>
                      <a:tailEnd type="none" w="med" len="med"/>
                    </a:lnT>
                    <a:lnB w="6350" cap="flat" cmpd="sng" algn="ctr">
                      <a:solidFill>
                        <a:srgbClr val="9999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17850137"/>
                  </a:ext>
                </a:extLst>
              </a:tr>
              <a:tr h="332723">
                <a:tc>
                  <a:txBody>
                    <a:bodyPr/>
                    <a:lstStyle/>
                    <a:p>
                      <a:pPr marL="0" marR="0">
                        <a:lnSpc>
                          <a:spcPct val="130000"/>
                        </a:lnSpc>
                        <a:spcBef>
                          <a:spcPts val="0"/>
                        </a:spcBef>
                        <a:spcAft>
                          <a:spcPts val="0"/>
                        </a:spcAft>
                      </a:pPr>
                      <a:r>
                        <a:rPr lang="en-US" sz="1900" b="1" dirty="0">
                          <a:solidFill>
                            <a:srgbClr val="FFFF00"/>
                          </a:solidFill>
                          <a:effectLst/>
                          <a:latin typeface="+mj-lt"/>
                          <a:ea typeface="Calibri" panose="020F0502020204030204" pitchFamily="34" charset="0"/>
                          <a:cs typeface="Times New Roman" panose="02020603050405020304" pitchFamily="18" charset="0"/>
                        </a:rPr>
                        <a:t>8-wk mortality</a:t>
                      </a:r>
                    </a:p>
                  </a:txBody>
                  <a:tcPr marL="52069" marR="52069" marT="0" marB="0">
                    <a:lnL>
                      <a:noFill/>
                    </a:lnL>
                    <a:lnR>
                      <a:noFill/>
                    </a:lnR>
                    <a:lnT w="6350" cap="flat" cmpd="sng" algn="ctr">
                      <a:solidFill>
                        <a:srgbClr val="9999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00"/>
                          </a:solidFill>
                          <a:effectLst/>
                          <a:uLnTx/>
                          <a:uFillTx/>
                          <a:latin typeface="Arial"/>
                          <a:ea typeface="Calibri" panose="020F0502020204030204" pitchFamily="34" charset="0"/>
                          <a:cs typeface="Times New Roman" panose="02020603050405020304" pitchFamily="18" charset="0"/>
                        </a:rPr>
                        <a:t>0</a:t>
                      </a:r>
                    </a:p>
                  </a:txBody>
                  <a:tcPr marL="52069" marR="52069" marT="0" marB="0">
                    <a:lnL>
                      <a:noFill/>
                    </a:lnL>
                    <a:lnR>
                      <a:noFill/>
                    </a:lnR>
                    <a:lnT w="6350" cap="flat" cmpd="sng" algn="ctr">
                      <a:solidFill>
                        <a:srgbClr val="9999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00"/>
                          </a:solidFill>
                          <a:effectLst/>
                          <a:uLnTx/>
                          <a:uFillTx/>
                          <a:latin typeface="Arial"/>
                          <a:ea typeface="Calibri" panose="020F0502020204030204" pitchFamily="34" charset="0"/>
                          <a:cs typeface="Times New Roman" panose="02020603050405020304" pitchFamily="18" charset="0"/>
                        </a:rPr>
                        <a:t>0</a:t>
                      </a:r>
                    </a:p>
                  </a:txBody>
                  <a:tcPr marL="52069" marR="52069" marT="0" marB="0">
                    <a:lnL>
                      <a:noFill/>
                    </a:lnL>
                    <a:lnR>
                      <a:noFill/>
                    </a:lnR>
                    <a:lnT w="6350" cap="flat" cmpd="sng" algn="ctr">
                      <a:solidFill>
                        <a:srgbClr val="9999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00"/>
                          </a:solidFill>
                          <a:effectLst/>
                          <a:uLnTx/>
                          <a:uFillTx/>
                          <a:latin typeface="Arial"/>
                          <a:ea typeface="Calibri" panose="020F0502020204030204" pitchFamily="34" charset="0"/>
                          <a:cs typeface="Times New Roman" panose="02020603050405020304" pitchFamily="18" charset="0"/>
                        </a:rPr>
                        <a:t>1 (13)</a:t>
                      </a:r>
                    </a:p>
                  </a:txBody>
                  <a:tcPr marL="52069" marR="52069" marT="0" marB="0">
                    <a:lnL>
                      <a:noFill/>
                    </a:lnL>
                    <a:lnR>
                      <a:noFill/>
                    </a:lnR>
                    <a:lnT w="6350" cap="flat" cmpd="sng" algn="ctr">
                      <a:solidFill>
                        <a:srgbClr val="9999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FFFF00"/>
                          </a:solidFill>
                          <a:effectLst/>
                          <a:uLnTx/>
                          <a:uFillTx/>
                          <a:latin typeface="Arial"/>
                          <a:ea typeface="Calibri" panose="020F0502020204030204" pitchFamily="34" charset="0"/>
                          <a:cs typeface="Times New Roman" panose="02020603050405020304" pitchFamily="18" charset="0"/>
                        </a:rPr>
                        <a:t>3 (20)</a:t>
                      </a:r>
                    </a:p>
                  </a:txBody>
                  <a:tcPr marL="52069" marR="52069" marT="0" marB="0">
                    <a:lnL>
                      <a:noFill/>
                    </a:lnL>
                    <a:lnR>
                      <a:noFill/>
                    </a:lnR>
                    <a:lnT w="6350" cap="flat" cmpd="sng" algn="ctr">
                      <a:solidFill>
                        <a:srgbClr val="9999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54055827"/>
                  </a:ext>
                </a:extLst>
              </a:tr>
              <a:tr h="453692">
                <a:tc gridSpan="5">
                  <a:txBody>
                    <a:bodyPr/>
                    <a:lstStyle/>
                    <a:p>
                      <a:pPr marL="0" marR="0">
                        <a:lnSpc>
                          <a:spcPct val="107000"/>
                        </a:lnSpc>
                        <a:spcBef>
                          <a:spcPts val="0"/>
                        </a:spcBef>
                        <a:spcAft>
                          <a:spcPts val="0"/>
                        </a:spcAft>
                      </a:pPr>
                      <a:r>
                        <a:rPr lang="en-US" sz="1200" b="0" dirty="0">
                          <a:solidFill>
                            <a:schemeClr val="bg1"/>
                          </a:solidFill>
                          <a:effectLst/>
                          <a:latin typeface="+mj-lt"/>
                          <a:ea typeface="Calibri" panose="020F0502020204030204" pitchFamily="34" charset="0"/>
                          <a:cs typeface="Times New Roman" panose="02020603050405020304" pitchFamily="18" charset="0"/>
                        </a:rPr>
                        <a:t>Results expressed as n (%), n/N (%) or median [range]. FCM = multiparametric FCM, sensitivity 0.1-0.01%, *Only among pts with evaluable longitudinal</a:t>
                      </a:r>
                      <a:r>
                        <a:rPr lang="en-US" sz="1200" b="0" baseline="0" dirty="0">
                          <a:solidFill>
                            <a:schemeClr val="bg1"/>
                          </a:solidFill>
                          <a:effectLst/>
                          <a:latin typeface="+mj-lt"/>
                          <a:ea typeface="Calibri" panose="020F0502020204030204" pitchFamily="34" charset="0"/>
                          <a:cs typeface="Times New Roman" panose="02020603050405020304" pitchFamily="18" charset="0"/>
                        </a:rPr>
                        <a:t> samples; </a:t>
                      </a:r>
                      <a:r>
                        <a:rPr kumimoji="0" lang="en-US" sz="12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Times New Roman" panose="02020603050405020304" pitchFamily="18" charset="0"/>
                        </a:rPr>
                        <a:t>‡</a:t>
                      </a:r>
                      <a:r>
                        <a:rPr lang="en-US" sz="1200" b="0" baseline="0" dirty="0">
                          <a:solidFill>
                            <a:schemeClr val="bg1"/>
                          </a:solidFill>
                          <a:effectLst/>
                          <a:latin typeface="+mj-lt"/>
                          <a:ea typeface="Calibri" panose="020F0502020204030204" pitchFamily="34" charset="0"/>
                          <a:cs typeface="Times New Roman" panose="02020603050405020304" pitchFamily="18" charset="0"/>
                        </a:rPr>
                        <a:t>Only among patients with baseline cytogenetic aberrations and longitudinal cytogenetic samples; </a:t>
                      </a:r>
                      <a:r>
                        <a:rPr lang="en-US" sz="1200" b="0" baseline="30000" dirty="0">
                          <a:solidFill>
                            <a:schemeClr val="bg1"/>
                          </a:solidFill>
                          <a:effectLst/>
                          <a:latin typeface="+mj-lt"/>
                          <a:ea typeface="Calibri" panose="020F0502020204030204" pitchFamily="34" charset="0"/>
                          <a:cs typeface="Times New Roman" panose="02020603050405020304" pitchFamily="18" charset="0"/>
                        </a:rPr>
                        <a:t>1</a:t>
                      </a:r>
                      <a:r>
                        <a:rPr lang="en-US" sz="1200" b="0" baseline="0" dirty="0">
                          <a:solidFill>
                            <a:schemeClr val="bg1"/>
                          </a:solidFill>
                          <a:effectLst/>
                          <a:latin typeface="+mj-lt"/>
                          <a:ea typeface="Calibri" panose="020F0502020204030204" pitchFamily="34" charset="0"/>
                          <a:cs typeface="Times New Roman" panose="02020603050405020304" pitchFamily="18" charset="0"/>
                        </a:rPr>
                        <a:t>Two with PR per </a:t>
                      </a:r>
                      <a:r>
                        <a:rPr lang="en-US" sz="1200" b="0" dirty="0">
                          <a:solidFill>
                            <a:schemeClr val="bg1"/>
                          </a:solidFill>
                          <a:effectLst/>
                          <a:latin typeface="+mj-lt"/>
                          <a:ea typeface="Calibri" panose="020F0502020204030204" pitchFamily="34" charset="0"/>
                          <a:cs typeface="Times New Roman" panose="02020603050405020304" pitchFamily="18" charset="0"/>
                        </a:rPr>
                        <a:t>ELN2017</a:t>
                      </a:r>
                    </a:p>
                  </a:txBody>
                  <a:tcPr marL="52069" marR="52069" marT="0" marB="0">
                    <a:lnL>
                      <a:noFill/>
                    </a:lnL>
                    <a:lnR>
                      <a:noFill/>
                    </a:lnR>
                    <a:lnT w="12700" cap="flat" cmpd="sng" algn="ctr">
                      <a:solidFill>
                        <a:schemeClr val="bg1"/>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37533179"/>
                  </a:ext>
                </a:extLst>
              </a:tr>
            </a:tbl>
          </a:graphicData>
        </a:graphic>
      </p:graphicFrame>
      <p:sp>
        <p:nvSpPr>
          <p:cNvPr id="2" name="Title 1">
            <a:extLst>
              <a:ext uri="{FF2B5EF4-FFF2-40B4-BE49-F238E27FC236}">
                <a16:creationId xmlns:a16="http://schemas.microsoft.com/office/drawing/2014/main" id="{97239A53-BD63-4F17-8D50-F463C7875CF7}"/>
              </a:ext>
            </a:extLst>
          </p:cNvPr>
          <p:cNvSpPr>
            <a:spLocks noGrp="1"/>
          </p:cNvSpPr>
          <p:nvPr>
            <p:ph type="title"/>
          </p:nvPr>
        </p:nvSpPr>
        <p:spPr>
          <a:xfrm>
            <a:off x="304800" y="109578"/>
            <a:ext cx="10744200" cy="762000"/>
          </a:xfrm>
        </p:spPr>
        <p:txBody>
          <a:bodyPr/>
          <a:lstStyle/>
          <a:p>
            <a:pPr algn="l" eaLnBrk="1" hangingPunct="1">
              <a:lnSpc>
                <a:spcPct val="85000"/>
              </a:lnSpc>
            </a:pPr>
            <a:r>
              <a:rPr lang="en-US" sz="3200" dirty="0"/>
              <a:t>Results: Response Rates per ITT (n=48)</a:t>
            </a:r>
            <a:endParaRPr lang="en-US" sz="3200" dirty="0">
              <a:solidFill>
                <a:srgbClr val="99CCFF"/>
              </a:solidFill>
            </a:endParaRPr>
          </a:p>
        </p:txBody>
      </p:sp>
      <p:sp>
        <p:nvSpPr>
          <p:cNvPr id="5" name="TextBox 4">
            <a:extLst>
              <a:ext uri="{FF2B5EF4-FFF2-40B4-BE49-F238E27FC236}">
                <a16:creationId xmlns:a16="http://schemas.microsoft.com/office/drawing/2014/main" id="{EA23F768-FF44-4DA2-A2DD-D1CCB3F2072C}"/>
              </a:ext>
            </a:extLst>
          </p:cNvPr>
          <p:cNvSpPr txBox="1"/>
          <p:nvPr/>
        </p:nvSpPr>
        <p:spPr>
          <a:xfrm>
            <a:off x="0" y="0"/>
            <a:ext cx="3079369" cy="307777"/>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rgbClr val="FFFFFF"/>
                </a:solidFill>
                <a:effectLst/>
                <a:uLnTx/>
                <a:uFillTx/>
                <a:latin typeface="Arial"/>
                <a:ea typeface="+mn-ea"/>
                <a:cs typeface="+mn-cs"/>
              </a:rPr>
              <a:t>AZA-VEN-Magro in AML </a:t>
            </a:r>
            <a:r>
              <a:rPr kumimoji="0" lang="en-US" sz="1400" b="1" i="1" u="none" strike="noStrike" kern="1200" cap="none" spc="0" normalizeH="0" baseline="0" noProof="0" dirty="0" err="1">
                <a:ln>
                  <a:noFill/>
                </a:ln>
                <a:solidFill>
                  <a:srgbClr val="FFFFFF"/>
                </a:solidFill>
                <a:effectLst/>
                <a:uLnTx/>
                <a:uFillTx/>
                <a:latin typeface="Arial"/>
                <a:ea typeface="+mn-ea"/>
                <a:cs typeface="+mn-cs"/>
              </a:rPr>
              <a:t>abst</a:t>
            </a:r>
            <a:r>
              <a:rPr kumimoji="0" lang="en-US" sz="1400" b="1" i="1" u="none" strike="noStrike" kern="1200" cap="none" spc="0" normalizeH="0" baseline="0" noProof="0" dirty="0">
                <a:ln>
                  <a:noFill/>
                </a:ln>
                <a:solidFill>
                  <a:srgbClr val="FFFFFF"/>
                </a:solidFill>
                <a:effectLst/>
                <a:uLnTx/>
                <a:uFillTx/>
                <a:latin typeface="Arial"/>
                <a:ea typeface="+mn-ea"/>
                <a:cs typeface="+mn-cs"/>
              </a:rPr>
              <a:t> #371</a:t>
            </a:r>
          </a:p>
        </p:txBody>
      </p:sp>
      <p:sp>
        <p:nvSpPr>
          <p:cNvPr id="7" name="TextBox 6">
            <a:extLst>
              <a:ext uri="{FF2B5EF4-FFF2-40B4-BE49-F238E27FC236}">
                <a16:creationId xmlns:a16="http://schemas.microsoft.com/office/drawing/2014/main" id="{7ABCC61F-93CA-A34E-B566-32C1351F94D1}"/>
              </a:ext>
            </a:extLst>
          </p:cNvPr>
          <p:cNvSpPr txBox="1"/>
          <p:nvPr/>
        </p:nvSpPr>
        <p:spPr>
          <a:xfrm>
            <a:off x="9535886" y="6141046"/>
            <a:ext cx="2467407" cy="369332"/>
          </a:xfrm>
          <a:prstGeom prst="rect">
            <a:avLst/>
          </a:prstGeom>
          <a:noFill/>
        </p:spPr>
        <p:txBody>
          <a:bodyPr wrap="none" rtlCol="0">
            <a:spAutoFit/>
          </a:bodyPr>
          <a:lstStyle/>
          <a:p>
            <a:r>
              <a:rPr lang="en-US" dirty="0" err="1">
                <a:solidFill>
                  <a:schemeClr val="bg1"/>
                </a:solidFill>
                <a:latin typeface="Arial" panose="020B0604020202020204" pitchFamily="34" charset="0"/>
                <a:cs typeface="Arial" panose="020B0604020202020204" pitchFamily="34" charset="0"/>
              </a:rPr>
              <a:t>Daver</a:t>
            </a:r>
            <a:r>
              <a:rPr lang="en-US" dirty="0">
                <a:solidFill>
                  <a:schemeClr val="bg1"/>
                </a:solidFill>
                <a:latin typeface="Arial" panose="020B0604020202020204" pitchFamily="34" charset="0"/>
                <a:cs typeface="Arial" panose="020B0604020202020204" pitchFamily="34" charset="0"/>
              </a:rPr>
              <a:t> et al, ASH 2021</a:t>
            </a:r>
          </a:p>
        </p:txBody>
      </p:sp>
      <p:sp>
        <p:nvSpPr>
          <p:cNvPr id="6" name="TextBox 5">
            <a:extLst>
              <a:ext uri="{FF2B5EF4-FFF2-40B4-BE49-F238E27FC236}">
                <a16:creationId xmlns:a16="http://schemas.microsoft.com/office/drawing/2014/main" id="{E5329DEE-D909-6F4D-8A44-9BBA1C829AAA}"/>
              </a:ext>
            </a:extLst>
          </p:cNvPr>
          <p:cNvSpPr txBox="1"/>
          <p:nvPr/>
        </p:nvSpPr>
        <p:spPr>
          <a:xfrm>
            <a:off x="0" y="6488668"/>
            <a:ext cx="6169152" cy="369332"/>
          </a:xfrm>
          <a:prstGeom prst="rect">
            <a:avLst/>
          </a:prstGeom>
          <a:noFill/>
        </p:spPr>
        <p:txBody>
          <a:bodyPr wrap="square">
            <a:spAutoFit/>
          </a:bodyPr>
          <a:lstStyle/>
          <a:p>
            <a:pPr lvl="0">
              <a:defRPr/>
            </a:pPr>
            <a:r>
              <a:rPr lang="en-US" dirty="0">
                <a:solidFill>
                  <a:schemeClr val="bg1"/>
                </a:solidFill>
              </a:rPr>
              <a:t>Courtesy of Daniel A </a:t>
            </a:r>
            <a:r>
              <a:rPr lang="en-US" dirty="0" err="1">
                <a:solidFill>
                  <a:schemeClr val="bg1"/>
                </a:solidFill>
              </a:rPr>
              <a:t>Pollyea</a:t>
            </a:r>
            <a:r>
              <a:rPr lang="en-US" dirty="0">
                <a:solidFill>
                  <a:schemeClr val="bg1"/>
                </a:solidFill>
              </a:rPr>
              <a:t>, MD, MS</a:t>
            </a:r>
          </a:p>
        </p:txBody>
      </p:sp>
    </p:spTree>
    <p:extLst>
      <p:ext uri="{BB962C8B-B14F-4D97-AF65-F5344CB8AC3E}">
        <p14:creationId xmlns:p14="http://schemas.microsoft.com/office/powerpoint/2010/main" val="694901843"/>
      </p:ext>
    </p:extLst>
  </p:cSld>
  <p:clrMapOvr>
    <a:masterClrMapping/>
  </p:clrMapOvr>
  <mc:AlternateContent xmlns:mc="http://schemas.openxmlformats.org/markup-compatibility/2006" xmlns:p14="http://schemas.microsoft.com/office/powerpoint/2010/main">
    <mc:Choice Requires="p14">
      <p:transition spd="med" p14:dur="700" advTm="91417">
        <p:fade/>
      </p:transition>
    </mc:Choice>
    <mc:Fallback xmlns="">
      <p:transition spd="med" advTm="91417">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8BB8C-ED34-AC49-85B2-88695B611BB2}"/>
              </a:ext>
            </a:extLst>
          </p:cNvPr>
          <p:cNvSpPr>
            <a:spLocks noGrp="1"/>
          </p:cNvSpPr>
          <p:nvPr>
            <p:ph type="title"/>
          </p:nvPr>
        </p:nvSpPr>
        <p:spPr/>
        <p:txBody>
          <a:bodyPr/>
          <a:lstStyle/>
          <a:p>
            <a:r>
              <a:rPr lang="en-US" dirty="0" err="1"/>
              <a:t>Magrolimab</a:t>
            </a:r>
            <a:r>
              <a:rPr lang="en-US" dirty="0"/>
              <a:t> with Ven/Aza</a:t>
            </a:r>
          </a:p>
        </p:txBody>
      </p:sp>
      <p:sp>
        <p:nvSpPr>
          <p:cNvPr id="3" name="Content Placeholder 2">
            <a:extLst>
              <a:ext uri="{FF2B5EF4-FFF2-40B4-BE49-F238E27FC236}">
                <a16:creationId xmlns:a16="http://schemas.microsoft.com/office/drawing/2014/main" id="{24AF76DD-5C9F-D345-93E3-889206DF14DD}"/>
              </a:ext>
            </a:extLst>
          </p:cNvPr>
          <p:cNvSpPr>
            <a:spLocks noGrp="1"/>
          </p:cNvSpPr>
          <p:nvPr>
            <p:ph idx="1"/>
          </p:nvPr>
        </p:nvSpPr>
        <p:spPr/>
        <p:txBody>
          <a:bodyPr/>
          <a:lstStyle/>
          <a:p>
            <a:r>
              <a:rPr lang="en-US" dirty="0"/>
              <a:t>Randomized phase 3 study for up-front patients ongoing (ENHANCE-3)</a:t>
            </a:r>
          </a:p>
          <a:p>
            <a:endParaRPr lang="en-US" dirty="0"/>
          </a:p>
          <a:p>
            <a:r>
              <a:rPr lang="en-US" dirty="0"/>
              <a:t>Too soon to tell if it adds anything in the R/R setting</a:t>
            </a:r>
          </a:p>
          <a:p>
            <a:endParaRPr lang="en-US" dirty="0"/>
          </a:p>
          <a:p>
            <a:r>
              <a:rPr lang="en-US" dirty="0"/>
              <a:t>Will watch to see the signal in TP53+ patients</a:t>
            </a:r>
          </a:p>
          <a:p>
            <a:endParaRPr lang="en-US" dirty="0"/>
          </a:p>
        </p:txBody>
      </p:sp>
      <p:sp>
        <p:nvSpPr>
          <p:cNvPr id="4" name="TextBox 3">
            <a:extLst>
              <a:ext uri="{FF2B5EF4-FFF2-40B4-BE49-F238E27FC236}">
                <a16:creationId xmlns:a16="http://schemas.microsoft.com/office/drawing/2014/main" id="{2E3D9640-A91F-A44F-B4AE-437BA9E8B863}"/>
              </a:ext>
            </a:extLst>
          </p:cNvPr>
          <p:cNvSpPr txBox="1"/>
          <p:nvPr/>
        </p:nvSpPr>
        <p:spPr>
          <a:xfrm>
            <a:off x="0" y="6488668"/>
            <a:ext cx="6169152" cy="369332"/>
          </a:xfrm>
          <a:prstGeom prst="rect">
            <a:avLst/>
          </a:prstGeom>
          <a:noFill/>
        </p:spPr>
        <p:txBody>
          <a:bodyPr wrap="square">
            <a:spAutoFit/>
          </a:bodyPr>
          <a:lstStyle/>
          <a:p>
            <a:pPr lvl="0">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17192362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F8CE7-B3F0-9942-8F27-D0307C3199A6}"/>
              </a:ext>
            </a:extLst>
          </p:cNvPr>
          <p:cNvSpPr>
            <a:spLocks noGrp="1"/>
          </p:cNvSpPr>
          <p:nvPr>
            <p:ph type="title"/>
          </p:nvPr>
        </p:nvSpPr>
        <p:spPr/>
        <p:txBody>
          <a:bodyPr/>
          <a:lstStyle/>
          <a:p>
            <a:r>
              <a:rPr lang="en-US" dirty="0"/>
              <a:t>Future for </a:t>
            </a:r>
            <a:r>
              <a:rPr lang="en-US" dirty="0" err="1"/>
              <a:t>Venetoclax</a:t>
            </a:r>
            <a:endParaRPr lang="en-US" dirty="0"/>
          </a:p>
        </p:txBody>
      </p:sp>
      <p:sp>
        <p:nvSpPr>
          <p:cNvPr id="3" name="Content Placeholder 2">
            <a:extLst>
              <a:ext uri="{FF2B5EF4-FFF2-40B4-BE49-F238E27FC236}">
                <a16:creationId xmlns:a16="http://schemas.microsoft.com/office/drawing/2014/main" id="{E2B983F0-79E7-B746-B7BD-99803EC21833}"/>
              </a:ext>
            </a:extLst>
          </p:cNvPr>
          <p:cNvSpPr>
            <a:spLocks noGrp="1"/>
          </p:cNvSpPr>
          <p:nvPr>
            <p:ph idx="1"/>
          </p:nvPr>
        </p:nvSpPr>
        <p:spPr/>
        <p:txBody>
          <a:bodyPr/>
          <a:lstStyle/>
          <a:p>
            <a:r>
              <a:rPr lang="en-US" dirty="0"/>
              <a:t>Learning more about its mechanism</a:t>
            </a:r>
          </a:p>
          <a:p>
            <a:endParaRPr lang="en-US" dirty="0"/>
          </a:p>
          <a:p>
            <a:r>
              <a:rPr lang="en-US" dirty="0"/>
              <a:t>Re-assessing risk AML risk factors…adverse is not necessarily adverse!</a:t>
            </a:r>
          </a:p>
          <a:p>
            <a:endParaRPr lang="en-US" dirty="0"/>
          </a:p>
          <a:p>
            <a:r>
              <a:rPr lang="en-US" dirty="0"/>
              <a:t>Understanding who it doesn’t work for and overcoming this resistance</a:t>
            </a:r>
          </a:p>
        </p:txBody>
      </p:sp>
      <p:sp>
        <p:nvSpPr>
          <p:cNvPr id="4" name="TextBox 3">
            <a:extLst>
              <a:ext uri="{FF2B5EF4-FFF2-40B4-BE49-F238E27FC236}">
                <a16:creationId xmlns:a16="http://schemas.microsoft.com/office/drawing/2014/main" id="{CA777055-1DDC-9A4C-B23D-E12FAC96CC12}"/>
              </a:ext>
            </a:extLst>
          </p:cNvPr>
          <p:cNvSpPr txBox="1"/>
          <p:nvPr/>
        </p:nvSpPr>
        <p:spPr>
          <a:xfrm>
            <a:off x="0" y="6488668"/>
            <a:ext cx="6169152" cy="369332"/>
          </a:xfrm>
          <a:prstGeom prst="rect">
            <a:avLst/>
          </a:prstGeom>
          <a:noFill/>
        </p:spPr>
        <p:txBody>
          <a:bodyPr wrap="square">
            <a:spAutoFit/>
          </a:bodyPr>
          <a:lstStyle/>
          <a:p>
            <a:pPr lvl="0">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19704861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20A55B-5722-DF40-A7F1-6F8192B42B2F}"/>
              </a:ext>
            </a:extLst>
          </p:cNvPr>
          <p:cNvSpPr>
            <a:spLocks noGrp="1"/>
          </p:cNvSpPr>
          <p:nvPr>
            <p:ph type="title"/>
          </p:nvPr>
        </p:nvSpPr>
        <p:spPr/>
        <p:txBody>
          <a:bodyPr/>
          <a:lstStyle/>
          <a:p>
            <a:r>
              <a:rPr lang="en-US" dirty="0"/>
              <a:t>Targeting FLT3</a:t>
            </a:r>
          </a:p>
        </p:txBody>
      </p:sp>
      <p:sp>
        <p:nvSpPr>
          <p:cNvPr id="3" name="Content Placeholder 2">
            <a:extLst>
              <a:ext uri="{FF2B5EF4-FFF2-40B4-BE49-F238E27FC236}">
                <a16:creationId xmlns:a16="http://schemas.microsoft.com/office/drawing/2014/main" id="{2258C6C6-34EF-C742-8580-AA2CEECC9E11}"/>
              </a:ext>
            </a:extLst>
          </p:cNvPr>
          <p:cNvSpPr>
            <a:spLocks noGrp="1"/>
          </p:cNvSpPr>
          <p:nvPr>
            <p:ph idx="1"/>
          </p:nvPr>
        </p:nvSpPr>
        <p:spPr/>
        <p:txBody>
          <a:bodyPr/>
          <a:lstStyle/>
          <a:p>
            <a:r>
              <a:rPr lang="en-US" dirty="0"/>
              <a:t>Based on the ADMIRAL trial, </a:t>
            </a:r>
            <a:r>
              <a:rPr lang="en-US" dirty="0" err="1"/>
              <a:t>gilteritinib</a:t>
            </a:r>
            <a:r>
              <a:rPr lang="en-US" dirty="0"/>
              <a:t> is approved for R/R AML due to its superiority compared with standard salvage chemotherapy</a:t>
            </a:r>
          </a:p>
          <a:p>
            <a:endParaRPr lang="en-US" dirty="0"/>
          </a:p>
          <a:p>
            <a:r>
              <a:rPr lang="en-US" dirty="0"/>
              <a:t>Similar findings from a Phase 3 study in Asians with 234 patients reported at ASH</a:t>
            </a:r>
          </a:p>
        </p:txBody>
      </p:sp>
      <p:sp>
        <p:nvSpPr>
          <p:cNvPr id="4" name="TextBox 3">
            <a:extLst>
              <a:ext uri="{FF2B5EF4-FFF2-40B4-BE49-F238E27FC236}">
                <a16:creationId xmlns:a16="http://schemas.microsoft.com/office/drawing/2014/main" id="{B4FCA45A-09DB-FD4E-83E9-8DF1D1A06239}"/>
              </a:ext>
            </a:extLst>
          </p:cNvPr>
          <p:cNvSpPr txBox="1"/>
          <p:nvPr/>
        </p:nvSpPr>
        <p:spPr>
          <a:xfrm>
            <a:off x="0" y="6488668"/>
            <a:ext cx="6169152" cy="369332"/>
          </a:xfrm>
          <a:prstGeom prst="rect">
            <a:avLst/>
          </a:prstGeom>
          <a:noFill/>
        </p:spPr>
        <p:txBody>
          <a:bodyPr wrap="square">
            <a:spAutoFit/>
          </a:bodyPr>
          <a:lstStyle/>
          <a:p>
            <a:pPr lvl="0">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31785888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585A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Chart&#10;&#10;Description automatically generated">
            <a:extLst>
              <a:ext uri="{FF2B5EF4-FFF2-40B4-BE49-F238E27FC236}">
                <a16:creationId xmlns:a16="http://schemas.microsoft.com/office/drawing/2014/main" id="{B06EB1FB-1178-1E42-AA18-9C9A0CABA488}"/>
              </a:ext>
            </a:extLst>
          </p:cNvPr>
          <p:cNvPicPr>
            <a:picLocks noChangeAspect="1"/>
          </p:cNvPicPr>
          <p:nvPr/>
        </p:nvPicPr>
        <p:blipFill>
          <a:blip r:embed="rId2"/>
          <a:stretch>
            <a:fillRect/>
          </a:stretch>
        </p:blipFill>
        <p:spPr>
          <a:xfrm>
            <a:off x="815368" y="643467"/>
            <a:ext cx="10561263" cy="5571066"/>
          </a:xfrm>
          <a:prstGeom prst="rect">
            <a:avLst/>
          </a:prstGeom>
        </p:spPr>
      </p:pic>
      <p:sp>
        <p:nvSpPr>
          <p:cNvPr id="6" name="TextBox 5">
            <a:extLst>
              <a:ext uri="{FF2B5EF4-FFF2-40B4-BE49-F238E27FC236}">
                <a16:creationId xmlns:a16="http://schemas.microsoft.com/office/drawing/2014/main" id="{156F0AA0-68DE-8740-8F73-27BE6DC9284A}"/>
              </a:ext>
            </a:extLst>
          </p:cNvPr>
          <p:cNvSpPr txBox="1"/>
          <p:nvPr/>
        </p:nvSpPr>
        <p:spPr>
          <a:xfrm>
            <a:off x="0" y="6521325"/>
            <a:ext cx="3202608" cy="369332"/>
          </a:xfrm>
          <a:prstGeom prst="rect">
            <a:avLst/>
          </a:prstGeom>
          <a:solidFill>
            <a:schemeClr val="bg1"/>
          </a:solidFill>
        </p:spPr>
        <p:txBody>
          <a:bodyPr wrap="none" rtlCol="0">
            <a:spAutoFit/>
          </a:bodyPr>
          <a:lstStyle/>
          <a:p>
            <a:r>
              <a:rPr lang="en-US" dirty="0">
                <a:latin typeface="Arial" panose="020B0604020202020204" pitchFamily="34" charset="0"/>
                <a:cs typeface="Arial" panose="020B0604020202020204" pitchFamily="34" charset="0"/>
              </a:rPr>
              <a:t>Wang J et al, ASH 2021 #695</a:t>
            </a:r>
          </a:p>
        </p:txBody>
      </p:sp>
      <p:sp>
        <p:nvSpPr>
          <p:cNvPr id="7" name="TextBox 6">
            <a:extLst>
              <a:ext uri="{FF2B5EF4-FFF2-40B4-BE49-F238E27FC236}">
                <a16:creationId xmlns:a16="http://schemas.microsoft.com/office/drawing/2014/main" id="{9F7CDBC4-1D3C-0541-9612-518844C220BC}"/>
              </a:ext>
            </a:extLst>
          </p:cNvPr>
          <p:cNvSpPr txBox="1"/>
          <p:nvPr/>
        </p:nvSpPr>
        <p:spPr>
          <a:xfrm>
            <a:off x="6022848" y="6488668"/>
            <a:ext cx="6169152" cy="369332"/>
          </a:xfrm>
          <a:prstGeom prst="rect">
            <a:avLst/>
          </a:prstGeom>
          <a:noFill/>
        </p:spPr>
        <p:txBody>
          <a:bodyPr wrap="square">
            <a:spAutoFit/>
          </a:bodyPr>
          <a:lstStyle/>
          <a:p>
            <a:pPr lvl="0" algn="r">
              <a:defRPr/>
            </a:pPr>
            <a:r>
              <a:rPr lang="en-US" dirty="0">
                <a:solidFill>
                  <a:schemeClr val="bg1"/>
                </a:solidFill>
              </a:rPr>
              <a:t>Courtesy of Daniel A </a:t>
            </a:r>
            <a:r>
              <a:rPr lang="en-US" dirty="0" err="1">
                <a:solidFill>
                  <a:schemeClr val="bg1"/>
                </a:solidFill>
              </a:rPr>
              <a:t>Pollyea</a:t>
            </a:r>
            <a:r>
              <a:rPr lang="en-US" dirty="0">
                <a:solidFill>
                  <a:schemeClr val="bg1"/>
                </a:solidFill>
              </a:rPr>
              <a:t>, MD, MS</a:t>
            </a:r>
          </a:p>
        </p:txBody>
      </p:sp>
    </p:spTree>
    <p:extLst>
      <p:ext uri="{BB962C8B-B14F-4D97-AF65-F5344CB8AC3E}">
        <p14:creationId xmlns:p14="http://schemas.microsoft.com/office/powerpoint/2010/main" val="5615198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6BAB7-2CA7-C444-93B0-A444D0D69D31}"/>
              </a:ext>
            </a:extLst>
          </p:cNvPr>
          <p:cNvSpPr>
            <a:spLocks noGrp="1"/>
          </p:cNvSpPr>
          <p:nvPr>
            <p:ph type="title"/>
          </p:nvPr>
        </p:nvSpPr>
        <p:spPr/>
        <p:txBody>
          <a:bodyPr/>
          <a:lstStyle/>
          <a:p>
            <a:r>
              <a:rPr lang="en-US" dirty="0" err="1"/>
              <a:t>Venetoclax</a:t>
            </a:r>
            <a:endParaRPr lang="en-US" dirty="0"/>
          </a:p>
        </p:txBody>
      </p:sp>
      <p:sp>
        <p:nvSpPr>
          <p:cNvPr id="3" name="Content Placeholder 2">
            <a:extLst>
              <a:ext uri="{FF2B5EF4-FFF2-40B4-BE49-F238E27FC236}">
                <a16:creationId xmlns:a16="http://schemas.microsoft.com/office/drawing/2014/main" id="{A0C5484C-DDA1-BB47-B5BD-1766963090E7}"/>
              </a:ext>
            </a:extLst>
          </p:cNvPr>
          <p:cNvSpPr>
            <a:spLocks noGrp="1"/>
          </p:cNvSpPr>
          <p:nvPr>
            <p:ph idx="1"/>
          </p:nvPr>
        </p:nvSpPr>
        <p:spPr/>
        <p:txBody>
          <a:bodyPr/>
          <a:lstStyle/>
          <a:p>
            <a:r>
              <a:rPr lang="en-US" dirty="0"/>
              <a:t>Different combinations</a:t>
            </a:r>
          </a:p>
          <a:p>
            <a:endParaRPr lang="en-US" dirty="0"/>
          </a:p>
          <a:p>
            <a:r>
              <a:rPr lang="en-US" dirty="0"/>
              <a:t>Different settings</a:t>
            </a:r>
          </a:p>
          <a:p>
            <a:endParaRPr lang="en-US" dirty="0"/>
          </a:p>
          <a:p>
            <a:r>
              <a:rPr lang="en-US" dirty="0"/>
              <a:t>Continuing to harness this very potent agent</a:t>
            </a:r>
          </a:p>
        </p:txBody>
      </p:sp>
      <p:sp>
        <p:nvSpPr>
          <p:cNvPr id="4" name="TextBox 3">
            <a:extLst>
              <a:ext uri="{FF2B5EF4-FFF2-40B4-BE49-F238E27FC236}">
                <a16:creationId xmlns:a16="http://schemas.microsoft.com/office/drawing/2014/main" id="{566A6148-1949-654C-A033-EF3F5776A494}"/>
              </a:ext>
            </a:extLst>
          </p:cNvPr>
          <p:cNvSpPr txBox="1"/>
          <p:nvPr/>
        </p:nvSpPr>
        <p:spPr>
          <a:xfrm>
            <a:off x="0" y="6488668"/>
            <a:ext cx="6169152" cy="369332"/>
          </a:xfrm>
          <a:prstGeom prst="rect">
            <a:avLst/>
          </a:prstGeom>
          <a:noFill/>
        </p:spPr>
        <p:txBody>
          <a:bodyPr wrap="square">
            <a:spAutoFit/>
          </a:bodyPr>
          <a:lstStyle/>
          <a:p>
            <a:pPr lvl="0">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8527575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41FE01-ED9B-274A-95D6-101D9DD2DD3F}"/>
              </a:ext>
            </a:extLst>
          </p:cNvPr>
          <p:cNvSpPr>
            <a:spLocks noGrp="1"/>
          </p:cNvSpPr>
          <p:nvPr>
            <p:ph type="title"/>
          </p:nvPr>
        </p:nvSpPr>
        <p:spPr/>
        <p:txBody>
          <a:bodyPr/>
          <a:lstStyle/>
          <a:p>
            <a:r>
              <a:rPr lang="en-US" dirty="0"/>
              <a:t>Do These Results Hold Up Over Time?</a:t>
            </a:r>
          </a:p>
        </p:txBody>
      </p:sp>
      <p:sp>
        <p:nvSpPr>
          <p:cNvPr id="3" name="Content Placeholder 2">
            <a:extLst>
              <a:ext uri="{FF2B5EF4-FFF2-40B4-BE49-F238E27FC236}">
                <a16:creationId xmlns:a16="http://schemas.microsoft.com/office/drawing/2014/main" id="{ED1CE855-5D61-3A49-82E7-50E900390D4F}"/>
              </a:ext>
            </a:extLst>
          </p:cNvPr>
          <p:cNvSpPr>
            <a:spLocks noGrp="1"/>
          </p:cNvSpPr>
          <p:nvPr>
            <p:ph idx="1"/>
          </p:nvPr>
        </p:nvSpPr>
        <p:spPr>
          <a:xfrm>
            <a:off x="838200" y="1825625"/>
            <a:ext cx="10085832" cy="4351338"/>
          </a:xfrm>
        </p:spPr>
        <p:txBody>
          <a:bodyPr/>
          <a:lstStyle/>
          <a:p>
            <a:r>
              <a:rPr lang="en-US" dirty="0"/>
              <a:t>ASCO abstract from Perl et al updates the ADMIRAL study after 2 years</a:t>
            </a:r>
          </a:p>
        </p:txBody>
      </p:sp>
      <p:sp>
        <p:nvSpPr>
          <p:cNvPr id="4" name="TextBox 3">
            <a:extLst>
              <a:ext uri="{FF2B5EF4-FFF2-40B4-BE49-F238E27FC236}">
                <a16:creationId xmlns:a16="http://schemas.microsoft.com/office/drawing/2014/main" id="{307CC4DF-D025-4C4E-953D-2010784037AE}"/>
              </a:ext>
            </a:extLst>
          </p:cNvPr>
          <p:cNvSpPr txBox="1"/>
          <p:nvPr/>
        </p:nvSpPr>
        <p:spPr>
          <a:xfrm>
            <a:off x="0" y="6488668"/>
            <a:ext cx="6169152" cy="369332"/>
          </a:xfrm>
          <a:prstGeom prst="rect">
            <a:avLst/>
          </a:prstGeom>
          <a:noFill/>
        </p:spPr>
        <p:txBody>
          <a:bodyPr wrap="square">
            <a:spAutoFit/>
          </a:bodyPr>
          <a:lstStyle/>
          <a:p>
            <a:pPr lvl="0">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41647833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2E811D5-9AC9-4333-83D7-BD419F24CD80}"/>
              </a:ext>
            </a:extLst>
          </p:cNvPr>
          <p:cNvSpPr>
            <a:spLocks noGrp="1"/>
          </p:cNvSpPr>
          <p:nvPr>
            <p:ph type="ftr" sz="quarter" idx="13"/>
          </p:nvPr>
        </p:nvSpPr>
        <p:spPr/>
        <p:txBody>
          <a:bodyPr/>
          <a:lstStyle/>
          <a:p>
            <a:pPr defTabSz="914081"/>
            <a:r>
              <a:rPr lang="en-US" dirty="0">
                <a:solidFill>
                  <a:srgbClr val="FFFFFF"/>
                </a:solidFill>
                <a:latin typeface="Arial" panose="020B0604020202020204"/>
              </a:rPr>
              <a:t>Alexander E Perl , MD  </a:t>
            </a:r>
          </a:p>
          <a:p>
            <a:pPr defTabSz="914081"/>
            <a:endParaRPr lang="en-US" dirty="0">
              <a:solidFill>
                <a:srgbClr val="FFFFFF"/>
              </a:solidFill>
              <a:latin typeface="Arial" panose="020B0604020202020204"/>
            </a:endParaRPr>
          </a:p>
        </p:txBody>
      </p:sp>
      <p:sp>
        <p:nvSpPr>
          <p:cNvPr id="4" name="Title 3">
            <a:extLst>
              <a:ext uri="{FF2B5EF4-FFF2-40B4-BE49-F238E27FC236}">
                <a16:creationId xmlns:a16="http://schemas.microsoft.com/office/drawing/2014/main" id="{AB8DF2A7-6935-48BB-9F0E-50B993EED7B8}"/>
              </a:ext>
            </a:extLst>
          </p:cNvPr>
          <p:cNvSpPr>
            <a:spLocks noGrp="1"/>
          </p:cNvSpPr>
          <p:nvPr>
            <p:ph type="title"/>
          </p:nvPr>
        </p:nvSpPr>
        <p:spPr>
          <a:xfrm>
            <a:off x="305553" y="28557"/>
            <a:ext cx="10124323" cy="1208120"/>
          </a:xfrm>
        </p:spPr>
        <p:txBody>
          <a:bodyPr/>
          <a:lstStyle/>
          <a:p>
            <a:r>
              <a:rPr lang="en-US" dirty="0"/>
              <a:t>Overall Survival and Cumulative Relapse Rate</a:t>
            </a:r>
          </a:p>
        </p:txBody>
      </p:sp>
      <p:sp>
        <p:nvSpPr>
          <p:cNvPr id="5" name="Text Placeholder 4">
            <a:extLst>
              <a:ext uri="{FF2B5EF4-FFF2-40B4-BE49-F238E27FC236}">
                <a16:creationId xmlns:a16="http://schemas.microsoft.com/office/drawing/2014/main" id="{EB4FDCE1-A7A0-4000-AC1C-5325A6174B6A}"/>
              </a:ext>
            </a:extLst>
          </p:cNvPr>
          <p:cNvSpPr>
            <a:spLocks noGrp="1"/>
          </p:cNvSpPr>
          <p:nvPr>
            <p:ph type="body" sz="quarter" idx="14"/>
          </p:nvPr>
        </p:nvSpPr>
        <p:spPr>
          <a:xfrm>
            <a:off x="227971" y="4942503"/>
            <a:ext cx="11620646" cy="827170"/>
          </a:xfrm>
        </p:spPr>
        <p:txBody>
          <a:bodyPr>
            <a:normAutofit/>
          </a:bodyPr>
          <a:lstStyle/>
          <a:p>
            <a:pPr>
              <a:lnSpc>
                <a:spcPct val="120000"/>
              </a:lnSpc>
              <a:spcBef>
                <a:spcPts val="300"/>
              </a:spcBef>
            </a:pPr>
            <a:r>
              <a:rPr lang="en-US" sz="1600" b="0" dirty="0">
                <a:solidFill>
                  <a:srgbClr val="FFFF00"/>
                </a:solidFill>
                <a:latin typeface="Arial" panose="020B0604020202020204" pitchFamily="34" charset="0"/>
                <a:cs typeface="Arial" panose="020B0604020202020204" pitchFamily="34" charset="0"/>
              </a:rPr>
              <a:t>With a median follow-up of 37.1 months, the median OS remained longer with </a:t>
            </a:r>
            <a:r>
              <a:rPr lang="en-US" sz="1600" b="0" dirty="0" err="1">
                <a:solidFill>
                  <a:srgbClr val="FFFF00"/>
                </a:solidFill>
                <a:latin typeface="Arial" panose="020B0604020202020204" pitchFamily="34" charset="0"/>
                <a:cs typeface="Arial" panose="020B0604020202020204" pitchFamily="34" charset="0"/>
              </a:rPr>
              <a:t>gilteritinib</a:t>
            </a:r>
            <a:r>
              <a:rPr lang="en-US" sz="1600" b="0" dirty="0">
                <a:solidFill>
                  <a:srgbClr val="FFFF00"/>
                </a:solidFill>
                <a:latin typeface="Arial" panose="020B0604020202020204" pitchFamily="34" charset="0"/>
                <a:cs typeface="Arial" panose="020B0604020202020204" pitchFamily="34" charset="0"/>
              </a:rPr>
              <a:t> than with salvage chemotherapy </a:t>
            </a:r>
          </a:p>
          <a:p>
            <a:r>
              <a:rPr lang="en-US" sz="1600" b="0" dirty="0">
                <a:solidFill>
                  <a:srgbClr val="FFFF00"/>
                </a:solidFill>
                <a:latin typeface="Arial" panose="020B0604020202020204" pitchFamily="34" charset="0"/>
                <a:cs typeface="Arial" panose="020B0604020202020204" pitchFamily="34" charset="0"/>
              </a:rPr>
              <a:t>Most relapses after </a:t>
            </a:r>
            <a:r>
              <a:rPr lang="en-US" sz="1600" b="0" dirty="0" err="1">
                <a:solidFill>
                  <a:srgbClr val="FFFF00"/>
                </a:solidFill>
                <a:latin typeface="Arial" panose="020B0604020202020204" pitchFamily="34" charset="0"/>
                <a:cs typeface="Arial" panose="020B0604020202020204" pitchFamily="34" charset="0"/>
              </a:rPr>
              <a:t>CRc</a:t>
            </a:r>
            <a:r>
              <a:rPr lang="en-US" sz="1600" b="0" dirty="0">
                <a:solidFill>
                  <a:srgbClr val="FFFF00"/>
                </a:solidFill>
                <a:latin typeface="Arial" panose="020B0604020202020204" pitchFamily="34" charset="0"/>
                <a:cs typeface="Arial" panose="020B0604020202020204" pitchFamily="34" charset="0"/>
              </a:rPr>
              <a:t> occurred within 12 months and rarely occurred after 18 months</a:t>
            </a:r>
          </a:p>
        </p:txBody>
      </p:sp>
      <p:pic>
        <p:nvPicPr>
          <p:cNvPr id="6" name="Picture 5">
            <a:extLst>
              <a:ext uri="{FF2B5EF4-FFF2-40B4-BE49-F238E27FC236}">
                <a16:creationId xmlns:a16="http://schemas.microsoft.com/office/drawing/2014/main" id="{806CD49B-2384-445B-BFA5-334F4CDBEFB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489" y="1344592"/>
            <a:ext cx="5759970" cy="3390561"/>
          </a:xfrm>
          <a:prstGeom prst="rect">
            <a:avLst/>
          </a:prstGeom>
          <a:noFill/>
          <a:ln w="76200">
            <a:solidFill>
              <a:schemeClr val="bg1"/>
            </a:solidFill>
          </a:ln>
        </p:spPr>
      </p:pic>
      <p:sp>
        <p:nvSpPr>
          <p:cNvPr id="9" name="TextBox 8">
            <a:extLst>
              <a:ext uri="{FF2B5EF4-FFF2-40B4-BE49-F238E27FC236}">
                <a16:creationId xmlns:a16="http://schemas.microsoft.com/office/drawing/2014/main" id="{D10E854A-F954-4138-B321-3B3D260C3F47}"/>
              </a:ext>
            </a:extLst>
          </p:cNvPr>
          <p:cNvSpPr txBox="1"/>
          <p:nvPr/>
        </p:nvSpPr>
        <p:spPr>
          <a:xfrm flipH="1">
            <a:off x="6172190" y="1029013"/>
            <a:ext cx="5905526" cy="276999"/>
          </a:xfrm>
          <a:prstGeom prst="rect">
            <a:avLst/>
          </a:prstGeom>
          <a:noFill/>
        </p:spPr>
        <p:txBody>
          <a:bodyPr wrap="square" rtlCol="0">
            <a:spAutoFit/>
          </a:bodyPr>
          <a:lstStyle/>
          <a:p>
            <a:pPr defTabSz="914081"/>
            <a:r>
              <a:rPr lang="en-US" sz="1200" b="1" dirty="0">
                <a:solidFill>
                  <a:srgbClr val="FFFFFF"/>
                </a:solidFill>
                <a:latin typeface="Arial" panose="020B0604020202020204"/>
              </a:rPr>
              <a:t>Cumulative Incidence of Relapse in Patients Achieving </a:t>
            </a:r>
            <a:r>
              <a:rPr lang="en-US" sz="1200" b="1" dirty="0" err="1">
                <a:solidFill>
                  <a:srgbClr val="FFFFFF"/>
                </a:solidFill>
                <a:latin typeface="Arial" panose="020B0604020202020204"/>
              </a:rPr>
              <a:t>CRc</a:t>
            </a:r>
            <a:r>
              <a:rPr lang="en-US" sz="1200" b="1" dirty="0">
                <a:solidFill>
                  <a:srgbClr val="FFFFFF"/>
                </a:solidFill>
                <a:latin typeface="Arial" panose="020B0604020202020204"/>
              </a:rPr>
              <a:t> With </a:t>
            </a:r>
            <a:r>
              <a:rPr lang="en-US" sz="1200" b="1" dirty="0" err="1">
                <a:solidFill>
                  <a:srgbClr val="FFFFFF"/>
                </a:solidFill>
                <a:latin typeface="Arial" panose="020B0604020202020204"/>
              </a:rPr>
              <a:t>Gilteritinib</a:t>
            </a:r>
            <a:endParaRPr lang="en-US" sz="1200" b="1" dirty="0">
              <a:solidFill>
                <a:srgbClr val="FFFFFF"/>
              </a:solidFill>
              <a:latin typeface="Arial" panose="020B0604020202020204"/>
            </a:endParaRPr>
          </a:p>
        </p:txBody>
      </p:sp>
      <p:sp>
        <p:nvSpPr>
          <p:cNvPr id="10" name="TextBox 9">
            <a:extLst>
              <a:ext uri="{FF2B5EF4-FFF2-40B4-BE49-F238E27FC236}">
                <a16:creationId xmlns:a16="http://schemas.microsoft.com/office/drawing/2014/main" id="{E083E05D-7A94-49F1-B3D3-34F82DAEBA81}"/>
              </a:ext>
            </a:extLst>
          </p:cNvPr>
          <p:cNvSpPr txBox="1"/>
          <p:nvPr/>
        </p:nvSpPr>
        <p:spPr>
          <a:xfrm flipH="1">
            <a:off x="267459" y="1029013"/>
            <a:ext cx="5798065" cy="276999"/>
          </a:xfrm>
          <a:prstGeom prst="rect">
            <a:avLst/>
          </a:prstGeom>
          <a:noFill/>
        </p:spPr>
        <p:txBody>
          <a:bodyPr wrap="square" rtlCol="0">
            <a:spAutoFit/>
          </a:bodyPr>
          <a:lstStyle/>
          <a:p>
            <a:pPr defTabSz="914081"/>
            <a:r>
              <a:rPr lang="en-US" sz="1200" b="1" dirty="0">
                <a:solidFill>
                  <a:srgbClr val="FFFFFF"/>
                </a:solidFill>
                <a:latin typeface="Arial" panose="020B0604020202020204"/>
              </a:rPr>
              <a:t>Overall Survival in R/R</a:t>
            </a:r>
            <a:r>
              <a:rPr lang="en-US" sz="1200" dirty="0">
                <a:solidFill>
                  <a:srgbClr val="FFFFFF"/>
                </a:solidFill>
                <a:latin typeface="Arial" panose="020B0604020202020204"/>
              </a:rPr>
              <a:t> </a:t>
            </a:r>
            <a:r>
              <a:rPr lang="en-US" sz="1200" b="1" i="1" dirty="0">
                <a:solidFill>
                  <a:srgbClr val="FFFFFF"/>
                </a:solidFill>
                <a:latin typeface="Arial" panose="020B0604020202020204"/>
              </a:rPr>
              <a:t>FLT3</a:t>
            </a:r>
            <a:r>
              <a:rPr lang="en-US" sz="1200" b="1" baseline="30000" dirty="0">
                <a:solidFill>
                  <a:srgbClr val="FFFFFF"/>
                </a:solidFill>
                <a:latin typeface="Arial" panose="020B0604020202020204"/>
              </a:rPr>
              <a:t>mut+ </a:t>
            </a:r>
            <a:r>
              <a:rPr lang="en-US" sz="1200" b="1" dirty="0">
                <a:solidFill>
                  <a:srgbClr val="FFFFFF"/>
                </a:solidFill>
                <a:latin typeface="Arial" panose="020B0604020202020204"/>
              </a:rPr>
              <a:t>AML Patients (ITT Population; N=371)</a:t>
            </a:r>
          </a:p>
        </p:txBody>
      </p:sp>
      <p:sp>
        <p:nvSpPr>
          <p:cNvPr id="11" name="TextBox 10">
            <a:extLst>
              <a:ext uri="{FF2B5EF4-FFF2-40B4-BE49-F238E27FC236}">
                <a16:creationId xmlns:a16="http://schemas.microsoft.com/office/drawing/2014/main" id="{ED5A8BDD-D866-40D7-8FE0-E01A27F2B31B}"/>
              </a:ext>
            </a:extLst>
          </p:cNvPr>
          <p:cNvSpPr txBox="1"/>
          <p:nvPr/>
        </p:nvSpPr>
        <p:spPr>
          <a:xfrm>
            <a:off x="327780" y="6002588"/>
            <a:ext cx="8968203" cy="215444"/>
          </a:xfrm>
          <a:prstGeom prst="rect">
            <a:avLst/>
          </a:prstGeom>
          <a:noFill/>
        </p:spPr>
        <p:txBody>
          <a:bodyPr wrap="square" rtlCol="0">
            <a:spAutoFit/>
          </a:bodyPr>
          <a:lstStyle/>
          <a:p>
            <a:pPr defTabSz="914081"/>
            <a:r>
              <a:rPr lang="en-US" sz="800" dirty="0">
                <a:solidFill>
                  <a:srgbClr val="FFFFFF"/>
                </a:solidFill>
                <a:latin typeface="Arial" panose="020B0604020202020204"/>
              </a:rPr>
              <a:t>Abbreviations: CI, confidence interval; </a:t>
            </a:r>
            <a:r>
              <a:rPr lang="en-US" sz="800" dirty="0" err="1">
                <a:solidFill>
                  <a:srgbClr val="FFFFFF"/>
                </a:solidFill>
                <a:latin typeface="Arial" panose="020B0604020202020204"/>
              </a:rPr>
              <a:t>CRc</a:t>
            </a:r>
            <a:r>
              <a:rPr lang="en-US" sz="800" dirty="0">
                <a:solidFill>
                  <a:srgbClr val="FFFFFF"/>
                </a:solidFill>
                <a:latin typeface="Arial" panose="020B0604020202020204"/>
              </a:rPr>
              <a:t>, composite complete remission; HR, hazard ratio; ITT, intention-to-treat.</a:t>
            </a:r>
          </a:p>
        </p:txBody>
      </p:sp>
      <p:pic>
        <p:nvPicPr>
          <p:cNvPr id="12" name="Picture 11">
            <a:extLst>
              <a:ext uri="{FF2B5EF4-FFF2-40B4-BE49-F238E27FC236}">
                <a16:creationId xmlns:a16="http://schemas.microsoft.com/office/drawing/2014/main" id="{17549C03-D19C-4C0E-9D52-5C3EE60DAD2B}"/>
              </a:ext>
            </a:extLst>
          </p:cNvPr>
          <p:cNvPicPr>
            <a:picLocks noChangeAspect="1"/>
          </p:cNvPicPr>
          <p:nvPr/>
        </p:nvPicPr>
        <p:blipFill rotWithShape="1">
          <a:blip r:embed="rId3"/>
          <a:srcRect l="2022" t="462"/>
          <a:stretch/>
        </p:blipFill>
        <p:spPr>
          <a:xfrm>
            <a:off x="6172190" y="1333773"/>
            <a:ext cx="5688684" cy="3404573"/>
          </a:xfrm>
          <a:prstGeom prst="rect">
            <a:avLst/>
          </a:prstGeom>
          <a:ln w="57150">
            <a:solidFill>
              <a:schemeClr val="bg1"/>
            </a:solidFill>
          </a:ln>
        </p:spPr>
      </p:pic>
      <p:sp>
        <p:nvSpPr>
          <p:cNvPr id="13" name="TextBox 12">
            <a:extLst>
              <a:ext uri="{FF2B5EF4-FFF2-40B4-BE49-F238E27FC236}">
                <a16:creationId xmlns:a16="http://schemas.microsoft.com/office/drawing/2014/main" id="{E57920B7-7376-0B45-A142-155B24709ADC}"/>
              </a:ext>
            </a:extLst>
          </p:cNvPr>
          <p:cNvSpPr txBox="1"/>
          <p:nvPr/>
        </p:nvSpPr>
        <p:spPr>
          <a:xfrm>
            <a:off x="0" y="6550223"/>
            <a:ext cx="6169152" cy="307777"/>
          </a:xfrm>
          <a:prstGeom prst="rect">
            <a:avLst/>
          </a:prstGeom>
          <a:noFill/>
        </p:spPr>
        <p:txBody>
          <a:bodyPr wrap="square">
            <a:spAutoFit/>
          </a:bodyPr>
          <a:lstStyle/>
          <a:p>
            <a:pPr lvl="0">
              <a:defRPr/>
            </a:pPr>
            <a:r>
              <a:rPr lang="en-US" sz="1400" dirty="0">
                <a:solidFill>
                  <a:schemeClr val="bg1"/>
                </a:solidFill>
              </a:rPr>
              <a:t>Courtesy of Daniel A </a:t>
            </a:r>
            <a:r>
              <a:rPr lang="en-US" sz="1400" dirty="0" err="1">
                <a:solidFill>
                  <a:schemeClr val="bg1"/>
                </a:solidFill>
              </a:rPr>
              <a:t>Pollyea</a:t>
            </a:r>
            <a:r>
              <a:rPr lang="en-US" sz="1400" dirty="0">
                <a:solidFill>
                  <a:schemeClr val="bg1"/>
                </a:solidFill>
              </a:rPr>
              <a:t>, MD, MS</a:t>
            </a:r>
          </a:p>
        </p:txBody>
      </p:sp>
    </p:spTree>
    <p:extLst>
      <p:ext uri="{BB962C8B-B14F-4D97-AF65-F5344CB8AC3E}">
        <p14:creationId xmlns:p14="http://schemas.microsoft.com/office/powerpoint/2010/main" val="10480705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3128878-CDBA-024C-911F-A3C6A0488FA9}"/>
              </a:ext>
            </a:extLst>
          </p:cNvPr>
          <p:cNvSpPr>
            <a:spLocks noGrp="1"/>
          </p:cNvSpPr>
          <p:nvPr>
            <p:ph type="title"/>
          </p:nvPr>
        </p:nvSpPr>
        <p:spPr/>
        <p:txBody>
          <a:bodyPr/>
          <a:lstStyle/>
          <a:p>
            <a:r>
              <a:rPr lang="en-US" dirty="0"/>
              <a:t>Take </a:t>
            </a:r>
            <a:r>
              <a:rPr lang="en-US" dirty="0" err="1"/>
              <a:t>Aways</a:t>
            </a:r>
            <a:endParaRPr lang="en-US" dirty="0"/>
          </a:p>
        </p:txBody>
      </p:sp>
      <p:sp>
        <p:nvSpPr>
          <p:cNvPr id="7" name="Content Placeholder 6">
            <a:extLst>
              <a:ext uri="{FF2B5EF4-FFF2-40B4-BE49-F238E27FC236}">
                <a16:creationId xmlns:a16="http://schemas.microsoft.com/office/drawing/2014/main" id="{6316CDED-6576-364D-962D-CE033B238212}"/>
              </a:ext>
            </a:extLst>
          </p:cNvPr>
          <p:cNvSpPr>
            <a:spLocks noGrp="1"/>
          </p:cNvSpPr>
          <p:nvPr>
            <p:ph idx="1"/>
          </p:nvPr>
        </p:nvSpPr>
        <p:spPr/>
        <p:txBody>
          <a:bodyPr/>
          <a:lstStyle/>
          <a:p>
            <a:r>
              <a:rPr lang="en-US" dirty="0" err="1"/>
              <a:t>Gilteritinib</a:t>
            </a:r>
            <a:r>
              <a:rPr lang="en-US" dirty="0"/>
              <a:t> is the standard of care for R/R FLT3 AML</a:t>
            </a:r>
          </a:p>
          <a:p>
            <a:endParaRPr lang="en-US" dirty="0"/>
          </a:p>
          <a:p>
            <a:r>
              <a:rPr lang="en-US" dirty="0"/>
              <a:t>Outcomes remain poor and better strategies are needed</a:t>
            </a:r>
          </a:p>
          <a:p>
            <a:endParaRPr lang="en-US" dirty="0"/>
          </a:p>
          <a:p>
            <a:r>
              <a:rPr lang="en-US" dirty="0"/>
              <a:t>How about adding to </a:t>
            </a:r>
            <a:r>
              <a:rPr lang="en-US" dirty="0" err="1"/>
              <a:t>venetoclax</a:t>
            </a:r>
            <a:r>
              <a:rPr lang="en-US" dirty="0"/>
              <a:t>?</a:t>
            </a:r>
          </a:p>
        </p:txBody>
      </p:sp>
      <p:sp>
        <p:nvSpPr>
          <p:cNvPr id="2" name="Slide Number Placeholder 1">
            <a:extLst>
              <a:ext uri="{FF2B5EF4-FFF2-40B4-BE49-F238E27FC236}">
                <a16:creationId xmlns:a16="http://schemas.microsoft.com/office/drawing/2014/main" id="{84C9CE99-27F4-6B44-8E66-42F23307D284}"/>
              </a:ext>
            </a:extLst>
          </p:cNvPr>
          <p:cNvSpPr>
            <a:spLocks noGrp="1"/>
          </p:cNvSpPr>
          <p:nvPr>
            <p:ph type="sldNum" sz="quarter" idx="12"/>
          </p:nvPr>
        </p:nvSpPr>
        <p:spPr/>
        <p:txBody>
          <a:bodyPr/>
          <a:lstStyle/>
          <a:p>
            <a:fld id="{2FFBAD49-1F68-914B-9DFB-5D552C1A2BEB}" type="slidenum">
              <a:rPr lang="en-US" smtClean="0"/>
              <a:pPr/>
              <a:t>32</a:t>
            </a:fld>
            <a:endParaRPr lang="en-US" dirty="0"/>
          </a:p>
        </p:txBody>
      </p:sp>
      <p:sp>
        <p:nvSpPr>
          <p:cNvPr id="5" name="TextBox 4">
            <a:extLst>
              <a:ext uri="{FF2B5EF4-FFF2-40B4-BE49-F238E27FC236}">
                <a16:creationId xmlns:a16="http://schemas.microsoft.com/office/drawing/2014/main" id="{148D79F1-A9AB-404B-B226-8CE9A96DEB17}"/>
              </a:ext>
            </a:extLst>
          </p:cNvPr>
          <p:cNvSpPr txBox="1"/>
          <p:nvPr/>
        </p:nvSpPr>
        <p:spPr>
          <a:xfrm>
            <a:off x="0" y="6488668"/>
            <a:ext cx="6169152" cy="369332"/>
          </a:xfrm>
          <a:prstGeom prst="rect">
            <a:avLst/>
          </a:prstGeom>
          <a:noFill/>
        </p:spPr>
        <p:txBody>
          <a:bodyPr wrap="square">
            <a:spAutoFit/>
          </a:bodyPr>
          <a:lstStyle/>
          <a:p>
            <a:pPr lvl="0">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40008700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38DC25C-920F-48D8-8EDD-D00B38AB25C1}"/>
              </a:ext>
            </a:extLst>
          </p:cNvPr>
          <p:cNvSpPr>
            <a:spLocks noGrp="1"/>
          </p:cNvSpPr>
          <p:nvPr>
            <p:ph type="title"/>
          </p:nvPr>
        </p:nvSpPr>
        <p:spPr>
          <a:xfrm>
            <a:off x="0" y="23577"/>
            <a:ext cx="12192000" cy="1009696"/>
          </a:xfrm>
        </p:spPr>
        <p:txBody>
          <a:bodyPr/>
          <a:lstStyle/>
          <a:p>
            <a:r>
              <a:rPr lang="en-US" dirty="0">
                <a:latin typeface="Calibri" panose="020F0502020204030204" pitchFamily="34" charset="0"/>
              </a:rPr>
              <a:t>Aza+Ven+Gilteritinib in FLT3-mutated AML: Regimen</a:t>
            </a:r>
          </a:p>
        </p:txBody>
      </p:sp>
      <p:sp>
        <p:nvSpPr>
          <p:cNvPr id="5" name="Rounded Rectangle 20">
            <a:extLst>
              <a:ext uri="{FF2B5EF4-FFF2-40B4-BE49-F238E27FC236}">
                <a16:creationId xmlns:a16="http://schemas.microsoft.com/office/drawing/2014/main" id="{54AA5ED2-CF98-405D-89D4-4E9D18D9BFFA}"/>
              </a:ext>
            </a:extLst>
          </p:cNvPr>
          <p:cNvSpPr/>
          <p:nvPr/>
        </p:nvSpPr>
        <p:spPr>
          <a:xfrm>
            <a:off x="239541" y="1719072"/>
            <a:ext cx="3367586" cy="3153145"/>
          </a:xfrm>
          <a:prstGeom prst="roundRect">
            <a:avLst>
              <a:gd name="adj" fmla="val 8550"/>
            </a:avLst>
          </a:prstGeom>
          <a:solidFill>
            <a:schemeClr val="accent6"/>
          </a:solidFill>
          <a:ln>
            <a:solidFill>
              <a:schemeClr val="bg1"/>
            </a:solidFill>
          </a:ln>
          <a:effectLst>
            <a:glow rad="63500">
              <a:schemeClr val="bg1">
                <a:alpha val="40000"/>
              </a:schemeClr>
            </a:glow>
            <a:innerShdw blurRad="190500" dist="127000" dir="5400000">
              <a:prstClr val="black">
                <a:alpha val="50000"/>
              </a:prstClr>
            </a:innerShdw>
            <a:softEdge rad="12700"/>
          </a:effectLst>
        </p:spPr>
        <p:style>
          <a:lnRef idx="2">
            <a:schemeClr val="accent3">
              <a:shade val="50000"/>
            </a:schemeClr>
          </a:lnRef>
          <a:fillRef idx="1">
            <a:schemeClr val="accent3"/>
          </a:fillRef>
          <a:effectRef idx="0">
            <a:schemeClr val="accent3"/>
          </a:effectRef>
          <a:fontRef idx="minor">
            <a:schemeClr val="lt1"/>
          </a:fontRef>
        </p:style>
        <p:txBody>
          <a:bodyPr lIns="0" r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168275" marR="0" lvl="0" indent="-168275" algn="l" defTabSz="914400" rtl="0" eaLnBrk="1" fontAlgn="auto" latinLnBrk="0" hangingPunct="1">
              <a:lnSpc>
                <a:spcPct val="100000"/>
              </a:lnSpc>
              <a:spcBef>
                <a:spcPts val="120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Relapsed/refractory </a:t>
            </a:r>
            <a:r>
              <a:rPr kumimoji="0" lang="en-US" sz="2000" b="1" i="1"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FLT3</a:t>
            </a:r>
            <a:r>
              <a:rPr kumimoji="0" lang="en-US" sz="20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-mutated* AML or high-risk MDS or CMML</a:t>
            </a:r>
          </a:p>
          <a:p>
            <a:pPr marL="168275" marR="0" lvl="0" indent="-168275" algn="ctr" defTabSz="914400" rtl="0" eaLnBrk="1" fontAlgn="auto" latinLnBrk="0" hangingPunct="1">
              <a:lnSpc>
                <a:spcPct val="100000"/>
              </a:lnSpc>
              <a:spcBef>
                <a:spcPts val="120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or</a:t>
            </a:r>
          </a:p>
          <a:p>
            <a:pPr marL="168275" marR="0" lvl="0" indent="-168275" algn="l" defTabSz="914400" rtl="0" eaLnBrk="1" fontAlgn="auto" latinLnBrk="0" hangingPunct="1">
              <a:lnSpc>
                <a:spcPct val="100000"/>
              </a:lnSpc>
              <a:spcBef>
                <a:spcPts val="120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Newly diagnosed </a:t>
            </a:r>
            <a:r>
              <a:rPr kumimoji="0" lang="en-US" sz="2000" b="1" i="1"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FLT3-</a:t>
            </a:r>
            <a:r>
              <a:rPr kumimoji="0" lang="en-US" sz="20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mutated* AML unfit for intensive chemotherapy</a:t>
            </a:r>
          </a:p>
        </p:txBody>
      </p:sp>
      <p:sp>
        <p:nvSpPr>
          <p:cNvPr id="6" name="Rounded Rectangle 34">
            <a:extLst>
              <a:ext uri="{FF2B5EF4-FFF2-40B4-BE49-F238E27FC236}">
                <a16:creationId xmlns:a16="http://schemas.microsoft.com/office/drawing/2014/main" id="{3F025993-8043-45F2-BA8D-D94BD4D575F3}"/>
              </a:ext>
            </a:extLst>
          </p:cNvPr>
          <p:cNvSpPr/>
          <p:nvPr/>
        </p:nvSpPr>
        <p:spPr>
          <a:xfrm>
            <a:off x="4217506" y="1719072"/>
            <a:ext cx="3581398" cy="3153145"/>
          </a:xfrm>
          <a:prstGeom prst="roundRect">
            <a:avLst/>
          </a:prstGeom>
          <a:solidFill>
            <a:schemeClr val="accent1">
              <a:lumMod val="50000"/>
            </a:schemeClr>
          </a:solidFill>
          <a:ln>
            <a:solidFill>
              <a:schemeClr val="bg1"/>
            </a:solidFill>
          </a:ln>
          <a:effectLst>
            <a:glow rad="63500">
              <a:schemeClr val="bg1">
                <a:alpha val="40000"/>
              </a:schemeClr>
            </a:glow>
            <a:innerShdw blurRad="190500" dist="127000" dir="5400000">
              <a:prstClr val="black">
                <a:alpha val="50000"/>
              </a:prstClr>
            </a:inn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Azacitidine</a:t>
            </a:r>
            <a:r>
              <a:rPr kumimoji="0" lang="en-US" sz="20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75 mg/m</a:t>
            </a:r>
            <a:r>
              <a:rPr kumimoji="0" lang="en-US" sz="2000" b="1" i="0" u="none" strike="noStrike" kern="1200" cap="none" spc="0" normalizeH="0" baseline="30000" noProof="0" dirty="0">
                <a:ln>
                  <a:noFill/>
                </a:ln>
                <a:solidFill>
                  <a:srgbClr val="FFFFFF"/>
                </a:solidFill>
                <a:effectLst/>
                <a:uLnTx/>
                <a:uFillTx/>
                <a:latin typeface="Calibri" panose="020F0502020204030204" pitchFamily="34" charset="0"/>
                <a:ea typeface="+mn-ea"/>
                <a:cs typeface="Arial" panose="020B0604020202020204" pitchFamily="34" charset="0"/>
              </a:rPr>
              <a:t>2</a:t>
            </a:r>
            <a:r>
              <a:rPr kumimoji="0" lang="en-US" sz="20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 IV/SC on D1-7</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Venetoclax</a:t>
            </a:r>
            <a:r>
              <a:rPr kumimoji="0" lang="en-US" sz="2000" b="1" i="0" u="none" strike="noStrike" kern="1200" cap="none" spc="0" normalizeH="0" baseline="30000" noProof="0" dirty="0">
                <a:ln>
                  <a:noFill/>
                </a:ln>
                <a:solidFill>
                  <a:srgbClr val="FFFFFF"/>
                </a:solidFill>
                <a:effectLst/>
                <a:uLnTx/>
                <a:uFillTx/>
                <a:latin typeface="Calibri" panose="020F0502020204030204" pitchFamily="34" charset="0"/>
                <a:ea typeface="+mn-ea"/>
                <a:cs typeface="Arial" panose="020B0604020202020204" pitchFamily="34" charset="0"/>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D1-28 (</a:t>
            </a:r>
            <a:r>
              <a:rPr kumimoji="0" lang="en-US" sz="2000" b="1" i="0" u="sng"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bone marrow on D14</a:t>
            </a:r>
            <a:r>
              <a:rPr kumimoji="0" lang="en-US" sz="20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a:t>
            </a:r>
            <a:r>
              <a:rPr kumimoji="0" lang="en-US" sz="2000" b="1" i="0" u="none" strike="noStrike" kern="1200" cap="none" spc="0" normalizeH="0" baseline="30000" noProof="0" dirty="0">
                <a:ln>
                  <a:noFill/>
                </a:ln>
                <a:solidFill>
                  <a:srgbClr val="FFFFFF"/>
                </a:solidFill>
                <a:effectLst/>
                <a:uLnTx/>
                <a:uFillTx/>
                <a:latin typeface="Calibri" panose="020F0502020204030204" pitchFamily="34" charset="0"/>
                <a:ea typeface="+mn-ea"/>
                <a:cs typeface="Arial" panose="020B0604020202020204" pitchFamily="34" charset="0"/>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Gilteritinib</a:t>
            </a:r>
            <a:r>
              <a:rPr kumimoji="0" lang="en-US" sz="20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80-120 mg on D1-28</a:t>
            </a:r>
          </a:p>
        </p:txBody>
      </p:sp>
      <p:sp>
        <p:nvSpPr>
          <p:cNvPr id="7" name="Rounded Rectangle 34">
            <a:extLst>
              <a:ext uri="{FF2B5EF4-FFF2-40B4-BE49-F238E27FC236}">
                <a16:creationId xmlns:a16="http://schemas.microsoft.com/office/drawing/2014/main" id="{2AAE8B2D-F8F0-4C2D-ABFE-E7C9293EDB88}"/>
              </a:ext>
            </a:extLst>
          </p:cNvPr>
          <p:cNvSpPr/>
          <p:nvPr/>
        </p:nvSpPr>
        <p:spPr>
          <a:xfrm>
            <a:off x="8528390" y="1776611"/>
            <a:ext cx="3435010" cy="3154750"/>
          </a:xfrm>
          <a:prstGeom prst="roundRect">
            <a:avLst/>
          </a:prstGeom>
          <a:solidFill>
            <a:srgbClr val="990000"/>
          </a:solidFill>
          <a:ln>
            <a:solidFill>
              <a:schemeClr val="bg1"/>
            </a:solidFill>
          </a:ln>
          <a:effectLst>
            <a:glow rad="63500">
              <a:schemeClr val="bg1">
                <a:alpha val="40000"/>
              </a:schemeClr>
            </a:glow>
            <a:innerShdw blurRad="190500" dist="127000" dir="5400000">
              <a:prstClr val="black">
                <a:alpha val="50000"/>
              </a:prstClr>
            </a:innerShdw>
            <a:softEdge rad="12700"/>
          </a:effectLst>
        </p:spPr>
        <p:style>
          <a:lnRef idx="2">
            <a:schemeClr val="accent2">
              <a:shade val="50000"/>
            </a:schemeClr>
          </a:lnRef>
          <a:fillRef idx="1">
            <a:schemeClr val="accent2"/>
          </a:fillRef>
          <a:effectRef idx="0">
            <a:schemeClr val="accent2"/>
          </a:effectRef>
          <a:fontRef idx="minor">
            <a:schemeClr val="lt1"/>
          </a:fontRef>
        </p:style>
        <p:txBody>
          <a:bodyPr lIns="0" r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Azacitidine</a:t>
            </a:r>
            <a:r>
              <a:rPr kumimoji="0" lang="en-US" sz="20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75 mg/m</a:t>
            </a:r>
            <a:r>
              <a:rPr kumimoji="0" lang="en-US" sz="2000" b="1" i="0" u="none" strike="noStrike" kern="1200" cap="none" spc="0" normalizeH="0" baseline="30000" noProof="0" dirty="0">
                <a:ln>
                  <a:noFill/>
                </a:ln>
                <a:solidFill>
                  <a:srgbClr val="FFFFFF"/>
                </a:solidFill>
                <a:effectLst/>
                <a:uLnTx/>
                <a:uFillTx/>
                <a:latin typeface="Calibri" panose="020F0502020204030204" pitchFamily="34" charset="0"/>
                <a:ea typeface="+mn-ea"/>
                <a:cs typeface="Arial" panose="020B0604020202020204" pitchFamily="34" charset="0"/>
              </a:rPr>
              <a:t>2</a:t>
            </a:r>
            <a:r>
              <a:rPr kumimoji="0" lang="en-US" sz="20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 IV/SC on D1-5</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Venetoclax</a:t>
            </a:r>
            <a:r>
              <a:rPr kumimoji="0" lang="en-US" sz="20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400mg on D1-7</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Gilteritinib</a:t>
            </a:r>
            <a:r>
              <a:rPr kumimoji="0" lang="en-US" sz="20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rPr>
              <a:t>80-120 mg on D1-28</a:t>
            </a:r>
          </a:p>
        </p:txBody>
      </p:sp>
      <p:cxnSp>
        <p:nvCxnSpPr>
          <p:cNvPr id="8" name="Straight Arrow Connector 7">
            <a:extLst>
              <a:ext uri="{FF2B5EF4-FFF2-40B4-BE49-F238E27FC236}">
                <a16:creationId xmlns:a16="http://schemas.microsoft.com/office/drawing/2014/main" id="{488EB2F2-AB16-41FA-9C0A-A19A86B41B42}"/>
              </a:ext>
            </a:extLst>
          </p:cNvPr>
          <p:cNvCxnSpPr/>
          <p:nvPr/>
        </p:nvCxnSpPr>
        <p:spPr>
          <a:xfrm flipV="1">
            <a:off x="3593104" y="3211574"/>
            <a:ext cx="633046" cy="535"/>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5A72F366-7158-4B34-B398-BCB34C029C33}"/>
              </a:ext>
            </a:extLst>
          </p:cNvPr>
          <p:cNvCxnSpPr>
            <a:cxnSpLocks/>
          </p:cNvCxnSpPr>
          <p:nvPr/>
        </p:nvCxnSpPr>
        <p:spPr>
          <a:xfrm>
            <a:off x="7812156" y="3276984"/>
            <a:ext cx="679788" cy="0"/>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D3690624-E415-4A9F-AE37-8C638A4B1BF7}"/>
              </a:ext>
            </a:extLst>
          </p:cNvPr>
          <p:cNvSpPr txBox="1"/>
          <p:nvPr/>
        </p:nvSpPr>
        <p:spPr>
          <a:xfrm>
            <a:off x="5099070" y="1119652"/>
            <a:ext cx="1507144" cy="492443"/>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600" b="1" i="0" u="sng" strike="noStrike" kern="1200" cap="none" spc="0" normalizeH="0" baseline="0" noProof="0" dirty="0">
                <a:ln>
                  <a:noFill/>
                </a:ln>
                <a:solidFill>
                  <a:srgbClr val="FFFFFF"/>
                </a:solidFill>
                <a:effectLst/>
                <a:uLnTx/>
                <a:uFillTx/>
                <a:latin typeface="Calibri" panose="020F0502020204030204"/>
                <a:ea typeface="+mn-ea"/>
                <a:cs typeface="+mn-cs"/>
              </a:rPr>
              <a:t>Induction</a:t>
            </a:r>
          </a:p>
        </p:txBody>
      </p:sp>
      <p:sp>
        <p:nvSpPr>
          <p:cNvPr id="11" name="TextBox 10">
            <a:extLst>
              <a:ext uri="{FF2B5EF4-FFF2-40B4-BE49-F238E27FC236}">
                <a16:creationId xmlns:a16="http://schemas.microsoft.com/office/drawing/2014/main" id="{5A7E6043-7B5B-4A3F-8EA7-023C5372E016}"/>
              </a:ext>
            </a:extLst>
          </p:cNvPr>
          <p:cNvSpPr txBox="1"/>
          <p:nvPr/>
        </p:nvSpPr>
        <p:spPr>
          <a:xfrm>
            <a:off x="8892017" y="804672"/>
            <a:ext cx="2422971" cy="892552"/>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600" b="1" i="0" u="sng" strike="noStrike" kern="1200" cap="none" spc="0" normalizeH="0" baseline="0" noProof="0" dirty="0">
                <a:ln>
                  <a:noFill/>
                </a:ln>
                <a:solidFill>
                  <a:srgbClr val="FFFFFF"/>
                </a:solidFill>
                <a:effectLst/>
                <a:uLnTx/>
                <a:uFillTx/>
                <a:latin typeface="Calibri" panose="020F0502020204030204"/>
                <a:ea typeface="+mn-ea"/>
                <a:cs typeface="+mn-cs"/>
              </a:rPr>
              <a:t>Consolidation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600" b="1" i="0" u="sng" strike="noStrike" kern="1200" cap="none" spc="0" normalizeH="0" baseline="0" noProof="0" dirty="0">
                <a:ln>
                  <a:noFill/>
                </a:ln>
                <a:solidFill>
                  <a:srgbClr val="FFFFFF"/>
                </a:solidFill>
                <a:effectLst/>
                <a:uLnTx/>
                <a:uFillTx/>
                <a:latin typeface="Calibri" panose="020F0502020204030204"/>
                <a:ea typeface="+mn-ea"/>
                <a:cs typeface="+mn-cs"/>
              </a:rPr>
              <a:t>(up to 24 cycles)</a:t>
            </a:r>
          </a:p>
        </p:txBody>
      </p:sp>
      <p:sp>
        <p:nvSpPr>
          <p:cNvPr id="12" name="TextBox 11">
            <a:extLst>
              <a:ext uri="{FF2B5EF4-FFF2-40B4-BE49-F238E27FC236}">
                <a16:creationId xmlns:a16="http://schemas.microsoft.com/office/drawing/2014/main" id="{103AD35F-C5E3-425D-A694-04AF606CE56E}"/>
              </a:ext>
            </a:extLst>
          </p:cNvPr>
          <p:cNvSpPr txBox="1"/>
          <p:nvPr/>
        </p:nvSpPr>
        <p:spPr>
          <a:xfrm>
            <a:off x="-304800" y="4973585"/>
            <a:ext cx="3048000" cy="58477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Calibri" panose="020F0502020204030204"/>
                <a:ea typeface="+mn-ea"/>
                <a:cs typeface="+mn-cs"/>
              </a:rPr>
              <a:t>* FLT3-ITD or FLT3 D835 mutations allowed</a:t>
            </a:r>
          </a:p>
        </p:txBody>
      </p:sp>
      <p:sp>
        <p:nvSpPr>
          <p:cNvPr id="13" name="TextBox 12">
            <a:extLst>
              <a:ext uri="{FF2B5EF4-FFF2-40B4-BE49-F238E27FC236}">
                <a16:creationId xmlns:a16="http://schemas.microsoft.com/office/drawing/2014/main" id="{FC091C40-B07C-4159-BB7F-533A19881C7E}"/>
              </a:ext>
            </a:extLst>
          </p:cNvPr>
          <p:cNvSpPr txBox="1"/>
          <p:nvPr/>
        </p:nvSpPr>
        <p:spPr>
          <a:xfrm>
            <a:off x="92319" y="5578269"/>
            <a:ext cx="11229295" cy="861774"/>
          </a:xfrm>
          <a:prstGeom prst="rect">
            <a:avLst/>
          </a:prstGeom>
          <a:noFill/>
        </p:spPr>
        <p:txBody>
          <a:bodyPr wrap="square" rtlCol="0">
            <a:spAutoFit/>
          </a:bodyPr>
          <a:lstStyle/>
          <a:p>
            <a:pPr marL="285750" marR="0" lvl="0" indent="-285750" algn="l" defTabSz="457200" rtl="0" eaLnBrk="1" fontAlgn="auto" latinLnBrk="0" hangingPunct="1">
              <a:lnSpc>
                <a:spcPct val="100000"/>
              </a:lnSpc>
              <a:spcBef>
                <a:spcPts val="1200"/>
              </a:spcBef>
              <a:spcAft>
                <a:spcPts val="0"/>
              </a:spcAft>
              <a:buClr>
                <a:srgbClr val="00FFFF"/>
              </a:buClr>
              <a:buSzTx/>
              <a:buFont typeface="Arial" panose="020B0604020202020204" pitchFamily="34" charset="0"/>
              <a:buChar char="•"/>
              <a:tabLst/>
              <a:defRPr/>
            </a:pPr>
            <a:r>
              <a:rPr kumimoji="0" lang="en-US" sz="2000" b="1" i="0" u="sng" strike="noStrike" kern="120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Primary endpoints:</a:t>
            </a:r>
            <a:r>
              <a:rPr kumimoji="0" lang="en-US" sz="2000" b="1" i="0" u="none" strike="noStrike" kern="120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 MTD of gilteritinib in combination (phase I), CR/</a:t>
            </a:r>
            <a:r>
              <a:rPr kumimoji="0" lang="en-US" sz="2000" b="1" i="0" u="none" strike="noStrike" kern="1200" cap="none" spc="0" normalizeH="0" baseline="0" noProof="0" dirty="0" err="1">
                <a:ln>
                  <a:noFill/>
                </a:ln>
                <a:solidFill>
                  <a:srgbClr val="FFFFFF"/>
                </a:solidFill>
                <a:effectLst/>
                <a:uLnTx/>
                <a:uFillTx/>
                <a:latin typeface="Calibri" panose="020F0502020204030204" pitchFamily="34" charset="0"/>
                <a:ea typeface="+mn-ea"/>
                <a:cs typeface="Calibri" panose="020F0502020204030204" pitchFamily="34" charset="0"/>
              </a:rPr>
              <a:t>CRi</a:t>
            </a:r>
            <a:r>
              <a:rPr kumimoji="0" lang="en-US" sz="2000" b="1" i="0" u="none" strike="noStrike" kern="120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 rate (phase II)</a:t>
            </a:r>
          </a:p>
          <a:p>
            <a:pPr marL="285750" marR="0" lvl="0" indent="-285750" algn="l" defTabSz="457200" rtl="0" eaLnBrk="1" fontAlgn="auto" latinLnBrk="0" hangingPunct="1">
              <a:lnSpc>
                <a:spcPct val="100000"/>
              </a:lnSpc>
              <a:spcBef>
                <a:spcPts val="1200"/>
              </a:spcBef>
              <a:spcAft>
                <a:spcPts val="0"/>
              </a:spcAft>
              <a:buClr>
                <a:srgbClr val="00FFFF"/>
              </a:buClr>
              <a:buSzTx/>
              <a:buFont typeface="Arial" panose="020B0604020202020204" pitchFamily="34" charset="0"/>
              <a:buChar char="•"/>
              <a:tabLst/>
              <a:defRPr/>
            </a:pPr>
            <a:r>
              <a:rPr kumimoji="0" lang="en-US" sz="2000" b="1" i="0" u="sng" strike="noStrike" kern="120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Secondary endpoints:</a:t>
            </a:r>
            <a:r>
              <a:rPr kumimoji="0" lang="en-US" sz="2000" b="1" i="0" u="none" strike="noStrike" kern="120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 CR rate, MRD negativity rate, duration of response, OS, safety</a:t>
            </a:r>
          </a:p>
        </p:txBody>
      </p:sp>
      <p:sp>
        <p:nvSpPr>
          <p:cNvPr id="19" name="TextBox 18">
            <a:extLst>
              <a:ext uri="{FF2B5EF4-FFF2-40B4-BE49-F238E27FC236}">
                <a16:creationId xmlns:a16="http://schemas.microsoft.com/office/drawing/2014/main" id="{B11538DF-7012-4ED5-8B31-8B2236BAE0C7}"/>
              </a:ext>
            </a:extLst>
          </p:cNvPr>
          <p:cNvSpPr txBox="1"/>
          <p:nvPr/>
        </p:nvSpPr>
        <p:spPr>
          <a:xfrm>
            <a:off x="2667000" y="4973585"/>
            <a:ext cx="4091614" cy="58477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30000" noProof="0" dirty="0">
                <a:ln>
                  <a:noFill/>
                </a:ln>
                <a:solidFill>
                  <a:srgbClr val="FFFFFF"/>
                </a:solidFill>
                <a:effectLst/>
                <a:uLnTx/>
                <a:uFillTx/>
                <a:latin typeface="Calibri" panose="020F0502020204030204"/>
                <a:ea typeface="+mn-ea"/>
                <a:cs typeface="+mn-cs"/>
              </a:rPr>
              <a:t>#</a:t>
            </a:r>
            <a:r>
              <a:rPr kumimoji="0" lang="en-US" sz="1600" b="1" i="0" u="none" strike="noStrike" kern="1200" cap="none" spc="0" normalizeH="0" baseline="0" noProof="0" dirty="0">
                <a:ln>
                  <a:noFill/>
                </a:ln>
                <a:solidFill>
                  <a:srgbClr val="FFFFFF"/>
                </a:solidFill>
                <a:effectLst/>
                <a:uLnTx/>
                <a:uFillTx/>
                <a:latin typeface="Calibri" panose="020F0502020204030204"/>
                <a:ea typeface="+mn-ea"/>
                <a:cs typeface="+mn-cs"/>
              </a:rPr>
              <a:t> Venetoclax ramp-up during cycle 1: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Calibri" panose="020F0502020204030204"/>
                <a:ea typeface="+mn-ea"/>
                <a:cs typeface="+mn-cs"/>
              </a:rPr>
              <a:t>100mg on D1, 200mg on D2, 400mg on D3+</a:t>
            </a:r>
          </a:p>
        </p:txBody>
      </p:sp>
      <p:sp>
        <p:nvSpPr>
          <p:cNvPr id="15" name="TextBox 14">
            <a:extLst>
              <a:ext uri="{FF2B5EF4-FFF2-40B4-BE49-F238E27FC236}">
                <a16:creationId xmlns:a16="http://schemas.microsoft.com/office/drawing/2014/main" id="{D5641FDA-39E2-4E6F-B689-71BF244D281E}"/>
              </a:ext>
            </a:extLst>
          </p:cNvPr>
          <p:cNvSpPr txBox="1"/>
          <p:nvPr/>
        </p:nvSpPr>
        <p:spPr>
          <a:xfrm>
            <a:off x="6858000" y="4972480"/>
            <a:ext cx="5241681" cy="58477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30000" noProof="0" dirty="0">
                <a:ln>
                  <a:noFill/>
                </a:ln>
                <a:solidFill>
                  <a:srgbClr val="FFFFFF"/>
                </a:solidFill>
                <a:effectLst/>
                <a:uLnTx/>
                <a:uFillTx/>
                <a:latin typeface="Calibri" panose="020F0502020204030204"/>
                <a:ea typeface="+mn-ea"/>
                <a:cs typeface="+mn-cs"/>
              </a:rPr>
              <a:t>%</a:t>
            </a:r>
            <a:r>
              <a:rPr kumimoji="0" lang="en-US" sz="1600" b="1" i="0" u="none" strike="noStrike" kern="1200" cap="none" spc="0" normalizeH="0" baseline="0" noProof="0" dirty="0">
                <a:ln>
                  <a:noFill/>
                </a:ln>
                <a:solidFill>
                  <a:srgbClr val="FFFFFF"/>
                </a:solidFill>
                <a:effectLst/>
                <a:uLnTx/>
                <a:uFillTx/>
                <a:latin typeface="Calibri" panose="020F0502020204030204"/>
                <a:ea typeface="+mn-ea"/>
                <a:cs typeface="+mn-cs"/>
              </a:rPr>
              <a:t> If &lt;5% blasts or insufficient on C1D14, venetoclax held (both cohorts) and gilteritinib held (frontline only)</a:t>
            </a:r>
          </a:p>
        </p:txBody>
      </p:sp>
      <p:sp>
        <p:nvSpPr>
          <p:cNvPr id="14" name="TextBox 13">
            <a:extLst>
              <a:ext uri="{FF2B5EF4-FFF2-40B4-BE49-F238E27FC236}">
                <a16:creationId xmlns:a16="http://schemas.microsoft.com/office/drawing/2014/main" id="{E68C14EE-B267-2F45-99FB-84DD1149AB76}"/>
              </a:ext>
            </a:extLst>
          </p:cNvPr>
          <p:cNvSpPr txBox="1"/>
          <p:nvPr/>
        </p:nvSpPr>
        <p:spPr>
          <a:xfrm>
            <a:off x="9753600" y="6378940"/>
            <a:ext cx="2403287" cy="369332"/>
          </a:xfrm>
          <a:prstGeom prst="rect">
            <a:avLst/>
          </a:prstGeom>
          <a:noFill/>
        </p:spPr>
        <p:txBody>
          <a:bodyPr wrap="none" rtlCol="0">
            <a:spAutoFit/>
          </a:bodyPr>
          <a:lstStyle/>
          <a:p>
            <a:r>
              <a:rPr lang="en-US" dirty="0">
                <a:solidFill>
                  <a:schemeClr val="bg1"/>
                </a:solidFill>
                <a:latin typeface="Arial" panose="020B0604020202020204" pitchFamily="34" charset="0"/>
                <a:cs typeface="Arial" panose="020B0604020202020204" pitchFamily="34" charset="0"/>
              </a:rPr>
              <a:t>Short et al, ASH 2021</a:t>
            </a:r>
          </a:p>
        </p:txBody>
      </p:sp>
      <p:sp>
        <p:nvSpPr>
          <p:cNvPr id="16" name="TextBox 15">
            <a:extLst>
              <a:ext uri="{FF2B5EF4-FFF2-40B4-BE49-F238E27FC236}">
                <a16:creationId xmlns:a16="http://schemas.microsoft.com/office/drawing/2014/main" id="{551A7244-CDDB-864C-A312-1E2D3FDAA406}"/>
              </a:ext>
            </a:extLst>
          </p:cNvPr>
          <p:cNvSpPr txBox="1"/>
          <p:nvPr/>
        </p:nvSpPr>
        <p:spPr>
          <a:xfrm>
            <a:off x="0" y="6488668"/>
            <a:ext cx="6169152" cy="369332"/>
          </a:xfrm>
          <a:prstGeom prst="rect">
            <a:avLst/>
          </a:prstGeom>
          <a:noFill/>
        </p:spPr>
        <p:txBody>
          <a:bodyPr wrap="square">
            <a:spAutoFit/>
          </a:bodyPr>
          <a:lstStyle/>
          <a:p>
            <a:pPr lvl="0">
              <a:defRPr/>
            </a:pPr>
            <a:r>
              <a:rPr lang="en-US" dirty="0">
                <a:solidFill>
                  <a:schemeClr val="bg1"/>
                </a:solidFill>
              </a:rPr>
              <a:t>Courtesy of Daniel A </a:t>
            </a:r>
            <a:r>
              <a:rPr lang="en-US" dirty="0" err="1">
                <a:solidFill>
                  <a:schemeClr val="bg1"/>
                </a:solidFill>
              </a:rPr>
              <a:t>Pollyea</a:t>
            </a:r>
            <a:r>
              <a:rPr lang="en-US" dirty="0">
                <a:solidFill>
                  <a:schemeClr val="bg1"/>
                </a:solidFill>
              </a:rPr>
              <a:t>, MD, MS</a:t>
            </a:r>
          </a:p>
        </p:txBody>
      </p:sp>
    </p:spTree>
    <p:extLst>
      <p:ext uri="{BB962C8B-B14F-4D97-AF65-F5344CB8AC3E}">
        <p14:creationId xmlns:p14="http://schemas.microsoft.com/office/powerpoint/2010/main" val="4829933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228600" y="163473"/>
            <a:ext cx="11658600" cy="914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000" b="1">
                <a:solidFill>
                  <a:srgbClr val="FFFF00"/>
                </a:solidFill>
                <a:latin typeface="+mj-lt"/>
                <a:ea typeface="+mj-ea"/>
                <a:cs typeface="+mj-cs"/>
              </a:defRPr>
            </a:lvl1pPr>
            <a:lvl2pPr algn="ctr" rtl="0" eaLnBrk="0" fontAlgn="base" hangingPunct="0">
              <a:spcBef>
                <a:spcPct val="0"/>
              </a:spcBef>
              <a:spcAft>
                <a:spcPct val="0"/>
              </a:spcAft>
              <a:defRPr sz="4000" b="1">
                <a:solidFill>
                  <a:srgbClr val="FFFF00"/>
                </a:solidFill>
                <a:latin typeface="Arial" pitchFamily="34" charset="0"/>
              </a:defRPr>
            </a:lvl2pPr>
            <a:lvl3pPr algn="ctr" rtl="0" eaLnBrk="0" fontAlgn="base" hangingPunct="0">
              <a:spcBef>
                <a:spcPct val="0"/>
              </a:spcBef>
              <a:spcAft>
                <a:spcPct val="0"/>
              </a:spcAft>
              <a:defRPr sz="4000" b="1">
                <a:solidFill>
                  <a:srgbClr val="FFFF00"/>
                </a:solidFill>
                <a:latin typeface="Arial" pitchFamily="34" charset="0"/>
              </a:defRPr>
            </a:lvl3pPr>
            <a:lvl4pPr algn="ctr" rtl="0" eaLnBrk="0" fontAlgn="base" hangingPunct="0">
              <a:spcBef>
                <a:spcPct val="0"/>
              </a:spcBef>
              <a:spcAft>
                <a:spcPct val="0"/>
              </a:spcAft>
              <a:defRPr sz="4000" b="1">
                <a:solidFill>
                  <a:srgbClr val="FFFF00"/>
                </a:solidFill>
                <a:latin typeface="Arial" pitchFamily="34" charset="0"/>
              </a:defRPr>
            </a:lvl4pPr>
            <a:lvl5pPr algn="ctr" rtl="0" eaLnBrk="0" fontAlgn="base" hangingPunct="0">
              <a:spcBef>
                <a:spcPct val="0"/>
              </a:spcBef>
              <a:spcAft>
                <a:spcPct val="0"/>
              </a:spcAft>
              <a:defRPr sz="4000" b="1">
                <a:solidFill>
                  <a:srgbClr val="FFFF00"/>
                </a:solidFill>
                <a:latin typeface="Arial" pitchFamily="34" charset="0"/>
              </a:defRPr>
            </a:lvl5pPr>
            <a:lvl6pPr marL="457200" algn="ctr" rtl="0" fontAlgn="base">
              <a:spcBef>
                <a:spcPct val="0"/>
              </a:spcBef>
              <a:spcAft>
                <a:spcPct val="0"/>
              </a:spcAft>
              <a:defRPr sz="4000" b="1">
                <a:solidFill>
                  <a:srgbClr val="FFFF00"/>
                </a:solidFill>
                <a:latin typeface="Arial" pitchFamily="34" charset="0"/>
              </a:defRPr>
            </a:lvl6pPr>
            <a:lvl7pPr marL="914400" algn="ctr" rtl="0" fontAlgn="base">
              <a:spcBef>
                <a:spcPct val="0"/>
              </a:spcBef>
              <a:spcAft>
                <a:spcPct val="0"/>
              </a:spcAft>
              <a:defRPr sz="4000" b="1">
                <a:solidFill>
                  <a:srgbClr val="FFFF00"/>
                </a:solidFill>
                <a:latin typeface="Arial" pitchFamily="34" charset="0"/>
              </a:defRPr>
            </a:lvl7pPr>
            <a:lvl8pPr marL="1371600" algn="ctr" rtl="0" fontAlgn="base">
              <a:spcBef>
                <a:spcPct val="0"/>
              </a:spcBef>
              <a:spcAft>
                <a:spcPct val="0"/>
              </a:spcAft>
              <a:defRPr sz="4000" b="1">
                <a:solidFill>
                  <a:srgbClr val="FFFF00"/>
                </a:solidFill>
                <a:latin typeface="Arial" pitchFamily="34" charset="0"/>
              </a:defRPr>
            </a:lvl8pPr>
            <a:lvl9pPr marL="1828800" algn="ctr" rtl="0" fontAlgn="base">
              <a:spcBef>
                <a:spcPct val="0"/>
              </a:spcBef>
              <a:spcAft>
                <a:spcPct val="0"/>
              </a:spcAft>
              <a:defRPr sz="4000" b="1">
                <a:solidFill>
                  <a:srgbClr val="FFFF00"/>
                </a:solidFill>
                <a:latin typeface="Arial" pitchFamily="34" charset="0"/>
              </a:defRPr>
            </a:lvl9pPr>
          </a:lstStyle>
          <a:p>
            <a:pPr eaLnBrk="1" hangingPunct="1"/>
            <a:r>
              <a:rPr lang="en-US" dirty="0">
                <a:latin typeface="Calibri" panose="020F0502020204030204" pitchFamily="34" charset="0"/>
              </a:rPr>
              <a:t>Aza+Ven+Gilteritinib in FLT3-mutated AML: </a:t>
            </a:r>
            <a:r>
              <a:rPr lang="en-US" kern="0" dirty="0">
                <a:latin typeface="Calibri" panose="020F0502020204030204" pitchFamily="34" charset="0"/>
              </a:rPr>
              <a:t>Responses</a:t>
            </a:r>
          </a:p>
        </p:txBody>
      </p:sp>
      <p:graphicFrame>
        <p:nvGraphicFramePr>
          <p:cNvPr id="4" name="Content Placeholder 3">
            <a:extLst>
              <a:ext uri="{FF2B5EF4-FFF2-40B4-BE49-F238E27FC236}">
                <a16:creationId xmlns:a16="http://schemas.microsoft.com/office/drawing/2014/main" id="{02D1BD5E-1591-4667-A187-BE2EFEA14FE2}"/>
              </a:ext>
            </a:extLst>
          </p:cNvPr>
          <p:cNvGraphicFramePr>
            <a:graphicFrameLocks/>
          </p:cNvGraphicFramePr>
          <p:nvPr>
            <p:extLst>
              <p:ext uri="{D42A27DB-BD31-4B8C-83A1-F6EECF244321}">
                <p14:modId xmlns:p14="http://schemas.microsoft.com/office/powerpoint/2010/main" val="753116395"/>
              </p:ext>
            </p:extLst>
          </p:nvPr>
        </p:nvGraphicFramePr>
        <p:xfrm>
          <a:off x="1295400" y="1200139"/>
          <a:ext cx="9448801" cy="4925220"/>
        </p:xfrm>
        <a:graphic>
          <a:graphicData uri="http://schemas.openxmlformats.org/drawingml/2006/table">
            <a:tbl>
              <a:tblPr/>
              <a:tblGrid>
                <a:gridCol w="4019573">
                  <a:extLst>
                    <a:ext uri="{9D8B030D-6E8A-4147-A177-3AD203B41FA5}">
                      <a16:colId xmlns:a16="http://schemas.microsoft.com/office/drawing/2014/main" val="20000"/>
                    </a:ext>
                  </a:extLst>
                </a:gridCol>
                <a:gridCol w="3140875">
                  <a:extLst>
                    <a:ext uri="{9D8B030D-6E8A-4147-A177-3AD203B41FA5}">
                      <a16:colId xmlns:a16="http://schemas.microsoft.com/office/drawing/2014/main" val="808830276"/>
                    </a:ext>
                  </a:extLst>
                </a:gridCol>
                <a:gridCol w="2288353">
                  <a:extLst>
                    <a:ext uri="{9D8B030D-6E8A-4147-A177-3AD203B41FA5}">
                      <a16:colId xmlns:a16="http://schemas.microsoft.com/office/drawing/2014/main" val="3088764944"/>
                    </a:ext>
                  </a:extLst>
                </a:gridCol>
              </a:tblGrid>
              <a:tr h="914400">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rgbClr val="00FFFF"/>
                          </a:solidFill>
                          <a:effectLst/>
                          <a:latin typeface="Calibri" panose="020F0502020204030204" pitchFamily="34" charset="0"/>
                          <a:ea typeface="MS PGothic" panose="020B0600070205080204" pitchFamily="34" charset="-128"/>
                        </a:rPr>
                        <a:t>Response, n/N (%)</a:t>
                      </a:r>
                    </a:p>
                  </a:txBody>
                  <a:tcPr horzOverflow="overflow">
                    <a:lnL>
                      <a:noFill/>
                    </a:lnL>
                    <a:lnR>
                      <a:noFill/>
                    </a:lnR>
                    <a:lnT>
                      <a:noFill/>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rgbClr val="00FFFF"/>
                          </a:solidFill>
                          <a:effectLst/>
                          <a:latin typeface="Calibri" panose="020F0502020204030204" pitchFamily="34" charset="0"/>
                          <a:ea typeface="MS PGothic" panose="020B0600070205080204" pitchFamily="34" charset="-128"/>
                        </a:rPr>
                        <a:t>Frontline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rgbClr val="00FFFF"/>
                          </a:solidFill>
                          <a:effectLst/>
                          <a:latin typeface="Calibri" panose="020F0502020204030204" pitchFamily="34" charset="0"/>
                          <a:ea typeface="MS PGothic" panose="020B0600070205080204" pitchFamily="34" charset="-128"/>
                        </a:rPr>
                        <a:t>N = 14</a:t>
                      </a:r>
                    </a:p>
                  </a:txBody>
                  <a:tcPr horzOverflow="overflow">
                    <a:lnL>
                      <a:noFill/>
                    </a:lnL>
                    <a:lnR>
                      <a:noFill/>
                    </a:lnR>
                    <a:lnT>
                      <a:noFill/>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rgbClr val="00FFFF"/>
                          </a:solidFill>
                          <a:effectLst/>
                          <a:latin typeface="Calibri" panose="020F0502020204030204" pitchFamily="34" charset="0"/>
                          <a:ea typeface="MS PGothic" panose="020B0600070205080204" pitchFamily="34" charset="-128"/>
                        </a:rPr>
                        <a:t>R/R</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rgbClr val="00FFFF"/>
                          </a:solidFill>
                          <a:effectLst/>
                          <a:latin typeface="Calibri" panose="020F0502020204030204" pitchFamily="34" charset="0"/>
                          <a:ea typeface="MS PGothic" panose="020B0600070205080204" pitchFamily="34" charset="-128"/>
                        </a:rPr>
                        <a:t>N = 16</a:t>
                      </a:r>
                    </a:p>
                  </a:txBody>
                  <a:tcPr horzOverflow="overflow">
                    <a:lnL>
                      <a:noFill/>
                    </a:lnL>
                    <a:lnR>
                      <a:noFill/>
                    </a:lnR>
                    <a:lnT>
                      <a:noFill/>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86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rgbClr val="FFFF00"/>
                          </a:solidFill>
                          <a:effectLst/>
                          <a:latin typeface="Calibri" panose="020F0502020204030204" pitchFamily="34" charset="0"/>
                          <a:ea typeface="MS PGothic" panose="020B0600070205080204" pitchFamily="34" charset="-128"/>
                        </a:rPr>
                        <a:t>   </a:t>
                      </a:r>
                      <a:r>
                        <a:rPr kumimoji="0" lang="en-US" altLang="en-US" sz="2800" b="1" i="0" u="none" strike="noStrike" cap="none" normalizeH="0" baseline="0" dirty="0" err="1">
                          <a:ln>
                            <a:noFill/>
                          </a:ln>
                          <a:solidFill>
                            <a:srgbClr val="FFFF00"/>
                          </a:solidFill>
                          <a:effectLst/>
                          <a:latin typeface="Calibri" panose="020F0502020204030204" pitchFamily="34" charset="0"/>
                          <a:ea typeface="MS PGothic" panose="020B0600070205080204" pitchFamily="34" charset="-128"/>
                        </a:rPr>
                        <a:t>mCRc</a:t>
                      </a:r>
                      <a:r>
                        <a:rPr kumimoji="0" lang="en-US" altLang="en-US" sz="2800" b="1" i="0" u="none" strike="noStrike" cap="none" normalizeH="0" baseline="0" dirty="0">
                          <a:ln>
                            <a:noFill/>
                          </a:ln>
                          <a:solidFill>
                            <a:srgbClr val="FFFF00"/>
                          </a:solidFill>
                          <a:effectLst/>
                          <a:latin typeface="Calibri" panose="020F0502020204030204" pitchFamily="34" charset="0"/>
                          <a:ea typeface="MS PGothic" panose="020B0600070205080204" pitchFamily="34" charset="-128"/>
                        </a:rPr>
                        <a:t> (CR/</a:t>
                      </a:r>
                      <a:r>
                        <a:rPr kumimoji="0" lang="en-US" altLang="en-US" sz="2800" b="1" i="0" u="none" strike="noStrike" cap="none" normalizeH="0" baseline="0" dirty="0" err="1">
                          <a:ln>
                            <a:noFill/>
                          </a:ln>
                          <a:solidFill>
                            <a:srgbClr val="FFFF00"/>
                          </a:solidFill>
                          <a:effectLst/>
                          <a:latin typeface="Calibri" panose="020F0502020204030204" pitchFamily="34" charset="0"/>
                          <a:ea typeface="MS PGothic" panose="020B0600070205080204" pitchFamily="34" charset="-128"/>
                        </a:rPr>
                        <a:t>CRi</a:t>
                      </a:r>
                      <a:r>
                        <a:rPr kumimoji="0" lang="en-US" altLang="en-US" sz="2800" b="1" i="0" u="none" strike="noStrike" cap="none" normalizeH="0" baseline="0" dirty="0">
                          <a:ln>
                            <a:noFill/>
                          </a:ln>
                          <a:solidFill>
                            <a:srgbClr val="FFFF00"/>
                          </a:solidFill>
                          <a:effectLst/>
                          <a:latin typeface="Calibri" panose="020F0502020204030204" pitchFamily="34" charset="0"/>
                          <a:ea typeface="MS PGothic" panose="020B0600070205080204" pitchFamily="34" charset="-128"/>
                        </a:rPr>
                        <a:t>/MLFS)</a:t>
                      </a:r>
                    </a:p>
                  </a:txBody>
                  <a:tcP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rgbClr val="FFFF00"/>
                          </a:solidFill>
                          <a:effectLst/>
                          <a:latin typeface="Calibri" panose="020F0502020204030204" pitchFamily="34" charset="0"/>
                          <a:ea typeface="MS PGothic" panose="020B0600070205080204" pitchFamily="34" charset="-128"/>
                        </a:rPr>
                        <a:t>14 (100)</a:t>
                      </a:r>
                    </a:p>
                  </a:txBody>
                  <a:tcP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rgbClr val="FFFF00"/>
                          </a:solidFill>
                          <a:effectLst/>
                          <a:latin typeface="Calibri" panose="020F0502020204030204" pitchFamily="34" charset="0"/>
                          <a:ea typeface="MS PGothic" panose="020B0600070205080204" pitchFamily="34" charset="-128"/>
                        </a:rPr>
                        <a:t>11 (69)</a:t>
                      </a:r>
                    </a:p>
                  </a:txBody>
                  <a:tcP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3588853010"/>
                  </a:ext>
                </a:extLst>
              </a:tr>
              <a:tr h="568620">
                <a:tc>
                  <a:txBody>
                    <a:bodyPr/>
                    <a:lstStyle/>
                    <a:p>
                      <a:pPr marL="45720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1" i="1" u="none" strike="noStrike" cap="none" normalizeH="0" baseline="0" dirty="0">
                          <a:ln>
                            <a:noFill/>
                          </a:ln>
                          <a:solidFill>
                            <a:schemeClr val="bg1"/>
                          </a:solidFill>
                          <a:effectLst/>
                          <a:latin typeface="Calibri" panose="020F0502020204030204" pitchFamily="34" charset="0"/>
                          <a:ea typeface="MS PGothic" panose="020B0600070205080204" pitchFamily="34" charset="-128"/>
                        </a:rPr>
                        <a:t>CR</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rPr>
                        <a:t>13 (93)</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rPr>
                        <a:t>3 (19)</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030897529"/>
                  </a:ext>
                </a:extLst>
              </a:tr>
              <a:tr h="568620">
                <a:tc>
                  <a:txBody>
                    <a:bodyPr/>
                    <a:lstStyle/>
                    <a:p>
                      <a:pPr marL="45720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1" i="1" u="none" strike="noStrike" cap="none" normalizeH="0" baseline="0" dirty="0" err="1">
                          <a:ln>
                            <a:noFill/>
                          </a:ln>
                          <a:solidFill>
                            <a:schemeClr val="bg1"/>
                          </a:solidFill>
                          <a:effectLst/>
                          <a:latin typeface="Calibri" panose="020F0502020204030204" pitchFamily="34" charset="0"/>
                          <a:ea typeface="MS PGothic" panose="020B0600070205080204" pitchFamily="34" charset="-128"/>
                        </a:rPr>
                        <a:t>CRi</a:t>
                      </a:r>
                      <a:endParaRPr kumimoji="0" lang="en-US" altLang="en-US" sz="2800" b="1" i="1" u="none" strike="noStrike" cap="none" normalizeH="0" baseline="0" dirty="0">
                        <a:ln>
                          <a:noFill/>
                        </a:ln>
                        <a:solidFill>
                          <a:schemeClr val="bg1"/>
                        </a:solidFill>
                        <a:effectLst/>
                        <a:latin typeface="Calibri" panose="020F0502020204030204" pitchFamily="34" charset="0"/>
                        <a:ea typeface="MS PGothic" panose="020B0600070205080204" pitchFamily="34" charset="-128"/>
                      </a:endParaRP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rPr>
                        <a:t>0</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rPr>
                        <a:t>2 (13)</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2096442265"/>
                  </a:ext>
                </a:extLst>
              </a:tr>
              <a:tr h="568620">
                <a:tc>
                  <a:txBody>
                    <a:bodyPr/>
                    <a:lstStyle/>
                    <a:p>
                      <a:pPr marL="45720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1" i="1" u="none" strike="noStrike" cap="none" normalizeH="0" baseline="0" dirty="0">
                          <a:ln>
                            <a:noFill/>
                          </a:ln>
                          <a:solidFill>
                            <a:schemeClr val="bg1"/>
                          </a:solidFill>
                          <a:effectLst/>
                          <a:latin typeface="Calibri" panose="020F0502020204030204" pitchFamily="34" charset="0"/>
                          <a:ea typeface="MS PGothic" panose="020B0600070205080204" pitchFamily="34" charset="-128"/>
                        </a:rPr>
                        <a:t>MLFS</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rPr>
                        <a:t>1 (7)</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rPr>
                        <a:t>6 (37)</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661146395"/>
                  </a:ext>
                </a:extLst>
              </a:tr>
              <a:tr h="568620">
                <a:tc>
                  <a:txBody>
                    <a:bodyPr/>
                    <a:lstStyle/>
                    <a:p>
                      <a:pPr marL="231775" marR="0" lvl="0" indent="0" algn="l" defTabSz="914400" rtl="0" eaLnBrk="1" fontAlgn="base" latinLnBrk="0" hangingPunct="1">
                        <a:lnSpc>
                          <a:spcPct val="100000"/>
                        </a:lnSpc>
                        <a:spcBef>
                          <a:spcPct val="0"/>
                        </a:spcBef>
                        <a:spcAft>
                          <a:spcPct val="0"/>
                        </a:spcAft>
                        <a:buClr>
                          <a:srgbClr val="00FFFF"/>
                        </a:buClr>
                        <a:buSzPct val="150000"/>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rPr>
                        <a:t>PR**</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rPr>
                        <a:t>0</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rPr>
                        <a:t>1 (6)</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2501731383"/>
                  </a:ext>
                </a:extLst>
              </a:tr>
              <a:tr h="568620">
                <a:tc>
                  <a:txBody>
                    <a:bodyPr/>
                    <a:lstStyle/>
                    <a:p>
                      <a:pPr marL="231775" marR="0" lvl="0" indent="0" algn="l" defTabSz="914400" rtl="0" eaLnBrk="1" fontAlgn="base" latinLnBrk="0" hangingPunct="1">
                        <a:lnSpc>
                          <a:spcPct val="100000"/>
                        </a:lnSpc>
                        <a:spcBef>
                          <a:spcPct val="0"/>
                        </a:spcBef>
                        <a:spcAft>
                          <a:spcPct val="0"/>
                        </a:spcAft>
                        <a:buClr>
                          <a:srgbClr val="00FFFF"/>
                        </a:buClr>
                        <a:buSzPct val="150000"/>
                        <a:buFontTx/>
                        <a:buNone/>
                        <a:tabLst/>
                      </a:pPr>
                      <a:r>
                        <a:rPr kumimoji="0" lang="en-US" altLang="en-US" sz="2800" b="1" i="0" u="none" strike="noStrike" cap="none" normalizeH="0" baseline="0" dirty="0">
                          <a:ln>
                            <a:noFill/>
                          </a:ln>
                          <a:solidFill>
                            <a:srgbClr val="FFFF00"/>
                          </a:solidFill>
                          <a:effectLst/>
                          <a:latin typeface="Calibri" panose="020F0502020204030204" pitchFamily="34" charset="0"/>
                          <a:ea typeface="MS PGothic" panose="020B0600070205080204" pitchFamily="34" charset="-128"/>
                        </a:rPr>
                        <a:t>No response</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rgbClr val="FFFF00"/>
                          </a:solidFill>
                          <a:effectLst/>
                          <a:latin typeface="Calibri" panose="020F0502020204030204" pitchFamily="34" charset="0"/>
                          <a:ea typeface="MS PGothic" panose="020B0600070205080204" pitchFamily="34" charset="-128"/>
                        </a:rPr>
                        <a:t>0</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rgbClr val="FFFF00"/>
                          </a:solidFill>
                          <a:effectLst/>
                          <a:latin typeface="Calibri" panose="020F0502020204030204" pitchFamily="34" charset="0"/>
                          <a:ea typeface="MS PGothic" panose="020B0600070205080204" pitchFamily="34" charset="-128"/>
                        </a:rPr>
                        <a:t>4 (25)</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3582513981"/>
                  </a:ext>
                </a:extLst>
              </a:tr>
              <a:tr h="568620">
                <a:tc>
                  <a:txBody>
                    <a:bodyPr/>
                    <a:lstStyle/>
                    <a:p>
                      <a:pPr marL="231775" marR="0" lvl="0" indent="0" algn="l" defTabSz="914400" rtl="0" eaLnBrk="1" fontAlgn="base" latinLnBrk="0" hangingPunct="1">
                        <a:lnSpc>
                          <a:spcPct val="100000"/>
                        </a:lnSpc>
                        <a:spcBef>
                          <a:spcPct val="0"/>
                        </a:spcBef>
                        <a:spcAft>
                          <a:spcPct val="0"/>
                        </a:spcAft>
                        <a:buClr>
                          <a:srgbClr val="00FFFF"/>
                        </a:buClr>
                        <a:buSzPct val="150000"/>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rPr>
                        <a:t>Early death</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rPr>
                        <a:t>0</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rPr>
                        <a:t>0</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49594472"/>
                  </a:ext>
                </a:extLst>
              </a:tr>
            </a:tbl>
          </a:graphicData>
        </a:graphic>
      </p:graphicFrame>
      <p:sp>
        <p:nvSpPr>
          <p:cNvPr id="5" name="TextBox 4">
            <a:extLst>
              <a:ext uri="{FF2B5EF4-FFF2-40B4-BE49-F238E27FC236}">
                <a16:creationId xmlns:a16="http://schemas.microsoft.com/office/drawing/2014/main" id="{46722C99-F9CE-43D7-95AA-EB87B4F697CD}"/>
              </a:ext>
            </a:extLst>
          </p:cNvPr>
          <p:cNvSpPr txBox="1"/>
          <p:nvPr/>
        </p:nvSpPr>
        <p:spPr>
          <a:xfrm>
            <a:off x="1905000" y="6190000"/>
            <a:ext cx="8229600" cy="400110"/>
          </a:xfrm>
          <a:prstGeom prst="rect">
            <a:avLst/>
          </a:prstGeom>
          <a:noFill/>
        </p:spPr>
        <p:txBody>
          <a:bodyPr wrap="square" rtlCol="0">
            <a:spAutoFit/>
          </a:bodyPr>
          <a:lstStyle/>
          <a:p>
            <a:pPr>
              <a:spcBef>
                <a:spcPts val="600"/>
              </a:spcBef>
            </a:pPr>
            <a:r>
              <a:rPr lang="en-US" sz="2000" b="1" dirty="0">
                <a:solidFill>
                  <a:schemeClr val="bg1"/>
                </a:solidFill>
                <a:latin typeface="Calibri" panose="020F0502020204030204" pitchFamily="34" charset="0"/>
              </a:rPr>
              <a:t>** PR in 1 patient with extramedullary-only disease (assessed by PET scan)</a:t>
            </a:r>
          </a:p>
        </p:txBody>
      </p:sp>
      <p:sp>
        <p:nvSpPr>
          <p:cNvPr id="7" name="TextBox 6">
            <a:extLst>
              <a:ext uri="{FF2B5EF4-FFF2-40B4-BE49-F238E27FC236}">
                <a16:creationId xmlns:a16="http://schemas.microsoft.com/office/drawing/2014/main" id="{FA61C0AA-75A1-3248-9F33-9E33A5657337}"/>
              </a:ext>
            </a:extLst>
          </p:cNvPr>
          <p:cNvSpPr txBox="1"/>
          <p:nvPr/>
        </p:nvSpPr>
        <p:spPr>
          <a:xfrm>
            <a:off x="0" y="6479524"/>
            <a:ext cx="2403287" cy="369332"/>
          </a:xfrm>
          <a:prstGeom prst="rect">
            <a:avLst/>
          </a:prstGeom>
          <a:noFill/>
        </p:spPr>
        <p:txBody>
          <a:bodyPr wrap="none" rtlCol="0">
            <a:spAutoFit/>
          </a:bodyPr>
          <a:lstStyle/>
          <a:p>
            <a:r>
              <a:rPr lang="en-US" dirty="0">
                <a:solidFill>
                  <a:schemeClr val="bg1"/>
                </a:solidFill>
                <a:latin typeface="Arial" panose="020B0604020202020204" pitchFamily="34" charset="0"/>
                <a:cs typeface="Arial" panose="020B0604020202020204" pitchFamily="34" charset="0"/>
              </a:rPr>
              <a:t>Short et al, ASH 2021</a:t>
            </a:r>
          </a:p>
        </p:txBody>
      </p:sp>
      <p:sp>
        <p:nvSpPr>
          <p:cNvPr id="8" name="TextBox 7">
            <a:extLst>
              <a:ext uri="{FF2B5EF4-FFF2-40B4-BE49-F238E27FC236}">
                <a16:creationId xmlns:a16="http://schemas.microsoft.com/office/drawing/2014/main" id="{8E7A32DE-CFA2-BF4A-B612-99CB8400CAF1}"/>
              </a:ext>
            </a:extLst>
          </p:cNvPr>
          <p:cNvSpPr txBox="1"/>
          <p:nvPr/>
        </p:nvSpPr>
        <p:spPr>
          <a:xfrm>
            <a:off x="6022848" y="6488668"/>
            <a:ext cx="6169152" cy="369332"/>
          </a:xfrm>
          <a:prstGeom prst="rect">
            <a:avLst/>
          </a:prstGeom>
          <a:noFill/>
        </p:spPr>
        <p:txBody>
          <a:bodyPr wrap="square">
            <a:spAutoFit/>
          </a:bodyPr>
          <a:lstStyle/>
          <a:p>
            <a:pPr lvl="0" algn="r">
              <a:defRPr/>
            </a:pPr>
            <a:r>
              <a:rPr lang="en-US" dirty="0">
                <a:solidFill>
                  <a:schemeClr val="bg1"/>
                </a:solidFill>
              </a:rPr>
              <a:t>Courtesy of Daniel A </a:t>
            </a:r>
            <a:r>
              <a:rPr lang="en-US" dirty="0" err="1">
                <a:solidFill>
                  <a:schemeClr val="bg1"/>
                </a:solidFill>
              </a:rPr>
              <a:t>Pollyea</a:t>
            </a:r>
            <a:r>
              <a:rPr lang="en-US" dirty="0">
                <a:solidFill>
                  <a:schemeClr val="bg1"/>
                </a:solidFill>
              </a:rPr>
              <a:t>, MD, MS</a:t>
            </a:r>
          </a:p>
        </p:txBody>
      </p:sp>
    </p:spTree>
    <p:extLst>
      <p:ext uri="{BB962C8B-B14F-4D97-AF65-F5344CB8AC3E}">
        <p14:creationId xmlns:p14="http://schemas.microsoft.com/office/powerpoint/2010/main" val="2391793229"/>
      </p:ext>
    </p:extLst>
  </p:cSld>
  <p:clrMapOvr>
    <a:masterClrMapping/>
  </p:clrMapOvr>
  <mc:AlternateContent xmlns:mc="http://schemas.openxmlformats.org/markup-compatibility/2006" xmlns:p14="http://schemas.microsoft.com/office/powerpoint/2010/main">
    <mc:Choice Requires="p14">
      <p:transition p14:dur="0" advTm="22638"/>
    </mc:Choice>
    <mc:Fallback xmlns="">
      <p:transition advTm="22638"/>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Title 1"/>
          <p:cNvSpPr>
            <a:spLocks noGrp="1"/>
          </p:cNvSpPr>
          <p:nvPr>
            <p:ph type="title" idx="4294967295"/>
          </p:nvPr>
        </p:nvSpPr>
        <p:spPr>
          <a:xfrm>
            <a:off x="76200" y="182991"/>
            <a:ext cx="12115800" cy="1112409"/>
          </a:xfrm>
        </p:spPr>
        <p:txBody>
          <a:bodyPr/>
          <a:lstStyle/>
          <a:p>
            <a:r>
              <a:rPr lang="en-US" dirty="0">
                <a:latin typeface="Calibri" panose="020F0502020204030204" pitchFamily="34" charset="0"/>
              </a:rPr>
              <a:t>Aza+Ven+Gilteritinib in FLT3-mutated AML: </a:t>
            </a:r>
            <a:br>
              <a:rPr lang="en-US" dirty="0">
                <a:latin typeface="Calibri" panose="020F0502020204030204" pitchFamily="34" charset="0"/>
              </a:rPr>
            </a:br>
            <a:r>
              <a:rPr lang="en-US" dirty="0" err="1">
                <a:latin typeface="Calibri" panose="020F0502020204030204" pitchFamily="34" charset="0"/>
              </a:rPr>
              <a:t>mCRc</a:t>
            </a:r>
            <a:r>
              <a:rPr lang="en-US" dirty="0">
                <a:latin typeface="Calibri" panose="020F0502020204030204" pitchFamily="34" charset="0"/>
              </a:rPr>
              <a:t> Rates by Subgroup (R/R cohort)</a:t>
            </a:r>
            <a:endParaRPr lang="en-US" dirty="0">
              <a:latin typeface="Calibri" panose="020F0502020204030204" pitchFamily="34" charset="0"/>
              <a:cs typeface="Arial" charset="0"/>
            </a:endParaRPr>
          </a:p>
        </p:txBody>
      </p:sp>
      <p:graphicFrame>
        <p:nvGraphicFramePr>
          <p:cNvPr id="3" name="Content Placeholder 3">
            <a:extLst>
              <a:ext uri="{FF2B5EF4-FFF2-40B4-BE49-F238E27FC236}">
                <a16:creationId xmlns:a16="http://schemas.microsoft.com/office/drawing/2014/main" id="{FADAF086-C6D4-4908-A98D-BB77B5E15ACA}"/>
              </a:ext>
            </a:extLst>
          </p:cNvPr>
          <p:cNvGraphicFramePr>
            <a:graphicFrameLocks/>
          </p:cNvGraphicFramePr>
          <p:nvPr>
            <p:extLst>
              <p:ext uri="{D42A27DB-BD31-4B8C-83A1-F6EECF244321}">
                <p14:modId xmlns:p14="http://schemas.microsoft.com/office/powerpoint/2010/main" val="593404455"/>
              </p:ext>
            </p:extLst>
          </p:nvPr>
        </p:nvGraphicFramePr>
        <p:xfrm>
          <a:off x="1676400" y="1301763"/>
          <a:ext cx="8839200" cy="5181600"/>
        </p:xfrm>
        <a:graphic>
          <a:graphicData uri="http://schemas.openxmlformats.org/drawingml/2006/table">
            <a:tbl>
              <a:tblPr/>
              <a:tblGrid>
                <a:gridCol w="4398452">
                  <a:extLst>
                    <a:ext uri="{9D8B030D-6E8A-4147-A177-3AD203B41FA5}">
                      <a16:colId xmlns:a16="http://schemas.microsoft.com/office/drawing/2014/main" val="20000"/>
                    </a:ext>
                  </a:extLst>
                </a:gridCol>
                <a:gridCol w="4440748">
                  <a:extLst>
                    <a:ext uri="{9D8B030D-6E8A-4147-A177-3AD203B41FA5}">
                      <a16:colId xmlns:a16="http://schemas.microsoft.com/office/drawing/2014/main" val="20001"/>
                    </a:ext>
                  </a:extLst>
                </a:gridCol>
              </a:tblGrid>
              <a:tr h="484210">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rgbClr val="00FFFF"/>
                          </a:solidFill>
                          <a:effectLst/>
                          <a:latin typeface="Calibri" panose="020F0502020204030204" pitchFamily="34" charset="0"/>
                          <a:ea typeface="MS PGothic" panose="020B0600070205080204" pitchFamily="34" charset="-128"/>
                        </a:rPr>
                        <a:t>Subgroup</a:t>
                      </a:r>
                    </a:p>
                  </a:txBody>
                  <a:tcPr horzOverflow="overflow">
                    <a:lnL>
                      <a:noFill/>
                    </a:lnL>
                    <a:lnR>
                      <a:noFill/>
                    </a:lnR>
                    <a:lnT>
                      <a:noFill/>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rgbClr val="00FFFF"/>
                          </a:solidFill>
                          <a:effectLst/>
                          <a:latin typeface="Calibri" panose="020F0502020204030204" pitchFamily="34" charset="0"/>
                          <a:ea typeface="MS PGothic" panose="020B0600070205080204" pitchFamily="34" charset="-128"/>
                        </a:rPr>
                        <a:t>n/N (%)</a:t>
                      </a:r>
                    </a:p>
                  </a:txBody>
                  <a:tcPr horzOverflow="overflow">
                    <a:lnL>
                      <a:noFill/>
                    </a:lnL>
                    <a:lnR>
                      <a:noFill/>
                    </a:lnR>
                    <a:lnT>
                      <a:noFill/>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84210">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
                          <a:srgbClr val="00FFFF"/>
                        </a:buClr>
                        <a:buSzPct val="150000"/>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rPr>
                        <a:t>No prior FLT3 inhibitor</a:t>
                      </a:r>
                    </a:p>
                  </a:txBody>
                  <a:tcP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rPr>
                        <a:t>7/11 (64)</a:t>
                      </a:r>
                    </a:p>
                  </a:txBody>
                  <a:tcP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4210">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
                          <a:srgbClr val="00FFFF"/>
                        </a:buClr>
                        <a:buSzPct val="150000"/>
                        <a:buFontTx/>
                        <a:buNone/>
                        <a:tabLst>
                          <a:tab pos="346075" algn="l"/>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rPr>
                        <a:t>Prior FLT3 inhibitor</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rPr>
                        <a:t>4/5 (80)</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4210">
                <a:tc>
                  <a:txBody>
                    <a:bodyPr/>
                    <a:lstStyle/>
                    <a:p>
                      <a:pPr marL="0" marR="0" lvl="0" indent="0" algn="l" defTabSz="914400" rtl="0" eaLnBrk="1" fontAlgn="base" latinLnBrk="0" hangingPunct="1">
                        <a:lnSpc>
                          <a:spcPct val="100000"/>
                        </a:lnSpc>
                        <a:spcBef>
                          <a:spcPct val="0"/>
                        </a:spcBef>
                        <a:spcAft>
                          <a:spcPct val="0"/>
                        </a:spcAft>
                        <a:buClr>
                          <a:srgbClr val="00FFFF"/>
                        </a:buClr>
                        <a:buSzPct val="150000"/>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rPr>
                        <a:t>No prior HMA + venetoclax</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rPr>
                        <a:t>8/9 (89)</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459983713"/>
                  </a:ext>
                </a:extLst>
              </a:tr>
              <a:tr h="484210">
                <a:tc>
                  <a:txBody>
                    <a:bodyPr/>
                    <a:lstStyle/>
                    <a:p>
                      <a:pPr marL="0" marR="0" lvl="0" indent="0" algn="l" defTabSz="914400" rtl="0" eaLnBrk="1" fontAlgn="base" latinLnBrk="0" hangingPunct="1">
                        <a:lnSpc>
                          <a:spcPct val="100000"/>
                        </a:lnSpc>
                        <a:spcBef>
                          <a:spcPct val="0"/>
                        </a:spcBef>
                        <a:spcAft>
                          <a:spcPct val="0"/>
                        </a:spcAft>
                        <a:buClr>
                          <a:srgbClr val="00FFFF"/>
                        </a:buClr>
                        <a:buSzPct val="150000"/>
                        <a:buFontTx/>
                        <a:buNone/>
                        <a:tabLst/>
                      </a:pPr>
                      <a:r>
                        <a:rPr kumimoji="0" lang="en-US" altLang="en-US" sz="2800" b="1" i="0" u="none" strike="noStrike" cap="none" normalizeH="0" baseline="0" dirty="0">
                          <a:ln>
                            <a:noFill/>
                          </a:ln>
                          <a:solidFill>
                            <a:srgbClr val="FFFF00"/>
                          </a:solidFill>
                          <a:effectLst/>
                          <a:latin typeface="Calibri" panose="020F0502020204030204" pitchFamily="34" charset="0"/>
                          <a:ea typeface="MS PGothic" panose="020B0600070205080204" pitchFamily="34" charset="-128"/>
                        </a:rPr>
                        <a:t>Prior HMA + venetoclax</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rgbClr val="FFFF00"/>
                          </a:solidFill>
                          <a:effectLst/>
                          <a:latin typeface="Calibri" panose="020F0502020204030204" pitchFamily="34" charset="0"/>
                          <a:ea typeface="MS PGothic" panose="020B0600070205080204" pitchFamily="34" charset="-128"/>
                        </a:rPr>
                        <a:t>3/7 (43)</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295986256"/>
                  </a:ext>
                </a:extLst>
              </a:tr>
              <a:tr h="484210">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
                          <a:srgbClr val="00FFFF"/>
                        </a:buClr>
                        <a:buSzPct val="150000"/>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rPr>
                        <a:t>FLT3 ITD</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rPr>
                        <a:t>6/7 (86)</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4210">
                <a:tc>
                  <a:txBody>
                    <a:bodyPr/>
                    <a:lstStyle/>
                    <a:p>
                      <a:pPr marL="0" marR="0" lvl="0" indent="0" algn="l" defTabSz="914400" rtl="0" eaLnBrk="1" fontAlgn="base" latinLnBrk="0" hangingPunct="1">
                        <a:lnSpc>
                          <a:spcPct val="100000"/>
                        </a:lnSpc>
                        <a:spcBef>
                          <a:spcPct val="0"/>
                        </a:spcBef>
                        <a:spcAft>
                          <a:spcPct val="0"/>
                        </a:spcAft>
                        <a:buClr>
                          <a:srgbClr val="00FFFF"/>
                        </a:buClr>
                        <a:buSzPct val="150000"/>
                        <a:buFontTx/>
                        <a:buNone/>
                        <a:tabLst/>
                      </a:pPr>
                      <a:r>
                        <a:rPr kumimoji="0" lang="en-US" altLang="en-US" sz="2800" b="1" i="0" u="none" strike="noStrike" cap="none" normalizeH="0" baseline="0" dirty="0">
                          <a:ln>
                            <a:noFill/>
                          </a:ln>
                          <a:solidFill>
                            <a:srgbClr val="FFFF00"/>
                          </a:solidFill>
                          <a:effectLst/>
                          <a:latin typeface="Calibri" panose="020F0502020204030204" pitchFamily="34" charset="0"/>
                          <a:ea typeface="MS PGothic" panose="020B0600070205080204" pitchFamily="34" charset="-128"/>
                        </a:rPr>
                        <a:t>FLT3 TKD</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rgbClr val="FFFF00"/>
                          </a:solidFill>
                          <a:effectLst/>
                          <a:latin typeface="Calibri" panose="020F0502020204030204" pitchFamily="34" charset="0"/>
                          <a:ea typeface="MS PGothic" panose="020B0600070205080204" pitchFamily="34" charset="-128"/>
                        </a:rPr>
                        <a:t>3/6 (50)</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4210">
                <a:tc>
                  <a:txBody>
                    <a:bodyPr/>
                    <a:lstStyle/>
                    <a:p>
                      <a:pPr marL="0" marR="0" lvl="0" indent="0" algn="l" defTabSz="914400" rtl="0" eaLnBrk="1" fontAlgn="base" latinLnBrk="0" hangingPunct="1">
                        <a:lnSpc>
                          <a:spcPct val="100000"/>
                        </a:lnSpc>
                        <a:spcBef>
                          <a:spcPct val="0"/>
                        </a:spcBef>
                        <a:spcAft>
                          <a:spcPct val="0"/>
                        </a:spcAft>
                        <a:buClr>
                          <a:srgbClr val="00FFFF"/>
                        </a:buClr>
                        <a:buSzPct val="150000"/>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rPr>
                        <a:t>FLT3 ITD+TKD</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rPr>
                        <a:t>2/3 (67)</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396958040"/>
                  </a:ext>
                </a:extLst>
              </a:tr>
              <a:tr h="484210">
                <a:tc>
                  <a:txBody>
                    <a:bodyPr/>
                    <a:lstStyle/>
                    <a:p>
                      <a:pPr marL="0" marR="0" lvl="0" indent="0" algn="l" defTabSz="914400" rtl="0" eaLnBrk="1" fontAlgn="base" latinLnBrk="0" hangingPunct="1">
                        <a:lnSpc>
                          <a:spcPct val="100000"/>
                        </a:lnSpc>
                        <a:spcBef>
                          <a:spcPct val="0"/>
                        </a:spcBef>
                        <a:spcAft>
                          <a:spcPct val="0"/>
                        </a:spcAft>
                        <a:buClr>
                          <a:srgbClr val="00FFFF"/>
                        </a:buClr>
                        <a:buSzPct val="150000"/>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rPr>
                        <a:t>Gilteritinib 80mg</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rPr>
                        <a:t>8/12 (67)</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753045556"/>
                  </a:ext>
                </a:extLst>
              </a:tr>
              <a:tr h="484210">
                <a:tc>
                  <a:txBody>
                    <a:bodyPr/>
                    <a:lstStyle/>
                    <a:p>
                      <a:pPr marL="0" marR="0" lvl="0" indent="0" algn="l" defTabSz="914400" rtl="0" eaLnBrk="1" fontAlgn="base" latinLnBrk="0" hangingPunct="1">
                        <a:lnSpc>
                          <a:spcPct val="100000"/>
                        </a:lnSpc>
                        <a:spcBef>
                          <a:spcPct val="0"/>
                        </a:spcBef>
                        <a:spcAft>
                          <a:spcPct val="0"/>
                        </a:spcAft>
                        <a:buClr>
                          <a:srgbClr val="00FFFF"/>
                        </a:buClr>
                        <a:buSzPct val="150000"/>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rPr>
                        <a:t>Gilteritinib 120mg </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rPr>
                        <a:t>3/4 (75)</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
        <p:nvSpPr>
          <p:cNvPr id="4" name="TextBox 3">
            <a:extLst>
              <a:ext uri="{FF2B5EF4-FFF2-40B4-BE49-F238E27FC236}">
                <a16:creationId xmlns:a16="http://schemas.microsoft.com/office/drawing/2014/main" id="{E4392A5E-4A12-C745-B11A-3EE5740084AE}"/>
              </a:ext>
            </a:extLst>
          </p:cNvPr>
          <p:cNvSpPr txBox="1"/>
          <p:nvPr/>
        </p:nvSpPr>
        <p:spPr>
          <a:xfrm>
            <a:off x="0" y="6488668"/>
            <a:ext cx="2403287" cy="369332"/>
          </a:xfrm>
          <a:prstGeom prst="rect">
            <a:avLst/>
          </a:prstGeom>
          <a:noFill/>
        </p:spPr>
        <p:txBody>
          <a:bodyPr wrap="none" rtlCol="0">
            <a:spAutoFit/>
          </a:bodyPr>
          <a:lstStyle/>
          <a:p>
            <a:r>
              <a:rPr lang="en-US" dirty="0">
                <a:solidFill>
                  <a:schemeClr val="bg1"/>
                </a:solidFill>
                <a:latin typeface="Arial" panose="020B0604020202020204" pitchFamily="34" charset="0"/>
                <a:cs typeface="Arial" panose="020B0604020202020204" pitchFamily="34" charset="0"/>
              </a:rPr>
              <a:t>Short et al, ASH 2021</a:t>
            </a:r>
          </a:p>
        </p:txBody>
      </p:sp>
      <p:sp>
        <p:nvSpPr>
          <p:cNvPr id="5" name="TextBox 4">
            <a:extLst>
              <a:ext uri="{FF2B5EF4-FFF2-40B4-BE49-F238E27FC236}">
                <a16:creationId xmlns:a16="http://schemas.microsoft.com/office/drawing/2014/main" id="{69B9DFA5-8AAF-0A41-AA61-D09FF59C6165}"/>
              </a:ext>
            </a:extLst>
          </p:cNvPr>
          <p:cNvSpPr txBox="1"/>
          <p:nvPr/>
        </p:nvSpPr>
        <p:spPr>
          <a:xfrm>
            <a:off x="6022848" y="6488668"/>
            <a:ext cx="6169152" cy="369332"/>
          </a:xfrm>
          <a:prstGeom prst="rect">
            <a:avLst/>
          </a:prstGeom>
          <a:noFill/>
        </p:spPr>
        <p:txBody>
          <a:bodyPr wrap="square">
            <a:spAutoFit/>
          </a:bodyPr>
          <a:lstStyle/>
          <a:p>
            <a:pPr lvl="0" algn="r">
              <a:defRPr/>
            </a:pPr>
            <a:r>
              <a:rPr lang="en-US" dirty="0">
                <a:solidFill>
                  <a:schemeClr val="bg1"/>
                </a:solidFill>
              </a:rPr>
              <a:t>Courtesy of Daniel A </a:t>
            </a:r>
            <a:r>
              <a:rPr lang="en-US" dirty="0" err="1">
                <a:solidFill>
                  <a:schemeClr val="bg1"/>
                </a:solidFill>
              </a:rPr>
              <a:t>Pollyea</a:t>
            </a:r>
            <a:r>
              <a:rPr lang="en-US" dirty="0">
                <a:solidFill>
                  <a:schemeClr val="bg1"/>
                </a:solidFill>
              </a:rPr>
              <a:t>, MD, MS</a:t>
            </a:r>
          </a:p>
        </p:txBody>
      </p:sp>
    </p:spTree>
    <p:custDataLst>
      <p:tags r:id="rId1"/>
    </p:custDataLst>
    <p:extLst>
      <p:ext uri="{BB962C8B-B14F-4D97-AF65-F5344CB8AC3E}">
        <p14:creationId xmlns:p14="http://schemas.microsoft.com/office/powerpoint/2010/main" val="2133675596"/>
      </p:ext>
    </p:extLst>
  </p:cSld>
  <p:clrMapOvr>
    <a:masterClrMapping/>
  </p:clrMapOvr>
  <mc:AlternateContent xmlns:mc="http://schemas.openxmlformats.org/markup-compatibility/2006" xmlns:p14="http://schemas.microsoft.com/office/powerpoint/2010/main">
    <mc:Choice Requires="p14">
      <p:transition p14:dur="0" advTm="46553"/>
    </mc:Choice>
    <mc:Fallback xmlns="">
      <p:transition advTm="46553"/>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152400" y="134329"/>
            <a:ext cx="12192000" cy="123727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000" b="1">
                <a:solidFill>
                  <a:srgbClr val="FFFF00"/>
                </a:solidFill>
                <a:latin typeface="+mj-lt"/>
                <a:ea typeface="+mj-ea"/>
                <a:cs typeface="+mj-cs"/>
              </a:defRPr>
            </a:lvl1pPr>
            <a:lvl2pPr algn="ctr" rtl="0" eaLnBrk="0" fontAlgn="base" hangingPunct="0">
              <a:spcBef>
                <a:spcPct val="0"/>
              </a:spcBef>
              <a:spcAft>
                <a:spcPct val="0"/>
              </a:spcAft>
              <a:defRPr sz="4000" b="1">
                <a:solidFill>
                  <a:srgbClr val="FFFF00"/>
                </a:solidFill>
                <a:latin typeface="Arial" pitchFamily="34" charset="0"/>
              </a:defRPr>
            </a:lvl2pPr>
            <a:lvl3pPr algn="ctr" rtl="0" eaLnBrk="0" fontAlgn="base" hangingPunct="0">
              <a:spcBef>
                <a:spcPct val="0"/>
              </a:spcBef>
              <a:spcAft>
                <a:spcPct val="0"/>
              </a:spcAft>
              <a:defRPr sz="4000" b="1">
                <a:solidFill>
                  <a:srgbClr val="FFFF00"/>
                </a:solidFill>
                <a:latin typeface="Arial" pitchFamily="34" charset="0"/>
              </a:defRPr>
            </a:lvl3pPr>
            <a:lvl4pPr algn="ctr" rtl="0" eaLnBrk="0" fontAlgn="base" hangingPunct="0">
              <a:spcBef>
                <a:spcPct val="0"/>
              </a:spcBef>
              <a:spcAft>
                <a:spcPct val="0"/>
              </a:spcAft>
              <a:defRPr sz="4000" b="1">
                <a:solidFill>
                  <a:srgbClr val="FFFF00"/>
                </a:solidFill>
                <a:latin typeface="Arial" pitchFamily="34" charset="0"/>
              </a:defRPr>
            </a:lvl4pPr>
            <a:lvl5pPr algn="ctr" rtl="0" eaLnBrk="0" fontAlgn="base" hangingPunct="0">
              <a:spcBef>
                <a:spcPct val="0"/>
              </a:spcBef>
              <a:spcAft>
                <a:spcPct val="0"/>
              </a:spcAft>
              <a:defRPr sz="4000" b="1">
                <a:solidFill>
                  <a:srgbClr val="FFFF00"/>
                </a:solidFill>
                <a:latin typeface="Arial" pitchFamily="34" charset="0"/>
              </a:defRPr>
            </a:lvl5pPr>
            <a:lvl6pPr marL="457200" algn="ctr" rtl="0" fontAlgn="base">
              <a:spcBef>
                <a:spcPct val="0"/>
              </a:spcBef>
              <a:spcAft>
                <a:spcPct val="0"/>
              </a:spcAft>
              <a:defRPr sz="4000" b="1">
                <a:solidFill>
                  <a:srgbClr val="FFFF00"/>
                </a:solidFill>
                <a:latin typeface="Arial" pitchFamily="34" charset="0"/>
              </a:defRPr>
            </a:lvl6pPr>
            <a:lvl7pPr marL="914400" algn="ctr" rtl="0" fontAlgn="base">
              <a:spcBef>
                <a:spcPct val="0"/>
              </a:spcBef>
              <a:spcAft>
                <a:spcPct val="0"/>
              </a:spcAft>
              <a:defRPr sz="4000" b="1">
                <a:solidFill>
                  <a:srgbClr val="FFFF00"/>
                </a:solidFill>
                <a:latin typeface="Arial" pitchFamily="34" charset="0"/>
              </a:defRPr>
            </a:lvl7pPr>
            <a:lvl8pPr marL="1371600" algn="ctr" rtl="0" fontAlgn="base">
              <a:spcBef>
                <a:spcPct val="0"/>
              </a:spcBef>
              <a:spcAft>
                <a:spcPct val="0"/>
              </a:spcAft>
              <a:defRPr sz="4000" b="1">
                <a:solidFill>
                  <a:srgbClr val="FFFF00"/>
                </a:solidFill>
                <a:latin typeface="Arial" pitchFamily="34" charset="0"/>
              </a:defRPr>
            </a:lvl8pPr>
            <a:lvl9pPr marL="1828800" algn="ctr" rtl="0" fontAlgn="base">
              <a:spcBef>
                <a:spcPct val="0"/>
              </a:spcBef>
              <a:spcAft>
                <a:spcPct val="0"/>
              </a:spcAft>
              <a:defRPr sz="4000" b="1">
                <a:solidFill>
                  <a:srgbClr val="FFFF00"/>
                </a:solidFill>
                <a:latin typeface="Arial" pitchFamily="34" charset="0"/>
              </a:defRPr>
            </a:lvl9pPr>
          </a:lstStyle>
          <a:p>
            <a:pPr eaLnBrk="1" hangingPunct="1"/>
            <a:r>
              <a:rPr lang="en-US" dirty="0" err="1">
                <a:latin typeface="Calibri" panose="020F0502020204030204" pitchFamily="34" charset="0"/>
              </a:rPr>
              <a:t>Aza+Ven+Gilteritinib</a:t>
            </a:r>
            <a:r>
              <a:rPr lang="en-US" dirty="0">
                <a:latin typeface="Calibri" panose="020F0502020204030204" pitchFamily="34" charset="0"/>
              </a:rPr>
              <a:t> in FLT3-mutated AML: </a:t>
            </a:r>
          </a:p>
          <a:p>
            <a:pPr eaLnBrk="1" hangingPunct="1"/>
            <a:r>
              <a:rPr lang="en-US" kern="0" dirty="0">
                <a:latin typeface="Calibri" panose="020F0502020204030204" pitchFamily="34" charset="0"/>
              </a:rPr>
              <a:t>Hematologic Recovery in Cycle 1</a:t>
            </a:r>
          </a:p>
        </p:txBody>
      </p:sp>
      <p:graphicFrame>
        <p:nvGraphicFramePr>
          <p:cNvPr id="4" name="Content Placeholder 3">
            <a:extLst>
              <a:ext uri="{FF2B5EF4-FFF2-40B4-BE49-F238E27FC236}">
                <a16:creationId xmlns:a16="http://schemas.microsoft.com/office/drawing/2014/main" id="{B3CDBD71-E12C-489B-ADAA-93B428C3E925}"/>
              </a:ext>
            </a:extLst>
          </p:cNvPr>
          <p:cNvGraphicFramePr>
            <a:graphicFrameLocks/>
          </p:cNvGraphicFramePr>
          <p:nvPr/>
        </p:nvGraphicFramePr>
        <p:xfrm>
          <a:off x="189722" y="1752600"/>
          <a:ext cx="11849879" cy="4447767"/>
        </p:xfrm>
        <a:graphic>
          <a:graphicData uri="http://schemas.openxmlformats.org/drawingml/2006/table">
            <a:tbl>
              <a:tblPr/>
              <a:tblGrid>
                <a:gridCol w="2782078">
                  <a:extLst>
                    <a:ext uri="{9D8B030D-6E8A-4147-A177-3AD203B41FA5}">
                      <a16:colId xmlns:a16="http://schemas.microsoft.com/office/drawing/2014/main" val="20000"/>
                    </a:ext>
                  </a:extLst>
                </a:gridCol>
                <a:gridCol w="1828800">
                  <a:extLst>
                    <a:ext uri="{9D8B030D-6E8A-4147-A177-3AD203B41FA5}">
                      <a16:colId xmlns:a16="http://schemas.microsoft.com/office/drawing/2014/main" val="808830276"/>
                    </a:ext>
                  </a:extLst>
                </a:gridCol>
                <a:gridCol w="2667000">
                  <a:extLst>
                    <a:ext uri="{9D8B030D-6E8A-4147-A177-3AD203B41FA5}">
                      <a16:colId xmlns:a16="http://schemas.microsoft.com/office/drawing/2014/main" val="2379681277"/>
                    </a:ext>
                  </a:extLst>
                </a:gridCol>
                <a:gridCol w="1752600">
                  <a:extLst>
                    <a:ext uri="{9D8B030D-6E8A-4147-A177-3AD203B41FA5}">
                      <a16:colId xmlns:a16="http://schemas.microsoft.com/office/drawing/2014/main" val="3088764944"/>
                    </a:ext>
                  </a:extLst>
                </a:gridCol>
                <a:gridCol w="2819401">
                  <a:extLst>
                    <a:ext uri="{9D8B030D-6E8A-4147-A177-3AD203B41FA5}">
                      <a16:colId xmlns:a16="http://schemas.microsoft.com/office/drawing/2014/main" val="2504198525"/>
                    </a:ext>
                  </a:extLst>
                </a:gridCol>
              </a:tblGrid>
              <a:tr h="594512">
                <a:tc rowSpan="2">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rgbClr val="00FFFF"/>
                          </a:solidFill>
                          <a:effectLst/>
                          <a:latin typeface="Calibri" panose="020F0502020204030204" pitchFamily="34" charset="0"/>
                          <a:ea typeface="MS PGothic" panose="020B0600070205080204" pitchFamily="34" charset="-128"/>
                        </a:rPr>
                        <a:t>Hematologic parameter</a:t>
                      </a:r>
                    </a:p>
                  </a:txBody>
                  <a:tcPr anchor="ctr" horzOverflow="overflow">
                    <a:lnL>
                      <a:noFill/>
                    </a:lnL>
                    <a:lnR>
                      <a:noFill/>
                    </a:lnR>
                    <a:lnT>
                      <a:noFill/>
                    </a:lnT>
                    <a:lnB w="12700" cap="flat" cmpd="sng" algn="ctr">
                      <a:solidFill>
                        <a:schemeClr val="bg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rgbClr val="00FFFF"/>
                          </a:solidFill>
                          <a:effectLst/>
                          <a:latin typeface="Calibri" panose="020F0502020204030204" pitchFamily="34" charset="0"/>
                          <a:ea typeface="MS PGothic" panose="020B0600070205080204" pitchFamily="34" charset="-128"/>
                        </a:rPr>
                        <a:t>Frontline cohort</a:t>
                      </a:r>
                    </a:p>
                  </a:txBody>
                  <a:tcPr horzOverflow="overflow">
                    <a:lnL>
                      <a:noFill/>
                    </a:lnL>
                    <a:lnR w="12700" cap="flat" cmpd="sng" algn="ctr">
                      <a:solidFill>
                        <a:schemeClr val="bg1"/>
                      </a:solidFill>
                      <a:prstDash val="dot"/>
                      <a:round/>
                      <a:headEnd type="none" w="med" len="med"/>
                      <a:tailEnd type="none" w="med" len="med"/>
                    </a:lnR>
                    <a:lnT>
                      <a:noFill/>
                    </a:lnT>
                    <a:lnB w="12700" cap="flat" cmpd="sng" algn="ctr">
                      <a:solidFill>
                        <a:schemeClr val="bg1"/>
                      </a:solidFill>
                      <a:prstDash val="solid"/>
                      <a:round/>
                      <a:headEnd type="none" w="med" len="med"/>
                      <a:tailEnd type="none" w="med" len="med"/>
                    </a:lnB>
                    <a:lnTlToBr>
                      <a:noFill/>
                    </a:lnTlToBr>
                    <a:lnBlToTr>
                      <a:noFill/>
                    </a:lnBlToTr>
                    <a:noFill/>
                  </a:tcPr>
                </a:tc>
                <a:tc hMerge="1">
                  <a:txBody>
                    <a:bodyPr/>
                    <a:lstStyle/>
                    <a:p>
                      <a:endParaRPr lang="en-US"/>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rgbClr val="00FFFF"/>
                          </a:solidFill>
                          <a:effectLst/>
                          <a:latin typeface="Calibri" panose="020F0502020204030204" pitchFamily="34" charset="0"/>
                          <a:ea typeface="MS PGothic" panose="020B0600070205080204" pitchFamily="34" charset="-128"/>
                        </a:rPr>
                        <a:t>R/R cohort</a:t>
                      </a:r>
                    </a:p>
                  </a:txBody>
                  <a:tcPr horzOverflow="overflow">
                    <a:lnL w="12700" cap="flat" cmpd="sng" algn="ctr">
                      <a:solidFill>
                        <a:schemeClr val="bg1"/>
                      </a:solidFill>
                      <a:prstDash val="dot"/>
                      <a:round/>
                      <a:headEnd type="none" w="med" len="med"/>
                      <a:tailEnd type="none" w="med" len="med"/>
                    </a:lnL>
                    <a:lnR>
                      <a:noFill/>
                    </a:lnR>
                    <a:lnT>
                      <a:noFill/>
                    </a:lnT>
                    <a:lnB w="12700" cap="flat" cmpd="sng" algn="ctr">
                      <a:solidFill>
                        <a:schemeClr val="bg1"/>
                      </a:solidFill>
                      <a:prstDash val="solid"/>
                      <a:round/>
                      <a:headEnd type="none" w="med" len="med"/>
                      <a:tailEnd type="none" w="med" len="med"/>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0"/>
                  </a:ext>
                </a:extLst>
              </a:tr>
              <a:tr h="1053135">
                <a:tc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rgbClr val="00FFFF"/>
                          </a:solidFill>
                          <a:effectLst/>
                          <a:latin typeface="Calibri" panose="020F0502020204030204" pitchFamily="34" charset="0"/>
                          <a:ea typeface="MS PGothic" panose="020B0600070205080204" pitchFamily="34" charset="-128"/>
                        </a:rPr>
                        <a:t>Evaluable pts</a:t>
                      </a:r>
                    </a:p>
                  </a:txBody>
                  <a:tcP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rgbClr val="00FFFF"/>
                          </a:solidFill>
                          <a:effectLst/>
                          <a:latin typeface="Calibri" panose="020F0502020204030204" pitchFamily="34" charset="0"/>
                          <a:ea typeface="MS PGothic" panose="020B0600070205080204" pitchFamily="34" charset="-128"/>
                        </a:rPr>
                        <a:t>Median [range]</a:t>
                      </a:r>
                    </a:p>
                  </a:txBody>
                  <a:tcPr horzOverflow="overflow">
                    <a:lnL>
                      <a:noFill/>
                    </a:lnL>
                    <a:lnR w="12700" cap="flat" cmpd="sng" algn="ctr">
                      <a:solidFill>
                        <a:schemeClr val="bg1"/>
                      </a:solidFill>
                      <a:prstDash val="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rgbClr val="00FFFF"/>
                          </a:solidFill>
                          <a:effectLst/>
                          <a:latin typeface="Calibri" panose="020F0502020204030204" pitchFamily="34" charset="0"/>
                          <a:ea typeface="MS PGothic" panose="020B0600070205080204" pitchFamily="34" charset="-128"/>
                        </a:rPr>
                        <a:t>Evaluable pts</a:t>
                      </a:r>
                    </a:p>
                  </a:txBody>
                  <a:tcPr horzOverflow="overflow">
                    <a:lnL w="12700" cap="flat" cmpd="sng" algn="ctr">
                      <a:solidFill>
                        <a:schemeClr val="bg1"/>
                      </a:solidFill>
                      <a:prstDash val="dot"/>
                      <a:round/>
                      <a:headEnd type="none" w="med" len="med"/>
                      <a:tailEnd type="none" w="med" len="med"/>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rgbClr val="00FFFF"/>
                          </a:solidFill>
                          <a:effectLst/>
                          <a:latin typeface="Calibri" panose="020F0502020204030204" pitchFamily="34" charset="0"/>
                          <a:ea typeface="MS PGothic" panose="020B0600070205080204" pitchFamily="34" charset="-128"/>
                        </a:rPr>
                        <a:t>Median [range]</a:t>
                      </a:r>
                    </a:p>
                  </a:txBody>
                  <a:tcP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14779086"/>
                  </a:ext>
                </a:extLst>
              </a:tr>
              <a:tr h="7000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rPr>
                        <a:t>ANC &gt;500</a:t>
                      </a:r>
                    </a:p>
                  </a:txBody>
                  <a:tcP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tc>
                  <a:txBody>
                    <a:bodyPr/>
                    <a:lstStyle/>
                    <a:p>
                      <a:pPr algn="ctr"/>
                      <a:r>
                        <a:rPr lang="en-US" sz="2800" b="1" dirty="0">
                          <a:solidFill>
                            <a:schemeClr val="bg1"/>
                          </a:solidFill>
                          <a:latin typeface="Calibri" panose="020F0502020204030204" pitchFamily="34" charset="0"/>
                          <a:cs typeface="Calibri" panose="020F0502020204030204" pitchFamily="34" charset="0"/>
                        </a:rPr>
                        <a:t>n=14</a:t>
                      </a:r>
                    </a:p>
                  </a:txBody>
                  <a:tcP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cs typeface="Calibri" panose="020F0502020204030204" pitchFamily="34" charset="0"/>
                        </a:rPr>
                        <a:t>38 [28-117 days]</a:t>
                      </a:r>
                    </a:p>
                  </a:txBody>
                  <a:tcPr horzOverflow="overflow">
                    <a:lnL>
                      <a:noFill/>
                    </a:lnL>
                    <a:lnR w="12700" cap="flat" cmpd="sng" algn="ctr">
                      <a:solidFill>
                        <a:schemeClr val="bg1"/>
                      </a:solidFill>
                      <a:prstDash val="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tc>
                  <a:txBody>
                    <a:bodyPr/>
                    <a:lstStyle/>
                    <a:p>
                      <a:pPr algn="ctr"/>
                      <a:r>
                        <a:rPr lang="en-US" sz="2800" b="1" dirty="0">
                          <a:solidFill>
                            <a:schemeClr val="bg1"/>
                          </a:solidFill>
                          <a:latin typeface="Calibri" panose="020F0502020204030204" pitchFamily="34" charset="0"/>
                          <a:cs typeface="Calibri" panose="020F0502020204030204" pitchFamily="34" charset="0"/>
                        </a:rPr>
                        <a:t>n=6</a:t>
                      </a:r>
                    </a:p>
                  </a:txBody>
                  <a:tcPr horzOverflow="overflow">
                    <a:lnL w="12700" cap="flat" cmpd="sng" algn="ctr">
                      <a:solidFill>
                        <a:schemeClr val="bg1"/>
                      </a:solidFill>
                      <a:prstDash val="dot"/>
                      <a:round/>
                      <a:headEnd type="none" w="med" len="med"/>
                      <a:tailEnd type="none" w="med" len="med"/>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cs typeface="Calibri" panose="020F0502020204030204" pitchFamily="34" charset="0"/>
                        </a:rPr>
                        <a:t>46 [35-63 days]</a:t>
                      </a:r>
                    </a:p>
                  </a:txBody>
                  <a:tcP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3588853010"/>
                  </a:ext>
                </a:extLst>
              </a:tr>
              <a:tr h="7000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rPr>
                        <a:t>ANC &gt;1000</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tc>
                  <a:txBody>
                    <a:bodyPr/>
                    <a:lstStyle/>
                    <a:p>
                      <a:pPr algn="ctr"/>
                      <a:r>
                        <a:rPr lang="en-US" sz="2800" b="1" dirty="0">
                          <a:solidFill>
                            <a:schemeClr val="bg1"/>
                          </a:solidFill>
                          <a:latin typeface="Calibri" panose="020F0502020204030204" pitchFamily="34" charset="0"/>
                          <a:cs typeface="Calibri" panose="020F0502020204030204" pitchFamily="34" charset="0"/>
                        </a:rPr>
                        <a:t>n=13</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cs typeface="Calibri" panose="020F0502020204030204" pitchFamily="34" charset="0"/>
                        </a:rPr>
                        <a:t>40 [32-53 days]</a:t>
                      </a:r>
                    </a:p>
                  </a:txBody>
                  <a:tcPr horzOverflow="overflow">
                    <a:lnL>
                      <a:noFill/>
                    </a:lnL>
                    <a:lnR w="12700" cap="flat" cmpd="sng" algn="ctr">
                      <a:solidFill>
                        <a:schemeClr val="bg1"/>
                      </a:solidFill>
                      <a:prstDash val="dot"/>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tc>
                  <a:txBody>
                    <a:bodyPr/>
                    <a:lstStyle/>
                    <a:p>
                      <a:pPr algn="ctr"/>
                      <a:r>
                        <a:rPr lang="en-US" sz="2800" b="1" dirty="0">
                          <a:solidFill>
                            <a:schemeClr val="bg1"/>
                          </a:solidFill>
                          <a:latin typeface="Calibri" panose="020F0502020204030204" pitchFamily="34" charset="0"/>
                          <a:cs typeface="Calibri" panose="020F0502020204030204" pitchFamily="34" charset="0"/>
                        </a:rPr>
                        <a:t>n=5</a:t>
                      </a:r>
                    </a:p>
                  </a:txBody>
                  <a:tcPr horzOverflow="overflow">
                    <a:lnL w="12700" cap="flat" cmpd="sng" algn="ctr">
                      <a:solidFill>
                        <a:schemeClr val="bg1"/>
                      </a:solidFill>
                      <a:prstDash val="dot"/>
                      <a:round/>
                      <a:headEnd type="none" w="med" len="med"/>
                      <a:tailEnd type="none" w="med" len="med"/>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cs typeface="Calibri" panose="020F0502020204030204" pitchFamily="34" charset="0"/>
                        </a:rPr>
                        <a:t>53 [46-77 days]</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030897529"/>
                  </a:ext>
                </a:extLst>
              </a:tr>
              <a:tr h="7000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rPr>
                        <a:t>Platelets &gt;50K</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tc>
                  <a:txBody>
                    <a:bodyPr/>
                    <a:lstStyle/>
                    <a:p>
                      <a:pPr algn="ctr"/>
                      <a:r>
                        <a:rPr lang="en-US" sz="2800" b="1" dirty="0">
                          <a:solidFill>
                            <a:schemeClr val="bg1"/>
                          </a:solidFill>
                          <a:latin typeface="Calibri" panose="020F0502020204030204" pitchFamily="34" charset="0"/>
                          <a:cs typeface="Calibri" panose="020F0502020204030204" pitchFamily="34" charset="0"/>
                        </a:rPr>
                        <a:t>n=14</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cs typeface="Calibri" panose="020F0502020204030204" pitchFamily="34" charset="0"/>
                        </a:rPr>
                        <a:t>20 [16-84 days]</a:t>
                      </a:r>
                    </a:p>
                  </a:txBody>
                  <a:tcPr horzOverflow="overflow">
                    <a:lnL>
                      <a:noFill/>
                    </a:lnL>
                    <a:lnR w="12700" cap="flat" cmpd="sng" algn="ctr">
                      <a:solidFill>
                        <a:schemeClr val="bg1"/>
                      </a:solidFill>
                      <a:prstDash val="dot"/>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tc>
                  <a:txBody>
                    <a:bodyPr/>
                    <a:lstStyle/>
                    <a:p>
                      <a:pPr algn="ctr"/>
                      <a:r>
                        <a:rPr lang="en-US" sz="2800" b="1" dirty="0">
                          <a:solidFill>
                            <a:schemeClr val="bg1"/>
                          </a:solidFill>
                          <a:latin typeface="Calibri" panose="020F0502020204030204" pitchFamily="34" charset="0"/>
                          <a:cs typeface="Calibri" panose="020F0502020204030204" pitchFamily="34" charset="0"/>
                        </a:rPr>
                        <a:t>n=5</a:t>
                      </a:r>
                    </a:p>
                  </a:txBody>
                  <a:tcPr horzOverflow="overflow">
                    <a:lnL w="12700" cap="flat" cmpd="sng" algn="ctr">
                      <a:solidFill>
                        <a:schemeClr val="bg1"/>
                      </a:solidFill>
                      <a:prstDash val="dot"/>
                      <a:round/>
                      <a:headEnd type="none" w="med" len="med"/>
                      <a:tailEnd type="none" w="med" len="med"/>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cs typeface="Calibri" panose="020F0502020204030204" pitchFamily="34" charset="0"/>
                        </a:rPr>
                        <a:t>26 [13-77 days]</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2096442265"/>
                  </a:ext>
                </a:extLst>
              </a:tr>
              <a:tr h="7000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rPr>
                        <a:t>Platelets &gt;100K</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algn="ctr"/>
                      <a:r>
                        <a:rPr lang="en-US" sz="2800" b="1" dirty="0">
                          <a:solidFill>
                            <a:schemeClr val="bg1"/>
                          </a:solidFill>
                          <a:latin typeface="Calibri" panose="020F0502020204030204" pitchFamily="34" charset="0"/>
                          <a:cs typeface="Calibri" panose="020F0502020204030204" pitchFamily="34" charset="0"/>
                        </a:rPr>
                        <a:t>n</a:t>
                      </a:r>
                      <a:r>
                        <a:rPr lang="en-US" sz="2800" b="1">
                          <a:solidFill>
                            <a:schemeClr val="bg1"/>
                          </a:solidFill>
                          <a:latin typeface="Calibri" panose="020F0502020204030204" pitchFamily="34" charset="0"/>
                          <a:cs typeface="Calibri" panose="020F0502020204030204" pitchFamily="34" charset="0"/>
                        </a:rPr>
                        <a:t>=13</a:t>
                      </a:r>
                      <a:endParaRPr lang="en-US" sz="2800" b="1" dirty="0">
                        <a:solidFill>
                          <a:schemeClr val="bg1"/>
                        </a:solidFill>
                        <a:latin typeface="Calibri" panose="020F0502020204030204" pitchFamily="34" charset="0"/>
                        <a:cs typeface="Calibri" panose="020F0502020204030204" pitchFamily="34" charset="0"/>
                      </a:endParaRP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cs typeface="Calibri" panose="020F0502020204030204" pitchFamily="34" charset="0"/>
                        </a:rPr>
                        <a:t>28 [18-43 days]</a:t>
                      </a:r>
                    </a:p>
                  </a:txBody>
                  <a:tcPr horzOverflow="overflow">
                    <a:lnL>
                      <a:noFill/>
                    </a:lnL>
                    <a:lnR w="12700" cap="flat" cmpd="sng" algn="ctr">
                      <a:solidFill>
                        <a:schemeClr val="bg1"/>
                      </a:solidFill>
                      <a:prstDash val="dot"/>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algn="ctr"/>
                      <a:r>
                        <a:rPr lang="en-US" sz="2800" b="1" dirty="0">
                          <a:solidFill>
                            <a:schemeClr val="bg1"/>
                          </a:solidFill>
                          <a:latin typeface="Calibri" panose="020F0502020204030204" pitchFamily="34" charset="0"/>
                          <a:cs typeface="Calibri" panose="020F0502020204030204" pitchFamily="34" charset="0"/>
                        </a:rPr>
                        <a:t>n=3</a:t>
                      </a:r>
                    </a:p>
                  </a:txBody>
                  <a:tcPr horzOverflow="overflow">
                    <a:lnL w="12700" cap="flat" cmpd="sng" algn="ctr">
                      <a:solidFill>
                        <a:schemeClr val="bg1"/>
                      </a:solidFill>
                      <a:prstDash val="dot"/>
                      <a:round/>
                      <a:headEnd type="none" w="med" len="med"/>
                      <a:tailEnd type="none" w="med" len="med"/>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a:ln>
                            <a:noFill/>
                          </a:ln>
                          <a:solidFill>
                            <a:schemeClr val="bg1"/>
                          </a:solidFill>
                          <a:effectLst/>
                          <a:latin typeface="Calibri" panose="020F0502020204030204" pitchFamily="34" charset="0"/>
                          <a:ea typeface="MS PGothic" panose="020B0600070205080204" pitchFamily="34" charset="-128"/>
                          <a:cs typeface="Calibri" panose="020F0502020204030204" pitchFamily="34" charset="0"/>
                        </a:rPr>
                        <a:t>21 [17-82 days]</a:t>
                      </a:r>
                    </a:p>
                  </a:txBody>
                  <a:tcPr horzOverflow="overflow">
                    <a:lnL>
                      <a:noFill/>
                    </a:lnL>
                    <a:lnR>
                      <a:noFill/>
                    </a:lnR>
                    <a:lnT w="12700" cap="flat" cmpd="sng" algn="ctr">
                      <a:solidFill>
                        <a:schemeClr val="bg1"/>
                      </a:solidFill>
                      <a:prstDash val="sysDot"/>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49594472"/>
                  </a:ext>
                </a:extLst>
              </a:tr>
            </a:tbl>
          </a:graphicData>
        </a:graphic>
      </p:graphicFrame>
      <p:sp>
        <p:nvSpPr>
          <p:cNvPr id="5" name="TextBox 4">
            <a:extLst>
              <a:ext uri="{FF2B5EF4-FFF2-40B4-BE49-F238E27FC236}">
                <a16:creationId xmlns:a16="http://schemas.microsoft.com/office/drawing/2014/main" id="{9D995192-0C90-644C-BD89-8C17CCBFCB7B}"/>
              </a:ext>
            </a:extLst>
          </p:cNvPr>
          <p:cNvSpPr txBox="1"/>
          <p:nvPr/>
        </p:nvSpPr>
        <p:spPr>
          <a:xfrm>
            <a:off x="0" y="6488668"/>
            <a:ext cx="2403287" cy="369332"/>
          </a:xfrm>
          <a:prstGeom prst="rect">
            <a:avLst/>
          </a:prstGeom>
          <a:noFill/>
        </p:spPr>
        <p:txBody>
          <a:bodyPr wrap="none" rtlCol="0">
            <a:spAutoFit/>
          </a:bodyPr>
          <a:lstStyle/>
          <a:p>
            <a:r>
              <a:rPr lang="en-US" dirty="0">
                <a:solidFill>
                  <a:schemeClr val="bg1"/>
                </a:solidFill>
                <a:latin typeface="Arial" panose="020B0604020202020204" pitchFamily="34" charset="0"/>
                <a:cs typeface="Arial" panose="020B0604020202020204" pitchFamily="34" charset="0"/>
              </a:rPr>
              <a:t>Short et al, ASH 2021</a:t>
            </a:r>
          </a:p>
        </p:txBody>
      </p:sp>
      <p:sp>
        <p:nvSpPr>
          <p:cNvPr id="7" name="TextBox 6">
            <a:extLst>
              <a:ext uri="{FF2B5EF4-FFF2-40B4-BE49-F238E27FC236}">
                <a16:creationId xmlns:a16="http://schemas.microsoft.com/office/drawing/2014/main" id="{22BF8B73-C78F-B344-A716-64FA509A94CF}"/>
              </a:ext>
            </a:extLst>
          </p:cNvPr>
          <p:cNvSpPr txBox="1"/>
          <p:nvPr/>
        </p:nvSpPr>
        <p:spPr>
          <a:xfrm>
            <a:off x="6022848" y="6488668"/>
            <a:ext cx="6169152" cy="369332"/>
          </a:xfrm>
          <a:prstGeom prst="rect">
            <a:avLst/>
          </a:prstGeom>
          <a:noFill/>
        </p:spPr>
        <p:txBody>
          <a:bodyPr wrap="square">
            <a:spAutoFit/>
          </a:bodyPr>
          <a:lstStyle/>
          <a:p>
            <a:pPr lvl="0" algn="r">
              <a:defRPr/>
            </a:pPr>
            <a:r>
              <a:rPr lang="en-US" dirty="0">
                <a:solidFill>
                  <a:schemeClr val="bg1"/>
                </a:solidFill>
              </a:rPr>
              <a:t>Courtesy of Daniel A </a:t>
            </a:r>
            <a:r>
              <a:rPr lang="en-US" dirty="0" err="1">
                <a:solidFill>
                  <a:schemeClr val="bg1"/>
                </a:solidFill>
              </a:rPr>
              <a:t>Pollyea</a:t>
            </a:r>
            <a:r>
              <a:rPr lang="en-US" dirty="0">
                <a:solidFill>
                  <a:schemeClr val="bg1"/>
                </a:solidFill>
              </a:rPr>
              <a:t>, MD, MS</a:t>
            </a:r>
          </a:p>
        </p:txBody>
      </p:sp>
    </p:spTree>
    <p:extLst>
      <p:ext uri="{BB962C8B-B14F-4D97-AF65-F5344CB8AC3E}">
        <p14:creationId xmlns:p14="http://schemas.microsoft.com/office/powerpoint/2010/main" val="2324776181"/>
      </p:ext>
    </p:extLst>
  </p:cSld>
  <p:clrMapOvr>
    <a:masterClrMapping/>
  </p:clrMapOvr>
  <mc:AlternateContent xmlns:mc="http://schemas.openxmlformats.org/markup-compatibility/2006" xmlns:p14="http://schemas.microsoft.com/office/powerpoint/2010/main">
    <mc:Choice Requires="p14">
      <p:transition p14:dur="0" advTm="31033"/>
    </mc:Choice>
    <mc:Fallback xmlns="">
      <p:transition advTm="31033"/>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5D89E9-3DDF-D34F-8FE9-118C765FBBDF}"/>
              </a:ext>
            </a:extLst>
          </p:cNvPr>
          <p:cNvSpPr>
            <a:spLocks noGrp="1"/>
          </p:cNvSpPr>
          <p:nvPr>
            <p:ph type="title"/>
          </p:nvPr>
        </p:nvSpPr>
        <p:spPr/>
        <p:txBody>
          <a:bodyPr/>
          <a:lstStyle/>
          <a:p>
            <a:r>
              <a:rPr lang="en-US" dirty="0" err="1"/>
              <a:t>Gilteritinib</a:t>
            </a:r>
            <a:r>
              <a:rPr lang="en-US" dirty="0"/>
              <a:t> “Triple Combination”</a:t>
            </a:r>
          </a:p>
        </p:txBody>
      </p:sp>
      <p:sp>
        <p:nvSpPr>
          <p:cNvPr id="3" name="Content Placeholder 2">
            <a:extLst>
              <a:ext uri="{FF2B5EF4-FFF2-40B4-BE49-F238E27FC236}">
                <a16:creationId xmlns:a16="http://schemas.microsoft.com/office/drawing/2014/main" id="{7CCB730A-4A11-154F-A1F6-C0B58AFD5AB3}"/>
              </a:ext>
            </a:extLst>
          </p:cNvPr>
          <p:cNvSpPr>
            <a:spLocks noGrp="1"/>
          </p:cNvSpPr>
          <p:nvPr>
            <p:ph idx="1"/>
          </p:nvPr>
        </p:nvSpPr>
        <p:spPr/>
        <p:txBody>
          <a:bodyPr/>
          <a:lstStyle/>
          <a:p>
            <a:r>
              <a:rPr lang="en-US" dirty="0"/>
              <a:t>In newly diagnosed patients, high response rate but do we need FLT3 inhibitors up-front with </a:t>
            </a:r>
            <a:r>
              <a:rPr lang="en-US" dirty="0" err="1"/>
              <a:t>venetoclax</a:t>
            </a:r>
            <a:r>
              <a:rPr lang="en-US" dirty="0"/>
              <a:t>?</a:t>
            </a:r>
          </a:p>
          <a:p>
            <a:endParaRPr lang="en-US" dirty="0"/>
          </a:p>
          <a:p>
            <a:r>
              <a:rPr lang="en-US" dirty="0"/>
              <a:t>Doesn’t contribute much to R/R who have had </a:t>
            </a:r>
            <a:r>
              <a:rPr lang="en-US" dirty="0" err="1"/>
              <a:t>venetoclax</a:t>
            </a:r>
            <a:endParaRPr lang="en-US" dirty="0"/>
          </a:p>
          <a:p>
            <a:endParaRPr lang="en-US" dirty="0"/>
          </a:p>
          <a:p>
            <a:r>
              <a:rPr lang="en-US" dirty="0"/>
              <a:t>Toxicity must be managed</a:t>
            </a:r>
          </a:p>
        </p:txBody>
      </p:sp>
      <p:sp>
        <p:nvSpPr>
          <p:cNvPr id="4" name="TextBox 3">
            <a:extLst>
              <a:ext uri="{FF2B5EF4-FFF2-40B4-BE49-F238E27FC236}">
                <a16:creationId xmlns:a16="http://schemas.microsoft.com/office/drawing/2014/main" id="{A35DF7FB-3F8F-B342-A24E-0AA6D61E741E}"/>
              </a:ext>
            </a:extLst>
          </p:cNvPr>
          <p:cNvSpPr txBox="1"/>
          <p:nvPr/>
        </p:nvSpPr>
        <p:spPr>
          <a:xfrm>
            <a:off x="0" y="6488668"/>
            <a:ext cx="6169152" cy="369332"/>
          </a:xfrm>
          <a:prstGeom prst="rect">
            <a:avLst/>
          </a:prstGeom>
          <a:noFill/>
        </p:spPr>
        <p:txBody>
          <a:bodyPr wrap="square">
            <a:spAutoFit/>
          </a:bodyPr>
          <a:lstStyle/>
          <a:p>
            <a:pPr lvl="0">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38063315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EE834A-AB30-2B48-826B-2FAD4CF38846}"/>
              </a:ext>
            </a:extLst>
          </p:cNvPr>
          <p:cNvSpPr>
            <a:spLocks noGrp="1"/>
          </p:cNvSpPr>
          <p:nvPr>
            <p:ph type="title"/>
          </p:nvPr>
        </p:nvSpPr>
        <p:spPr/>
        <p:txBody>
          <a:bodyPr/>
          <a:lstStyle/>
          <a:p>
            <a:r>
              <a:rPr lang="en-US" dirty="0"/>
              <a:t>Should FLT3 be Targeted in the Newly Diagnosed “Unfit” Setting?</a:t>
            </a:r>
          </a:p>
        </p:txBody>
      </p:sp>
      <p:sp>
        <p:nvSpPr>
          <p:cNvPr id="3" name="Content Placeholder 2">
            <a:extLst>
              <a:ext uri="{FF2B5EF4-FFF2-40B4-BE49-F238E27FC236}">
                <a16:creationId xmlns:a16="http://schemas.microsoft.com/office/drawing/2014/main" id="{3803878E-DD7D-4349-921D-121C2C655D7D}"/>
              </a:ext>
            </a:extLst>
          </p:cNvPr>
          <p:cNvSpPr>
            <a:spLocks noGrp="1"/>
          </p:cNvSpPr>
          <p:nvPr>
            <p:ph idx="1"/>
          </p:nvPr>
        </p:nvSpPr>
        <p:spPr/>
        <p:txBody>
          <a:bodyPr/>
          <a:lstStyle/>
          <a:p>
            <a:r>
              <a:rPr lang="en-US" dirty="0"/>
              <a:t>Ven/HMA is standard of care here and better than HMA</a:t>
            </a:r>
          </a:p>
          <a:p>
            <a:endParaRPr lang="en-US" dirty="0"/>
          </a:p>
          <a:p>
            <a:r>
              <a:rPr lang="en-US" dirty="0"/>
              <a:t>What if you use </a:t>
            </a:r>
            <a:r>
              <a:rPr lang="en-US" dirty="0" err="1"/>
              <a:t>gilteritinib+aza</a:t>
            </a:r>
            <a:r>
              <a:rPr lang="en-US" dirty="0"/>
              <a:t> vs </a:t>
            </a:r>
            <a:r>
              <a:rPr lang="en-US" dirty="0" err="1"/>
              <a:t>aza</a:t>
            </a:r>
            <a:r>
              <a:rPr lang="en-US" dirty="0"/>
              <a:t> alone?</a:t>
            </a:r>
          </a:p>
        </p:txBody>
      </p:sp>
      <p:sp>
        <p:nvSpPr>
          <p:cNvPr id="4" name="TextBox 3">
            <a:extLst>
              <a:ext uri="{FF2B5EF4-FFF2-40B4-BE49-F238E27FC236}">
                <a16:creationId xmlns:a16="http://schemas.microsoft.com/office/drawing/2014/main" id="{89ECE360-62F4-394F-9752-FB9AA38114D9}"/>
              </a:ext>
            </a:extLst>
          </p:cNvPr>
          <p:cNvSpPr txBox="1"/>
          <p:nvPr/>
        </p:nvSpPr>
        <p:spPr>
          <a:xfrm>
            <a:off x="0" y="6488668"/>
            <a:ext cx="6169152" cy="369332"/>
          </a:xfrm>
          <a:prstGeom prst="rect">
            <a:avLst/>
          </a:prstGeom>
          <a:noFill/>
        </p:spPr>
        <p:txBody>
          <a:bodyPr wrap="square">
            <a:spAutoFit/>
          </a:bodyPr>
          <a:lstStyle/>
          <a:p>
            <a:pPr lvl="0">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34340211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2B60B0B-4D23-2E4E-A04C-7950772AD316}"/>
              </a:ext>
            </a:extLst>
          </p:cNvPr>
          <p:cNvSpPr/>
          <p:nvPr/>
        </p:nvSpPr>
        <p:spPr>
          <a:xfrm>
            <a:off x="8875915" y="268231"/>
            <a:ext cx="3206496" cy="185186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789F2B-DD73-824E-BECC-1174419F3551}"/>
              </a:ext>
            </a:extLst>
          </p:cNvPr>
          <p:cNvSpPr>
            <a:spLocks noGrp="1"/>
          </p:cNvSpPr>
          <p:nvPr>
            <p:ph type="title"/>
          </p:nvPr>
        </p:nvSpPr>
        <p:spPr/>
        <p:txBody>
          <a:bodyPr/>
          <a:lstStyle/>
          <a:p>
            <a:r>
              <a:rPr lang="en-US" sz="2667" dirty="0">
                <a:solidFill>
                  <a:srgbClr val="572F64"/>
                </a:solidFill>
              </a:rPr>
              <a:t>LACEWING (NCT02752035) Study Design</a:t>
            </a:r>
          </a:p>
        </p:txBody>
      </p:sp>
      <p:cxnSp>
        <p:nvCxnSpPr>
          <p:cNvPr id="34" name="Straight Arrow Connector 33">
            <a:extLst>
              <a:ext uri="{FF2B5EF4-FFF2-40B4-BE49-F238E27FC236}">
                <a16:creationId xmlns:a16="http://schemas.microsoft.com/office/drawing/2014/main" id="{3080B861-3409-934E-9663-2496F022940C}"/>
              </a:ext>
            </a:extLst>
          </p:cNvPr>
          <p:cNvCxnSpPr>
            <a:cxnSpLocks/>
            <a:endCxn id="44" idx="1"/>
          </p:cNvCxnSpPr>
          <p:nvPr/>
        </p:nvCxnSpPr>
        <p:spPr>
          <a:xfrm>
            <a:off x="3042107" y="2621183"/>
            <a:ext cx="1630159" cy="0"/>
          </a:xfrm>
          <a:prstGeom prst="straightConnector1">
            <a:avLst/>
          </a:prstGeom>
          <a:noFill/>
          <a:ln w="38100" cap="flat" cmpd="sng" algn="ctr">
            <a:solidFill>
              <a:schemeClr val="bg1">
                <a:lumMod val="75000"/>
              </a:schemeClr>
            </a:solidFill>
            <a:prstDash val="solid"/>
            <a:tailEnd type="triangle"/>
          </a:ln>
          <a:effectLst/>
        </p:spPr>
      </p:cxnSp>
      <p:sp>
        <p:nvSpPr>
          <p:cNvPr id="35" name="Rectangle 34">
            <a:extLst>
              <a:ext uri="{FF2B5EF4-FFF2-40B4-BE49-F238E27FC236}">
                <a16:creationId xmlns:a16="http://schemas.microsoft.com/office/drawing/2014/main" id="{8B1AD6BF-A2FE-C841-A88B-7B30BFE87934}"/>
              </a:ext>
            </a:extLst>
          </p:cNvPr>
          <p:cNvSpPr/>
          <p:nvPr/>
        </p:nvSpPr>
        <p:spPr>
          <a:xfrm>
            <a:off x="6399817" y="1759992"/>
            <a:ext cx="3653387" cy="2194560"/>
          </a:xfrm>
          <a:prstGeom prst="rect">
            <a:avLst/>
          </a:prstGeom>
          <a:solidFill>
            <a:srgbClr val="F0F0F0"/>
          </a:solidFill>
          <a:ln w="25400" cap="flat" cmpd="sng" algn="ctr">
            <a:noFill/>
            <a:prstDash val="solid"/>
          </a:ln>
          <a:effectLst/>
        </p:spPr>
        <p:txBody>
          <a:bodyPr rtlCol="0" anchor="b"/>
          <a:lstStyle/>
          <a:p>
            <a:pPr algn="ctr" defTabSz="1219170">
              <a:defRPr/>
            </a:pPr>
            <a:r>
              <a:rPr lang="en-US" sz="1067" i="1" kern="0" dirty="0">
                <a:solidFill>
                  <a:srgbClr val="EEECE1">
                    <a:lumMod val="10000"/>
                  </a:srgbClr>
                </a:solidFill>
                <a:latin typeface="Arial" panose="020B0604020202020204"/>
                <a:ea typeface="Geneva" charset="0"/>
                <a:cs typeface="Arial" panose="020B0604020202020204" pitchFamily="34" charset="0"/>
              </a:rPr>
              <a:t>Administered over 28-day cycles</a:t>
            </a:r>
          </a:p>
        </p:txBody>
      </p:sp>
      <p:grpSp>
        <p:nvGrpSpPr>
          <p:cNvPr id="36" name="Group 35">
            <a:extLst>
              <a:ext uri="{FF2B5EF4-FFF2-40B4-BE49-F238E27FC236}">
                <a16:creationId xmlns:a16="http://schemas.microsoft.com/office/drawing/2014/main" id="{FD80E00C-3619-354B-98F1-5A8ED06B37EC}"/>
              </a:ext>
            </a:extLst>
          </p:cNvPr>
          <p:cNvGrpSpPr/>
          <p:nvPr/>
        </p:nvGrpSpPr>
        <p:grpSpPr>
          <a:xfrm>
            <a:off x="6538132" y="1863479"/>
            <a:ext cx="3332197" cy="443291"/>
            <a:chOff x="5537776" y="1236170"/>
            <a:chExt cx="3461336" cy="690207"/>
          </a:xfrm>
        </p:grpSpPr>
        <p:sp>
          <p:nvSpPr>
            <p:cNvPr id="61" name="Rectangle 60">
              <a:extLst>
                <a:ext uri="{FF2B5EF4-FFF2-40B4-BE49-F238E27FC236}">
                  <a16:creationId xmlns:a16="http://schemas.microsoft.com/office/drawing/2014/main" id="{F45B2E3D-D607-B54F-BB21-CFE654BBB57C}"/>
                </a:ext>
              </a:extLst>
            </p:cNvPr>
            <p:cNvSpPr/>
            <p:nvPr/>
          </p:nvSpPr>
          <p:spPr>
            <a:xfrm>
              <a:off x="5546501" y="1241071"/>
              <a:ext cx="3452611" cy="685306"/>
            </a:xfrm>
            <a:prstGeom prst="rect">
              <a:avLst/>
            </a:prstGeom>
            <a:solidFill>
              <a:sysClr val="window" lastClr="FFFFFF"/>
            </a:solidFill>
            <a:ln w="25400" cap="flat" cmpd="sng" algn="ctr">
              <a:noFill/>
              <a:prstDash val="solid"/>
            </a:ln>
            <a:effectLst/>
          </p:spPr>
          <p:txBody>
            <a:bodyPr rtlCol="0" anchor="b"/>
            <a:lstStyle/>
            <a:p>
              <a:pPr algn="ctr" defTabSz="1219170">
                <a:defRPr/>
              </a:pPr>
              <a:endParaRPr lang="en-US" sz="1200" b="1" kern="0" dirty="0">
                <a:solidFill>
                  <a:srgbClr val="1F497D"/>
                </a:solidFill>
                <a:latin typeface="Calibri"/>
                <a:ea typeface="Geneva" charset="0"/>
                <a:cs typeface="Arial" panose="020B0604020202020204" pitchFamily="34" charset="0"/>
              </a:endParaRPr>
            </a:p>
            <a:p>
              <a:pPr algn="ctr" defTabSz="1219170">
                <a:defRPr/>
              </a:pPr>
              <a:r>
                <a:rPr lang="en-US" sz="1067" b="1" kern="0" dirty="0">
                  <a:solidFill>
                    <a:srgbClr val="EEECE1">
                      <a:lumMod val="10000"/>
                    </a:srgbClr>
                  </a:solidFill>
                  <a:latin typeface="Arial" panose="020B0604020202020204"/>
                  <a:ea typeface="Geneva" charset="0"/>
                  <a:cs typeface="Arial" panose="020B0604020202020204" pitchFamily="34" charset="0"/>
                </a:rPr>
                <a:t>Gilteritinib</a:t>
              </a:r>
              <a:r>
                <a:rPr lang="en-US" sz="1067" kern="0" dirty="0">
                  <a:solidFill>
                    <a:srgbClr val="EEECE1">
                      <a:lumMod val="10000"/>
                    </a:srgbClr>
                  </a:solidFill>
                  <a:latin typeface="Arial" panose="020B0604020202020204"/>
                  <a:ea typeface="Geneva" charset="0"/>
                  <a:cs typeface="Arial" panose="020B0604020202020204" pitchFamily="34" charset="0"/>
                </a:rPr>
                <a:t> 120 mg PO daily on Days 1-28</a:t>
              </a:r>
            </a:p>
          </p:txBody>
        </p:sp>
        <p:sp>
          <p:nvSpPr>
            <p:cNvPr id="62" name="Rectangle 61">
              <a:extLst>
                <a:ext uri="{FF2B5EF4-FFF2-40B4-BE49-F238E27FC236}">
                  <a16:creationId xmlns:a16="http://schemas.microsoft.com/office/drawing/2014/main" id="{6C7B6EA7-6335-A140-A9B0-4318DEDCA2FA}"/>
                </a:ext>
              </a:extLst>
            </p:cNvPr>
            <p:cNvSpPr/>
            <p:nvPr/>
          </p:nvSpPr>
          <p:spPr>
            <a:xfrm>
              <a:off x="5537776" y="1236170"/>
              <a:ext cx="3456432" cy="301535"/>
            </a:xfrm>
            <a:prstGeom prst="rect">
              <a:avLst/>
            </a:prstGeom>
            <a:solidFill>
              <a:srgbClr val="1F497D"/>
            </a:solidFill>
            <a:ln w="25400" cap="flat" cmpd="sng" algn="ctr">
              <a:noFill/>
              <a:prstDash val="solid"/>
            </a:ln>
            <a:effectLst/>
          </p:spPr>
          <p:txBody>
            <a:bodyPr rtlCol="0" anchor="ctr"/>
            <a:lstStyle/>
            <a:p>
              <a:pPr algn="ctr" defTabSz="1219170">
                <a:defRPr/>
              </a:pPr>
              <a:r>
                <a:rPr lang="en-US" sz="1333" b="1" kern="0" dirty="0">
                  <a:solidFill>
                    <a:prstClr val="white"/>
                  </a:solidFill>
                  <a:latin typeface="Arial" panose="020B0604020202020204"/>
                  <a:ea typeface="Geneva" charset="0"/>
                  <a:cs typeface="Arial" panose="020B0604020202020204" pitchFamily="34" charset="0"/>
                </a:rPr>
                <a:t>GIL</a:t>
              </a:r>
            </a:p>
          </p:txBody>
        </p:sp>
      </p:grpSp>
      <p:grpSp>
        <p:nvGrpSpPr>
          <p:cNvPr id="37" name="Group 36">
            <a:extLst>
              <a:ext uri="{FF2B5EF4-FFF2-40B4-BE49-F238E27FC236}">
                <a16:creationId xmlns:a16="http://schemas.microsoft.com/office/drawing/2014/main" id="{316F6318-2B2F-CD4A-876C-507228C24BEB}"/>
              </a:ext>
            </a:extLst>
          </p:cNvPr>
          <p:cNvGrpSpPr/>
          <p:nvPr/>
        </p:nvGrpSpPr>
        <p:grpSpPr>
          <a:xfrm>
            <a:off x="6546531" y="2425670"/>
            <a:ext cx="3323799" cy="660213"/>
            <a:chOff x="5538988" y="2446898"/>
            <a:chExt cx="3452612" cy="685800"/>
          </a:xfrm>
        </p:grpSpPr>
        <p:sp>
          <p:nvSpPr>
            <p:cNvPr id="59" name="Rectangle 58">
              <a:extLst>
                <a:ext uri="{FF2B5EF4-FFF2-40B4-BE49-F238E27FC236}">
                  <a16:creationId xmlns:a16="http://schemas.microsoft.com/office/drawing/2014/main" id="{56E399AC-3C82-DA49-BF54-CC2A67B1D8B5}"/>
                </a:ext>
              </a:extLst>
            </p:cNvPr>
            <p:cNvSpPr/>
            <p:nvPr/>
          </p:nvSpPr>
          <p:spPr>
            <a:xfrm>
              <a:off x="5538988" y="2446898"/>
              <a:ext cx="3452612" cy="685800"/>
            </a:xfrm>
            <a:prstGeom prst="rect">
              <a:avLst/>
            </a:prstGeom>
            <a:solidFill>
              <a:sysClr val="window" lastClr="FFFFFF"/>
            </a:solidFill>
            <a:ln w="25400" cap="flat" cmpd="sng" algn="ctr">
              <a:noFill/>
              <a:prstDash val="solid"/>
            </a:ln>
            <a:effectLst/>
          </p:spPr>
          <p:txBody>
            <a:bodyPr lIns="121920" tIns="60960" rIns="121920" bIns="60960" rtlCol="0" anchor="b"/>
            <a:lstStyle/>
            <a:p>
              <a:pPr algn="ctr" defTabSz="1219170">
                <a:defRPr/>
              </a:pPr>
              <a:endParaRPr lang="en-US" sz="1067" b="1" kern="0" dirty="0">
                <a:solidFill>
                  <a:srgbClr val="1F497D"/>
                </a:solidFill>
                <a:latin typeface="Calibri"/>
                <a:ea typeface="Geneva" charset="0"/>
                <a:cs typeface="Arial" panose="020B0604020202020204" pitchFamily="34" charset="0"/>
              </a:endParaRPr>
            </a:p>
            <a:p>
              <a:pPr algn="ctr" defTabSz="1219170">
                <a:defRPr/>
              </a:pPr>
              <a:r>
                <a:rPr lang="en-US" sz="1067" b="1" kern="0" dirty="0">
                  <a:solidFill>
                    <a:srgbClr val="EEECE1">
                      <a:lumMod val="10000"/>
                    </a:srgbClr>
                  </a:solidFill>
                  <a:latin typeface="Arial" panose="020B0604020202020204"/>
                  <a:ea typeface="Geneva" charset="0"/>
                  <a:cs typeface="Arial" panose="020B0604020202020204" pitchFamily="34" charset="0"/>
                </a:rPr>
                <a:t>Gilteritinib</a:t>
              </a:r>
              <a:r>
                <a:rPr lang="en-US" sz="1067" kern="0" dirty="0">
                  <a:solidFill>
                    <a:srgbClr val="EEECE1">
                      <a:lumMod val="10000"/>
                    </a:srgbClr>
                  </a:solidFill>
                  <a:latin typeface="Arial" panose="020B0604020202020204"/>
                  <a:ea typeface="Geneva" charset="0"/>
                  <a:cs typeface="Arial" panose="020B0604020202020204" pitchFamily="34" charset="0"/>
                </a:rPr>
                <a:t>  120 mg PO daily on Days 1-28, and</a:t>
              </a:r>
            </a:p>
            <a:p>
              <a:pPr algn="ctr" defTabSz="1219170">
                <a:defRPr/>
              </a:pPr>
              <a:r>
                <a:rPr lang="en-US" sz="1067" b="1" kern="0" dirty="0">
                  <a:solidFill>
                    <a:srgbClr val="EEECE1">
                      <a:lumMod val="10000"/>
                    </a:srgbClr>
                  </a:solidFill>
                  <a:latin typeface="Arial" panose="020B0604020202020204"/>
                  <a:ea typeface="Geneva" charset="0"/>
                  <a:cs typeface="Arial" panose="020B0604020202020204" pitchFamily="34" charset="0"/>
                </a:rPr>
                <a:t>Azacitidine </a:t>
              </a:r>
              <a:r>
                <a:rPr lang="en-US" sz="1067" kern="0" dirty="0">
                  <a:solidFill>
                    <a:srgbClr val="EEECE1">
                      <a:lumMod val="10000"/>
                    </a:srgbClr>
                  </a:solidFill>
                  <a:latin typeface="Arial" panose="020B0604020202020204"/>
                  <a:ea typeface="Geneva" charset="0"/>
                  <a:cs typeface="Arial" panose="020B0604020202020204" pitchFamily="34" charset="0"/>
                </a:rPr>
                <a:t>75 mg/m</a:t>
              </a:r>
              <a:r>
                <a:rPr lang="en-US" sz="1067" kern="0" baseline="30000" dirty="0">
                  <a:solidFill>
                    <a:srgbClr val="EEECE1">
                      <a:lumMod val="10000"/>
                    </a:srgbClr>
                  </a:solidFill>
                  <a:latin typeface="Arial" panose="020B0604020202020204"/>
                  <a:ea typeface="Geneva" charset="0"/>
                  <a:cs typeface="Arial" panose="020B0604020202020204" pitchFamily="34" charset="0"/>
                </a:rPr>
                <a:t>2 </a:t>
              </a:r>
              <a:r>
                <a:rPr lang="en-US" sz="1067" kern="0" dirty="0">
                  <a:solidFill>
                    <a:srgbClr val="EEECE1">
                      <a:lumMod val="10000"/>
                    </a:srgbClr>
                  </a:solidFill>
                  <a:latin typeface="Arial" panose="020B0604020202020204"/>
                  <a:ea typeface="Geneva" charset="0"/>
                  <a:cs typeface="Arial" panose="020B0604020202020204" pitchFamily="34" charset="0"/>
                </a:rPr>
                <a:t>IV or SC daily on Days 1-7</a:t>
              </a:r>
            </a:p>
          </p:txBody>
        </p:sp>
        <p:sp>
          <p:nvSpPr>
            <p:cNvPr id="60" name="Rectangle 59">
              <a:extLst>
                <a:ext uri="{FF2B5EF4-FFF2-40B4-BE49-F238E27FC236}">
                  <a16:creationId xmlns:a16="http://schemas.microsoft.com/office/drawing/2014/main" id="{A98B6112-E408-8249-A445-FB6ED74D1B47}"/>
                </a:ext>
              </a:extLst>
            </p:cNvPr>
            <p:cNvSpPr/>
            <p:nvPr/>
          </p:nvSpPr>
          <p:spPr>
            <a:xfrm>
              <a:off x="5538989" y="2446899"/>
              <a:ext cx="3452610" cy="201168"/>
            </a:xfrm>
            <a:prstGeom prst="rect">
              <a:avLst/>
            </a:prstGeom>
            <a:solidFill>
              <a:srgbClr val="1377BC"/>
            </a:solidFill>
            <a:ln w="25400" cap="flat" cmpd="sng" algn="ctr">
              <a:noFill/>
              <a:prstDash val="solid"/>
            </a:ln>
            <a:effectLst/>
          </p:spPr>
          <p:txBody>
            <a:bodyPr rtlCol="0" anchor="ctr"/>
            <a:lstStyle/>
            <a:p>
              <a:pPr algn="ctr" defTabSz="1219170">
                <a:defRPr/>
              </a:pPr>
              <a:r>
                <a:rPr lang="en-US" sz="1333" b="1" kern="0" dirty="0">
                  <a:solidFill>
                    <a:prstClr val="white"/>
                  </a:solidFill>
                  <a:latin typeface="Arial" panose="020B0604020202020204"/>
                  <a:ea typeface="Geneva" charset="0"/>
                  <a:cs typeface="Arial" panose="020B0604020202020204" pitchFamily="34" charset="0"/>
                </a:rPr>
                <a:t>GIL+AZA</a:t>
              </a:r>
            </a:p>
          </p:txBody>
        </p:sp>
      </p:grpSp>
      <p:grpSp>
        <p:nvGrpSpPr>
          <p:cNvPr id="38" name="Group 37">
            <a:extLst>
              <a:ext uri="{FF2B5EF4-FFF2-40B4-BE49-F238E27FC236}">
                <a16:creationId xmlns:a16="http://schemas.microsoft.com/office/drawing/2014/main" id="{0C40A5DA-583A-9E4B-9846-199EE22F88CC}"/>
              </a:ext>
            </a:extLst>
          </p:cNvPr>
          <p:cNvGrpSpPr/>
          <p:nvPr/>
        </p:nvGrpSpPr>
        <p:grpSpPr>
          <a:xfrm>
            <a:off x="6546532" y="3204785"/>
            <a:ext cx="3323797" cy="440617"/>
            <a:chOff x="5538988" y="3733800"/>
            <a:chExt cx="3452611" cy="457694"/>
          </a:xfrm>
        </p:grpSpPr>
        <p:sp>
          <p:nvSpPr>
            <p:cNvPr id="57" name="Rectangle 56">
              <a:extLst>
                <a:ext uri="{FF2B5EF4-FFF2-40B4-BE49-F238E27FC236}">
                  <a16:creationId xmlns:a16="http://schemas.microsoft.com/office/drawing/2014/main" id="{9D4F015F-8657-314A-9089-720464B0EB2D}"/>
                </a:ext>
              </a:extLst>
            </p:cNvPr>
            <p:cNvSpPr/>
            <p:nvPr/>
          </p:nvSpPr>
          <p:spPr>
            <a:xfrm>
              <a:off x="5538988" y="3734294"/>
              <a:ext cx="3452611" cy="457200"/>
            </a:xfrm>
            <a:prstGeom prst="rect">
              <a:avLst/>
            </a:prstGeom>
            <a:solidFill>
              <a:sysClr val="window" lastClr="FFFFFF"/>
            </a:solidFill>
            <a:ln w="25400" cap="flat" cmpd="sng" algn="ctr">
              <a:noFill/>
              <a:prstDash val="solid"/>
            </a:ln>
            <a:effectLst/>
          </p:spPr>
          <p:txBody>
            <a:bodyPr rtlCol="0" anchor="b"/>
            <a:lstStyle/>
            <a:p>
              <a:pPr algn="ctr" defTabSz="1219170">
                <a:defRPr/>
              </a:pPr>
              <a:r>
                <a:rPr lang="en-US" sz="1067" b="1" kern="0" dirty="0">
                  <a:solidFill>
                    <a:srgbClr val="EEECE1">
                      <a:lumMod val="10000"/>
                    </a:srgbClr>
                  </a:solidFill>
                  <a:latin typeface="Arial" panose="020B0604020202020204"/>
                  <a:ea typeface="Geneva" charset="0"/>
                  <a:cs typeface="Arial" panose="020B0604020202020204" pitchFamily="34" charset="0"/>
                </a:rPr>
                <a:t>Azacitidine </a:t>
              </a:r>
              <a:r>
                <a:rPr lang="en-US" sz="1067" kern="0" dirty="0">
                  <a:solidFill>
                    <a:srgbClr val="EEECE1">
                      <a:lumMod val="10000"/>
                    </a:srgbClr>
                  </a:solidFill>
                  <a:latin typeface="Arial" panose="020B0604020202020204"/>
                  <a:ea typeface="Geneva" charset="0"/>
                  <a:cs typeface="Arial" panose="020B0604020202020204" pitchFamily="34" charset="0"/>
                </a:rPr>
                <a:t>75 mg/m</a:t>
              </a:r>
              <a:r>
                <a:rPr lang="en-US" sz="1067" kern="0" baseline="30000" dirty="0">
                  <a:solidFill>
                    <a:srgbClr val="EEECE1">
                      <a:lumMod val="10000"/>
                    </a:srgbClr>
                  </a:solidFill>
                  <a:latin typeface="Arial" panose="020B0604020202020204"/>
                  <a:ea typeface="Geneva" charset="0"/>
                  <a:cs typeface="Arial" panose="020B0604020202020204" pitchFamily="34" charset="0"/>
                </a:rPr>
                <a:t>2</a:t>
              </a:r>
              <a:r>
                <a:rPr lang="en-US" sz="1067" kern="0" dirty="0">
                  <a:solidFill>
                    <a:srgbClr val="EEECE1">
                      <a:lumMod val="10000"/>
                    </a:srgbClr>
                  </a:solidFill>
                  <a:latin typeface="Arial" panose="020B0604020202020204"/>
                  <a:ea typeface="Geneva" charset="0"/>
                  <a:cs typeface="Arial" panose="020B0604020202020204" pitchFamily="34" charset="0"/>
                </a:rPr>
                <a:t> IV or SC daily on Days 1-7</a:t>
              </a:r>
            </a:p>
          </p:txBody>
        </p:sp>
        <p:sp>
          <p:nvSpPr>
            <p:cNvPr id="58" name="Rectangle 57">
              <a:extLst>
                <a:ext uri="{FF2B5EF4-FFF2-40B4-BE49-F238E27FC236}">
                  <a16:creationId xmlns:a16="http://schemas.microsoft.com/office/drawing/2014/main" id="{EFFC2BA5-61F6-2A41-81CA-FF3EA5F29A58}"/>
                </a:ext>
              </a:extLst>
            </p:cNvPr>
            <p:cNvSpPr/>
            <p:nvPr/>
          </p:nvSpPr>
          <p:spPr>
            <a:xfrm>
              <a:off x="5538988" y="3733800"/>
              <a:ext cx="3452609" cy="201168"/>
            </a:xfrm>
            <a:prstGeom prst="rect">
              <a:avLst/>
            </a:prstGeom>
            <a:solidFill>
              <a:srgbClr val="F17F31"/>
            </a:solidFill>
            <a:ln w="25400" cap="flat" cmpd="sng" algn="ctr">
              <a:noFill/>
              <a:prstDash val="solid"/>
            </a:ln>
            <a:effectLst/>
          </p:spPr>
          <p:txBody>
            <a:bodyPr rtlCol="0" anchor="ctr"/>
            <a:lstStyle/>
            <a:p>
              <a:pPr algn="ctr" defTabSz="1219170">
                <a:defRPr/>
              </a:pPr>
              <a:r>
                <a:rPr lang="en-US" sz="1333" b="1" kern="0" dirty="0">
                  <a:solidFill>
                    <a:prstClr val="white"/>
                  </a:solidFill>
                  <a:latin typeface="Arial" panose="020B0604020202020204"/>
                  <a:ea typeface="Geneva" charset="0"/>
                  <a:cs typeface="Arial" panose="020B0604020202020204" pitchFamily="34" charset="0"/>
                </a:rPr>
                <a:t>AZA</a:t>
              </a:r>
            </a:p>
          </p:txBody>
        </p:sp>
      </p:grpSp>
      <p:cxnSp>
        <p:nvCxnSpPr>
          <p:cNvPr id="39" name="Straight Arrow Connector 38">
            <a:extLst>
              <a:ext uri="{FF2B5EF4-FFF2-40B4-BE49-F238E27FC236}">
                <a16:creationId xmlns:a16="http://schemas.microsoft.com/office/drawing/2014/main" id="{D02DC4FB-6ED2-6A4F-8EA2-6B50372A5B05}"/>
              </a:ext>
            </a:extLst>
          </p:cNvPr>
          <p:cNvCxnSpPr>
            <a:cxnSpLocks/>
            <a:stCxn id="61" idx="3"/>
          </p:cNvCxnSpPr>
          <p:nvPr/>
        </p:nvCxnSpPr>
        <p:spPr>
          <a:xfrm>
            <a:off x="9870330" y="2086699"/>
            <a:ext cx="489732" cy="0"/>
          </a:xfrm>
          <a:prstGeom prst="straightConnector1">
            <a:avLst/>
          </a:prstGeom>
          <a:noFill/>
          <a:ln w="38100" cap="flat" cmpd="sng" algn="ctr">
            <a:solidFill>
              <a:schemeClr val="bg1">
                <a:lumMod val="75000"/>
              </a:schemeClr>
            </a:solidFill>
            <a:prstDash val="solid"/>
            <a:tailEnd type="triangle"/>
          </a:ln>
          <a:effectLst/>
        </p:spPr>
      </p:cxnSp>
      <p:cxnSp>
        <p:nvCxnSpPr>
          <p:cNvPr id="40" name="Straight Arrow Connector 39">
            <a:extLst>
              <a:ext uri="{FF2B5EF4-FFF2-40B4-BE49-F238E27FC236}">
                <a16:creationId xmlns:a16="http://schemas.microsoft.com/office/drawing/2014/main" id="{0A214AE2-52AD-3641-9026-3ABCD559F114}"/>
              </a:ext>
            </a:extLst>
          </p:cNvPr>
          <p:cNvCxnSpPr>
            <a:cxnSpLocks/>
            <a:stCxn id="59" idx="3"/>
            <a:endCxn id="43" idx="1"/>
          </p:cNvCxnSpPr>
          <p:nvPr/>
        </p:nvCxnSpPr>
        <p:spPr>
          <a:xfrm flipV="1">
            <a:off x="9870329" y="2752866"/>
            <a:ext cx="490768" cy="2911"/>
          </a:xfrm>
          <a:prstGeom prst="straightConnector1">
            <a:avLst/>
          </a:prstGeom>
          <a:noFill/>
          <a:ln w="38100" cap="flat" cmpd="sng" algn="ctr">
            <a:solidFill>
              <a:schemeClr val="bg1">
                <a:lumMod val="75000"/>
              </a:schemeClr>
            </a:solidFill>
            <a:prstDash val="solid"/>
            <a:tailEnd type="triangle"/>
          </a:ln>
          <a:effectLst/>
        </p:spPr>
      </p:cxnSp>
      <p:cxnSp>
        <p:nvCxnSpPr>
          <p:cNvPr id="41" name="Straight Arrow Connector 40">
            <a:extLst>
              <a:ext uri="{FF2B5EF4-FFF2-40B4-BE49-F238E27FC236}">
                <a16:creationId xmlns:a16="http://schemas.microsoft.com/office/drawing/2014/main" id="{12C0205A-1D99-2243-9A60-83618282FF77}"/>
              </a:ext>
            </a:extLst>
          </p:cNvPr>
          <p:cNvCxnSpPr/>
          <p:nvPr/>
        </p:nvCxnSpPr>
        <p:spPr>
          <a:xfrm flipV="1">
            <a:off x="9869293" y="3436503"/>
            <a:ext cx="490768" cy="0"/>
          </a:xfrm>
          <a:prstGeom prst="straightConnector1">
            <a:avLst/>
          </a:prstGeom>
          <a:noFill/>
          <a:ln w="38100" cap="flat" cmpd="sng" algn="ctr">
            <a:solidFill>
              <a:schemeClr val="bg1">
                <a:lumMod val="75000"/>
              </a:schemeClr>
            </a:solidFill>
            <a:prstDash val="solid"/>
            <a:tailEnd type="triangle"/>
          </a:ln>
          <a:effectLst/>
        </p:spPr>
      </p:cxnSp>
      <p:cxnSp>
        <p:nvCxnSpPr>
          <p:cNvPr id="42" name="Connector: Elbow 24">
            <a:extLst>
              <a:ext uri="{FF2B5EF4-FFF2-40B4-BE49-F238E27FC236}">
                <a16:creationId xmlns:a16="http://schemas.microsoft.com/office/drawing/2014/main" id="{07BECDE1-BE4D-FC45-B3EB-B72FA35939CA}"/>
              </a:ext>
            </a:extLst>
          </p:cNvPr>
          <p:cNvCxnSpPr>
            <a:cxnSpLocks/>
            <a:stCxn id="44" idx="3"/>
            <a:endCxn id="57" idx="1"/>
          </p:cNvCxnSpPr>
          <p:nvPr/>
        </p:nvCxnSpPr>
        <p:spPr>
          <a:xfrm>
            <a:off x="5822327" y="2621183"/>
            <a:ext cx="724205" cy="804148"/>
          </a:xfrm>
          <a:prstGeom prst="bentConnector3">
            <a:avLst/>
          </a:prstGeom>
          <a:noFill/>
          <a:ln w="38100" cap="flat" cmpd="sng" algn="ctr">
            <a:solidFill>
              <a:schemeClr val="bg1">
                <a:lumMod val="75000"/>
              </a:schemeClr>
            </a:solidFill>
            <a:prstDash val="solid"/>
            <a:tailEnd type="triangle"/>
          </a:ln>
          <a:effectLst/>
        </p:spPr>
      </p:cxnSp>
      <p:sp>
        <p:nvSpPr>
          <p:cNvPr id="43" name="Rectangle 42">
            <a:extLst>
              <a:ext uri="{FF2B5EF4-FFF2-40B4-BE49-F238E27FC236}">
                <a16:creationId xmlns:a16="http://schemas.microsoft.com/office/drawing/2014/main" id="{AB286C16-C987-6749-89D9-1B0A45ADB3F2}"/>
              </a:ext>
            </a:extLst>
          </p:cNvPr>
          <p:cNvSpPr/>
          <p:nvPr/>
        </p:nvSpPr>
        <p:spPr>
          <a:xfrm>
            <a:off x="10361098" y="1863479"/>
            <a:ext cx="1100356" cy="1778773"/>
          </a:xfrm>
          <a:prstGeom prst="rect">
            <a:avLst/>
          </a:prstGeom>
          <a:noFill/>
          <a:ln w="25400" cap="flat" cmpd="sng" algn="ctr">
            <a:solidFill>
              <a:schemeClr val="bg1">
                <a:lumMod val="75000"/>
              </a:schemeClr>
            </a:solidFill>
            <a:prstDash val="solid"/>
          </a:ln>
          <a:effectLst/>
        </p:spPr>
        <p:txBody>
          <a:bodyPr rtlCol="0" anchor="ctr"/>
          <a:lstStyle/>
          <a:p>
            <a:pPr algn="ctr" defTabSz="1219170">
              <a:defRPr/>
            </a:pPr>
            <a:r>
              <a:rPr lang="en-US" sz="1200" kern="0" dirty="0">
                <a:solidFill>
                  <a:srgbClr val="EEECE1">
                    <a:lumMod val="10000"/>
                  </a:srgbClr>
                </a:solidFill>
                <a:latin typeface="Arial" panose="020B0604020202020204"/>
                <a:ea typeface="Geneva" charset="0"/>
                <a:cs typeface="Arial" panose="020B0604020202020204" pitchFamily="34" charset="0"/>
              </a:rPr>
              <a:t>30-day follow-up, then </a:t>
            </a:r>
            <a:r>
              <a:rPr lang="en-GB" sz="1200" kern="0" dirty="0">
                <a:solidFill>
                  <a:srgbClr val="EEECE1">
                    <a:lumMod val="10000"/>
                  </a:srgbClr>
                </a:solidFill>
                <a:latin typeface="Arial" panose="020B0604020202020204"/>
                <a:ea typeface="Geneva" charset="0"/>
                <a:cs typeface="Arial" panose="020B0604020202020204" pitchFamily="34" charset="0"/>
              </a:rPr>
              <a:t>every 3 months for up to 3 years</a:t>
            </a:r>
            <a:r>
              <a:rPr lang="en-GB" sz="1200" kern="0" baseline="30000" dirty="0">
                <a:solidFill>
                  <a:srgbClr val="EEECE1">
                    <a:lumMod val="10000"/>
                  </a:srgbClr>
                </a:solidFill>
                <a:latin typeface="Arial" panose="020B0604020202020204"/>
                <a:ea typeface="Geneva" charset="0"/>
                <a:cs typeface="Arial" panose="020B0604020202020204" pitchFamily="34" charset="0"/>
              </a:rPr>
              <a:t>c</a:t>
            </a:r>
          </a:p>
        </p:txBody>
      </p:sp>
      <p:sp>
        <p:nvSpPr>
          <p:cNvPr id="44" name="Rectangle 43">
            <a:extLst>
              <a:ext uri="{FF2B5EF4-FFF2-40B4-BE49-F238E27FC236}">
                <a16:creationId xmlns:a16="http://schemas.microsoft.com/office/drawing/2014/main" id="{F8008F87-7BE6-C642-A4D0-8DFC4F02C158}"/>
              </a:ext>
            </a:extLst>
          </p:cNvPr>
          <p:cNvSpPr/>
          <p:nvPr/>
        </p:nvSpPr>
        <p:spPr>
          <a:xfrm>
            <a:off x="4672266" y="2231667"/>
            <a:ext cx="1150061" cy="779032"/>
          </a:xfrm>
          <a:prstGeom prst="rect">
            <a:avLst/>
          </a:prstGeom>
          <a:noFill/>
          <a:ln w="25400" cap="flat" cmpd="sng" algn="ctr">
            <a:solidFill>
              <a:schemeClr val="bg1">
                <a:lumMod val="75000"/>
              </a:schemeClr>
            </a:solidFill>
            <a:prstDash val="solid"/>
          </a:ln>
          <a:effectLst/>
        </p:spPr>
        <p:txBody>
          <a:bodyPr rtlCol="0" anchor="ctr"/>
          <a:lstStyle/>
          <a:p>
            <a:pPr algn="ctr" defTabSz="1219170">
              <a:defRPr/>
            </a:pPr>
            <a:r>
              <a:rPr lang="en-US" sz="1200" kern="0" dirty="0">
                <a:solidFill>
                  <a:srgbClr val="EEECE1">
                    <a:lumMod val="10000"/>
                  </a:srgbClr>
                </a:solidFill>
                <a:latin typeface="Arial" panose="020B0604020202020204"/>
                <a:ea typeface="Geneva" charset="0"/>
                <a:cs typeface="Arial" panose="020B0604020202020204" pitchFamily="34" charset="0"/>
              </a:rPr>
              <a:t>Randomized </a:t>
            </a:r>
          </a:p>
          <a:p>
            <a:pPr algn="ctr" defTabSz="1219170">
              <a:defRPr/>
            </a:pPr>
            <a:r>
              <a:rPr lang="en-US" sz="1200" kern="0" dirty="0">
                <a:solidFill>
                  <a:srgbClr val="EEECE1">
                    <a:lumMod val="10000"/>
                  </a:srgbClr>
                </a:solidFill>
                <a:latin typeface="Arial" panose="020B0604020202020204"/>
                <a:ea typeface="Geneva" charset="0"/>
                <a:cs typeface="Arial" panose="020B0604020202020204" pitchFamily="34" charset="0"/>
              </a:rPr>
              <a:t>2:1</a:t>
            </a:r>
            <a:r>
              <a:rPr lang="en-US" sz="1200" kern="0" baseline="30000" dirty="0">
                <a:solidFill>
                  <a:srgbClr val="EEECE1">
                    <a:lumMod val="10000"/>
                  </a:srgbClr>
                </a:solidFill>
                <a:latin typeface="Arial" panose="020B0604020202020204"/>
                <a:ea typeface="Geneva" charset="0"/>
                <a:cs typeface="Arial" panose="020B0604020202020204" pitchFamily="34" charset="0"/>
              </a:rPr>
              <a:t>a</a:t>
            </a:r>
          </a:p>
          <a:p>
            <a:pPr algn="ctr" defTabSz="1219170">
              <a:defRPr/>
            </a:pPr>
            <a:r>
              <a:rPr lang="en-US" sz="1200" kern="0" dirty="0">
                <a:solidFill>
                  <a:srgbClr val="EEECE1">
                    <a:lumMod val="10000"/>
                  </a:srgbClr>
                </a:solidFill>
                <a:latin typeface="Arial" panose="020B0604020202020204"/>
                <a:ea typeface="Geneva" charset="0"/>
                <a:cs typeface="Arial" panose="020B0604020202020204" pitchFamily="34" charset="0"/>
              </a:rPr>
              <a:t>(N=145)</a:t>
            </a:r>
          </a:p>
        </p:txBody>
      </p:sp>
      <p:sp>
        <p:nvSpPr>
          <p:cNvPr id="45" name="Rectangle 44">
            <a:extLst>
              <a:ext uri="{FF2B5EF4-FFF2-40B4-BE49-F238E27FC236}">
                <a16:creationId xmlns:a16="http://schemas.microsoft.com/office/drawing/2014/main" id="{DD4D9A23-7417-FB44-8E92-BEEB00D7F6D6}"/>
              </a:ext>
            </a:extLst>
          </p:cNvPr>
          <p:cNvSpPr/>
          <p:nvPr/>
        </p:nvSpPr>
        <p:spPr>
          <a:xfrm>
            <a:off x="768039" y="1973382"/>
            <a:ext cx="2274068" cy="947141"/>
          </a:xfrm>
          <a:prstGeom prst="rect">
            <a:avLst/>
          </a:prstGeom>
          <a:noFill/>
          <a:ln w="25400" cap="flat" cmpd="sng" algn="ctr">
            <a:solidFill>
              <a:schemeClr val="bg1">
                <a:lumMod val="75000"/>
              </a:schemeClr>
            </a:solidFill>
            <a:prstDash val="solid"/>
          </a:ln>
          <a:effectLst/>
        </p:spPr>
        <p:txBody>
          <a:bodyPr rtlCol="0" anchor="ctr"/>
          <a:lstStyle/>
          <a:p>
            <a:pPr algn="ctr" defTabSz="1219170">
              <a:defRPr/>
            </a:pPr>
            <a:r>
              <a:rPr lang="en-US" sz="1333" kern="0" dirty="0">
                <a:solidFill>
                  <a:srgbClr val="EEECE1">
                    <a:lumMod val="10000"/>
                  </a:srgbClr>
                </a:solidFill>
                <a:latin typeface="Arial" panose="020B0604020202020204"/>
                <a:ea typeface="Geneva" charset="0"/>
                <a:cs typeface="Arial" panose="020B0604020202020204" pitchFamily="34" charset="0"/>
              </a:rPr>
              <a:t>Newly diagnosed </a:t>
            </a:r>
            <a:r>
              <a:rPr lang="en-US" sz="1333" i="1" kern="0" dirty="0">
                <a:solidFill>
                  <a:srgbClr val="EEECE1">
                    <a:lumMod val="10000"/>
                  </a:srgbClr>
                </a:solidFill>
                <a:latin typeface="Arial" panose="020B0604020202020204"/>
                <a:ea typeface="Geneva" charset="0"/>
                <a:cs typeface="Arial" panose="020B0604020202020204" pitchFamily="34" charset="0"/>
              </a:rPr>
              <a:t>FLT3</a:t>
            </a:r>
            <a:r>
              <a:rPr lang="en-US" sz="1333" kern="0" baseline="30000" dirty="0">
                <a:solidFill>
                  <a:srgbClr val="EEECE1">
                    <a:lumMod val="10000"/>
                  </a:srgbClr>
                </a:solidFill>
                <a:latin typeface="Arial" panose="020B0604020202020204"/>
                <a:ea typeface="Geneva" charset="0"/>
                <a:cs typeface="Arial" panose="020B0604020202020204" pitchFamily="34" charset="0"/>
              </a:rPr>
              <a:t>mut+ </a:t>
            </a:r>
            <a:r>
              <a:rPr lang="en-US" sz="1333" kern="0" dirty="0">
                <a:solidFill>
                  <a:srgbClr val="EEECE1">
                    <a:lumMod val="10000"/>
                  </a:srgbClr>
                </a:solidFill>
                <a:latin typeface="Arial" panose="020B0604020202020204"/>
                <a:ea typeface="Geneva" charset="0"/>
                <a:cs typeface="Arial" panose="020B0604020202020204" pitchFamily="34" charset="0"/>
              </a:rPr>
              <a:t>AML not eligible for intensive induction chemotherapy</a:t>
            </a:r>
          </a:p>
        </p:txBody>
      </p:sp>
      <p:grpSp>
        <p:nvGrpSpPr>
          <p:cNvPr id="46" name="Group 45">
            <a:extLst>
              <a:ext uri="{FF2B5EF4-FFF2-40B4-BE49-F238E27FC236}">
                <a16:creationId xmlns:a16="http://schemas.microsoft.com/office/drawing/2014/main" id="{5DE2C900-3B63-E54E-9F9C-C26275D4A5F3}"/>
              </a:ext>
            </a:extLst>
          </p:cNvPr>
          <p:cNvGrpSpPr/>
          <p:nvPr/>
        </p:nvGrpSpPr>
        <p:grpSpPr>
          <a:xfrm>
            <a:off x="768040" y="3096719"/>
            <a:ext cx="5054288" cy="627707"/>
            <a:chOff x="423930" y="2998796"/>
            <a:chExt cx="5486400" cy="652033"/>
          </a:xfrm>
        </p:grpSpPr>
        <p:sp>
          <p:nvSpPr>
            <p:cNvPr id="55" name="Rectangle: Diagonal Corners Rounded 34">
              <a:extLst>
                <a:ext uri="{FF2B5EF4-FFF2-40B4-BE49-F238E27FC236}">
                  <a16:creationId xmlns:a16="http://schemas.microsoft.com/office/drawing/2014/main" id="{9535A4FD-338B-404F-8016-3114AEB2BB30}"/>
                </a:ext>
              </a:extLst>
            </p:cNvPr>
            <p:cNvSpPr/>
            <p:nvPr/>
          </p:nvSpPr>
          <p:spPr>
            <a:xfrm>
              <a:off x="423930" y="2998797"/>
              <a:ext cx="5486400" cy="652032"/>
            </a:xfrm>
            <a:prstGeom prst="round2DiagRect">
              <a:avLst/>
            </a:prstGeom>
            <a:solidFill>
              <a:schemeClr val="accent4">
                <a:lumMod val="75000"/>
              </a:schemeClr>
            </a:solidFill>
            <a:ln w="25400" cap="flat" cmpd="sng" algn="ctr">
              <a:solidFill>
                <a:schemeClr val="accent4">
                  <a:lumMod val="50000"/>
                </a:schemeClr>
              </a:solidFill>
              <a:prstDash val="solid"/>
            </a:ln>
            <a:effectLst/>
          </p:spPr>
          <p:txBody>
            <a:bodyPr rtlCol="0" anchor="ctr"/>
            <a:lstStyle/>
            <a:p>
              <a:pPr marL="1983268" defTabSz="1219170">
                <a:defRPr/>
              </a:pPr>
              <a:r>
                <a:rPr lang="en-US" sz="1867" b="1" kern="0" dirty="0">
                  <a:solidFill>
                    <a:prstClr val="white"/>
                  </a:solidFill>
                  <a:latin typeface="Arial" panose="020B0604020202020204"/>
                  <a:ea typeface="Geneva" charset="0"/>
                  <a:cs typeface="Arial" panose="020B0604020202020204" pitchFamily="34" charset="0"/>
                </a:rPr>
                <a:t>Overall survival (OS)</a:t>
              </a:r>
            </a:p>
          </p:txBody>
        </p:sp>
        <p:sp>
          <p:nvSpPr>
            <p:cNvPr id="56" name="Rectangle: Diagonal Corners Rounded 35">
              <a:extLst>
                <a:ext uri="{FF2B5EF4-FFF2-40B4-BE49-F238E27FC236}">
                  <a16:creationId xmlns:a16="http://schemas.microsoft.com/office/drawing/2014/main" id="{3F2A9308-EF54-8D4D-991F-4C6E8F82088F}"/>
                </a:ext>
              </a:extLst>
            </p:cNvPr>
            <p:cNvSpPr/>
            <p:nvPr/>
          </p:nvSpPr>
          <p:spPr>
            <a:xfrm>
              <a:off x="423930" y="2998796"/>
              <a:ext cx="2128269" cy="360023"/>
            </a:xfrm>
            <a:prstGeom prst="round2DiagRect">
              <a:avLst/>
            </a:prstGeom>
            <a:solidFill>
              <a:schemeClr val="accent4">
                <a:lumMod val="50000"/>
              </a:schemeClr>
            </a:solidFill>
            <a:ln w="25400" cap="flat" cmpd="sng" algn="ctr">
              <a:solidFill>
                <a:schemeClr val="accent4">
                  <a:lumMod val="50000"/>
                </a:schemeClr>
              </a:solidFill>
              <a:prstDash val="solid"/>
            </a:ln>
            <a:effectLst/>
          </p:spPr>
          <p:txBody>
            <a:bodyPr rtlCol="0" anchor="ctr"/>
            <a:lstStyle/>
            <a:p>
              <a:pPr defTabSz="1219170">
                <a:defRPr/>
              </a:pPr>
              <a:r>
                <a:rPr lang="en-US" sz="1333" b="1" kern="0" dirty="0">
                  <a:solidFill>
                    <a:prstClr val="white"/>
                  </a:solidFill>
                  <a:latin typeface="Arial" panose="020B0604020202020204"/>
                  <a:ea typeface="Geneva" charset="0"/>
                  <a:cs typeface="Arial" panose="020B0604020202020204" pitchFamily="34" charset="0"/>
                </a:rPr>
                <a:t>Primary Endpoint</a:t>
              </a:r>
            </a:p>
          </p:txBody>
        </p:sp>
      </p:grpSp>
      <p:grpSp>
        <p:nvGrpSpPr>
          <p:cNvPr id="47" name="Group 46">
            <a:extLst>
              <a:ext uri="{FF2B5EF4-FFF2-40B4-BE49-F238E27FC236}">
                <a16:creationId xmlns:a16="http://schemas.microsoft.com/office/drawing/2014/main" id="{5DCB955A-57B3-4E4A-B607-787C0A3C148D}"/>
              </a:ext>
            </a:extLst>
          </p:cNvPr>
          <p:cNvGrpSpPr/>
          <p:nvPr/>
        </p:nvGrpSpPr>
        <p:grpSpPr>
          <a:xfrm>
            <a:off x="768039" y="3880494"/>
            <a:ext cx="5054291" cy="1149988"/>
            <a:chOff x="423929" y="4124593"/>
            <a:chExt cx="5486400" cy="1194555"/>
          </a:xfrm>
        </p:grpSpPr>
        <p:sp>
          <p:nvSpPr>
            <p:cNvPr id="53" name="Rectangle: Diagonal Corners Rounded 32">
              <a:extLst>
                <a:ext uri="{FF2B5EF4-FFF2-40B4-BE49-F238E27FC236}">
                  <a16:creationId xmlns:a16="http://schemas.microsoft.com/office/drawing/2014/main" id="{618C2BF6-10C2-464B-A03A-11F926948B69}"/>
                </a:ext>
              </a:extLst>
            </p:cNvPr>
            <p:cNvSpPr/>
            <p:nvPr/>
          </p:nvSpPr>
          <p:spPr>
            <a:xfrm>
              <a:off x="423929" y="4124593"/>
              <a:ext cx="5486400" cy="1194555"/>
            </a:xfrm>
            <a:prstGeom prst="round2DiagRect">
              <a:avLst/>
            </a:prstGeom>
            <a:solidFill>
              <a:srgbClr val="F0F0F0"/>
            </a:solidFill>
            <a:ln w="25400" cap="flat" cmpd="sng" algn="ctr">
              <a:solidFill>
                <a:schemeClr val="accent4">
                  <a:lumMod val="50000"/>
                </a:schemeClr>
              </a:solidFill>
              <a:prstDash val="solid"/>
            </a:ln>
            <a:effectLst/>
          </p:spPr>
          <p:txBody>
            <a:bodyPr tIns="12192" bIns="48768" rtlCol="0" anchor="b"/>
            <a:lstStyle/>
            <a:p>
              <a:pPr marL="1519729" indent="-300559" defTabSz="1219170">
                <a:buFont typeface="Arial" panose="020B0604020202020204" pitchFamily="34" charset="0"/>
                <a:buChar char="•"/>
                <a:tabLst>
                  <a:tab pos="3657509" algn="l"/>
                </a:tabLst>
                <a:defRPr/>
              </a:pPr>
              <a:r>
                <a:rPr lang="en-US" sz="1200" b="1" kern="0" dirty="0">
                  <a:solidFill>
                    <a:srgbClr val="EEECE1">
                      <a:lumMod val="10000"/>
                    </a:srgbClr>
                  </a:solidFill>
                  <a:latin typeface="Arial" panose="020B0604020202020204"/>
                  <a:ea typeface="Geneva" charset="0"/>
                  <a:cs typeface="Arial" panose="020B0604020202020204" pitchFamily="34" charset="0"/>
                </a:rPr>
                <a:t>Key secondary: Event-free survival (EFS)</a:t>
              </a:r>
              <a:r>
                <a:rPr lang="en-US" sz="1200" b="1" kern="0" baseline="30000" dirty="0">
                  <a:solidFill>
                    <a:srgbClr val="EEECE1">
                      <a:lumMod val="10000"/>
                    </a:srgbClr>
                  </a:solidFill>
                  <a:latin typeface="Arial" panose="020B0604020202020204"/>
                  <a:ea typeface="Geneva" charset="0"/>
                  <a:cs typeface="Arial" panose="020B0604020202020204" pitchFamily="34" charset="0"/>
                </a:rPr>
                <a:t>b</a:t>
              </a:r>
              <a:endParaRPr lang="en-US" sz="1200" b="1" kern="0" dirty="0">
                <a:solidFill>
                  <a:srgbClr val="EEECE1">
                    <a:lumMod val="10000"/>
                  </a:srgbClr>
                </a:solidFill>
                <a:latin typeface="Arial" panose="020B0604020202020204"/>
                <a:ea typeface="Geneva" charset="0"/>
                <a:cs typeface="Arial" panose="020B0604020202020204" pitchFamily="34" charset="0"/>
              </a:endParaRPr>
            </a:p>
            <a:p>
              <a:pPr marL="1519729" indent="-300559" defTabSz="1219170">
                <a:buFont typeface="Arial" panose="020B0604020202020204" pitchFamily="34" charset="0"/>
                <a:buChar char="•"/>
                <a:defRPr/>
              </a:pPr>
              <a:r>
                <a:rPr lang="en-US" sz="1200" kern="0" dirty="0">
                  <a:solidFill>
                    <a:srgbClr val="EEECE1">
                      <a:lumMod val="10000"/>
                    </a:srgbClr>
                  </a:solidFill>
                  <a:latin typeface="Arial" panose="020B0604020202020204"/>
                  <a:ea typeface="Geneva" charset="0"/>
                  <a:cs typeface="Arial" panose="020B0604020202020204" pitchFamily="34" charset="0"/>
                </a:rPr>
                <a:t>Other secondary: Response, safety/tolerability</a:t>
              </a:r>
            </a:p>
            <a:p>
              <a:pPr marL="1519729" indent="-300559" defTabSz="1219170">
                <a:buFont typeface="Arial" panose="020B0604020202020204" pitchFamily="34" charset="0"/>
                <a:buChar char="•"/>
                <a:defRPr/>
              </a:pPr>
              <a:r>
                <a:rPr lang="en-US" sz="1200" kern="0" dirty="0">
                  <a:solidFill>
                    <a:srgbClr val="EEECE1">
                      <a:lumMod val="10000"/>
                    </a:srgbClr>
                  </a:solidFill>
                  <a:latin typeface="Arial" panose="020B0604020202020204"/>
                  <a:ea typeface="Geneva" charset="0"/>
                  <a:cs typeface="Arial" panose="020B0604020202020204" pitchFamily="34" charset="0"/>
                </a:rPr>
                <a:t>Exploratory: 	Pharmacokinetics</a:t>
              </a:r>
            </a:p>
          </p:txBody>
        </p:sp>
        <p:sp>
          <p:nvSpPr>
            <p:cNvPr id="54" name="Rectangle: Diagonal Corners Rounded 33">
              <a:extLst>
                <a:ext uri="{FF2B5EF4-FFF2-40B4-BE49-F238E27FC236}">
                  <a16:creationId xmlns:a16="http://schemas.microsoft.com/office/drawing/2014/main" id="{233AB619-F182-B440-A72D-AC6EE6F6FCCA}"/>
                </a:ext>
              </a:extLst>
            </p:cNvPr>
            <p:cNvSpPr/>
            <p:nvPr/>
          </p:nvSpPr>
          <p:spPr>
            <a:xfrm>
              <a:off x="423930" y="4133239"/>
              <a:ext cx="2128268" cy="356616"/>
            </a:xfrm>
            <a:prstGeom prst="round2DiagRect">
              <a:avLst/>
            </a:prstGeom>
            <a:solidFill>
              <a:schemeClr val="accent4">
                <a:lumMod val="50000"/>
              </a:schemeClr>
            </a:solidFill>
            <a:ln w="25400" cap="flat" cmpd="sng" algn="ctr">
              <a:solidFill>
                <a:schemeClr val="accent4">
                  <a:lumMod val="50000"/>
                </a:schemeClr>
              </a:solidFill>
              <a:prstDash val="solid"/>
            </a:ln>
            <a:effectLst/>
          </p:spPr>
          <p:txBody>
            <a:bodyPr rtlCol="0" anchor="ctr"/>
            <a:lstStyle/>
            <a:p>
              <a:pPr defTabSz="1219170">
                <a:defRPr/>
              </a:pPr>
              <a:r>
                <a:rPr lang="en-US" sz="1200" b="1" kern="0" dirty="0">
                  <a:solidFill>
                    <a:prstClr val="white"/>
                  </a:solidFill>
                  <a:latin typeface="Arial" panose="020B0604020202020204"/>
                  <a:ea typeface="Geneva" charset="0"/>
                  <a:cs typeface="Arial" panose="020B0604020202020204" pitchFamily="34" charset="0"/>
                </a:rPr>
                <a:t>Additional Endpoints</a:t>
              </a:r>
            </a:p>
          </p:txBody>
        </p:sp>
      </p:grpSp>
      <p:sp>
        <p:nvSpPr>
          <p:cNvPr id="48" name="Rectangle 47">
            <a:extLst>
              <a:ext uri="{FF2B5EF4-FFF2-40B4-BE49-F238E27FC236}">
                <a16:creationId xmlns:a16="http://schemas.microsoft.com/office/drawing/2014/main" id="{45D1E2AB-3C36-9243-B966-74EED29800C9}"/>
              </a:ext>
            </a:extLst>
          </p:cNvPr>
          <p:cNvSpPr/>
          <p:nvPr/>
        </p:nvSpPr>
        <p:spPr>
          <a:xfrm>
            <a:off x="6399818" y="4076782"/>
            <a:ext cx="5061636" cy="953700"/>
          </a:xfrm>
          <a:prstGeom prst="rect">
            <a:avLst/>
          </a:prstGeom>
          <a:solidFill>
            <a:srgbClr val="F0F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a:defRPr/>
            </a:pPr>
            <a:r>
              <a:rPr lang="en-US" sz="1200" b="1" dirty="0">
                <a:solidFill>
                  <a:prstClr val="black"/>
                </a:solidFill>
                <a:latin typeface="Arial" panose="020B0604020202020204"/>
                <a:cs typeface="Arial" panose="020B0604020202020204" pitchFamily="34" charset="0"/>
              </a:rPr>
              <a:t>Statistical analyses</a:t>
            </a:r>
          </a:p>
          <a:p>
            <a:pPr marL="380990" indent="-228594" defTabSz="1219170">
              <a:buFont typeface="Arial" panose="020B0604020202020204" pitchFamily="34" charset="0"/>
              <a:buChar char="•"/>
              <a:defRPr/>
            </a:pPr>
            <a:r>
              <a:rPr lang="en-US" sz="1067" dirty="0">
                <a:solidFill>
                  <a:prstClr val="black"/>
                </a:solidFill>
                <a:latin typeface="Arial" panose="020B0604020202020204"/>
                <a:cs typeface="Arial" panose="020B0604020202020204" pitchFamily="34" charset="0"/>
              </a:rPr>
              <a:t>Group sequential design prespecified with an interim and a final analysis</a:t>
            </a:r>
          </a:p>
          <a:p>
            <a:pPr marL="376757" lvl="1" indent="-228594" defTabSz="609585" fontAlgn="base">
              <a:spcBef>
                <a:spcPct val="0"/>
              </a:spcBef>
              <a:spcAft>
                <a:spcPct val="0"/>
              </a:spcAft>
              <a:buFont typeface="Arial" panose="020B0604020202020204" pitchFamily="34" charset="0"/>
              <a:buChar char="•"/>
            </a:pPr>
            <a:r>
              <a:rPr lang="en-US" sz="1067" dirty="0">
                <a:solidFill>
                  <a:prstClr val="black"/>
                </a:solidFill>
                <a:latin typeface="Arial" panose="020B0604020202020204"/>
                <a:cs typeface="Arial" panose="020B0604020202020204" pitchFamily="34" charset="0"/>
              </a:rPr>
              <a:t>Time-to-event endpoints: Kaplan-Meier estimates</a:t>
            </a:r>
          </a:p>
          <a:p>
            <a:pPr marL="376757" lvl="1" indent="-228594" defTabSz="609585" fontAlgn="base">
              <a:spcBef>
                <a:spcPct val="0"/>
              </a:spcBef>
              <a:spcAft>
                <a:spcPct val="0"/>
              </a:spcAft>
              <a:buFont typeface="Arial" panose="020B0604020202020204" pitchFamily="34" charset="0"/>
              <a:buChar char="•"/>
            </a:pPr>
            <a:r>
              <a:rPr lang="en-US" sz="1067" dirty="0">
                <a:solidFill>
                  <a:prstClr val="black"/>
                </a:solidFill>
                <a:latin typeface="Arial" panose="020B0604020202020204"/>
                <a:cs typeface="Arial" panose="020B0604020202020204" pitchFamily="34" charset="0"/>
              </a:rPr>
              <a:t>Response: Cochran-Mantel-Haenszel test</a:t>
            </a:r>
          </a:p>
          <a:p>
            <a:pPr marL="376757" lvl="1" indent="-228594" defTabSz="609585" fontAlgn="base">
              <a:spcBef>
                <a:spcPct val="0"/>
              </a:spcBef>
              <a:spcAft>
                <a:spcPct val="0"/>
              </a:spcAft>
              <a:buFont typeface="Arial" panose="020B0604020202020204" pitchFamily="34" charset="0"/>
              <a:buChar char="•"/>
            </a:pPr>
            <a:r>
              <a:rPr lang="en-US" sz="1067" dirty="0">
                <a:solidFill>
                  <a:prstClr val="black"/>
                </a:solidFill>
                <a:latin typeface="Arial" panose="020B0604020202020204"/>
                <a:cs typeface="Arial" panose="020B0604020202020204" pitchFamily="34" charset="0"/>
              </a:rPr>
              <a:t>Pharmacokinetics parameters: standard noncompartmental analysis</a:t>
            </a:r>
          </a:p>
        </p:txBody>
      </p:sp>
      <p:cxnSp>
        <p:nvCxnSpPr>
          <p:cNvPr id="49" name="Straight Arrow Connector 48">
            <a:extLst>
              <a:ext uri="{FF2B5EF4-FFF2-40B4-BE49-F238E27FC236}">
                <a16:creationId xmlns:a16="http://schemas.microsoft.com/office/drawing/2014/main" id="{E68D3AE4-EEE0-7742-97AF-6A1C43DFE325}"/>
              </a:ext>
            </a:extLst>
          </p:cNvPr>
          <p:cNvCxnSpPr>
            <a:cxnSpLocks/>
            <a:endCxn id="50" idx="1"/>
          </p:cNvCxnSpPr>
          <p:nvPr/>
        </p:nvCxnSpPr>
        <p:spPr>
          <a:xfrm>
            <a:off x="3042107" y="2074597"/>
            <a:ext cx="363101" cy="0"/>
          </a:xfrm>
          <a:prstGeom prst="straightConnector1">
            <a:avLst/>
          </a:prstGeom>
          <a:noFill/>
          <a:ln w="38100" cap="flat" cmpd="sng" algn="ctr">
            <a:solidFill>
              <a:schemeClr val="bg1">
                <a:lumMod val="75000"/>
              </a:schemeClr>
            </a:solidFill>
            <a:prstDash val="solid"/>
            <a:tailEnd type="triangle"/>
          </a:ln>
          <a:effectLst/>
        </p:spPr>
      </p:cxnSp>
      <p:sp>
        <p:nvSpPr>
          <p:cNvPr id="50" name="Rectangle 49">
            <a:extLst>
              <a:ext uri="{FF2B5EF4-FFF2-40B4-BE49-F238E27FC236}">
                <a16:creationId xmlns:a16="http://schemas.microsoft.com/office/drawing/2014/main" id="{2EF5E92A-A9F1-DD4A-BFBE-7B54EAE5F552}"/>
              </a:ext>
            </a:extLst>
          </p:cNvPr>
          <p:cNvSpPr/>
          <p:nvPr/>
        </p:nvSpPr>
        <p:spPr>
          <a:xfrm>
            <a:off x="3405208" y="1694249"/>
            <a:ext cx="1153173" cy="779032"/>
          </a:xfrm>
          <a:prstGeom prst="rect">
            <a:avLst/>
          </a:prstGeom>
          <a:noFill/>
          <a:ln w="25400" cap="flat" cmpd="sng" algn="ctr">
            <a:solidFill>
              <a:schemeClr val="bg1">
                <a:lumMod val="75000"/>
              </a:schemeClr>
            </a:solidFill>
            <a:prstDash val="solid"/>
          </a:ln>
          <a:effectLst/>
        </p:spPr>
        <p:txBody>
          <a:bodyPr lIns="121920" tIns="60960" rIns="121920" bIns="60960" rtlCol="0" anchor="ctr"/>
          <a:lstStyle/>
          <a:p>
            <a:pPr algn="ctr" defTabSz="1219170">
              <a:defRPr/>
            </a:pPr>
            <a:r>
              <a:rPr lang="en-US" sz="1200" kern="0" dirty="0">
                <a:solidFill>
                  <a:prstClr val="black"/>
                </a:solidFill>
                <a:latin typeface="Arial" panose="020B0604020202020204"/>
                <a:ea typeface="Geneva" charset="0"/>
                <a:cs typeface="Arial" panose="020B0604020202020204" pitchFamily="34" charset="0"/>
              </a:rPr>
              <a:t>Safety cohort</a:t>
            </a:r>
          </a:p>
          <a:p>
            <a:pPr algn="ctr" defTabSz="1219170">
              <a:defRPr/>
            </a:pPr>
            <a:r>
              <a:rPr lang="en-US" sz="1200" kern="0" dirty="0">
                <a:solidFill>
                  <a:prstClr val="black"/>
                </a:solidFill>
                <a:latin typeface="Arial" panose="020B0604020202020204"/>
                <a:ea typeface="Geneva" charset="0"/>
                <a:cs typeface="Arial"/>
              </a:rPr>
              <a:t>(N=15)</a:t>
            </a:r>
          </a:p>
        </p:txBody>
      </p:sp>
      <p:cxnSp>
        <p:nvCxnSpPr>
          <p:cNvPr id="51" name="Connector: Elbow 6">
            <a:extLst>
              <a:ext uri="{FF2B5EF4-FFF2-40B4-BE49-F238E27FC236}">
                <a16:creationId xmlns:a16="http://schemas.microsoft.com/office/drawing/2014/main" id="{5EB06B84-3259-FF45-ACC4-3010473833D7}"/>
              </a:ext>
            </a:extLst>
          </p:cNvPr>
          <p:cNvCxnSpPr>
            <a:cxnSpLocks/>
            <a:endCxn id="61" idx="1"/>
          </p:cNvCxnSpPr>
          <p:nvPr/>
        </p:nvCxnSpPr>
        <p:spPr>
          <a:xfrm rot="5400000" flipH="1" flipV="1">
            <a:off x="6096823" y="2169624"/>
            <a:ext cx="532635" cy="366784"/>
          </a:xfrm>
          <a:prstGeom prst="bentConnector2">
            <a:avLst/>
          </a:prstGeom>
          <a:noFill/>
          <a:ln w="38100" cap="flat" cmpd="sng" algn="ctr">
            <a:solidFill>
              <a:sysClr val="window" lastClr="FFFFFF">
                <a:lumMod val="65000"/>
              </a:sysClr>
            </a:solidFill>
            <a:prstDash val="sysDot"/>
            <a:tailEnd type="triangle"/>
          </a:ln>
          <a:effectLst/>
        </p:spPr>
      </p:cxnSp>
      <p:cxnSp>
        <p:nvCxnSpPr>
          <p:cNvPr id="52" name="Connector: Elbow 36">
            <a:extLst>
              <a:ext uri="{FF2B5EF4-FFF2-40B4-BE49-F238E27FC236}">
                <a16:creationId xmlns:a16="http://schemas.microsoft.com/office/drawing/2014/main" id="{9557EBEE-8C9D-F043-99FA-DD75151F28C8}"/>
              </a:ext>
            </a:extLst>
          </p:cNvPr>
          <p:cNvCxnSpPr>
            <a:cxnSpLocks/>
            <a:stCxn id="44" idx="3"/>
          </p:cNvCxnSpPr>
          <p:nvPr/>
        </p:nvCxnSpPr>
        <p:spPr>
          <a:xfrm>
            <a:off x="5822327" y="2621183"/>
            <a:ext cx="715805" cy="193663"/>
          </a:xfrm>
          <a:prstGeom prst="bentConnector3">
            <a:avLst/>
          </a:prstGeom>
          <a:noFill/>
          <a:ln w="38100" cap="flat" cmpd="sng" algn="ctr">
            <a:solidFill>
              <a:schemeClr val="bg1">
                <a:lumMod val="75000"/>
              </a:schemeClr>
            </a:solidFill>
            <a:prstDash val="solid"/>
            <a:tailEnd type="triangle"/>
          </a:ln>
          <a:effectLst/>
        </p:spPr>
      </p:cxnSp>
      <p:sp>
        <p:nvSpPr>
          <p:cNvPr id="66" name="TextBox 65">
            <a:extLst>
              <a:ext uri="{FF2B5EF4-FFF2-40B4-BE49-F238E27FC236}">
                <a16:creationId xmlns:a16="http://schemas.microsoft.com/office/drawing/2014/main" id="{47DF1E90-087A-B244-83CE-FDEDB59FA654}"/>
              </a:ext>
            </a:extLst>
          </p:cNvPr>
          <p:cNvSpPr txBox="1"/>
          <p:nvPr/>
        </p:nvSpPr>
        <p:spPr>
          <a:xfrm>
            <a:off x="635075" y="5221208"/>
            <a:ext cx="11061104" cy="707886"/>
          </a:xfrm>
          <a:prstGeom prst="rect">
            <a:avLst/>
          </a:prstGeom>
          <a:noFill/>
        </p:spPr>
        <p:txBody>
          <a:bodyPr wrap="square" rtlCol="0" anchor="b">
            <a:spAutoFit/>
          </a:bodyPr>
          <a:lstStyle/>
          <a:p>
            <a:pPr defTabSz="609585" fontAlgn="base"/>
            <a:r>
              <a:rPr lang="en-US" sz="800" baseline="30000" dirty="0">
                <a:solidFill>
                  <a:prstClr val="black"/>
                </a:solidFill>
                <a:latin typeface="Arial" panose="020B0604020202020204"/>
                <a:ea typeface="Yu Mincho" panose="02020400000000000000" pitchFamily="18" charset="-128"/>
                <a:cs typeface="Times New Roman" panose="02020603050405020304" pitchFamily="18" charset="0"/>
              </a:rPr>
              <a:t>a</a:t>
            </a:r>
            <a:r>
              <a:rPr lang="en-US" sz="800" dirty="0">
                <a:solidFill>
                  <a:prstClr val="black"/>
                </a:solidFill>
                <a:latin typeface="Arial" panose="020B0604020202020204"/>
                <a:ea typeface="Yu Mincho" panose="02020400000000000000" pitchFamily="18" charset="-128"/>
                <a:cs typeface="Times New Roman" panose="02020603050405020304" pitchFamily="18" charset="0"/>
              </a:rPr>
              <a:t>Randomization (stratified by age, ≥75 years or &lt;75 years) was initially 1:1:1 until the gilteritinib arm was removed due to preferred therapy changes.</a:t>
            </a:r>
          </a:p>
          <a:p>
            <a:pPr defTabSz="609585" fontAlgn="base">
              <a:spcBef>
                <a:spcPct val="0"/>
              </a:spcBef>
              <a:spcAft>
                <a:spcPct val="0"/>
              </a:spcAft>
            </a:pPr>
            <a:r>
              <a:rPr lang="en-US" sz="800" baseline="30000" dirty="0">
                <a:solidFill>
                  <a:prstClr val="black"/>
                </a:solidFill>
                <a:latin typeface="Arial" panose="020B0604020202020204"/>
                <a:ea typeface="Yu Mincho"/>
                <a:cs typeface="Times New Roman"/>
              </a:rPr>
              <a:t>b</a:t>
            </a:r>
            <a:r>
              <a:rPr lang="en-US" sz="800" dirty="0">
                <a:solidFill>
                  <a:prstClr val="black"/>
                </a:solidFill>
                <a:latin typeface="Arial" panose="020B0604020202020204"/>
                <a:ea typeface="Yu Mincho"/>
                <a:cs typeface="Times New Roman"/>
              </a:rPr>
              <a:t>EFS is time from date of randomization until date of documented relapse from CR, treatment failure (randomization date), or death from any cause. Treatment failure was fai</a:t>
            </a:r>
            <a:r>
              <a:rPr lang="en-GB" sz="800" dirty="0">
                <a:solidFill>
                  <a:prstClr val="black"/>
                </a:solidFill>
                <a:latin typeface="Arial" panose="020B0604020202020204"/>
                <a:ea typeface="Yu Mincho"/>
                <a:cs typeface="Times New Roman"/>
              </a:rPr>
              <a:t>lure to achieve CR after completing six cycles, permanent discontinuation of treatment without achieving CR prior to completing six cycles, or lack of post-baseline disease assessment. The randomization date was used as the treatment failure date. </a:t>
            </a:r>
            <a:endParaRPr lang="en-US" sz="800" dirty="0">
              <a:solidFill>
                <a:prstClr val="black"/>
              </a:solidFill>
              <a:latin typeface="Arial" panose="020B0604020202020204"/>
              <a:ea typeface="Yu Mincho"/>
              <a:cs typeface="Times New Roman"/>
            </a:endParaRPr>
          </a:p>
          <a:p>
            <a:pPr defTabSz="609585" fontAlgn="base"/>
            <a:r>
              <a:rPr lang="en-US" sz="800" baseline="30000" dirty="0">
                <a:solidFill>
                  <a:prstClr val="black"/>
                </a:solidFill>
                <a:latin typeface="Arial" panose="020B0604020202020204"/>
                <a:ea typeface="Yu Mincho" panose="02020400000000000000" pitchFamily="18" charset="-128"/>
                <a:cs typeface="Times New Roman" panose="02020603050405020304" pitchFamily="18" charset="0"/>
              </a:rPr>
              <a:t>c</a:t>
            </a:r>
            <a:r>
              <a:rPr lang="en-US" sz="800" dirty="0">
                <a:solidFill>
                  <a:prstClr val="black"/>
                </a:solidFill>
                <a:latin typeface="Arial" panose="020B0604020202020204"/>
                <a:ea typeface="Yu Mincho" panose="02020400000000000000" pitchFamily="18" charset="-128"/>
                <a:cs typeface="Times New Roman" panose="02020603050405020304" pitchFamily="18" charset="0"/>
              </a:rPr>
              <a:t>Data from long-term follow-up ≤3 years were obtained, including subsequent AML therapy.</a:t>
            </a:r>
          </a:p>
          <a:p>
            <a:pPr defTabSz="609585" fontAlgn="base"/>
            <a:r>
              <a:rPr lang="en-US" sz="800" b="1" dirty="0">
                <a:solidFill>
                  <a:prstClr val="black"/>
                </a:solidFill>
                <a:latin typeface="Arial" panose="020B0604020202020204" pitchFamily="34" charset="0"/>
                <a:ea typeface="Yu Mincho" panose="02020400000000000000" pitchFamily="18" charset="-128"/>
                <a:cs typeface="Times New Roman" panose="02020603050405020304" pitchFamily="18" charset="0"/>
              </a:rPr>
              <a:t>Abbreviations:</a:t>
            </a:r>
            <a:r>
              <a:rPr lang="en-US" sz="800" dirty="0">
                <a:solidFill>
                  <a:prstClr val="black"/>
                </a:solidFill>
                <a:latin typeface="Arial" panose="020B0604020202020204" pitchFamily="34" charset="0"/>
                <a:ea typeface="Yu Mincho" panose="02020400000000000000" pitchFamily="18" charset="-128"/>
                <a:cs typeface="Times New Roman" panose="02020603050405020304" pitchFamily="18" charset="0"/>
              </a:rPr>
              <a:t> AML, acute myeloid leukemia; AZA, azacitidine; CR, complete remission; EFS, event-free survival; </a:t>
            </a:r>
            <a:r>
              <a:rPr lang="en-US" sz="800" i="1" dirty="0">
                <a:solidFill>
                  <a:prstClr val="black"/>
                </a:solidFill>
                <a:latin typeface="Arial" panose="020B0604020202020204" pitchFamily="34" charset="0"/>
                <a:ea typeface="Yu Mincho" panose="02020400000000000000" pitchFamily="18" charset="-128"/>
                <a:cs typeface="Times New Roman" panose="02020603050405020304" pitchFamily="18" charset="0"/>
              </a:rPr>
              <a:t>FLT3</a:t>
            </a:r>
            <a:r>
              <a:rPr lang="en-US" sz="800" dirty="0">
                <a:solidFill>
                  <a:prstClr val="black"/>
                </a:solidFill>
                <a:latin typeface="Arial" panose="020B0604020202020204" pitchFamily="34" charset="0"/>
                <a:ea typeface="Yu Mincho" panose="02020400000000000000" pitchFamily="18" charset="-128"/>
                <a:cs typeface="Times New Roman" panose="02020603050405020304" pitchFamily="18" charset="0"/>
              </a:rPr>
              <a:t>, FMS-like tyrosine kinase; GIL, gilteritinib; IV, intravenous;</a:t>
            </a:r>
            <a:r>
              <a:rPr lang="en-US" sz="800" dirty="0">
                <a:solidFill>
                  <a:srgbClr val="FF0000"/>
                </a:solidFill>
                <a:latin typeface="Arial" panose="020B0604020202020204" pitchFamily="34" charset="0"/>
                <a:ea typeface="Yu Mincho" panose="02020400000000000000" pitchFamily="18" charset="-128"/>
                <a:cs typeface="Times New Roman" panose="02020603050405020304" pitchFamily="18" charset="0"/>
              </a:rPr>
              <a:t> </a:t>
            </a:r>
            <a:r>
              <a:rPr lang="en-US" sz="800" dirty="0">
                <a:solidFill>
                  <a:prstClr val="black"/>
                </a:solidFill>
                <a:latin typeface="Arial" panose="020B0604020202020204" pitchFamily="34" charset="0"/>
                <a:ea typeface="Yu Mincho" panose="02020400000000000000" pitchFamily="18" charset="-128"/>
                <a:cs typeface="Times New Roman" panose="02020603050405020304" pitchFamily="18" charset="0"/>
              </a:rPr>
              <a:t>OS, overall survival; PO, by mouth; SC, subcutaneous.</a:t>
            </a:r>
            <a:endParaRPr lang="en-US" sz="800" dirty="0">
              <a:solidFill>
                <a:prstClr val="black"/>
              </a:solidFill>
              <a:latin typeface="Arial" panose="020B0604020202020204"/>
              <a:ea typeface="Geneva" charset="0"/>
            </a:endParaRPr>
          </a:p>
        </p:txBody>
      </p:sp>
      <p:sp>
        <p:nvSpPr>
          <p:cNvPr id="33" name="TextBox 32">
            <a:extLst>
              <a:ext uri="{FF2B5EF4-FFF2-40B4-BE49-F238E27FC236}">
                <a16:creationId xmlns:a16="http://schemas.microsoft.com/office/drawing/2014/main" id="{8EB48FDD-A745-CE40-B324-6929586A1BEA}"/>
              </a:ext>
            </a:extLst>
          </p:cNvPr>
          <p:cNvSpPr txBox="1"/>
          <p:nvPr/>
        </p:nvSpPr>
        <p:spPr>
          <a:xfrm>
            <a:off x="9753600" y="6488668"/>
            <a:ext cx="2445991"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Wang et al, ASH 2021</a:t>
            </a:r>
          </a:p>
        </p:txBody>
      </p:sp>
      <p:sp>
        <p:nvSpPr>
          <p:cNvPr id="63" name="TextBox 62">
            <a:extLst>
              <a:ext uri="{FF2B5EF4-FFF2-40B4-BE49-F238E27FC236}">
                <a16:creationId xmlns:a16="http://schemas.microsoft.com/office/drawing/2014/main" id="{6BD3B355-D038-3540-A54A-C0B812338B68}"/>
              </a:ext>
            </a:extLst>
          </p:cNvPr>
          <p:cNvSpPr txBox="1"/>
          <p:nvPr/>
        </p:nvSpPr>
        <p:spPr>
          <a:xfrm>
            <a:off x="0" y="5959678"/>
            <a:ext cx="6169152" cy="369332"/>
          </a:xfrm>
          <a:prstGeom prst="rect">
            <a:avLst/>
          </a:prstGeom>
          <a:noFill/>
        </p:spPr>
        <p:txBody>
          <a:bodyPr wrap="square">
            <a:spAutoFit/>
          </a:bodyPr>
          <a:lstStyle/>
          <a:p>
            <a:pPr lvl="0">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38141920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BA44B9-CCFC-4D44-8E63-0433588B7A74}"/>
              </a:ext>
            </a:extLst>
          </p:cNvPr>
          <p:cNvSpPr>
            <a:spLocks noGrp="1"/>
          </p:cNvSpPr>
          <p:nvPr>
            <p:ph type="title"/>
          </p:nvPr>
        </p:nvSpPr>
        <p:spPr>
          <a:xfrm>
            <a:off x="838200" y="209272"/>
            <a:ext cx="10515600" cy="1325563"/>
          </a:xfrm>
        </p:spPr>
        <p:txBody>
          <a:bodyPr/>
          <a:lstStyle/>
          <a:p>
            <a:r>
              <a:rPr lang="en-US" dirty="0"/>
              <a:t>Can MRD Negativity be Achieved with a Lower Intensity Regimen?</a:t>
            </a:r>
          </a:p>
        </p:txBody>
      </p:sp>
      <p:sp>
        <p:nvSpPr>
          <p:cNvPr id="3" name="Content Placeholder 2">
            <a:extLst>
              <a:ext uri="{FF2B5EF4-FFF2-40B4-BE49-F238E27FC236}">
                <a16:creationId xmlns:a16="http://schemas.microsoft.com/office/drawing/2014/main" id="{18836B00-A5BB-E048-BD71-B9B827F814CB}"/>
              </a:ext>
            </a:extLst>
          </p:cNvPr>
          <p:cNvSpPr>
            <a:spLocks noGrp="1"/>
          </p:cNvSpPr>
          <p:nvPr>
            <p:ph idx="1"/>
          </p:nvPr>
        </p:nvSpPr>
        <p:spPr>
          <a:xfrm>
            <a:off x="838200" y="1825625"/>
            <a:ext cx="5257800" cy="4351338"/>
          </a:xfrm>
        </p:spPr>
        <p:txBody>
          <a:bodyPr>
            <a:normAutofit lnSpcReduction="10000"/>
          </a:bodyPr>
          <a:lstStyle/>
          <a:p>
            <a:r>
              <a:rPr lang="en-US" dirty="0"/>
              <a:t>41% of responding patients in VIALE-A were MRD&lt;10</a:t>
            </a:r>
            <a:r>
              <a:rPr lang="en-US" baseline="30000" dirty="0"/>
              <a:t>-3</a:t>
            </a:r>
          </a:p>
          <a:p>
            <a:pPr lvl="1"/>
            <a:r>
              <a:rPr lang="en-US" dirty="0"/>
              <a:t>Higher rates in the NPM1+ group</a:t>
            </a:r>
          </a:p>
          <a:p>
            <a:r>
              <a:rPr lang="en-US" dirty="0"/>
              <a:t>Occurred early and late</a:t>
            </a:r>
          </a:p>
          <a:p>
            <a:r>
              <a:rPr lang="en-US" dirty="0"/>
              <a:t>Longer remission duration (not reached vs 9.7 </a:t>
            </a:r>
            <a:r>
              <a:rPr lang="en-US" dirty="0" err="1"/>
              <a:t>mos</a:t>
            </a:r>
            <a:r>
              <a:rPr lang="en-US" dirty="0"/>
              <a:t>)</a:t>
            </a:r>
          </a:p>
          <a:p>
            <a:r>
              <a:rPr lang="en-US" dirty="0"/>
              <a:t>Better event free survival (not reached vs 10.6 </a:t>
            </a:r>
            <a:r>
              <a:rPr lang="en-US" dirty="0" err="1"/>
              <a:t>mos</a:t>
            </a:r>
            <a:r>
              <a:rPr lang="en-US" dirty="0"/>
              <a:t>)</a:t>
            </a:r>
          </a:p>
          <a:p>
            <a:r>
              <a:rPr lang="en-US" dirty="0"/>
              <a:t>Better OS (not reached vs 18.7 </a:t>
            </a:r>
            <a:r>
              <a:rPr lang="en-US" dirty="0" err="1"/>
              <a:t>mos</a:t>
            </a:r>
            <a:r>
              <a:rPr lang="en-US" dirty="0"/>
              <a:t>)</a:t>
            </a:r>
          </a:p>
        </p:txBody>
      </p:sp>
      <p:pic>
        <p:nvPicPr>
          <p:cNvPr id="5" name="Picture 4" descr="Chart, diagram&#10;&#10;Description automatically generated">
            <a:extLst>
              <a:ext uri="{FF2B5EF4-FFF2-40B4-BE49-F238E27FC236}">
                <a16:creationId xmlns:a16="http://schemas.microsoft.com/office/drawing/2014/main" id="{518EC2E3-D13E-5E46-B51E-A836777E6987}"/>
              </a:ext>
            </a:extLst>
          </p:cNvPr>
          <p:cNvPicPr>
            <a:picLocks noChangeAspect="1"/>
          </p:cNvPicPr>
          <p:nvPr/>
        </p:nvPicPr>
        <p:blipFill>
          <a:blip r:embed="rId3"/>
          <a:stretch>
            <a:fillRect/>
          </a:stretch>
        </p:blipFill>
        <p:spPr>
          <a:xfrm>
            <a:off x="6400800" y="1690688"/>
            <a:ext cx="5176159" cy="2406174"/>
          </a:xfrm>
          <a:prstGeom prst="rect">
            <a:avLst/>
          </a:prstGeom>
        </p:spPr>
      </p:pic>
      <p:pic>
        <p:nvPicPr>
          <p:cNvPr id="7" name="Picture 6" descr="Chart, line chart&#10;&#10;Description automatically generated">
            <a:extLst>
              <a:ext uri="{FF2B5EF4-FFF2-40B4-BE49-F238E27FC236}">
                <a16:creationId xmlns:a16="http://schemas.microsoft.com/office/drawing/2014/main" id="{59F34455-7700-F540-9692-B9ABE2368844}"/>
              </a:ext>
            </a:extLst>
          </p:cNvPr>
          <p:cNvPicPr>
            <a:picLocks noChangeAspect="1"/>
          </p:cNvPicPr>
          <p:nvPr/>
        </p:nvPicPr>
        <p:blipFill>
          <a:blip r:embed="rId4"/>
          <a:stretch>
            <a:fillRect/>
          </a:stretch>
        </p:blipFill>
        <p:spPr>
          <a:xfrm>
            <a:off x="6862712" y="4157107"/>
            <a:ext cx="3815041" cy="2628357"/>
          </a:xfrm>
          <a:prstGeom prst="rect">
            <a:avLst/>
          </a:prstGeom>
        </p:spPr>
      </p:pic>
      <p:sp>
        <p:nvSpPr>
          <p:cNvPr id="8" name="TextBox 7">
            <a:extLst>
              <a:ext uri="{FF2B5EF4-FFF2-40B4-BE49-F238E27FC236}">
                <a16:creationId xmlns:a16="http://schemas.microsoft.com/office/drawing/2014/main" id="{C3F1597E-989F-7C40-AED5-11A6BC812655}"/>
              </a:ext>
            </a:extLst>
          </p:cNvPr>
          <p:cNvSpPr txBox="1"/>
          <p:nvPr/>
        </p:nvSpPr>
        <p:spPr>
          <a:xfrm>
            <a:off x="0" y="6143763"/>
            <a:ext cx="2390398" cy="369332"/>
          </a:xfrm>
          <a:prstGeom prst="rect">
            <a:avLst/>
          </a:prstGeom>
          <a:noFill/>
        </p:spPr>
        <p:txBody>
          <a:bodyPr wrap="none" rtlCol="0">
            <a:spAutoFit/>
          </a:bodyPr>
          <a:lstStyle/>
          <a:p>
            <a:r>
              <a:rPr lang="en-US" dirty="0" err="1">
                <a:latin typeface="Arial" panose="020B0604020202020204" pitchFamily="34" charset="0"/>
                <a:cs typeface="Arial" panose="020B0604020202020204" pitchFamily="34" charset="0"/>
              </a:rPr>
              <a:t>Pratz</a:t>
            </a:r>
            <a:r>
              <a:rPr lang="en-US" dirty="0">
                <a:latin typeface="Arial" panose="020B0604020202020204" pitchFamily="34" charset="0"/>
                <a:cs typeface="Arial" panose="020B0604020202020204" pitchFamily="34" charset="0"/>
              </a:rPr>
              <a:t> et al, JCO 2021</a:t>
            </a:r>
          </a:p>
        </p:txBody>
      </p:sp>
      <p:sp>
        <p:nvSpPr>
          <p:cNvPr id="9" name="TextBox 8">
            <a:extLst>
              <a:ext uri="{FF2B5EF4-FFF2-40B4-BE49-F238E27FC236}">
                <a16:creationId xmlns:a16="http://schemas.microsoft.com/office/drawing/2014/main" id="{D3406787-E8EA-2548-9018-BBBDC1757F35}"/>
              </a:ext>
            </a:extLst>
          </p:cNvPr>
          <p:cNvSpPr txBox="1"/>
          <p:nvPr/>
        </p:nvSpPr>
        <p:spPr>
          <a:xfrm>
            <a:off x="0" y="6488668"/>
            <a:ext cx="6169152" cy="369332"/>
          </a:xfrm>
          <a:prstGeom prst="rect">
            <a:avLst/>
          </a:prstGeom>
          <a:noFill/>
        </p:spPr>
        <p:txBody>
          <a:bodyPr wrap="square">
            <a:spAutoFit/>
          </a:bodyPr>
          <a:lstStyle/>
          <a:p>
            <a:pPr lvl="0">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1037722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642AB-43A3-8143-ADFF-600788DBCFE1}"/>
              </a:ext>
            </a:extLst>
          </p:cNvPr>
          <p:cNvSpPr>
            <a:spLocks noGrp="1"/>
          </p:cNvSpPr>
          <p:nvPr>
            <p:ph type="title"/>
          </p:nvPr>
        </p:nvSpPr>
        <p:spPr/>
        <p:txBody>
          <a:bodyPr/>
          <a:lstStyle/>
          <a:p>
            <a:r>
              <a:rPr lang="en-US" sz="2667" dirty="0">
                <a:solidFill>
                  <a:srgbClr val="572F64"/>
                </a:solidFill>
              </a:rPr>
              <a:t>LACEWING – Overall Response Rates</a:t>
            </a:r>
          </a:p>
        </p:txBody>
      </p:sp>
      <p:sp>
        <p:nvSpPr>
          <p:cNvPr id="10" name="Content Placeholder 2">
            <a:extLst>
              <a:ext uri="{FF2B5EF4-FFF2-40B4-BE49-F238E27FC236}">
                <a16:creationId xmlns:a16="http://schemas.microsoft.com/office/drawing/2014/main" id="{FF678F32-039C-934D-A2E0-406072667E6A}"/>
              </a:ext>
            </a:extLst>
          </p:cNvPr>
          <p:cNvSpPr>
            <a:spLocks noGrp="1"/>
          </p:cNvSpPr>
          <p:nvPr>
            <p:ph idx="1"/>
          </p:nvPr>
        </p:nvSpPr>
        <p:spPr>
          <a:xfrm>
            <a:off x="609600" y="1315915"/>
            <a:ext cx="8128001" cy="819612"/>
          </a:xfrm>
        </p:spPr>
        <p:txBody>
          <a:bodyPr/>
          <a:lstStyle/>
          <a:p>
            <a:pPr marL="306910" indent="-306910">
              <a:spcBef>
                <a:spcPts val="0"/>
              </a:spcBef>
              <a:spcAft>
                <a:spcPts val="0"/>
              </a:spcAft>
            </a:pPr>
            <a:r>
              <a:rPr lang="en-US" sz="1867" dirty="0">
                <a:latin typeface="Arial" panose="020B0604020202020204" pitchFamily="34" charset="0"/>
                <a:ea typeface="Yu Mincho" panose="02020400000000000000" pitchFamily="18" charset="-128"/>
                <a:cs typeface="Times New Roman" panose="02020603050405020304" pitchFamily="18" charset="0"/>
              </a:rPr>
              <a:t>Although CR rates for both arms were similar, CRc rates were significantly higher for GIL+AZA versus AZA </a:t>
            </a:r>
          </a:p>
          <a:p>
            <a:pPr marL="840296" lvl="1" indent="-306910">
              <a:spcBef>
                <a:spcPts val="0"/>
              </a:spcBef>
              <a:spcAft>
                <a:spcPts val="0"/>
              </a:spcAft>
            </a:pPr>
            <a:r>
              <a:rPr lang="en-US" sz="1600" dirty="0">
                <a:latin typeface="Arial" panose="020B0604020202020204" pitchFamily="34" charset="0"/>
                <a:ea typeface="Yu Mincho" panose="02020400000000000000" pitchFamily="18" charset="-128"/>
                <a:cs typeface="Times New Roman" panose="02020603050405020304" pitchFamily="18" charset="0"/>
              </a:rPr>
              <a:t>Difference 31.4% (95% CI: 13.1, 49.7); </a:t>
            </a:r>
            <a:r>
              <a:rPr lang="en-US" sz="1600" i="1" dirty="0">
                <a:latin typeface="Arial" panose="020B0604020202020204" pitchFamily="34" charset="0"/>
                <a:ea typeface="Yu Mincho" panose="02020400000000000000" pitchFamily="18" charset="-128"/>
                <a:cs typeface="Times New Roman" panose="02020603050405020304" pitchFamily="18" charset="0"/>
              </a:rPr>
              <a:t>P</a:t>
            </a:r>
            <a:r>
              <a:rPr lang="en-US" sz="1600" dirty="0">
                <a:latin typeface="Arial" panose="020B0604020202020204" pitchFamily="34" charset="0"/>
                <a:ea typeface="Yu Mincho" panose="02020400000000000000" pitchFamily="18" charset="-128"/>
                <a:cs typeface="Times New Roman" panose="02020603050405020304" pitchFamily="18" charset="0"/>
              </a:rPr>
              <a:t>&lt;.001</a:t>
            </a:r>
            <a:endParaRPr lang="en-US" sz="1600" dirty="0">
              <a:latin typeface="Calibri" panose="020F0502020204030204" pitchFamily="34" charset="0"/>
              <a:ea typeface="Yu Mincho" panose="02020400000000000000" pitchFamily="18" charset="-128"/>
              <a:cs typeface="Times New Roman" panose="02020603050405020304" pitchFamily="18" charset="0"/>
            </a:endParaRPr>
          </a:p>
        </p:txBody>
      </p:sp>
      <p:sp>
        <p:nvSpPr>
          <p:cNvPr id="7" name="TextBox 6">
            <a:extLst>
              <a:ext uri="{FF2B5EF4-FFF2-40B4-BE49-F238E27FC236}">
                <a16:creationId xmlns:a16="http://schemas.microsoft.com/office/drawing/2014/main" id="{C7532112-0ED3-49FE-BBD4-FACEEAFDDF42}"/>
              </a:ext>
            </a:extLst>
          </p:cNvPr>
          <p:cNvSpPr txBox="1"/>
          <p:nvPr/>
        </p:nvSpPr>
        <p:spPr>
          <a:xfrm>
            <a:off x="9647161" y="6471275"/>
            <a:ext cx="2544839" cy="256545"/>
          </a:xfrm>
          <a:prstGeom prst="rect">
            <a:avLst/>
          </a:prstGeom>
          <a:noFill/>
        </p:spPr>
        <p:txBody>
          <a:bodyPr wrap="square">
            <a:spAutoFit/>
          </a:bodyPr>
          <a:lstStyle/>
          <a:p>
            <a:pPr algn="r"/>
            <a:r>
              <a:rPr lang="en-GB" sz="1067" b="1" i="1" dirty="0"/>
              <a:t>Data cutoff date: August 26, 2020</a:t>
            </a:r>
          </a:p>
        </p:txBody>
      </p:sp>
      <p:sp>
        <p:nvSpPr>
          <p:cNvPr id="9" name="TextBox 8">
            <a:extLst>
              <a:ext uri="{FF2B5EF4-FFF2-40B4-BE49-F238E27FC236}">
                <a16:creationId xmlns:a16="http://schemas.microsoft.com/office/drawing/2014/main" id="{75C444C0-A43D-47E6-B827-267CB38C5C81}"/>
              </a:ext>
            </a:extLst>
          </p:cNvPr>
          <p:cNvSpPr txBox="1"/>
          <p:nvPr/>
        </p:nvSpPr>
        <p:spPr>
          <a:xfrm>
            <a:off x="660275" y="6084826"/>
            <a:ext cx="11061104" cy="216534"/>
          </a:xfrm>
          <a:prstGeom prst="rect">
            <a:avLst/>
          </a:prstGeom>
          <a:noFill/>
        </p:spPr>
        <p:txBody>
          <a:bodyPr wrap="square" rtlCol="0" anchor="b">
            <a:spAutoFit/>
          </a:bodyPr>
          <a:lstStyle/>
          <a:p>
            <a:pPr>
              <a:lnSpc>
                <a:spcPct val="106000"/>
              </a:lnSpc>
            </a:pPr>
            <a:r>
              <a:rPr lang="en-GB" sz="800" b="1" dirty="0">
                <a:latin typeface="Arial" panose="020B0604020202020204" pitchFamily="34" charset="0"/>
                <a:ea typeface="Yu Mincho" panose="02020400000000000000" pitchFamily="18" charset="-128"/>
                <a:cs typeface="Times New Roman" panose="02020603050405020304" pitchFamily="18" charset="0"/>
              </a:rPr>
              <a:t>Abbreviations:</a:t>
            </a:r>
            <a:r>
              <a:rPr lang="en-GB" sz="800" dirty="0">
                <a:latin typeface="Arial" panose="020B0604020202020204" pitchFamily="34" charset="0"/>
                <a:ea typeface="Yu Mincho" panose="02020400000000000000" pitchFamily="18" charset="-128"/>
                <a:cs typeface="Times New Roman" panose="02020603050405020304" pitchFamily="18" charset="0"/>
              </a:rPr>
              <a:t> AZA, azacitidine; CRc, composite complete remission; GIL+AZA, gilteritinib plus azacitidine. </a:t>
            </a:r>
            <a:endParaRPr lang="en-US" sz="800" dirty="0">
              <a:latin typeface="Calibri" panose="020F0502020204030204" pitchFamily="34" charset="0"/>
              <a:ea typeface="Yu Mincho" panose="02020400000000000000" pitchFamily="18" charset="-128"/>
              <a:cs typeface="Times New Roman" panose="02020603050405020304" pitchFamily="18" charset="0"/>
            </a:endParaRPr>
          </a:p>
        </p:txBody>
      </p:sp>
      <p:graphicFrame>
        <p:nvGraphicFramePr>
          <p:cNvPr id="11" name="Chart 10">
            <a:extLst>
              <a:ext uri="{FF2B5EF4-FFF2-40B4-BE49-F238E27FC236}">
                <a16:creationId xmlns:a16="http://schemas.microsoft.com/office/drawing/2014/main" id="{D35E6451-8996-4EEA-A0B1-C6059210B131}"/>
              </a:ext>
            </a:extLst>
          </p:cNvPr>
          <p:cNvGraphicFramePr/>
          <p:nvPr/>
        </p:nvGraphicFramePr>
        <p:xfrm>
          <a:off x="956475" y="2563498"/>
          <a:ext cx="10764904" cy="3320615"/>
        </p:xfrm>
        <a:graphic>
          <a:graphicData uri="http://schemas.openxmlformats.org/drawingml/2006/chart">
            <c:chart xmlns:c="http://schemas.openxmlformats.org/drawingml/2006/chart" xmlns:r="http://schemas.openxmlformats.org/officeDocument/2006/relationships" r:id="rId3"/>
          </a:graphicData>
        </a:graphic>
      </p:graphicFrame>
      <p:grpSp>
        <p:nvGrpSpPr>
          <p:cNvPr id="12" name="Group 11">
            <a:extLst>
              <a:ext uri="{FF2B5EF4-FFF2-40B4-BE49-F238E27FC236}">
                <a16:creationId xmlns:a16="http://schemas.microsoft.com/office/drawing/2014/main" id="{1769532D-B85B-4EE5-8B1F-364891CEF556}"/>
              </a:ext>
            </a:extLst>
          </p:cNvPr>
          <p:cNvGrpSpPr/>
          <p:nvPr/>
        </p:nvGrpSpPr>
        <p:grpSpPr>
          <a:xfrm>
            <a:off x="4004639" y="3148718"/>
            <a:ext cx="243840" cy="2077941"/>
            <a:chOff x="4066901" y="1741713"/>
            <a:chExt cx="200297" cy="4019011"/>
          </a:xfrm>
        </p:grpSpPr>
        <p:cxnSp>
          <p:nvCxnSpPr>
            <p:cNvPr id="13" name="Connector: Elbow 12">
              <a:extLst>
                <a:ext uri="{FF2B5EF4-FFF2-40B4-BE49-F238E27FC236}">
                  <a16:creationId xmlns:a16="http://schemas.microsoft.com/office/drawing/2014/main" id="{2893C96A-F823-4F69-949E-9B780360044F}"/>
                </a:ext>
              </a:extLst>
            </p:cNvPr>
            <p:cNvCxnSpPr>
              <a:cxnSpLocks/>
            </p:cNvCxnSpPr>
            <p:nvPr/>
          </p:nvCxnSpPr>
          <p:spPr>
            <a:xfrm>
              <a:off x="4066901" y="1741713"/>
              <a:ext cx="200297" cy="2286000"/>
            </a:xfrm>
            <a:prstGeom prst="bentConnector3">
              <a:avLst/>
            </a:prstGeom>
          </p:spPr>
          <p:style>
            <a:lnRef idx="1">
              <a:schemeClr val="dk1"/>
            </a:lnRef>
            <a:fillRef idx="0">
              <a:schemeClr val="dk1"/>
            </a:fillRef>
            <a:effectRef idx="0">
              <a:schemeClr val="dk1"/>
            </a:effectRef>
            <a:fontRef idx="minor">
              <a:schemeClr val="tx1"/>
            </a:fontRef>
          </p:style>
        </p:cxnSp>
        <p:cxnSp>
          <p:nvCxnSpPr>
            <p:cNvPr id="14" name="Connector: Elbow 13">
              <a:extLst>
                <a:ext uri="{FF2B5EF4-FFF2-40B4-BE49-F238E27FC236}">
                  <a16:creationId xmlns:a16="http://schemas.microsoft.com/office/drawing/2014/main" id="{4D19259F-7FA2-4C84-8727-09CF2C0CF2A4}"/>
                </a:ext>
              </a:extLst>
            </p:cNvPr>
            <p:cNvCxnSpPr>
              <a:cxnSpLocks/>
            </p:cNvCxnSpPr>
            <p:nvPr/>
          </p:nvCxnSpPr>
          <p:spPr>
            <a:xfrm flipH="1">
              <a:off x="4066901" y="4023364"/>
              <a:ext cx="200297" cy="1737360"/>
            </a:xfrm>
            <a:prstGeom prst="bentConnector3">
              <a:avLst/>
            </a:prstGeom>
          </p:spPr>
          <p:style>
            <a:lnRef idx="1">
              <a:schemeClr val="dk1"/>
            </a:lnRef>
            <a:fillRef idx="0">
              <a:schemeClr val="dk1"/>
            </a:fillRef>
            <a:effectRef idx="0">
              <a:schemeClr val="dk1"/>
            </a:effectRef>
            <a:fontRef idx="minor">
              <a:schemeClr val="tx1"/>
            </a:fontRef>
          </p:style>
        </p:cxnSp>
      </p:grpSp>
      <p:sp>
        <p:nvSpPr>
          <p:cNvPr id="15" name="TextBox 14">
            <a:extLst>
              <a:ext uri="{FF2B5EF4-FFF2-40B4-BE49-F238E27FC236}">
                <a16:creationId xmlns:a16="http://schemas.microsoft.com/office/drawing/2014/main" id="{134E3163-B730-490D-BB83-E0BDAE67A3E8}"/>
              </a:ext>
            </a:extLst>
          </p:cNvPr>
          <p:cNvSpPr txBox="1"/>
          <p:nvPr/>
        </p:nvSpPr>
        <p:spPr>
          <a:xfrm>
            <a:off x="4149090" y="4161380"/>
            <a:ext cx="1223913" cy="297454"/>
          </a:xfrm>
          <a:prstGeom prst="rect">
            <a:avLst/>
          </a:prstGeom>
          <a:noFill/>
        </p:spPr>
        <p:txBody>
          <a:bodyPr wrap="square" rtlCol="0">
            <a:spAutoFit/>
          </a:bodyPr>
          <a:lstStyle/>
          <a:p>
            <a:r>
              <a:rPr lang="en-US" sz="1333" b="1" dirty="0">
                <a:latin typeface="Arial" panose="020B0604020202020204" pitchFamily="34" charset="0"/>
                <a:cs typeface="Arial" panose="020B0604020202020204" pitchFamily="34" charset="0"/>
              </a:rPr>
              <a:t>CRc: </a:t>
            </a:r>
            <a:r>
              <a:rPr lang="en-US" sz="1333" b="1" dirty="0">
                <a:solidFill>
                  <a:schemeClr val="bg2">
                    <a:lumMod val="10000"/>
                  </a:schemeClr>
                </a:solidFill>
                <a:latin typeface="Arial" panose="020B0604020202020204" pitchFamily="34" charset="0"/>
                <a:cs typeface="Arial" panose="020B0604020202020204" pitchFamily="34" charset="0"/>
              </a:rPr>
              <a:t>58.1</a:t>
            </a:r>
            <a:r>
              <a:rPr lang="en-US" sz="1333" b="1" dirty="0">
                <a:latin typeface="Arial" panose="020B0604020202020204" pitchFamily="34" charset="0"/>
                <a:cs typeface="Arial" panose="020B0604020202020204" pitchFamily="34" charset="0"/>
              </a:rPr>
              <a:t>%</a:t>
            </a:r>
          </a:p>
        </p:txBody>
      </p:sp>
      <p:grpSp>
        <p:nvGrpSpPr>
          <p:cNvPr id="16" name="Group 15">
            <a:extLst>
              <a:ext uri="{FF2B5EF4-FFF2-40B4-BE49-F238E27FC236}">
                <a16:creationId xmlns:a16="http://schemas.microsoft.com/office/drawing/2014/main" id="{894FE033-4F53-4A47-B5D0-D33512F61A98}"/>
              </a:ext>
            </a:extLst>
          </p:cNvPr>
          <p:cNvGrpSpPr/>
          <p:nvPr/>
        </p:nvGrpSpPr>
        <p:grpSpPr>
          <a:xfrm>
            <a:off x="6437344" y="4328395"/>
            <a:ext cx="243840" cy="898264"/>
            <a:chOff x="4066901" y="1741713"/>
            <a:chExt cx="200298" cy="3657600"/>
          </a:xfrm>
        </p:grpSpPr>
        <p:cxnSp>
          <p:nvCxnSpPr>
            <p:cNvPr id="17" name="Connector: Elbow 16">
              <a:extLst>
                <a:ext uri="{FF2B5EF4-FFF2-40B4-BE49-F238E27FC236}">
                  <a16:creationId xmlns:a16="http://schemas.microsoft.com/office/drawing/2014/main" id="{889ABA98-75BA-4F9E-BAE6-41BDBABDF8DF}"/>
                </a:ext>
              </a:extLst>
            </p:cNvPr>
            <p:cNvCxnSpPr>
              <a:cxnSpLocks/>
            </p:cNvCxnSpPr>
            <p:nvPr/>
          </p:nvCxnSpPr>
          <p:spPr>
            <a:xfrm>
              <a:off x="4066902" y="1741713"/>
              <a:ext cx="200297" cy="1828800"/>
            </a:xfrm>
            <a:prstGeom prst="bentConnector3">
              <a:avLst/>
            </a:prstGeom>
          </p:spPr>
          <p:style>
            <a:lnRef idx="1">
              <a:schemeClr val="dk1"/>
            </a:lnRef>
            <a:fillRef idx="0">
              <a:schemeClr val="dk1"/>
            </a:fillRef>
            <a:effectRef idx="0">
              <a:schemeClr val="dk1"/>
            </a:effectRef>
            <a:fontRef idx="minor">
              <a:schemeClr val="tx1"/>
            </a:fontRef>
          </p:style>
        </p:cxnSp>
        <p:cxnSp>
          <p:nvCxnSpPr>
            <p:cNvPr id="18" name="Connector: Elbow 17">
              <a:extLst>
                <a:ext uri="{FF2B5EF4-FFF2-40B4-BE49-F238E27FC236}">
                  <a16:creationId xmlns:a16="http://schemas.microsoft.com/office/drawing/2014/main" id="{6F9DDAFE-D4FB-4FBA-98C7-030859AD6EAF}"/>
                </a:ext>
              </a:extLst>
            </p:cNvPr>
            <p:cNvCxnSpPr>
              <a:cxnSpLocks/>
            </p:cNvCxnSpPr>
            <p:nvPr/>
          </p:nvCxnSpPr>
          <p:spPr>
            <a:xfrm flipH="1">
              <a:off x="4066901" y="3570513"/>
              <a:ext cx="200297" cy="1828800"/>
            </a:xfrm>
            <a:prstGeom prst="bentConnector3">
              <a:avLst/>
            </a:prstGeom>
          </p:spPr>
          <p:style>
            <a:lnRef idx="1">
              <a:schemeClr val="dk1"/>
            </a:lnRef>
            <a:fillRef idx="0">
              <a:schemeClr val="dk1"/>
            </a:fillRef>
            <a:effectRef idx="0">
              <a:schemeClr val="dk1"/>
            </a:effectRef>
            <a:fontRef idx="minor">
              <a:schemeClr val="tx1"/>
            </a:fontRef>
          </p:style>
        </p:cxnSp>
      </p:grpSp>
      <p:sp>
        <p:nvSpPr>
          <p:cNvPr id="19" name="TextBox 18">
            <a:extLst>
              <a:ext uri="{FF2B5EF4-FFF2-40B4-BE49-F238E27FC236}">
                <a16:creationId xmlns:a16="http://schemas.microsoft.com/office/drawing/2014/main" id="{E460120C-37B5-4757-9CA0-A48F53E2B8C3}"/>
              </a:ext>
            </a:extLst>
          </p:cNvPr>
          <p:cNvSpPr txBox="1"/>
          <p:nvPr/>
        </p:nvSpPr>
        <p:spPr>
          <a:xfrm>
            <a:off x="6576353" y="4609104"/>
            <a:ext cx="1293747" cy="297454"/>
          </a:xfrm>
          <a:prstGeom prst="rect">
            <a:avLst/>
          </a:prstGeom>
          <a:noFill/>
        </p:spPr>
        <p:txBody>
          <a:bodyPr wrap="square" rtlCol="0">
            <a:spAutoFit/>
          </a:bodyPr>
          <a:lstStyle/>
          <a:p>
            <a:r>
              <a:rPr lang="en-US" sz="1333" b="1" dirty="0">
                <a:latin typeface="Arial" panose="020B0604020202020204" pitchFamily="34" charset="0"/>
                <a:cs typeface="Arial" panose="020B0604020202020204" pitchFamily="34" charset="0"/>
              </a:rPr>
              <a:t>CRc: </a:t>
            </a:r>
            <a:r>
              <a:rPr lang="en-US" sz="1333" b="1" dirty="0">
                <a:solidFill>
                  <a:schemeClr val="bg2">
                    <a:lumMod val="10000"/>
                  </a:schemeClr>
                </a:solidFill>
                <a:latin typeface="Arial" panose="020B0604020202020204" pitchFamily="34" charset="0"/>
                <a:cs typeface="Arial" panose="020B0604020202020204" pitchFamily="34" charset="0"/>
              </a:rPr>
              <a:t>26.5</a:t>
            </a:r>
            <a:r>
              <a:rPr lang="en-US" sz="1333" b="1" dirty="0">
                <a:latin typeface="Arial" panose="020B0604020202020204" pitchFamily="34" charset="0"/>
                <a:cs typeface="Arial" panose="020B0604020202020204" pitchFamily="34" charset="0"/>
              </a:rPr>
              <a:t>%</a:t>
            </a:r>
          </a:p>
        </p:txBody>
      </p:sp>
      <p:sp>
        <p:nvSpPr>
          <p:cNvPr id="20" name="TextBox 19">
            <a:extLst>
              <a:ext uri="{FF2B5EF4-FFF2-40B4-BE49-F238E27FC236}">
                <a16:creationId xmlns:a16="http://schemas.microsoft.com/office/drawing/2014/main" id="{2FA61B53-8127-5C45-902C-65F93189044C}"/>
              </a:ext>
            </a:extLst>
          </p:cNvPr>
          <p:cNvSpPr txBox="1"/>
          <p:nvPr/>
        </p:nvSpPr>
        <p:spPr>
          <a:xfrm>
            <a:off x="5780314" y="6401582"/>
            <a:ext cx="2445991"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Wang et al, ASH 2021</a:t>
            </a:r>
          </a:p>
        </p:txBody>
      </p:sp>
      <p:sp>
        <p:nvSpPr>
          <p:cNvPr id="21" name="Rectangle 20">
            <a:extLst>
              <a:ext uri="{FF2B5EF4-FFF2-40B4-BE49-F238E27FC236}">
                <a16:creationId xmlns:a16="http://schemas.microsoft.com/office/drawing/2014/main" id="{1B6375D2-78A3-224A-8B50-10E6EDC90BDE}"/>
              </a:ext>
            </a:extLst>
          </p:cNvPr>
          <p:cNvSpPr/>
          <p:nvPr/>
        </p:nvSpPr>
        <p:spPr>
          <a:xfrm>
            <a:off x="8875915" y="268231"/>
            <a:ext cx="3206496" cy="185186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363A59D-87CA-4142-99D7-371787C11A4C}"/>
              </a:ext>
            </a:extLst>
          </p:cNvPr>
          <p:cNvSpPr txBox="1"/>
          <p:nvPr/>
        </p:nvSpPr>
        <p:spPr>
          <a:xfrm>
            <a:off x="6022848" y="5906779"/>
            <a:ext cx="6169152" cy="369332"/>
          </a:xfrm>
          <a:prstGeom prst="rect">
            <a:avLst/>
          </a:prstGeom>
          <a:noFill/>
        </p:spPr>
        <p:txBody>
          <a:bodyPr wrap="square">
            <a:spAutoFit/>
          </a:bodyPr>
          <a:lstStyle/>
          <a:p>
            <a:pPr lvl="0" algn="r">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9230761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642AB-43A3-8143-ADFF-600788DBCFE1}"/>
              </a:ext>
            </a:extLst>
          </p:cNvPr>
          <p:cNvSpPr>
            <a:spLocks noGrp="1"/>
          </p:cNvSpPr>
          <p:nvPr>
            <p:ph type="title"/>
          </p:nvPr>
        </p:nvSpPr>
        <p:spPr/>
        <p:txBody>
          <a:bodyPr/>
          <a:lstStyle/>
          <a:p>
            <a:r>
              <a:rPr lang="en-US" sz="2667" dirty="0">
                <a:solidFill>
                  <a:srgbClr val="572F64"/>
                </a:solidFill>
              </a:rPr>
              <a:t>LACEWING – Overall Survival</a:t>
            </a:r>
          </a:p>
        </p:txBody>
      </p:sp>
      <p:sp>
        <p:nvSpPr>
          <p:cNvPr id="6" name="Content Placeholder 2">
            <a:extLst>
              <a:ext uri="{FF2B5EF4-FFF2-40B4-BE49-F238E27FC236}">
                <a16:creationId xmlns:a16="http://schemas.microsoft.com/office/drawing/2014/main" id="{2695253D-4E3B-4940-8B96-85D77E202A5B}"/>
              </a:ext>
            </a:extLst>
          </p:cNvPr>
          <p:cNvSpPr>
            <a:spLocks noGrp="1"/>
          </p:cNvSpPr>
          <p:nvPr>
            <p:ph idx="1"/>
          </p:nvPr>
        </p:nvSpPr>
        <p:spPr>
          <a:xfrm>
            <a:off x="609601" y="1218476"/>
            <a:ext cx="6395961" cy="457081"/>
          </a:xfrm>
        </p:spPr>
        <p:txBody>
          <a:bodyPr/>
          <a:lstStyle/>
          <a:p>
            <a:pPr marL="309026" indent="-309026"/>
            <a:r>
              <a:rPr lang="en-GB" sz="1867" dirty="0"/>
              <a:t>Median follow-up</a:t>
            </a:r>
            <a:r>
              <a:rPr lang="en-GB" sz="1867" baseline="30000" dirty="0"/>
              <a:t>a</a:t>
            </a:r>
            <a:r>
              <a:rPr lang="en-GB" sz="1867" dirty="0"/>
              <a:t> was 9.76 months for GIL+AZA and 17.97 months for AZA</a:t>
            </a:r>
          </a:p>
        </p:txBody>
      </p:sp>
      <p:sp>
        <p:nvSpPr>
          <p:cNvPr id="9" name="TextBox 8">
            <a:extLst>
              <a:ext uri="{FF2B5EF4-FFF2-40B4-BE49-F238E27FC236}">
                <a16:creationId xmlns:a16="http://schemas.microsoft.com/office/drawing/2014/main" id="{655DD7C0-C35B-DD47-AB51-C48ADBD3E013}"/>
              </a:ext>
            </a:extLst>
          </p:cNvPr>
          <p:cNvSpPr txBox="1"/>
          <p:nvPr/>
        </p:nvSpPr>
        <p:spPr>
          <a:xfrm>
            <a:off x="660275" y="5839696"/>
            <a:ext cx="11061104" cy="461665"/>
          </a:xfrm>
          <a:prstGeom prst="rect">
            <a:avLst/>
          </a:prstGeom>
          <a:noFill/>
        </p:spPr>
        <p:txBody>
          <a:bodyPr wrap="square" rtlCol="0" anchor="b">
            <a:spAutoFit/>
          </a:bodyPr>
          <a:lstStyle/>
          <a:p>
            <a:r>
              <a:rPr lang="en-GB" sz="800" dirty="0">
                <a:latin typeface="Arial" panose="020B0604020202020204" pitchFamily="34" charset="0"/>
                <a:ea typeface="Yu Mincho" panose="02020400000000000000" pitchFamily="18" charset="-128"/>
                <a:cs typeface="Times New Roman" panose="02020603050405020304" pitchFamily="18" charset="0"/>
              </a:rPr>
              <a:t>The intention-to-treat population included all randomized patients.</a:t>
            </a:r>
          </a:p>
          <a:p>
            <a:r>
              <a:rPr lang="en-GB" sz="800" baseline="30000" dirty="0">
                <a:ea typeface="Yu Mincho" panose="02020400000000000000" pitchFamily="18" charset="-128"/>
                <a:cs typeface="Times New Roman" panose="02020603050405020304" pitchFamily="18" charset="0"/>
              </a:rPr>
              <a:t>a</a:t>
            </a:r>
            <a:r>
              <a:rPr lang="en-GB" sz="800" dirty="0">
                <a:ea typeface="Yu Mincho" panose="02020400000000000000" pitchFamily="18" charset="-128"/>
                <a:cs typeface="Times New Roman" panose="02020603050405020304" pitchFamily="18" charset="0"/>
              </a:rPr>
              <a:t>Based on reverse Kaplan-Meier estimates.</a:t>
            </a:r>
          </a:p>
          <a:p>
            <a:r>
              <a:rPr lang="en-GB" sz="800" b="1" dirty="0">
                <a:latin typeface="Arial" panose="020B0604020202020204" pitchFamily="34" charset="0"/>
                <a:ea typeface="Yu Mincho" panose="02020400000000000000" pitchFamily="18" charset="-128"/>
                <a:cs typeface="Times New Roman" panose="02020603050405020304" pitchFamily="18" charset="0"/>
              </a:rPr>
              <a:t>Abbreviations:</a:t>
            </a:r>
            <a:r>
              <a:rPr lang="en-GB" sz="800" dirty="0">
                <a:latin typeface="Arial" panose="020B0604020202020204" pitchFamily="34" charset="0"/>
                <a:ea typeface="Yu Mincho" panose="02020400000000000000" pitchFamily="18" charset="-128"/>
                <a:cs typeface="Times New Roman" panose="02020603050405020304" pitchFamily="18" charset="0"/>
              </a:rPr>
              <a:t> AZA, azacitidine; CI, confidence interval; GIL+AZA, gilteritinib plus azacitidine; HR, hazard ratio.</a:t>
            </a:r>
            <a:endParaRPr lang="en-US" sz="800" dirty="0">
              <a:latin typeface="Calibri" panose="020F0502020204030204" pitchFamily="34" charset="0"/>
              <a:ea typeface="Yu Mincho" panose="02020400000000000000" pitchFamily="18" charset="-128"/>
              <a:cs typeface="Times New Roman" panose="02020603050405020304" pitchFamily="18" charset="0"/>
            </a:endParaRPr>
          </a:p>
        </p:txBody>
      </p:sp>
      <p:sp>
        <p:nvSpPr>
          <p:cNvPr id="11" name="TextBox 10">
            <a:extLst>
              <a:ext uri="{FF2B5EF4-FFF2-40B4-BE49-F238E27FC236}">
                <a16:creationId xmlns:a16="http://schemas.microsoft.com/office/drawing/2014/main" id="{3DDAA977-B55F-49B1-8CEE-1FA75208780F}"/>
              </a:ext>
            </a:extLst>
          </p:cNvPr>
          <p:cNvSpPr txBox="1"/>
          <p:nvPr/>
        </p:nvSpPr>
        <p:spPr>
          <a:xfrm>
            <a:off x="9647161" y="6471275"/>
            <a:ext cx="2544839" cy="256545"/>
          </a:xfrm>
          <a:prstGeom prst="rect">
            <a:avLst/>
          </a:prstGeom>
          <a:noFill/>
        </p:spPr>
        <p:txBody>
          <a:bodyPr wrap="square">
            <a:spAutoFit/>
          </a:bodyPr>
          <a:lstStyle/>
          <a:p>
            <a:pPr algn="r"/>
            <a:r>
              <a:rPr lang="en-GB" sz="1067" b="1" i="1" dirty="0"/>
              <a:t>Data cutoff date: August 26, 2020</a:t>
            </a:r>
          </a:p>
        </p:txBody>
      </p:sp>
      <p:graphicFrame>
        <p:nvGraphicFramePr>
          <p:cNvPr id="3" name="Table 3">
            <a:extLst>
              <a:ext uri="{FF2B5EF4-FFF2-40B4-BE49-F238E27FC236}">
                <a16:creationId xmlns:a16="http://schemas.microsoft.com/office/drawing/2014/main" id="{09E4461B-663D-4FE5-BCEB-8058F184E24C}"/>
              </a:ext>
            </a:extLst>
          </p:cNvPr>
          <p:cNvGraphicFramePr>
            <a:graphicFrameLocks noGrp="1"/>
          </p:cNvGraphicFramePr>
          <p:nvPr/>
        </p:nvGraphicFramePr>
        <p:xfrm>
          <a:off x="6809640" y="2201801"/>
          <a:ext cx="4972215" cy="1414272"/>
        </p:xfrm>
        <a:graphic>
          <a:graphicData uri="http://schemas.openxmlformats.org/drawingml/2006/table">
            <a:tbl>
              <a:tblPr firstRow="1" bandRow="1">
                <a:tableStyleId>{2D5ABB26-0587-4C30-8999-92F81FD0307C}</a:tableStyleId>
              </a:tblPr>
              <a:tblGrid>
                <a:gridCol w="1261237">
                  <a:extLst>
                    <a:ext uri="{9D8B030D-6E8A-4147-A177-3AD203B41FA5}">
                      <a16:colId xmlns:a16="http://schemas.microsoft.com/office/drawing/2014/main" val="3033352975"/>
                    </a:ext>
                  </a:extLst>
                </a:gridCol>
                <a:gridCol w="1106253">
                  <a:extLst>
                    <a:ext uri="{9D8B030D-6E8A-4147-A177-3AD203B41FA5}">
                      <a16:colId xmlns:a16="http://schemas.microsoft.com/office/drawing/2014/main" val="4286845871"/>
                    </a:ext>
                  </a:extLst>
                </a:gridCol>
                <a:gridCol w="2604725">
                  <a:extLst>
                    <a:ext uri="{9D8B030D-6E8A-4147-A177-3AD203B41FA5}">
                      <a16:colId xmlns:a16="http://schemas.microsoft.com/office/drawing/2014/main" val="2066263919"/>
                    </a:ext>
                  </a:extLst>
                </a:gridCol>
              </a:tblGrid>
              <a:tr h="292608">
                <a:tc>
                  <a:txBody>
                    <a:bodyPr/>
                    <a:lstStyle/>
                    <a:p>
                      <a:endParaRPr lang="en-US" sz="1600" dirty="0"/>
                    </a:p>
                  </a:txBody>
                  <a:tcPr marL="121920" marR="121920" marT="24384" marB="24384">
                    <a:lnL>
                      <a:noFill/>
                    </a:lnL>
                    <a:lnR w="6350" cap="flat" cmpd="sng" algn="ctr">
                      <a:noFill/>
                      <a:prstDash val="solid"/>
                      <a:round/>
                      <a:headEnd type="none" w="med" len="med"/>
                      <a:tailEnd type="none" w="med" len="med"/>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600" dirty="0"/>
                        <a:t>Events/N</a:t>
                      </a:r>
                    </a:p>
                  </a:txBody>
                  <a:tcPr marL="121920" marR="121920" marT="24384" marB="24384">
                    <a:lnL w="6350" cap="flat" cmpd="sng" algn="ctr">
                      <a:noFill/>
                      <a:prstDash val="solid"/>
                      <a:round/>
                      <a:headEnd type="none" w="med" len="med"/>
                      <a:tailEnd type="none" w="med" len="med"/>
                    </a:lnL>
                    <a:lnR w="6350" cap="flat" cmpd="sng" algn="ctr">
                      <a:noFill/>
                      <a:prstDash val="solid"/>
                      <a:round/>
                      <a:headEnd type="none" w="med" len="med"/>
                      <a:tailEnd type="none" w="med" len="med"/>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US" sz="1600" dirty="0"/>
                        <a:t>Median (95% CI)</a:t>
                      </a:r>
                    </a:p>
                  </a:txBody>
                  <a:tcPr marL="121920" marR="121920" marT="24384" marB="24384">
                    <a:lnL w="6350" cap="flat" cmpd="sng" algn="ctr">
                      <a:noFill/>
                      <a:prstDash val="solid"/>
                      <a:round/>
                      <a:headEnd type="none" w="med" len="med"/>
                      <a:tailEnd type="none" w="med" len="med"/>
                    </a:lnL>
                    <a:lnR>
                      <a:noFill/>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40905085"/>
                  </a:ext>
                </a:extLst>
              </a:tr>
              <a:tr h="292608">
                <a:tc>
                  <a:txBody>
                    <a:bodyPr/>
                    <a:lstStyle/>
                    <a:p>
                      <a:r>
                        <a:rPr lang="en-US" sz="1600" dirty="0">
                          <a:solidFill>
                            <a:srgbClr val="1C75BC"/>
                          </a:solidFill>
                        </a:rPr>
                        <a:t>GIL+AZA</a:t>
                      </a:r>
                    </a:p>
                  </a:txBody>
                  <a:tcPr marL="121920" marR="121920" marT="24384" marB="24384">
                    <a:lnL>
                      <a:noFill/>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600" dirty="0">
                          <a:solidFill>
                            <a:srgbClr val="1C75BC"/>
                          </a:solidFill>
                        </a:rPr>
                        <a:t>39/74</a:t>
                      </a:r>
                    </a:p>
                  </a:txBody>
                  <a:tcPr marL="121920" marR="121920" marT="24384" marB="24384">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US" sz="1600" dirty="0">
                          <a:solidFill>
                            <a:srgbClr val="1C75BC"/>
                          </a:solidFill>
                        </a:rPr>
                        <a:t>9.82 (7.56, 12.55) months</a:t>
                      </a:r>
                    </a:p>
                  </a:txBody>
                  <a:tcPr marL="121920" marR="121920" marT="24384" marB="24384">
                    <a:lnL w="6350"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32809448"/>
                  </a:ext>
                </a:extLst>
              </a:tr>
              <a:tr h="292608">
                <a:tc>
                  <a:txBody>
                    <a:bodyPr/>
                    <a:lstStyle/>
                    <a:p>
                      <a:r>
                        <a:rPr lang="en-US" sz="1600" dirty="0">
                          <a:solidFill>
                            <a:srgbClr val="F07F2F"/>
                          </a:solidFill>
                        </a:rPr>
                        <a:t>AZA</a:t>
                      </a:r>
                    </a:p>
                  </a:txBody>
                  <a:tcPr marL="121920" marR="121920" marT="24384" marB="24384">
                    <a:lnL>
                      <a:noFill/>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600" dirty="0">
                          <a:solidFill>
                            <a:srgbClr val="F07F2F"/>
                          </a:solidFill>
                        </a:rPr>
                        <a:t>31/49</a:t>
                      </a:r>
                    </a:p>
                  </a:txBody>
                  <a:tcPr marL="121920" marR="121920" marT="24384" marB="24384">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US" sz="1600" dirty="0">
                          <a:solidFill>
                            <a:srgbClr val="F07F2F"/>
                          </a:solidFill>
                        </a:rPr>
                        <a:t>8.87 (4.34, 14.03) months</a:t>
                      </a:r>
                    </a:p>
                  </a:txBody>
                  <a:tcPr marL="121920" marR="121920" marT="24384" marB="24384">
                    <a:lnL w="6350"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48701674"/>
                  </a:ext>
                </a:extLst>
              </a:tr>
              <a:tr h="536448">
                <a:tc gridSpan="3">
                  <a:txBody>
                    <a:bodyPr/>
                    <a:lstStyle/>
                    <a:p>
                      <a:pPr algn="r"/>
                      <a:r>
                        <a:rPr lang="en-US" sz="1600" dirty="0"/>
                        <a:t>HR=0.916 (0.529, 1.585)</a:t>
                      </a:r>
                    </a:p>
                    <a:p>
                      <a:pPr algn="r"/>
                      <a:r>
                        <a:rPr lang="en-US" sz="1600" i="1" dirty="0"/>
                        <a:t>P</a:t>
                      </a:r>
                      <a:r>
                        <a:rPr lang="en-US" sz="1600" dirty="0"/>
                        <a:t>=0.753</a:t>
                      </a:r>
                      <a:endParaRPr lang="en-US" sz="1600" i="1" dirty="0"/>
                    </a:p>
                  </a:txBody>
                  <a:tcPr marL="121920" marR="121920" marT="24384" marB="24384">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1"/>
                    </a:solidFill>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40850590"/>
                  </a:ext>
                </a:extLst>
              </a:tr>
            </a:tbl>
          </a:graphicData>
        </a:graphic>
      </p:graphicFrame>
      <p:grpSp>
        <p:nvGrpSpPr>
          <p:cNvPr id="140" name="Group 139">
            <a:extLst>
              <a:ext uri="{FF2B5EF4-FFF2-40B4-BE49-F238E27FC236}">
                <a16:creationId xmlns:a16="http://schemas.microsoft.com/office/drawing/2014/main" id="{42E7A168-7A1D-804B-A1EC-F3AE00BA3B20}"/>
              </a:ext>
            </a:extLst>
          </p:cNvPr>
          <p:cNvGrpSpPr/>
          <p:nvPr/>
        </p:nvGrpSpPr>
        <p:grpSpPr>
          <a:xfrm>
            <a:off x="425537" y="1975437"/>
            <a:ext cx="8967579" cy="3863096"/>
            <a:chOff x="319152" y="1481577"/>
            <a:chExt cx="6725685" cy="2897322"/>
          </a:xfrm>
        </p:grpSpPr>
        <p:sp>
          <p:nvSpPr>
            <p:cNvPr id="5" name="Freeform 4">
              <a:extLst>
                <a:ext uri="{FF2B5EF4-FFF2-40B4-BE49-F238E27FC236}">
                  <a16:creationId xmlns:a16="http://schemas.microsoft.com/office/drawing/2014/main" id="{DAD23BC1-2DEB-E94E-8C1F-5D90CCA6A6D2}"/>
                </a:ext>
              </a:extLst>
            </p:cNvPr>
            <p:cNvSpPr/>
            <p:nvPr/>
          </p:nvSpPr>
          <p:spPr>
            <a:xfrm>
              <a:off x="1056945" y="1559790"/>
              <a:ext cx="5987892" cy="2002004"/>
            </a:xfrm>
            <a:custGeom>
              <a:avLst/>
              <a:gdLst>
                <a:gd name="connsiteX0" fmla="*/ 5987892 w 5987892"/>
                <a:gd name="connsiteY0" fmla="*/ 2002004 h 2002004"/>
                <a:gd name="connsiteX1" fmla="*/ 0 w 5987892"/>
                <a:gd name="connsiteY1" fmla="*/ 2002004 h 2002004"/>
                <a:gd name="connsiteX2" fmla="*/ 0 w 5987892"/>
                <a:gd name="connsiteY2" fmla="*/ 0 h 2002004"/>
              </a:gdLst>
              <a:ahLst/>
              <a:cxnLst>
                <a:cxn ang="0">
                  <a:pos x="connsiteX0" y="connsiteY0"/>
                </a:cxn>
                <a:cxn ang="0">
                  <a:pos x="connsiteX1" y="connsiteY1"/>
                </a:cxn>
                <a:cxn ang="0">
                  <a:pos x="connsiteX2" y="connsiteY2"/>
                </a:cxn>
              </a:cxnLst>
              <a:rect l="l" t="t" r="r" b="b"/>
              <a:pathLst>
                <a:path w="5987892" h="2002004">
                  <a:moveTo>
                    <a:pt x="5987892" y="2002004"/>
                  </a:moveTo>
                  <a:lnTo>
                    <a:pt x="0" y="2002004"/>
                  </a:lnTo>
                  <a:lnTo>
                    <a:pt x="0" y="0"/>
                  </a:lnTo>
                </a:path>
              </a:pathLst>
            </a:custGeom>
            <a:noFill/>
            <a:ln w="10289" cap="flat">
              <a:solidFill>
                <a:srgbClr val="000000"/>
              </a:solidFill>
              <a:prstDash val="solid"/>
              <a:miter/>
            </a:ln>
          </p:spPr>
          <p:txBody>
            <a:bodyPr rtlCol="0" anchor="ctr"/>
            <a:lstStyle/>
            <a:p>
              <a:endParaRPr lang="en-US" sz="2400"/>
            </a:p>
          </p:txBody>
        </p:sp>
        <p:sp>
          <p:nvSpPr>
            <p:cNvPr id="7" name="Freeform 6">
              <a:extLst>
                <a:ext uri="{FF2B5EF4-FFF2-40B4-BE49-F238E27FC236}">
                  <a16:creationId xmlns:a16="http://schemas.microsoft.com/office/drawing/2014/main" id="{748BC525-6A18-9741-8B13-75EE3C1663E9}"/>
                </a:ext>
              </a:extLst>
            </p:cNvPr>
            <p:cNvSpPr/>
            <p:nvPr/>
          </p:nvSpPr>
          <p:spPr>
            <a:xfrm>
              <a:off x="5766482" y="3561794"/>
              <a:ext cx="13723" cy="65551"/>
            </a:xfrm>
            <a:custGeom>
              <a:avLst/>
              <a:gdLst>
                <a:gd name="connsiteX0" fmla="*/ 0 w 13723"/>
                <a:gd name="connsiteY0" fmla="*/ 0 h 65551"/>
                <a:gd name="connsiteX1" fmla="*/ 0 w 13723"/>
                <a:gd name="connsiteY1" fmla="*/ 65552 h 65551"/>
              </a:gdLst>
              <a:ahLst/>
              <a:cxnLst>
                <a:cxn ang="0">
                  <a:pos x="connsiteX0" y="connsiteY0"/>
                </a:cxn>
                <a:cxn ang="0">
                  <a:pos x="connsiteX1" y="connsiteY1"/>
                </a:cxn>
              </a:cxnLst>
              <a:rect l="l" t="t" r="r" b="b"/>
              <a:pathLst>
                <a:path w="13723" h="65551">
                  <a:moveTo>
                    <a:pt x="0" y="0"/>
                  </a:moveTo>
                  <a:lnTo>
                    <a:pt x="0" y="65552"/>
                  </a:lnTo>
                </a:path>
              </a:pathLst>
            </a:custGeom>
            <a:ln w="10289" cap="flat">
              <a:solidFill>
                <a:srgbClr val="000000"/>
              </a:solidFill>
              <a:prstDash val="solid"/>
              <a:miter/>
            </a:ln>
          </p:spPr>
          <p:txBody>
            <a:bodyPr rtlCol="0" anchor="ctr"/>
            <a:lstStyle/>
            <a:p>
              <a:endParaRPr lang="en-US" sz="2400"/>
            </a:p>
          </p:txBody>
        </p:sp>
        <p:sp>
          <p:nvSpPr>
            <p:cNvPr id="8" name="Freeform 7">
              <a:extLst>
                <a:ext uri="{FF2B5EF4-FFF2-40B4-BE49-F238E27FC236}">
                  <a16:creationId xmlns:a16="http://schemas.microsoft.com/office/drawing/2014/main" id="{6275D018-FD84-764D-9544-EDFEF5776358}"/>
                </a:ext>
              </a:extLst>
            </p:cNvPr>
            <p:cNvSpPr/>
            <p:nvPr/>
          </p:nvSpPr>
          <p:spPr>
            <a:xfrm>
              <a:off x="4635380" y="3561794"/>
              <a:ext cx="13723" cy="65551"/>
            </a:xfrm>
            <a:custGeom>
              <a:avLst/>
              <a:gdLst>
                <a:gd name="connsiteX0" fmla="*/ 0 w 13723"/>
                <a:gd name="connsiteY0" fmla="*/ 0 h 65551"/>
                <a:gd name="connsiteX1" fmla="*/ 0 w 13723"/>
                <a:gd name="connsiteY1" fmla="*/ 65552 h 65551"/>
              </a:gdLst>
              <a:ahLst/>
              <a:cxnLst>
                <a:cxn ang="0">
                  <a:pos x="connsiteX0" y="connsiteY0"/>
                </a:cxn>
                <a:cxn ang="0">
                  <a:pos x="connsiteX1" y="connsiteY1"/>
                </a:cxn>
              </a:cxnLst>
              <a:rect l="l" t="t" r="r" b="b"/>
              <a:pathLst>
                <a:path w="13723" h="65551">
                  <a:moveTo>
                    <a:pt x="0" y="0"/>
                  </a:moveTo>
                  <a:lnTo>
                    <a:pt x="0" y="65552"/>
                  </a:lnTo>
                </a:path>
              </a:pathLst>
            </a:custGeom>
            <a:ln w="10289" cap="flat">
              <a:solidFill>
                <a:srgbClr val="000000"/>
              </a:solidFill>
              <a:prstDash val="solid"/>
              <a:miter/>
            </a:ln>
          </p:spPr>
          <p:txBody>
            <a:bodyPr rtlCol="0" anchor="ctr"/>
            <a:lstStyle/>
            <a:p>
              <a:endParaRPr lang="en-US" sz="2400"/>
            </a:p>
          </p:txBody>
        </p:sp>
        <p:sp>
          <p:nvSpPr>
            <p:cNvPr id="12" name="Freeform 11">
              <a:extLst>
                <a:ext uri="{FF2B5EF4-FFF2-40B4-BE49-F238E27FC236}">
                  <a16:creationId xmlns:a16="http://schemas.microsoft.com/office/drawing/2014/main" id="{816C4765-E2CC-CC4B-902C-A4DAC8BC8C7C}"/>
                </a:ext>
              </a:extLst>
            </p:cNvPr>
            <p:cNvSpPr/>
            <p:nvPr/>
          </p:nvSpPr>
          <p:spPr>
            <a:xfrm>
              <a:off x="5201343" y="3561794"/>
              <a:ext cx="13723" cy="65551"/>
            </a:xfrm>
            <a:custGeom>
              <a:avLst/>
              <a:gdLst>
                <a:gd name="connsiteX0" fmla="*/ 0 w 13723"/>
                <a:gd name="connsiteY0" fmla="*/ 0 h 65551"/>
                <a:gd name="connsiteX1" fmla="*/ 0 w 13723"/>
                <a:gd name="connsiteY1" fmla="*/ 65552 h 65551"/>
              </a:gdLst>
              <a:ahLst/>
              <a:cxnLst>
                <a:cxn ang="0">
                  <a:pos x="connsiteX0" y="connsiteY0"/>
                </a:cxn>
                <a:cxn ang="0">
                  <a:pos x="connsiteX1" y="connsiteY1"/>
                </a:cxn>
              </a:cxnLst>
              <a:rect l="l" t="t" r="r" b="b"/>
              <a:pathLst>
                <a:path w="13723" h="65551">
                  <a:moveTo>
                    <a:pt x="0" y="0"/>
                  </a:moveTo>
                  <a:lnTo>
                    <a:pt x="0" y="65552"/>
                  </a:lnTo>
                </a:path>
              </a:pathLst>
            </a:custGeom>
            <a:ln w="10289" cap="flat">
              <a:solidFill>
                <a:srgbClr val="000000"/>
              </a:solidFill>
              <a:prstDash val="solid"/>
              <a:miter/>
            </a:ln>
          </p:spPr>
          <p:txBody>
            <a:bodyPr rtlCol="0" anchor="ctr"/>
            <a:lstStyle/>
            <a:p>
              <a:endParaRPr lang="en-US" sz="2400"/>
            </a:p>
          </p:txBody>
        </p:sp>
        <p:sp>
          <p:nvSpPr>
            <p:cNvPr id="13" name="Freeform 12">
              <a:extLst>
                <a:ext uri="{FF2B5EF4-FFF2-40B4-BE49-F238E27FC236}">
                  <a16:creationId xmlns:a16="http://schemas.microsoft.com/office/drawing/2014/main" id="{40FCDBF7-2FB2-514E-9A83-6E17A6AD7B61}"/>
                </a:ext>
              </a:extLst>
            </p:cNvPr>
            <p:cNvSpPr/>
            <p:nvPr/>
          </p:nvSpPr>
          <p:spPr>
            <a:xfrm>
              <a:off x="4068320" y="3561794"/>
              <a:ext cx="13723" cy="65551"/>
            </a:xfrm>
            <a:custGeom>
              <a:avLst/>
              <a:gdLst>
                <a:gd name="connsiteX0" fmla="*/ 0 w 13723"/>
                <a:gd name="connsiteY0" fmla="*/ 0 h 65551"/>
                <a:gd name="connsiteX1" fmla="*/ 0 w 13723"/>
                <a:gd name="connsiteY1" fmla="*/ 65552 h 65551"/>
              </a:gdLst>
              <a:ahLst/>
              <a:cxnLst>
                <a:cxn ang="0">
                  <a:pos x="connsiteX0" y="connsiteY0"/>
                </a:cxn>
                <a:cxn ang="0">
                  <a:pos x="connsiteX1" y="connsiteY1"/>
                </a:cxn>
              </a:cxnLst>
              <a:rect l="l" t="t" r="r" b="b"/>
              <a:pathLst>
                <a:path w="13723" h="65551">
                  <a:moveTo>
                    <a:pt x="0" y="0"/>
                  </a:moveTo>
                  <a:lnTo>
                    <a:pt x="0" y="65552"/>
                  </a:lnTo>
                </a:path>
              </a:pathLst>
            </a:custGeom>
            <a:ln w="10289" cap="flat">
              <a:solidFill>
                <a:srgbClr val="000000"/>
              </a:solidFill>
              <a:prstDash val="solid"/>
              <a:miter/>
            </a:ln>
          </p:spPr>
          <p:txBody>
            <a:bodyPr rtlCol="0" anchor="ctr"/>
            <a:lstStyle/>
            <a:p>
              <a:endParaRPr lang="en-US" sz="2400"/>
            </a:p>
          </p:txBody>
        </p:sp>
        <p:sp>
          <p:nvSpPr>
            <p:cNvPr id="14" name="Freeform 13">
              <a:extLst>
                <a:ext uri="{FF2B5EF4-FFF2-40B4-BE49-F238E27FC236}">
                  <a16:creationId xmlns:a16="http://schemas.microsoft.com/office/drawing/2014/main" id="{DA8755A5-4756-4B47-8707-24F1A6929BD4}"/>
                </a:ext>
              </a:extLst>
            </p:cNvPr>
            <p:cNvSpPr/>
            <p:nvPr/>
          </p:nvSpPr>
          <p:spPr>
            <a:xfrm>
              <a:off x="2929671" y="3561794"/>
              <a:ext cx="13723" cy="65551"/>
            </a:xfrm>
            <a:custGeom>
              <a:avLst/>
              <a:gdLst>
                <a:gd name="connsiteX0" fmla="*/ 0 w 13723"/>
                <a:gd name="connsiteY0" fmla="*/ 0 h 65551"/>
                <a:gd name="connsiteX1" fmla="*/ 0 w 13723"/>
                <a:gd name="connsiteY1" fmla="*/ 65552 h 65551"/>
              </a:gdLst>
              <a:ahLst/>
              <a:cxnLst>
                <a:cxn ang="0">
                  <a:pos x="connsiteX0" y="connsiteY0"/>
                </a:cxn>
                <a:cxn ang="0">
                  <a:pos x="connsiteX1" y="connsiteY1"/>
                </a:cxn>
              </a:cxnLst>
              <a:rect l="l" t="t" r="r" b="b"/>
              <a:pathLst>
                <a:path w="13723" h="65551">
                  <a:moveTo>
                    <a:pt x="0" y="0"/>
                  </a:moveTo>
                  <a:lnTo>
                    <a:pt x="0" y="65552"/>
                  </a:lnTo>
                </a:path>
              </a:pathLst>
            </a:custGeom>
            <a:ln w="10289" cap="flat">
              <a:solidFill>
                <a:srgbClr val="000000"/>
              </a:solidFill>
              <a:prstDash val="solid"/>
              <a:miter/>
            </a:ln>
          </p:spPr>
          <p:txBody>
            <a:bodyPr rtlCol="0" anchor="ctr"/>
            <a:lstStyle/>
            <a:p>
              <a:endParaRPr lang="en-US" sz="2400"/>
            </a:p>
          </p:txBody>
        </p:sp>
        <p:sp>
          <p:nvSpPr>
            <p:cNvPr id="15" name="Freeform 14">
              <a:extLst>
                <a:ext uri="{FF2B5EF4-FFF2-40B4-BE49-F238E27FC236}">
                  <a16:creationId xmlns:a16="http://schemas.microsoft.com/office/drawing/2014/main" id="{77C2BC91-B861-1242-848D-29CFF21F8DDF}"/>
                </a:ext>
              </a:extLst>
            </p:cNvPr>
            <p:cNvSpPr/>
            <p:nvPr/>
          </p:nvSpPr>
          <p:spPr>
            <a:xfrm>
              <a:off x="3500299" y="3561794"/>
              <a:ext cx="13723" cy="65551"/>
            </a:xfrm>
            <a:custGeom>
              <a:avLst/>
              <a:gdLst>
                <a:gd name="connsiteX0" fmla="*/ 0 w 13723"/>
                <a:gd name="connsiteY0" fmla="*/ 0 h 65551"/>
                <a:gd name="connsiteX1" fmla="*/ 0 w 13723"/>
                <a:gd name="connsiteY1" fmla="*/ 65552 h 65551"/>
              </a:gdLst>
              <a:ahLst/>
              <a:cxnLst>
                <a:cxn ang="0">
                  <a:pos x="connsiteX0" y="connsiteY0"/>
                </a:cxn>
                <a:cxn ang="0">
                  <a:pos x="connsiteX1" y="connsiteY1"/>
                </a:cxn>
              </a:cxnLst>
              <a:rect l="l" t="t" r="r" b="b"/>
              <a:pathLst>
                <a:path w="13723" h="65551">
                  <a:moveTo>
                    <a:pt x="0" y="0"/>
                  </a:moveTo>
                  <a:lnTo>
                    <a:pt x="0" y="65552"/>
                  </a:lnTo>
                </a:path>
              </a:pathLst>
            </a:custGeom>
            <a:ln w="10289" cap="flat">
              <a:solidFill>
                <a:srgbClr val="000000"/>
              </a:solidFill>
              <a:prstDash val="solid"/>
              <a:miter/>
            </a:ln>
          </p:spPr>
          <p:txBody>
            <a:bodyPr rtlCol="0" anchor="ctr"/>
            <a:lstStyle/>
            <a:p>
              <a:endParaRPr lang="en-US" sz="2400"/>
            </a:p>
          </p:txBody>
        </p:sp>
        <p:sp>
          <p:nvSpPr>
            <p:cNvPr id="16" name="Freeform 15">
              <a:extLst>
                <a:ext uri="{FF2B5EF4-FFF2-40B4-BE49-F238E27FC236}">
                  <a16:creationId xmlns:a16="http://schemas.microsoft.com/office/drawing/2014/main" id="{1F86B2FC-9DA8-4E44-AE0C-BFC3F98C58BA}"/>
                </a:ext>
              </a:extLst>
            </p:cNvPr>
            <p:cNvSpPr/>
            <p:nvPr/>
          </p:nvSpPr>
          <p:spPr>
            <a:xfrm>
              <a:off x="2360003" y="3561794"/>
              <a:ext cx="13723" cy="65551"/>
            </a:xfrm>
            <a:custGeom>
              <a:avLst/>
              <a:gdLst>
                <a:gd name="connsiteX0" fmla="*/ 0 w 13723"/>
                <a:gd name="connsiteY0" fmla="*/ 0 h 65551"/>
                <a:gd name="connsiteX1" fmla="*/ 0 w 13723"/>
                <a:gd name="connsiteY1" fmla="*/ 65552 h 65551"/>
              </a:gdLst>
              <a:ahLst/>
              <a:cxnLst>
                <a:cxn ang="0">
                  <a:pos x="connsiteX0" y="connsiteY0"/>
                </a:cxn>
                <a:cxn ang="0">
                  <a:pos x="connsiteX1" y="connsiteY1"/>
                </a:cxn>
              </a:cxnLst>
              <a:rect l="l" t="t" r="r" b="b"/>
              <a:pathLst>
                <a:path w="13723" h="65551">
                  <a:moveTo>
                    <a:pt x="0" y="0"/>
                  </a:moveTo>
                  <a:lnTo>
                    <a:pt x="0" y="65552"/>
                  </a:lnTo>
                </a:path>
              </a:pathLst>
            </a:custGeom>
            <a:ln w="10289" cap="flat">
              <a:solidFill>
                <a:srgbClr val="000000"/>
              </a:solidFill>
              <a:prstDash val="solid"/>
              <a:miter/>
            </a:ln>
          </p:spPr>
          <p:txBody>
            <a:bodyPr rtlCol="0" anchor="ctr"/>
            <a:lstStyle/>
            <a:p>
              <a:endParaRPr lang="en-US" sz="2400"/>
            </a:p>
          </p:txBody>
        </p:sp>
        <p:sp>
          <p:nvSpPr>
            <p:cNvPr id="17" name="Freeform 16">
              <a:extLst>
                <a:ext uri="{FF2B5EF4-FFF2-40B4-BE49-F238E27FC236}">
                  <a16:creationId xmlns:a16="http://schemas.microsoft.com/office/drawing/2014/main" id="{D04319D5-BFC1-4044-9746-D25CE98F7081}"/>
                </a:ext>
              </a:extLst>
            </p:cNvPr>
            <p:cNvSpPr/>
            <p:nvPr/>
          </p:nvSpPr>
          <p:spPr>
            <a:xfrm>
              <a:off x="1236725" y="3561794"/>
              <a:ext cx="13723" cy="65551"/>
            </a:xfrm>
            <a:custGeom>
              <a:avLst/>
              <a:gdLst>
                <a:gd name="connsiteX0" fmla="*/ 0 w 13723"/>
                <a:gd name="connsiteY0" fmla="*/ 0 h 65551"/>
                <a:gd name="connsiteX1" fmla="*/ 0 w 13723"/>
                <a:gd name="connsiteY1" fmla="*/ 65552 h 65551"/>
              </a:gdLst>
              <a:ahLst/>
              <a:cxnLst>
                <a:cxn ang="0">
                  <a:pos x="connsiteX0" y="connsiteY0"/>
                </a:cxn>
                <a:cxn ang="0">
                  <a:pos x="connsiteX1" y="connsiteY1"/>
                </a:cxn>
              </a:cxnLst>
              <a:rect l="l" t="t" r="r" b="b"/>
              <a:pathLst>
                <a:path w="13723" h="65551">
                  <a:moveTo>
                    <a:pt x="0" y="0"/>
                  </a:moveTo>
                  <a:lnTo>
                    <a:pt x="0" y="65552"/>
                  </a:lnTo>
                </a:path>
              </a:pathLst>
            </a:custGeom>
            <a:ln w="10289" cap="flat">
              <a:solidFill>
                <a:srgbClr val="000000"/>
              </a:solidFill>
              <a:prstDash val="solid"/>
              <a:miter/>
            </a:ln>
          </p:spPr>
          <p:txBody>
            <a:bodyPr rtlCol="0" anchor="ctr"/>
            <a:lstStyle/>
            <a:p>
              <a:endParaRPr lang="en-US" sz="2400"/>
            </a:p>
          </p:txBody>
        </p:sp>
        <p:sp>
          <p:nvSpPr>
            <p:cNvPr id="18" name="Freeform 17">
              <a:extLst>
                <a:ext uri="{FF2B5EF4-FFF2-40B4-BE49-F238E27FC236}">
                  <a16:creationId xmlns:a16="http://schemas.microsoft.com/office/drawing/2014/main" id="{6204602C-E23D-FB43-B1E3-D317177D11EF}"/>
                </a:ext>
              </a:extLst>
            </p:cNvPr>
            <p:cNvSpPr/>
            <p:nvPr/>
          </p:nvSpPr>
          <p:spPr>
            <a:xfrm>
              <a:off x="1797746" y="3561794"/>
              <a:ext cx="13723" cy="65551"/>
            </a:xfrm>
            <a:custGeom>
              <a:avLst/>
              <a:gdLst>
                <a:gd name="connsiteX0" fmla="*/ 0 w 13723"/>
                <a:gd name="connsiteY0" fmla="*/ 0 h 65551"/>
                <a:gd name="connsiteX1" fmla="*/ 0 w 13723"/>
                <a:gd name="connsiteY1" fmla="*/ 65552 h 65551"/>
              </a:gdLst>
              <a:ahLst/>
              <a:cxnLst>
                <a:cxn ang="0">
                  <a:pos x="connsiteX0" y="connsiteY0"/>
                </a:cxn>
                <a:cxn ang="0">
                  <a:pos x="connsiteX1" y="connsiteY1"/>
                </a:cxn>
              </a:cxnLst>
              <a:rect l="l" t="t" r="r" b="b"/>
              <a:pathLst>
                <a:path w="13723" h="65551">
                  <a:moveTo>
                    <a:pt x="0" y="0"/>
                  </a:moveTo>
                  <a:lnTo>
                    <a:pt x="0" y="65552"/>
                  </a:lnTo>
                </a:path>
              </a:pathLst>
            </a:custGeom>
            <a:ln w="10289" cap="flat">
              <a:solidFill>
                <a:srgbClr val="000000"/>
              </a:solidFill>
              <a:prstDash val="solid"/>
              <a:miter/>
            </a:ln>
          </p:spPr>
          <p:txBody>
            <a:bodyPr rtlCol="0" anchor="ctr"/>
            <a:lstStyle/>
            <a:p>
              <a:endParaRPr lang="en-US" sz="2400"/>
            </a:p>
          </p:txBody>
        </p:sp>
        <p:sp>
          <p:nvSpPr>
            <p:cNvPr id="19" name="Freeform 18">
              <a:extLst>
                <a:ext uri="{FF2B5EF4-FFF2-40B4-BE49-F238E27FC236}">
                  <a16:creationId xmlns:a16="http://schemas.microsoft.com/office/drawing/2014/main" id="{6CEAA76D-283A-1947-AE72-0A3A2AC5EFAB}"/>
                </a:ext>
              </a:extLst>
            </p:cNvPr>
            <p:cNvSpPr/>
            <p:nvPr/>
          </p:nvSpPr>
          <p:spPr>
            <a:xfrm>
              <a:off x="991483" y="3523315"/>
              <a:ext cx="65461" cy="13742"/>
            </a:xfrm>
            <a:custGeom>
              <a:avLst/>
              <a:gdLst>
                <a:gd name="connsiteX0" fmla="*/ 65462 w 65461"/>
                <a:gd name="connsiteY0" fmla="*/ 0 h 13742"/>
                <a:gd name="connsiteX1" fmla="*/ 0 w 65461"/>
                <a:gd name="connsiteY1" fmla="*/ 0 h 13742"/>
              </a:gdLst>
              <a:ahLst/>
              <a:cxnLst>
                <a:cxn ang="0">
                  <a:pos x="connsiteX0" y="connsiteY0"/>
                </a:cxn>
                <a:cxn ang="0">
                  <a:pos x="connsiteX1" y="connsiteY1"/>
                </a:cxn>
              </a:cxnLst>
              <a:rect l="l" t="t" r="r" b="b"/>
              <a:pathLst>
                <a:path w="65461" h="13742">
                  <a:moveTo>
                    <a:pt x="65462" y="0"/>
                  </a:moveTo>
                  <a:lnTo>
                    <a:pt x="0" y="0"/>
                  </a:lnTo>
                </a:path>
              </a:pathLst>
            </a:custGeom>
            <a:ln w="10289" cap="flat">
              <a:solidFill>
                <a:srgbClr val="000000"/>
              </a:solidFill>
              <a:prstDash val="solid"/>
              <a:miter/>
            </a:ln>
          </p:spPr>
          <p:txBody>
            <a:bodyPr rtlCol="0" anchor="ctr"/>
            <a:lstStyle/>
            <a:p>
              <a:endParaRPr lang="en-US" sz="2400"/>
            </a:p>
          </p:txBody>
        </p:sp>
        <p:sp>
          <p:nvSpPr>
            <p:cNvPr id="20" name="Freeform 19">
              <a:extLst>
                <a:ext uri="{FF2B5EF4-FFF2-40B4-BE49-F238E27FC236}">
                  <a16:creationId xmlns:a16="http://schemas.microsoft.com/office/drawing/2014/main" id="{47E6D67E-EAD5-0C4F-88C9-850AF3ECB82C}"/>
                </a:ext>
              </a:extLst>
            </p:cNvPr>
            <p:cNvSpPr/>
            <p:nvPr/>
          </p:nvSpPr>
          <p:spPr>
            <a:xfrm>
              <a:off x="991483" y="2373069"/>
              <a:ext cx="65461" cy="13742"/>
            </a:xfrm>
            <a:custGeom>
              <a:avLst/>
              <a:gdLst>
                <a:gd name="connsiteX0" fmla="*/ 65462 w 65461"/>
                <a:gd name="connsiteY0" fmla="*/ 0 h 13742"/>
                <a:gd name="connsiteX1" fmla="*/ 0 w 65461"/>
                <a:gd name="connsiteY1" fmla="*/ 0 h 13742"/>
              </a:gdLst>
              <a:ahLst/>
              <a:cxnLst>
                <a:cxn ang="0">
                  <a:pos x="connsiteX0" y="connsiteY0"/>
                </a:cxn>
                <a:cxn ang="0">
                  <a:pos x="connsiteX1" y="connsiteY1"/>
                </a:cxn>
              </a:cxnLst>
              <a:rect l="l" t="t" r="r" b="b"/>
              <a:pathLst>
                <a:path w="65461" h="13742">
                  <a:moveTo>
                    <a:pt x="65462" y="0"/>
                  </a:moveTo>
                  <a:lnTo>
                    <a:pt x="0" y="0"/>
                  </a:lnTo>
                </a:path>
              </a:pathLst>
            </a:custGeom>
            <a:ln w="10289" cap="flat">
              <a:solidFill>
                <a:srgbClr val="000000"/>
              </a:solidFill>
              <a:prstDash val="solid"/>
              <a:miter/>
            </a:ln>
          </p:spPr>
          <p:txBody>
            <a:bodyPr rtlCol="0" anchor="ctr"/>
            <a:lstStyle/>
            <a:p>
              <a:endParaRPr lang="en-US" sz="2400"/>
            </a:p>
          </p:txBody>
        </p:sp>
        <p:sp>
          <p:nvSpPr>
            <p:cNvPr id="21" name="Freeform 20">
              <a:extLst>
                <a:ext uri="{FF2B5EF4-FFF2-40B4-BE49-F238E27FC236}">
                  <a16:creationId xmlns:a16="http://schemas.microsoft.com/office/drawing/2014/main" id="{EF976805-D2BC-404F-A280-5A8B51E630F4}"/>
                </a:ext>
              </a:extLst>
            </p:cNvPr>
            <p:cNvSpPr/>
            <p:nvPr/>
          </p:nvSpPr>
          <p:spPr>
            <a:xfrm>
              <a:off x="991483" y="2756485"/>
              <a:ext cx="65461" cy="13742"/>
            </a:xfrm>
            <a:custGeom>
              <a:avLst/>
              <a:gdLst>
                <a:gd name="connsiteX0" fmla="*/ 65462 w 65461"/>
                <a:gd name="connsiteY0" fmla="*/ 0 h 13742"/>
                <a:gd name="connsiteX1" fmla="*/ 0 w 65461"/>
                <a:gd name="connsiteY1" fmla="*/ 0 h 13742"/>
              </a:gdLst>
              <a:ahLst/>
              <a:cxnLst>
                <a:cxn ang="0">
                  <a:pos x="connsiteX0" y="connsiteY0"/>
                </a:cxn>
                <a:cxn ang="0">
                  <a:pos x="connsiteX1" y="connsiteY1"/>
                </a:cxn>
              </a:cxnLst>
              <a:rect l="l" t="t" r="r" b="b"/>
              <a:pathLst>
                <a:path w="65461" h="13742">
                  <a:moveTo>
                    <a:pt x="65462" y="0"/>
                  </a:moveTo>
                  <a:lnTo>
                    <a:pt x="0" y="0"/>
                  </a:lnTo>
                </a:path>
              </a:pathLst>
            </a:custGeom>
            <a:ln w="10289" cap="flat">
              <a:solidFill>
                <a:srgbClr val="000000"/>
              </a:solidFill>
              <a:prstDash val="solid"/>
              <a:miter/>
            </a:ln>
          </p:spPr>
          <p:txBody>
            <a:bodyPr rtlCol="0" anchor="ctr"/>
            <a:lstStyle/>
            <a:p>
              <a:endParaRPr lang="en-US" sz="2400"/>
            </a:p>
          </p:txBody>
        </p:sp>
        <p:sp>
          <p:nvSpPr>
            <p:cNvPr id="22" name="Freeform 21">
              <a:extLst>
                <a:ext uri="{FF2B5EF4-FFF2-40B4-BE49-F238E27FC236}">
                  <a16:creationId xmlns:a16="http://schemas.microsoft.com/office/drawing/2014/main" id="{48639047-E2EB-BF41-80D1-B83EB3395E9C}"/>
                </a:ext>
              </a:extLst>
            </p:cNvPr>
            <p:cNvSpPr/>
            <p:nvPr/>
          </p:nvSpPr>
          <p:spPr>
            <a:xfrm>
              <a:off x="991483" y="1989654"/>
              <a:ext cx="65461" cy="13742"/>
            </a:xfrm>
            <a:custGeom>
              <a:avLst/>
              <a:gdLst>
                <a:gd name="connsiteX0" fmla="*/ 65462 w 65461"/>
                <a:gd name="connsiteY0" fmla="*/ 0 h 13742"/>
                <a:gd name="connsiteX1" fmla="*/ 0 w 65461"/>
                <a:gd name="connsiteY1" fmla="*/ 0 h 13742"/>
              </a:gdLst>
              <a:ahLst/>
              <a:cxnLst>
                <a:cxn ang="0">
                  <a:pos x="connsiteX0" y="connsiteY0"/>
                </a:cxn>
                <a:cxn ang="0">
                  <a:pos x="connsiteX1" y="connsiteY1"/>
                </a:cxn>
              </a:cxnLst>
              <a:rect l="l" t="t" r="r" b="b"/>
              <a:pathLst>
                <a:path w="65461" h="13742">
                  <a:moveTo>
                    <a:pt x="65462" y="0"/>
                  </a:moveTo>
                  <a:lnTo>
                    <a:pt x="0" y="0"/>
                  </a:lnTo>
                </a:path>
              </a:pathLst>
            </a:custGeom>
            <a:ln w="10289" cap="flat">
              <a:solidFill>
                <a:srgbClr val="000000"/>
              </a:solidFill>
              <a:prstDash val="solid"/>
              <a:miter/>
            </a:ln>
          </p:spPr>
          <p:txBody>
            <a:bodyPr rtlCol="0" anchor="ctr"/>
            <a:lstStyle/>
            <a:p>
              <a:endParaRPr lang="en-US" sz="2400"/>
            </a:p>
          </p:txBody>
        </p:sp>
        <p:sp>
          <p:nvSpPr>
            <p:cNvPr id="23" name="Freeform 22">
              <a:extLst>
                <a:ext uri="{FF2B5EF4-FFF2-40B4-BE49-F238E27FC236}">
                  <a16:creationId xmlns:a16="http://schemas.microsoft.com/office/drawing/2014/main" id="{06B28A19-241C-9747-8B49-C8678DCDAFDC}"/>
                </a:ext>
              </a:extLst>
            </p:cNvPr>
            <p:cNvSpPr/>
            <p:nvPr/>
          </p:nvSpPr>
          <p:spPr>
            <a:xfrm>
              <a:off x="991483" y="1614897"/>
              <a:ext cx="65461" cy="13742"/>
            </a:xfrm>
            <a:custGeom>
              <a:avLst/>
              <a:gdLst>
                <a:gd name="connsiteX0" fmla="*/ 65462 w 65461"/>
                <a:gd name="connsiteY0" fmla="*/ 0 h 13742"/>
                <a:gd name="connsiteX1" fmla="*/ 0 w 65461"/>
                <a:gd name="connsiteY1" fmla="*/ 0 h 13742"/>
              </a:gdLst>
              <a:ahLst/>
              <a:cxnLst>
                <a:cxn ang="0">
                  <a:pos x="connsiteX0" y="connsiteY0"/>
                </a:cxn>
                <a:cxn ang="0">
                  <a:pos x="connsiteX1" y="connsiteY1"/>
                </a:cxn>
              </a:cxnLst>
              <a:rect l="l" t="t" r="r" b="b"/>
              <a:pathLst>
                <a:path w="65461" h="13742">
                  <a:moveTo>
                    <a:pt x="65462" y="0"/>
                  </a:moveTo>
                  <a:lnTo>
                    <a:pt x="0" y="0"/>
                  </a:lnTo>
                </a:path>
              </a:pathLst>
            </a:custGeom>
            <a:ln w="10289" cap="flat">
              <a:solidFill>
                <a:srgbClr val="000000"/>
              </a:solidFill>
              <a:prstDash val="solid"/>
              <a:miter/>
            </a:ln>
          </p:spPr>
          <p:txBody>
            <a:bodyPr rtlCol="0" anchor="ctr"/>
            <a:lstStyle/>
            <a:p>
              <a:endParaRPr lang="en-US" sz="2400"/>
            </a:p>
          </p:txBody>
        </p:sp>
        <p:sp>
          <p:nvSpPr>
            <p:cNvPr id="24" name="Freeform 23">
              <a:extLst>
                <a:ext uri="{FF2B5EF4-FFF2-40B4-BE49-F238E27FC236}">
                  <a16:creationId xmlns:a16="http://schemas.microsoft.com/office/drawing/2014/main" id="{A8C6D03B-6DA8-F949-8FCA-DFF523E010CE}"/>
                </a:ext>
              </a:extLst>
            </p:cNvPr>
            <p:cNvSpPr/>
            <p:nvPr/>
          </p:nvSpPr>
          <p:spPr>
            <a:xfrm>
              <a:off x="991483" y="3138251"/>
              <a:ext cx="65461" cy="13742"/>
            </a:xfrm>
            <a:custGeom>
              <a:avLst/>
              <a:gdLst>
                <a:gd name="connsiteX0" fmla="*/ 65462 w 65461"/>
                <a:gd name="connsiteY0" fmla="*/ 0 h 13742"/>
                <a:gd name="connsiteX1" fmla="*/ 0 w 65461"/>
                <a:gd name="connsiteY1" fmla="*/ 0 h 13742"/>
              </a:gdLst>
              <a:ahLst/>
              <a:cxnLst>
                <a:cxn ang="0">
                  <a:pos x="connsiteX0" y="connsiteY0"/>
                </a:cxn>
                <a:cxn ang="0">
                  <a:pos x="connsiteX1" y="connsiteY1"/>
                </a:cxn>
              </a:cxnLst>
              <a:rect l="l" t="t" r="r" b="b"/>
              <a:pathLst>
                <a:path w="65461" h="13742">
                  <a:moveTo>
                    <a:pt x="65462" y="0"/>
                  </a:moveTo>
                  <a:lnTo>
                    <a:pt x="0" y="0"/>
                  </a:lnTo>
                </a:path>
              </a:pathLst>
            </a:custGeom>
            <a:ln w="10289" cap="flat">
              <a:solidFill>
                <a:srgbClr val="000000"/>
              </a:solidFill>
              <a:prstDash val="solid"/>
              <a:miter/>
            </a:ln>
          </p:spPr>
          <p:txBody>
            <a:bodyPr rtlCol="0" anchor="ctr"/>
            <a:lstStyle/>
            <a:p>
              <a:endParaRPr lang="en-US" sz="2400"/>
            </a:p>
          </p:txBody>
        </p:sp>
        <p:sp>
          <p:nvSpPr>
            <p:cNvPr id="25" name="TextBox 24">
              <a:extLst>
                <a:ext uri="{FF2B5EF4-FFF2-40B4-BE49-F238E27FC236}">
                  <a16:creationId xmlns:a16="http://schemas.microsoft.com/office/drawing/2014/main" id="{A93C7691-8B7E-B94F-AF43-9F64E49753E1}"/>
                </a:ext>
              </a:extLst>
            </p:cNvPr>
            <p:cNvSpPr txBox="1"/>
            <p:nvPr/>
          </p:nvSpPr>
          <p:spPr>
            <a:xfrm>
              <a:off x="2814904" y="3582138"/>
              <a:ext cx="223860" cy="253916"/>
            </a:xfrm>
            <a:prstGeom prst="rect">
              <a:avLst/>
            </a:prstGeom>
            <a:noFill/>
          </p:spPr>
          <p:txBody>
            <a:bodyPr wrap="none" rtlCol="0">
              <a:spAutoFit/>
            </a:bodyPr>
            <a:lstStyle/>
            <a:p>
              <a:pPr algn="l"/>
              <a:r>
                <a:rPr lang="en-US" sz="1600">
                  <a:solidFill>
                    <a:srgbClr val="000000"/>
                  </a:solidFill>
                  <a:latin typeface="Arial"/>
                  <a:cs typeface="Arial"/>
                  <a:sym typeface="Arial"/>
                  <a:rtl val="0"/>
                </a:rPr>
                <a:t>9</a:t>
              </a:r>
            </a:p>
          </p:txBody>
        </p:sp>
        <p:sp>
          <p:nvSpPr>
            <p:cNvPr id="26" name="TextBox 25">
              <a:extLst>
                <a:ext uri="{FF2B5EF4-FFF2-40B4-BE49-F238E27FC236}">
                  <a16:creationId xmlns:a16="http://schemas.microsoft.com/office/drawing/2014/main" id="{D4A29B80-0608-374F-8E61-A3D968043C2E}"/>
                </a:ext>
              </a:extLst>
            </p:cNvPr>
            <p:cNvSpPr txBox="1"/>
            <p:nvPr/>
          </p:nvSpPr>
          <p:spPr>
            <a:xfrm>
              <a:off x="2234770" y="3582138"/>
              <a:ext cx="223860" cy="253916"/>
            </a:xfrm>
            <a:prstGeom prst="rect">
              <a:avLst/>
            </a:prstGeom>
            <a:noFill/>
          </p:spPr>
          <p:txBody>
            <a:bodyPr wrap="none" rtlCol="0">
              <a:spAutoFit/>
            </a:bodyPr>
            <a:lstStyle/>
            <a:p>
              <a:pPr algn="l"/>
              <a:r>
                <a:rPr lang="en-US" sz="1600" dirty="0">
                  <a:solidFill>
                    <a:srgbClr val="000000"/>
                  </a:solidFill>
                  <a:latin typeface="Arial"/>
                  <a:cs typeface="Arial"/>
                  <a:sym typeface="Arial"/>
                  <a:rtl val="0"/>
                </a:rPr>
                <a:t>6</a:t>
              </a:r>
            </a:p>
          </p:txBody>
        </p:sp>
        <p:sp>
          <p:nvSpPr>
            <p:cNvPr id="27" name="TextBox 26">
              <a:extLst>
                <a:ext uri="{FF2B5EF4-FFF2-40B4-BE49-F238E27FC236}">
                  <a16:creationId xmlns:a16="http://schemas.microsoft.com/office/drawing/2014/main" id="{67136BA7-4730-574C-BC6D-018BDCB71283}"/>
                </a:ext>
              </a:extLst>
            </p:cNvPr>
            <p:cNvSpPr txBox="1"/>
            <p:nvPr/>
          </p:nvSpPr>
          <p:spPr>
            <a:xfrm>
              <a:off x="1663401" y="3582138"/>
              <a:ext cx="223860" cy="253916"/>
            </a:xfrm>
            <a:prstGeom prst="rect">
              <a:avLst/>
            </a:prstGeom>
            <a:noFill/>
          </p:spPr>
          <p:txBody>
            <a:bodyPr wrap="none" rtlCol="0">
              <a:spAutoFit/>
            </a:bodyPr>
            <a:lstStyle/>
            <a:p>
              <a:pPr algn="l"/>
              <a:r>
                <a:rPr lang="en-US" sz="1600" dirty="0">
                  <a:solidFill>
                    <a:srgbClr val="000000"/>
                  </a:solidFill>
                  <a:latin typeface="Arial"/>
                  <a:cs typeface="Arial"/>
                  <a:sym typeface="Arial"/>
                  <a:rtl val="0"/>
                </a:rPr>
                <a:t>3</a:t>
              </a:r>
            </a:p>
          </p:txBody>
        </p:sp>
        <p:sp>
          <p:nvSpPr>
            <p:cNvPr id="28" name="TextBox 27">
              <a:extLst>
                <a:ext uri="{FF2B5EF4-FFF2-40B4-BE49-F238E27FC236}">
                  <a16:creationId xmlns:a16="http://schemas.microsoft.com/office/drawing/2014/main" id="{F9034CBE-D6AA-A143-9863-02A1D65360DF}"/>
                </a:ext>
              </a:extLst>
            </p:cNvPr>
            <p:cNvSpPr txBox="1"/>
            <p:nvPr/>
          </p:nvSpPr>
          <p:spPr>
            <a:xfrm>
              <a:off x="1111639" y="3582138"/>
              <a:ext cx="223860" cy="253916"/>
            </a:xfrm>
            <a:prstGeom prst="rect">
              <a:avLst/>
            </a:prstGeom>
            <a:noFill/>
          </p:spPr>
          <p:txBody>
            <a:bodyPr wrap="none" rtlCol="0">
              <a:spAutoFit/>
            </a:bodyPr>
            <a:lstStyle/>
            <a:p>
              <a:pPr algn="l"/>
              <a:r>
                <a:rPr lang="en-US" sz="1600" dirty="0">
                  <a:solidFill>
                    <a:srgbClr val="000000"/>
                  </a:solidFill>
                  <a:latin typeface="Arial"/>
                  <a:cs typeface="Arial"/>
                  <a:sym typeface="Arial"/>
                  <a:rtl val="0"/>
                </a:rPr>
                <a:t>0</a:t>
              </a:r>
            </a:p>
          </p:txBody>
        </p:sp>
        <p:sp>
          <p:nvSpPr>
            <p:cNvPr id="29" name="TextBox 28">
              <a:extLst>
                <a:ext uri="{FF2B5EF4-FFF2-40B4-BE49-F238E27FC236}">
                  <a16:creationId xmlns:a16="http://schemas.microsoft.com/office/drawing/2014/main" id="{68C655AF-1601-7B4D-B54D-A6CD3897223A}"/>
                </a:ext>
              </a:extLst>
            </p:cNvPr>
            <p:cNvSpPr txBox="1"/>
            <p:nvPr/>
          </p:nvSpPr>
          <p:spPr>
            <a:xfrm>
              <a:off x="618870" y="3820951"/>
              <a:ext cx="586940" cy="207749"/>
            </a:xfrm>
            <a:prstGeom prst="rect">
              <a:avLst/>
            </a:prstGeom>
            <a:noFill/>
          </p:spPr>
          <p:txBody>
            <a:bodyPr wrap="none" rtlCol="0">
              <a:spAutoFit/>
            </a:bodyPr>
            <a:lstStyle/>
            <a:p>
              <a:pPr algn="l"/>
              <a:r>
                <a:rPr lang="en-US" sz="1200" dirty="0">
                  <a:solidFill>
                    <a:srgbClr val="000000"/>
                  </a:solidFill>
                  <a:latin typeface="Arial"/>
                  <a:cs typeface="Arial"/>
                  <a:sym typeface="Arial"/>
                  <a:rtl val="0"/>
                </a:rPr>
                <a:t>Patients </a:t>
              </a:r>
            </a:p>
          </p:txBody>
        </p:sp>
        <p:sp>
          <p:nvSpPr>
            <p:cNvPr id="30" name="TextBox 29">
              <a:extLst>
                <a:ext uri="{FF2B5EF4-FFF2-40B4-BE49-F238E27FC236}">
                  <a16:creationId xmlns:a16="http://schemas.microsoft.com/office/drawing/2014/main" id="{48C147DC-695A-7041-BA2D-FB6067C2F197}"/>
                </a:ext>
              </a:extLst>
            </p:cNvPr>
            <p:cNvSpPr txBox="1"/>
            <p:nvPr/>
          </p:nvSpPr>
          <p:spPr>
            <a:xfrm>
              <a:off x="569465" y="3928142"/>
              <a:ext cx="619400" cy="207749"/>
            </a:xfrm>
            <a:prstGeom prst="rect">
              <a:avLst/>
            </a:prstGeom>
            <a:noFill/>
          </p:spPr>
          <p:txBody>
            <a:bodyPr wrap="none" rtlCol="0">
              <a:spAutoFit/>
            </a:bodyPr>
            <a:lstStyle/>
            <a:p>
              <a:pPr algn="l"/>
              <a:r>
                <a:rPr lang="en-US" sz="1200" dirty="0">
                  <a:solidFill>
                    <a:srgbClr val="000000"/>
                  </a:solidFill>
                  <a:latin typeface="Arial"/>
                  <a:cs typeface="Arial"/>
                  <a:sym typeface="Arial"/>
                  <a:rtl val="0"/>
                </a:rPr>
                <a:t>at risk (n)</a:t>
              </a:r>
            </a:p>
          </p:txBody>
        </p:sp>
        <p:sp>
          <p:nvSpPr>
            <p:cNvPr id="31" name="TextBox 30">
              <a:extLst>
                <a:ext uri="{FF2B5EF4-FFF2-40B4-BE49-F238E27FC236}">
                  <a16:creationId xmlns:a16="http://schemas.microsoft.com/office/drawing/2014/main" id="{16AEF8D5-FED2-104F-95F4-5DB915085D41}"/>
                </a:ext>
              </a:extLst>
            </p:cNvPr>
            <p:cNvSpPr txBox="1"/>
            <p:nvPr/>
          </p:nvSpPr>
          <p:spPr>
            <a:xfrm>
              <a:off x="566736" y="4063959"/>
              <a:ext cx="616996" cy="207749"/>
            </a:xfrm>
            <a:prstGeom prst="rect">
              <a:avLst/>
            </a:prstGeom>
            <a:noFill/>
          </p:spPr>
          <p:txBody>
            <a:bodyPr wrap="none" rtlCol="0">
              <a:spAutoFit/>
            </a:bodyPr>
            <a:lstStyle/>
            <a:p>
              <a:pPr algn="l"/>
              <a:r>
                <a:rPr lang="en-US" sz="1200" dirty="0">
                  <a:solidFill>
                    <a:srgbClr val="1C75BC"/>
                  </a:solidFill>
                  <a:latin typeface="Arial"/>
                  <a:cs typeface="Arial"/>
                  <a:sym typeface="Arial"/>
                  <a:rtl val="0"/>
                </a:rPr>
                <a:t>GIL+AZA</a:t>
              </a:r>
            </a:p>
          </p:txBody>
        </p:sp>
        <p:sp>
          <p:nvSpPr>
            <p:cNvPr id="32" name="TextBox 31">
              <a:extLst>
                <a:ext uri="{FF2B5EF4-FFF2-40B4-BE49-F238E27FC236}">
                  <a16:creationId xmlns:a16="http://schemas.microsoft.com/office/drawing/2014/main" id="{91C6D687-FCD9-9E44-BE58-21F590FFB641}"/>
                </a:ext>
              </a:extLst>
            </p:cNvPr>
            <p:cNvSpPr txBox="1"/>
            <p:nvPr/>
          </p:nvSpPr>
          <p:spPr>
            <a:xfrm>
              <a:off x="762572" y="4171150"/>
              <a:ext cx="363321" cy="207749"/>
            </a:xfrm>
            <a:prstGeom prst="rect">
              <a:avLst/>
            </a:prstGeom>
            <a:noFill/>
          </p:spPr>
          <p:txBody>
            <a:bodyPr wrap="none" rtlCol="0">
              <a:spAutoFit/>
            </a:bodyPr>
            <a:lstStyle/>
            <a:p>
              <a:pPr algn="l"/>
              <a:r>
                <a:rPr lang="en-US" sz="1200" dirty="0">
                  <a:solidFill>
                    <a:srgbClr val="F07F2F"/>
                  </a:solidFill>
                  <a:latin typeface="Arial"/>
                  <a:cs typeface="Arial"/>
                  <a:sym typeface="Arial"/>
                  <a:rtl val="0"/>
                </a:rPr>
                <a:t>AZA</a:t>
              </a:r>
            </a:p>
          </p:txBody>
        </p:sp>
        <p:sp>
          <p:nvSpPr>
            <p:cNvPr id="45" name="TextBox 44">
              <a:extLst>
                <a:ext uri="{FF2B5EF4-FFF2-40B4-BE49-F238E27FC236}">
                  <a16:creationId xmlns:a16="http://schemas.microsoft.com/office/drawing/2014/main" id="{97409528-5D7A-C745-991E-BAF4012A790A}"/>
                </a:ext>
              </a:extLst>
            </p:cNvPr>
            <p:cNvSpPr txBox="1"/>
            <p:nvPr/>
          </p:nvSpPr>
          <p:spPr>
            <a:xfrm>
              <a:off x="1099842" y="4063313"/>
              <a:ext cx="265938" cy="207749"/>
            </a:xfrm>
            <a:prstGeom prst="rect">
              <a:avLst/>
            </a:prstGeom>
            <a:noFill/>
          </p:spPr>
          <p:txBody>
            <a:bodyPr wrap="none" rtlCol="0">
              <a:spAutoFit/>
            </a:bodyPr>
            <a:lstStyle/>
            <a:p>
              <a:pPr algn="l"/>
              <a:r>
                <a:rPr lang="en-US" sz="1200" dirty="0">
                  <a:solidFill>
                    <a:srgbClr val="1C75BC"/>
                  </a:solidFill>
                  <a:latin typeface="Arial"/>
                  <a:cs typeface="Arial"/>
                  <a:sym typeface="Arial"/>
                  <a:rtl val="0"/>
                </a:rPr>
                <a:t>74</a:t>
              </a:r>
            </a:p>
          </p:txBody>
        </p:sp>
        <p:sp>
          <p:nvSpPr>
            <p:cNvPr id="46" name="TextBox 45">
              <a:extLst>
                <a:ext uri="{FF2B5EF4-FFF2-40B4-BE49-F238E27FC236}">
                  <a16:creationId xmlns:a16="http://schemas.microsoft.com/office/drawing/2014/main" id="{EAE6B685-70C9-7F48-A6C1-F801395D1367}"/>
                </a:ext>
              </a:extLst>
            </p:cNvPr>
            <p:cNvSpPr txBox="1"/>
            <p:nvPr/>
          </p:nvSpPr>
          <p:spPr>
            <a:xfrm>
              <a:off x="1665686" y="4063313"/>
              <a:ext cx="265938" cy="207749"/>
            </a:xfrm>
            <a:prstGeom prst="rect">
              <a:avLst/>
            </a:prstGeom>
            <a:noFill/>
          </p:spPr>
          <p:txBody>
            <a:bodyPr wrap="none" rtlCol="0">
              <a:spAutoFit/>
            </a:bodyPr>
            <a:lstStyle/>
            <a:p>
              <a:pPr algn="l"/>
              <a:r>
                <a:rPr lang="en-US" sz="1200" dirty="0">
                  <a:solidFill>
                    <a:srgbClr val="1C75BC"/>
                  </a:solidFill>
                  <a:latin typeface="Arial"/>
                  <a:cs typeface="Arial"/>
                  <a:sym typeface="Arial"/>
                  <a:rtl val="0"/>
                </a:rPr>
                <a:t>47</a:t>
              </a:r>
            </a:p>
          </p:txBody>
        </p:sp>
        <p:sp>
          <p:nvSpPr>
            <p:cNvPr id="47" name="TextBox 46">
              <a:extLst>
                <a:ext uri="{FF2B5EF4-FFF2-40B4-BE49-F238E27FC236}">
                  <a16:creationId xmlns:a16="http://schemas.microsoft.com/office/drawing/2014/main" id="{40BDA844-5AFD-1B45-8CBC-BEF81DE49E57}"/>
                </a:ext>
              </a:extLst>
            </p:cNvPr>
            <p:cNvSpPr txBox="1"/>
            <p:nvPr/>
          </p:nvSpPr>
          <p:spPr>
            <a:xfrm>
              <a:off x="2231523" y="4063313"/>
              <a:ext cx="265938" cy="207749"/>
            </a:xfrm>
            <a:prstGeom prst="rect">
              <a:avLst/>
            </a:prstGeom>
            <a:noFill/>
          </p:spPr>
          <p:txBody>
            <a:bodyPr wrap="none" rtlCol="0">
              <a:spAutoFit/>
            </a:bodyPr>
            <a:lstStyle/>
            <a:p>
              <a:pPr algn="l"/>
              <a:r>
                <a:rPr lang="en-US" sz="1200">
                  <a:solidFill>
                    <a:srgbClr val="1C75BC"/>
                  </a:solidFill>
                  <a:latin typeface="Arial"/>
                  <a:cs typeface="Arial"/>
                  <a:sym typeface="Arial"/>
                  <a:rtl val="0"/>
                </a:rPr>
                <a:t>36</a:t>
              </a:r>
            </a:p>
          </p:txBody>
        </p:sp>
        <p:sp>
          <p:nvSpPr>
            <p:cNvPr id="48" name="TextBox 47">
              <a:extLst>
                <a:ext uri="{FF2B5EF4-FFF2-40B4-BE49-F238E27FC236}">
                  <a16:creationId xmlns:a16="http://schemas.microsoft.com/office/drawing/2014/main" id="{6A53B84C-842A-5A48-91D0-71753F9FA59E}"/>
                </a:ext>
              </a:extLst>
            </p:cNvPr>
            <p:cNvSpPr txBox="1"/>
            <p:nvPr/>
          </p:nvSpPr>
          <p:spPr>
            <a:xfrm>
              <a:off x="2797362" y="4063313"/>
              <a:ext cx="265938" cy="207749"/>
            </a:xfrm>
            <a:prstGeom prst="rect">
              <a:avLst/>
            </a:prstGeom>
            <a:noFill/>
          </p:spPr>
          <p:txBody>
            <a:bodyPr wrap="none" rtlCol="0">
              <a:spAutoFit/>
            </a:bodyPr>
            <a:lstStyle/>
            <a:p>
              <a:pPr algn="l"/>
              <a:r>
                <a:rPr lang="en-US" sz="1200">
                  <a:solidFill>
                    <a:srgbClr val="1C75BC"/>
                  </a:solidFill>
                  <a:latin typeface="Arial"/>
                  <a:cs typeface="Arial"/>
                  <a:sym typeface="Arial"/>
                  <a:rtl val="0"/>
                </a:rPr>
                <a:t>25</a:t>
              </a:r>
            </a:p>
          </p:txBody>
        </p:sp>
        <p:sp>
          <p:nvSpPr>
            <p:cNvPr id="49" name="TextBox 48">
              <a:extLst>
                <a:ext uri="{FF2B5EF4-FFF2-40B4-BE49-F238E27FC236}">
                  <a16:creationId xmlns:a16="http://schemas.microsoft.com/office/drawing/2014/main" id="{9673582D-7732-D344-A1D2-F2B2477F0C05}"/>
                </a:ext>
              </a:extLst>
            </p:cNvPr>
            <p:cNvSpPr txBox="1"/>
            <p:nvPr/>
          </p:nvSpPr>
          <p:spPr>
            <a:xfrm>
              <a:off x="3363201" y="4063313"/>
              <a:ext cx="265938" cy="207749"/>
            </a:xfrm>
            <a:prstGeom prst="rect">
              <a:avLst/>
            </a:prstGeom>
            <a:noFill/>
          </p:spPr>
          <p:txBody>
            <a:bodyPr wrap="none" rtlCol="0">
              <a:spAutoFit/>
            </a:bodyPr>
            <a:lstStyle/>
            <a:p>
              <a:pPr algn="l"/>
              <a:r>
                <a:rPr lang="en-US" sz="1200">
                  <a:solidFill>
                    <a:srgbClr val="1C75BC"/>
                  </a:solidFill>
                  <a:latin typeface="Arial"/>
                  <a:cs typeface="Arial"/>
                  <a:sym typeface="Arial"/>
                  <a:rtl val="0"/>
                </a:rPr>
                <a:t>12</a:t>
              </a:r>
            </a:p>
          </p:txBody>
        </p:sp>
        <p:sp>
          <p:nvSpPr>
            <p:cNvPr id="50" name="TextBox 49">
              <a:extLst>
                <a:ext uri="{FF2B5EF4-FFF2-40B4-BE49-F238E27FC236}">
                  <a16:creationId xmlns:a16="http://schemas.microsoft.com/office/drawing/2014/main" id="{8D2E2491-6064-7447-9344-4EFCB4B647B1}"/>
                </a:ext>
              </a:extLst>
            </p:cNvPr>
            <p:cNvSpPr txBox="1"/>
            <p:nvPr/>
          </p:nvSpPr>
          <p:spPr>
            <a:xfrm>
              <a:off x="3953852" y="4063313"/>
              <a:ext cx="202220" cy="207749"/>
            </a:xfrm>
            <a:prstGeom prst="rect">
              <a:avLst/>
            </a:prstGeom>
            <a:noFill/>
          </p:spPr>
          <p:txBody>
            <a:bodyPr wrap="none" rtlCol="0">
              <a:spAutoFit/>
            </a:bodyPr>
            <a:lstStyle/>
            <a:p>
              <a:pPr algn="l"/>
              <a:r>
                <a:rPr lang="en-US" sz="1200">
                  <a:solidFill>
                    <a:srgbClr val="1C75BC"/>
                  </a:solidFill>
                  <a:latin typeface="Arial"/>
                  <a:cs typeface="Arial"/>
                  <a:sym typeface="Arial"/>
                  <a:rtl val="0"/>
                </a:rPr>
                <a:t>7</a:t>
              </a:r>
            </a:p>
          </p:txBody>
        </p:sp>
        <p:sp>
          <p:nvSpPr>
            <p:cNvPr id="51" name="TextBox 50">
              <a:extLst>
                <a:ext uri="{FF2B5EF4-FFF2-40B4-BE49-F238E27FC236}">
                  <a16:creationId xmlns:a16="http://schemas.microsoft.com/office/drawing/2014/main" id="{855246A2-48A7-8F42-B926-D2C0B42A860D}"/>
                </a:ext>
              </a:extLst>
            </p:cNvPr>
            <p:cNvSpPr txBox="1"/>
            <p:nvPr/>
          </p:nvSpPr>
          <p:spPr>
            <a:xfrm>
              <a:off x="4519691" y="4063313"/>
              <a:ext cx="202220" cy="207749"/>
            </a:xfrm>
            <a:prstGeom prst="rect">
              <a:avLst/>
            </a:prstGeom>
            <a:noFill/>
          </p:spPr>
          <p:txBody>
            <a:bodyPr wrap="none" rtlCol="0">
              <a:spAutoFit/>
            </a:bodyPr>
            <a:lstStyle/>
            <a:p>
              <a:pPr algn="l"/>
              <a:r>
                <a:rPr lang="en-US" sz="1200">
                  <a:solidFill>
                    <a:srgbClr val="1C75BC"/>
                  </a:solidFill>
                  <a:latin typeface="Arial"/>
                  <a:cs typeface="Arial"/>
                  <a:sym typeface="Arial"/>
                  <a:rtl val="0"/>
                </a:rPr>
                <a:t>2</a:t>
              </a:r>
            </a:p>
          </p:txBody>
        </p:sp>
        <p:sp>
          <p:nvSpPr>
            <p:cNvPr id="52" name="TextBox 51">
              <a:extLst>
                <a:ext uri="{FF2B5EF4-FFF2-40B4-BE49-F238E27FC236}">
                  <a16:creationId xmlns:a16="http://schemas.microsoft.com/office/drawing/2014/main" id="{BEB10E61-1D06-494C-81C2-9541186C1712}"/>
                </a:ext>
              </a:extLst>
            </p:cNvPr>
            <p:cNvSpPr txBox="1"/>
            <p:nvPr/>
          </p:nvSpPr>
          <p:spPr>
            <a:xfrm>
              <a:off x="5085530" y="4063313"/>
              <a:ext cx="202220" cy="207749"/>
            </a:xfrm>
            <a:prstGeom prst="rect">
              <a:avLst/>
            </a:prstGeom>
            <a:noFill/>
          </p:spPr>
          <p:txBody>
            <a:bodyPr wrap="none" rtlCol="0">
              <a:spAutoFit/>
            </a:bodyPr>
            <a:lstStyle/>
            <a:p>
              <a:pPr algn="l"/>
              <a:r>
                <a:rPr lang="en-US" sz="1200">
                  <a:solidFill>
                    <a:srgbClr val="1C75BC"/>
                  </a:solidFill>
                  <a:latin typeface="Arial"/>
                  <a:cs typeface="Arial"/>
                  <a:sym typeface="Arial"/>
                  <a:rtl val="0"/>
                </a:rPr>
                <a:t>1</a:t>
              </a:r>
            </a:p>
          </p:txBody>
        </p:sp>
        <p:sp>
          <p:nvSpPr>
            <p:cNvPr id="53" name="TextBox 52">
              <a:extLst>
                <a:ext uri="{FF2B5EF4-FFF2-40B4-BE49-F238E27FC236}">
                  <a16:creationId xmlns:a16="http://schemas.microsoft.com/office/drawing/2014/main" id="{76F1D29C-4B1B-B045-8778-CB59EB10AD24}"/>
                </a:ext>
              </a:extLst>
            </p:cNvPr>
            <p:cNvSpPr txBox="1"/>
            <p:nvPr/>
          </p:nvSpPr>
          <p:spPr>
            <a:xfrm>
              <a:off x="5651368" y="4063313"/>
              <a:ext cx="202220" cy="207749"/>
            </a:xfrm>
            <a:prstGeom prst="rect">
              <a:avLst/>
            </a:prstGeom>
            <a:noFill/>
          </p:spPr>
          <p:txBody>
            <a:bodyPr wrap="none" rtlCol="0">
              <a:spAutoFit/>
            </a:bodyPr>
            <a:lstStyle/>
            <a:p>
              <a:pPr algn="l"/>
              <a:r>
                <a:rPr lang="en-US" sz="1200">
                  <a:solidFill>
                    <a:srgbClr val="1C75BC"/>
                  </a:solidFill>
                  <a:latin typeface="Arial"/>
                  <a:cs typeface="Arial"/>
                  <a:sym typeface="Arial"/>
                  <a:rtl val="0"/>
                </a:rPr>
                <a:t>1</a:t>
              </a:r>
            </a:p>
          </p:txBody>
        </p:sp>
        <p:sp>
          <p:nvSpPr>
            <p:cNvPr id="54" name="TextBox 53">
              <a:extLst>
                <a:ext uri="{FF2B5EF4-FFF2-40B4-BE49-F238E27FC236}">
                  <a16:creationId xmlns:a16="http://schemas.microsoft.com/office/drawing/2014/main" id="{F563042C-021A-8D41-8070-C76EE82C0612}"/>
                </a:ext>
              </a:extLst>
            </p:cNvPr>
            <p:cNvSpPr txBox="1"/>
            <p:nvPr/>
          </p:nvSpPr>
          <p:spPr>
            <a:xfrm>
              <a:off x="639415" y="3389294"/>
              <a:ext cx="352500" cy="253916"/>
            </a:xfrm>
            <a:prstGeom prst="rect">
              <a:avLst/>
            </a:prstGeom>
            <a:noFill/>
          </p:spPr>
          <p:txBody>
            <a:bodyPr wrap="none" rtlCol="0">
              <a:spAutoFit/>
            </a:bodyPr>
            <a:lstStyle/>
            <a:p>
              <a:pPr algn="l"/>
              <a:r>
                <a:rPr lang="en-US" sz="1600">
                  <a:solidFill>
                    <a:srgbClr val="000000"/>
                  </a:solidFill>
                  <a:latin typeface="Arial"/>
                  <a:cs typeface="Arial"/>
                  <a:sym typeface="Arial"/>
                  <a:rtl val="0"/>
                </a:rPr>
                <a:t>0.0</a:t>
              </a:r>
            </a:p>
          </p:txBody>
        </p:sp>
        <p:sp>
          <p:nvSpPr>
            <p:cNvPr id="55" name="TextBox 54">
              <a:extLst>
                <a:ext uri="{FF2B5EF4-FFF2-40B4-BE49-F238E27FC236}">
                  <a16:creationId xmlns:a16="http://schemas.microsoft.com/office/drawing/2014/main" id="{86AA6F1C-5949-754E-8175-14BE073F8711}"/>
                </a:ext>
              </a:extLst>
            </p:cNvPr>
            <p:cNvSpPr txBox="1"/>
            <p:nvPr/>
          </p:nvSpPr>
          <p:spPr>
            <a:xfrm>
              <a:off x="639415" y="3003707"/>
              <a:ext cx="352500" cy="253916"/>
            </a:xfrm>
            <a:prstGeom prst="rect">
              <a:avLst/>
            </a:prstGeom>
            <a:noFill/>
          </p:spPr>
          <p:txBody>
            <a:bodyPr wrap="none" rtlCol="0">
              <a:spAutoFit/>
            </a:bodyPr>
            <a:lstStyle/>
            <a:p>
              <a:pPr algn="l"/>
              <a:r>
                <a:rPr lang="en-US" sz="1600">
                  <a:solidFill>
                    <a:srgbClr val="000000"/>
                  </a:solidFill>
                  <a:latin typeface="Arial"/>
                  <a:cs typeface="Arial"/>
                  <a:sym typeface="Arial"/>
                  <a:rtl val="0"/>
                </a:rPr>
                <a:t>0.2</a:t>
              </a:r>
            </a:p>
          </p:txBody>
        </p:sp>
        <p:sp>
          <p:nvSpPr>
            <p:cNvPr id="56" name="TextBox 55">
              <a:extLst>
                <a:ext uri="{FF2B5EF4-FFF2-40B4-BE49-F238E27FC236}">
                  <a16:creationId xmlns:a16="http://schemas.microsoft.com/office/drawing/2014/main" id="{C994EBC2-7D74-D345-BDA1-6C7758E4A943}"/>
                </a:ext>
              </a:extLst>
            </p:cNvPr>
            <p:cNvSpPr txBox="1"/>
            <p:nvPr/>
          </p:nvSpPr>
          <p:spPr>
            <a:xfrm>
              <a:off x="639415" y="2625342"/>
              <a:ext cx="352500" cy="253916"/>
            </a:xfrm>
            <a:prstGeom prst="rect">
              <a:avLst/>
            </a:prstGeom>
            <a:noFill/>
          </p:spPr>
          <p:txBody>
            <a:bodyPr wrap="none" rtlCol="0">
              <a:spAutoFit/>
            </a:bodyPr>
            <a:lstStyle/>
            <a:p>
              <a:pPr algn="l"/>
              <a:r>
                <a:rPr lang="en-US" sz="1600">
                  <a:solidFill>
                    <a:srgbClr val="000000"/>
                  </a:solidFill>
                  <a:latin typeface="Arial"/>
                  <a:cs typeface="Arial"/>
                  <a:sym typeface="Arial"/>
                  <a:rtl val="0"/>
                </a:rPr>
                <a:t>0.4</a:t>
              </a:r>
            </a:p>
          </p:txBody>
        </p:sp>
        <p:sp>
          <p:nvSpPr>
            <p:cNvPr id="57" name="TextBox 56">
              <a:extLst>
                <a:ext uri="{FF2B5EF4-FFF2-40B4-BE49-F238E27FC236}">
                  <a16:creationId xmlns:a16="http://schemas.microsoft.com/office/drawing/2014/main" id="{F29F852E-1423-A342-99C1-4848A6E8A94C}"/>
                </a:ext>
              </a:extLst>
            </p:cNvPr>
            <p:cNvSpPr txBox="1"/>
            <p:nvPr/>
          </p:nvSpPr>
          <p:spPr>
            <a:xfrm>
              <a:off x="639415" y="2241198"/>
              <a:ext cx="352500" cy="253916"/>
            </a:xfrm>
            <a:prstGeom prst="rect">
              <a:avLst/>
            </a:prstGeom>
            <a:noFill/>
          </p:spPr>
          <p:txBody>
            <a:bodyPr wrap="none" rtlCol="0">
              <a:spAutoFit/>
            </a:bodyPr>
            <a:lstStyle/>
            <a:p>
              <a:pPr algn="l"/>
              <a:r>
                <a:rPr lang="en-US" sz="1600" dirty="0">
                  <a:solidFill>
                    <a:srgbClr val="000000"/>
                  </a:solidFill>
                  <a:latin typeface="Arial"/>
                  <a:cs typeface="Arial"/>
                  <a:sym typeface="Arial"/>
                  <a:rtl val="0"/>
                </a:rPr>
                <a:t>0.6</a:t>
              </a:r>
            </a:p>
          </p:txBody>
        </p:sp>
        <p:sp>
          <p:nvSpPr>
            <p:cNvPr id="58" name="TextBox 57">
              <a:extLst>
                <a:ext uri="{FF2B5EF4-FFF2-40B4-BE49-F238E27FC236}">
                  <a16:creationId xmlns:a16="http://schemas.microsoft.com/office/drawing/2014/main" id="{6B9C5E6F-4671-EC48-B678-E8109F955872}"/>
                </a:ext>
              </a:extLst>
            </p:cNvPr>
            <p:cNvSpPr txBox="1"/>
            <p:nvPr/>
          </p:nvSpPr>
          <p:spPr>
            <a:xfrm>
              <a:off x="639415" y="1861387"/>
              <a:ext cx="352500" cy="253916"/>
            </a:xfrm>
            <a:prstGeom prst="rect">
              <a:avLst/>
            </a:prstGeom>
            <a:noFill/>
          </p:spPr>
          <p:txBody>
            <a:bodyPr wrap="none" rtlCol="0">
              <a:spAutoFit/>
            </a:bodyPr>
            <a:lstStyle/>
            <a:p>
              <a:pPr algn="l"/>
              <a:r>
                <a:rPr lang="en-US" sz="1600" dirty="0">
                  <a:solidFill>
                    <a:srgbClr val="000000"/>
                  </a:solidFill>
                  <a:latin typeface="Arial"/>
                  <a:cs typeface="Arial"/>
                  <a:sym typeface="Arial"/>
                  <a:rtl val="0"/>
                </a:rPr>
                <a:t>0.8</a:t>
              </a:r>
            </a:p>
          </p:txBody>
        </p:sp>
        <p:sp>
          <p:nvSpPr>
            <p:cNvPr id="59" name="TextBox 58">
              <a:extLst>
                <a:ext uri="{FF2B5EF4-FFF2-40B4-BE49-F238E27FC236}">
                  <a16:creationId xmlns:a16="http://schemas.microsoft.com/office/drawing/2014/main" id="{4BCEF191-5A7C-B544-B1A4-DAA458AD8D23}"/>
                </a:ext>
              </a:extLst>
            </p:cNvPr>
            <p:cNvSpPr txBox="1"/>
            <p:nvPr/>
          </p:nvSpPr>
          <p:spPr>
            <a:xfrm>
              <a:off x="639415" y="1481577"/>
              <a:ext cx="352500" cy="253916"/>
            </a:xfrm>
            <a:prstGeom prst="rect">
              <a:avLst/>
            </a:prstGeom>
            <a:noFill/>
          </p:spPr>
          <p:txBody>
            <a:bodyPr wrap="none" rtlCol="0">
              <a:spAutoFit/>
            </a:bodyPr>
            <a:lstStyle/>
            <a:p>
              <a:pPr algn="l"/>
              <a:r>
                <a:rPr lang="en-US" sz="1600" dirty="0">
                  <a:solidFill>
                    <a:srgbClr val="000000"/>
                  </a:solidFill>
                  <a:latin typeface="Arial"/>
                  <a:cs typeface="Arial"/>
                  <a:sym typeface="Arial"/>
                  <a:rtl val="0"/>
                </a:rPr>
                <a:t>1.0</a:t>
              </a:r>
            </a:p>
          </p:txBody>
        </p:sp>
        <p:sp>
          <p:nvSpPr>
            <p:cNvPr id="60" name="TextBox 59">
              <a:extLst>
                <a:ext uri="{FF2B5EF4-FFF2-40B4-BE49-F238E27FC236}">
                  <a16:creationId xmlns:a16="http://schemas.microsoft.com/office/drawing/2014/main" id="{DCC2E814-0AD4-3E41-8A47-28338CA28EF4}"/>
                </a:ext>
              </a:extLst>
            </p:cNvPr>
            <p:cNvSpPr txBox="1"/>
            <p:nvPr/>
          </p:nvSpPr>
          <p:spPr>
            <a:xfrm>
              <a:off x="3322870" y="3582138"/>
              <a:ext cx="309219" cy="253916"/>
            </a:xfrm>
            <a:prstGeom prst="rect">
              <a:avLst/>
            </a:prstGeom>
            <a:noFill/>
          </p:spPr>
          <p:txBody>
            <a:bodyPr wrap="none" rtlCol="0">
              <a:spAutoFit/>
            </a:bodyPr>
            <a:lstStyle/>
            <a:p>
              <a:pPr algn="l"/>
              <a:r>
                <a:rPr lang="en-US" sz="1600">
                  <a:solidFill>
                    <a:srgbClr val="000000"/>
                  </a:solidFill>
                  <a:latin typeface="Arial"/>
                  <a:cs typeface="Arial"/>
                  <a:sym typeface="Arial"/>
                  <a:rtl val="0"/>
                </a:rPr>
                <a:t>12</a:t>
              </a:r>
            </a:p>
          </p:txBody>
        </p:sp>
        <p:sp>
          <p:nvSpPr>
            <p:cNvPr id="61" name="TextBox 60">
              <a:extLst>
                <a:ext uri="{FF2B5EF4-FFF2-40B4-BE49-F238E27FC236}">
                  <a16:creationId xmlns:a16="http://schemas.microsoft.com/office/drawing/2014/main" id="{748ADDF5-2E91-6B4A-922C-A3D8E71340D6}"/>
                </a:ext>
              </a:extLst>
            </p:cNvPr>
            <p:cNvSpPr txBox="1"/>
            <p:nvPr/>
          </p:nvSpPr>
          <p:spPr>
            <a:xfrm>
              <a:off x="3887570" y="3582138"/>
              <a:ext cx="309219" cy="253916"/>
            </a:xfrm>
            <a:prstGeom prst="rect">
              <a:avLst/>
            </a:prstGeom>
            <a:noFill/>
          </p:spPr>
          <p:txBody>
            <a:bodyPr wrap="none" rtlCol="0">
              <a:spAutoFit/>
            </a:bodyPr>
            <a:lstStyle/>
            <a:p>
              <a:pPr algn="l"/>
              <a:r>
                <a:rPr lang="en-US" sz="1600">
                  <a:solidFill>
                    <a:srgbClr val="000000"/>
                  </a:solidFill>
                  <a:latin typeface="Arial"/>
                  <a:cs typeface="Arial"/>
                  <a:sym typeface="Arial"/>
                  <a:rtl val="0"/>
                </a:rPr>
                <a:t>15</a:t>
              </a:r>
            </a:p>
          </p:txBody>
        </p:sp>
        <p:sp>
          <p:nvSpPr>
            <p:cNvPr id="62" name="TextBox 61">
              <a:extLst>
                <a:ext uri="{FF2B5EF4-FFF2-40B4-BE49-F238E27FC236}">
                  <a16:creationId xmlns:a16="http://schemas.microsoft.com/office/drawing/2014/main" id="{A0371685-A8F3-3F48-8CD7-85E33A979F72}"/>
                </a:ext>
              </a:extLst>
            </p:cNvPr>
            <p:cNvSpPr txBox="1"/>
            <p:nvPr/>
          </p:nvSpPr>
          <p:spPr>
            <a:xfrm>
              <a:off x="4461423" y="3582138"/>
              <a:ext cx="309219" cy="253916"/>
            </a:xfrm>
            <a:prstGeom prst="rect">
              <a:avLst/>
            </a:prstGeom>
            <a:noFill/>
          </p:spPr>
          <p:txBody>
            <a:bodyPr wrap="none" rtlCol="0">
              <a:spAutoFit/>
            </a:bodyPr>
            <a:lstStyle/>
            <a:p>
              <a:pPr algn="l"/>
              <a:r>
                <a:rPr lang="en-US" sz="1600">
                  <a:solidFill>
                    <a:srgbClr val="000000"/>
                  </a:solidFill>
                  <a:latin typeface="Arial"/>
                  <a:cs typeface="Arial"/>
                  <a:sym typeface="Arial"/>
                  <a:rtl val="0"/>
                </a:rPr>
                <a:t>18</a:t>
              </a:r>
            </a:p>
          </p:txBody>
        </p:sp>
        <p:sp>
          <p:nvSpPr>
            <p:cNvPr id="63" name="TextBox 62">
              <a:extLst>
                <a:ext uri="{FF2B5EF4-FFF2-40B4-BE49-F238E27FC236}">
                  <a16:creationId xmlns:a16="http://schemas.microsoft.com/office/drawing/2014/main" id="{7FBAF2FB-22B1-6A45-8373-F5235CF39033}"/>
                </a:ext>
              </a:extLst>
            </p:cNvPr>
            <p:cNvSpPr txBox="1"/>
            <p:nvPr/>
          </p:nvSpPr>
          <p:spPr>
            <a:xfrm>
              <a:off x="5028456" y="3582138"/>
              <a:ext cx="309219" cy="253916"/>
            </a:xfrm>
            <a:prstGeom prst="rect">
              <a:avLst/>
            </a:prstGeom>
            <a:noFill/>
          </p:spPr>
          <p:txBody>
            <a:bodyPr wrap="none" rtlCol="0">
              <a:spAutoFit/>
            </a:bodyPr>
            <a:lstStyle/>
            <a:p>
              <a:pPr algn="l"/>
              <a:r>
                <a:rPr lang="en-US" sz="1600">
                  <a:solidFill>
                    <a:srgbClr val="000000"/>
                  </a:solidFill>
                  <a:latin typeface="Arial"/>
                  <a:cs typeface="Arial"/>
                  <a:sym typeface="Arial"/>
                  <a:rtl val="0"/>
                </a:rPr>
                <a:t>21</a:t>
              </a:r>
            </a:p>
          </p:txBody>
        </p:sp>
        <p:sp>
          <p:nvSpPr>
            <p:cNvPr id="64" name="TextBox 63">
              <a:extLst>
                <a:ext uri="{FF2B5EF4-FFF2-40B4-BE49-F238E27FC236}">
                  <a16:creationId xmlns:a16="http://schemas.microsoft.com/office/drawing/2014/main" id="{FCA9CFDB-5351-E747-8E8C-5245F6FF261E}"/>
                </a:ext>
              </a:extLst>
            </p:cNvPr>
            <p:cNvSpPr txBox="1"/>
            <p:nvPr/>
          </p:nvSpPr>
          <p:spPr>
            <a:xfrm>
              <a:off x="5585992" y="3582138"/>
              <a:ext cx="309219" cy="253916"/>
            </a:xfrm>
            <a:prstGeom prst="rect">
              <a:avLst/>
            </a:prstGeom>
            <a:noFill/>
          </p:spPr>
          <p:txBody>
            <a:bodyPr wrap="none" rtlCol="0">
              <a:spAutoFit/>
            </a:bodyPr>
            <a:lstStyle/>
            <a:p>
              <a:pPr algn="l"/>
              <a:r>
                <a:rPr lang="en-US" sz="1600">
                  <a:solidFill>
                    <a:srgbClr val="000000"/>
                  </a:solidFill>
                  <a:latin typeface="Arial"/>
                  <a:cs typeface="Arial"/>
                  <a:sym typeface="Arial"/>
                  <a:rtl val="0"/>
                </a:rPr>
                <a:t>24</a:t>
              </a:r>
            </a:p>
          </p:txBody>
        </p:sp>
        <p:sp>
          <p:nvSpPr>
            <p:cNvPr id="65" name="Freeform 64">
              <a:extLst>
                <a:ext uri="{FF2B5EF4-FFF2-40B4-BE49-F238E27FC236}">
                  <a16:creationId xmlns:a16="http://schemas.microsoft.com/office/drawing/2014/main" id="{7085B223-6621-D944-A29F-9CE595C66B5C}"/>
                </a:ext>
              </a:extLst>
            </p:cNvPr>
            <p:cNvSpPr/>
            <p:nvPr/>
          </p:nvSpPr>
          <p:spPr>
            <a:xfrm>
              <a:off x="6335738" y="3561794"/>
              <a:ext cx="13723" cy="65551"/>
            </a:xfrm>
            <a:custGeom>
              <a:avLst/>
              <a:gdLst>
                <a:gd name="connsiteX0" fmla="*/ 0 w 13723"/>
                <a:gd name="connsiteY0" fmla="*/ 0 h 65551"/>
                <a:gd name="connsiteX1" fmla="*/ 0 w 13723"/>
                <a:gd name="connsiteY1" fmla="*/ 65552 h 65551"/>
              </a:gdLst>
              <a:ahLst/>
              <a:cxnLst>
                <a:cxn ang="0">
                  <a:pos x="connsiteX0" y="connsiteY0"/>
                </a:cxn>
                <a:cxn ang="0">
                  <a:pos x="connsiteX1" y="connsiteY1"/>
                </a:cxn>
              </a:cxnLst>
              <a:rect l="l" t="t" r="r" b="b"/>
              <a:pathLst>
                <a:path w="13723" h="65551">
                  <a:moveTo>
                    <a:pt x="0" y="0"/>
                  </a:moveTo>
                  <a:lnTo>
                    <a:pt x="0" y="65552"/>
                  </a:lnTo>
                </a:path>
              </a:pathLst>
            </a:custGeom>
            <a:ln w="10289" cap="flat">
              <a:solidFill>
                <a:srgbClr val="000000"/>
              </a:solidFill>
              <a:prstDash val="solid"/>
              <a:miter/>
            </a:ln>
          </p:spPr>
          <p:txBody>
            <a:bodyPr rtlCol="0" anchor="ctr"/>
            <a:lstStyle/>
            <a:p>
              <a:endParaRPr lang="en-US" sz="2400"/>
            </a:p>
          </p:txBody>
        </p:sp>
        <p:sp>
          <p:nvSpPr>
            <p:cNvPr id="66" name="TextBox 65">
              <a:extLst>
                <a:ext uri="{FF2B5EF4-FFF2-40B4-BE49-F238E27FC236}">
                  <a16:creationId xmlns:a16="http://schemas.microsoft.com/office/drawing/2014/main" id="{22569438-5B7A-5241-AAC0-071F05B8002E}"/>
                </a:ext>
              </a:extLst>
            </p:cNvPr>
            <p:cNvSpPr txBox="1"/>
            <p:nvPr/>
          </p:nvSpPr>
          <p:spPr>
            <a:xfrm>
              <a:off x="6217207" y="4063313"/>
              <a:ext cx="202220" cy="207749"/>
            </a:xfrm>
            <a:prstGeom prst="rect">
              <a:avLst/>
            </a:prstGeom>
            <a:noFill/>
          </p:spPr>
          <p:txBody>
            <a:bodyPr wrap="none" rtlCol="0">
              <a:spAutoFit/>
            </a:bodyPr>
            <a:lstStyle/>
            <a:p>
              <a:pPr algn="l"/>
              <a:r>
                <a:rPr lang="en-US" sz="1200">
                  <a:solidFill>
                    <a:srgbClr val="1C75BC"/>
                  </a:solidFill>
                  <a:latin typeface="Arial"/>
                  <a:cs typeface="Arial"/>
                  <a:sym typeface="Arial"/>
                  <a:rtl val="0"/>
                </a:rPr>
                <a:t>0</a:t>
              </a:r>
            </a:p>
          </p:txBody>
        </p:sp>
        <p:sp>
          <p:nvSpPr>
            <p:cNvPr id="67" name="TextBox 66">
              <a:extLst>
                <a:ext uri="{FF2B5EF4-FFF2-40B4-BE49-F238E27FC236}">
                  <a16:creationId xmlns:a16="http://schemas.microsoft.com/office/drawing/2014/main" id="{615557AE-3866-0440-8F8F-BE32EB0FC259}"/>
                </a:ext>
              </a:extLst>
            </p:cNvPr>
            <p:cNvSpPr txBox="1"/>
            <p:nvPr/>
          </p:nvSpPr>
          <p:spPr>
            <a:xfrm>
              <a:off x="6155166" y="3582138"/>
              <a:ext cx="309219" cy="253916"/>
            </a:xfrm>
            <a:prstGeom prst="rect">
              <a:avLst/>
            </a:prstGeom>
            <a:noFill/>
          </p:spPr>
          <p:txBody>
            <a:bodyPr wrap="none" rtlCol="0">
              <a:spAutoFit/>
            </a:bodyPr>
            <a:lstStyle/>
            <a:p>
              <a:pPr algn="l"/>
              <a:r>
                <a:rPr lang="en-US" sz="1600">
                  <a:solidFill>
                    <a:srgbClr val="000000"/>
                  </a:solidFill>
                  <a:latin typeface="Arial"/>
                  <a:cs typeface="Arial"/>
                  <a:sym typeface="Arial"/>
                  <a:rtl val="0"/>
                </a:rPr>
                <a:t>27</a:t>
              </a:r>
            </a:p>
          </p:txBody>
        </p:sp>
        <p:sp>
          <p:nvSpPr>
            <p:cNvPr id="68" name="Freeform 67">
              <a:extLst>
                <a:ext uri="{FF2B5EF4-FFF2-40B4-BE49-F238E27FC236}">
                  <a16:creationId xmlns:a16="http://schemas.microsoft.com/office/drawing/2014/main" id="{739C934C-E6D9-3E4F-8FAF-83B2C91E11CE}"/>
                </a:ext>
              </a:extLst>
            </p:cNvPr>
            <p:cNvSpPr/>
            <p:nvPr/>
          </p:nvSpPr>
          <p:spPr>
            <a:xfrm>
              <a:off x="6902523" y="3561794"/>
              <a:ext cx="13723" cy="65551"/>
            </a:xfrm>
            <a:custGeom>
              <a:avLst/>
              <a:gdLst>
                <a:gd name="connsiteX0" fmla="*/ 0 w 13723"/>
                <a:gd name="connsiteY0" fmla="*/ 0 h 65551"/>
                <a:gd name="connsiteX1" fmla="*/ 0 w 13723"/>
                <a:gd name="connsiteY1" fmla="*/ 65552 h 65551"/>
              </a:gdLst>
              <a:ahLst/>
              <a:cxnLst>
                <a:cxn ang="0">
                  <a:pos x="connsiteX0" y="connsiteY0"/>
                </a:cxn>
                <a:cxn ang="0">
                  <a:pos x="connsiteX1" y="connsiteY1"/>
                </a:cxn>
              </a:cxnLst>
              <a:rect l="l" t="t" r="r" b="b"/>
              <a:pathLst>
                <a:path w="13723" h="65551">
                  <a:moveTo>
                    <a:pt x="0" y="0"/>
                  </a:moveTo>
                  <a:lnTo>
                    <a:pt x="0" y="65552"/>
                  </a:lnTo>
                </a:path>
              </a:pathLst>
            </a:custGeom>
            <a:ln w="10289" cap="flat">
              <a:solidFill>
                <a:srgbClr val="000000"/>
              </a:solidFill>
              <a:prstDash val="solid"/>
              <a:miter/>
            </a:ln>
          </p:spPr>
          <p:txBody>
            <a:bodyPr rtlCol="0" anchor="ctr"/>
            <a:lstStyle/>
            <a:p>
              <a:endParaRPr lang="en-US" sz="2400"/>
            </a:p>
          </p:txBody>
        </p:sp>
        <p:sp>
          <p:nvSpPr>
            <p:cNvPr id="69" name="TextBox 68">
              <a:extLst>
                <a:ext uri="{FF2B5EF4-FFF2-40B4-BE49-F238E27FC236}">
                  <a16:creationId xmlns:a16="http://schemas.microsoft.com/office/drawing/2014/main" id="{F1E32D29-605A-FE47-9F5B-09A07F496AD3}"/>
                </a:ext>
              </a:extLst>
            </p:cNvPr>
            <p:cNvSpPr txBox="1"/>
            <p:nvPr/>
          </p:nvSpPr>
          <p:spPr>
            <a:xfrm>
              <a:off x="6783046" y="4063313"/>
              <a:ext cx="202220" cy="207749"/>
            </a:xfrm>
            <a:prstGeom prst="rect">
              <a:avLst/>
            </a:prstGeom>
            <a:noFill/>
          </p:spPr>
          <p:txBody>
            <a:bodyPr wrap="none" rtlCol="0">
              <a:spAutoFit/>
            </a:bodyPr>
            <a:lstStyle/>
            <a:p>
              <a:pPr algn="l"/>
              <a:r>
                <a:rPr lang="en-US" sz="1200">
                  <a:solidFill>
                    <a:srgbClr val="1C75BC"/>
                  </a:solidFill>
                  <a:latin typeface="Arial"/>
                  <a:cs typeface="Arial"/>
                  <a:sym typeface="Arial"/>
                  <a:rtl val="0"/>
                </a:rPr>
                <a:t>0</a:t>
              </a:r>
            </a:p>
          </p:txBody>
        </p:sp>
        <p:sp>
          <p:nvSpPr>
            <p:cNvPr id="70" name="TextBox 69">
              <a:extLst>
                <a:ext uri="{FF2B5EF4-FFF2-40B4-BE49-F238E27FC236}">
                  <a16:creationId xmlns:a16="http://schemas.microsoft.com/office/drawing/2014/main" id="{66CA92D2-E9ED-8F40-9938-6EE3F51DD5CF}"/>
                </a:ext>
              </a:extLst>
            </p:cNvPr>
            <p:cNvSpPr txBox="1"/>
            <p:nvPr/>
          </p:nvSpPr>
          <p:spPr>
            <a:xfrm>
              <a:off x="1099842" y="4171137"/>
              <a:ext cx="265938" cy="207749"/>
            </a:xfrm>
            <a:prstGeom prst="rect">
              <a:avLst/>
            </a:prstGeom>
            <a:noFill/>
          </p:spPr>
          <p:txBody>
            <a:bodyPr wrap="none" rtlCol="0">
              <a:spAutoFit/>
            </a:bodyPr>
            <a:lstStyle/>
            <a:p>
              <a:pPr algn="l"/>
              <a:r>
                <a:rPr lang="en-US" sz="1200" dirty="0">
                  <a:solidFill>
                    <a:srgbClr val="F07F2F"/>
                  </a:solidFill>
                  <a:latin typeface="Arial"/>
                  <a:cs typeface="Arial"/>
                  <a:sym typeface="Arial"/>
                  <a:rtl val="0"/>
                </a:rPr>
                <a:t>49</a:t>
              </a:r>
            </a:p>
          </p:txBody>
        </p:sp>
        <p:sp>
          <p:nvSpPr>
            <p:cNvPr id="71" name="TextBox 70">
              <a:extLst>
                <a:ext uri="{FF2B5EF4-FFF2-40B4-BE49-F238E27FC236}">
                  <a16:creationId xmlns:a16="http://schemas.microsoft.com/office/drawing/2014/main" id="{A260F817-A697-3D47-9D59-75235C1DE706}"/>
                </a:ext>
              </a:extLst>
            </p:cNvPr>
            <p:cNvSpPr txBox="1"/>
            <p:nvPr/>
          </p:nvSpPr>
          <p:spPr>
            <a:xfrm>
              <a:off x="1665682" y="4171137"/>
              <a:ext cx="265938" cy="207749"/>
            </a:xfrm>
            <a:prstGeom prst="rect">
              <a:avLst/>
            </a:prstGeom>
            <a:noFill/>
          </p:spPr>
          <p:txBody>
            <a:bodyPr wrap="none" rtlCol="0">
              <a:spAutoFit/>
            </a:bodyPr>
            <a:lstStyle/>
            <a:p>
              <a:pPr algn="l"/>
              <a:r>
                <a:rPr lang="en-US" sz="1200">
                  <a:solidFill>
                    <a:srgbClr val="F07F2F"/>
                  </a:solidFill>
                  <a:latin typeface="Arial"/>
                  <a:cs typeface="Arial"/>
                  <a:sym typeface="Arial"/>
                  <a:rtl val="0"/>
                </a:rPr>
                <a:t>33</a:t>
              </a:r>
            </a:p>
          </p:txBody>
        </p:sp>
        <p:sp>
          <p:nvSpPr>
            <p:cNvPr id="72" name="TextBox 71">
              <a:extLst>
                <a:ext uri="{FF2B5EF4-FFF2-40B4-BE49-F238E27FC236}">
                  <a16:creationId xmlns:a16="http://schemas.microsoft.com/office/drawing/2014/main" id="{6E78F166-AAD3-514B-AD7A-5690B9639BF0}"/>
                </a:ext>
              </a:extLst>
            </p:cNvPr>
            <p:cNvSpPr txBox="1"/>
            <p:nvPr/>
          </p:nvSpPr>
          <p:spPr>
            <a:xfrm>
              <a:off x="2231523" y="4171137"/>
              <a:ext cx="265938" cy="207749"/>
            </a:xfrm>
            <a:prstGeom prst="rect">
              <a:avLst/>
            </a:prstGeom>
            <a:noFill/>
          </p:spPr>
          <p:txBody>
            <a:bodyPr wrap="none" rtlCol="0">
              <a:spAutoFit/>
            </a:bodyPr>
            <a:lstStyle/>
            <a:p>
              <a:pPr algn="l"/>
              <a:r>
                <a:rPr lang="en-US" sz="1200">
                  <a:solidFill>
                    <a:srgbClr val="F07F2F"/>
                  </a:solidFill>
                  <a:latin typeface="Arial"/>
                  <a:cs typeface="Arial"/>
                  <a:sym typeface="Arial"/>
                  <a:rtl val="0"/>
                </a:rPr>
                <a:t>25</a:t>
              </a:r>
            </a:p>
          </p:txBody>
        </p:sp>
        <p:sp>
          <p:nvSpPr>
            <p:cNvPr id="73" name="TextBox 72">
              <a:extLst>
                <a:ext uri="{FF2B5EF4-FFF2-40B4-BE49-F238E27FC236}">
                  <a16:creationId xmlns:a16="http://schemas.microsoft.com/office/drawing/2014/main" id="{1FC22C25-F32F-E848-A665-43990409D07B}"/>
                </a:ext>
              </a:extLst>
            </p:cNvPr>
            <p:cNvSpPr txBox="1"/>
            <p:nvPr/>
          </p:nvSpPr>
          <p:spPr>
            <a:xfrm>
              <a:off x="2797362" y="4171137"/>
              <a:ext cx="265938" cy="207749"/>
            </a:xfrm>
            <a:prstGeom prst="rect">
              <a:avLst/>
            </a:prstGeom>
            <a:noFill/>
          </p:spPr>
          <p:txBody>
            <a:bodyPr wrap="none" rtlCol="0">
              <a:spAutoFit/>
            </a:bodyPr>
            <a:lstStyle/>
            <a:p>
              <a:pPr algn="l"/>
              <a:r>
                <a:rPr lang="en-US" sz="1200">
                  <a:solidFill>
                    <a:srgbClr val="F07F2F"/>
                  </a:solidFill>
                  <a:latin typeface="Arial"/>
                  <a:cs typeface="Arial"/>
                  <a:sym typeface="Arial"/>
                  <a:rtl val="0"/>
                </a:rPr>
                <a:t>16</a:t>
              </a:r>
            </a:p>
          </p:txBody>
        </p:sp>
        <p:sp>
          <p:nvSpPr>
            <p:cNvPr id="74" name="TextBox 73">
              <a:extLst>
                <a:ext uri="{FF2B5EF4-FFF2-40B4-BE49-F238E27FC236}">
                  <a16:creationId xmlns:a16="http://schemas.microsoft.com/office/drawing/2014/main" id="{C61C60E0-77E2-B142-87C9-D6EE56148DD6}"/>
                </a:ext>
              </a:extLst>
            </p:cNvPr>
            <p:cNvSpPr txBox="1"/>
            <p:nvPr/>
          </p:nvSpPr>
          <p:spPr>
            <a:xfrm>
              <a:off x="3363201" y="4171137"/>
              <a:ext cx="265938" cy="207749"/>
            </a:xfrm>
            <a:prstGeom prst="rect">
              <a:avLst/>
            </a:prstGeom>
            <a:noFill/>
          </p:spPr>
          <p:txBody>
            <a:bodyPr wrap="none" rtlCol="0">
              <a:spAutoFit/>
            </a:bodyPr>
            <a:lstStyle/>
            <a:p>
              <a:pPr algn="l"/>
              <a:r>
                <a:rPr lang="en-US" sz="1200">
                  <a:solidFill>
                    <a:srgbClr val="F07F2F"/>
                  </a:solidFill>
                  <a:latin typeface="Arial"/>
                  <a:cs typeface="Arial"/>
                  <a:sym typeface="Arial"/>
                  <a:rtl val="0"/>
                </a:rPr>
                <a:t>12</a:t>
              </a:r>
            </a:p>
          </p:txBody>
        </p:sp>
        <p:sp>
          <p:nvSpPr>
            <p:cNvPr id="75" name="TextBox 74">
              <a:extLst>
                <a:ext uri="{FF2B5EF4-FFF2-40B4-BE49-F238E27FC236}">
                  <a16:creationId xmlns:a16="http://schemas.microsoft.com/office/drawing/2014/main" id="{978B3209-1313-2749-A748-04B8A2E8A2E9}"/>
                </a:ext>
              </a:extLst>
            </p:cNvPr>
            <p:cNvSpPr txBox="1"/>
            <p:nvPr/>
          </p:nvSpPr>
          <p:spPr>
            <a:xfrm>
              <a:off x="3953838" y="4171137"/>
              <a:ext cx="202220" cy="207749"/>
            </a:xfrm>
            <a:prstGeom prst="rect">
              <a:avLst/>
            </a:prstGeom>
            <a:noFill/>
          </p:spPr>
          <p:txBody>
            <a:bodyPr wrap="none" rtlCol="0">
              <a:spAutoFit/>
            </a:bodyPr>
            <a:lstStyle/>
            <a:p>
              <a:pPr algn="l"/>
              <a:r>
                <a:rPr lang="en-US" sz="1200" dirty="0">
                  <a:solidFill>
                    <a:srgbClr val="F07F2F"/>
                  </a:solidFill>
                  <a:latin typeface="Arial"/>
                  <a:cs typeface="Arial"/>
                  <a:sym typeface="Arial"/>
                  <a:rtl val="0"/>
                </a:rPr>
                <a:t>8</a:t>
              </a:r>
            </a:p>
          </p:txBody>
        </p:sp>
        <p:sp>
          <p:nvSpPr>
            <p:cNvPr id="76" name="TextBox 75">
              <a:extLst>
                <a:ext uri="{FF2B5EF4-FFF2-40B4-BE49-F238E27FC236}">
                  <a16:creationId xmlns:a16="http://schemas.microsoft.com/office/drawing/2014/main" id="{6458767B-8225-6B4B-91E8-65E64C08C3DD}"/>
                </a:ext>
              </a:extLst>
            </p:cNvPr>
            <p:cNvSpPr txBox="1"/>
            <p:nvPr/>
          </p:nvSpPr>
          <p:spPr>
            <a:xfrm>
              <a:off x="4519677" y="4171137"/>
              <a:ext cx="202220" cy="207749"/>
            </a:xfrm>
            <a:prstGeom prst="rect">
              <a:avLst/>
            </a:prstGeom>
            <a:noFill/>
          </p:spPr>
          <p:txBody>
            <a:bodyPr wrap="none" rtlCol="0">
              <a:spAutoFit/>
            </a:bodyPr>
            <a:lstStyle/>
            <a:p>
              <a:pPr algn="l"/>
              <a:r>
                <a:rPr lang="en-US" sz="1200">
                  <a:solidFill>
                    <a:srgbClr val="F07F2F"/>
                  </a:solidFill>
                  <a:latin typeface="Arial"/>
                  <a:cs typeface="Arial"/>
                  <a:sym typeface="Arial"/>
                  <a:rtl val="0"/>
                </a:rPr>
                <a:t>5</a:t>
              </a:r>
            </a:p>
          </p:txBody>
        </p:sp>
        <p:sp>
          <p:nvSpPr>
            <p:cNvPr id="77" name="TextBox 76">
              <a:extLst>
                <a:ext uri="{FF2B5EF4-FFF2-40B4-BE49-F238E27FC236}">
                  <a16:creationId xmlns:a16="http://schemas.microsoft.com/office/drawing/2014/main" id="{38EE6E72-6767-0042-A196-EC2CF44C54B7}"/>
                </a:ext>
              </a:extLst>
            </p:cNvPr>
            <p:cNvSpPr txBox="1"/>
            <p:nvPr/>
          </p:nvSpPr>
          <p:spPr>
            <a:xfrm>
              <a:off x="5085530" y="4171137"/>
              <a:ext cx="202220" cy="207749"/>
            </a:xfrm>
            <a:prstGeom prst="rect">
              <a:avLst/>
            </a:prstGeom>
            <a:noFill/>
          </p:spPr>
          <p:txBody>
            <a:bodyPr wrap="none" rtlCol="0">
              <a:spAutoFit/>
            </a:bodyPr>
            <a:lstStyle/>
            <a:p>
              <a:pPr algn="l"/>
              <a:r>
                <a:rPr lang="en-US" sz="1200">
                  <a:solidFill>
                    <a:srgbClr val="F07F2F"/>
                  </a:solidFill>
                  <a:latin typeface="Arial"/>
                  <a:cs typeface="Arial"/>
                  <a:sym typeface="Arial"/>
                  <a:rtl val="0"/>
                </a:rPr>
                <a:t>5</a:t>
              </a:r>
            </a:p>
          </p:txBody>
        </p:sp>
        <p:sp>
          <p:nvSpPr>
            <p:cNvPr id="78" name="TextBox 77">
              <a:extLst>
                <a:ext uri="{FF2B5EF4-FFF2-40B4-BE49-F238E27FC236}">
                  <a16:creationId xmlns:a16="http://schemas.microsoft.com/office/drawing/2014/main" id="{01EADD00-188F-F741-BE49-316FE5E87889}"/>
                </a:ext>
              </a:extLst>
            </p:cNvPr>
            <p:cNvSpPr txBox="1"/>
            <p:nvPr/>
          </p:nvSpPr>
          <p:spPr>
            <a:xfrm>
              <a:off x="5651368" y="4171137"/>
              <a:ext cx="202220" cy="207749"/>
            </a:xfrm>
            <a:prstGeom prst="rect">
              <a:avLst/>
            </a:prstGeom>
            <a:noFill/>
          </p:spPr>
          <p:txBody>
            <a:bodyPr wrap="none" rtlCol="0">
              <a:spAutoFit/>
            </a:bodyPr>
            <a:lstStyle/>
            <a:p>
              <a:pPr algn="l"/>
              <a:r>
                <a:rPr lang="en-US" sz="1200">
                  <a:solidFill>
                    <a:srgbClr val="F07F2F"/>
                  </a:solidFill>
                  <a:latin typeface="Arial"/>
                  <a:cs typeface="Arial"/>
                  <a:sym typeface="Arial"/>
                  <a:rtl val="0"/>
                </a:rPr>
                <a:t>3</a:t>
              </a:r>
            </a:p>
          </p:txBody>
        </p:sp>
        <p:sp>
          <p:nvSpPr>
            <p:cNvPr id="79" name="TextBox 78">
              <a:extLst>
                <a:ext uri="{FF2B5EF4-FFF2-40B4-BE49-F238E27FC236}">
                  <a16:creationId xmlns:a16="http://schemas.microsoft.com/office/drawing/2014/main" id="{676B6188-F28F-FA49-9473-F29DFED05445}"/>
                </a:ext>
              </a:extLst>
            </p:cNvPr>
            <p:cNvSpPr txBox="1"/>
            <p:nvPr/>
          </p:nvSpPr>
          <p:spPr>
            <a:xfrm>
              <a:off x="6217207" y="4171137"/>
              <a:ext cx="202220" cy="207749"/>
            </a:xfrm>
            <a:prstGeom prst="rect">
              <a:avLst/>
            </a:prstGeom>
            <a:noFill/>
          </p:spPr>
          <p:txBody>
            <a:bodyPr wrap="none" rtlCol="0">
              <a:spAutoFit/>
            </a:bodyPr>
            <a:lstStyle/>
            <a:p>
              <a:pPr algn="l"/>
              <a:r>
                <a:rPr lang="en-US" sz="1200">
                  <a:solidFill>
                    <a:srgbClr val="F07F2F"/>
                  </a:solidFill>
                  <a:latin typeface="Arial"/>
                  <a:cs typeface="Arial"/>
                  <a:sym typeface="Arial"/>
                  <a:rtl val="0"/>
                </a:rPr>
                <a:t>1</a:t>
              </a:r>
            </a:p>
          </p:txBody>
        </p:sp>
        <p:sp>
          <p:nvSpPr>
            <p:cNvPr id="80" name="TextBox 79">
              <a:extLst>
                <a:ext uri="{FF2B5EF4-FFF2-40B4-BE49-F238E27FC236}">
                  <a16:creationId xmlns:a16="http://schemas.microsoft.com/office/drawing/2014/main" id="{482312AD-1303-D843-9FFE-95EB0B77100D}"/>
                </a:ext>
              </a:extLst>
            </p:cNvPr>
            <p:cNvSpPr txBox="1"/>
            <p:nvPr/>
          </p:nvSpPr>
          <p:spPr>
            <a:xfrm>
              <a:off x="6783046" y="4171137"/>
              <a:ext cx="202220" cy="207749"/>
            </a:xfrm>
            <a:prstGeom prst="rect">
              <a:avLst/>
            </a:prstGeom>
            <a:noFill/>
          </p:spPr>
          <p:txBody>
            <a:bodyPr wrap="none" rtlCol="0">
              <a:spAutoFit/>
            </a:bodyPr>
            <a:lstStyle/>
            <a:p>
              <a:pPr algn="l"/>
              <a:r>
                <a:rPr lang="en-US" sz="1200">
                  <a:solidFill>
                    <a:srgbClr val="F07F2F"/>
                  </a:solidFill>
                  <a:latin typeface="Arial"/>
                  <a:cs typeface="Arial"/>
                  <a:sym typeface="Arial"/>
                  <a:rtl val="0"/>
                </a:rPr>
                <a:t>0</a:t>
              </a:r>
            </a:p>
          </p:txBody>
        </p:sp>
        <p:sp>
          <p:nvSpPr>
            <p:cNvPr id="81" name="TextBox 80">
              <a:extLst>
                <a:ext uri="{FF2B5EF4-FFF2-40B4-BE49-F238E27FC236}">
                  <a16:creationId xmlns:a16="http://schemas.microsoft.com/office/drawing/2014/main" id="{A92B5EA1-31AB-CD4B-A504-672342BA668E}"/>
                </a:ext>
              </a:extLst>
            </p:cNvPr>
            <p:cNvSpPr txBox="1"/>
            <p:nvPr/>
          </p:nvSpPr>
          <p:spPr>
            <a:xfrm>
              <a:off x="6721938" y="3582138"/>
              <a:ext cx="309219" cy="253916"/>
            </a:xfrm>
            <a:prstGeom prst="rect">
              <a:avLst/>
            </a:prstGeom>
            <a:noFill/>
          </p:spPr>
          <p:txBody>
            <a:bodyPr wrap="none" rtlCol="0">
              <a:spAutoFit/>
            </a:bodyPr>
            <a:lstStyle/>
            <a:p>
              <a:pPr algn="l"/>
              <a:r>
                <a:rPr lang="en-US" sz="1600" dirty="0">
                  <a:solidFill>
                    <a:srgbClr val="000000"/>
                  </a:solidFill>
                  <a:latin typeface="Arial"/>
                  <a:cs typeface="Arial"/>
                  <a:sym typeface="Arial"/>
                  <a:rtl val="0"/>
                </a:rPr>
                <a:t>30</a:t>
              </a:r>
            </a:p>
          </p:txBody>
        </p:sp>
        <p:sp>
          <p:nvSpPr>
            <p:cNvPr id="82" name="TextBox 81">
              <a:extLst>
                <a:ext uri="{FF2B5EF4-FFF2-40B4-BE49-F238E27FC236}">
                  <a16:creationId xmlns:a16="http://schemas.microsoft.com/office/drawing/2014/main" id="{346C9AC9-9F1E-4C49-8944-774B57F0AC79}"/>
                </a:ext>
              </a:extLst>
            </p:cNvPr>
            <p:cNvSpPr txBox="1"/>
            <p:nvPr/>
          </p:nvSpPr>
          <p:spPr>
            <a:xfrm>
              <a:off x="3501386" y="3833592"/>
              <a:ext cx="1197299" cy="253916"/>
            </a:xfrm>
            <a:prstGeom prst="rect">
              <a:avLst/>
            </a:prstGeom>
            <a:noFill/>
          </p:spPr>
          <p:txBody>
            <a:bodyPr wrap="none" rtlCol="0">
              <a:spAutoFit/>
            </a:bodyPr>
            <a:lstStyle/>
            <a:p>
              <a:pPr algn="l"/>
              <a:r>
                <a:rPr lang="en-US" sz="1600" b="1" dirty="0">
                  <a:solidFill>
                    <a:srgbClr val="000000"/>
                  </a:solidFill>
                  <a:latin typeface="Arial"/>
                  <a:cs typeface="Arial"/>
                  <a:sym typeface="Arial"/>
                  <a:rtl val="0"/>
                </a:rPr>
                <a:t>Time (months)</a:t>
              </a:r>
            </a:p>
          </p:txBody>
        </p:sp>
        <p:sp>
          <p:nvSpPr>
            <p:cNvPr id="83" name="TextBox 82">
              <a:extLst>
                <a:ext uri="{FF2B5EF4-FFF2-40B4-BE49-F238E27FC236}">
                  <a16:creationId xmlns:a16="http://schemas.microsoft.com/office/drawing/2014/main" id="{67F2659E-B745-7C4C-9436-3E0D1302DB32}"/>
                </a:ext>
              </a:extLst>
            </p:cNvPr>
            <p:cNvSpPr txBox="1"/>
            <p:nvPr/>
          </p:nvSpPr>
          <p:spPr>
            <a:xfrm rot="16200000">
              <a:off x="-436464" y="2430250"/>
              <a:ext cx="1765147" cy="253916"/>
            </a:xfrm>
            <a:prstGeom prst="rect">
              <a:avLst/>
            </a:prstGeom>
            <a:noFill/>
          </p:spPr>
          <p:txBody>
            <a:bodyPr wrap="none" rtlCol="0">
              <a:spAutoFit/>
            </a:bodyPr>
            <a:lstStyle/>
            <a:p>
              <a:pPr algn="l"/>
              <a:r>
                <a:rPr lang="en-US" sz="1600" b="1" dirty="0">
                  <a:solidFill>
                    <a:srgbClr val="000000"/>
                  </a:solidFill>
                  <a:latin typeface="Arial"/>
                  <a:cs typeface="Arial"/>
                  <a:sym typeface="Arial"/>
                  <a:rtl val="0"/>
                </a:rPr>
                <a:t>Probability of Survival</a:t>
              </a:r>
            </a:p>
          </p:txBody>
        </p:sp>
        <p:sp>
          <p:nvSpPr>
            <p:cNvPr id="84" name="Freeform 83">
              <a:extLst>
                <a:ext uri="{FF2B5EF4-FFF2-40B4-BE49-F238E27FC236}">
                  <a16:creationId xmlns:a16="http://schemas.microsoft.com/office/drawing/2014/main" id="{A2E3EAE7-D844-7147-8D88-D7A0C741D64F}"/>
                </a:ext>
              </a:extLst>
            </p:cNvPr>
            <p:cNvSpPr/>
            <p:nvPr/>
          </p:nvSpPr>
          <p:spPr>
            <a:xfrm>
              <a:off x="1322497" y="1629601"/>
              <a:ext cx="13723" cy="57718"/>
            </a:xfrm>
            <a:custGeom>
              <a:avLst/>
              <a:gdLst>
                <a:gd name="connsiteX0" fmla="*/ 0 w 13723"/>
                <a:gd name="connsiteY0" fmla="*/ 0 h 57718"/>
                <a:gd name="connsiteX1" fmla="*/ 0 w 13723"/>
                <a:gd name="connsiteY1" fmla="*/ 57718 h 57718"/>
              </a:gdLst>
              <a:ahLst/>
              <a:cxnLst>
                <a:cxn ang="0">
                  <a:pos x="connsiteX0" y="connsiteY0"/>
                </a:cxn>
                <a:cxn ang="0">
                  <a:pos x="connsiteX1" y="connsiteY1"/>
                </a:cxn>
              </a:cxnLst>
              <a:rect l="l" t="t" r="r" b="b"/>
              <a:pathLst>
                <a:path w="13723" h="57718">
                  <a:moveTo>
                    <a:pt x="0" y="0"/>
                  </a:moveTo>
                  <a:lnTo>
                    <a:pt x="0" y="57718"/>
                  </a:lnTo>
                </a:path>
              </a:pathLst>
            </a:custGeom>
            <a:ln w="13719" cap="flat">
              <a:solidFill>
                <a:srgbClr val="1C75BC"/>
              </a:solidFill>
              <a:prstDash val="solid"/>
              <a:miter/>
            </a:ln>
          </p:spPr>
          <p:txBody>
            <a:bodyPr rtlCol="0" anchor="ctr"/>
            <a:lstStyle/>
            <a:p>
              <a:endParaRPr lang="en-US" sz="2400"/>
            </a:p>
          </p:txBody>
        </p:sp>
        <p:sp>
          <p:nvSpPr>
            <p:cNvPr id="85" name="Freeform 84">
              <a:extLst>
                <a:ext uri="{FF2B5EF4-FFF2-40B4-BE49-F238E27FC236}">
                  <a16:creationId xmlns:a16="http://schemas.microsoft.com/office/drawing/2014/main" id="{C34C373E-17BC-6A44-9107-1056C986E61E}"/>
                </a:ext>
              </a:extLst>
            </p:cNvPr>
            <p:cNvSpPr/>
            <p:nvPr/>
          </p:nvSpPr>
          <p:spPr>
            <a:xfrm>
              <a:off x="1375882" y="1681136"/>
              <a:ext cx="13723" cy="57718"/>
            </a:xfrm>
            <a:custGeom>
              <a:avLst/>
              <a:gdLst>
                <a:gd name="connsiteX0" fmla="*/ 0 w 13723"/>
                <a:gd name="connsiteY0" fmla="*/ 0 h 57718"/>
                <a:gd name="connsiteX1" fmla="*/ 0 w 13723"/>
                <a:gd name="connsiteY1" fmla="*/ 57718 h 57718"/>
              </a:gdLst>
              <a:ahLst/>
              <a:cxnLst>
                <a:cxn ang="0">
                  <a:pos x="connsiteX0" y="connsiteY0"/>
                </a:cxn>
                <a:cxn ang="0">
                  <a:pos x="connsiteX1" y="connsiteY1"/>
                </a:cxn>
              </a:cxnLst>
              <a:rect l="l" t="t" r="r" b="b"/>
              <a:pathLst>
                <a:path w="13723" h="57718">
                  <a:moveTo>
                    <a:pt x="0" y="0"/>
                  </a:moveTo>
                  <a:lnTo>
                    <a:pt x="0" y="57718"/>
                  </a:lnTo>
                </a:path>
              </a:pathLst>
            </a:custGeom>
            <a:ln w="13719" cap="flat">
              <a:solidFill>
                <a:srgbClr val="1C75BC"/>
              </a:solidFill>
              <a:prstDash val="solid"/>
              <a:miter/>
            </a:ln>
          </p:spPr>
          <p:txBody>
            <a:bodyPr rtlCol="0" anchor="ctr"/>
            <a:lstStyle/>
            <a:p>
              <a:endParaRPr lang="en-US" sz="2400"/>
            </a:p>
          </p:txBody>
        </p:sp>
        <p:sp>
          <p:nvSpPr>
            <p:cNvPr id="86" name="Freeform 85">
              <a:extLst>
                <a:ext uri="{FF2B5EF4-FFF2-40B4-BE49-F238E27FC236}">
                  <a16:creationId xmlns:a16="http://schemas.microsoft.com/office/drawing/2014/main" id="{9A664C53-6B77-D147-858B-F533F417EFCB}"/>
                </a:ext>
              </a:extLst>
            </p:cNvPr>
            <p:cNvSpPr/>
            <p:nvPr/>
          </p:nvSpPr>
          <p:spPr>
            <a:xfrm>
              <a:off x="1456577" y="1787228"/>
              <a:ext cx="13723" cy="57718"/>
            </a:xfrm>
            <a:custGeom>
              <a:avLst/>
              <a:gdLst>
                <a:gd name="connsiteX0" fmla="*/ 0 w 13723"/>
                <a:gd name="connsiteY0" fmla="*/ 0 h 57718"/>
                <a:gd name="connsiteX1" fmla="*/ 0 w 13723"/>
                <a:gd name="connsiteY1" fmla="*/ 57718 h 57718"/>
              </a:gdLst>
              <a:ahLst/>
              <a:cxnLst>
                <a:cxn ang="0">
                  <a:pos x="connsiteX0" y="connsiteY0"/>
                </a:cxn>
                <a:cxn ang="0">
                  <a:pos x="connsiteX1" y="connsiteY1"/>
                </a:cxn>
              </a:cxnLst>
              <a:rect l="l" t="t" r="r" b="b"/>
              <a:pathLst>
                <a:path w="13723" h="57718">
                  <a:moveTo>
                    <a:pt x="0" y="0"/>
                  </a:moveTo>
                  <a:lnTo>
                    <a:pt x="0" y="57718"/>
                  </a:lnTo>
                </a:path>
              </a:pathLst>
            </a:custGeom>
            <a:ln w="13719" cap="flat">
              <a:solidFill>
                <a:srgbClr val="1C75BC"/>
              </a:solidFill>
              <a:prstDash val="solid"/>
              <a:miter/>
            </a:ln>
          </p:spPr>
          <p:txBody>
            <a:bodyPr rtlCol="0" anchor="ctr"/>
            <a:lstStyle/>
            <a:p>
              <a:endParaRPr lang="en-US" sz="2400"/>
            </a:p>
          </p:txBody>
        </p:sp>
        <p:sp>
          <p:nvSpPr>
            <p:cNvPr id="87" name="Freeform 86">
              <a:extLst>
                <a:ext uri="{FF2B5EF4-FFF2-40B4-BE49-F238E27FC236}">
                  <a16:creationId xmlns:a16="http://schemas.microsoft.com/office/drawing/2014/main" id="{E4D6428E-584E-E04B-8D56-0FA77EEF33A2}"/>
                </a:ext>
              </a:extLst>
            </p:cNvPr>
            <p:cNvSpPr/>
            <p:nvPr/>
          </p:nvSpPr>
          <p:spPr>
            <a:xfrm>
              <a:off x="1528901" y="1824058"/>
              <a:ext cx="13723" cy="57718"/>
            </a:xfrm>
            <a:custGeom>
              <a:avLst/>
              <a:gdLst>
                <a:gd name="connsiteX0" fmla="*/ 0 w 13723"/>
                <a:gd name="connsiteY0" fmla="*/ 0 h 57718"/>
                <a:gd name="connsiteX1" fmla="*/ 0 w 13723"/>
                <a:gd name="connsiteY1" fmla="*/ 57718 h 57718"/>
              </a:gdLst>
              <a:ahLst/>
              <a:cxnLst>
                <a:cxn ang="0">
                  <a:pos x="connsiteX0" y="connsiteY0"/>
                </a:cxn>
                <a:cxn ang="0">
                  <a:pos x="connsiteX1" y="connsiteY1"/>
                </a:cxn>
              </a:cxnLst>
              <a:rect l="l" t="t" r="r" b="b"/>
              <a:pathLst>
                <a:path w="13723" h="57718">
                  <a:moveTo>
                    <a:pt x="0" y="0"/>
                  </a:moveTo>
                  <a:lnTo>
                    <a:pt x="0" y="57718"/>
                  </a:lnTo>
                </a:path>
              </a:pathLst>
            </a:custGeom>
            <a:ln w="13719" cap="flat">
              <a:solidFill>
                <a:srgbClr val="1C75BC"/>
              </a:solidFill>
              <a:prstDash val="solid"/>
              <a:miter/>
            </a:ln>
          </p:spPr>
          <p:txBody>
            <a:bodyPr rtlCol="0" anchor="ctr"/>
            <a:lstStyle/>
            <a:p>
              <a:endParaRPr lang="en-US" sz="2400"/>
            </a:p>
          </p:txBody>
        </p:sp>
        <p:sp>
          <p:nvSpPr>
            <p:cNvPr id="88" name="Freeform 87">
              <a:extLst>
                <a:ext uri="{FF2B5EF4-FFF2-40B4-BE49-F238E27FC236}">
                  <a16:creationId xmlns:a16="http://schemas.microsoft.com/office/drawing/2014/main" id="{DBE218CE-9C7B-9849-B161-F5A4C54CEC1C}"/>
                </a:ext>
              </a:extLst>
            </p:cNvPr>
            <p:cNvSpPr/>
            <p:nvPr/>
          </p:nvSpPr>
          <p:spPr>
            <a:xfrm>
              <a:off x="1570483" y="1844946"/>
              <a:ext cx="13723" cy="57855"/>
            </a:xfrm>
            <a:custGeom>
              <a:avLst/>
              <a:gdLst>
                <a:gd name="connsiteX0" fmla="*/ 0 w 13723"/>
                <a:gd name="connsiteY0" fmla="*/ 0 h 57855"/>
                <a:gd name="connsiteX1" fmla="*/ 0 w 13723"/>
                <a:gd name="connsiteY1" fmla="*/ 57856 h 57855"/>
              </a:gdLst>
              <a:ahLst/>
              <a:cxnLst>
                <a:cxn ang="0">
                  <a:pos x="connsiteX0" y="connsiteY0"/>
                </a:cxn>
                <a:cxn ang="0">
                  <a:pos x="connsiteX1" y="connsiteY1"/>
                </a:cxn>
              </a:cxnLst>
              <a:rect l="l" t="t" r="r" b="b"/>
              <a:pathLst>
                <a:path w="13723" h="57855">
                  <a:moveTo>
                    <a:pt x="0" y="0"/>
                  </a:moveTo>
                  <a:lnTo>
                    <a:pt x="0" y="57856"/>
                  </a:lnTo>
                </a:path>
              </a:pathLst>
            </a:custGeom>
            <a:ln w="13719" cap="flat">
              <a:solidFill>
                <a:srgbClr val="1C75BC"/>
              </a:solidFill>
              <a:prstDash val="solid"/>
              <a:miter/>
            </a:ln>
          </p:spPr>
          <p:txBody>
            <a:bodyPr rtlCol="0" anchor="ctr"/>
            <a:lstStyle/>
            <a:p>
              <a:endParaRPr lang="en-US" sz="2400"/>
            </a:p>
          </p:txBody>
        </p:sp>
        <p:sp>
          <p:nvSpPr>
            <p:cNvPr id="89" name="Freeform 88">
              <a:extLst>
                <a:ext uri="{FF2B5EF4-FFF2-40B4-BE49-F238E27FC236}">
                  <a16:creationId xmlns:a16="http://schemas.microsoft.com/office/drawing/2014/main" id="{57FA142C-DDE5-7E4A-AADC-2F423B6B315D}"/>
                </a:ext>
              </a:extLst>
            </p:cNvPr>
            <p:cNvSpPr/>
            <p:nvPr/>
          </p:nvSpPr>
          <p:spPr>
            <a:xfrm>
              <a:off x="1677665" y="1909948"/>
              <a:ext cx="13723" cy="57855"/>
            </a:xfrm>
            <a:custGeom>
              <a:avLst/>
              <a:gdLst>
                <a:gd name="connsiteX0" fmla="*/ 0 w 13723"/>
                <a:gd name="connsiteY0" fmla="*/ 0 h 57855"/>
                <a:gd name="connsiteX1" fmla="*/ 0 w 13723"/>
                <a:gd name="connsiteY1" fmla="*/ 57856 h 57855"/>
              </a:gdLst>
              <a:ahLst/>
              <a:cxnLst>
                <a:cxn ang="0">
                  <a:pos x="connsiteX0" y="connsiteY0"/>
                </a:cxn>
                <a:cxn ang="0">
                  <a:pos x="connsiteX1" y="connsiteY1"/>
                </a:cxn>
              </a:cxnLst>
              <a:rect l="l" t="t" r="r" b="b"/>
              <a:pathLst>
                <a:path w="13723" h="57855">
                  <a:moveTo>
                    <a:pt x="0" y="0"/>
                  </a:moveTo>
                  <a:lnTo>
                    <a:pt x="0" y="57856"/>
                  </a:lnTo>
                </a:path>
              </a:pathLst>
            </a:custGeom>
            <a:ln w="13719" cap="flat">
              <a:solidFill>
                <a:srgbClr val="1C75BC"/>
              </a:solidFill>
              <a:prstDash val="solid"/>
              <a:miter/>
            </a:ln>
          </p:spPr>
          <p:txBody>
            <a:bodyPr rtlCol="0" anchor="ctr"/>
            <a:lstStyle/>
            <a:p>
              <a:endParaRPr lang="en-US" sz="2400"/>
            </a:p>
          </p:txBody>
        </p:sp>
        <p:sp>
          <p:nvSpPr>
            <p:cNvPr id="90" name="Freeform 89">
              <a:extLst>
                <a:ext uri="{FF2B5EF4-FFF2-40B4-BE49-F238E27FC236}">
                  <a16:creationId xmlns:a16="http://schemas.microsoft.com/office/drawing/2014/main" id="{B069266E-1F29-5B47-B05C-5EAB284B6286}"/>
                </a:ext>
              </a:extLst>
            </p:cNvPr>
            <p:cNvSpPr/>
            <p:nvPr/>
          </p:nvSpPr>
          <p:spPr>
            <a:xfrm>
              <a:off x="1696054" y="1909948"/>
              <a:ext cx="13723" cy="57855"/>
            </a:xfrm>
            <a:custGeom>
              <a:avLst/>
              <a:gdLst>
                <a:gd name="connsiteX0" fmla="*/ 0 w 13723"/>
                <a:gd name="connsiteY0" fmla="*/ 0 h 57855"/>
                <a:gd name="connsiteX1" fmla="*/ 0 w 13723"/>
                <a:gd name="connsiteY1" fmla="*/ 57856 h 57855"/>
              </a:gdLst>
              <a:ahLst/>
              <a:cxnLst>
                <a:cxn ang="0">
                  <a:pos x="connsiteX0" y="connsiteY0"/>
                </a:cxn>
                <a:cxn ang="0">
                  <a:pos x="connsiteX1" y="connsiteY1"/>
                </a:cxn>
              </a:cxnLst>
              <a:rect l="l" t="t" r="r" b="b"/>
              <a:pathLst>
                <a:path w="13723" h="57855">
                  <a:moveTo>
                    <a:pt x="0" y="0"/>
                  </a:moveTo>
                  <a:lnTo>
                    <a:pt x="0" y="57856"/>
                  </a:lnTo>
                </a:path>
              </a:pathLst>
            </a:custGeom>
            <a:ln w="13719" cap="flat">
              <a:solidFill>
                <a:srgbClr val="1C75BC"/>
              </a:solidFill>
              <a:prstDash val="solid"/>
              <a:miter/>
            </a:ln>
          </p:spPr>
          <p:txBody>
            <a:bodyPr rtlCol="0" anchor="ctr"/>
            <a:lstStyle/>
            <a:p>
              <a:endParaRPr lang="en-US" sz="2400"/>
            </a:p>
          </p:txBody>
        </p:sp>
        <p:sp>
          <p:nvSpPr>
            <p:cNvPr id="91" name="Freeform 90">
              <a:extLst>
                <a:ext uri="{FF2B5EF4-FFF2-40B4-BE49-F238E27FC236}">
                  <a16:creationId xmlns:a16="http://schemas.microsoft.com/office/drawing/2014/main" id="{14395A1C-B68E-5A45-9242-85D576E51819}"/>
                </a:ext>
              </a:extLst>
            </p:cNvPr>
            <p:cNvSpPr/>
            <p:nvPr/>
          </p:nvSpPr>
          <p:spPr>
            <a:xfrm>
              <a:off x="1793355" y="1974263"/>
              <a:ext cx="13723" cy="57718"/>
            </a:xfrm>
            <a:custGeom>
              <a:avLst/>
              <a:gdLst>
                <a:gd name="connsiteX0" fmla="*/ 0 w 13723"/>
                <a:gd name="connsiteY0" fmla="*/ 0 h 57718"/>
                <a:gd name="connsiteX1" fmla="*/ 0 w 13723"/>
                <a:gd name="connsiteY1" fmla="*/ 57718 h 57718"/>
              </a:gdLst>
              <a:ahLst/>
              <a:cxnLst>
                <a:cxn ang="0">
                  <a:pos x="connsiteX0" y="connsiteY0"/>
                </a:cxn>
                <a:cxn ang="0">
                  <a:pos x="connsiteX1" y="connsiteY1"/>
                </a:cxn>
              </a:cxnLst>
              <a:rect l="l" t="t" r="r" b="b"/>
              <a:pathLst>
                <a:path w="13723" h="57718">
                  <a:moveTo>
                    <a:pt x="0" y="0"/>
                  </a:moveTo>
                  <a:lnTo>
                    <a:pt x="0" y="57718"/>
                  </a:lnTo>
                </a:path>
              </a:pathLst>
            </a:custGeom>
            <a:ln w="13719" cap="flat">
              <a:solidFill>
                <a:srgbClr val="1C75BC"/>
              </a:solidFill>
              <a:prstDash val="solid"/>
              <a:miter/>
            </a:ln>
          </p:spPr>
          <p:txBody>
            <a:bodyPr rtlCol="0" anchor="ctr"/>
            <a:lstStyle/>
            <a:p>
              <a:endParaRPr lang="en-US" sz="2400"/>
            </a:p>
          </p:txBody>
        </p:sp>
        <p:sp>
          <p:nvSpPr>
            <p:cNvPr id="92" name="Freeform 91">
              <a:extLst>
                <a:ext uri="{FF2B5EF4-FFF2-40B4-BE49-F238E27FC236}">
                  <a16:creationId xmlns:a16="http://schemas.microsoft.com/office/drawing/2014/main" id="{582E03C9-3D8B-BD41-A4DF-5ABCEF6B00ED}"/>
                </a:ext>
              </a:extLst>
            </p:cNvPr>
            <p:cNvSpPr/>
            <p:nvPr/>
          </p:nvSpPr>
          <p:spPr>
            <a:xfrm>
              <a:off x="1540017" y="1873943"/>
              <a:ext cx="57776" cy="13742"/>
            </a:xfrm>
            <a:custGeom>
              <a:avLst/>
              <a:gdLst>
                <a:gd name="connsiteX0" fmla="*/ 57776 w 57776"/>
                <a:gd name="connsiteY0" fmla="*/ 0 h 13742"/>
                <a:gd name="connsiteX1" fmla="*/ 0 w 57776"/>
                <a:gd name="connsiteY1" fmla="*/ 0 h 13742"/>
              </a:gdLst>
              <a:ahLst/>
              <a:cxnLst>
                <a:cxn ang="0">
                  <a:pos x="connsiteX0" y="connsiteY0"/>
                </a:cxn>
                <a:cxn ang="0">
                  <a:pos x="connsiteX1" y="connsiteY1"/>
                </a:cxn>
              </a:cxnLst>
              <a:rect l="l" t="t" r="r" b="b"/>
              <a:pathLst>
                <a:path w="57776" h="13742">
                  <a:moveTo>
                    <a:pt x="57776" y="0"/>
                  </a:moveTo>
                  <a:lnTo>
                    <a:pt x="0" y="0"/>
                  </a:lnTo>
                </a:path>
              </a:pathLst>
            </a:custGeom>
            <a:ln w="13719" cap="flat">
              <a:solidFill>
                <a:srgbClr val="1C75BC"/>
              </a:solidFill>
              <a:prstDash val="solid"/>
              <a:miter/>
            </a:ln>
          </p:spPr>
          <p:txBody>
            <a:bodyPr rtlCol="0" anchor="ctr"/>
            <a:lstStyle/>
            <a:p>
              <a:endParaRPr lang="en-US" sz="2400"/>
            </a:p>
          </p:txBody>
        </p:sp>
        <p:sp>
          <p:nvSpPr>
            <p:cNvPr id="93" name="Freeform 92">
              <a:extLst>
                <a:ext uri="{FF2B5EF4-FFF2-40B4-BE49-F238E27FC236}">
                  <a16:creationId xmlns:a16="http://schemas.microsoft.com/office/drawing/2014/main" id="{E484D90F-7FD1-C843-9F5D-F7DD43ECD9CD}"/>
                </a:ext>
              </a:extLst>
            </p:cNvPr>
            <p:cNvSpPr/>
            <p:nvPr/>
          </p:nvSpPr>
          <p:spPr>
            <a:xfrm>
              <a:off x="1424327" y="1819522"/>
              <a:ext cx="57639" cy="13742"/>
            </a:xfrm>
            <a:custGeom>
              <a:avLst/>
              <a:gdLst>
                <a:gd name="connsiteX0" fmla="*/ 57639 w 57639"/>
                <a:gd name="connsiteY0" fmla="*/ 0 h 13742"/>
                <a:gd name="connsiteX1" fmla="*/ 0 w 57639"/>
                <a:gd name="connsiteY1" fmla="*/ 0 h 13742"/>
              </a:gdLst>
              <a:ahLst/>
              <a:cxnLst>
                <a:cxn ang="0">
                  <a:pos x="connsiteX0" y="connsiteY0"/>
                </a:cxn>
                <a:cxn ang="0">
                  <a:pos x="connsiteX1" y="connsiteY1"/>
                </a:cxn>
              </a:cxnLst>
              <a:rect l="l" t="t" r="r" b="b"/>
              <a:pathLst>
                <a:path w="57639" h="13742">
                  <a:moveTo>
                    <a:pt x="57639" y="0"/>
                  </a:moveTo>
                  <a:lnTo>
                    <a:pt x="0" y="0"/>
                  </a:lnTo>
                </a:path>
              </a:pathLst>
            </a:custGeom>
            <a:ln w="13719" cap="flat">
              <a:solidFill>
                <a:srgbClr val="1C75BC"/>
              </a:solidFill>
              <a:prstDash val="solid"/>
              <a:miter/>
            </a:ln>
          </p:spPr>
          <p:txBody>
            <a:bodyPr rtlCol="0" anchor="ctr"/>
            <a:lstStyle/>
            <a:p>
              <a:endParaRPr lang="en-US" sz="2400"/>
            </a:p>
          </p:txBody>
        </p:sp>
        <p:sp>
          <p:nvSpPr>
            <p:cNvPr id="94" name="Freeform 93">
              <a:extLst>
                <a:ext uri="{FF2B5EF4-FFF2-40B4-BE49-F238E27FC236}">
                  <a16:creationId xmlns:a16="http://schemas.microsoft.com/office/drawing/2014/main" id="{2D8BFE1E-9181-0147-BBDB-FDF60258F43D}"/>
                </a:ext>
              </a:extLst>
            </p:cNvPr>
            <p:cNvSpPr/>
            <p:nvPr/>
          </p:nvSpPr>
          <p:spPr>
            <a:xfrm>
              <a:off x="1502002" y="1851542"/>
              <a:ext cx="57776" cy="13742"/>
            </a:xfrm>
            <a:custGeom>
              <a:avLst/>
              <a:gdLst>
                <a:gd name="connsiteX0" fmla="*/ 57776 w 57776"/>
                <a:gd name="connsiteY0" fmla="*/ 0 h 13742"/>
                <a:gd name="connsiteX1" fmla="*/ 0 w 57776"/>
                <a:gd name="connsiteY1" fmla="*/ 0 h 13742"/>
              </a:gdLst>
              <a:ahLst/>
              <a:cxnLst>
                <a:cxn ang="0">
                  <a:pos x="connsiteX0" y="connsiteY0"/>
                </a:cxn>
                <a:cxn ang="0">
                  <a:pos x="connsiteX1" y="connsiteY1"/>
                </a:cxn>
              </a:cxnLst>
              <a:rect l="l" t="t" r="r" b="b"/>
              <a:pathLst>
                <a:path w="57776" h="13742">
                  <a:moveTo>
                    <a:pt x="57776" y="0"/>
                  </a:moveTo>
                  <a:lnTo>
                    <a:pt x="0" y="0"/>
                  </a:lnTo>
                </a:path>
              </a:pathLst>
            </a:custGeom>
            <a:ln w="13719" cap="flat">
              <a:solidFill>
                <a:srgbClr val="1C75BC"/>
              </a:solidFill>
              <a:prstDash val="solid"/>
              <a:miter/>
            </a:ln>
          </p:spPr>
          <p:txBody>
            <a:bodyPr rtlCol="0" anchor="ctr"/>
            <a:lstStyle/>
            <a:p>
              <a:endParaRPr lang="en-US" sz="2400"/>
            </a:p>
          </p:txBody>
        </p:sp>
        <p:sp>
          <p:nvSpPr>
            <p:cNvPr id="95" name="Freeform 94">
              <a:extLst>
                <a:ext uri="{FF2B5EF4-FFF2-40B4-BE49-F238E27FC236}">
                  <a16:creationId xmlns:a16="http://schemas.microsoft.com/office/drawing/2014/main" id="{EA1B67A6-EC56-1C49-82C7-A24E827F8A32}"/>
                </a:ext>
              </a:extLst>
            </p:cNvPr>
            <p:cNvSpPr/>
            <p:nvPr/>
          </p:nvSpPr>
          <p:spPr>
            <a:xfrm>
              <a:off x="1240842" y="1608850"/>
              <a:ext cx="4836754" cy="1698295"/>
            </a:xfrm>
            <a:custGeom>
              <a:avLst/>
              <a:gdLst>
                <a:gd name="connsiteX0" fmla="*/ 0 w 4836754"/>
                <a:gd name="connsiteY0" fmla="*/ 0 h 1698295"/>
                <a:gd name="connsiteX1" fmla="*/ 0 w 4836754"/>
                <a:gd name="connsiteY1" fmla="*/ 21713 h 1698295"/>
                <a:gd name="connsiteX2" fmla="*/ 5901 w 4836754"/>
                <a:gd name="connsiteY2" fmla="*/ 21713 h 1698295"/>
                <a:gd name="connsiteX3" fmla="*/ 5901 w 4836754"/>
                <a:gd name="connsiteY3" fmla="*/ 45213 h 1698295"/>
                <a:gd name="connsiteX4" fmla="*/ 85224 w 4836754"/>
                <a:gd name="connsiteY4" fmla="*/ 45213 h 1698295"/>
                <a:gd name="connsiteX5" fmla="*/ 85224 w 4836754"/>
                <a:gd name="connsiteY5" fmla="*/ 73660 h 1698295"/>
                <a:gd name="connsiteX6" fmla="*/ 119807 w 4836754"/>
                <a:gd name="connsiteY6" fmla="*/ 73660 h 1698295"/>
                <a:gd name="connsiteX7" fmla="*/ 119807 w 4836754"/>
                <a:gd name="connsiteY7" fmla="*/ 101145 h 1698295"/>
                <a:gd name="connsiteX8" fmla="*/ 142040 w 4836754"/>
                <a:gd name="connsiteY8" fmla="*/ 101145 h 1698295"/>
                <a:gd name="connsiteX9" fmla="*/ 142040 w 4836754"/>
                <a:gd name="connsiteY9" fmla="*/ 136188 h 1698295"/>
                <a:gd name="connsiteX10" fmla="*/ 163586 w 4836754"/>
                <a:gd name="connsiteY10" fmla="*/ 136188 h 1698295"/>
                <a:gd name="connsiteX11" fmla="*/ 163586 w 4836754"/>
                <a:gd name="connsiteY11" fmla="*/ 156939 h 1698295"/>
                <a:gd name="connsiteX12" fmla="*/ 171820 w 4836754"/>
                <a:gd name="connsiteY12" fmla="*/ 156939 h 1698295"/>
                <a:gd name="connsiteX13" fmla="*/ 171820 w 4836754"/>
                <a:gd name="connsiteY13" fmla="*/ 184424 h 1698295"/>
                <a:gd name="connsiteX14" fmla="*/ 215598 w 4836754"/>
                <a:gd name="connsiteY14" fmla="*/ 184424 h 1698295"/>
                <a:gd name="connsiteX15" fmla="*/ 215598 w 4836754"/>
                <a:gd name="connsiteY15" fmla="*/ 210397 h 1698295"/>
                <a:gd name="connsiteX16" fmla="*/ 254985 w 4836754"/>
                <a:gd name="connsiteY16" fmla="*/ 210397 h 1698295"/>
                <a:gd name="connsiteX17" fmla="*/ 254985 w 4836754"/>
                <a:gd name="connsiteY17" fmla="*/ 242555 h 1698295"/>
                <a:gd name="connsiteX18" fmla="*/ 303018 w 4836754"/>
                <a:gd name="connsiteY18" fmla="*/ 242555 h 1698295"/>
                <a:gd name="connsiteX19" fmla="*/ 303018 w 4836754"/>
                <a:gd name="connsiteY19" fmla="*/ 265780 h 1698295"/>
                <a:gd name="connsiteX20" fmla="*/ 338150 w 4836754"/>
                <a:gd name="connsiteY20" fmla="*/ 265780 h 1698295"/>
                <a:gd name="connsiteX21" fmla="*/ 338150 w 4836754"/>
                <a:gd name="connsiteY21" fmla="*/ 302335 h 1698295"/>
                <a:gd name="connsiteX22" fmla="*/ 369303 w 4836754"/>
                <a:gd name="connsiteY22" fmla="*/ 302335 h 1698295"/>
                <a:gd name="connsiteX23" fmla="*/ 369303 w 4836754"/>
                <a:gd name="connsiteY23" fmla="*/ 332156 h 1698295"/>
                <a:gd name="connsiteX24" fmla="*/ 485267 w 4836754"/>
                <a:gd name="connsiteY24" fmla="*/ 332156 h 1698295"/>
                <a:gd name="connsiteX25" fmla="*/ 485267 w 4836754"/>
                <a:gd name="connsiteY25" fmla="*/ 362939 h 1698295"/>
                <a:gd name="connsiteX26" fmla="*/ 521223 w 4836754"/>
                <a:gd name="connsiteY26" fmla="*/ 362939 h 1698295"/>
                <a:gd name="connsiteX27" fmla="*/ 521223 w 4836754"/>
                <a:gd name="connsiteY27" fmla="*/ 394272 h 1698295"/>
                <a:gd name="connsiteX28" fmla="*/ 685632 w 4836754"/>
                <a:gd name="connsiteY28" fmla="*/ 394272 h 1698295"/>
                <a:gd name="connsiteX29" fmla="*/ 685632 w 4836754"/>
                <a:gd name="connsiteY29" fmla="*/ 428903 h 1698295"/>
                <a:gd name="connsiteX30" fmla="*/ 715001 w 4836754"/>
                <a:gd name="connsiteY30" fmla="*/ 428903 h 1698295"/>
                <a:gd name="connsiteX31" fmla="*/ 715001 w 4836754"/>
                <a:gd name="connsiteY31" fmla="*/ 458312 h 1698295"/>
                <a:gd name="connsiteX32" fmla="*/ 758230 w 4836754"/>
                <a:gd name="connsiteY32" fmla="*/ 458312 h 1698295"/>
                <a:gd name="connsiteX33" fmla="*/ 758230 w 4836754"/>
                <a:gd name="connsiteY33" fmla="*/ 489095 h 1698295"/>
                <a:gd name="connsiteX34" fmla="*/ 844826 w 4836754"/>
                <a:gd name="connsiteY34" fmla="*/ 489095 h 1698295"/>
                <a:gd name="connsiteX35" fmla="*/ 844826 w 4836754"/>
                <a:gd name="connsiteY35" fmla="*/ 525650 h 1698295"/>
                <a:gd name="connsiteX36" fmla="*/ 910151 w 4836754"/>
                <a:gd name="connsiteY36" fmla="*/ 525650 h 1698295"/>
                <a:gd name="connsiteX37" fmla="*/ 910151 w 4836754"/>
                <a:gd name="connsiteY37" fmla="*/ 553547 h 1698295"/>
                <a:gd name="connsiteX38" fmla="*/ 1027488 w 4836754"/>
                <a:gd name="connsiteY38" fmla="*/ 553547 h 1698295"/>
                <a:gd name="connsiteX39" fmla="*/ 1027488 w 4836754"/>
                <a:gd name="connsiteY39" fmla="*/ 596424 h 1698295"/>
                <a:gd name="connsiteX40" fmla="*/ 1039427 w 4836754"/>
                <a:gd name="connsiteY40" fmla="*/ 596424 h 1698295"/>
                <a:gd name="connsiteX41" fmla="*/ 1039427 w 4836754"/>
                <a:gd name="connsiteY41" fmla="*/ 625832 h 1698295"/>
                <a:gd name="connsiteX42" fmla="*/ 1310606 w 4836754"/>
                <a:gd name="connsiteY42" fmla="*/ 625832 h 1698295"/>
                <a:gd name="connsiteX43" fmla="*/ 1310606 w 4836754"/>
                <a:gd name="connsiteY43" fmla="*/ 662937 h 1698295"/>
                <a:gd name="connsiteX44" fmla="*/ 1416827 w 4836754"/>
                <a:gd name="connsiteY44" fmla="*/ 662937 h 1698295"/>
                <a:gd name="connsiteX45" fmla="*/ 1416827 w 4836754"/>
                <a:gd name="connsiteY45" fmla="*/ 702790 h 1698295"/>
                <a:gd name="connsiteX46" fmla="*/ 1524558 w 4836754"/>
                <a:gd name="connsiteY46" fmla="*/ 702790 h 1698295"/>
                <a:gd name="connsiteX47" fmla="*/ 1524558 w 4836754"/>
                <a:gd name="connsiteY47" fmla="*/ 741819 h 1698295"/>
                <a:gd name="connsiteX48" fmla="*/ 1548574 w 4836754"/>
                <a:gd name="connsiteY48" fmla="*/ 741819 h 1698295"/>
                <a:gd name="connsiteX49" fmla="*/ 1548574 w 4836754"/>
                <a:gd name="connsiteY49" fmla="*/ 777000 h 1698295"/>
                <a:gd name="connsiteX50" fmla="*/ 1605253 w 4836754"/>
                <a:gd name="connsiteY50" fmla="*/ 777000 h 1698295"/>
                <a:gd name="connsiteX51" fmla="*/ 1605253 w 4836754"/>
                <a:gd name="connsiteY51" fmla="*/ 817815 h 1698295"/>
                <a:gd name="connsiteX52" fmla="*/ 1688006 w 4836754"/>
                <a:gd name="connsiteY52" fmla="*/ 817815 h 1698295"/>
                <a:gd name="connsiteX53" fmla="*/ 1688006 w 4836754"/>
                <a:gd name="connsiteY53" fmla="*/ 862203 h 1698295"/>
                <a:gd name="connsiteX54" fmla="*/ 1696652 w 4836754"/>
                <a:gd name="connsiteY54" fmla="*/ 862203 h 1698295"/>
                <a:gd name="connsiteX55" fmla="*/ 1696652 w 4836754"/>
                <a:gd name="connsiteY55" fmla="*/ 908378 h 1698295"/>
                <a:gd name="connsiteX56" fmla="*/ 1784071 w 4836754"/>
                <a:gd name="connsiteY56" fmla="*/ 908378 h 1698295"/>
                <a:gd name="connsiteX57" fmla="*/ 1784071 w 4836754"/>
                <a:gd name="connsiteY57" fmla="*/ 951941 h 1698295"/>
                <a:gd name="connsiteX58" fmla="*/ 1848023 w 4836754"/>
                <a:gd name="connsiteY58" fmla="*/ 951941 h 1698295"/>
                <a:gd name="connsiteX59" fmla="*/ 1848023 w 4836754"/>
                <a:gd name="connsiteY59" fmla="*/ 1003201 h 1698295"/>
                <a:gd name="connsiteX60" fmla="*/ 2010099 w 4836754"/>
                <a:gd name="connsiteY60" fmla="*/ 1003201 h 1698295"/>
                <a:gd name="connsiteX61" fmla="*/ 2010099 w 4836754"/>
                <a:gd name="connsiteY61" fmla="*/ 1057621 h 1698295"/>
                <a:gd name="connsiteX62" fmla="*/ 2170117 w 4836754"/>
                <a:gd name="connsiteY62" fmla="*/ 1057621 h 1698295"/>
                <a:gd name="connsiteX63" fmla="*/ 2170117 w 4836754"/>
                <a:gd name="connsiteY63" fmla="*/ 1117263 h 1698295"/>
                <a:gd name="connsiteX64" fmla="*/ 2239833 w 4836754"/>
                <a:gd name="connsiteY64" fmla="*/ 1117263 h 1698295"/>
                <a:gd name="connsiteX65" fmla="*/ 2239833 w 4836754"/>
                <a:gd name="connsiteY65" fmla="*/ 1173608 h 1698295"/>
                <a:gd name="connsiteX66" fmla="*/ 2363895 w 4836754"/>
                <a:gd name="connsiteY66" fmla="*/ 1173608 h 1698295"/>
                <a:gd name="connsiteX67" fmla="*/ 2363895 w 4836754"/>
                <a:gd name="connsiteY67" fmla="*/ 1234762 h 1698295"/>
                <a:gd name="connsiteX68" fmla="*/ 2478350 w 4836754"/>
                <a:gd name="connsiteY68" fmla="*/ 1234762 h 1698295"/>
                <a:gd name="connsiteX69" fmla="*/ 2478350 w 4836754"/>
                <a:gd name="connsiteY69" fmla="*/ 1302649 h 1698295"/>
                <a:gd name="connsiteX70" fmla="*/ 2758998 w 4836754"/>
                <a:gd name="connsiteY70" fmla="*/ 1302649 h 1698295"/>
                <a:gd name="connsiteX71" fmla="*/ 2758998 w 4836754"/>
                <a:gd name="connsiteY71" fmla="*/ 1380569 h 1698295"/>
                <a:gd name="connsiteX72" fmla="*/ 3096462 w 4836754"/>
                <a:gd name="connsiteY72" fmla="*/ 1380569 h 1698295"/>
                <a:gd name="connsiteX73" fmla="*/ 3096462 w 4836754"/>
                <a:gd name="connsiteY73" fmla="*/ 1483638 h 1698295"/>
                <a:gd name="connsiteX74" fmla="*/ 3196507 w 4836754"/>
                <a:gd name="connsiteY74" fmla="*/ 1483638 h 1698295"/>
                <a:gd name="connsiteX75" fmla="*/ 3196507 w 4836754"/>
                <a:gd name="connsiteY75" fmla="*/ 1594402 h 1698295"/>
                <a:gd name="connsiteX76" fmla="*/ 3276790 w 4836754"/>
                <a:gd name="connsiteY76" fmla="*/ 1594402 h 1698295"/>
                <a:gd name="connsiteX77" fmla="*/ 3276790 w 4836754"/>
                <a:gd name="connsiteY77" fmla="*/ 1698295 h 1698295"/>
                <a:gd name="connsiteX78" fmla="*/ 4836755 w 4836754"/>
                <a:gd name="connsiteY78" fmla="*/ 1698295 h 1698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4836754" h="1698295">
                  <a:moveTo>
                    <a:pt x="0" y="0"/>
                  </a:moveTo>
                  <a:lnTo>
                    <a:pt x="0" y="21713"/>
                  </a:lnTo>
                  <a:lnTo>
                    <a:pt x="5901" y="21713"/>
                  </a:lnTo>
                  <a:lnTo>
                    <a:pt x="5901" y="45213"/>
                  </a:lnTo>
                  <a:lnTo>
                    <a:pt x="85224" y="45213"/>
                  </a:lnTo>
                  <a:lnTo>
                    <a:pt x="85224" y="73660"/>
                  </a:lnTo>
                  <a:lnTo>
                    <a:pt x="119807" y="73660"/>
                  </a:lnTo>
                  <a:lnTo>
                    <a:pt x="119807" y="101145"/>
                  </a:lnTo>
                  <a:lnTo>
                    <a:pt x="142040" y="101145"/>
                  </a:lnTo>
                  <a:lnTo>
                    <a:pt x="142040" y="136188"/>
                  </a:lnTo>
                  <a:lnTo>
                    <a:pt x="163586" y="136188"/>
                  </a:lnTo>
                  <a:lnTo>
                    <a:pt x="163586" y="156939"/>
                  </a:lnTo>
                  <a:lnTo>
                    <a:pt x="171820" y="156939"/>
                  </a:lnTo>
                  <a:lnTo>
                    <a:pt x="171820" y="184424"/>
                  </a:lnTo>
                  <a:lnTo>
                    <a:pt x="215598" y="184424"/>
                  </a:lnTo>
                  <a:lnTo>
                    <a:pt x="215598" y="210397"/>
                  </a:lnTo>
                  <a:lnTo>
                    <a:pt x="254985" y="210397"/>
                  </a:lnTo>
                  <a:lnTo>
                    <a:pt x="254985" y="242555"/>
                  </a:lnTo>
                  <a:lnTo>
                    <a:pt x="303018" y="242555"/>
                  </a:lnTo>
                  <a:lnTo>
                    <a:pt x="303018" y="265780"/>
                  </a:lnTo>
                  <a:lnTo>
                    <a:pt x="338150" y="265780"/>
                  </a:lnTo>
                  <a:lnTo>
                    <a:pt x="338150" y="302335"/>
                  </a:lnTo>
                  <a:lnTo>
                    <a:pt x="369303" y="302335"/>
                  </a:lnTo>
                  <a:lnTo>
                    <a:pt x="369303" y="332156"/>
                  </a:lnTo>
                  <a:lnTo>
                    <a:pt x="485267" y="332156"/>
                  </a:lnTo>
                  <a:lnTo>
                    <a:pt x="485267" y="362939"/>
                  </a:lnTo>
                  <a:lnTo>
                    <a:pt x="521223" y="362939"/>
                  </a:lnTo>
                  <a:lnTo>
                    <a:pt x="521223" y="394272"/>
                  </a:lnTo>
                  <a:lnTo>
                    <a:pt x="685632" y="394272"/>
                  </a:lnTo>
                  <a:lnTo>
                    <a:pt x="685632" y="428903"/>
                  </a:lnTo>
                  <a:lnTo>
                    <a:pt x="715001" y="428903"/>
                  </a:lnTo>
                  <a:lnTo>
                    <a:pt x="715001" y="458312"/>
                  </a:lnTo>
                  <a:lnTo>
                    <a:pt x="758230" y="458312"/>
                  </a:lnTo>
                  <a:lnTo>
                    <a:pt x="758230" y="489095"/>
                  </a:lnTo>
                  <a:lnTo>
                    <a:pt x="844826" y="489095"/>
                  </a:lnTo>
                  <a:lnTo>
                    <a:pt x="844826" y="525650"/>
                  </a:lnTo>
                  <a:lnTo>
                    <a:pt x="910151" y="525650"/>
                  </a:lnTo>
                  <a:lnTo>
                    <a:pt x="910151" y="553547"/>
                  </a:lnTo>
                  <a:lnTo>
                    <a:pt x="1027488" y="553547"/>
                  </a:lnTo>
                  <a:lnTo>
                    <a:pt x="1027488" y="596424"/>
                  </a:lnTo>
                  <a:lnTo>
                    <a:pt x="1039427" y="596424"/>
                  </a:lnTo>
                  <a:lnTo>
                    <a:pt x="1039427" y="625832"/>
                  </a:lnTo>
                  <a:lnTo>
                    <a:pt x="1310606" y="625832"/>
                  </a:lnTo>
                  <a:lnTo>
                    <a:pt x="1310606" y="662937"/>
                  </a:lnTo>
                  <a:lnTo>
                    <a:pt x="1416827" y="662937"/>
                  </a:lnTo>
                  <a:lnTo>
                    <a:pt x="1416827" y="702790"/>
                  </a:lnTo>
                  <a:lnTo>
                    <a:pt x="1524558" y="702790"/>
                  </a:lnTo>
                  <a:lnTo>
                    <a:pt x="1524558" y="741819"/>
                  </a:lnTo>
                  <a:lnTo>
                    <a:pt x="1548574" y="741819"/>
                  </a:lnTo>
                  <a:lnTo>
                    <a:pt x="1548574" y="777000"/>
                  </a:lnTo>
                  <a:lnTo>
                    <a:pt x="1605253" y="777000"/>
                  </a:lnTo>
                  <a:lnTo>
                    <a:pt x="1605253" y="817815"/>
                  </a:lnTo>
                  <a:lnTo>
                    <a:pt x="1688006" y="817815"/>
                  </a:lnTo>
                  <a:lnTo>
                    <a:pt x="1688006" y="862203"/>
                  </a:lnTo>
                  <a:lnTo>
                    <a:pt x="1696652" y="862203"/>
                  </a:lnTo>
                  <a:lnTo>
                    <a:pt x="1696652" y="908378"/>
                  </a:lnTo>
                  <a:lnTo>
                    <a:pt x="1784071" y="908378"/>
                  </a:lnTo>
                  <a:lnTo>
                    <a:pt x="1784071" y="951941"/>
                  </a:lnTo>
                  <a:lnTo>
                    <a:pt x="1848023" y="951941"/>
                  </a:lnTo>
                  <a:lnTo>
                    <a:pt x="1848023" y="1003201"/>
                  </a:lnTo>
                  <a:lnTo>
                    <a:pt x="2010099" y="1003201"/>
                  </a:lnTo>
                  <a:lnTo>
                    <a:pt x="2010099" y="1057621"/>
                  </a:lnTo>
                  <a:lnTo>
                    <a:pt x="2170117" y="1057621"/>
                  </a:lnTo>
                  <a:lnTo>
                    <a:pt x="2170117" y="1117263"/>
                  </a:lnTo>
                  <a:lnTo>
                    <a:pt x="2239833" y="1117263"/>
                  </a:lnTo>
                  <a:lnTo>
                    <a:pt x="2239833" y="1173608"/>
                  </a:lnTo>
                  <a:lnTo>
                    <a:pt x="2363895" y="1173608"/>
                  </a:lnTo>
                  <a:lnTo>
                    <a:pt x="2363895" y="1234762"/>
                  </a:lnTo>
                  <a:lnTo>
                    <a:pt x="2478350" y="1234762"/>
                  </a:lnTo>
                  <a:lnTo>
                    <a:pt x="2478350" y="1302649"/>
                  </a:lnTo>
                  <a:lnTo>
                    <a:pt x="2758998" y="1302649"/>
                  </a:lnTo>
                  <a:lnTo>
                    <a:pt x="2758998" y="1380569"/>
                  </a:lnTo>
                  <a:lnTo>
                    <a:pt x="3096462" y="1380569"/>
                  </a:lnTo>
                  <a:lnTo>
                    <a:pt x="3096462" y="1483638"/>
                  </a:lnTo>
                  <a:lnTo>
                    <a:pt x="3196507" y="1483638"/>
                  </a:lnTo>
                  <a:lnTo>
                    <a:pt x="3196507" y="1594402"/>
                  </a:lnTo>
                  <a:lnTo>
                    <a:pt x="3276790" y="1594402"/>
                  </a:lnTo>
                  <a:lnTo>
                    <a:pt x="3276790" y="1698295"/>
                  </a:lnTo>
                  <a:lnTo>
                    <a:pt x="4836755" y="1698295"/>
                  </a:lnTo>
                </a:path>
              </a:pathLst>
            </a:custGeom>
            <a:noFill/>
            <a:ln w="13719" cap="flat">
              <a:solidFill>
                <a:srgbClr val="1C75BC"/>
              </a:solidFill>
              <a:prstDash val="solid"/>
              <a:miter/>
            </a:ln>
          </p:spPr>
          <p:txBody>
            <a:bodyPr rtlCol="0" anchor="ctr"/>
            <a:lstStyle/>
            <a:p>
              <a:endParaRPr lang="en-US" sz="2400"/>
            </a:p>
          </p:txBody>
        </p:sp>
        <p:grpSp>
          <p:nvGrpSpPr>
            <p:cNvPr id="96" name="Picture 9">
              <a:extLst>
                <a:ext uri="{FF2B5EF4-FFF2-40B4-BE49-F238E27FC236}">
                  <a16:creationId xmlns:a16="http://schemas.microsoft.com/office/drawing/2014/main" id="{25BE662B-8DB5-134A-928A-AFCC46D39D3E}"/>
                </a:ext>
              </a:extLst>
            </p:cNvPr>
            <p:cNvGrpSpPr/>
            <p:nvPr/>
          </p:nvGrpSpPr>
          <p:grpSpPr>
            <a:xfrm>
              <a:off x="1208866" y="1579991"/>
              <a:ext cx="5606650" cy="1940437"/>
              <a:chOff x="1208866" y="1579991"/>
              <a:chExt cx="5606650" cy="1940437"/>
            </a:xfrm>
            <a:noFill/>
          </p:grpSpPr>
          <p:sp>
            <p:nvSpPr>
              <p:cNvPr id="97" name="Freeform 96">
                <a:extLst>
                  <a:ext uri="{FF2B5EF4-FFF2-40B4-BE49-F238E27FC236}">
                    <a16:creationId xmlns:a16="http://schemas.microsoft.com/office/drawing/2014/main" id="{B55C86C1-943F-D340-AE0F-438F0E74D1C7}"/>
                  </a:ext>
                </a:extLst>
              </p:cNvPr>
              <p:cNvSpPr/>
              <p:nvPr/>
            </p:nvSpPr>
            <p:spPr>
              <a:xfrm>
                <a:off x="1237685" y="1606514"/>
                <a:ext cx="5577830" cy="1913914"/>
              </a:xfrm>
              <a:custGeom>
                <a:avLst/>
                <a:gdLst>
                  <a:gd name="connsiteX0" fmla="*/ 0 w 5577830"/>
                  <a:gd name="connsiteY0" fmla="*/ 0 h 1913914"/>
                  <a:gd name="connsiteX1" fmla="*/ 16331 w 5577830"/>
                  <a:gd name="connsiteY1" fmla="*/ 0 h 1913914"/>
                  <a:gd name="connsiteX2" fmla="*/ 16331 w 5577830"/>
                  <a:gd name="connsiteY2" fmla="*/ 40403 h 1913914"/>
                  <a:gd name="connsiteX3" fmla="*/ 21546 w 5577830"/>
                  <a:gd name="connsiteY3" fmla="*/ 40403 h 1913914"/>
                  <a:gd name="connsiteX4" fmla="*/ 21546 w 5577830"/>
                  <a:gd name="connsiteY4" fmla="*/ 79294 h 1913914"/>
                  <a:gd name="connsiteX5" fmla="*/ 75892 w 5577830"/>
                  <a:gd name="connsiteY5" fmla="*/ 79294 h 1913914"/>
                  <a:gd name="connsiteX6" fmla="*/ 75892 w 5577830"/>
                  <a:gd name="connsiteY6" fmla="*/ 121758 h 1913914"/>
                  <a:gd name="connsiteX7" fmla="*/ 110475 w 5577830"/>
                  <a:gd name="connsiteY7" fmla="*/ 121758 h 1913914"/>
                  <a:gd name="connsiteX8" fmla="*/ 110475 w 5577830"/>
                  <a:gd name="connsiteY8" fmla="*/ 162711 h 1913914"/>
                  <a:gd name="connsiteX9" fmla="*/ 152881 w 5577830"/>
                  <a:gd name="connsiteY9" fmla="*/ 162711 h 1913914"/>
                  <a:gd name="connsiteX10" fmla="*/ 152881 w 5577830"/>
                  <a:gd name="connsiteY10" fmla="*/ 242555 h 1913914"/>
                  <a:gd name="connsiteX11" fmla="*/ 189386 w 5577830"/>
                  <a:gd name="connsiteY11" fmla="*/ 242555 h 1913914"/>
                  <a:gd name="connsiteX12" fmla="*/ 189386 w 5577830"/>
                  <a:gd name="connsiteY12" fmla="*/ 285431 h 1913914"/>
                  <a:gd name="connsiteX13" fmla="*/ 276394 w 5577830"/>
                  <a:gd name="connsiteY13" fmla="*/ 285431 h 1913914"/>
                  <a:gd name="connsiteX14" fmla="*/ 276394 w 5577830"/>
                  <a:gd name="connsiteY14" fmla="*/ 323910 h 1913914"/>
                  <a:gd name="connsiteX15" fmla="*/ 307135 w 5577830"/>
                  <a:gd name="connsiteY15" fmla="*/ 323910 h 1913914"/>
                  <a:gd name="connsiteX16" fmla="*/ 307135 w 5577830"/>
                  <a:gd name="connsiteY16" fmla="*/ 368161 h 1913914"/>
                  <a:gd name="connsiteX17" fmla="*/ 382615 w 5577830"/>
                  <a:gd name="connsiteY17" fmla="*/ 368161 h 1913914"/>
                  <a:gd name="connsiteX18" fmla="*/ 382615 w 5577830"/>
                  <a:gd name="connsiteY18" fmla="*/ 418321 h 1913914"/>
                  <a:gd name="connsiteX19" fmla="*/ 612897 w 5577830"/>
                  <a:gd name="connsiteY19" fmla="*/ 418321 h 1913914"/>
                  <a:gd name="connsiteX20" fmla="*/ 612897 w 5577830"/>
                  <a:gd name="connsiteY20" fmla="*/ 462984 h 1913914"/>
                  <a:gd name="connsiteX21" fmla="*/ 623876 w 5577830"/>
                  <a:gd name="connsiteY21" fmla="*/ 462984 h 1913914"/>
                  <a:gd name="connsiteX22" fmla="*/ 623876 w 5577830"/>
                  <a:gd name="connsiteY22" fmla="*/ 508747 h 1913914"/>
                  <a:gd name="connsiteX23" fmla="*/ 697023 w 5577830"/>
                  <a:gd name="connsiteY23" fmla="*/ 508747 h 1913914"/>
                  <a:gd name="connsiteX24" fmla="*/ 697023 w 5577830"/>
                  <a:gd name="connsiteY24" fmla="*/ 552585 h 1913914"/>
                  <a:gd name="connsiteX25" fmla="*/ 753702 w 5577830"/>
                  <a:gd name="connsiteY25" fmla="*/ 552585 h 1913914"/>
                  <a:gd name="connsiteX26" fmla="*/ 753702 w 5577830"/>
                  <a:gd name="connsiteY26" fmla="*/ 596836 h 1913914"/>
                  <a:gd name="connsiteX27" fmla="*/ 799950 w 5577830"/>
                  <a:gd name="connsiteY27" fmla="*/ 596836 h 1913914"/>
                  <a:gd name="connsiteX28" fmla="*/ 799950 w 5577830"/>
                  <a:gd name="connsiteY28" fmla="*/ 645896 h 1913914"/>
                  <a:gd name="connsiteX29" fmla="*/ 815321 w 5577830"/>
                  <a:gd name="connsiteY29" fmla="*/ 645896 h 1913914"/>
                  <a:gd name="connsiteX30" fmla="*/ 815321 w 5577830"/>
                  <a:gd name="connsiteY30" fmla="*/ 690285 h 1913914"/>
                  <a:gd name="connsiteX31" fmla="*/ 1352738 w 5577830"/>
                  <a:gd name="connsiteY31" fmla="*/ 690285 h 1913914"/>
                  <a:gd name="connsiteX32" fmla="*/ 1352738 w 5577830"/>
                  <a:gd name="connsiteY32" fmla="*/ 739758 h 1913914"/>
                  <a:gd name="connsiteX33" fmla="*/ 1401731 w 5577830"/>
                  <a:gd name="connsiteY33" fmla="*/ 739758 h 1913914"/>
                  <a:gd name="connsiteX34" fmla="*/ 1401731 w 5577830"/>
                  <a:gd name="connsiteY34" fmla="*/ 790880 h 1913914"/>
                  <a:gd name="connsiteX35" fmla="*/ 1490660 w 5577830"/>
                  <a:gd name="connsiteY35" fmla="*/ 790880 h 1913914"/>
                  <a:gd name="connsiteX36" fmla="*/ 1490660 w 5577830"/>
                  <a:gd name="connsiteY36" fmla="*/ 841452 h 1913914"/>
                  <a:gd name="connsiteX37" fmla="*/ 1519480 w 5577830"/>
                  <a:gd name="connsiteY37" fmla="*/ 841452 h 1913914"/>
                  <a:gd name="connsiteX38" fmla="*/ 1519480 w 5577830"/>
                  <a:gd name="connsiteY38" fmla="*/ 897659 h 1913914"/>
                  <a:gd name="connsiteX39" fmla="*/ 1614173 w 5577830"/>
                  <a:gd name="connsiteY39" fmla="*/ 897659 h 1913914"/>
                  <a:gd name="connsiteX40" fmla="*/ 1614173 w 5577830"/>
                  <a:gd name="connsiteY40" fmla="*/ 951117 h 1913914"/>
                  <a:gd name="connsiteX41" fmla="*/ 1669067 w 5577830"/>
                  <a:gd name="connsiteY41" fmla="*/ 951117 h 1913914"/>
                  <a:gd name="connsiteX42" fmla="*/ 1669067 w 5577830"/>
                  <a:gd name="connsiteY42" fmla="*/ 1011309 h 1913914"/>
                  <a:gd name="connsiteX43" fmla="*/ 2001728 w 5577830"/>
                  <a:gd name="connsiteY43" fmla="*/ 1011309 h 1913914"/>
                  <a:gd name="connsiteX44" fmla="*/ 2001728 w 5577830"/>
                  <a:gd name="connsiteY44" fmla="*/ 1069027 h 1913914"/>
                  <a:gd name="connsiteX45" fmla="*/ 2242990 w 5577830"/>
                  <a:gd name="connsiteY45" fmla="*/ 1069027 h 1913914"/>
                  <a:gd name="connsiteX46" fmla="*/ 2242990 w 5577830"/>
                  <a:gd name="connsiteY46" fmla="*/ 1134029 h 1913914"/>
                  <a:gd name="connsiteX47" fmla="*/ 2523775 w 5577830"/>
                  <a:gd name="connsiteY47" fmla="*/ 1134029 h 1913914"/>
                  <a:gd name="connsiteX48" fmla="*/ 2523775 w 5577830"/>
                  <a:gd name="connsiteY48" fmla="*/ 1212087 h 1913914"/>
                  <a:gd name="connsiteX49" fmla="*/ 2643445 w 5577830"/>
                  <a:gd name="connsiteY49" fmla="*/ 1212087 h 1913914"/>
                  <a:gd name="connsiteX50" fmla="*/ 2643445 w 5577830"/>
                  <a:gd name="connsiteY50" fmla="*/ 1291518 h 1913914"/>
                  <a:gd name="connsiteX51" fmla="*/ 3116910 w 5577830"/>
                  <a:gd name="connsiteY51" fmla="*/ 1291518 h 1913914"/>
                  <a:gd name="connsiteX52" fmla="*/ 3116910 w 5577830"/>
                  <a:gd name="connsiteY52" fmla="*/ 1369988 h 1913914"/>
                  <a:gd name="connsiteX53" fmla="*/ 3270340 w 5577830"/>
                  <a:gd name="connsiteY53" fmla="*/ 1369988 h 1913914"/>
                  <a:gd name="connsiteX54" fmla="*/ 3270340 w 5577830"/>
                  <a:gd name="connsiteY54" fmla="*/ 1442685 h 1913914"/>
                  <a:gd name="connsiteX55" fmla="*/ 4159631 w 5577830"/>
                  <a:gd name="connsiteY55" fmla="*/ 1442685 h 1913914"/>
                  <a:gd name="connsiteX56" fmla="*/ 4159631 w 5577830"/>
                  <a:gd name="connsiteY56" fmla="*/ 1561008 h 1913914"/>
                  <a:gd name="connsiteX57" fmla="*/ 5030807 w 5577830"/>
                  <a:gd name="connsiteY57" fmla="*/ 1561008 h 1913914"/>
                  <a:gd name="connsiteX58" fmla="*/ 5030807 w 5577830"/>
                  <a:gd name="connsiteY58" fmla="*/ 1739111 h 1913914"/>
                  <a:gd name="connsiteX59" fmla="*/ 5577831 w 5577830"/>
                  <a:gd name="connsiteY59" fmla="*/ 1739111 h 1913914"/>
                  <a:gd name="connsiteX60" fmla="*/ 5577831 w 5577830"/>
                  <a:gd name="connsiteY60" fmla="*/ 1913915 h 1913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577830" h="1913914">
                    <a:moveTo>
                      <a:pt x="0" y="0"/>
                    </a:moveTo>
                    <a:lnTo>
                      <a:pt x="16331" y="0"/>
                    </a:lnTo>
                    <a:lnTo>
                      <a:pt x="16331" y="40403"/>
                    </a:lnTo>
                    <a:lnTo>
                      <a:pt x="21546" y="40403"/>
                    </a:lnTo>
                    <a:lnTo>
                      <a:pt x="21546" y="79294"/>
                    </a:lnTo>
                    <a:lnTo>
                      <a:pt x="75892" y="79294"/>
                    </a:lnTo>
                    <a:lnTo>
                      <a:pt x="75892" y="121758"/>
                    </a:lnTo>
                    <a:lnTo>
                      <a:pt x="110475" y="121758"/>
                    </a:lnTo>
                    <a:lnTo>
                      <a:pt x="110475" y="162711"/>
                    </a:lnTo>
                    <a:lnTo>
                      <a:pt x="152881" y="162711"/>
                    </a:lnTo>
                    <a:lnTo>
                      <a:pt x="152881" y="242555"/>
                    </a:lnTo>
                    <a:lnTo>
                      <a:pt x="189386" y="242555"/>
                    </a:lnTo>
                    <a:lnTo>
                      <a:pt x="189386" y="285431"/>
                    </a:lnTo>
                    <a:lnTo>
                      <a:pt x="276394" y="285431"/>
                    </a:lnTo>
                    <a:lnTo>
                      <a:pt x="276394" y="323910"/>
                    </a:lnTo>
                    <a:lnTo>
                      <a:pt x="307135" y="323910"/>
                    </a:lnTo>
                    <a:lnTo>
                      <a:pt x="307135" y="368161"/>
                    </a:lnTo>
                    <a:lnTo>
                      <a:pt x="382615" y="368161"/>
                    </a:lnTo>
                    <a:lnTo>
                      <a:pt x="382615" y="418321"/>
                    </a:lnTo>
                    <a:lnTo>
                      <a:pt x="612897" y="418321"/>
                    </a:lnTo>
                    <a:lnTo>
                      <a:pt x="612897" y="462984"/>
                    </a:lnTo>
                    <a:lnTo>
                      <a:pt x="623876" y="462984"/>
                    </a:lnTo>
                    <a:lnTo>
                      <a:pt x="623876" y="508747"/>
                    </a:lnTo>
                    <a:lnTo>
                      <a:pt x="697023" y="508747"/>
                    </a:lnTo>
                    <a:lnTo>
                      <a:pt x="697023" y="552585"/>
                    </a:lnTo>
                    <a:lnTo>
                      <a:pt x="753702" y="552585"/>
                    </a:lnTo>
                    <a:lnTo>
                      <a:pt x="753702" y="596836"/>
                    </a:lnTo>
                    <a:lnTo>
                      <a:pt x="799950" y="596836"/>
                    </a:lnTo>
                    <a:lnTo>
                      <a:pt x="799950" y="645896"/>
                    </a:lnTo>
                    <a:lnTo>
                      <a:pt x="815321" y="645896"/>
                    </a:lnTo>
                    <a:lnTo>
                      <a:pt x="815321" y="690285"/>
                    </a:lnTo>
                    <a:lnTo>
                      <a:pt x="1352738" y="690285"/>
                    </a:lnTo>
                    <a:lnTo>
                      <a:pt x="1352738" y="739758"/>
                    </a:lnTo>
                    <a:lnTo>
                      <a:pt x="1401731" y="739758"/>
                    </a:lnTo>
                    <a:lnTo>
                      <a:pt x="1401731" y="790880"/>
                    </a:lnTo>
                    <a:lnTo>
                      <a:pt x="1490660" y="790880"/>
                    </a:lnTo>
                    <a:lnTo>
                      <a:pt x="1490660" y="841452"/>
                    </a:lnTo>
                    <a:lnTo>
                      <a:pt x="1519480" y="841452"/>
                    </a:lnTo>
                    <a:lnTo>
                      <a:pt x="1519480" y="897659"/>
                    </a:lnTo>
                    <a:lnTo>
                      <a:pt x="1614173" y="897659"/>
                    </a:lnTo>
                    <a:lnTo>
                      <a:pt x="1614173" y="951117"/>
                    </a:lnTo>
                    <a:lnTo>
                      <a:pt x="1669067" y="951117"/>
                    </a:lnTo>
                    <a:lnTo>
                      <a:pt x="1669067" y="1011309"/>
                    </a:lnTo>
                    <a:lnTo>
                      <a:pt x="2001728" y="1011309"/>
                    </a:lnTo>
                    <a:lnTo>
                      <a:pt x="2001728" y="1069027"/>
                    </a:lnTo>
                    <a:lnTo>
                      <a:pt x="2242990" y="1069027"/>
                    </a:lnTo>
                    <a:lnTo>
                      <a:pt x="2242990" y="1134029"/>
                    </a:lnTo>
                    <a:lnTo>
                      <a:pt x="2523775" y="1134029"/>
                    </a:lnTo>
                    <a:lnTo>
                      <a:pt x="2523775" y="1212087"/>
                    </a:lnTo>
                    <a:lnTo>
                      <a:pt x="2643445" y="1212087"/>
                    </a:lnTo>
                    <a:lnTo>
                      <a:pt x="2643445" y="1291518"/>
                    </a:lnTo>
                    <a:lnTo>
                      <a:pt x="3116910" y="1291518"/>
                    </a:lnTo>
                    <a:lnTo>
                      <a:pt x="3116910" y="1369988"/>
                    </a:lnTo>
                    <a:lnTo>
                      <a:pt x="3270340" y="1369988"/>
                    </a:lnTo>
                    <a:lnTo>
                      <a:pt x="3270340" y="1442685"/>
                    </a:lnTo>
                    <a:lnTo>
                      <a:pt x="4159631" y="1442685"/>
                    </a:lnTo>
                    <a:lnTo>
                      <a:pt x="4159631" y="1561008"/>
                    </a:lnTo>
                    <a:lnTo>
                      <a:pt x="5030807" y="1561008"/>
                    </a:lnTo>
                    <a:lnTo>
                      <a:pt x="5030807" y="1739111"/>
                    </a:lnTo>
                    <a:lnTo>
                      <a:pt x="5577831" y="1739111"/>
                    </a:lnTo>
                    <a:lnTo>
                      <a:pt x="5577831" y="1913915"/>
                    </a:lnTo>
                  </a:path>
                </a:pathLst>
              </a:custGeom>
              <a:noFill/>
              <a:ln w="13719" cap="flat">
                <a:solidFill>
                  <a:srgbClr val="F07F2F"/>
                </a:solidFill>
                <a:prstDash val="solid"/>
                <a:miter/>
              </a:ln>
            </p:spPr>
            <p:txBody>
              <a:bodyPr rtlCol="0" anchor="ctr"/>
              <a:lstStyle/>
              <a:p>
                <a:endParaRPr lang="en-US" sz="2400"/>
              </a:p>
            </p:txBody>
          </p:sp>
          <p:sp>
            <p:nvSpPr>
              <p:cNvPr id="98" name="Freeform 97">
                <a:extLst>
                  <a:ext uri="{FF2B5EF4-FFF2-40B4-BE49-F238E27FC236}">
                    <a16:creationId xmlns:a16="http://schemas.microsoft.com/office/drawing/2014/main" id="{2B861B62-BEED-2A4F-AE95-1A20446A27AE}"/>
                  </a:ext>
                </a:extLst>
              </p:cNvPr>
              <p:cNvSpPr/>
              <p:nvPr/>
            </p:nvSpPr>
            <p:spPr>
              <a:xfrm>
                <a:off x="1237685" y="1579991"/>
                <a:ext cx="13723" cy="57718"/>
              </a:xfrm>
              <a:custGeom>
                <a:avLst/>
                <a:gdLst>
                  <a:gd name="connsiteX0" fmla="*/ 0 w 13723"/>
                  <a:gd name="connsiteY0" fmla="*/ 0 h 57718"/>
                  <a:gd name="connsiteX1" fmla="*/ 0 w 13723"/>
                  <a:gd name="connsiteY1" fmla="*/ 57718 h 57718"/>
                </a:gdLst>
                <a:ahLst/>
                <a:cxnLst>
                  <a:cxn ang="0">
                    <a:pos x="connsiteX0" y="connsiteY0"/>
                  </a:cxn>
                  <a:cxn ang="0">
                    <a:pos x="connsiteX1" y="connsiteY1"/>
                  </a:cxn>
                </a:cxnLst>
                <a:rect l="l" t="t" r="r" b="b"/>
                <a:pathLst>
                  <a:path w="13723" h="57718">
                    <a:moveTo>
                      <a:pt x="0" y="0"/>
                    </a:moveTo>
                    <a:lnTo>
                      <a:pt x="0" y="57718"/>
                    </a:lnTo>
                  </a:path>
                </a:pathLst>
              </a:custGeom>
              <a:ln w="13719" cap="flat">
                <a:solidFill>
                  <a:srgbClr val="F07F2F"/>
                </a:solidFill>
                <a:prstDash val="solid"/>
                <a:miter/>
              </a:ln>
            </p:spPr>
            <p:txBody>
              <a:bodyPr rtlCol="0" anchor="ctr"/>
              <a:lstStyle/>
              <a:p>
                <a:endParaRPr lang="en-US" sz="2400"/>
              </a:p>
            </p:txBody>
          </p:sp>
          <p:sp>
            <p:nvSpPr>
              <p:cNvPr id="99" name="Freeform 98">
                <a:extLst>
                  <a:ext uri="{FF2B5EF4-FFF2-40B4-BE49-F238E27FC236}">
                    <a16:creationId xmlns:a16="http://schemas.microsoft.com/office/drawing/2014/main" id="{9A383D07-A430-4E4E-B65B-C6B886382873}"/>
                  </a:ext>
                </a:extLst>
              </p:cNvPr>
              <p:cNvSpPr/>
              <p:nvPr/>
            </p:nvSpPr>
            <p:spPr>
              <a:xfrm>
                <a:off x="1505845" y="1865010"/>
                <a:ext cx="13723" cy="57718"/>
              </a:xfrm>
              <a:custGeom>
                <a:avLst/>
                <a:gdLst>
                  <a:gd name="connsiteX0" fmla="*/ 0 w 13723"/>
                  <a:gd name="connsiteY0" fmla="*/ 0 h 57718"/>
                  <a:gd name="connsiteX1" fmla="*/ 0 w 13723"/>
                  <a:gd name="connsiteY1" fmla="*/ 57718 h 57718"/>
                </a:gdLst>
                <a:ahLst/>
                <a:cxnLst>
                  <a:cxn ang="0">
                    <a:pos x="connsiteX0" y="connsiteY0"/>
                  </a:cxn>
                  <a:cxn ang="0">
                    <a:pos x="connsiteX1" y="connsiteY1"/>
                  </a:cxn>
                </a:cxnLst>
                <a:rect l="l" t="t" r="r" b="b"/>
                <a:pathLst>
                  <a:path w="13723" h="57718">
                    <a:moveTo>
                      <a:pt x="0" y="0"/>
                    </a:moveTo>
                    <a:lnTo>
                      <a:pt x="0" y="57718"/>
                    </a:lnTo>
                  </a:path>
                </a:pathLst>
              </a:custGeom>
              <a:ln w="13719" cap="flat">
                <a:solidFill>
                  <a:srgbClr val="F07F2F"/>
                </a:solidFill>
                <a:prstDash val="solid"/>
                <a:miter/>
              </a:ln>
            </p:spPr>
            <p:txBody>
              <a:bodyPr rtlCol="0" anchor="ctr"/>
              <a:lstStyle/>
              <a:p>
                <a:endParaRPr lang="en-US" sz="2400"/>
              </a:p>
            </p:txBody>
          </p:sp>
          <p:sp>
            <p:nvSpPr>
              <p:cNvPr id="100" name="Freeform 99">
                <a:extLst>
                  <a:ext uri="{FF2B5EF4-FFF2-40B4-BE49-F238E27FC236}">
                    <a16:creationId xmlns:a16="http://schemas.microsoft.com/office/drawing/2014/main" id="{FA887947-D914-E249-8351-3E82DF02A9BF}"/>
                  </a:ext>
                </a:extLst>
              </p:cNvPr>
              <p:cNvSpPr/>
              <p:nvPr/>
            </p:nvSpPr>
            <p:spPr>
              <a:xfrm>
                <a:off x="1528901" y="1901565"/>
                <a:ext cx="13723" cy="57718"/>
              </a:xfrm>
              <a:custGeom>
                <a:avLst/>
                <a:gdLst>
                  <a:gd name="connsiteX0" fmla="*/ 0 w 13723"/>
                  <a:gd name="connsiteY0" fmla="*/ 0 h 57718"/>
                  <a:gd name="connsiteX1" fmla="*/ 0 w 13723"/>
                  <a:gd name="connsiteY1" fmla="*/ 57718 h 57718"/>
                </a:gdLst>
                <a:ahLst/>
                <a:cxnLst>
                  <a:cxn ang="0">
                    <a:pos x="connsiteX0" y="connsiteY0"/>
                  </a:cxn>
                  <a:cxn ang="0">
                    <a:pos x="connsiteX1" y="connsiteY1"/>
                  </a:cxn>
                </a:cxnLst>
                <a:rect l="l" t="t" r="r" b="b"/>
                <a:pathLst>
                  <a:path w="13723" h="57718">
                    <a:moveTo>
                      <a:pt x="0" y="0"/>
                    </a:moveTo>
                    <a:lnTo>
                      <a:pt x="0" y="57718"/>
                    </a:lnTo>
                  </a:path>
                </a:pathLst>
              </a:custGeom>
              <a:ln w="13719" cap="flat">
                <a:solidFill>
                  <a:srgbClr val="F07F2F"/>
                </a:solidFill>
                <a:prstDash val="solid"/>
                <a:miter/>
              </a:ln>
            </p:spPr>
            <p:txBody>
              <a:bodyPr rtlCol="0" anchor="ctr"/>
              <a:lstStyle/>
              <a:p>
                <a:endParaRPr lang="en-US" sz="2400"/>
              </a:p>
            </p:txBody>
          </p:sp>
          <p:sp>
            <p:nvSpPr>
              <p:cNvPr id="101" name="Freeform 100">
                <a:extLst>
                  <a:ext uri="{FF2B5EF4-FFF2-40B4-BE49-F238E27FC236}">
                    <a16:creationId xmlns:a16="http://schemas.microsoft.com/office/drawing/2014/main" id="{A4FABE7C-177F-2043-ADE7-7E78B42C57DA}"/>
                  </a:ext>
                </a:extLst>
              </p:cNvPr>
              <p:cNvSpPr/>
              <p:nvPr/>
            </p:nvSpPr>
            <p:spPr>
              <a:xfrm>
                <a:off x="1583109" y="1947877"/>
                <a:ext cx="13723" cy="57718"/>
              </a:xfrm>
              <a:custGeom>
                <a:avLst/>
                <a:gdLst>
                  <a:gd name="connsiteX0" fmla="*/ 0 w 13723"/>
                  <a:gd name="connsiteY0" fmla="*/ 0 h 57718"/>
                  <a:gd name="connsiteX1" fmla="*/ 0 w 13723"/>
                  <a:gd name="connsiteY1" fmla="*/ 57718 h 57718"/>
                </a:gdLst>
                <a:ahLst/>
                <a:cxnLst>
                  <a:cxn ang="0">
                    <a:pos x="connsiteX0" y="connsiteY0"/>
                  </a:cxn>
                  <a:cxn ang="0">
                    <a:pos x="connsiteX1" y="connsiteY1"/>
                  </a:cxn>
                </a:cxnLst>
                <a:rect l="l" t="t" r="r" b="b"/>
                <a:pathLst>
                  <a:path w="13723" h="57718">
                    <a:moveTo>
                      <a:pt x="0" y="0"/>
                    </a:moveTo>
                    <a:lnTo>
                      <a:pt x="0" y="57718"/>
                    </a:lnTo>
                  </a:path>
                </a:pathLst>
              </a:custGeom>
              <a:ln w="13719" cap="flat">
                <a:solidFill>
                  <a:srgbClr val="F07F2F"/>
                </a:solidFill>
                <a:prstDash val="solid"/>
                <a:miter/>
              </a:ln>
            </p:spPr>
            <p:txBody>
              <a:bodyPr rtlCol="0" anchor="ctr"/>
              <a:lstStyle/>
              <a:p>
                <a:endParaRPr lang="en-US" sz="2400"/>
              </a:p>
            </p:txBody>
          </p:sp>
          <p:sp>
            <p:nvSpPr>
              <p:cNvPr id="102" name="Freeform 101">
                <a:extLst>
                  <a:ext uri="{FF2B5EF4-FFF2-40B4-BE49-F238E27FC236}">
                    <a16:creationId xmlns:a16="http://schemas.microsoft.com/office/drawing/2014/main" id="{270F03A3-A8EE-BC45-8230-B7233F92E231}"/>
                  </a:ext>
                </a:extLst>
              </p:cNvPr>
              <p:cNvSpPr/>
              <p:nvPr/>
            </p:nvSpPr>
            <p:spPr>
              <a:xfrm>
                <a:off x="1208866" y="1606514"/>
                <a:ext cx="57639" cy="13742"/>
              </a:xfrm>
              <a:custGeom>
                <a:avLst/>
                <a:gdLst>
                  <a:gd name="connsiteX0" fmla="*/ 57639 w 57639"/>
                  <a:gd name="connsiteY0" fmla="*/ 0 h 13742"/>
                  <a:gd name="connsiteX1" fmla="*/ 0 w 57639"/>
                  <a:gd name="connsiteY1" fmla="*/ 0 h 13742"/>
                </a:gdLst>
                <a:ahLst/>
                <a:cxnLst>
                  <a:cxn ang="0">
                    <a:pos x="connsiteX0" y="connsiteY0"/>
                  </a:cxn>
                  <a:cxn ang="0">
                    <a:pos x="connsiteX1" y="connsiteY1"/>
                  </a:cxn>
                </a:cxnLst>
                <a:rect l="l" t="t" r="r" b="b"/>
                <a:pathLst>
                  <a:path w="57639" h="13742">
                    <a:moveTo>
                      <a:pt x="57639" y="0"/>
                    </a:moveTo>
                    <a:lnTo>
                      <a:pt x="0" y="0"/>
                    </a:lnTo>
                  </a:path>
                </a:pathLst>
              </a:custGeom>
              <a:ln w="13719" cap="flat">
                <a:solidFill>
                  <a:srgbClr val="F07F2F"/>
                </a:solidFill>
                <a:prstDash val="solid"/>
                <a:miter/>
              </a:ln>
            </p:spPr>
            <p:txBody>
              <a:bodyPr rtlCol="0" anchor="ctr"/>
              <a:lstStyle/>
              <a:p>
                <a:endParaRPr lang="en-US" sz="2400"/>
              </a:p>
            </p:txBody>
          </p:sp>
          <p:sp>
            <p:nvSpPr>
              <p:cNvPr id="103" name="Freeform 102">
                <a:extLst>
                  <a:ext uri="{FF2B5EF4-FFF2-40B4-BE49-F238E27FC236}">
                    <a16:creationId xmlns:a16="http://schemas.microsoft.com/office/drawing/2014/main" id="{B8FE841D-C523-A84D-836A-1FB7D2978FBD}"/>
                  </a:ext>
                </a:extLst>
              </p:cNvPr>
              <p:cNvSpPr/>
              <p:nvPr/>
            </p:nvSpPr>
            <p:spPr>
              <a:xfrm>
                <a:off x="2105567" y="2267665"/>
                <a:ext cx="13723" cy="57718"/>
              </a:xfrm>
              <a:custGeom>
                <a:avLst/>
                <a:gdLst>
                  <a:gd name="connsiteX0" fmla="*/ 0 w 13723"/>
                  <a:gd name="connsiteY0" fmla="*/ 0 h 57718"/>
                  <a:gd name="connsiteX1" fmla="*/ 0 w 13723"/>
                  <a:gd name="connsiteY1" fmla="*/ 57718 h 57718"/>
                </a:gdLst>
                <a:ahLst/>
                <a:cxnLst>
                  <a:cxn ang="0">
                    <a:pos x="connsiteX0" y="connsiteY0"/>
                  </a:cxn>
                  <a:cxn ang="0">
                    <a:pos x="connsiteX1" y="connsiteY1"/>
                  </a:cxn>
                </a:cxnLst>
                <a:rect l="l" t="t" r="r" b="b"/>
                <a:pathLst>
                  <a:path w="13723" h="57718">
                    <a:moveTo>
                      <a:pt x="0" y="0"/>
                    </a:moveTo>
                    <a:lnTo>
                      <a:pt x="0" y="57718"/>
                    </a:lnTo>
                  </a:path>
                </a:pathLst>
              </a:custGeom>
              <a:ln w="13719" cap="flat">
                <a:solidFill>
                  <a:srgbClr val="F07F2F"/>
                </a:solidFill>
                <a:prstDash val="solid"/>
                <a:miter/>
              </a:ln>
            </p:spPr>
            <p:txBody>
              <a:bodyPr rtlCol="0" anchor="ctr"/>
              <a:lstStyle/>
              <a:p>
                <a:endParaRPr lang="en-US" sz="2400"/>
              </a:p>
            </p:txBody>
          </p:sp>
          <p:sp>
            <p:nvSpPr>
              <p:cNvPr id="104" name="Freeform 103">
                <a:extLst>
                  <a:ext uri="{FF2B5EF4-FFF2-40B4-BE49-F238E27FC236}">
                    <a16:creationId xmlns:a16="http://schemas.microsoft.com/office/drawing/2014/main" id="{7E17E2C1-854F-DD46-886A-7E628A41CA74}"/>
                  </a:ext>
                </a:extLst>
              </p:cNvPr>
              <p:cNvSpPr/>
              <p:nvPr/>
            </p:nvSpPr>
            <p:spPr>
              <a:xfrm>
                <a:off x="2311833" y="2267665"/>
                <a:ext cx="13723" cy="57718"/>
              </a:xfrm>
              <a:custGeom>
                <a:avLst/>
                <a:gdLst>
                  <a:gd name="connsiteX0" fmla="*/ 0 w 13723"/>
                  <a:gd name="connsiteY0" fmla="*/ 0 h 57718"/>
                  <a:gd name="connsiteX1" fmla="*/ 0 w 13723"/>
                  <a:gd name="connsiteY1" fmla="*/ 57718 h 57718"/>
                </a:gdLst>
                <a:ahLst/>
                <a:cxnLst>
                  <a:cxn ang="0">
                    <a:pos x="connsiteX0" y="connsiteY0"/>
                  </a:cxn>
                  <a:cxn ang="0">
                    <a:pos x="connsiteX1" y="connsiteY1"/>
                  </a:cxn>
                </a:cxnLst>
                <a:rect l="l" t="t" r="r" b="b"/>
                <a:pathLst>
                  <a:path w="13723" h="57718">
                    <a:moveTo>
                      <a:pt x="0" y="0"/>
                    </a:moveTo>
                    <a:lnTo>
                      <a:pt x="0" y="57718"/>
                    </a:lnTo>
                  </a:path>
                </a:pathLst>
              </a:custGeom>
              <a:ln w="13719" cap="flat">
                <a:solidFill>
                  <a:srgbClr val="F07F2F"/>
                </a:solidFill>
                <a:prstDash val="solid"/>
                <a:miter/>
              </a:ln>
            </p:spPr>
            <p:txBody>
              <a:bodyPr rtlCol="0" anchor="ctr"/>
              <a:lstStyle/>
              <a:p>
                <a:endParaRPr lang="en-US" sz="2400"/>
              </a:p>
            </p:txBody>
          </p:sp>
          <p:sp>
            <p:nvSpPr>
              <p:cNvPr id="105" name="Freeform 104">
                <a:extLst>
                  <a:ext uri="{FF2B5EF4-FFF2-40B4-BE49-F238E27FC236}">
                    <a16:creationId xmlns:a16="http://schemas.microsoft.com/office/drawing/2014/main" id="{9A411554-BD73-4543-978E-1BF5EF3765CE}"/>
                  </a:ext>
                </a:extLst>
              </p:cNvPr>
              <p:cNvSpPr/>
              <p:nvPr/>
            </p:nvSpPr>
            <p:spPr>
              <a:xfrm>
                <a:off x="2415721" y="2267665"/>
                <a:ext cx="13723" cy="57718"/>
              </a:xfrm>
              <a:custGeom>
                <a:avLst/>
                <a:gdLst>
                  <a:gd name="connsiteX0" fmla="*/ 0 w 13723"/>
                  <a:gd name="connsiteY0" fmla="*/ 0 h 57718"/>
                  <a:gd name="connsiteX1" fmla="*/ 0 w 13723"/>
                  <a:gd name="connsiteY1" fmla="*/ 57718 h 57718"/>
                </a:gdLst>
                <a:ahLst/>
                <a:cxnLst>
                  <a:cxn ang="0">
                    <a:pos x="connsiteX0" y="connsiteY0"/>
                  </a:cxn>
                  <a:cxn ang="0">
                    <a:pos x="connsiteX1" y="connsiteY1"/>
                  </a:cxn>
                </a:cxnLst>
                <a:rect l="l" t="t" r="r" b="b"/>
                <a:pathLst>
                  <a:path w="13723" h="57718">
                    <a:moveTo>
                      <a:pt x="0" y="0"/>
                    </a:moveTo>
                    <a:lnTo>
                      <a:pt x="0" y="57718"/>
                    </a:lnTo>
                  </a:path>
                </a:pathLst>
              </a:custGeom>
              <a:ln w="13719" cap="flat">
                <a:solidFill>
                  <a:srgbClr val="F07F2F"/>
                </a:solidFill>
                <a:prstDash val="solid"/>
                <a:miter/>
              </a:ln>
            </p:spPr>
            <p:txBody>
              <a:bodyPr rtlCol="0" anchor="ctr"/>
              <a:lstStyle/>
              <a:p>
                <a:endParaRPr lang="en-US" sz="2400"/>
              </a:p>
            </p:txBody>
          </p:sp>
          <p:sp>
            <p:nvSpPr>
              <p:cNvPr id="106" name="Freeform 105">
                <a:extLst>
                  <a:ext uri="{FF2B5EF4-FFF2-40B4-BE49-F238E27FC236}">
                    <a16:creationId xmlns:a16="http://schemas.microsoft.com/office/drawing/2014/main" id="{83DF17B6-C21F-CA49-8DA2-C372D15543C5}"/>
                  </a:ext>
                </a:extLst>
              </p:cNvPr>
              <p:cNvSpPr/>
              <p:nvPr/>
            </p:nvSpPr>
            <p:spPr>
              <a:xfrm>
                <a:off x="2742618" y="2418145"/>
                <a:ext cx="13723" cy="57855"/>
              </a:xfrm>
              <a:custGeom>
                <a:avLst/>
                <a:gdLst>
                  <a:gd name="connsiteX0" fmla="*/ 0 w 13723"/>
                  <a:gd name="connsiteY0" fmla="*/ 0 h 57855"/>
                  <a:gd name="connsiteX1" fmla="*/ 0 w 13723"/>
                  <a:gd name="connsiteY1" fmla="*/ 57856 h 57855"/>
                </a:gdLst>
                <a:ahLst/>
                <a:cxnLst>
                  <a:cxn ang="0">
                    <a:pos x="connsiteX0" y="connsiteY0"/>
                  </a:cxn>
                  <a:cxn ang="0">
                    <a:pos x="connsiteX1" y="connsiteY1"/>
                  </a:cxn>
                </a:cxnLst>
                <a:rect l="l" t="t" r="r" b="b"/>
                <a:pathLst>
                  <a:path w="13723" h="57855">
                    <a:moveTo>
                      <a:pt x="0" y="0"/>
                    </a:moveTo>
                    <a:lnTo>
                      <a:pt x="0" y="57856"/>
                    </a:lnTo>
                  </a:path>
                </a:pathLst>
              </a:custGeom>
              <a:ln w="13719" cap="flat">
                <a:solidFill>
                  <a:srgbClr val="F07F2F"/>
                </a:solidFill>
                <a:prstDash val="solid"/>
                <a:miter/>
              </a:ln>
            </p:spPr>
            <p:txBody>
              <a:bodyPr rtlCol="0" anchor="ctr"/>
              <a:lstStyle/>
              <a:p>
                <a:endParaRPr lang="en-US" sz="2400"/>
              </a:p>
            </p:txBody>
          </p:sp>
          <p:sp>
            <p:nvSpPr>
              <p:cNvPr id="107" name="Freeform 106">
                <a:extLst>
                  <a:ext uri="{FF2B5EF4-FFF2-40B4-BE49-F238E27FC236}">
                    <a16:creationId xmlns:a16="http://schemas.microsoft.com/office/drawing/2014/main" id="{8844FACA-AD9F-5840-8921-CCCBA6512183}"/>
                  </a:ext>
                </a:extLst>
              </p:cNvPr>
              <p:cNvSpPr/>
              <p:nvPr/>
            </p:nvSpPr>
            <p:spPr>
              <a:xfrm>
                <a:off x="2788043" y="2474077"/>
                <a:ext cx="13723" cy="57855"/>
              </a:xfrm>
              <a:custGeom>
                <a:avLst/>
                <a:gdLst>
                  <a:gd name="connsiteX0" fmla="*/ 0 w 13723"/>
                  <a:gd name="connsiteY0" fmla="*/ 0 h 57855"/>
                  <a:gd name="connsiteX1" fmla="*/ 0 w 13723"/>
                  <a:gd name="connsiteY1" fmla="*/ 57856 h 57855"/>
                </a:gdLst>
                <a:ahLst/>
                <a:cxnLst>
                  <a:cxn ang="0">
                    <a:pos x="connsiteX0" y="connsiteY0"/>
                  </a:cxn>
                  <a:cxn ang="0">
                    <a:pos x="connsiteX1" y="connsiteY1"/>
                  </a:cxn>
                </a:cxnLst>
                <a:rect l="l" t="t" r="r" b="b"/>
                <a:pathLst>
                  <a:path w="13723" h="57855">
                    <a:moveTo>
                      <a:pt x="0" y="0"/>
                    </a:moveTo>
                    <a:lnTo>
                      <a:pt x="0" y="57856"/>
                    </a:lnTo>
                  </a:path>
                </a:pathLst>
              </a:custGeom>
              <a:ln w="13719" cap="flat">
                <a:solidFill>
                  <a:srgbClr val="F07F2F"/>
                </a:solidFill>
                <a:prstDash val="solid"/>
                <a:miter/>
              </a:ln>
            </p:spPr>
            <p:txBody>
              <a:bodyPr rtlCol="0" anchor="ctr"/>
              <a:lstStyle/>
              <a:p>
                <a:endParaRPr lang="en-US" sz="2400"/>
              </a:p>
            </p:txBody>
          </p:sp>
          <p:sp>
            <p:nvSpPr>
              <p:cNvPr id="108" name="Freeform 107">
                <a:extLst>
                  <a:ext uri="{FF2B5EF4-FFF2-40B4-BE49-F238E27FC236}">
                    <a16:creationId xmlns:a16="http://schemas.microsoft.com/office/drawing/2014/main" id="{5F08F12A-15A8-E147-AD5C-2820CF977B17}"/>
                  </a:ext>
                </a:extLst>
              </p:cNvPr>
              <p:cNvSpPr/>
              <p:nvPr/>
            </p:nvSpPr>
            <p:spPr>
              <a:xfrm>
                <a:off x="3010229" y="2588277"/>
                <a:ext cx="13723" cy="57718"/>
              </a:xfrm>
              <a:custGeom>
                <a:avLst/>
                <a:gdLst>
                  <a:gd name="connsiteX0" fmla="*/ 0 w 13723"/>
                  <a:gd name="connsiteY0" fmla="*/ 0 h 57718"/>
                  <a:gd name="connsiteX1" fmla="*/ 0 w 13723"/>
                  <a:gd name="connsiteY1" fmla="*/ 57718 h 57718"/>
                </a:gdLst>
                <a:ahLst/>
                <a:cxnLst>
                  <a:cxn ang="0">
                    <a:pos x="connsiteX0" y="connsiteY0"/>
                  </a:cxn>
                  <a:cxn ang="0">
                    <a:pos x="connsiteX1" y="connsiteY1"/>
                  </a:cxn>
                </a:cxnLst>
                <a:rect l="l" t="t" r="r" b="b"/>
                <a:pathLst>
                  <a:path w="13723" h="57718">
                    <a:moveTo>
                      <a:pt x="0" y="0"/>
                    </a:moveTo>
                    <a:lnTo>
                      <a:pt x="0" y="57718"/>
                    </a:lnTo>
                  </a:path>
                </a:pathLst>
              </a:custGeom>
              <a:ln w="13719" cap="flat">
                <a:solidFill>
                  <a:srgbClr val="F07F2F"/>
                </a:solidFill>
                <a:prstDash val="solid"/>
                <a:miter/>
              </a:ln>
            </p:spPr>
            <p:txBody>
              <a:bodyPr rtlCol="0" anchor="ctr"/>
              <a:lstStyle/>
              <a:p>
                <a:endParaRPr lang="en-US" sz="2400"/>
              </a:p>
            </p:txBody>
          </p:sp>
          <p:sp>
            <p:nvSpPr>
              <p:cNvPr id="109" name="Freeform 108">
                <a:extLst>
                  <a:ext uri="{FF2B5EF4-FFF2-40B4-BE49-F238E27FC236}">
                    <a16:creationId xmlns:a16="http://schemas.microsoft.com/office/drawing/2014/main" id="{EEBC3C5A-64F3-1F41-9C9B-97D70C90F70F}"/>
                  </a:ext>
                </a:extLst>
              </p:cNvPr>
              <p:cNvSpPr/>
              <p:nvPr/>
            </p:nvSpPr>
            <p:spPr>
              <a:xfrm>
                <a:off x="3397372" y="2645995"/>
                <a:ext cx="13723" cy="57718"/>
              </a:xfrm>
              <a:custGeom>
                <a:avLst/>
                <a:gdLst>
                  <a:gd name="connsiteX0" fmla="*/ 0 w 13723"/>
                  <a:gd name="connsiteY0" fmla="*/ 0 h 57718"/>
                  <a:gd name="connsiteX1" fmla="*/ 0 w 13723"/>
                  <a:gd name="connsiteY1" fmla="*/ 57718 h 57718"/>
                </a:gdLst>
                <a:ahLst/>
                <a:cxnLst>
                  <a:cxn ang="0">
                    <a:pos x="connsiteX0" y="connsiteY0"/>
                  </a:cxn>
                  <a:cxn ang="0">
                    <a:pos x="connsiteX1" y="connsiteY1"/>
                  </a:cxn>
                </a:cxnLst>
                <a:rect l="l" t="t" r="r" b="b"/>
                <a:pathLst>
                  <a:path w="13723" h="57718">
                    <a:moveTo>
                      <a:pt x="0" y="0"/>
                    </a:moveTo>
                    <a:lnTo>
                      <a:pt x="0" y="57718"/>
                    </a:lnTo>
                  </a:path>
                </a:pathLst>
              </a:custGeom>
              <a:ln w="13719" cap="flat">
                <a:solidFill>
                  <a:srgbClr val="F07F2F"/>
                </a:solidFill>
                <a:prstDash val="solid"/>
                <a:miter/>
              </a:ln>
            </p:spPr>
            <p:txBody>
              <a:bodyPr rtlCol="0" anchor="ctr"/>
              <a:lstStyle/>
              <a:p>
                <a:endParaRPr lang="en-US" sz="2400"/>
              </a:p>
            </p:txBody>
          </p:sp>
          <p:sp>
            <p:nvSpPr>
              <p:cNvPr id="110" name="Freeform 109">
                <a:extLst>
                  <a:ext uri="{FF2B5EF4-FFF2-40B4-BE49-F238E27FC236}">
                    <a16:creationId xmlns:a16="http://schemas.microsoft.com/office/drawing/2014/main" id="{B715EB91-BF44-C84F-9A95-C4943C1460EE}"/>
                  </a:ext>
                </a:extLst>
              </p:cNvPr>
              <p:cNvSpPr/>
              <p:nvPr/>
            </p:nvSpPr>
            <p:spPr>
              <a:xfrm>
                <a:off x="3666355" y="2711684"/>
                <a:ext cx="13723" cy="57855"/>
              </a:xfrm>
              <a:custGeom>
                <a:avLst/>
                <a:gdLst>
                  <a:gd name="connsiteX0" fmla="*/ 0 w 13723"/>
                  <a:gd name="connsiteY0" fmla="*/ 0 h 57855"/>
                  <a:gd name="connsiteX1" fmla="*/ 0 w 13723"/>
                  <a:gd name="connsiteY1" fmla="*/ 57856 h 57855"/>
                </a:gdLst>
                <a:ahLst/>
                <a:cxnLst>
                  <a:cxn ang="0">
                    <a:pos x="connsiteX0" y="connsiteY0"/>
                  </a:cxn>
                  <a:cxn ang="0">
                    <a:pos x="connsiteX1" y="connsiteY1"/>
                  </a:cxn>
                </a:cxnLst>
                <a:rect l="l" t="t" r="r" b="b"/>
                <a:pathLst>
                  <a:path w="13723" h="57855">
                    <a:moveTo>
                      <a:pt x="0" y="0"/>
                    </a:moveTo>
                    <a:lnTo>
                      <a:pt x="0" y="57856"/>
                    </a:lnTo>
                  </a:path>
                </a:pathLst>
              </a:custGeom>
              <a:ln w="13719" cap="flat">
                <a:solidFill>
                  <a:srgbClr val="F07F2F"/>
                </a:solidFill>
                <a:prstDash val="solid"/>
                <a:miter/>
              </a:ln>
            </p:spPr>
            <p:txBody>
              <a:bodyPr rtlCol="0" anchor="ctr"/>
              <a:lstStyle/>
              <a:p>
                <a:endParaRPr lang="en-US" sz="2400"/>
              </a:p>
            </p:txBody>
          </p:sp>
          <p:sp>
            <p:nvSpPr>
              <p:cNvPr id="111" name="Freeform 110">
                <a:extLst>
                  <a:ext uri="{FF2B5EF4-FFF2-40B4-BE49-F238E27FC236}">
                    <a16:creationId xmlns:a16="http://schemas.microsoft.com/office/drawing/2014/main" id="{01E01C51-B827-CD43-90CA-C665E68EE22B}"/>
                  </a:ext>
                </a:extLst>
              </p:cNvPr>
              <p:cNvSpPr/>
              <p:nvPr/>
            </p:nvSpPr>
            <p:spPr>
              <a:xfrm>
                <a:off x="3645770" y="2711684"/>
                <a:ext cx="13723" cy="57855"/>
              </a:xfrm>
              <a:custGeom>
                <a:avLst/>
                <a:gdLst>
                  <a:gd name="connsiteX0" fmla="*/ 0 w 13723"/>
                  <a:gd name="connsiteY0" fmla="*/ 0 h 57855"/>
                  <a:gd name="connsiteX1" fmla="*/ 0 w 13723"/>
                  <a:gd name="connsiteY1" fmla="*/ 57856 h 57855"/>
                </a:gdLst>
                <a:ahLst/>
                <a:cxnLst>
                  <a:cxn ang="0">
                    <a:pos x="connsiteX0" y="connsiteY0"/>
                  </a:cxn>
                  <a:cxn ang="0">
                    <a:pos x="connsiteX1" y="connsiteY1"/>
                  </a:cxn>
                </a:cxnLst>
                <a:rect l="l" t="t" r="r" b="b"/>
                <a:pathLst>
                  <a:path w="13723" h="57855">
                    <a:moveTo>
                      <a:pt x="0" y="0"/>
                    </a:moveTo>
                    <a:lnTo>
                      <a:pt x="0" y="57856"/>
                    </a:lnTo>
                  </a:path>
                </a:pathLst>
              </a:custGeom>
              <a:ln w="13719" cap="flat">
                <a:solidFill>
                  <a:srgbClr val="F07F2F"/>
                </a:solidFill>
                <a:prstDash val="solid"/>
                <a:miter/>
              </a:ln>
            </p:spPr>
            <p:txBody>
              <a:bodyPr rtlCol="0" anchor="ctr"/>
              <a:lstStyle/>
              <a:p>
                <a:endParaRPr lang="en-US" sz="2400"/>
              </a:p>
            </p:txBody>
          </p:sp>
          <p:sp>
            <p:nvSpPr>
              <p:cNvPr id="112" name="Freeform 111">
                <a:extLst>
                  <a:ext uri="{FF2B5EF4-FFF2-40B4-BE49-F238E27FC236}">
                    <a16:creationId xmlns:a16="http://schemas.microsoft.com/office/drawing/2014/main" id="{08B5BFB2-3711-9043-B2ED-B2E12CBC309F}"/>
                  </a:ext>
                </a:extLst>
              </p:cNvPr>
              <p:cNvSpPr/>
              <p:nvPr/>
            </p:nvSpPr>
            <p:spPr>
              <a:xfrm>
                <a:off x="4627558" y="3020752"/>
                <a:ext cx="13723" cy="57718"/>
              </a:xfrm>
              <a:custGeom>
                <a:avLst/>
                <a:gdLst>
                  <a:gd name="connsiteX0" fmla="*/ 0 w 13723"/>
                  <a:gd name="connsiteY0" fmla="*/ 0 h 57718"/>
                  <a:gd name="connsiteX1" fmla="*/ 0 w 13723"/>
                  <a:gd name="connsiteY1" fmla="*/ 57718 h 57718"/>
                </a:gdLst>
                <a:ahLst/>
                <a:cxnLst>
                  <a:cxn ang="0">
                    <a:pos x="connsiteX0" y="connsiteY0"/>
                  </a:cxn>
                  <a:cxn ang="0">
                    <a:pos x="connsiteX1" y="connsiteY1"/>
                  </a:cxn>
                </a:cxnLst>
                <a:rect l="l" t="t" r="r" b="b"/>
                <a:pathLst>
                  <a:path w="13723" h="57718">
                    <a:moveTo>
                      <a:pt x="0" y="0"/>
                    </a:moveTo>
                    <a:lnTo>
                      <a:pt x="0" y="57718"/>
                    </a:lnTo>
                  </a:path>
                </a:pathLst>
              </a:custGeom>
              <a:ln w="13719" cap="flat">
                <a:solidFill>
                  <a:srgbClr val="F07F2F"/>
                </a:solidFill>
                <a:prstDash val="solid"/>
                <a:miter/>
              </a:ln>
            </p:spPr>
            <p:txBody>
              <a:bodyPr rtlCol="0" anchor="ctr"/>
              <a:lstStyle/>
              <a:p>
                <a:endParaRPr lang="en-US" sz="2400"/>
              </a:p>
            </p:txBody>
          </p:sp>
          <p:sp>
            <p:nvSpPr>
              <p:cNvPr id="113" name="Freeform 112">
                <a:extLst>
                  <a:ext uri="{FF2B5EF4-FFF2-40B4-BE49-F238E27FC236}">
                    <a16:creationId xmlns:a16="http://schemas.microsoft.com/office/drawing/2014/main" id="{575C2EBE-ACB2-1D43-A6A5-537D6F0384C4}"/>
                  </a:ext>
                </a:extLst>
              </p:cNvPr>
              <p:cNvSpPr/>
              <p:nvPr/>
            </p:nvSpPr>
            <p:spPr>
              <a:xfrm>
                <a:off x="5223163" y="3020752"/>
                <a:ext cx="13723" cy="57718"/>
              </a:xfrm>
              <a:custGeom>
                <a:avLst/>
                <a:gdLst>
                  <a:gd name="connsiteX0" fmla="*/ 0 w 13723"/>
                  <a:gd name="connsiteY0" fmla="*/ 0 h 57718"/>
                  <a:gd name="connsiteX1" fmla="*/ 0 w 13723"/>
                  <a:gd name="connsiteY1" fmla="*/ 57718 h 57718"/>
                </a:gdLst>
                <a:ahLst/>
                <a:cxnLst>
                  <a:cxn ang="0">
                    <a:pos x="connsiteX0" y="connsiteY0"/>
                  </a:cxn>
                  <a:cxn ang="0">
                    <a:pos x="connsiteX1" y="connsiteY1"/>
                  </a:cxn>
                </a:cxnLst>
                <a:rect l="l" t="t" r="r" b="b"/>
                <a:pathLst>
                  <a:path w="13723" h="57718">
                    <a:moveTo>
                      <a:pt x="0" y="0"/>
                    </a:moveTo>
                    <a:lnTo>
                      <a:pt x="0" y="57718"/>
                    </a:lnTo>
                  </a:path>
                </a:pathLst>
              </a:custGeom>
              <a:ln w="13719" cap="flat">
                <a:solidFill>
                  <a:srgbClr val="F07F2F"/>
                </a:solidFill>
                <a:prstDash val="solid"/>
                <a:miter/>
              </a:ln>
            </p:spPr>
            <p:txBody>
              <a:bodyPr rtlCol="0" anchor="ctr"/>
              <a:lstStyle/>
              <a:p>
                <a:endParaRPr lang="en-US" sz="2400"/>
              </a:p>
            </p:txBody>
          </p:sp>
          <p:sp>
            <p:nvSpPr>
              <p:cNvPr id="114" name="Freeform 113">
                <a:extLst>
                  <a:ext uri="{FF2B5EF4-FFF2-40B4-BE49-F238E27FC236}">
                    <a16:creationId xmlns:a16="http://schemas.microsoft.com/office/drawing/2014/main" id="{829D22FD-8A0C-FD49-8DC0-95C80DCC0C43}"/>
                  </a:ext>
                </a:extLst>
              </p:cNvPr>
              <p:cNvSpPr/>
              <p:nvPr/>
            </p:nvSpPr>
            <p:spPr>
              <a:xfrm>
                <a:off x="5223163" y="3020752"/>
                <a:ext cx="13723" cy="57718"/>
              </a:xfrm>
              <a:custGeom>
                <a:avLst/>
                <a:gdLst>
                  <a:gd name="connsiteX0" fmla="*/ 0 w 13723"/>
                  <a:gd name="connsiteY0" fmla="*/ 0 h 57718"/>
                  <a:gd name="connsiteX1" fmla="*/ 0 w 13723"/>
                  <a:gd name="connsiteY1" fmla="*/ 57718 h 57718"/>
                </a:gdLst>
                <a:ahLst/>
                <a:cxnLst>
                  <a:cxn ang="0">
                    <a:pos x="connsiteX0" y="connsiteY0"/>
                  </a:cxn>
                  <a:cxn ang="0">
                    <a:pos x="connsiteX1" y="connsiteY1"/>
                  </a:cxn>
                </a:cxnLst>
                <a:rect l="l" t="t" r="r" b="b"/>
                <a:pathLst>
                  <a:path w="13723" h="57718">
                    <a:moveTo>
                      <a:pt x="0" y="0"/>
                    </a:moveTo>
                    <a:lnTo>
                      <a:pt x="0" y="57718"/>
                    </a:lnTo>
                  </a:path>
                </a:pathLst>
              </a:custGeom>
              <a:ln w="13719" cap="flat">
                <a:solidFill>
                  <a:srgbClr val="F07F2F"/>
                </a:solidFill>
                <a:prstDash val="solid"/>
                <a:miter/>
              </a:ln>
            </p:spPr>
            <p:txBody>
              <a:bodyPr rtlCol="0" anchor="ctr"/>
              <a:lstStyle/>
              <a:p>
                <a:endParaRPr lang="en-US" sz="2400"/>
              </a:p>
            </p:txBody>
          </p:sp>
          <p:sp>
            <p:nvSpPr>
              <p:cNvPr id="115" name="Freeform 114">
                <a:extLst>
                  <a:ext uri="{FF2B5EF4-FFF2-40B4-BE49-F238E27FC236}">
                    <a16:creationId xmlns:a16="http://schemas.microsoft.com/office/drawing/2014/main" id="{C0FD9EC0-0EA6-4A4D-B8CC-36BC5B09553D}"/>
                  </a:ext>
                </a:extLst>
              </p:cNvPr>
              <p:cNvSpPr/>
              <p:nvPr/>
            </p:nvSpPr>
            <p:spPr>
              <a:xfrm>
                <a:off x="6132491" y="3138251"/>
                <a:ext cx="13723" cy="57718"/>
              </a:xfrm>
              <a:custGeom>
                <a:avLst/>
                <a:gdLst>
                  <a:gd name="connsiteX0" fmla="*/ 0 w 13723"/>
                  <a:gd name="connsiteY0" fmla="*/ 0 h 57718"/>
                  <a:gd name="connsiteX1" fmla="*/ 0 w 13723"/>
                  <a:gd name="connsiteY1" fmla="*/ 57718 h 57718"/>
                </a:gdLst>
                <a:ahLst/>
                <a:cxnLst>
                  <a:cxn ang="0">
                    <a:pos x="connsiteX0" y="connsiteY0"/>
                  </a:cxn>
                  <a:cxn ang="0">
                    <a:pos x="connsiteX1" y="connsiteY1"/>
                  </a:cxn>
                </a:cxnLst>
                <a:rect l="l" t="t" r="r" b="b"/>
                <a:pathLst>
                  <a:path w="13723" h="57718">
                    <a:moveTo>
                      <a:pt x="0" y="0"/>
                    </a:moveTo>
                    <a:lnTo>
                      <a:pt x="0" y="57718"/>
                    </a:lnTo>
                  </a:path>
                </a:pathLst>
              </a:custGeom>
              <a:ln w="13719" cap="flat">
                <a:solidFill>
                  <a:srgbClr val="F07F2F"/>
                </a:solidFill>
                <a:prstDash val="solid"/>
                <a:miter/>
              </a:ln>
            </p:spPr>
            <p:txBody>
              <a:bodyPr rtlCol="0" anchor="ctr"/>
              <a:lstStyle/>
              <a:p>
                <a:endParaRPr lang="en-US" sz="2400"/>
              </a:p>
            </p:txBody>
          </p:sp>
        </p:grpSp>
        <p:sp>
          <p:nvSpPr>
            <p:cNvPr id="116" name="Freeform 115">
              <a:extLst>
                <a:ext uri="{FF2B5EF4-FFF2-40B4-BE49-F238E27FC236}">
                  <a16:creationId xmlns:a16="http://schemas.microsoft.com/office/drawing/2014/main" id="{51F06605-CB84-604F-A167-A39CA049DAC6}"/>
                </a:ext>
              </a:extLst>
            </p:cNvPr>
            <p:cNvSpPr/>
            <p:nvPr/>
          </p:nvSpPr>
          <p:spPr>
            <a:xfrm>
              <a:off x="2221532" y="2133263"/>
              <a:ext cx="13723" cy="57855"/>
            </a:xfrm>
            <a:custGeom>
              <a:avLst/>
              <a:gdLst>
                <a:gd name="connsiteX0" fmla="*/ 0 w 13723"/>
                <a:gd name="connsiteY0" fmla="*/ 0 h 57855"/>
                <a:gd name="connsiteX1" fmla="*/ 0 w 13723"/>
                <a:gd name="connsiteY1" fmla="*/ 57856 h 57855"/>
              </a:gdLst>
              <a:ahLst/>
              <a:cxnLst>
                <a:cxn ang="0">
                  <a:pos x="connsiteX0" y="connsiteY0"/>
                </a:cxn>
                <a:cxn ang="0">
                  <a:pos x="connsiteX1" y="connsiteY1"/>
                </a:cxn>
              </a:cxnLst>
              <a:rect l="l" t="t" r="r" b="b"/>
              <a:pathLst>
                <a:path w="13723" h="57855">
                  <a:moveTo>
                    <a:pt x="0" y="0"/>
                  </a:moveTo>
                  <a:lnTo>
                    <a:pt x="0" y="57856"/>
                  </a:lnTo>
                </a:path>
              </a:pathLst>
            </a:custGeom>
            <a:ln w="13719" cap="flat">
              <a:solidFill>
                <a:srgbClr val="1C75BC"/>
              </a:solidFill>
              <a:prstDash val="solid"/>
              <a:miter/>
            </a:ln>
          </p:spPr>
          <p:txBody>
            <a:bodyPr rtlCol="0" anchor="ctr"/>
            <a:lstStyle/>
            <a:p>
              <a:endParaRPr lang="en-US" sz="2400"/>
            </a:p>
          </p:txBody>
        </p:sp>
        <p:sp>
          <p:nvSpPr>
            <p:cNvPr id="117" name="Freeform 116">
              <a:extLst>
                <a:ext uri="{FF2B5EF4-FFF2-40B4-BE49-F238E27FC236}">
                  <a16:creationId xmlns:a16="http://schemas.microsoft.com/office/drawing/2014/main" id="{1DA1706C-5B6C-D747-A844-5ED8E3232239}"/>
                </a:ext>
              </a:extLst>
            </p:cNvPr>
            <p:cNvSpPr/>
            <p:nvPr/>
          </p:nvSpPr>
          <p:spPr>
            <a:xfrm>
              <a:off x="2247881" y="2133263"/>
              <a:ext cx="13723" cy="57855"/>
            </a:xfrm>
            <a:custGeom>
              <a:avLst/>
              <a:gdLst>
                <a:gd name="connsiteX0" fmla="*/ 0 w 13723"/>
                <a:gd name="connsiteY0" fmla="*/ 0 h 57855"/>
                <a:gd name="connsiteX1" fmla="*/ 0 w 13723"/>
                <a:gd name="connsiteY1" fmla="*/ 57856 h 57855"/>
              </a:gdLst>
              <a:ahLst/>
              <a:cxnLst>
                <a:cxn ang="0">
                  <a:pos x="connsiteX0" y="connsiteY0"/>
                </a:cxn>
                <a:cxn ang="0">
                  <a:pos x="connsiteX1" y="connsiteY1"/>
                </a:cxn>
              </a:cxnLst>
              <a:rect l="l" t="t" r="r" b="b"/>
              <a:pathLst>
                <a:path w="13723" h="57855">
                  <a:moveTo>
                    <a:pt x="0" y="0"/>
                  </a:moveTo>
                  <a:lnTo>
                    <a:pt x="0" y="57856"/>
                  </a:lnTo>
                </a:path>
              </a:pathLst>
            </a:custGeom>
            <a:ln w="13719" cap="flat">
              <a:solidFill>
                <a:srgbClr val="1C75BC"/>
              </a:solidFill>
              <a:prstDash val="solid"/>
              <a:miter/>
            </a:ln>
          </p:spPr>
          <p:txBody>
            <a:bodyPr rtlCol="0" anchor="ctr"/>
            <a:lstStyle/>
            <a:p>
              <a:endParaRPr lang="en-US" sz="2400"/>
            </a:p>
          </p:txBody>
        </p:sp>
        <p:sp>
          <p:nvSpPr>
            <p:cNvPr id="118" name="Freeform 117">
              <a:extLst>
                <a:ext uri="{FF2B5EF4-FFF2-40B4-BE49-F238E27FC236}">
                  <a16:creationId xmlns:a16="http://schemas.microsoft.com/office/drawing/2014/main" id="{4D048318-E76D-F344-BD17-E168E018B859}"/>
                </a:ext>
              </a:extLst>
            </p:cNvPr>
            <p:cNvSpPr/>
            <p:nvPr/>
          </p:nvSpPr>
          <p:spPr>
            <a:xfrm>
              <a:off x="2179812" y="2133263"/>
              <a:ext cx="13723" cy="57855"/>
            </a:xfrm>
            <a:custGeom>
              <a:avLst/>
              <a:gdLst>
                <a:gd name="connsiteX0" fmla="*/ 0 w 13723"/>
                <a:gd name="connsiteY0" fmla="*/ 0 h 57855"/>
                <a:gd name="connsiteX1" fmla="*/ 0 w 13723"/>
                <a:gd name="connsiteY1" fmla="*/ 57856 h 57855"/>
              </a:gdLst>
              <a:ahLst/>
              <a:cxnLst>
                <a:cxn ang="0">
                  <a:pos x="connsiteX0" y="connsiteY0"/>
                </a:cxn>
                <a:cxn ang="0">
                  <a:pos x="connsiteX1" y="connsiteY1"/>
                </a:cxn>
              </a:cxnLst>
              <a:rect l="l" t="t" r="r" b="b"/>
              <a:pathLst>
                <a:path w="13723" h="57855">
                  <a:moveTo>
                    <a:pt x="0" y="0"/>
                  </a:moveTo>
                  <a:lnTo>
                    <a:pt x="0" y="57856"/>
                  </a:lnTo>
                </a:path>
              </a:pathLst>
            </a:custGeom>
            <a:ln w="13719" cap="flat">
              <a:solidFill>
                <a:srgbClr val="1C75BC"/>
              </a:solidFill>
              <a:prstDash val="solid"/>
              <a:miter/>
            </a:ln>
          </p:spPr>
          <p:txBody>
            <a:bodyPr rtlCol="0" anchor="ctr"/>
            <a:lstStyle/>
            <a:p>
              <a:endParaRPr lang="en-US" sz="2400"/>
            </a:p>
          </p:txBody>
        </p:sp>
        <p:sp>
          <p:nvSpPr>
            <p:cNvPr id="119" name="Freeform 118">
              <a:extLst>
                <a:ext uri="{FF2B5EF4-FFF2-40B4-BE49-F238E27FC236}">
                  <a16:creationId xmlns:a16="http://schemas.microsoft.com/office/drawing/2014/main" id="{1BC7F539-694F-A54C-9B65-8B70EF1E0AF5}"/>
                </a:ext>
              </a:extLst>
            </p:cNvPr>
            <p:cNvSpPr/>
            <p:nvPr/>
          </p:nvSpPr>
          <p:spPr>
            <a:xfrm>
              <a:off x="2441933" y="2206373"/>
              <a:ext cx="13723" cy="57855"/>
            </a:xfrm>
            <a:custGeom>
              <a:avLst/>
              <a:gdLst>
                <a:gd name="connsiteX0" fmla="*/ 0 w 13723"/>
                <a:gd name="connsiteY0" fmla="*/ 0 h 57855"/>
                <a:gd name="connsiteX1" fmla="*/ 0 w 13723"/>
                <a:gd name="connsiteY1" fmla="*/ 57856 h 57855"/>
              </a:gdLst>
              <a:ahLst/>
              <a:cxnLst>
                <a:cxn ang="0">
                  <a:pos x="connsiteX0" y="connsiteY0"/>
                </a:cxn>
                <a:cxn ang="0">
                  <a:pos x="connsiteX1" y="connsiteY1"/>
                </a:cxn>
              </a:cxnLst>
              <a:rect l="l" t="t" r="r" b="b"/>
              <a:pathLst>
                <a:path w="13723" h="57855">
                  <a:moveTo>
                    <a:pt x="0" y="0"/>
                  </a:moveTo>
                  <a:lnTo>
                    <a:pt x="0" y="57856"/>
                  </a:lnTo>
                </a:path>
              </a:pathLst>
            </a:custGeom>
            <a:ln w="13719" cap="flat">
              <a:solidFill>
                <a:srgbClr val="1C75BC"/>
              </a:solidFill>
              <a:prstDash val="solid"/>
              <a:miter/>
            </a:ln>
          </p:spPr>
          <p:txBody>
            <a:bodyPr rtlCol="0" anchor="ctr"/>
            <a:lstStyle/>
            <a:p>
              <a:endParaRPr lang="en-US" sz="2400"/>
            </a:p>
          </p:txBody>
        </p:sp>
        <p:sp>
          <p:nvSpPr>
            <p:cNvPr id="120" name="Freeform 119">
              <a:extLst>
                <a:ext uri="{FF2B5EF4-FFF2-40B4-BE49-F238E27FC236}">
                  <a16:creationId xmlns:a16="http://schemas.microsoft.com/office/drawing/2014/main" id="{449904A6-A6EA-2F46-B4A6-CEBA186EC95A}"/>
                </a:ext>
              </a:extLst>
            </p:cNvPr>
            <p:cNvSpPr/>
            <p:nvPr/>
          </p:nvSpPr>
          <p:spPr>
            <a:xfrm>
              <a:off x="2466087" y="2206373"/>
              <a:ext cx="13723" cy="57855"/>
            </a:xfrm>
            <a:custGeom>
              <a:avLst/>
              <a:gdLst>
                <a:gd name="connsiteX0" fmla="*/ 0 w 13723"/>
                <a:gd name="connsiteY0" fmla="*/ 0 h 57855"/>
                <a:gd name="connsiteX1" fmla="*/ 0 w 13723"/>
                <a:gd name="connsiteY1" fmla="*/ 57856 h 57855"/>
              </a:gdLst>
              <a:ahLst/>
              <a:cxnLst>
                <a:cxn ang="0">
                  <a:pos x="connsiteX0" y="connsiteY0"/>
                </a:cxn>
                <a:cxn ang="0">
                  <a:pos x="connsiteX1" y="connsiteY1"/>
                </a:cxn>
              </a:cxnLst>
              <a:rect l="l" t="t" r="r" b="b"/>
              <a:pathLst>
                <a:path w="13723" h="57855">
                  <a:moveTo>
                    <a:pt x="0" y="0"/>
                  </a:moveTo>
                  <a:lnTo>
                    <a:pt x="0" y="57856"/>
                  </a:lnTo>
                </a:path>
              </a:pathLst>
            </a:custGeom>
            <a:ln w="13719" cap="flat">
              <a:solidFill>
                <a:srgbClr val="1C75BC"/>
              </a:solidFill>
              <a:prstDash val="solid"/>
              <a:miter/>
            </a:ln>
          </p:spPr>
          <p:txBody>
            <a:bodyPr rtlCol="0" anchor="ctr"/>
            <a:lstStyle/>
            <a:p>
              <a:endParaRPr lang="en-US" sz="2400"/>
            </a:p>
          </p:txBody>
        </p:sp>
        <p:sp>
          <p:nvSpPr>
            <p:cNvPr id="121" name="Freeform 120">
              <a:extLst>
                <a:ext uri="{FF2B5EF4-FFF2-40B4-BE49-F238E27FC236}">
                  <a16:creationId xmlns:a16="http://schemas.microsoft.com/office/drawing/2014/main" id="{5EC1347B-4F4A-8348-BDE6-B208D0E4E6A7}"/>
                </a:ext>
              </a:extLst>
            </p:cNvPr>
            <p:cNvSpPr/>
            <p:nvPr/>
          </p:nvSpPr>
          <p:spPr>
            <a:xfrm>
              <a:off x="2820705" y="2360426"/>
              <a:ext cx="13723" cy="57718"/>
            </a:xfrm>
            <a:custGeom>
              <a:avLst/>
              <a:gdLst>
                <a:gd name="connsiteX0" fmla="*/ 0 w 13723"/>
                <a:gd name="connsiteY0" fmla="*/ 0 h 57718"/>
                <a:gd name="connsiteX1" fmla="*/ 0 w 13723"/>
                <a:gd name="connsiteY1" fmla="*/ 57718 h 57718"/>
              </a:gdLst>
              <a:ahLst/>
              <a:cxnLst>
                <a:cxn ang="0">
                  <a:pos x="connsiteX0" y="connsiteY0"/>
                </a:cxn>
                <a:cxn ang="0">
                  <a:pos x="connsiteX1" y="connsiteY1"/>
                </a:cxn>
              </a:cxnLst>
              <a:rect l="l" t="t" r="r" b="b"/>
              <a:pathLst>
                <a:path w="13723" h="57718">
                  <a:moveTo>
                    <a:pt x="0" y="0"/>
                  </a:moveTo>
                  <a:lnTo>
                    <a:pt x="0" y="57718"/>
                  </a:lnTo>
                </a:path>
              </a:pathLst>
            </a:custGeom>
            <a:ln w="13719" cap="flat">
              <a:solidFill>
                <a:srgbClr val="1C75BC"/>
              </a:solidFill>
              <a:prstDash val="solid"/>
              <a:miter/>
            </a:ln>
          </p:spPr>
          <p:txBody>
            <a:bodyPr rtlCol="0" anchor="ctr"/>
            <a:lstStyle/>
            <a:p>
              <a:endParaRPr lang="en-US" sz="2400"/>
            </a:p>
          </p:txBody>
        </p:sp>
        <p:sp>
          <p:nvSpPr>
            <p:cNvPr id="122" name="Freeform 121">
              <a:extLst>
                <a:ext uri="{FF2B5EF4-FFF2-40B4-BE49-F238E27FC236}">
                  <a16:creationId xmlns:a16="http://schemas.microsoft.com/office/drawing/2014/main" id="{7553FC5E-B57A-444F-9FA1-57C41125DDD7}"/>
                </a:ext>
              </a:extLst>
            </p:cNvPr>
            <p:cNvSpPr/>
            <p:nvPr/>
          </p:nvSpPr>
          <p:spPr>
            <a:xfrm>
              <a:off x="2887265" y="2397806"/>
              <a:ext cx="13723" cy="57718"/>
            </a:xfrm>
            <a:custGeom>
              <a:avLst/>
              <a:gdLst>
                <a:gd name="connsiteX0" fmla="*/ 0 w 13723"/>
                <a:gd name="connsiteY0" fmla="*/ 0 h 57718"/>
                <a:gd name="connsiteX1" fmla="*/ 0 w 13723"/>
                <a:gd name="connsiteY1" fmla="*/ 57718 h 57718"/>
              </a:gdLst>
              <a:ahLst/>
              <a:cxnLst>
                <a:cxn ang="0">
                  <a:pos x="connsiteX0" y="connsiteY0"/>
                </a:cxn>
                <a:cxn ang="0">
                  <a:pos x="connsiteX1" y="connsiteY1"/>
                </a:cxn>
              </a:cxnLst>
              <a:rect l="l" t="t" r="r" b="b"/>
              <a:pathLst>
                <a:path w="13723" h="57718">
                  <a:moveTo>
                    <a:pt x="0" y="0"/>
                  </a:moveTo>
                  <a:lnTo>
                    <a:pt x="0" y="57718"/>
                  </a:lnTo>
                </a:path>
              </a:pathLst>
            </a:custGeom>
            <a:ln w="13719" cap="flat">
              <a:solidFill>
                <a:srgbClr val="1C75BC"/>
              </a:solidFill>
              <a:prstDash val="solid"/>
              <a:miter/>
            </a:ln>
          </p:spPr>
          <p:txBody>
            <a:bodyPr rtlCol="0" anchor="ctr"/>
            <a:lstStyle/>
            <a:p>
              <a:endParaRPr lang="en-US" sz="2400"/>
            </a:p>
          </p:txBody>
        </p:sp>
        <p:sp>
          <p:nvSpPr>
            <p:cNvPr id="123" name="Freeform 122">
              <a:extLst>
                <a:ext uri="{FF2B5EF4-FFF2-40B4-BE49-F238E27FC236}">
                  <a16:creationId xmlns:a16="http://schemas.microsoft.com/office/drawing/2014/main" id="{27745E13-2B0A-B14B-B89B-B4D868C8664C}"/>
                </a:ext>
              </a:extLst>
            </p:cNvPr>
            <p:cNvSpPr/>
            <p:nvPr/>
          </p:nvSpPr>
          <p:spPr>
            <a:xfrm>
              <a:off x="2979488" y="2487682"/>
              <a:ext cx="13723" cy="57718"/>
            </a:xfrm>
            <a:custGeom>
              <a:avLst/>
              <a:gdLst>
                <a:gd name="connsiteX0" fmla="*/ 0 w 13723"/>
                <a:gd name="connsiteY0" fmla="*/ 0 h 57718"/>
                <a:gd name="connsiteX1" fmla="*/ 0 w 13723"/>
                <a:gd name="connsiteY1" fmla="*/ 57718 h 57718"/>
              </a:gdLst>
              <a:ahLst/>
              <a:cxnLst>
                <a:cxn ang="0">
                  <a:pos x="connsiteX0" y="connsiteY0"/>
                </a:cxn>
                <a:cxn ang="0">
                  <a:pos x="connsiteX1" y="connsiteY1"/>
                </a:cxn>
              </a:cxnLst>
              <a:rect l="l" t="t" r="r" b="b"/>
              <a:pathLst>
                <a:path w="13723" h="57718">
                  <a:moveTo>
                    <a:pt x="0" y="0"/>
                  </a:moveTo>
                  <a:lnTo>
                    <a:pt x="0" y="57718"/>
                  </a:lnTo>
                </a:path>
              </a:pathLst>
            </a:custGeom>
            <a:ln w="13719" cap="flat">
              <a:solidFill>
                <a:srgbClr val="1C75BC"/>
              </a:solidFill>
              <a:prstDash val="solid"/>
              <a:miter/>
            </a:ln>
          </p:spPr>
          <p:txBody>
            <a:bodyPr rtlCol="0" anchor="ctr"/>
            <a:lstStyle/>
            <a:p>
              <a:endParaRPr lang="en-US" sz="2400"/>
            </a:p>
          </p:txBody>
        </p:sp>
        <p:sp>
          <p:nvSpPr>
            <p:cNvPr id="124" name="Freeform 123">
              <a:extLst>
                <a:ext uri="{FF2B5EF4-FFF2-40B4-BE49-F238E27FC236}">
                  <a16:creationId xmlns:a16="http://schemas.microsoft.com/office/drawing/2014/main" id="{AC47E90E-7014-584A-B065-641B17BE3DF8}"/>
                </a:ext>
              </a:extLst>
            </p:cNvPr>
            <p:cNvSpPr/>
            <p:nvPr/>
          </p:nvSpPr>
          <p:spPr>
            <a:xfrm>
              <a:off x="3050988" y="2530421"/>
              <a:ext cx="13723" cy="57855"/>
            </a:xfrm>
            <a:custGeom>
              <a:avLst/>
              <a:gdLst>
                <a:gd name="connsiteX0" fmla="*/ 0 w 13723"/>
                <a:gd name="connsiteY0" fmla="*/ 0 h 57855"/>
                <a:gd name="connsiteX1" fmla="*/ 0 w 13723"/>
                <a:gd name="connsiteY1" fmla="*/ 57856 h 57855"/>
              </a:gdLst>
              <a:ahLst/>
              <a:cxnLst>
                <a:cxn ang="0">
                  <a:pos x="connsiteX0" y="connsiteY0"/>
                </a:cxn>
                <a:cxn ang="0">
                  <a:pos x="connsiteX1" y="connsiteY1"/>
                </a:cxn>
              </a:cxnLst>
              <a:rect l="l" t="t" r="r" b="b"/>
              <a:pathLst>
                <a:path w="13723" h="57855">
                  <a:moveTo>
                    <a:pt x="0" y="0"/>
                  </a:moveTo>
                  <a:lnTo>
                    <a:pt x="0" y="57856"/>
                  </a:lnTo>
                </a:path>
              </a:pathLst>
            </a:custGeom>
            <a:ln w="13719" cap="flat">
              <a:solidFill>
                <a:srgbClr val="1C75BC"/>
              </a:solidFill>
              <a:prstDash val="solid"/>
              <a:miter/>
            </a:ln>
          </p:spPr>
          <p:txBody>
            <a:bodyPr rtlCol="0" anchor="ctr"/>
            <a:lstStyle/>
            <a:p>
              <a:endParaRPr lang="en-US" sz="2400"/>
            </a:p>
          </p:txBody>
        </p:sp>
        <p:sp>
          <p:nvSpPr>
            <p:cNvPr id="125" name="Freeform 124">
              <a:extLst>
                <a:ext uri="{FF2B5EF4-FFF2-40B4-BE49-F238E27FC236}">
                  <a16:creationId xmlns:a16="http://schemas.microsoft.com/office/drawing/2014/main" id="{CDC76CB2-0AFF-D44C-A2B2-DFB543E73D20}"/>
                </a:ext>
              </a:extLst>
            </p:cNvPr>
            <p:cNvSpPr/>
            <p:nvPr/>
          </p:nvSpPr>
          <p:spPr>
            <a:xfrm>
              <a:off x="3073769" y="2530421"/>
              <a:ext cx="13723" cy="57855"/>
            </a:xfrm>
            <a:custGeom>
              <a:avLst/>
              <a:gdLst>
                <a:gd name="connsiteX0" fmla="*/ 0 w 13723"/>
                <a:gd name="connsiteY0" fmla="*/ 0 h 57855"/>
                <a:gd name="connsiteX1" fmla="*/ 0 w 13723"/>
                <a:gd name="connsiteY1" fmla="*/ 57856 h 57855"/>
              </a:gdLst>
              <a:ahLst/>
              <a:cxnLst>
                <a:cxn ang="0">
                  <a:pos x="connsiteX0" y="connsiteY0"/>
                </a:cxn>
                <a:cxn ang="0">
                  <a:pos x="connsiteX1" y="connsiteY1"/>
                </a:cxn>
              </a:cxnLst>
              <a:rect l="l" t="t" r="r" b="b"/>
              <a:pathLst>
                <a:path w="13723" h="57855">
                  <a:moveTo>
                    <a:pt x="0" y="0"/>
                  </a:moveTo>
                  <a:lnTo>
                    <a:pt x="0" y="57856"/>
                  </a:lnTo>
                </a:path>
              </a:pathLst>
            </a:custGeom>
            <a:ln w="13719" cap="flat">
              <a:solidFill>
                <a:srgbClr val="1C75BC"/>
              </a:solidFill>
              <a:prstDash val="solid"/>
              <a:miter/>
            </a:ln>
          </p:spPr>
          <p:txBody>
            <a:bodyPr rtlCol="0" anchor="ctr"/>
            <a:lstStyle/>
            <a:p>
              <a:endParaRPr lang="en-US" sz="2400"/>
            </a:p>
          </p:txBody>
        </p:sp>
        <p:sp>
          <p:nvSpPr>
            <p:cNvPr id="126" name="Freeform 125">
              <a:extLst>
                <a:ext uri="{FF2B5EF4-FFF2-40B4-BE49-F238E27FC236}">
                  <a16:creationId xmlns:a16="http://schemas.microsoft.com/office/drawing/2014/main" id="{D1F8C30C-DD6E-BA49-B83F-E0F681EAB486}"/>
                </a:ext>
              </a:extLst>
            </p:cNvPr>
            <p:cNvSpPr/>
            <p:nvPr/>
          </p:nvSpPr>
          <p:spPr>
            <a:xfrm>
              <a:off x="3316815" y="2637750"/>
              <a:ext cx="13723" cy="57855"/>
            </a:xfrm>
            <a:custGeom>
              <a:avLst/>
              <a:gdLst>
                <a:gd name="connsiteX0" fmla="*/ 0 w 13723"/>
                <a:gd name="connsiteY0" fmla="*/ 0 h 57855"/>
                <a:gd name="connsiteX1" fmla="*/ 0 w 13723"/>
                <a:gd name="connsiteY1" fmla="*/ 57856 h 57855"/>
              </a:gdLst>
              <a:ahLst/>
              <a:cxnLst>
                <a:cxn ang="0">
                  <a:pos x="connsiteX0" y="connsiteY0"/>
                </a:cxn>
                <a:cxn ang="0">
                  <a:pos x="connsiteX1" y="connsiteY1"/>
                </a:cxn>
              </a:cxnLst>
              <a:rect l="l" t="t" r="r" b="b"/>
              <a:pathLst>
                <a:path w="13723" h="57855">
                  <a:moveTo>
                    <a:pt x="0" y="0"/>
                  </a:moveTo>
                  <a:lnTo>
                    <a:pt x="0" y="57856"/>
                  </a:lnTo>
                </a:path>
              </a:pathLst>
            </a:custGeom>
            <a:ln w="13719" cap="flat">
              <a:solidFill>
                <a:srgbClr val="1C75BC"/>
              </a:solidFill>
              <a:prstDash val="solid"/>
              <a:miter/>
            </a:ln>
          </p:spPr>
          <p:txBody>
            <a:bodyPr rtlCol="0" anchor="ctr"/>
            <a:lstStyle/>
            <a:p>
              <a:endParaRPr lang="en-US" sz="2400"/>
            </a:p>
          </p:txBody>
        </p:sp>
        <p:sp>
          <p:nvSpPr>
            <p:cNvPr id="127" name="Freeform 126">
              <a:extLst>
                <a:ext uri="{FF2B5EF4-FFF2-40B4-BE49-F238E27FC236}">
                  <a16:creationId xmlns:a16="http://schemas.microsoft.com/office/drawing/2014/main" id="{7F54FF0C-5F18-1E40-9D4B-E7D510D2F05D}"/>
                </a:ext>
              </a:extLst>
            </p:cNvPr>
            <p:cNvSpPr/>
            <p:nvPr/>
          </p:nvSpPr>
          <p:spPr>
            <a:xfrm>
              <a:off x="3486439" y="2752912"/>
              <a:ext cx="13723" cy="57718"/>
            </a:xfrm>
            <a:custGeom>
              <a:avLst/>
              <a:gdLst>
                <a:gd name="connsiteX0" fmla="*/ 0 w 13723"/>
                <a:gd name="connsiteY0" fmla="*/ 0 h 57718"/>
                <a:gd name="connsiteX1" fmla="*/ 0 w 13723"/>
                <a:gd name="connsiteY1" fmla="*/ 57718 h 57718"/>
              </a:gdLst>
              <a:ahLst/>
              <a:cxnLst>
                <a:cxn ang="0">
                  <a:pos x="connsiteX0" y="connsiteY0"/>
                </a:cxn>
                <a:cxn ang="0">
                  <a:pos x="connsiteX1" y="connsiteY1"/>
                </a:cxn>
              </a:cxnLst>
              <a:rect l="l" t="t" r="r" b="b"/>
              <a:pathLst>
                <a:path w="13723" h="57718">
                  <a:moveTo>
                    <a:pt x="0" y="0"/>
                  </a:moveTo>
                  <a:lnTo>
                    <a:pt x="0" y="57718"/>
                  </a:lnTo>
                </a:path>
              </a:pathLst>
            </a:custGeom>
            <a:ln w="13719" cap="flat">
              <a:solidFill>
                <a:srgbClr val="1C75BC"/>
              </a:solidFill>
              <a:prstDash val="solid"/>
              <a:miter/>
            </a:ln>
          </p:spPr>
          <p:txBody>
            <a:bodyPr rtlCol="0" anchor="ctr"/>
            <a:lstStyle/>
            <a:p>
              <a:endParaRPr lang="en-US" sz="2400"/>
            </a:p>
          </p:txBody>
        </p:sp>
        <p:sp>
          <p:nvSpPr>
            <p:cNvPr id="128" name="Freeform 127">
              <a:extLst>
                <a:ext uri="{FF2B5EF4-FFF2-40B4-BE49-F238E27FC236}">
                  <a16:creationId xmlns:a16="http://schemas.microsoft.com/office/drawing/2014/main" id="{FC390D3E-BC66-B344-8023-CCAD9DF56A8F}"/>
                </a:ext>
              </a:extLst>
            </p:cNvPr>
            <p:cNvSpPr/>
            <p:nvPr/>
          </p:nvSpPr>
          <p:spPr>
            <a:xfrm>
              <a:off x="3675825" y="2814066"/>
              <a:ext cx="13723" cy="57718"/>
            </a:xfrm>
            <a:custGeom>
              <a:avLst/>
              <a:gdLst>
                <a:gd name="connsiteX0" fmla="*/ 0 w 13723"/>
                <a:gd name="connsiteY0" fmla="*/ 0 h 57718"/>
                <a:gd name="connsiteX1" fmla="*/ 0 w 13723"/>
                <a:gd name="connsiteY1" fmla="*/ 57718 h 57718"/>
              </a:gdLst>
              <a:ahLst/>
              <a:cxnLst>
                <a:cxn ang="0">
                  <a:pos x="connsiteX0" y="connsiteY0"/>
                </a:cxn>
                <a:cxn ang="0">
                  <a:pos x="connsiteX1" y="connsiteY1"/>
                </a:cxn>
              </a:cxnLst>
              <a:rect l="l" t="t" r="r" b="b"/>
              <a:pathLst>
                <a:path w="13723" h="57718">
                  <a:moveTo>
                    <a:pt x="0" y="0"/>
                  </a:moveTo>
                  <a:lnTo>
                    <a:pt x="0" y="57718"/>
                  </a:lnTo>
                </a:path>
              </a:pathLst>
            </a:custGeom>
            <a:ln w="13719" cap="flat">
              <a:solidFill>
                <a:srgbClr val="1C75BC"/>
              </a:solidFill>
              <a:prstDash val="solid"/>
              <a:miter/>
            </a:ln>
          </p:spPr>
          <p:txBody>
            <a:bodyPr rtlCol="0" anchor="ctr"/>
            <a:lstStyle/>
            <a:p>
              <a:endParaRPr lang="en-US" sz="2400"/>
            </a:p>
          </p:txBody>
        </p:sp>
        <p:sp>
          <p:nvSpPr>
            <p:cNvPr id="129" name="Freeform 128">
              <a:extLst>
                <a:ext uri="{FF2B5EF4-FFF2-40B4-BE49-F238E27FC236}">
                  <a16:creationId xmlns:a16="http://schemas.microsoft.com/office/drawing/2014/main" id="{F4B78823-9014-ED40-A5A9-ADD89404F253}"/>
                </a:ext>
              </a:extLst>
            </p:cNvPr>
            <p:cNvSpPr/>
            <p:nvPr/>
          </p:nvSpPr>
          <p:spPr>
            <a:xfrm>
              <a:off x="3989272" y="2882778"/>
              <a:ext cx="13723" cy="57855"/>
            </a:xfrm>
            <a:custGeom>
              <a:avLst/>
              <a:gdLst>
                <a:gd name="connsiteX0" fmla="*/ 0 w 13723"/>
                <a:gd name="connsiteY0" fmla="*/ 0 h 57855"/>
                <a:gd name="connsiteX1" fmla="*/ 0 w 13723"/>
                <a:gd name="connsiteY1" fmla="*/ 57856 h 57855"/>
              </a:gdLst>
              <a:ahLst/>
              <a:cxnLst>
                <a:cxn ang="0">
                  <a:pos x="connsiteX0" y="connsiteY0"/>
                </a:cxn>
                <a:cxn ang="0">
                  <a:pos x="connsiteX1" y="connsiteY1"/>
                </a:cxn>
              </a:cxnLst>
              <a:rect l="l" t="t" r="r" b="b"/>
              <a:pathLst>
                <a:path w="13723" h="57855">
                  <a:moveTo>
                    <a:pt x="0" y="0"/>
                  </a:moveTo>
                  <a:lnTo>
                    <a:pt x="0" y="57856"/>
                  </a:lnTo>
                </a:path>
              </a:pathLst>
            </a:custGeom>
            <a:ln w="13719" cap="flat">
              <a:solidFill>
                <a:srgbClr val="1C75BC"/>
              </a:solidFill>
              <a:prstDash val="solid"/>
              <a:miter/>
            </a:ln>
          </p:spPr>
          <p:txBody>
            <a:bodyPr rtlCol="0" anchor="ctr"/>
            <a:lstStyle/>
            <a:p>
              <a:endParaRPr lang="en-US" sz="2400"/>
            </a:p>
          </p:txBody>
        </p:sp>
        <p:sp>
          <p:nvSpPr>
            <p:cNvPr id="130" name="Freeform 129">
              <a:extLst>
                <a:ext uri="{FF2B5EF4-FFF2-40B4-BE49-F238E27FC236}">
                  <a16:creationId xmlns:a16="http://schemas.microsoft.com/office/drawing/2014/main" id="{885C48D4-033F-9A46-BB53-922D931EF4C2}"/>
                </a:ext>
              </a:extLst>
            </p:cNvPr>
            <p:cNvSpPr/>
            <p:nvPr/>
          </p:nvSpPr>
          <p:spPr>
            <a:xfrm>
              <a:off x="4303680" y="2961797"/>
              <a:ext cx="13723" cy="57718"/>
            </a:xfrm>
            <a:custGeom>
              <a:avLst/>
              <a:gdLst>
                <a:gd name="connsiteX0" fmla="*/ 0 w 13723"/>
                <a:gd name="connsiteY0" fmla="*/ 0 h 57718"/>
                <a:gd name="connsiteX1" fmla="*/ 0 w 13723"/>
                <a:gd name="connsiteY1" fmla="*/ 57718 h 57718"/>
              </a:gdLst>
              <a:ahLst/>
              <a:cxnLst>
                <a:cxn ang="0">
                  <a:pos x="connsiteX0" y="connsiteY0"/>
                </a:cxn>
                <a:cxn ang="0">
                  <a:pos x="connsiteX1" y="connsiteY1"/>
                </a:cxn>
              </a:cxnLst>
              <a:rect l="l" t="t" r="r" b="b"/>
              <a:pathLst>
                <a:path w="13723" h="57718">
                  <a:moveTo>
                    <a:pt x="0" y="0"/>
                  </a:moveTo>
                  <a:lnTo>
                    <a:pt x="0" y="57718"/>
                  </a:lnTo>
                </a:path>
              </a:pathLst>
            </a:custGeom>
            <a:ln w="13719" cap="flat">
              <a:solidFill>
                <a:srgbClr val="1C75BC"/>
              </a:solidFill>
              <a:prstDash val="solid"/>
              <a:miter/>
            </a:ln>
          </p:spPr>
          <p:txBody>
            <a:bodyPr rtlCol="0" anchor="ctr"/>
            <a:lstStyle/>
            <a:p>
              <a:endParaRPr lang="en-US" sz="2400"/>
            </a:p>
          </p:txBody>
        </p:sp>
        <p:sp>
          <p:nvSpPr>
            <p:cNvPr id="131" name="Freeform 130">
              <a:extLst>
                <a:ext uri="{FF2B5EF4-FFF2-40B4-BE49-F238E27FC236}">
                  <a16:creationId xmlns:a16="http://schemas.microsoft.com/office/drawing/2014/main" id="{1268AB77-E67F-3E4D-BCA0-32922EBE53EE}"/>
                </a:ext>
              </a:extLst>
            </p:cNvPr>
            <p:cNvSpPr/>
            <p:nvPr/>
          </p:nvSpPr>
          <p:spPr>
            <a:xfrm>
              <a:off x="4320012" y="2961797"/>
              <a:ext cx="13723" cy="57718"/>
            </a:xfrm>
            <a:custGeom>
              <a:avLst/>
              <a:gdLst>
                <a:gd name="connsiteX0" fmla="*/ 0 w 13723"/>
                <a:gd name="connsiteY0" fmla="*/ 0 h 57718"/>
                <a:gd name="connsiteX1" fmla="*/ 0 w 13723"/>
                <a:gd name="connsiteY1" fmla="*/ 57718 h 57718"/>
              </a:gdLst>
              <a:ahLst/>
              <a:cxnLst>
                <a:cxn ang="0">
                  <a:pos x="connsiteX0" y="connsiteY0"/>
                </a:cxn>
                <a:cxn ang="0">
                  <a:pos x="connsiteX1" y="connsiteY1"/>
                </a:cxn>
              </a:cxnLst>
              <a:rect l="l" t="t" r="r" b="b"/>
              <a:pathLst>
                <a:path w="13723" h="57718">
                  <a:moveTo>
                    <a:pt x="0" y="0"/>
                  </a:moveTo>
                  <a:lnTo>
                    <a:pt x="0" y="57718"/>
                  </a:lnTo>
                </a:path>
              </a:pathLst>
            </a:custGeom>
            <a:ln w="13719" cap="flat">
              <a:solidFill>
                <a:srgbClr val="1C75BC"/>
              </a:solidFill>
              <a:prstDash val="solid"/>
              <a:miter/>
            </a:ln>
          </p:spPr>
          <p:txBody>
            <a:bodyPr rtlCol="0" anchor="ctr"/>
            <a:lstStyle/>
            <a:p>
              <a:endParaRPr lang="en-US" sz="2400"/>
            </a:p>
          </p:txBody>
        </p:sp>
        <p:sp>
          <p:nvSpPr>
            <p:cNvPr id="132" name="Freeform 131">
              <a:extLst>
                <a:ext uri="{FF2B5EF4-FFF2-40B4-BE49-F238E27FC236}">
                  <a16:creationId xmlns:a16="http://schemas.microsoft.com/office/drawing/2014/main" id="{33F3E3E9-121E-BC46-AC68-EEBBA688C441}"/>
                </a:ext>
              </a:extLst>
            </p:cNvPr>
            <p:cNvSpPr/>
            <p:nvPr/>
          </p:nvSpPr>
          <p:spPr>
            <a:xfrm>
              <a:off x="4744483" y="3278286"/>
              <a:ext cx="13723" cy="57718"/>
            </a:xfrm>
            <a:custGeom>
              <a:avLst/>
              <a:gdLst>
                <a:gd name="connsiteX0" fmla="*/ 0 w 13723"/>
                <a:gd name="connsiteY0" fmla="*/ 0 h 57718"/>
                <a:gd name="connsiteX1" fmla="*/ 0 w 13723"/>
                <a:gd name="connsiteY1" fmla="*/ 57719 h 57718"/>
              </a:gdLst>
              <a:ahLst/>
              <a:cxnLst>
                <a:cxn ang="0">
                  <a:pos x="connsiteX0" y="connsiteY0"/>
                </a:cxn>
                <a:cxn ang="0">
                  <a:pos x="connsiteX1" y="connsiteY1"/>
                </a:cxn>
              </a:cxnLst>
              <a:rect l="l" t="t" r="r" b="b"/>
              <a:pathLst>
                <a:path w="13723" h="57718">
                  <a:moveTo>
                    <a:pt x="0" y="0"/>
                  </a:moveTo>
                  <a:lnTo>
                    <a:pt x="0" y="57719"/>
                  </a:lnTo>
                </a:path>
              </a:pathLst>
            </a:custGeom>
            <a:ln w="13719" cap="flat">
              <a:solidFill>
                <a:srgbClr val="1C75BC"/>
              </a:solidFill>
              <a:prstDash val="solid"/>
              <a:miter/>
            </a:ln>
          </p:spPr>
          <p:txBody>
            <a:bodyPr rtlCol="0" anchor="ctr"/>
            <a:lstStyle/>
            <a:p>
              <a:endParaRPr lang="en-US" sz="2400"/>
            </a:p>
          </p:txBody>
        </p:sp>
        <p:sp>
          <p:nvSpPr>
            <p:cNvPr id="133" name="Freeform 132">
              <a:extLst>
                <a:ext uri="{FF2B5EF4-FFF2-40B4-BE49-F238E27FC236}">
                  <a16:creationId xmlns:a16="http://schemas.microsoft.com/office/drawing/2014/main" id="{78B08DBE-0C10-2848-8258-0A8F7373EF3C}"/>
                </a:ext>
              </a:extLst>
            </p:cNvPr>
            <p:cNvSpPr/>
            <p:nvPr/>
          </p:nvSpPr>
          <p:spPr>
            <a:xfrm>
              <a:off x="6048777" y="3278286"/>
              <a:ext cx="13723" cy="57718"/>
            </a:xfrm>
            <a:custGeom>
              <a:avLst/>
              <a:gdLst>
                <a:gd name="connsiteX0" fmla="*/ 0 w 13723"/>
                <a:gd name="connsiteY0" fmla="*/ 0 h 57718"/>
                <a:gd name="connsiteX1" fmla="*/ 0 w 13723"/>
                <a:gd name="connsiteY1" fmla="*/ 57719 h 57718"/>
              </a:gdLst>
              <a:ahLst/>
              <a:cxnLst>
                <a:cxn ang="0">
                  <a:pos x="connsiteX0" y="connsiteY0"/>
                </a:cxn>
                <a:cxn ang="0">
                  <a:pos x="connsiteX1" y="connsiteY1"/>
                </a:cxn>
              </a:cxnLst>
              <a:rect l="l" t="t" r="r" b="b"/>
              <a:pathLst>
                <a:path w="13723" h="57718">
                  <a:moveTo>
                    <a:pt x="0" y="0"/>
                  </a:moveTo>
                  <a:lnTo>
                    <a:pt x="0" y="57719"/>
                  </a:lnTo>
                </a:path>
              </a:pathLst>
            </a:custGeom>
            <a:ln w="13719" cap="flat">
              <a:solidFill>
                <a:srgbClr val="1C75BC"/>
              </a:solidFill>
              <a:prstDash val="solid"/>
              <a:miter/>
            </a:ln>
          </p:spPr>
          <p:txBody>
            <a:bodyPr rtlCol="0" anchor="ctr"/>
            <a:lstStyle/>
            <a:p>
              <a:endParaRPr lang="en-US" sz="2400"/>
            </a:p>
          </p:txBody>
        </p:sp>
        <p:sp>
          <p:nvSpPr>
            <p:cNvPr id="134" name="Freeform 133">
              <a:extLst>
                <a:ext uri="{FF2B5EF4-FFF2-40B4-BE49-F238E27FC236}">
                  <a16:creationId xmlns:a16="http://schemas.microsoft.com/office/drawing/2014/main" id="{C3CF429C-D6EB-9E49-8291-7AD71145093E}"/>
                </a:ext>
              </a:extLst>
            </p:cNvPr>
            <p:cNvSpPr/>
            <p:nvPr/>
          </p:nvSpPr>
          <p:spPr>
            <a:xfrm>
              <a:off x="3457619" y="2781771"/>
              <a:ext cx="57639" cy="13742"/>
            </a:xfrm>
            <a:custGeom>
              <a:avLst/>
              <a:gdLst>
                <a:gd name="connsiteX0" fmla="*/ 57639 w 57639"/>
                <a:gd name="connsiteY0" fmla="*/ 0 h 13742"/>
                <a:gd name="connsiteX1" fmla="*/ 0 w 57639"/>
                <a:gd name="connsiteY1" fmla="*/ 0 h 13742"/>
              </a:gdLst>
              <a:ahLst/>
              <a:cxnLst>
                <a:cxn ang="0">
                  <a:pos x="connsiteX0" y="connsiteY0"/>
                </a:cxn>
                <a:cxn ang="0">
                  <a:pos x="connsiteX1" y="connsiteY1"/>
                </a:cxn>
              </a:cxnLst>
              <a:rect l="l" t="t" r="r" b="b"/>
              <a:pathLst>
                <a:path w="57639" h="13742">
                  <a:moveTo>
                    <a:pt x="57639" y="0"/>
                  </a:moveTo>
                  <a:lnTo>
                    <a:pt x="0" y="0"/>
                  </a:lnTo>
                </a:path>
              </a:pathLst>
            </a:custGeom>
            <a:ln w="13719" cap="flat">
              <a:solidFill>
                <a:srgbClr val="1C75BC"/>
              </a:solidFill>
              <a:prstDash val="solid"/>
              <a:miter/>
            </a:ln>
          </p:spPr>
          <p:txBody>
            <a:bodyPr rtlCol="0" anchor="ctr"/>
            <a:lstStyle/>
            <a:p>
              <a:endParaRPr lang="en-US" sz="2400"/>
            </a:p>
          </p:txBody>
        </p:sp>
        <p:sp>
          <p:nvSpPr>
            <p:cNvPr id="135" name="Freeform 134">
              <a:extLst>
                <a:ext uri="{FF2B5EF4-FFF2-40B4-BE49-F238E27FC236}">
                  <a16:creationId xmlns:a16="http://schemas.microsoft.com/office/drawing/2014/main" id="{912FE676-7DC4-B441-AE0A-2D1884141733}"/>
                </a:ext>
              </a:extLst>
            </p:cNvPr>
            <p:cNvSpPr/>
            <p:nvPr/>
          </p:nvSpPr>
          <p:spPr>
            <a:xfrm>
              <a:off x="3050988" y="2560792"/>
              <a:ext cx="57639" cy="13742"/>
            </a:xfrm>
            <a:custGeom>
              <a:avLst/>
              <a:gdLst>
                <a:gd name="connsiteX0" fmla="*/ 57639 w 57639"/>
                <a:gd name="connsiteY0" fmla="*/ 0 h 13742"/>
                <a:gd name="connsiteX1" fmla="*/ 0 w 57639"/>
                <a:gd name="connsiteY1" fmla="*/ 0 h 13742"/>
              </a:gdLst>
              <a:ahLst/>
              <a:cxnLst>
                <a:cxn ang="0">
                  <a:pos x="connsiteX0" y="connsiteY0"/>
                </a:cxn>
                <a:cxn ang="0">
                  <a:pos x="connsiteX1" y="connsiteY1"/>
                </a:cxn>
              </a:cxnLst>
              <a:rect l="l" t="t" r="r" b="b"/>
              <a:pathLst>
                <a:path w="57639" h="13742">
                  <a:moveTo>
                    <a:pt x="57639" y="0"/>
                  </a:moveTo>
                  <a:lnTo>
                    <a:pt x="0" y="0"/>
                  </a:lnTo>
                </a:path>
              </a:pathLst>
            </a:custGeom>
            <a:ln w="13719" cap="flat">
              <a:solidFill>
                <a:srgbClr val="1C75BC"/>
              </a:solidFill>
              <a:prstDash val="solid"/>
              <a:miter/>
            </a:ln>
          </p:spPr>
          <p:txBody>
            <a:bodyPr rtlCol="0" anchor="ctr"/>
            <a:lstStyle/>
            <a:p>
              <a:endParaRPr lang="en-US" sz="2400"/>
            </a:p>
          </p:txBody>
        </p:sp>
        <p:sp>
          <p:nvSpPr>
            <p:cNvPr id="136" name="Freeform 135">
              <a:extLst>
                <a:ext uri="{FF2B5EF4-FFF2-40B4-BE49-F238E27FC236}">
                  <a16:creationId xmlns:a16="http://schemas.microsoft.com/office/drawing/2014/main" id="{C56A0EE2-FF90-7742-8CE1-551B5C11E1B1}"/>
                </a:ext>
              </a:extLst>
            </p:cNvPr>
            <p:cNvSpPr/>
            <p:nvPr/>
          </p:nvSpPr>
          <p:spPr>
            <a:xfrm>
              <a:off x="2928848" y="2397806"/>
              <a:ext cx="13723" cy="57718"/>
            </a:xfrm>
            <a:custGeom>
              <a:avLst/>
              <a:gdLst>
                <a:gd name="connsiteX0" fmla="*/ 0 w 13723"/>
                <a:gd name="connsiteY0" fmla="*/ 0 h 57718"/>
                <a:gd name="connsiteX1" fmla="*/ 0 w 13723"/>
                <a:gd name="connsiteY1" fmla="*/ 57718 h 57718"/>
              </a:gdLst>
              <a:ahLst/>
              <a:cxnLst>
                <a:cxn ang="0">
                  <a:pos x="connsiteX0" y="connsiteY0"/>
                </a:cxn>
                <a:cxn ang="0">
                  <a:pos x="connsiteX1" y="connsiteY1"/>
                </a:cxn>
              </a:cxnLst>
              <a:rect l="l" t="t" r="r" b="b"/>
              <a:pathLst>
                <a:path w="13723" h="57718">
                  <a:moveTo>
                    <a:pt x="0" y="0"/>
                  </a:moveTo>
                  <a:lnTo>
                    <a:pt x="0" y="57718"/>
                  </a:lnTo>
                </a:path>
              </a:pathLst>
            </a:custGeom>
            <a:ln w="13719" cap="flat">
              <a:solidFill>
                <a:srgbClr val="1C75BC"/>
              </a:solidFill>
              <a:prstDash val="solid"/>
              <a:miter/>
            </a:ln>
          </p:spPr>
          <p:txBody>
            <a:bodyPr rtlCol="0" anchor="ctr"/>
            <a:lstStyle/>
            <a:p>
              <a:endParaRPr lang="en-US" sz="2400"/>
            </a:p>
          </p:txBody>
        </p:sp>
        <p:sp>
          <p:nvSpPr>
            <p:cNvPr id="137" name="Freeform 136">
              <a:extLst>
                <a:ext uri="{FF2B5EF4-FFF2-40B4-BE49-F238E27FC236}">
                  <a16:creationId xmlns:a16="http://schemas.microsoft.com/office/drawing/2014/main" id="{4F0F54E3-EE42-FA44-AAD9-59AD350C2B2F}"/>
                </a:ext>
              </a:extLst>
            </p:cNvPr>
            <p:cNvSpPr/>
            <p:nvPr/>
          </p:nvSpPr>
          <p:spPr>
            <a:xfrm>
              <a:off x="2898656" y="2426665"/>
              <a:ext cx="57639" cy="13742"/>
            </a:xfrm>
            <a:custGeom>
              <a:avLst/>
              <a:gdLst>
                <a:gd name="connsiteX0" fmla="*/ 57639 w 57639"/>
                <a:gd name="connsiteY0" fmla="*/ 0 h 13742"/>
                <a:gd name="connsiteX1" fmla="*/ 0 w 57639"/>
                <a:gd name="connsiteY1" fmla="*/ 0 h 13742"/>
              </a:gdLst>
              <a:ahLst/>
              <a:cxnLst>
                <a:cxn ang="0">
                  <a:pos x="connsiteX0" y="connsiteY0"/>
                </a:cxn>
                <a:cxn ang="0">
                  <a:pos x="connsiteX1" y="connsiteY1"/>
                </a:cxn>
              </a:cxnLst>
              <a:rect l="l" t="t" r="r" b="b"/>
              <a:pathLst>
                <a:path w="57639" h="13742">
                  <a:moveTo>
                    <a:pt x="57639" y="0"/>
                  </a:moveTo>
                  <a:lnTo>
                    <a:pt x="0" y="0"/>
                  </a:lnTo>
                </a:path>
              </a:pathLst>
            </a:custGeom>
            <a:ln w="13719" cap="flat">
              <a:solidFill>
                <a:srgbClr val="1C75BC"/>
              </a:solidFill>
              <a:prstDash val="solid"/>
              <a:miter/>
            </a:ln>
          </p:spPr>
          <p:txBody>
            <a:bodyPr rtlCol="0" anchor="ctr"/>
            <a:lstStyle/>
            <a:p>
              <a:endParaRPr lang="en-US" sz="2400"/>
            </a:p>
          </p:txBody>
        </p:sp>
        <p:sp>
          <p:nvSpPr>
            <p:cNvPr id="138" name="TextBox 137">
              <a:extLst>
                <a:ext uri="{FF2B5EF4-FFF2-40B4-BE49-F238E27FC236}">
                  <a16:creationId xmlns:a16="http://schemas.microsoft.com/office/drawing/2014/main" id="{58741FD1-E227-8049-938C-5889C5326C46}"/>
                </a:ext>
              </a:extLst>
            </p:cNvPr>
            <p:cNvSpPr txBox="1"/>
            <p:nvPr/>
          </p:nvSpPr>
          <p:spPr>
            <a:xfrm>
              <a:off x="1969663" y="1876185"/>
              <a:ext cx="616996" cy="207749"/>
            </a:xfrm>
            <a:prstGeom prst="rect">
              <a:avLst/>
            </a:prstGeom>
            <a:noFill/>
          </p:spPr>
          <p:txBody>
            <a:bodyPr wrap="none" rtlCol="0">
              <a:spAutoFit/>
            </a:bodyPr>
            <a:lstStyle/>
            <a:p>
              <a:pPr algn="l"/>
              <a:r>
                <a:rPr lang="en-US" sz="1200" dirty="0">
                  <a:solidFill>
                    <a:srgbClr val="1C75BC"/>
                  </a:solidFill>
                  <a:latin typeface="Arial"/>
                  <a:cs typeface="Arial"/>
                  <a:sym typeface="Arial"/>
                  <a:rtl val="0"/>
                </a:rPr>
                <a:t>GIL+AZA</a:t>
              </a:r>
            </a:p>
          </p:txBody>
        </p:sp>
        <p:sp>
          <p:nvSpPr>
            <p:cNvPr id="139" name="TextBox 138">
              <a:extLst>
                <a:ext uri="{FF2B5EF4-FFF2-40B4-BE49-F238E27FC236}">
                  <a16:creationId xmlns:a16="http://schemas.microsoft.com/office/drawing/2014/main" id="{D088E4D5-386F-5246-8212-EFBDF6A19330}"/>
                </a:ext>
              </a:extLst>
            </p:cNvPr>
            <p:cNvSpPr txBox="1"/>
            <p:nvPr/>
          </p:nvSpPr>
          <p:spPr>
            <a:xfrm>
              <a:off x="1959892" y="2303765"/>
              <a:ext cx="363321" cy="207749"/>
            </a:xfrm>
            <a:prstGeom prst="rect">
              <a:avLst/>
            </a:prstGeom>
            <a:noFill/>
          </p:spPr>
          <p:txBody>
            <a:bodyPr wrap="none" rtlCol="0">
              <a:spAutoFit/>
            </a:bodyPr>
            <a:lstStyle/>
            <a:p>
              <a:pPr algn="l"/>
              <a:r>
                <a:rPr lang="en-US" sz="1200" dirty="0">
                  <a:solidFill>
                    <a:srgbClr val="F07F2F"/>
                  </a:solidFill>
                  <a:latin typeface="Arial"/>
                  <a:cs typeface="Arial"/>
                  <a:sym typeface="Arial"/>
                  <a:rtl val="0"/>
                </a:rPr>
                <a:t>AZA</a:t>
              </a:r>
            </a:p>
          </p:txBody>
        </p:sp>
      </p:grpSp>
      <p:sp>
        <p:nvSpPr>
          <p:cNvPr id="141" name="TextBox 140">
            <a:extLst>
              <a:ext uri="{FF2B5EF4-FFF2-40B4-BE49-F238E27FC236}">
                <a16:creationId xmlns:a16="http://schemas.microsoft.com/office/drawing/2014/main" id="{F863EA4E-1535-F949-9390-464240FA2276}"/>
              </a:ext>
            </a:extLst>
          </p:cNvPr>
          <p:cNvSpPr txBox="1"/>
          <p:nvPr/>
        </p:nvSpPr>
        <p:spPr>
          <a:xfrm>
            <a:off x="6096000" y="6401582"/>
            <a:ext cx="2445991"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Wang et al, ASH 2021</a:t>
            </a:r>
          </a:p>
        </p:txBody>
      </p:sp>
      <p:sp>
        <p:nvSpPr>
          <p:cNvPr id="142" name="Rectangle 141">
            <a:extLst>
              <a:ext uri="{FF2B5EF4-FFF2-40B4-BE49-F238E27FC236}">
                <a16:creationId xmlns:a16="http://schemas.microsoft.com/office/drawing/2014/main" id="{F7755C99-4BA7-9444-8B7B-EAE147322435}"/>
              </a:ext>
            </a:extLst>
          </p:cNvPr>
          <p:cNvSpPr/>
          <p:nvPr/>
        </p:nvSpPr>
        <p:spPr>
          <a:xfrm>
            <a:off x="8875915" y="268231"/>
            <a:ext cx="3206496" cy="185186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3" name="TextBox 142">
            <a:extLst>
              <a:ext uri="{FF2B5EF4-FFF2-40B4-BE49-F238E27FC236}">
                <a16:creationId xmlns:a16="http://schemas.microsoft.com/office/drawing/2014/main" id="{850BFB7E-86C5-7B40-99BB-5F69D5F301F6}"/>
              </a:ext>
            </a:extLst>
          </p:cNvPr>
          <p:cNvSpPr txBox="1"/>
          <p:nvPr/>
        </p:nvSpPr>
        <p:spPr>
          <a:xfrm>
            <a:off x="6022848" y="5907385"/>
            <a:ext cx="6169152" cy="369332"/>
          </a:xfrm>
          <a:prstGeom prst="rect">
            <a:avLst/>
          </a:prstGeom>
          <a:noFill/>
        </p:spPr>
        <p:txBody>
          <a:bodyPr wrap="square">
            <a:spAutoFit/>
          </a:bodyPr>
          <a:lstStyle/>
          <a:p>
            <a:pPr lvl="0" algn="r">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15423421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59E7906-710B-CF45-B329-78E554B4547F}"/>
              </a:ext>
            </a:extLst>
          </p:cNvPr>
          <p:cNvSpPr>
            <a:spLocks noGrp="1"/>
          </p:cNvSpPr>
          <p:nvPr>
            <p:ph type="title"/>
          </p:nvPr>
        </p:nvSpPr>
        <p:spPr/>
        <p:txBody>
          <a:bodyPr/>
          <a:lstStyle/>
          <a:p>
            <a:r>
              <a:rPr lang="en-US" dirty="0"/>
              <a:t>Take </a:t>
            </a:r>
            <a:r>
              <a:rPr lang="en-US" dirty="0" err="1"/>
              <a:t>Aways</a:t>
            </a:r>
            <a:endParaRPr lang="en-US" dirty="0"/>
          </a:p>
        </p:txBody>
      </p:sp>
      <p:sp>
        <p:nvSpPr>
          <p:cNvPr id="5" name="Content Placeholder 4">
            <a:extLst>
              <a:ext uri="{FF2B5EF4-FFF2-40B4-BE49-F238E27FC236}">
                <a16:creationId xmlns:a16="http://schemas.microsoft.com/office/drawing/2014/main" id="{8BE44B4E-EBFC-4D4D-8CFF-522BAECCB6FB}"/>
              </a:ext>
            </a:extLst>
          </p:cNvPr>
          <p:cNvSpPr>
            <a:spLocks noGrp="1"/>
          </p:cNvSpPr>
          <p:nvPr>
            <p:ph idx="1"/>
          </p:nvPr>
        </p:nvSpPr>
        <p:spPr/>
        <p:txBody>
          <a:bodyPr/>
          <a:lstStyle/>
          <a:p>
            <a:r>
              <a:rPr lang="en-US" dirty="0"/>
              <a:t>No change in OS despite higher response rates for </a:t>
            </a:r>
            <a:r>
              <a:rPr lang="en-US" dirty="0" err="1"/>
              <a:t>gilteritinib</a:t>
            </a:r>
            <a:endParaRPr lang="en-US" dirty="0"/>
          </a:p>
          <a:p>
            <a:endParaRPr lang="en-US" dirty="0"/>
          </a:p>
          <a:p>
            <a:r>
              <a:rPr lang="en-US" dirty="0"/>
              <a:t>Maybe because </a:t>
            </a:r>
            <a:r>
              <a:rPr lang="en-US" dirty="0" err="1"/>
              <a:t>aza</a:t>
            </a:r>
            <a:r>
              <a:rPr lang="en-US" dirty="0"/>
              <a:t> alone patients more likely to be salvaged (10 vs 2 patients) or more patients in </a:t>
            </a:r>
            <a:r>
              <a:rPr lang="en-US" dirty="0" err="1"/>
              <a:t>gilteritinib</a:t>
            </a:r>
            <a:r>
              <a:rPr lang="en-US" dirty="0"/>
              <a:t> group with worse ECOG PS (47% vs 33%)</a:t>
            </a:r>
          </a:p>
          <a:p>
            <a:endParaRPr lang="en-US" dirty="0"/>
          </a:p>
          <a:p>
            <a:r>
              <a:rPr lang="en-US" dirty="0"/>
              <a:t>Even if positive this study would likely not have changed the standard of care</a:t>
            </a:r>
          </a:p>
        </p:txBody>
      </p:sp>
      <p:sp>
        <p:nvSpPr>
          <p:cNvPr id="6" name="TextBox 5">
            <a:extLst>
              <a:ext uri="{FF2B5EF4-FFF2-40B4-BE49-F238E27FC236}">
                <a16:creationId xmlns:a16="http://schemas.microsoft.com/office/drawing/2014/main" id="{D5507DA4-043F-1D4D-B274-87989151E5E7}"/>
              </a:ext>
            </a:extLst>
          </p:cNvPr>
          <p:cNvSpPr txBox="1"/>
          <p:nvPr/>
        </p:nvSpPr>
        <p:spPr>
          <a:xfrm>
            <a:off x="0" y="6488668"/>
            <a:ext cx="6169152" cy="369332"/>
          </a:xfrm>
          <a:prstGeom prst="rect">
            <a:avLst/>
          </a:prstGeom>
          <a:noFill/>
        </p:spPr>
        <p:txBody>
          <a:bodyPr wrap="square">
            <a:spAutoFit/>
          </a:bodyPr>
          <a:lstStyle/>
          <a:p>
            <a:pPr lvl="0">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28091563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41B5A-BA92-E647-BF7F-FEB0B7CD8F17}"/>
              </a:ext>
            </a:extLst>
          </p:cNvPr>
          <p:cNvSpPr>
            <a:spLocks noGrp="1"/>
          </p:cNvSpPr>
          <p:nvPr>
            <p:ph type="title"/>
          </p:nvPr>
        </p:nvSpPr>
        <p:spPr/>
        <p:txBody>
          <a:bodyPr/>
          <a:lstStyle/>
          <a:p>
            <a:r>
              <a:rPr lang="en-US" dirty="0"/>
              <a:t>Up-Front FLT3 Inhibitors in “Fit” Patients</a:t>
            </a:r>
          </a:p>
        </p:txBody>
      </p:sp>
      <p:sp>
        <p:nvSpPr>
          <p:cNvPr id="3" name="Content Placeholder 2">
            <a:extLst>
              <a:ext uri="{FF2B5EF4-FFF2-40B4-BE49-F238E27FC236}">
                <a16:creationId xmlns:a16="http://schemas.microsoft.com/office/drawing/2014/main" id="{EFB82968-8E40-4445-8471-3C6B970272C7}"/>
              </a:ext>
            </a:extLst>
          </p:cNvPr>
          <p:cNvSpPr>
            <a:spLocks noGrp="1"/>
          </p:cNvSpPr>
          <p:nvPr>
            <p:ph idx="1"/>
          </p:nvPr>
        </p:nvSpPr>
        <p:spPr>
          <a:xfrm>
            <a:off x="838200" y="1825625"/>
            <a:ext cx="5257800" cy="4351338"/>
          </a:xfrm>
        </p:spPr>
        <p:txBody>
          <a:bodyPr>
            <a:normAutofit fontScale="92500"/>
          </a:bodyPr>
          <a:lstStyle/>
          <a:p>
            <a:r>
              <a:rPr lang="en-US" dirty="0"/>
              <a:t>Current standard of care is to use </a:t>
            </a:r>
            <a:r>
              <a:rPr lang="en-US" dirty="0" err="1"/>
              <a:t>midostaurin</a:t>
            </a:r>
            <a:r>
              <a:rPr lang="en-US" dirty="0"/>
              <a:t> with 7+3</a:t>
            </a:r>
          </a:p>
          <a:p>
            <a:r>
              <a:rPr lang="en-US" dirty="0" err="1"/>
              <a:t>Quizartinib</a:t>
            </a:r>
            <a:r>
              <a:rPr lang="en-US" dirty="0"/>
              <a:t> is a more specific “next generation” FLT3 inhibitor</a:t>
            </a:r>
          </a:p>
          <a:p>
            <a:r>
              <a:rPr lang="en-US" dirty="0"/>
              <a:t>Only active against FLT3 ITD (not TKD)</a:t>
            </a:r>
          </a:p>
          <a:p>
            <a:r>
              <a:rPr lang="en-US" dirty="0"/>
              <a:t>Was not approved for R/R AML</a:t>
            </a:r>
          </a:p>
          <a:p>
            <a:r>
              <a:rPr lang="en-US" dirty="0"/>
              <a:t>Compared to 7+3 for FLT3+ newly diagnosed AML</a:t>
            </a:r>
          </a:p>
        </p:txBody>
      </p:sp>
      <p:pic>
        <p:nvPicPr>
          <p:cNvPr id="5" name="Picture 4" descr="Text, letter&#10;&#10;Description automatically generated">
            <a:extLst>
              <a:ext uri="{FF2B5EF4-FFF2-40B4-BE49-F238E27FC236}">
                <a16:creationId xmlns:a16="http://schemas.microsoft.com/office/drawing/2014/main" id="{925125D2-B95A-CA44-B4F0-78E0F80DEF05}"/>
              </a:ext>
            </a:extLst>
          </p:cNvPr>
          <p:cNvPicPr>
            <a:picLocks noChangeAspect="1"/>
          </p:cNvPicPr>
          <p:nvPr/>
        </p:nvPicPr>
        <p:blipFill>
          <a:blip r:embed="rId2"/>
          <a:stretch>
            <a:fillRect/>
          </a:stretch>
        </p:blipFill>
        <p:spPr>
          <a:xfrm>
            <a:off x="6263014" y="1902629"/>
            <a:ext cx="5781494" cy="3502352"/>
          </a:xfrm>
          <a:prstGeom prst="rect">
            <a:avLst/>
          </a:prstGeom>
        </p:spPr>
      </p:pic>
      <p:sp>
        <p:nvSpPr>
          <p:cNvPr id="6" name="TextBox 5">
            <a:extLst>
              <a:ext uri="{FF2B5EF4-FFF2-40B4-BE49-F238E27FC236}">
                <a16:creationId xmlns:a16="http://schemas.microsoft.com/office/drawing/2014/main" id="{3B20CE3E-90A2-644A-89B7-F5D214F694D9}"/>
              </a:ext>
            </a:extLst>
          </p:cNvPr>
          <p:cNvSpPr txBox="1"/>
          <p:nvPr/>
        </p:nvSpPr>
        <p:spPr>
          <a:xfrm>
            <a:off x="0" y="6488668"/>
            <a:ext cx="6169152" cy="369332"/>
          </a:xfrm>
          <a:prstGeom prst="rect">
            <a:avLst/>
          </a:prstGeom>
          <a:noFill/>
        </p:spPr>
        <p:txBody>
          <a:bodyPr wrap="square">
            <a:spAutoFit/>
          </a:bodyPr>
          <a:lstStyle/>
          <a:p>
            <a:pPr lvl="0">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
        <p:nvSpPr>
          <p:cNvPr id="4" name="Rectangle 3">
            <a:extLst>
              <a:ext uri="{FF2B5EF4-FFF2-40B4-BE49-F238E27FC236}">
                <a16:creationId xmlns:a16="http://schemas.microsoft.com/office/drawing/2014/main" id="{08253429-CA92-9642-BF14-A441EDF6140C}"/>
              </a:ext>
            </a:extLst>
          </p:cNvPr>
          <p:cNvSpPr/>
          <p:nvPr/>
        </p:nvSpPr>
        <p:spPr>
          <a:xfrm>
            <a:off x="8866682" y="1543987"/>
            <a:ext cx="3325318" cy="14540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A8EC325-6807-014C-A574-E835819D1A00}"/>
              </a:ext>
            </a:extLst>
          </p:cNvPr>
          <p:cNvSpPr/>
          <p:nvPr/>
        </p:nvSpPr>
        <p:spPr>
          <a:xfrm>
            <a:off x="9866029" y="4446092"/>
            <a:ext cx="2031168" cy="2002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E1E0E9E-F8D4-6E40-97AD-F4BB5922FAEC}"/>
              </a:ext>
            </a:extLst>
          </p:cNvPr>
          <p:cNvSpPr/>
          <p:nvPr/>
        </p:nvSpPr>
        <p:spPr>
          <a:xfrm>
            <a:off x="5792504" y="4700092"/>
            <a:ext cx="2031168" cy="2002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4939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F41A94-4037-FC4F-99B1-99EF244540A0}"/>
              </a:ext>
            </a:extLst>
          </p:cNvPr>
          <p:cNvSpPr>
            <a:spLocks noGrp="1"/>
          </p:cNvSpPr>
          <p:nvPr>
            <p:ph type="title"/>
          </p:nvPr>
        </p:nvSpPr>
        <p:spPr/>
        <p:txBody>
          <a:bodyPr/>
          <a:lstStyle/>
          <a:p>
            <a:r>
              <a:rPr lang="en-US" dirty="0"/>
              <a:t>Future Landscape</a:t>
            </a:r>
          </a:p>
        </p:txBody>
      </p:sp>
      <p:sp>
        <p:nvSpPr>
          <p:cNvPr id="3" name="Content Placeholder 2">
            <a:extLst>
              <a:ext uri="{FF2B5EF4-FFF2-40B4-BE49-F238E27FC236}">
                <a16:creationId xmlns:a16="http://schemas.microsoft.com/office/drawing/2014/main" id="{CBD86E53-033C-5D4B-A064-9151B3C9ACF5}"/>
              </a:ext>
            </a:extLst>
          </p:cNvPr>
          <p:cNvSpPr>
            <a:spLocks noGrp="1"/>
          </p:cNvSpPr>
          <p:nvPr>
            <p:ph idx="1"/>
          </p:nvPr>
        </p:nvSpPr>
        <p:spPr/>
        <p:txBody>
          <a:bodyPr/>
          <a:lstStyle/>
          <a:p>
            <a:r>
              <a:rPr lang="en-US" dirty="0"/>
              <a:t>Will </a:t>
            </a:r>
            <a:r>
              <a:rPr lang="en-US" dirty="0" err="1"/>
              <a:t>quizartinib</a:t>
            </a:r>
            <a:r>
              <a:rPr lang="en-US" dirty="0"/>
              <a:t> (or another FLT3 inhibitor) displace </a:t>
            </a:r>
            <a:r>
              <a:rPr lang="en-US" dirty="0" err="1"/>
              <a:t>midostaurin</a:t>
            </a:r>
            <a:r>
              <a:rPr lang="en-US" dirty="0"/>
              <a:t> in up-front AML?</a:t>
            </a:r>
          </a:p>
          <a:p>
            <a:endParaRPr lang="en-US" dirty="0"/>
          </a:p>
          <a:p>
            <a:r>
              <a:rPr lang="en-US" dirty="0"/>
              <a:t>Could either benefit newly diagnosed “unfit” patients with </a:t>
            </a:r>
            <a:r>
              <a:rPr lang="en-US" dirty="0" err="1"/>
              <a:t>venetoclax</a:t>
            </a:r>
            <a:r>
              <a:rPr lang="en-US" dirty="0"/>
              <a:t>?</a:t>
            </a:r>
          </a:p>
          <a:p>
            <a:endParaRPr lang="en-US" dirty="0"/>
          </a:p>
          <a:p>
            <a:r>
              <a:rPr lang="en-US" dirty="0"/>
              <a:t>Should triplet combinations be standard in R/R FLT3+ AML?</a:t>
            </a:r>
          </a:p>
          <a:p>
            <a:endParaRPr lang="en-US" dirty="0"/>
          </a:p>
        </p:txBody>
      </p:sp>
      <p:sp>
        <p:nvSpPr>
          <p:cNvPr id="4" name="TextBox 3">
            <a:extLst>
              <a:ext uri="{FF2B5EF4-FFF2-40B4-BE49-F238E27FC236}">
                <a16:creationId xmlns:a16="http://schemas.microsoft.com/office/drawing/2014/main" id="{5BC4CE40-F8E5-1343-8CB6-07D45491F227}"/>
              </a:ext>
            </a:extLst>
          </p:cNvPr>
          <p:cNvSpPr txBox="1"/>
          <p:nvPr/>
        </p:nvSpPr>
        <p:spPr>
          <a:xfrm>
            <a:off x="0" y="6488668"/>
            <a:ext cx="6169152" cy="369332"/>
          </a:xfrm>
          <a:prstGeom prst="rect">
            <a:avLst/>
          </a:prstGeom>
          <a:noFill/>
        </p:spPr>
        <p:txBody>
          <a:bodyPr wrap="square">
            <a:spAutoFit/>
          </a:bodyPr>
          <a:lstStyle/>
          <a:p>
            <a:pPr lvl="0">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292330213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7C46B8-1F53-3040-BD92-610EEE2C38FC}"/>
              </a:ext>
            </a:extLst>
          </p:cNvPr>
          <p:cNvSpPr>
            <a:spLocks noGrp="1"/>
          </p:cNvSpPr>
          <p:nvPr>
            <p:ph type="title"/>
          </p:nvPr>
        </p:nvSpPr>
        <p:spPr/>
        <p:txBody>
          <a:bodyPr/>
          <a:lstStyle/>
          <a:p>
            <a:r>
              <a:rPr lang="en-US" dirty="0"/>
              <a:t>Targeting IDH</a:t>
            </a:r>
          </a:p>
        </p:txBody>
      </p:sp>
      <p:sp>
        <p:nvSpPr>
          <p:cNvPr id="3" name="Content Placeholder 2">
            <a:extLst>
              <a:ext uri="{FF2B5EF4-FFF2-40B4-BE49-F238E27FC236}">
                <a16:creationId xmlns:a16="http://schemas.microsoft.com/office/drawing/2014/main" id="{CCD1673F-9C05-F14C-9370-DEA2D216D1EB}"/>
              </a:ext>
            </a:extLst>
          </p:cNvPr>
          <p:cNvSpPr>
            <a:spLocks noGrp="1"/>
          </p:cNvSpPr>
          <p:nvPr>
            <p:ph idx="1"/>
          </p:nvPr>
        </p:nvSpPr>
        <p:spPr>
          <a:xfrm>
            <a:off x="838200" y="1825625"/>
            <a:ext cx="10158984" cy="4351338"/>
          </a:xfrm>
        </p:spPr>
        <p:txBody>
          <a:bodyPr/>
          <a:lstStyle/>
          <a:p>
            <a:r>
              <a:rPr lang="en-US" dirty="0"/>
              <a:t>Established strategy in the R/R setting as a single agent…or is it?</a:t>
            </a:r>
          </a:p>
          <a:p>
            <a:endParaRPr lang="en-US" dirty="0"/>
          </a:p>
          <a:p>
            <a:r>
              <a:rPr lang="en-US" dirty="0"/>
              <a:t>Can we do better with combinations?</a:t>
            </a:r>
          </a:p>
          <a:p>
            <a:endParaRPr lang="en-US" dirty="0"/>
          </a:p>
          <a:p>
            <a:r>
              <a:rPr lang="en-US" dirty="0"/>
              <a:t>Can we move it up-front?</a:t>
            </a:r>
          </a:p>
        </p:txBody>
      </p:sp>
      <p:sp>
        <p:nvSpPr>
          <p:cNvPr id="4" name="TextBox 3">
            <a:extLst>
              <a:ext uri="{FF2B5EF4-FFF2-40B4-BE49-F238E27FC236}">
                <a16:creationId xmlns:a16="http://schemas.microsoft.com/office/drawing/2014/main" id="{E9E7B480-3399-FF44-9AE6-FF71DA0C5715}"/>
              </a:ext>
            </a:extLst>
          </p:cNvPr>
          <p:cNvSpPr txBox="1"/>
          <p:nvPr/>
        </p:nvSpPr>
        <p:spPr>
          <a:xfrm>
            <a:off x="0" y="6488668"/>
            <a:ext cx="6169152" cy="369332"/>
          </a:xfrm>
          <a:prstGeom prst="rect">
            <a:avLst/>
          </a:prstGeom>
          <a:noFill/>
        </p:spPr>
        <p:txBody>
          <a:bodyPr wrap="square">
            <a:spAutoFit/>
          </a:bodyPr>
          <a:lstStyle/>
          <a:p>
            <a:pPr lvl="0">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205458707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1F9FB-CAFD-4C4A-9BF8-08023F205FAA}"/>
              </a:ext>
            </a:extLst>
          </p:cNvPr>
          <p:cNvSpPr>
            <a:spLocks noGrp="1"/>
          </p:cNvSpPr>
          <p:nvPr>
            <p:ph type="title"/>
          </p:nvPr>
        </p:nvSpPr>
        <p:spPr/>
        <p:txBody>
          <a:bodyPr/>
          <a:lstStyle/>
          <a:p>
            <a:r>
              <a:rPr lang="en-US" dirty="0"/>
              <a:t>IDH Inhibitors in IDH+ R/R AML are Standard of Care</a:t>
            </a:r>
          </a:p>
        </p:txBody>
      </p:sp>
      <p:sp>
        <p:nvSpPr>
          <p:cNvPr id="3" name="Content Placeholder 2">
            <a:extLst>
              <a:ext uri="{FF2B5EF4-FFF2-40B4-BE49-F238E27FC236}">
                <a16:creationId xmlns:a16="http://schemas.microsoft.com/office/drawing/2014/main" id="{4F98CC43-D7CC-A64E-B3F3-D6B46C4AB4FD}"/>
              </a:ext>
            </a:extLst>
          </p:cNvPr>
          <p:cNvSpPr>
            <a:spLocks noGrp="1"/>
          </p:cNvSpPr>
          <p:nvPr>
            <p:ph idx="1"/>
          </p:nvPr>
        </p:nvSpPr>
        <p:spPr/>
        <p:txBody>
          <a:bodyPr/>
          <a:lstStyle/>
          <a:p>
            <a:r>
              <a:rPr lang="en-US" dirty="0"/>
              <a:t>FDA approved</a:t>
            </a:r>
          </a:p>
          <a:p>
            <a:endParaRPr lang="en-US" dirty="0"/>
          </a:p>
          <a:p>
            <a:r>
              <a:rPr lang="en-US" dirty="0"/>
              <a:t>Listed in NCCN</a:t>
            </a:r>
          </a:p>
          <a:p>
            <a:endParaRPr lang="en-US" dirty="0"/>
          </a:p>
          <a:p>
            <a:r>
              <a:rPr lang="en-US" dirty="0"/>
              <a:t>Based on single arm uncontrolled studies</a:t>
            </a:r>
          </a:p>
          <a:p>
            <a:endParaRPr lang="en-US" dirty="0"/>
          </a:p>
          <a:p>
            <a:r>
              <a:rPr lang="en-US" dirty="0"/>
              <a:t>What would you see in a randomized study?</a:t>
            </a:r>
          </a:p>
        </p:txBody>
      </p:sp>
      <p:sp>
        <p:nvSpPr>
          <p:cNvPr id="4" name="TextBox 3">
            <a:extLst>
              <a:ext uri="{FF2B5EF4-FFF2-40B4-BE49-F238E27FC236}">
                <a16:creationId xmlns:a16="http://schemas.microsoft.com/office/drawing/2014/main" id="{12366EE7-7E34-5E46-B978-7190D0E38C35}"/>
              </a:ext>
            </a:extLst>
          </p:cNvPr>
          <p:cNvSpPr txBox="1"/>
          <p:nvPr/>
        </p:nvSpPr>
        <p:spPr>
          <a:xfrm>
            <a:off x="0" y="6488668"/>
            <a:ext cx="6169152" cy="369332"/>
          </a:xfrm>
          <a:prstGeom prst="rect">
            <a:avLst/>
          </a:prstGeom>
          <a:noFill/>
        </p:spPr>
        <p:txBody>
          <a:bodyPr wrap="square">
            <a:spAutoFit/>
          </a:bodyPr>
          <a:lstStyle/>
          <a:p>
            <a:pPr lvl="0">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7781370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3EB83E-6A75-4735-B003-D5B864C17470}"/>
              </a:ext>
            </a:extLst>
          </p:cNvPr>
          <p:cNvSpPr>
            <a:spLocks noGrp="1"/>
          </p:cNvSpPr>
          <p:nvPr>
            <p:ph type="title"/>
          </p:nvPr>
        </p:nvSpPr>
        <p:spPr>
          <a:xfrm>
            <a:off x="378464" y="160868"/>
            <a:ext cx="8321156" cy="677333"/>
          </a:xfrm>
        </p:spPr>
        <p:txBody>
          <a:bodyPr>
            <a:noAutofit/>
          </a:bodyPr>
          <a:lstStyle/>
          <a:p>
            <a:r>
              <a:rPr lang="en-US" sz="2400" dirty="0">
                <a:cs typeface="Arial" panose="020B0604020202020204" pitchFamily="34" charset="0"/>
              </a:rPr>
              <a:t>Figure 1. </a:t>
            </a:r>
            <a:r>
              <a:rPr lang="en-US" sz="2400" dirty="0" err="1">
                <a:cs typeface="Arial" panose="020B0604020202020204" pitchFamily="34" charset="0"/>
              </a:rPr>
              <a:t>IDHentify</a:t>
            </a:r>
            <a:r>
              <a:rPr lang="en-US" sz="2400" dirty="0">
                <a:cs typeface="Arial" panose="020B0604020202020204" pitchFamily="34" charset="0"/>
              </a:rPr>
              <a:t>: Key eligibility criteria, study design, and trial endpoints</a:t>
            </a:r>
          </a:p>
        </p:txBody>
      </p:sp>
      <p:sp>
        <p:nvSpPr>
          <p:cNvPr id="58" name="Text Placeholder 9">
            <a:extLst>
              <a:ext uri="{FF2B5EF4-FFF2-40B4-BE49-F238E27FC236}">
                <a16:creationId xmlns:a16="http://schemas.microsoft.com/office/drawing/2014/main" id="{ACF08975-7FFA-4DF4-AFA4-5D686F79AB18}"/>
              </a:ext>
            </a:extLst>
          </p:cNvPr>
          <p:cNvSpPr txBox="1">
            <a:spLocks/>
          </p:cNvSpPr>
          <p:nvPr/>
        </p:nvSpPr>
        <p:spPr>
          <a:xfrm>
            <a:off x="9665818" y="0"/>
            <a:ext cx="2526183" cy="249283"/>
          </a:xfrm>
          <a:prstGeom prst="rect">
            <a:avLst/>
          </a:prstGeom>
        </p:spPr>
        <p:txBody>
          <a:bodyPr vert="horz" lIns="91440" tIns="45720" rIns="91440" bIns="45720" rtlCol="0">
            <a:noAutofit/>
          </a:bodyPr>
          <a:lstStyle>
            <a:lvl1pPr marL="0" indent="0" algn="r" defTabSz="1219170" rtl="0" eaLnBrk="1" latinLnBrk="0" hangingPunct="1">
              <a:lnSpc>
                <a:spcPct val="90000"/>
              </a:lnSpc>
              <a:spcBef>
                <a:spcPts val="800"/>
              </a:spcBef>
              <a:spcAft>
                <a:spcPts val="400"/>
              </a:spcAft>
              <a:buClr>
                <a:schemeClr val="tx2"/>
              </a:buClr>
              <a:buFont typeface="Arial" panose="020B0604020202020204" pitchFamily="34" charset="0"/>
              <a:buNone/>
              <a:defRPr sz="1067" b="0" kern="1200">
                <a:solidFill>
                  <a:schemeClr val="tx2"/>
                </a:solidFill>
                <a:latin typeface="+mn-lt"/>
                <a:ea typeface="+mn-ea"/>
                <a:cs typeface="+mn-cs"/>
              </a:defRPr>
            </a:lvl1pPr>
            <a:lvl2pPr marL="256026" indent="-256026" algn="l" defTabSz="1219170" rtl="0" eaLnBrk="1" latinLnBrk="0" hangingPunct="1">
              <a:lnSpc>
                <a:spcPct val="90000"/>
              </a:lnSpc>
              <a:spcBef>
                <a:spcPts val="0"/>
              </a:spcBef>
              <a:spcAft>
                <a:spcPts val="800"/>
              </a:spcAft>
              <a:buClr>
                <a:schemeClr val="tx2"/>
              </a:buClr>
              <a:buFont typeface="Arial" panose="020B0604020202020204" pitchFamily="34" charset="0"/>
              <a:buChar char="•"/>
              <a:defRPr sz="2133" kern="1200">
                <a:solidFill>
                  <a:schemeClr val="tx1"/>
                </a:solidFill>
                <a:latin typeface="+mn-lt"/>
                <a:ea typeface="+mn-ea"/>
                <a:cs typeface="+mn-cs"/>
              </a:defRPr>
            </a:lvl2pPr>
            <a:lvl3pPr marL="755885" indent="-341367" algn="l" defTabSz="1219170" rtl="0" eaLnBrk="1" latinLnBrk="0" hangingPunct="1">
              <a:lnSpc>
                <a:spcPct val="90000"/>
              </a:lnSpc>
              <a:spcBef>
                <a:spcPts val="0"/>
              </a:spcBef>
              <a:spcAft>
                <a:spcPts val="800"/>
              </a:spcAft>
              <a:buClr>
                <a:schemeClr val="tx2"/>
              </a:buClr>
              <a:buFont typeface="Arial" panose="020B0604020202020204" pitchFamily="34" charset="0"/>
              <a:buChar char="–"/>
              <a:defRPr sz="1867" kern="1200">
                <a:solidFill>
                  <a:schemeClr val="tx1"/>
                </a:solidFill>
                <a:latin typeface="+mn-lt"/>
                <a:ea typeface="+mn-ea"/>
                <a:cs typeface="+mn-cs"/>
              </a:defRPr>
            </a:lvl3pPr>
            <a:lvl4pPr marL="1182594" indent="-268217" algn="l" defTabSz="1219170" rtl="0" eaLnBrk="1" latinLnBrk="0" hangingPunct="1">
              <a:lnSpc>
                <a:spcPct val="90000"/>
              </a:lnSpc>
              <a:spcBef>
                <a:spcPts val="0"/>
              </a:spcBef>
              <a:spcAft>
                <a:spcPts val="800"/>
              </a:spcAft>
              <a:buClr>
                <a:schemeClr val="tx2"/>
              </a:buClr>
              <a:buFont typeface="Arial" panose="020B0604020202020204" pitchFamily="34" charset="0"/>
              <a:buChar char="•"/>
              <a:defRPr sz="1600" kern="1200">
                <a:solidFill>
                  <a:schemeClr val="tx1"/>
                </a:solidFill>
                <a:latin typeface="+mn-lt"/>
                <a:ea typeface="+mn-ea"/>
                <a:cs typeface="+mn-cs"/>
              </a:defRPr>
            </a:lvl4pPr>
            <a:lvl5pPr marL="1609304" indent="-304792" algn="l" defTabSz="1219170" rtl="0" eaLnBrk="1" latinLnBrk="0" hangingPunct="1">
              <a:lnSpc>
                <a:spcPct val="90000"/>
              </a:lnSpc>
              <a:spcBef>
                <a:spcPts val="0"/>
              </a:spcBef>
              <a:spcAft>
                <a:spcPts val="800"/>
              </a:spcAft>
              <a:buClr>
                <a:schemeClr val="tx2"/>
              </a:buClr>
              <a:buFont typeface="Arial" panose="020B0604020202020204" pitchFamily="34" charset="0"/>
              <a:buChar char="–"/>
              <a:tabLst/>
              <a:defRPr sz="1600"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0" marR="0" lvl="0" indent="0" algn="r" defTabSz="1219170" rtl="0" eaLnBrk="1" fontAlgn="auto" latinLnBrk="0" hangingPunct="1">
              <a:lnSpc>
                <a:spcPct val="90000"/>
              </a:lnSpc>
              <a:spcBef>
                <a:spcPts val="800"/>
              </a:spcBef>
              <a:spcAft>
                <a:spcPts val="400"/>
              </a:spcAft>
              <a:buClr>
                <a:srgbClr val="595454"/>
              </a:buClr>
              <a:buSzTx/>
              <a:buFont typeface="Arial" panose="020B0604020202020204" pitchFamily="34" charset="0"/>
              <a:buNone/>
              <a:tabLst/>
              <a:defRPr/>
            </a:pP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mn-cs"/>
              </a:rPr>
              <a:t>AG-221-AML-004</a:t>
            </a:r>
          </a:p>
          <a:p>
            <a:pPr marL="0" marR="0" lvl="0" indent="0" algn="r" defTabSz="1219170" rtl="0" eaLnBrk="1" fontAlgn="auto" latinLnBrk="0" hangingPunct="1">
              <a:lnSpc>
                <a:spcPct val="90000"/>
              </a:lnSpc>
              <a:spcBef>
                <a:spcPts val="800"/>
              </a:spcBef>
              <a:spcAft>
                <a:spcPts val="400"/>
              </a:spcAft>
              <a:buClr>
                <a:srgbClr val="595454"/>
              </a:buClr>
              <a:buSzTx/>
              <a:buFont typeface="Arial" panose="020B0604020202020204" pitchFamily="34" charset="0"/>
              <a:buNone/>
              <a:tabLst/>
              <a:defRPr/>
            </a:pPr>
            <a:endPar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mn-cs"/>
            </a:endParaRPr>
          </a:p>
        </p:txBody>
      </p:sp>
      <p:sp>
        <p:nvSpPr>
          <p:cNvPr id="59" name="Rectangle 58">
            <a:extLst>
              <a:ext uri="{FF2B5EF4-FFF2-40B4-BE49-F238E27FC236}">
                <a16:creationId xmlns:a16="http://schemas.microsoft.com/office/drawing/2014/main" id="{61CFBC68-09A9-4A51-9990-CC3C079215CD}"/>
              </a:ext>
            </a:extLst>
          </p:cNvPr>
          <p:cNvSpPr/>
          <p:nvPr/>
        </p:nvSpPr>
        <p:spPr>
          <a:xfrm>
            <a:off x="325318" y="5883487"/>
            <a:ext cx="11328399" cy="707886"/>
          </a:xfrm>
          <a:prstGeom prst="rect">
            <a:avLst/>
          </a:prstGeom>
        </p:spPr>
        <p:txBody>
          <a:bodyPr wrap="square" anchor="b" anchorCtr="0">
            <a:spAutoFit/>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30000" noProof="0" dirty="0" err="1">
                <a:ln>
                  <a:noFill/>
                </a:ln>
                <a:solidFill>
                  <a:srgbClr val="595454"/>
                </a:solidFill>
                <a:effectLst/>
                <a:uLnTx/>
                <a:uFillTx/>
                <a:latin typeface="Trebuchet MS" panose="020B0603020202020204"/>
                <a:ea typeface="+mn-ea"/>
                <a:cs typeface="+mn-cs"/>
              </a:rPr>
              <a:t>a</a:t>
            </a:r>
            <a:r>
              <a:rPr kumimoji="0" lang="en-US" sz="800" b="0" i="0" u="none" strike="noStrike" kern="1200" cap="none" spc="0" normalizeH="0" baseline="0" noProof="0" dirty="0" err="1">
                <a:ln>
                  <a:noFill/>
                </a:ln>
                <a:solidFill>
                  <a:srgbClr val="595454"/>
                </a:solidFill>
                <a:effectLst/>
                <a:uLnTx/>
                <a:uFillTx/>
                <a:latin typeface="Trebuchet MS" panose="020B0603020202020204"/>
                <a:ea typeface="+mn-ea"/>
                <a:cs typeface="+mn-cs"/>
              </a:rPr>
              <a:t>Randomization</a:t>
            </a:r>
            <a:r>
              <a:rPr kumimoji="0" lang="en-US" sz="800" b="0" i="0" u="none" strike="noStrike" kern="1200" cap="none" spc="0" normalizeH="0" baseline="0" noProof="0" dirty="0">
                <a:ln>
                  <a:noFill/>
                </a:ln>
                <a:solidFill>
                  <a:srgbClr val="595454"/>
                </a:solidFill>
                <a:effectLst/>
                <a:uLnTx/>
                <a:uFillTx/>
                <a:latin typeface="Trebuchet MS" panose="020B0603020202020204"/>
                <a:ea typeface="+mn-ea"/>
                <a:cs typeface="+mn-cs"/>
              </a:rPr>
              <a:t> was stratified by prior intensive AML therapy, primary refractory AML, and prior hematopoietic stem cell transplant (HSCT) (each yes vs. no).</a:t>
            </a: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595454"/>
                </a:solidFill>
                <a:effectLst/>
                <a:uLnTx/>
                <a:uFillTx/>
                <a:latin typeface="Trebuchet MS" panose="020B0603020202020204"/>
                <a:ea typeface="+mn-ea"/>
                <a:cs typeface="+mn-cs"/>
              </a:rPr>
              <a:t>AML, acute myeloid leukemia; AZA, azacitidine;  BSC, best supportive care; CCR, conventional care regimens; CR, complete remission; CRi/CRp, CR with incomplete blood count/platelet recovery; d, day; ECOG PS, </a:t>
            </a:r>
            <a:r>
              <a:rPr kumimoji="0" lang="en-US" sz="800" b="0" i="0" u="none" strike="noStrike" kern="1200" cap="none" spc="0" normalizeH="0" baseline="0" noProof="0" dirty="0">
                <a:ln>
                  <a:noFill/>
                </a:ln>
                <a:solidFill>
                  <a:srgbClr val="595454"/>
                </a:solidFill>
                <a:effectLst/>
                <a:uLnTx/>
                <a:uFillTx/>
                <a:latin typeface="Trebuchet MS" panose="020B0603020202020204"/>
                <a:ea typeface="Calibri" panose="020F0502020204030204" pitchFamily="34" charset="0"/>
                <a:cs typeface="Times New Roman" panose="02020603050405020304" pitchFamily="18" charset="0"/>
              </a:rPr>
              <a:t>Eastern Cooperative Oncology Group performance status;</a:t>
            </a:r>
            <a:r>
              <a:rPr kumimoji="0" lang="en-US" sz="800" b="0" i="0" u="none" strike="noStrike" kern="1200" cap="none" spc="0" normalizeH="0" baseline="0" noProof="0" dirty="0">
                <a:ln>
                  <a:noFill/>
                </a:ln>
                <a:solidFill>
                  <a:srgbClr val="595454"/>
                </a:solidFill>
                <a:effectLst/>
                <a:uLnTx/>
                <a:uFillTx/>
                <a:latin typeface="Trebuchet MS" panose="020B0603020202020204"/>
                <a:ea typeface="+mn-ea"/>
                <a:cs typeface="+mn-cs"/>
              </a:rPr>
              <a:t> EFS, event-free survival; ENA, enasidenib; IC, intensive chemotherapy; HI, hematologic improvement; IC, intensive chemotherapy; IDAC, </a:t>
            </a:r>
            <a:r>
              <a:rPr kumimoji="0" lang="en-US" sz="800" b="0" i="0" u="none" strike="noStrike" kern="1200" cap="none" spc="0" normalizeH="0" baseline="0" noProof="0" dirty="0">
                <a:ln>
                  <a:noFill/>
                </a:ln>
                <a:solidFill>
                  <a:srgbClr val="595454"/>
                </a:solidFill>
                <a:effectLst/>
                <a:uLnTx/>
                <a:uFillTx/>
                <a:latin typeface="Trebuchet MS" panose="020B0603020202020204"/>
                <a:ea typeface="Calibri" panose="020F0502020204030204" pitchFamily="34" charset="0"/>
                <a:cs typeface="ArialUnicodeMS"/>
              </a:rPr>
              <a:t>intermediate-dose </a:t>
            </a:r>
            <a:r>
              <a:rPr kumimoji="0" lang="en-US" sz="800" b="0" i="0" u="none" strike="noStrike" kern="1200" cap="none" spc="0" normalizeH="0" baseline="0" noProof="0" dirty="0">
                <a:ln>
                  <a:noFill/>
                </a:ln>
                <a:solidFill>
                  <a:srgbClr val="595454"/>
                </a:solidFill>
                <a:effectLst/>
                <a:uLnTx/>
                <a:uFillTx/>
                <a:latin typeface="Trebuchet MS" panose="020B0603020202020204"/>
                <a:ea typeface="Calibri" panose="020F0502020204030204" pitchFamily="34" charset="0"/>
                <a:cs typeface="Times New Roman" panose="02020603050405020304" pitchFamily="18" charset="0"/>
              </a:rPr>
              <a:t>cytarabine; </a:t>
            </a:r>
            <a:r>
              <a:rPr kumimoji="0" lang="en-US" sz="800" b="0" i="0" u="none" strike="noStrike" kern="1200" cap="none" spc="0" normalizeH="0" baseline="0" noProof="0" dirty="0">
                <a:ln>
                  <a:noFill/>
                </a:ln>
                <a:solidFill>
                  <a:srgbClr val="595454"/>
                </a:solidFill>
                <a:effectLst/>
                <a:uLnTx/>
                <a:uFillTx/>
                <a:latin typeface="Trebuchet MS" panose="020B0603020202020204"/>
                <a:ea typeface="+mn-ea"/>
                <a:cs typeface="+mn-cs"/>
              </a:rPr>
              <a:t>IDH2, isocitrate dehydrogenase 2; IV, intravenous; </a:t>
            </a:r>
            <a:r>
              <a:rPr kumimoji="0" lang="en-US" sz="800" b="0" i="0" u="none" strike="noStrike" kern="1200" cap="none" spc="0" normalizeH="0" baseline="0" noProof="0" dirty="0">
                <a:ln>
                  <a:noFill/>
                </a:ln>
                <a:solidFill>
                  <a:srgbClr val="595454"/>
                </a:solidFill>
                <a:effectLst/>
                <a:uLnTx/>
                <a:uFillTx/>
                <a:latin typeface="Trebuchet MS" panose="020B0603020202020204"/>
                <a:ea typeface="+mn-ea"/>
                <a:cs typeface="Trebuchet MS"/>
              </a:rPr>
              <a:t>IWG, International Working Group; </a:t>
            </a:r>
            <a:r>
              <a:rPr kumimoji="0" lang="en-US" sz="800" b="0" i="0" u="none" strike="noStrike" kern="1200" cap="none" spc="0" normalizeH="0" baseline="0" noProof="0" dirty="0">
                <a:ln>
                  <a:noFill/>
                </a:ln>
                <a:solidFill>
                  <a:srgbClr val="595454"/>
                </a:solidFill>
                <a:effectLst/>
                <a:uLnTx/>
                <a:uFillTx/>
                <a:latin typeface="Trebuchet MS" panose="020B0603020202020204"/>
                <a:ea typeface="+mn-ea"/>
                <a:cs typeface="+mn-cs"/>
              </a:rPr>
              <a:t>LDAC, low</a:t>
            </a:r>
            <a:r>
              <a:rPr kumimoji="0" lang="en-US" sz="800" b="0" i="0" u="none" strike="noStrike" kern="1200" cap="none" spc="0" normalizeH="0" baseline="0" noProof="0" dirty="0">
                <a:ln>
                  <a:noFill/>
                </a:ln>
                <a:solidFill>
                  <a:srgbClr val="595454"/>
                </a:solidFill>
                <a:effectLst/>
                <a:uLnTx/>
                <a:uFillTx/>
                <a:latin typeface="Trebuchet MS" panose="020B0603020202020204"/>
                <a:ea typeface="Calibri" panose="020F0502020204030204" pitchFamily="34" charset="0"/>
                <a:cs typeface="ArialUnicodeMS"/>
              </a:rPr>
              <a:t>-dose </a:t>
            </a:r>
            <a:r>
              <a:rPr kumimoji="0" lang="en-US" sz="800" b="0" i="0" u="none" strike="noStrike" kern="1200" cap="none" spc="0" normalizeH="0" baseline="0" noProof="0" dirty="0">
                <a:ln>
                  <a:noFill/>
                </a:ln>
                <a:solidFill>
                  <a:srgbClr val="595454"/>
                </a:solidFill>
                <a:effectLst/>
                <a:uLnTx/>
                <a:uFillTx/>
                <a:latin typeface="Trebuchet MS" panose="020B0603020202020204"/>
                <a:ea typeface="Calibri" panose="020F0502020204030204" pitchFamily="34" charset="0"/>
                <a:cs typeface="Times New Roman" panose="02020603050405020304" pitchFamily="18" charset="0"/>
              </a:rPr>
              <a:t>cytarabine;</a:t>
            </a:r>
            <a:r>
              <a:rPr kumimoji="0" lang="en-US" sz="800" b="0" i="0" u="none" strike="noStrike" kern="1200" cap="none" spc="0" normalizeH="0" baseline="0" noProof="0" dirty="0">
                <a:ln>
                  <a:noFill/>
                </a:ln>
                <a:solidFill>
                  <a:srgbClr val="595454"/>
                </a:solidFill>
                <a:effectLst/>
                <a:uLnTx/>
                <a:uFillTx/>
                <a:latin typeface="Trebuchet MS" panose="020B0603020202020204"/>
                <a:ea typeface="Calibri" panose="020F0502020204030204" pitchFamily="34" charset="0"/>
                <a:cs typeface="ArialUnicodeMS"/>
              </a:rPr>
              <a:t> m</a:t>
            </a:r>
            <a:r>
              <a:rPr kumimoji="0" lang="en-US" sz="800" b="0" i="0" u="none" strike="noStrike" kern="1200" cap="none" spc="0" normalizeH="0" baseline="0" noProof="0" dirty="0">
                <a:ln>
                  <a:noFill/>
                </a:ln>
                <a:solidFill>
                  <a:srgbClr val="595454"/>
                </a:solidFill>
                <a:effectLst/>
                <a:uLnTx/>
                <a:uFillTx/>
                <a:latin typeface="Trebuchet MS" panose="020B0603020202020204"/>
                <a:ea typeface="+mn-ea"/>
                <a:cs typeface="+mn-cs"/>
              </a:rPr>
              <a:t>IDH2, mutant isocitrate dehydrogenase 2; </a:t>
            </a:r>
            <a:r>
              <a:rPr kumimoji="0" lang="en-US" sz="800" b="0"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t>MLFS, </a:t>
            </a:r>
            <a:r>
              <a:rPr kumimoji="0" lang="en-US" sz="800" b="0" i="0" u="none" strike="noStrike" kern="1200" cap="none" spc="0" normalizeH="0" baseline="0" noProof="0" dirty="0">
                <a:ln>
                  <a:noFill/>
                </a:ln>
                <a:solidFill>
                  <a:srgbClr val="595454"/>
                </a:solidFill>
                <a:effectLst/>
                <a:uLnTx/>
                <a:uFillTx/>
                <a:latin typeface="Trebuchet MS" panose="020B0603020202020204"/>
                <a:ea typeface="Times New Roman" panose="02020603050405020304" pitchFamily="18" charset="0"/>
                <a:cs typeface="+mn-cs"/>
              </a:rPr>
              <a:t>morphologic leukemia-free state;</a:t>
            </a:r>
            <a:r>
              <a:rPr kumimoji="0" lang="en-US" sz="800" b="0"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t> </a:t>
            </a:r>
            <a:r>
              <a:rPr kumimoji="0" lang="en-US" sz="800" b="0" i="0" u="none" strike="noStrike" kern="1200" cap="none" spc="0" normalizeH="0" baseline="0" noProof="0" dirty="0">
                <a:ln>
                  <a:noFill/>
                </a:ln>
                <a:solidFill>
                  <a:srgbClr val="595454"/>
                </a:solidFill>
                <a:effectLst/>
                <a:uLnTx/>
                <a:uFillTx/>
                <a:latin typeface="Trebuchet MS" panose="020B0603020202020204"/>
                <a:ea typeface="+mn-ea"/>
                <a:cs typeface="+mn-cs"/>
              </a:rPr>
              <a:t>ORR, overall response rate; PR, partial response; OS, overall survival; Pts, patients; RBC, red blood cell; SC, subcutaneous; TI, </a:t>
            </a:r>
            <a:r>
              <a:rPr kumimoji="0" lang="en-US" sz="800" b="0" i="0" u="none" strike="noStrike" kern="1200" cap="none" spc="0" normalizeH="0" baseline="0" noProof="0" dirty="0">
                <a:ln>
                  <a:noFill/>
                </a:ln>
                <a:solidFill>
                  <a:srgbClr val="595454"/>
                </a:solidFill>
                <a:effectLst/>
                <a:uLnTx/>
                <a:uFillTx/>
                <a:latin typeface="Trebuchet MS" panose="020B0603020202020204"/>
                <a:ea typeface="Calibri" panose="020F0502020204030204" pitchFamily="34" charset="0"/>
                <a:cs typeface="ArialUnicodeMS"/>
              </a:rPr>
              <a:t>transfusion independence; </a:t>
            </a:r>
            <a:r>
              <a:rPr kumimoji="0" lang="en-US" sz="800" b="0" i="0" u="none" strike="noStrike" kern="1200" cap="none" spc="0" normalizeH="0" baseline="0" noProof="0" dirty="0">
                <a:ln>
                  <a:noFill/>
                </a:ln>
                <a:solidFill>
                  <a:srgbClr val="595454"/>
                </a:solidFill>
                <a:effectLst/>
                <a:uLnTx/>
                <a:uFillTx/>
                <a:latin typeface="Trebuchet MS" panose="020B0603020202020204"/>
                <a:ea typeface="+mn-ea"/>
                <a:cs typeface="+mn-cs"/>
              </a:rPr>
              <a:t>TTF, </a:t>
            </a:r>
            <a:r>
              <a:rPr kumimoji="0" lang="en-US" sz="800" b="0" i="0" u="none" strike="noStrike" kern="1200" cap="none" spc="0" normalizeH="0" baseline="0" noProof="0" dirty="0">
                <a:ln>
                  <a:noFill/>
                </a:ln>
                <a:solidFill>
                  <a:srgbClr val="595454"/>
                </a:solidFill>
                <a:effectLst/>
                <a:uLnTx/>
                <a:uFillTx/>
                <a:latin typeface="Trebuchet MS" panose="020B0603020202020204"/>
                <a:ea typeface="Calibri" panose="020F0502020204030204" pitchFamily="34" charset="0"/>
                <a:cs typeface="ArialUnicodeMS"/>
              </a:rPr>
              <a:t>time to Tx failure; Tx, treatment</a:t>
            </a:r>
            <a:r>
              <a:rPr kumimoji="0" lang="en-US" sz="800" b="0" i="0" u="none" strike="noStrike" kern="1200" cap="none" spc="0" normalizeH="0" baseline="0" noProof="0" dirty="0">
                <a:ln>
                  <a:noFill/>
                </a:ln>
                <a:solidFill>
                  <a:srgbClr val="595454"/>
                </a:solidFill>
                <a:effectLst/>
                <a:uLnTx/>
                <a:uFillTx/>
                <a:latin typeface="Trebuchet MS" panose="020B0603020202020204"/>
                <a:ea typeface="+mn-ea"/>
                <a:cs typeface="+mn-cs"/>
              </a:rPr>
              <a:t>.</a:t>
            </a:r>
          </a:p>
        </p:txBody>
      </p:sp>
      <p:sp>
        <p:nvSpPr>
          <p:cNvPr id="62" name="Rectangle 61">
            <a:extLst>
              <a:ext uri="{FF2B5EF4-FFF2-40B4-BE49-F238E27FC236}">
                <a16:creationId xmlns:a16="http://schemas.microsoft.com/office/drawing/2014/main" id="{F9E58E2E-1B4C-4291-9A5A-0A6AB642E723}"/>
              </a:ext>
            </a:extLst>
          </p:cNvPr>
          <p:cNvSpPr/>
          <p:nvPr/>
        </p:nvSpPr>
        <p:spPr>
          <a:xfrm>
            <a:off x="6919512" y="1792646"/>
            <a:ext cx="2194598" cy="731520"/>
          </a:xfrm>
          <a:prstGeom prst="rect">
            <a:avLst/>
          </a:prstGeom>
          <a:solidFill>
            <a:srgbClr val="DF603A"/>
          </a:solidFill>
          <a:ln w="19050" cap="flat" cmpd="sng" algn="ctr">
            <a:noFill/>
            <a:prstDash val="solid"/>
          </a:ln>
          <a:effectLst/>
        </p:spPr>
        <p:txBody>
          <a:bodyPr lIns="45720" rIns="0" anchor="ctr"/>
          <a:lstStyle/>
          <a:p>
            <a:pPr marL="0" marR="0" lvl="1" indent="0" algn="ctr" defTabSz="457189" rtl="0" eaLnBrk="1" fontAlgn="base" latinLnBrk="0" hangingPunct="1">
              <a:lnSpc>
                <a:spcPct val="100000"/>
              </a:lnSpc>
              <a:spcBef>
                <a:spcPts val="0"/>
              </a:spcBef>
              <a:spcAft>
                <a:spcPts val="0"/>
              </a:spcAft>
              <a:buClr>
                <a:srgbClr val="002159"/>
              </a:buClr>
              <a:buSzTx/>
              <a:buFontTx/>
              <a:buNone/>
              <a:tabLst/>
              <a:defRPr/>
            </a:pPr>
            <a:r>
              <a:rPr kumimoji="0" lang="en-US" sz="1600" b="1" i="0" u="none" strike="noStrike" kern="0" cap="none" spc="0" normalizeH="0" baseline="0" noProof="0" dirty="0">
                <a:ln>
                  <a:noFill/>
                </a:ln>
                <a:solidFill>
                  <a:srgbClr val="FFFFFF"/>
                </a:solidFill>
                <a:effectLst/>
                <a:uLnTx/>
                <a:uFillTx/>
                <a:latin typeface="Trebuchet MS" panose="020B0603020202020204"/>
                <a:ea typeface="+mn-ea"/>
                <a:cs typeface="Arial" charset="0"/>
              </a:rPr>
              <a:t>ENA </a:t>
            </a:r>
          </a:p>
          <a:p>
            <a:pPr marL="3175" marR="0" lvl="1" indent="0" algn="ctr" defTabSz="457189" rtl="0" eaLnBrk="1" fontAlgn="base" latinLnBrk="0" hangingPunct="1">
              <a:lnSpc>
                <a:spcPct val="90000"/>
              </a:lnSpc>
              <a:spcBef>
                <a:spcPts val="0"/>
              </a:spcBef>
              <a:spcAft>
                <a:spcPts val="0"/>
              </a:spcAft>
              <a:buClr>
                <a:srgbClr val="BE2BBB"/>
              </a:buClr>
              <a:buSzPct val="125000"/>
              <a:buFontTx/>
              <a:buNone/>
              <a:tabLst/>
              <a:defRPr/>
            </a:pPr>
            <a:r>
              <a:rPr kumimoji="0" lang="en-US" sz="1600" b="0" i="1" u="none" strike="noStrike" kern="0" cap="none" spc="0" normalizeH="0" baseline="0" noProof="0" dirty="0">
                <a:ln>
                  <a:noFill/>
                </a:ln>
                <a:solidFill>
                  <a:srgbClr val="FFFFFF"/>
                </a:solidFill>
                <a:effectLst/>
                <a:uLnTx/>
                <a:uFillTx/>
                <a:latin typeface="Trebuchet MS" panose="020B0603020202020204"/>
                <a:ea typeface="+mn-ea"/>
                <a:cs typeface="Arial" charset="0"/>
              </a:rPr>
              <a:t>ENA 100 mg QD (continuous)</a:t>
            </a:r>
          </a:p>
        </p:txBody>
      </p:sp>
      <p:sp>
        <p:nvSpPr>
          <p:cNvPr id="63" name="Rectangle 62">
            <a:extLst>
              <a:ext uri="{FF2B5EF4-FFF2-40B4-BE49-F238E27FC236}">
                <a16:creationId xmlns:a16="http://schemas.microsoft.com/office/drawing/2014/main" id="{420C1145-F0CA-4494-BDE0-3C253F53882C}"/>
              </a:ext>
            </a:extLst>
          </p:cNvPr>
          <p:cNvSpPr/>
          <p:nvPr/>
        </p:nvSpPr>
        <p:spPr>
          <a:xfrm>
            <a:off x="6924888" y="2917686"/>
            <a:ext cx="2196186" cy="731520"/>
          </a:xfrm>
          <a:prstGeom prst="rect">
            <a:avLst/>
          </a:prstGeom>
          <a:solidFill>
            <a:srgbClr val="A69F9F"/>
          </a:solidFill>
          <a:ln w="19050" cap="flat" cmpd="sng" algn="ctr">
            <a:noFill/>
            <a:prstDash val="solid"/>
          </a:ln>
          <a:effectLst/>
        </p:spPr>
        <p:txBody>
          <a:bodyPr lIns="45720" rIns="91440" anchor="ctr"/>
          <a:lstStyle/>
          <a:p>
            <a:pPr marL="0" marR="0" lvl="1" indent="0" algn="ctr" defTabSz="457189" rtl="0" eaLnBrk="1" fontAlgn="base" latinLnBrk="0" hangingPunct="1">
              <a:lnSpc>
                <a:spcPct val="100000"/>
              </a:lnSpc>
              <a:spcBef>
                <a:spcPts val="0"/>
              </a:spcBef>
              <a:spcAft>
                <a:spcPts val="0"/>
              </a:spcAft>
              <a:buClr>
                <a:srgbClr val="002159"/>
              </a:buClr>
              <a:buSzTx/>
              <a:buFontTx/>
              <a:buNone/>
              <a:tabLst/>
              <a:defRPr/>
            </a:pPr>
            <a:r>
              <a:rPr kumimoji="0" lang="en-US" sz="1600" b="1" i="0" u="none" strike="noStrike" kern="0" cap="none" spc="0" normalizeH="0" baseline="0" noProof="0" dirty="0">
                <a:ln>
                  <a:noFill/>
                </a:ln>
                <a:solidFill>
                  <a:srgbClr val="FFFFFF"/>
                </a:solidFill>
                <a:effectLst/>
                <a:uLnTx/>
                <a:uFillTx/>
                <a:latin typeface="Trebuchet MS" panose="020B0603020202020204"/>
                <a:ea typeface="+mn-ea"/>
                <a:cs typeface="Arial" pitchFamily="34" charset="0"/>
              </a:rPr>
              <a:t>CCR</a:t>
            </a:r>
            <a:endParaRPr kumimoji="0" lang="en-US" sz="1600" b="1" i="0" u="none" strike="noStrike" kern="0" cap="none" spc="0" normalizeH="0" baseline="0" noProof="0" dirty="0">
              <a:ln>
                <a:noFill/>
              </a:ln>
              <a:solidFill>
                <a:srgbClr val="FFFFFF"/>
              </a:solidFill>
              <a:effectLst/>
              <a:uLnTx/>
              <a:uFillTx/>
              <a:latin typeface="Trebuchet MS" panose="020B0603020202020204"/>
              <a:ea typeface="+mn-ea"/>
              <a:cs typeface="Arial" charset="0"/>
            </a:endParaRPr>
          </a:p>
          <a:p>
            <a:pPr marL="3175" marR="0" lvl="0" indent="0" algn="ctr" defTabSz="457189" rtl="0" eaLnBrk="0" fontAlgn="auto" latinLnBrk="0" hangingPunct="0">
              <a:lnSpc>
                <a:spcPct val="90000"/>
              </a:lnSpc>
              <a:spcBef>
                <a:spcPts val="0"/>
              </a:spcBef>
              <a:spcAft>
                <a:spcPts val="0"/>
              </a:spcAft>
              <a:buClr>
                <a:srgbClr val="BE2BBB"/>
              </a:buClr>
              <a:buSzPct val="125000"/>
              <a:buFontTx/>
              <a:buNone/>
              <a:tabLst>
                <a:tab pos="396875" algn="l"/>
              </a:tabLst>
              <a:defRPr/>
            </a:pPr>
            <a:r>
              <a:rPr kumimoji="0" lang="en-US" sz="1600" b="0" i="1" u="none" strike="noStrike" kern="0" cap="none" spc="0" normalizeH="0" baseline="0" noProof="0" dirty="0">
                <a:ln>
                  <a:noFill/>
                </a:ln>
                <a:solidFill>
                  <a:srgbClr val="FFFFFF"/>
                </a:solidFill>
                <a:effectLst/>
                <a:uLnTx/>
                <a:uFillTx/>
                <a:latin typeface="Trebuchet MS" panose="020B0603020202020204"/>
                <a:ea typeface="+mn-ea"/>
                <a:cs typeface="Arial" pitchFamily="34" charset="0"/>
              </a:rPr>
              <a:t>Pts receive preselected CCR</a:t>
            </a:r>
          </a:p>
        </p:txBody>
      </p:sp>
      <p:sp>
        <p:nvSpPr>
          <p:cNvPr id="64" name="Rectangle 63">
            <a:extLst>
              <a:ext uri="{FF2B5EF4-FFF2-40B4-BE49-F238E27FC236}">
                <a16:creationId xmlns:a16="http://schemas.microsoft.com/office/drawing/2014/main" id="{6FB898AE-C433-4F20-97E1-38E5BECBD673}"/>
              </a:ext>
            </a:extLst>
          </p:cNvPr>
          <p:cNvSpPr/>
          <p:nvPr/>
        </p:nvSpPr>
        <p:spPr>
          <a:xfrm>
            <a:off x="2197071" y="3790765"/>
            <a:ext cx="8321156" cy="2051636"/>
          </a:xfrm>
          <a:prstGeom prst="rect">
            <a:avLst/>
          </a:prstGeom>
          <a:solidFill>
            <a:srgbClr val="C5FFE6"/>
          </a:solidFill>
          <a:ln w="19050">
            <a:noFill/>
          </a:ln>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lIns="91440"/>
          <a:lstStyle/>
          <a:p>
            <a:pPr marL="0" marR="0" lvl="0" indent="0" algn="l" defTabSz="457189" rtl="0" eaLnBrk="1" fontAlgn="auto" latinLnBrk="0" hangingPunct="1">
              <a:lnSpc>
                <a:spcPct val="100000"/>
              </a:lnSpc>
              <a:spcBef>
                <a:spcPts val="0"/>
              </a:spcBef>
              <a:spcAft>
                <a:spcPts val="200"/>
              </a:spcAft>
              <a:buClr>
                <a:srgbClr val="595454"/>
              </a:buClr>
              <a:buSzTx/>
              <a:buFontTx/>
              <a:buNone/>
              <a:tabLst/>
              <a:defRPr/>
            </a:pPr>
            <a:r>
              <a:rPr kumimoji="0" lang="en-US" sz="1800" b="1"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t>Primary endpoint</a:t>
            </a:r>
            <a:endParaRPr kumimoji="0" lang="en-US" sz="1800" b="0"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endParaRPr>
          </a:p>
          <a:p>
            <a:pPr marL="168275" marR="0" lvl="0" indent="-168275" algn="l" defTabSz="914400" rtl="0" eaLnBrk="1" fontAlgn="auto" latinLnBrk="0" hangingPunct="1">
              <a:lnSpc>
                <a:spcPct val="100000"/>
              </a:lnSpc>
              <a:spcBef>
                <a:spcPts val="0"/>
              </a:spcBef>
              <a:spcAft>
                <a:spcPts val="200"/>
              </a:spcAft>
              <a:buClr>
                <a:srgbClr val="595454"/>
              </a:buClr>
              <a:buSzPct val="125000"/>
              <a:buFont typeface="Arial" panose="020B0604020202020204" pitchFamily="34" charset="0"/>
              <a:buChar char="•"/>
              <a:tabLst/>
              <a:defRPr/>
            </a:pPr>
            <a:r>
              <a:rPr kumimoji="0" lang="en-US" sz="1400" b="1"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t>OS: </a:t>
            </a:r>
            <a:r>
              <a:rPr kumimoji="0" lang="en-US" sz="1400" b="0"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t>Time from randomization until death </a:t>
            </a:r>
            <a:endParaRPr kumimoji="0" lang="en-US" sz="1400" b="1"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endParaRPr>
          </a:p>
          <a:p>
            <a:pPr marL="3175" marR="0" lvl="0" indent="0" algn="l" defTabSz="914400" rtl="0" eaLnBrk="1" fontAlgn="auto" latinLnBrk="0" hangingPunct="1">
              <a:lnSpc>
                <a:spcPct val="100000"/>
              </a:lnSpc>
              <a:spcBef>
                <a:spcPts val="0"/>
              </a:spcBef>
              <a:spcAft>
                <a:spcPts val="200"/>
              </a:spcAft>
              <a:buClr>
                <a:srgbClr val="BE2BBB"/>
              </a:buClr>
              <a:buSzPct val="125000"/>
              <a:buFontTx/>
              <a:buNone/>
              <a:tabLst/>
              <a:defRPr/>
            </a:pPr>
            <a:r>
              <a:rPr kumimoji="0" lang="en-US" sz="1800" b="1"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t>Key secondary endpoints</a:t>
            </a:r>
          </a:p>
          <a:p>
            <a:pPr marL="168275" marR="0" lvl="0" indent="-168275" algn="l" defTabSz="914400" rtl="0" eaLnBrk="1" fontAlgn="auto" latinLnBrk="0" hangingPunct="1">
              <a:lnSpc>
                <a:spcPct val="100000"/>
              </a:lnSpc>
              <a:spcBef>
                <a:spcPts val="0"/>
              </a:spcBef>
              <a:spcAft>
                <a:spcPts val="200"/>
              </a:spcAft>
              <a:buClr>
                <a:srgbClr val="595454"/>
              </a:buClr>
              <a:buSzPct val="125000"/>
              <a:buFont typeface="Arial" panose="020B0604020202020204" pitchFamily="34" charset="0"/>
              <a:buChar char="•"/>
              <a:tabLst/>
              <a:defRPr/>
            </a:pPr>
            <a:r>
              <a:rPr kumimoji="0" lang="en-US" sz="1400" b="1"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t>EFS: </a:t>
            </a:r>
            <a:r>
              <a:rPr kumimoji="0" lang="en-US" sz="1400" b="0"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t>Time from randomization to disease progression, relapse, or death</a:t>
            </a:r>
          </a:p>
          <a:p>
            <a:pPr marL="168275" marR="0" lvl="0" indent="-168275" algn="l" defTabSz="914400" rtl="0" eaLnBrk="1" fontAlgn="auto" latinLnBrk="0" hangingPunct="1">
              <a:lnSpc>
                <a:spcPct val="100000"/>
              </a:lnSpc>
              <a:spcBef>
                <a:spcPts val="0"/>
              </a:spcBef>
              <a:spcAft>
                <a:spcPts val="200"/>
              </a:spcAft>
              <a:buClr>
                <a:srgbClr val="595454"/>
              </a:buClr>
              <a:buSzPct val="125000"/>
              <a:buFont typeface="Arial" panose="020B0604020202020204" pitchFamily="34" charset="0"/>
              <a:buChar char="•"/>
              <a:tabLst/>
              <a:defRPr/>
            </a:pPr>
            <a:r>
              <a:rPr kumimoji="0" lang="en-US" sz="1400" b="1"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t>TTF: </a:t>
            </a:r>
            <a:r>
              <a:rPr kumimoji="0" lang="en-US" sz="1400" b="0"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t>Time from randomization to Tx discontinuation</a:t>
            </a:r>
            <a:endParaRPr kumimoji="0" lang="en-US" sz="1400" b="1"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endParaRPr>
          </a:p>
          <a:p>
            <a:pPr marL="168275" marR="0" lvl="0" indent="-168275" algn="l" defTabSz="914400" rtl="0" eaLnBrk="1" fontAlgn="auto" latinLnBrk="0" hangingPunct="1">
              <a:lnSpc>
                <a:spcPct val="100000"/>
              </a:lnSpc>
              <a:spcBef>
                <a:spcPts val="0"/>
              </a:spcBef>
              <a:spcAft>
                <a:spcPts val="200"/>
              </a:spcAft>
              <a:buClr>
                <a:srgbClr val="595454"/>
              </a:buClr>
              <a:buSzPct val="125000"/>
              <a:buFont typeface="Arial" panose="020B0604020202020204" pitchFamily="34" charset="0"/>
              <a:buChar char="•"/>
              <a:tabLst/>
              <a:defRPr/>
            </a:pPr>
            <a:r>
              <a:rPr kumimoji="0" lang="en-US" sz="1400" b="1"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t>ORR: </a:t>
            </a:r>
            <a:r>
              <a:rPr kumimoji="0" lang="en-US" sz="1400" b="0"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t>CR + </a:t>
            </a:r>
            <a:r>
              <a:rPr kumimoji="0" lang="en-US" sz="1400" b="0" i="0" u="none" strike="noStrike" kern="0" cap="none" spc="0" normalizeH="0" baseline="0" noProof="0" dirty="0" err="1">
                <a:ln>
                  <a:noFill/>
                </a:ln>
                <a:solidFill>
                  <a:srgbClr val="595454"/>
                </a:solidFill>
                <a:effectLst/>
                <a:uLnTx/>
                <a:uFillTx/>
                <a:latin typeface="Trebuchet MS" panose="020B0603020202020204"/>
                <a:ea typeface="+mn-ea"/>
                <a:cs typeface="Arial" pitchFamily="34" charset="0"/>
              </a:rPr>
              <a:t>CRi</a:t>
            </a:r>
            <a:r>
              <a:rPr kumimoji="0" lang="en-US" sz="1400" b="0"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t>/</a:t>
            </a:r>
            <a:r>
              <a:rPr kumimoji="0" lang="en-US" sz="1400" b="0" i="0" u="none" strike="noStrike" kern="0" cap="none" spc="0" normalizeH="0" baseline="0" noProof="0" dirty="0" err="1">
                <a:ln>
                  <a:noFill/>
                </a:ln>
                <a:solidFill>
                  <a:srgbClr val="595454"/>
                </a:solidFill>
                <a:effectLst/>
                <a:uLnTx/>
                <a:uFillTx/>
                <a:latin typeface="Trebuchet MS" panose="020B0603020202020204"/>
                <a:ea typeface="+mn-ea"/>
                <a:cs typeface="Arial" pitchFamily="34" charset="0"/>
              </a:rPr>
              <a:t>CRp</a:t>
            </a:r>
            <a:r>
              <a:rPr kumimoji="0" lang="en-US" sz="1400" b="0"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t> + PR + MLFS (IWG 2003 criteria</a:t>
            </a:r>
            <a:r>
              <a:rPr kumimoji="0" lang="en-US" sz="1400" b="0" i="0" u="none" strike="noStrike" kern="0" cap="none" spc="0" normalizeH="0" baseline="30000" noProof="0" dirty="0">
                <a:ln>
                  <a:noFill/>
                </a:ln>
                <a:solidFill>
                  <a:srgbClr val="595454"/>
                </a:solidFill>
                <a:effectLst/>
                <a:uLnTx/>
                <a:uFillTx/>
                <a:latin typeface="Trebuchet MS" panose="020B0603020202020204"/>
                <a:ea typeface="+mn-ea"/>
                <a:cs typeface="Arial" pitchFamily="34" charset="0"/>
              </a:rPr>
              <a:t>13</a:t>
            </a:r>
            <a:r>
              <a:rPr kumimoji="0" lang="en-US" sz="1400" b="0"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t>)</a:t>
            </a:r>
            <a:endParaRPr kumimoji="0" lang="en-US" sz="1400" b="1"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endParaRPr>
          </a:p>
          <a:p>
            <a:pPr marL="168275" marR="0" lvl="0" indent="-168275" algn="l" defTabSz="914400" rtl="0" eaLnBrk="1" fontAlgn="auto" latinLnBrk="0" hangingPunct="1">
              <a:lnSpc>
                <a:spcPct val="100000"/>
              </a:lnSpc>
              <a:spcBef>
                <a:spcPts val="0"/>
              </a:spcBef>
              <a:spcAft>
                <a:spcPts val="200"/>
              </a:spcAft>
              <a:buClr>
                <a:srgbClr val="595454"/>
              </a:buClr>
              <a:buSzPct val="125000"/>
              <a:buFont typeface="Arial" panose="020B0604020202020204" pitchFamily="34" charset="0"/>
              <a:buChar char="•"/>
              <a:tabLst/>
              <a:defRPr/>
            </a:pPr>
            <a:r>
              <a:rPr kumimoji="0" lang="en-US" sz="1400" b="1"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t>HI &amp; TI: </a:t>
            </a:r>
            <a:r>
              <a:rPr kumimoji="0" lang="en-US" sz="1400" b="0"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t>HI in the erythroid, neutrophil or platelet lineage; RBC or platelet TI (IWG 2006 criteria</a:t>
            </a:r>
            <a:r>
              <a:rPr kumimoji="0" lang="en-US" sz="1400" b="0" i="0" u="none" strike="noStrike" kern="0" cap="none" spc="0" normalizeH="0" baseline="30000" noProof="0" dirty="0">
                <a:ln>
                  <a:noFill/>
                </a:ln>
                <a:solidFill>
                  <a:srgbClr val="595454"/>
                </a:solidFill>
                <a:effectLst/>
                <a:uLnTx/>
                <a:uFillTx/>
                <a:latin typeface="Trebuchet MS" panose="020B0603020202020204"/>
                <a:ea typeface="+mn-ea"/>
                <a:cs typeface="Arial" pitchFamily="34" charset="0"/>
              </a:rPr>
              <a:t>14</a:t>
            </a:r>
            <a:r>
              <a:rPr kumimoji="0" lang="en-US" sz="1400" b="0"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t>)</a:t>
            </a:r>
          </a:p>
          <a:p>
            <a:pPr marL="168275" marR="0" lvl="0" indent="-168275" algn="l" defTabSz="914400" rtl="0" eaLnBrk="1" fontAlgn="auto" latinLnBrk="0" hangingPunct="1">
              <a:lnSpc>
                <a:spcPct val="100000"/>
              </a:lnSpc>
              <a:spcBef>
                <a:spcPts val="0"/>
              </a:spcBef>
              <a:spcAft>
                <a:spcPts val="200"/>
              </a:spcAft>
              <a:buClr>
                <a:srgbClr val="595454"/>
              </a:buClr>
              <a:buSzPct val="125000"/>
              <a:buFont typeface="Arial" panose="020B0604020202020204" pitchFamily="34" charset="0"/>
              <a:buChar char="•"/>
              <a:tabLst/>
              <a:defRPr/>
            </a:pPr>
            <a:r>
              <a:rPr kumimoji="0" lang="en-US" sz="1400" b="1"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t>Safety: </a:t>
            </a:r>
            <a:r>
              <a:rPr kumimoji="0" lang="en-US" sz="1400" b="0"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t>Assessed in pts who received ≥ 1 dose of study drug</a:t>
            </a:r>
            <a:endParaRPr kumimoji="0" lang="en-US" sz="1400" b="1"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endParaRPr>
          </a:p>
        </p:txBody>
      </p:sp>
      <p:sp>
        <p:nvSpPr>
          <p:cNvPr id="80" name="Rectangle 79">
            <a:extLst>
              <a:ext uri="{FF2B5EF4-FFF2-40B4-BE49-F238E27FC236}">
                <a16:creationId xmlns:a16="http://schemas.microsoft.com/office/drawing/2014/main" id="{18E41B71-A32C-4AF9-90D8-E6FEE18020B1}"/>
              </a:ext>
            </a:extLst>
          </p:cNvPr>
          <p:cNvSpPr/>
          <p:nvPr/>
        </p:nvSpPr>
        <p:spPr>
          <a:xfrm>
            <a:off x="6919510" y="2524166"/>
            <a:ext cx="2196186" cy="393520"/>
          </a:xfrm>
          <a:prstGeom prst="rect">
            <a:avLst/>
          </a:prstGeom>
          <a:noFill/>
          <a:ln w="6350" cap="flat" cmpd="sng" algn="ctr">
            <a:noFill/>
            <a:prstDash val="solid"/>
            <a:miter lim="800000"/>
          </a:ln>
          <a:effectLst/>
        </p:spPr>
        <p:txBody>
          <a:bodyPr vert="horz"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a:ln>
                  <a:noFill/>
                </a:ln>
                <a:solidFill>
                  <a:srgbClr val="4C4C4C"/>
                </a:solidFill>
                <a:effectLst/>
                <a:uLnTx/>
                <a:uFillTx/>
                <a:latin typeface="Trebuchet MS" panose="020B0603020202020204"/>
                <a:ea typeface="ＭＳ Ｐゴシック"/>
                <a:cs typeface="+mn-cs"/>
              </a:rPr>
              <a:t>Repeated 28-day Tx cycles</a:t>
            </a:r>
          </a:p>
        </p:txBody>
      </p:sp>
      <p:sp>
        <p:nvSpPr>
          <p:cNvPr id="24" name="TextBox 23">
            <a:extLst>
              <a:ext uri="{FF2B5EF4-FFF2-40B4-BE49-F238E27FC236}">
                <a16:creationId xmlns:a16="http://schemas.microsoft.com/office/drawing/2014/main" id="{FF31995F-C539-47F4-A8F5-770C77AB77C1}"/>
              </a:ext>
            </a:extLst>
          </p:cNvPr>
          <p:cNvSpPr txBox="1"/>
          <p:nvPr/>
        </p:nvSpPr>
        <p:spPr>
          <a:xfrm>
            <a:off x="429422" y="1731850"/>
            <a:ext cx="2619380" cy="1912036"/>
          </a:xfrm>
          <a:prstGeom prst="rect">
            <a:avLst/>
          </a:prstGeom>
          <a:solidFill>
            <a:srgbClr val="FEDCCA"/>
          </a:solidFill>
          <a:ln>
            <a:noFill/>
          </a:ln>
        </p:spPr>
        <p:txBody>
          <a:bodyPr wrap="square" rtlCol="0">
            <a:noAutofit/>
          </a:bodyPr>
          <a:lstStyle/>
          <a:p>
            <a:pPr marL="171446" marR="0" lvl="0" indent="-171446" algn="l" defTabSz="457189"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595454"/>
                </a:solidFill>
                <a:effectLst/>
                <a:uLnTx/>
                <a:uFillTx/>
                <a:latin typeface="Trebuchet MS" panose="020B0603020202020204"/>
                <a:ea typeface="+mn-ea"/>
                <a:cs typeface="+mn-cs"/>
              </a:rPr>
              <a:t>Age ≥ 60 years</a:t>
            </a:r>
          </a:p>
          <a:p>
            <a:pPr marL="171446" marR="0" lvl="0" indent="-171446" algn="l" defTabSz="457189"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595454"/>
                </a:solidFill>
                <a:effectLst/>
                <a:uLnTx/>
                <a:uFillTx/>
                <a:latin typeface="Trebuchet MS" panose="020B0603020202020204"/>
                <a:ea typeface="+mn-ea"/>
                <a:cs typeface="+mn-cs"/>
              </a:rPr>
              <a:t>mIDH2 AML (de novo or secondary)</a:t>
            </a:r>
          </a:p>
          <a:p>
            <a:pPr marL="171446" marR="0" lvl="0" indent="-171446" algn="l" defTabSz="457189"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595454"/>
                </a:solidFill>
                <a:effectLst/>
                <a:uLnTx/>
                <a:uFillTx/>
                <a:latin typeface="Trebuchet MS" panose="020B0603020202020204"/>
                <a:ea typeface="+mn-ea"/>
                <a:cs typeface="+mn-cs"/>
              </a:rPr>
              <a:t>2-3 prior AML Tx</a:t>
            </a:r>
          </a:p>
          <a:p>
            <a:pPr marL="171446" marR="0" lvl="0" indent="-171446" algn="l" defTabSz="457189"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595454"/>
                </a:solidFill>
                <a:effectLst/>
                <a:uLnTx/>
                <a:uFillTx/>
                <a:latin typeface="Trebuchet MS" panose="020B0603020202020204"/>
                <a:ea typeface="+mn-ea"/>
                <a:cs typeface="+mn-cs"/>
              </a:rPr>
              <a:t>Not eligible for IC</a:t>
            </a:r>
          </a:p>
          <a:p>
            <a:pPr marL="171446" marR="0" lvl="0" indent="-171446" algn="l" defTabSz="457189"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595454"/>
                </a:solidFill>
                <a:effectLst/>
                <a:uLnTx/>
                <a:uFillTx/>
                <a:latin typeface="Trebuchet MS" panose="020B0603020202020204"/>
                <a:ea typeface="+mn-ea"/>
                <a:cs typeface="+mn-cs"/>
              </a:rPr>
              <a:t>ECOG PS score: 0-2</a:t>
            </a:r>
          </a:p>
        </p:txBody>
      </p:sp>
      <p:sp>
        <p:nvSpPr>
          <p:cNvPr id="51" name="TextBox 50">
            <a:extLst>
              <a:ext uri="{FF2B5EF4-FFF2-40B4-BE49-F238E27FC236}">
                <a16:creationId xmlns:a16="http://schemas.microsoft.com/office/drawing/2014/main" id="{15E8B9BB-6757-4091-A5A1-BBD831AE9491}"/>
              </a:ext>
            </a:extLst>
          </p:cNvPr>
          <p:cNvSpPr txBox="1"/>
          <p:nvPr/>
        </p:nvSpPr>
        <p:spPr>
          <a:xfrm>
            <a:off x="429422" y="1176042"/>
            <a:ext cx="2619379" cy="469725"/>
          </a:xfrm>
          <a:prstGeom prst="rect">
            <a:avLst/>
          </a:prstGeom>
          <a:solidFill>
            <a:schemeClr val="tx1"/>
          </a:solidFill>
          <a:ln>
            <a:solidFill>
              <a:schemeClr val="tx1"/>
            </a:solidFill>
          </a:ln>
        </p:spPr>
        <p:txBody>
          <a:bodyPr wrap="square" rtlCol="0" anchor="ctr">
            <a:noAutofit/>
          </a:bodyPr>
          <a:lstStyle/>
          <a:p>
            <a:pPr marL="0" marR="0" lvl="0" indent="0" algn="ctr" defTabSz="457189" rtl="0" eaLnBrk="1" fontAlgn="auto" latinLnBrk="0" hangingPunct="1">
              <a:lnSpc>
                <a:spcPct val="100000"/>
              </a:lnSpc>
              <a:spcBef>
                <a:spcPts val="0"/>
              </a:spcBef>
              <a:spcAft>
                <a:spcPts val="40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Trebuchet MS" panose="020B0603020202020204"/>
                <a:ea typeface="+mn-ea"/>
                <a:cs typeface="+mn-cs"/>
              </a:rPr>
              <a:t>KEY ELIGIBILITY CRITERIA</a:t>
            </a:r>
            <a:endParaRPr kumimoji="0" lang="en-US" sz="2400" b="1" i="0" u="none" strike="noStrike" kern="1200" cap="none" spc="0" normalizeH="0" baseline="0" noProof="0" dirty="0">
              <a:ln>
                <a:noFill/>
              </a:ln>
              <a:solidFill>
                <a:srgbClr val="FFFFFF"/>
              </a:solidFill>
              <a:effectLst/>
              <a:uLnTx/>
              <a:uFillTx/>
              <a:latin typeface="Trebuchet MS" panose="020B0603020202020204"/>
              <a:ea typeface="+mn-ea"/>
              <a:cs typeface="+mn-cs"/>
            </a:endParaRPr>
          </a:p>
        </p:txBody>
      </p:sp>
      <p:sp>
        <p:nvSpPr>
          <p:cNvPr id="56" name="TextBox 55">
            <a:extLst>
              <a:ext uri="{FF2B5EF4-FFF2-40B4-BE49-F238E27FC236}">
                <a16:creationId xmlns:a16="http://schemas.microsoft.com/office/drawing/2014/main" id="{31F855D4-51EF-4887-ADCA-CB00E8E2A23E}"/>
              </a:ext>
            </a:extLst>
          </p:cNvPr>
          <p:cNvSpPr txBox="1"/>
          <p:nvPr/>
        </p:nvSpPr>
        <p:spPr>
          <a:xfrm>
            <a:off x="3339303" y="1731849"/>
            <a:ext cx="2619380" cy="1912037"/>
          </a:xfrm>
          <a:prstGeom prst="rect">
            <a:avLst/>
          </a:prstGeom>
          <a:solidFill>
            <a:srgbClr val="C0F2FB"/>
          </a:solidFill>
          <a:ln>
            <a:noFill/>
          </a:ln>
        </p:spPr>
        <p:txBody>
          <a:bodyPr wrap="square" rtlCol="0">
            <a:noAutofit/>
          </a:bodyPr>
          <a:lstStyle/>
          <a:p>
            <a:pPr marL="3175" marR="0" lvl="0" indent="0" algn="l" defTabSz="457189" rtl="0" eaLnBrk="0" fontAlgn="auto" latinLnBrk="0" hangingPunct="0">
              <a:lnSpc>
                <a:spcPct val="100000"/>
              </a:lnSpc>
              <a:spcBef>
                <a:spcPts val="0"/>
              </a:spcBef>
              <a:spcAft>
                <a:spcPts val="200"/>
              </a:spcAft>
              <a:buClr>
                <a:srgbClr val="BE2BBB"/>
              </a:buClr>
              <a:buSzPct val="125000"/>
              <a:buFontTx/>
              <a:buNone/>
              <a:tabLst>
                <a:tab pos="396875" algn="l"/>
              </a:tabLst>
              <a:defRPr/>
            </a:pPr>
            <a:r>
              <a:rPr kumimoji="0" lang="en-US" sz="1600" b="1"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t>AZA</a:t>
            </a:r>
            <a:br>
              <a:rPr kumimoji="0" lang="en-US" sz="1600" b="0"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br>
            <a:r>
              <a:rPr kumimoji="0" lang="en-US" sz="1600" b="0" i="1"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t>75 mg/m</a:t>
            </a:r>
            <a:r>
              <a:rPr kumimoji="0" lang="en-US" sz="1600" b="0" i="1" u="none" strike="noStrike" kern="0" cap="none" spc="0" normalizeH="0" baseline="30000" noProof="0" dirty="0">
                <a:ln>
                  <a:noFill/>
                </a:ln>
                <a:solidFill>
                  <a:srgbClr val="595454"/>
                </a:solidFill>
                <a:effectLst/>
                <a:uLnTx/>
                <a:uFillTx/>
                <a:latin typeface="Trebuchet MS" panose="020B0603020202020204"/>
                <a:ea typeface="+mn-ea"/>
                <a:cs typeface="Arial" pitchFamily="34" charset="0"/>
              </a:rPr>
              <a:t>2</a:t>
            </a:r>
            <a:r>
              <a:rPr kumimoji="0" lang="en-US" sz="1600" b="0" i="1"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t> SC ×7d</a:t>
            </a:r>
          </a:p>
          <a:p>
            <a:pPr marL="3175" marR="0" lvl="0" indent="0" algn="l" defTabSz="457189" rtl="0" eaLnBrk="0" fontAlgn="auto" latinLnBrk="0" hangingPunct="0">
              <a:lnSpc>
                <a:spcPct val="100000"/>
              </a:lnSpc>
              <a:spcBef>
                <a:spcPts val="0"/>
              </a:spcBef>
              <a:spcAft>
                <a:spcPts val="200"/>
              </a:spcAft>
              <a:buClr>
                <a:srgbClr val="BE2BBB"/>
              </a:buClr>
              <a:buSzPct val="125000"/>
              <a:buFontTx/>
              <a:buNone/>
              <a:tabLst>
                <a:tab pos="396875" algn="l"/>
              </a:tabLst>
              <a:defRPr/>
            </a:pPr>
            <a:r>
              <a:rPr kumimoji="0" lang="en-US" sz="1600" b="1"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t>IDAC</a:t>
            </a:r>
            <a:r>
              <a:rPr kumimoji="0" lang="en-US" sz="1600" b="0"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t> </a:t>
            </a:r>
            <a:br>
              <a:rPr kumimoji="0" lang="en-US" sz="1600" b="0"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br>
            <a:r>
              <a:rPr kumimoji="0" lang="en-US" sz="1600" b="0" i="1"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t>0.5-1.5 g/m</a:t>
            </a:r>
            <a:r>
              <a:rPr kumimoji="0" lang="en-US" sz="1600" b="0" i="1" u="none" strike="noStrike" kern="0" cap="none" spc="0" normalizeH="0" baseline="30000" noProof="0" dirty="0">
                <a:ln>
                  <a:noFill/>
                </a:ln>
                <a:solidFill>
                  <a:srgbClr val="595454"/>
                </a:solidFill>
                <a:effectLst/>
                <a:uLnTx/>
                <a:uFillTx/>
                <a:latin typeface="Trebuchet MS" panose="020B0603020202020204"/>
                <a:ea typeface="+mn-ea"/>
                <a:cs typeface="Arial" pitchFamily="34" charset="0"/>
              </a:rPr>
              <a:t>2</a:t>
            </a:r>
            <a:r>
              <a:rPr kumimoji="0" lang="en-US" sz="1600" b="0" i="1"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t> IV ×3-6d</a:t>
            </a:r>
          </a:p>
          <a:p>
            <a:pPr marL="3175" marR="0" lvl="1" indent="0" algn="l" defTabSz="457189" rtl="0" eaLnBrk="0" fontAlgn="auto" latinLnBrk="0" hangingPunct="0">
              <a:lnSpc>
                <a:spcPct val="100000"/>
              </a:lnSpc>
              <a:spcBef>
                <a:spcPts val="0"/>
              </a:spcBef>
              <a:spcAft>
                <a:spcPts val="200"/>
              </a:spcAft>
              <a:buClr>
                <a:srgbClr val="BE2BBB"/>
              </a:buClr>
              <a:buSzPct val="125000"/>
              <a:buFontTx/>
              <a:buNone/>
              <a:tabLst>
                <a:tab pos="396875" algn="l"/>
              </a:tabLst>
              <a:defRPr/>
            </a:pPr>
            <a:r>
              <a:rPr kumimoji="0" lang="en-US" sz="1600" b="1"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t>LDAC</a:t>
            </a:r>
            <a:r>
              <a:rPr kumimoji="0" lang="en-US" sz="1600" b="0"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t> </a:t>
            </a:r>
            <a:br>
              <a:rPr kumimoji="0" lang="en-US" sz="1600" b="0"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br>
            <a:r>
              <a:rPr kumimoji="0" lang="en-US" sz="1600" b="0" i="1"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t>20 mg SC BID ×10d</a:t>
            </a:r>
          </a:p>
          <a:p>
            <a:pPr marL="3175" marR="0" lvl="0" indent="0" algn="l" defTabSz="457189" rtl="0" eaLnBrk="0" fontAlgn="auto" latinLnBrk="0" hangingPunct="0">
              <a:lnSpc>
                <a:spcPct val="100000"/>
              </a:lnSpc>
              <a:spcBef>
                <a:spcPts val="0"/>
              </a:spcBef>
              <a:spcAft>
                <a:spcPts val="200"/>
              </a:spcAft>
              <a:buClr>
                <a:srgbClr val="BE2BBB"/>
              </a:buClr>
              <a:buSzPct val="125000"/>
              <a:buFontTx/>
              <a:buNone/>
              <a:tabLst>
                <a:tab pos="396875" algn="l"/>
              </a:tabLst>
              <a:defRPr/>
            </a:pPr>
            <a:r>
              <a:rPr kumimoji="0" lang="en-US" sz="1600" b="1" i="0" u="none" strike="noStrike" kern="0" cap="none" spc="0" normalizeH="0" baseline="0" noProof="0" dirty="0">
                <a:ln>
                  <a:noFill/>
                </a:ln>
                <a:solidFill>
                  <a:srgbClr val="595454"/>
                </a:solidFill>
                <a:effectLst/>
                <a:uLnTx/>
                <a:uFillTx/>
                <a:latin typeface="Trebuchet MS" panose="020B0603020202020204"/>
                <a:ea typeface="+mn-ea"/>
                <a:cs typeface="Arial" pitchFamily="34" charset="0"/>
              </a:rPr>
              <a:t>BSC only</a:t>
            </a:r>
          </a:p>
        </p:txBody>
      </p:sp>
      <p:sp>
        <p:nvSpPr>
          <p:cNvPr id="61" name="TextBox 60">
            <a:extLst>
              <a:ext uri="{FF2B5EF4-FFF2-40B4-BE49-F238E27FC236}">
                <a16:creationId xmlns:a16="http://schemas.microsoft.com/office/drawing/2014/main" id="{7B02EEBF-99D1-4346-8FF7-9BE5108ABE93}"/>
              </a:ext>
            </a:extLst>
          </p:cNvPr>
          <p:cNvSpPr txBox="1"/>
          <p:nvPr/>
        </p:nvSpPr>
        <p:spPr>
          <a:xfrm>
            <a:off x="3339303" y="1176041"/>
            <a:ext cx="2619379" cy="469725"/>
          </a:xfrm>
          <a:prstGeom prst="rect">
            <a:avLst/>
          </a:prstGeom>
          <a:solidFill>
            <a:schemeClr val="tx1"/>
          </a:solidFill>
          <a:ln>
            <a:solidFill>
              <a:schemeClr val="tx1"/>
            </a:solidFill>
          </a:ln>
        </p:spPr>
        <p:txBody>
          <a:bodyPr wrap="square" rtlCol="0" anchor="ctr">
            <a:noAutofit/>
          </a:bodyPr>
          <a:lstStyle/>
          <a:p>
            <a:pPr marL="0" marR="0" lvl="0" indent="0" algn="ctr" defTabSz="457189" rtl="0" eaLnBrk="1" fontAlgn="auto" latinLnBrk="0" hangingPunct="1">
              <a:lnSpc>
                <a:spcPct val="100000"/>
              </a:lnSpc>
              <a:spcBef>
                <a:spcPts val="0"/>
              </a:spcBef>
              <a:spcAft>
                <a:spcPts val="40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Trebuchet MS" panose="020B0603020202020204"/>
                <a:ea typeface="+mn-ea"/>
                <a:cs typeface="+mn-cs"/>
              </a:rPr>
              <a:t>CCR PRESELECTION</a:t>
            </a:r>
            <a:endParaRPr kumimoji="0" lang="en-US" sz="2400" b="1" i="0" u="none" strike="noStrike" kern="1200" cap="none" spc="0" normalizeH="0" baseline="0" noProof="0" dirty="0">
              <a:ln>
                <a:noFill/>
              </a:ln>
              <a:solidFill>
                <a:srgbClr val="FFFFFF"/>
              </a:solidFill>
              <a:effectLst/>
              <a:uLnTx/>
              <a:uFillTx/>
              <a:latin typeface="Trebuchet MS" panose="020B0603020202020204"/>
              <a:ea typeface="+mn-ea"/>
              <a:cs typeface="+mn-cs"/>
            </a:endParaRPr>
          </a:p>
        </p:txBody>
      </p:sp>
      <p:sp>
        <p:nvSpPr>
          <p:cNvPr id="8" name="Rectangle 7">
            <a:extLst>
              <a:ext uri="{FF2B5EF4-FFF2-40B4-BE49-F238E27FC236}">
                <a16:creationId xmlns:a16="http://schemas.microsoft.com/office/drawing/2014/main" id="{FCF1141A-D19E-47D2-9E20-277F0F4F050A}"/>
              </a:ext>
            </a:extLst>
          </p:cNvPr>
          <p:cNvSpPr/>
          <p:nvPr/>
        </p:nvSpPr>
        <p:spPr>
          <a:xfrm rot="16200000">
            <a:off x="5483080" y="2497954"/>
            <a:ext cx="1912036" cy="37982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595454"/>
                </a:solidFill>
                <a:effectLst/>
                <a:uLnTx/>
                <a:uFillTx/>
                <a:latin typeface="Trebuchet MS" panose="020B0603020202020204"/>
                <a:ea typeface="+mn-ea"/>
                <a:cs typeface="+mn-cs"/>
              </a:rPr>
              <a:t>Randomized 1:1</a:t>
            </a:r>
            <a:r>
              <a:rPr kumimoji="0" lang="en-US" sz="1600" b="0" i="0" u="none" strike="noStrike" kern="1200" cap="none" spc="0" normalizeH="0" baseline="30000" noProof="0" dirty="0">
                <a:ln>
                  <a:noFill/>
                </a:ln>
                <a:solidFill>
                  <a:srgbClr val="595454"/>
                </a:solidFill>
                <a:effectLst/>
                <a:uLnTx/>
                <a:uFillTx/>
                <a:latin typeface="Trebuchet MS" panose="020B0603020202020204"/>
                <a:ea typeface="+mn-ea"/>
                <a:cs typeface="+mn-cs"/>
              </a:rPr>
              <a:t>a</a:t>
            </a:r>
          </a:p>
        </p:txBody>
      </p:sp>
      <p:sp>
        <p:nvSpPr>
          <p:cNvPr id="66" name="TextBox 65">
            <a:extLst>
              <a:ext uri="{FF2B5EF4-FFF2-40B4-BE49-F238E27FC236}">
                <a16:creationId xmlns:a16="http://schemas.microsoft.com/office/drawing/2014/main" id="{9D85D71A-17AE-48BF-BAF1-179F9C2925F1}"/>
              </a:ext>
            </a:extLst>
          </p:cNvPr>
          <p:cNvSpPr txBox="1"/>
          <p:nvPr/>
        </p:nvSpPr>
        <p:spPr>
          <a:xfrm>
            <a:off x="9404610" y="1731850"/>
            <a:ext cx="2619380" cy="1912036"/>
          </a:xfrm>
          <a:prstGeom prst="rect">
            <a:avLst/>
          </a:prstGeom>
          <a:solidFill>
            <a:schemeClr val="bg1">
              <a:lumMod val="85000"/>
            </a:schemeClr>
          </a:solidFill>
          <a:ln>
            <a:noFill/>
          </a:ln>
        </p:spPr>
        <p:txBody>
          <a:bodyPr wrap="square" rtlCol="0">
            <a:noAutofit/>
          </a:bodyPr>
          <a:lstStyle/>
          <a:p>
            <a:pPr marL="3175" marR="0" lvl="1" indent="0" algn="l" defTabSz="457189" rtl="0" eaLnBrk="1" fontAlgn="base" latinLnBrk="0" hangingPunct="1">
              <a:lnSpc>
                <a:spcPct val="100000"/>
              </a:lnSpc>
              <a:spcBef>
                <a:spcPts val="0"/>
              </a:spcBef>
              <a:spcAft>
                <a:spcPts val="600"/>
              </a:spcAft>
              <a:buClr>
                <a:srgbClr val="BE2BBB"/>
              </a:buClr>
              <a:buSzPct val="125000"/>
              <a:buFontTx/>
              <a:buNone/>
              <a:tabLst/>
              <a:defRPr/>
            </a:pPr>
            <a:r>
              <a:rPr kumimoji="0" lang="en-US" sz="1600" b="0" i="0" u="none" strike="noStrike" kern="0" cap="none" spc="0" normalizeH="0" baseline="0" noProof="0" dirty="0">
                <a:ln>
                  <a:noFill/>
                </a:ln>
                <a:solidFill>
                  <a:srgbClr val="595454"/>
                </a:solidFill>
                <a:effectLst/>
                <a:uLnTx/>
                <a:uFillTx/>
                <a:latin typeface="Trebuchet MS" panose="020B0603020202020204"/>
                <a:ea typeface="+mn-ea"/>
                <a:cs typeface="Arial" charset="0"/>
              </a:rPr>
              <a:t>Pts followed for survival until death, loss to follow-up, withdrawal of consent, or study termination, whichever occurred first</a:t>
            </a:r>
          </a:p>
        </p:txBody>
      </p:sp>
      <p:sp>
        <p:nvSpPr>
          <p:cNvPr id="72" name="TextBox 71">
            <a:extLst>
              <a:ext uri="{FF2B5EF4-FFF2-40B4-BE49-F238E27FC236}">
                <a16:creationId xmlns:a16="http://schemas.microsoft.com/office/drawing/2014/main" id="{9DB7BB2B-9660-4F82-8591-8D08751F46CB}"/>
              </a:ext>
            </a:extLst>
          </p:cNvPr>
          <p:cNvSpPr txBox="1"/>
          <p:nvPr/>
        </p:nvSpPr>
        <p:spPr>
          <a:xfrm>
            <a:off x="9405256" y="1176042"/>
            <a:ext cx="2618733" cy="469725"/>
          </a:xfrm>
          <a:prstGeom prst="rect">
            <a:avLst/>
          </a:prstGeom>
          <a:solidFill>
            <a:schemeClr val="tx1"/>
          </a:solidFill>
          <a:ln>
            <a:solidFill>
              <a:schemeClr val="tx1"/>
            </a:solidFill>
          </a:ln>
        </p:spPr>
        <p:txBody>
          <a:bodyPr wrap="square" rtlCol="0" anchor="ctr">
            <a:noAutofit/>
          </a:bodyPr>
          <a:lstStyle/>
          <a:p>
            <a:pPr marL="0" marR="0" lvl="0" indent="0" algn="ctr" defTabSz="457189" rtl="0" eaLnBrk="1" fontAlgn="auto" latinLnBrk="0" hangingPunct="1">
              <a:lnSpc>
                <a:spcPct val="100000"/>
              </a:lnSpc>
              <a:spcBef>
                <a:spcPts val="0"/>
              </a:spcBef>
              <a:spcAft>
                <a:spcPts val="40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Trebuchet MS" panose="020B0603020202020204"/>
                <a:ea typeface="+mn-ea"/>
                <a:cs typeface="+mn-cs"/>
              </a:rPr>
              <a:t>FOLLOW-UP</a:t>
            </a:r>
            <a:endParaRPr kumimoji="0" lang="en-US" sz="2400" b="1" i="0" u="none" strike="noStrike" kern="1200" cap="none" spc="0" normalizeH="0" baseline="0" noProof="0" dirty="0">
              <a:ln>
                <a:noFill/>
              </a:ln>
              <a:solidFill>
                <a:srgbClr val="FFFFFF"/>
              </a:solidFill>
              <a:effectLst/>
              <a:uLnTx/>
              <a:uFillTx/>
              <a:latin typeface="Trebuchet MS" panose="020B0603020202020204"/>
              <a:ea typeface="+mn-ea"/>
              <a:cs typeface="+mn-cs"/>
            </a:endParaRPr>
          </a:p>
        </p:txBody>
      </p:sp>
      <p:sp>
        <p:nvSpPr>
          <p:cNvPr id="73" name="TextBox 72">
            <a:extLst>
              <a:ext uri="{FF2B5EF4-FFF2-40B4-BE49-F238E27FC236}">
                <a16:creationId xmlns:a16="http://schemas.microsoft.com/office/drawing/2014/main" id="{6BDEAAC8-CC76-4A27-A7FC-8765F7153855}"/>
              </a:ext>
            </a:extLst>
          </p:cNvPr>
          <p:cNvSpPr txBox="1"/>
          <p:nvPr/>
        </p:nvSpPr>
        <p:spPr>
          <a:xfrm>
            <a:off x="6249184" y="1176042"/>
            <a:ext cx="2864926" cy="469725"/>
          </a:xfrm>
          <a:prstGeom prst="rect">
            <a:avLst/>
          </a:prstGeom>
          <a:solidFill>
            <a:schemeClr val="tx1"/>
          </a:solidFill>
          <a:ln>
            <a:solidFill>
              <a:schemeClr val="tx1"/>
            </a:solidFill>
          </a:ln>
        </p:spPr>
        <p:txBody>
          <a:bodyPr wrap="square" rtlCol="0" anchor="ctr">
            <a:noAutofit/>
          </a:bodyPr>
          <a:lstStyle/>
          <a:p>
            <a:pPr algn="ctr" defTabSz="457189">
              <a:spcAft>
                <a:spcPts val="400"/>
              </a:spcAft>
              <a:defRPr/>
            </a:pPr>
            <a:r>
              <a:rPr lang="en-US" sz="1600" b="1" dirty="0">
                <a:solidFill>
                  <a:srgbClr val="FFFFFF"/>
                </a:solidFill>
              </a:rPr>
              <a:t>RANDOMIZED</a:t>
            </a:r>
            <a:r>
              <a:rPr kumimoji="0" lang="en-US" sz="1600" b="1" i="0" u="none" strike="noStrike" kern="1200" cap="none" spc="0" normalizeH="0" baseline="0" noProof="0" dirty="0">
                <a:ln>
                  <a:noFill/>
                </a:ln>
                <a:solidFill>
                  <a:srgbClr val="FFFFFF"/>
                </a:solidFill>
                <a:effectLst/>
                <a:uLnTx/>
                <a:uFillTx/>
                <a:latin typeface="Trebuchet MS" panose="020B0603020202020204"/>
                <a:ea typeface="+mn-ea"/>
                <a:cs typeface="+mn-cs"/>
              </a:rPr>
              <a:t> PHASE 3</a:t>
            </a:r>
            <a:endParaRPr kumimoji="0" lang="en-US" sz="2400" b="1" i="0" u="none" strike="noStrike" kern="1200" cap="none" spc="0" normalizeH="0" baseline="0" noProof="0" dirty="0">
              <a:ln>
                <a:noFill/>
              </a:ln>
              <a:solidFill>
                <a:srgbClr val="FFFFFF"/>
              </a:solidFill>
              <a:effectLst/>
              <a:uLnTx/>
              <a:uFillTx/>
              <a:latin typeface="Trebuchet MS" panose="020B0603020202020204"/>
              <a:ea typeface="+mn-ea"/>
              <a:cs typeface="+mn-cs"/>
            </a:endParaRPr>
          </a:p>
        </p:txBody>
      </p:sp>
      <p:cxnSp>
        <p:nvCxnSpPr>
          <p:cNvPr id="10" name="Straight Arrow Connector 9">
            <a:extLst>
              <a:ext uri="{FF2B5EF4-FFF2-40B4-BE49-F238E27FC236}">
                <a16:creationId xmlns:a16="http://schemas.microsoft.com/office/drawing/2014/main" id="{CEC52714-9074-4351-881F-E2724D7909C8}"/>
              </a:ext>
            </a:extLst>
          </p:cNvPr>
          <p:cNvCxnSpPr>
            <a:cxnSpLocks/>
            <a:stCxn id="24" idx="3"/>
            <a:endCxn id="56" idx="1"/>
          </p:cNvCxnSpPr>
          <p:nvPr/>
        </p:nvCxnSpPr>
        <p:spPr>
          <a:xfrm>
            <a:off x="3048802" y="2687868"/>
            <a:ext cx="290501" cy="0"/>
          </a:xfrm>
          <a:prstGeom prst="straightConnector1">
            <a:avLst/>
          </a:prstGeom>
          <a:ln w="19050">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8581510A-DBCB-4F16-9FDA-B41AD2AC73F4}"/>
              </a:ext>
            </a:extLst>
          </p:cNvPr>
          <p:cNvCxnSpPr>
            <a:cxnSpLocks/>
            <a:stCxn id="56" idx="3"/>
            <a:endCxn id="8" idx="0"/>
          </p:cNvCxnSpPr>
          <p:nvPr/>
        </p:nvCxnSpPr>
        <p:spPr>
          <a:xfrm>
            <a:off x="5958683" y="2687868"/>
            <a:ext cx="290501" cy="0"/>
          </a:xfrm>
          <a:prstGeom prst="straightConnector1">
            <a:avLst/>
          </a:prstGeom>
          <a:ln w="19050">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C53C0EA6-4F4B-4BDE-9B8E-8DEF62D55240}"/>
              </a:ext>
            </a:extLst>
          </p:cNvPr>
          <p:cNvCxnSpPr>
            <a:cxnSpLocks/>
          </p:cNvCxnSpPr>
          <p:nvPr/>
        </p:nvCxnSpPr>
        <p:spPr>
          <a:xfrm>
            <a:off x="9118650" y="2159133"/>
            <a:ext cx="290501" cy="0"/>
          </a:xfrm>
          <a:prstGeom prst="straightConnector1">
            <a:avLst/>
          </a:prstGeom>
          <a:ln w="19050">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02983245-B585-48C5-B777-4D390867E8F6}"/>
              </a:ext>
            </a:extLst>
          </p:cNvPr>
          <p:cNvCxnSpPr>
            <a:cxnSpLocks/>
          </p:cNvCxnSpPr>
          <p:nvPr/>
        </p:nvCxnSpPr>
        <p:spPr>
          <a:xfrm>
            <a:off x="9118650" y="3272586"/>
            <a:ext cx="290501" cy="0"/>
          </a:xfrm>
          <a:prstGeom prst="straightConnector1">
            <a:avLst/>
          </a:prstGeom>
          <a:ln w="19050">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id="{C3F60C42-867C-4F88-BC3E-FB975646DE1A}"/>
              </a:ext>
            </a:extLst>
          </p:cNvPr>
          <p:cNvCxnSpPr>
            <a:cxnSpLocks/>
            <a:stCxn id="8" idx="2"/>
            <a:endCxn id="62" idx="1"/>
          </p:cNvCxnSpPr>
          <p:nvPr/>
        </p:nvCxnSpPr>
        <p:spPr>
          <a:xfrm flipV="1">
            <a:off x="6629012" y="2158406"/>
            <a:ext cx="290500" cy="529462"/>
          </a:xfrm>
          <a:prstGeom prst="straightConnector1">
            <a:avLst/>
          </a:prstGeom>
          <a:ln w="19050">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D71A01AF-3AD8-4CE4-AC1A-1C696F056CBA}"/>
              </a:ext>
            </a:extLst>
          </p:cNvPr>
          <p:cNvCxnSpPr>
            <a:cxnSpLocks/>
            <a:stCxn id="8" idx="2"/>
            <a:endCxn id="63" idx="1"/>
          </p:cNvCxnSpPr>
          <p:nvPr/>
        </p:nvCxnSpPr>
        <p:spPr>
          <a:xfrm>
            <a:off x="6629012" y="2687868"/>
            <a:ext cx="295876" cy="595578"/>
          </a:xfrm>
          <a:prstGeom prst="straightConnector1">
            <a:avLst/>
          </a:prstGeom>
          <a:ln w="19050">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1A209DB7-0DAD-B94E-8DBC-0C0A46A78FFE}"/>
              </a:ext>
            </a:extLst>
          </p:cNvPr>
          <p:cNvSpPr txBox="1"/>
          <p:nvPr/>
        </p:nvSpPr>
        <p:spPr>
          <a:xfrm>
            <a:off x="9263900" y="6488668"/>
            <a:ext cx="2698239" cy="369332"/>
          </a:xfrm>
          <a:prstGeom prst="rect">
            <a:avLst/>
          </a:prstGeom>
          <a:noFill/>
        </p:spPr>
        <p:txBody>
          <a:bodyPr wrap="none" rtlCol="0">
            <a:spAutoFit/>
          </a:bodyPr>
          <a:lstStyle/>
          <a:p>
            <a:r>
              <a:rPr lang="en-US" dirty="0">
                <a:solidFill>
                  <a:schemeClr val="tx1">
                    <a:lumMod val="50000"/>
                  </a:schemeClr>
                </a:solidFill>
                <a:latin typeface="Arial" panose="020B0604020202020204" pitchFamily="34" charset="0"/>
                <a:cs typeface="Arial" panose="020B0604020202020204" pitchFamily="34" charset="0"/>
              </a:rPr>
              <a:t>DiNardo et al, EHA 2021</a:t>
            </a:r>
          </a:p>
        </p:txBody>
      </p:sp>
      <p:sp>
        <p:nvSpPr>
          <p:cNvPr id="26" name="TextBox 25">
            <a:extLst>
              <a:ext uri="{FF2B5EF4-FFF2-40B4-BE49-F238E27FC236}">
                <a16:creationId xmlns:a16="http://schemas.microsoft.com/office/drawing/2014/main" id="{3F329291-84BF-0D4D-AEC0-F1EB580740B2}"/>
              </a:ext>
            </a:extLst>
          </p:cNvPr>
          <p:cNvSpPr txBox="1"/>
          <p:nvPr/>
        </p:nvSpPr>
        <p:spPr>
          <a:xfrm>
            <a:off x="0" y="6488668"/>
            <a:ext cx="6169152" cy="369332"/>
          </a:xfrm>
          <a:prstGeom prst="rect">
            <a:avLst/>
          </a:prstGeom>
          <a:noFill/>
        </p:spPr>
        <p:txBody>
          <a:bodyPr wrap="square">
            <a:spAutoFit/>
          </a:bodyPr>
          <a:lstStyle/>
          <a:p>
            <a:pPr lvl="0">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1371042020"/>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3EB83E-6A75-4735-B003-D5B864C17470}"/>
              </a:ext>
            </a:extLst>
          </p:cNvPr>
          <p:cNvSpPr>
            <a:spLocks noGrp="1"/>
          </p:cNvSpPr>
          <p:nvPr>
            <p:ph type="title"/>
          </p:nvPr>
        </p:nvSpPr>
        <p:spPr/>
        <p:txBody>
          <a:bodyPr>
            <a:normAutofit/>
          </a:bodyPr>
          <a:lstStyle/>
          <a:p>
            <a:r>
              <a:rPr lang="en-US" sz="2400" dirty="0"/>
              <a:t>Results</a:t>
            </a:r>
          </a:p>
        </p:txBody>
      </p:sp>
      <p:sp>
        <p:nvSpPr>
          <p:cNvPr id="7" name="Text Placeholder 9">
            <a:extLst>
              <a:ext uri="{FF2B5EF4-FFF2-40B4-BE49-F238E27FC236}">
                <a16:creationId xmlns:a16="http://schemas.microsoft.com/office/drawing/2014/main" id="{7458BF91-879E-488C-9BDB-136728BCEDFB}"/>
              </a:ext>
            </a:extLst>
          </p:cNvPr>
          <p:cNvSpPr txBox="1">
            <a:spLocks/>
          </p:cNvSpPr>
          <p:nvPr/>
        </p:nvSpPr>
        <p:spPr>
          <a:xfrm>
            <a:off x="9665817" y="-2404"/>
            <a:ext cx="2526183" cy="249283"/>
          </a:xfrm>
          <a:prstGeom prst="rect">
            <a:avLst/>
          </a:prstGeom>
        </p:spPr>
        <p:txBody>
          <a:bodyPr vert="horz" lIns="91440" tIns="45720" rIns="91440" bIns="45720" rtlCol="0">
            <a:noAutofit/>
          </a:bodyPr>
          <a:lstStyle>
            <a:lvl1pPr marL="0" indent="0" algn="r" defTabSz="1219170" rtl="0" eaLnBrk="1" latinLnBrk="0" hangingPunct="1">
              <a:lnSpc>
                <a:spcPct val="90000"/>
              </a:lnSpc>
              <a:spcBef>
                <a:spcPts val="800"/>
              </a:spcBef>
              <a:spcAft>
                <a:spcPts val="400"/>
              </a:spcAft>
              <a:buClr>
                <a:schemeClr val="tx2"/>
              </a:buClr>
              <a:buFont typeface="Arial" panose="020B0604020202020204" pitchFamily="34" charset="0"/>
              <a:buNone/>
              <a:defRPr sz="1067" b="0" kern="1200">
                <a:solidFill>
                  <a:schemeClr val="tx2"/>
                </a:solidFill>
                <a:latin typeface="+mn-lt"/>
                <a:ea typeface="+mn-ea"/>
                <a:cs typeface="+mn-cs"/>
              </a:defRPr>
            </a:lvl1pPr>
            <a:lvl2pPr marL="256026" indent="-256026" algn="l" defTabSz="1219170" rtl="0" eaLnBrk="1" latinLnBrk="0" hangingPunct="1">
              <a:lnSpc>
                <a:spcPct val="90000"/>
              </a:lnSpc>
              <a:spcBef>
                <a:spcPts val="0"/>
              </a:spcBef>
              <a:spcAft>
                <a:spcPts val="800"/>
              </a:spcAft>
              <a:buClr>
                <a:schemeClr val="tx2"/>
              </a:buClr>
              <a:buFont typeface="Arial" panose="020B0604020202020204" pitchFamily="34" charset="0"/>
              <a:buChar char="•"/>
              <a:defRPr sz="2133" kern="1200">
                <a:solidFill>
                  <a:schemeClr val="tx1"/>
                </a:solidFill>
                <a:latin typeface="+mn-lt"/>
                <a:ea typeface="+mn-ea"/>
                <a:cs typeface="+mn-cs"/>
              </a:defRPr>
            </a:lvl2pPr>
            <a:lvl3pPr marL="755885" indent="-341367" algn="l" defTabSz="1219170" rtl="0" eaLnBrk="1" latinLnBrk="0" hangingPunct="1">
              <a:lnSpc>
                <a:spcPct val="90000"/>
              </a:lnSpc>
              <a:spcBef>
                <a:spcPts val="0"/>
              </a:spcBef>
              <a:spcAft>
                <a:spcPts val="800"/>
              </a:spcAft>
              <a:buClr>
                <a:schemeClr val="tx2"/>
              </a:buClr>
              <a:buFont typeface="Arial" panose="020B0604020202020204" pitchFamily="34" charset="0"/>
              <a:buChar char="–"/>
              <a:defRPr sz="1867" kern="1200">
                <a:solidFill>
                  <a:schemeClr val="tx1"/>
                </a:solidFill>
                <a:latin typeface="+mn-lt"/>
                <a:ea typeface="+mn-ea"/>
                <a:cs typeface="+mn-cs"/>
              </a:defRPr>
            </a:lvl3pPr>
            <a:lvl4pPr marL="1182594" indent="-268217" algn="l" defTabSz="1219170" rtl="0" eaLnBrk="1" latinLnBrk="0" hangingPunct="1">
              <a:lnSpc>
                <a:spcPct val="90000"/>
              </a:lnSpc>
              <a:spcBef>
                <a:spcPts val="0"/>
              </a:spcBef>
              <a:spcAft>
                <a:spcPts val="800"/>
              </a:spcAft>
              <a:buClr>
                <a:schemeClr val="tx2"/>
              </a:buClr>
              <a:buFont typeface="Arial" panose="020B0604020202020204" pitchFamily="34" charset="0"/>
              <a:buChar char="•"/>
              <a:defRPr sz="1600" kern="1200">
                <a:solidFill>
                  <a:schemeClr val="tx1"/>
                </a:solidFill>
                <a:latin typeface="+mn-lt"/>
                <a:ea typeface="+mn-ea"/>
                <a:cs typeface="+mn-cs"/>
              </a:defRPr>
            </a:lvl4pPr>
            <a:lvl5pPr marL="1609304" indent="-304792" algn="l" defTabSz="1219170" rtl="0" eaLnBrk="1" latinLnBrk="0" hangingPunct="1">
              <a:lnSpc>
                <a:spcPct val="90000"/>
              </a:lnSpc>
              <a:spcBef>
                <a:spcPts val="0"/>
              </a:spcBef>
              <a:spcAft>
                <a:spcPts val="800"/>
              </a:spcAft>
              <a:buClr>
                <a:schemeClr val="tx2"/>
              </a:buClr>
              <a:buFont typeface="Arial" panose="020B0604020202020204" pitchFamily="34" charset="0"/>
              <a:buChar char="–"/>
              <a:tabLst/>
              <a:defRPr sz="1600"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0" marR="0" lvl="0" indent="0" algn="r" defTabSz="1219170" rtl="0" eaLnBrk="1" fontAlgn="auto" latinLnBrk="0" hangingPunct="1">
              <a:lnSpc>
                <a:spcPct val="90000"/>
              </a:lnSpc>
              <a:spcBef>
                <a:spcPts val="800"/>
              </a:spcBef>
              <a:spcAft>
                <a:spcPts val="400"/>
              </a:spcAft>
              <a:buClr>
                <a:srgbClr val="595454"/>
              </a:buClr>
              <a:buSzTx/>
              <a:buFont typeface="Arial" panose="020B0604020202020204" pitchFamily="34" charset="0"/>
              <a:buNone/>
              <a:tabLst/>
              <a:defRPr/>
            </a:pP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mn-cs"/>
              </a:rPr>
              <a:t>AG-221-AML-004</a:t>
            </a:r>
          </a:p>
          <a:p>
            <a:pPr marL="0" marR="0" lvl="0" indent="0" algn="r" defTabSz="1219170" rtl="0" eaLnBrk="1" fontAlgn="auto" latinLnBrk="0" hangingPunct="1">
              <a:lnSpc>
                <a:spcPct val="90000"/>
              </a:lnSpc>
              <a:spcBef>
                <a:spcPts val="800"/>
              </a:spcBef>
              <a:spcAft>
                <a:spcPts val="400"/>
              </a:spcAft>
              <a:buClr>
                <a:srgbClr val="595454"/>
              </a:buClr>
              <a:buSzTx/>
              <a:buFont typeface="Arial" panose="020B0604020202020204" pitchFamily="34" charset="0"/>
              <a:buNone/>
              <a:tabLst/>
              <a:defRPr/>
            </a:pPr>
            <a:endPar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mn-cs"/>
            </a:endParaRPr>
          </a:p>
        </p:txBody>
      </p:sp>
      <p:pic>
        <p:nvPicPr>
          <p:cNvPr id="9" name="Content Placeholder 8"/>
          <p:cNvPicPr>
            <a:picLocks noGrp="1" noChangeAspect="1"/>
          </p:cNvPicPr>
          <p:nvPr>
            <p:ph idx="1"/>
          </p:nvPr>
        </p:nvPicPr>
        <p:blipFill rotWithShape="1">
          <a:blip r:embed="rId3"/>
          <a:srcRect t="2135"/>
          <a:stretch/>
        </p:blipFill>
        <p:spPr>
          <a:xfrm>
            <a:off x="378463" y="1600200"/>
            <a:ext cx="11020822" cy="4368800"/>
          </a:xfrm>
          <a:prstGeom prst="rect">
            <a:avLst/>
          </a:prstGeom>
        </p:spPr>
      </p:pic>
      <p:sp>
        <p:nvSpPr>
          <p:cNvPr id="10" name="TextBox 9">
            <a:extLst>
              <a:ext uri="{FF2B5EF4-FFF2-40B4-BE49-F238E27FC236}">
                <a16:creationId xmlns:a16="http://schemas.microsoft.com/office/drawing/2014/main" id="{8CCE400E-B1BD-6A4B-ADC9-BF1D37997B60}"/>
              </a:ext>
            </a:extLst>
          </p:cNvPr>
          <p:cNvSpPr txBox="1"/>
          <p:nvPr/>
        </p:nvSpPr>
        <p:spPr>
          <a:xfrm>
            <a:off x="0" y="6488668"/>
            <a:ext cx="2698239" cy="369332"/>
          </a:xfrm>
          <a:prstGeom prst="rect">
            <a:avLst/>
          </a:prstGeom>
          <a:noFill/>
        </p:spPr>
        <p:txBody>
          <a:bodyPr wrap="none" rtlCol="0">
            <a:spAutoFit/>
          </a:bodyPr>
          <a:lstStyle/>
          <a:p>
            <a:r>
              <a:rPr lang="en-US" dirty="0">
                <a:solidFill>
                  <a:schemeClr val="tx1">
                    <a:lumMod val="50000"/>
                  </a:schemeClr>
                </a:solidFill>
                <a:latin typeface="Arial" panose="020B0604020202020204" pitchFamily="34" charset="0"/>
                <a:cs typeface="Arial" panose="020B0604020202020204" pitchFamily="34" charset="0"/>
              </a:rPr>
              <a:t>DiNardo et al, EHA 2021</a:t>
            </a:r>
          </a:p>
        </p:txBody>
      </p:sp>
      <p:sp>
        <p:nvSpPr>
          <p:cNvPr id="6" name="TextBox 5">
            <a:extLst>
              <a:ext uri="{FF2B5EF4-FFF2-40B4-BE49-F238E27FC236}">
                <a16:creationId xmlns:a16="http://schemas.microsoft.com/office/drawing/2014/main" id="{47CF62C8-07BE-3F4E-9884-B3F3279ED0E7}"/>
              </a:ext>
            </a:extLst>
          </p:cNvPr>
          <p:cNvSpPr txBox="1"/>
          <p:nvPr/>
        </p:nvSpPr>
        <p:spPr>
          <a:xfrm>
            <a:off x="6022848" y="6488668"/>
            <a:ext cx="6169152" cy="369332"/>
          </a:xfrm>
          <a:prstGeom prst="rect">
            <a:avLst/>
          </a:prstGeom>
          <a:noFill/>
        </p:spPr>
        <p:txBody>
          <a:bodyPr wrap="square">
            <a:spAutoFit/>
          </a:bodyPr>
          <a:lstStyle/>
          <a:p>
            <a:pPr lvl="0" algn="r">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2577638844"/>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5587547-3F78-454B-A484-A2356FE7BE1B}"/>
              </a:ext>
            </a:extLst>
          </p:cNvPr>
          <p:cNvSpPr/>
          <p:nvPr/>
        </p:nvSpPr>
        <p:spPr>
          <a:xfrm>
            <a:off x="1040524" y="1209848"/>
            <a:ext cx="4708635" cy="2598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ITT Population</a:t>
            </a:r>
            <a:endParaRPr lang="en-US" b="1" baseline="30000" dirty="0">
              <a:solidFill>
                <a:schemeClr val="tx1"/>
              </a:solidFill>
            </a:endParaRPr>
          </a:p>
        </p:txBody>
      </p:sp>
      <p:sp>
        <p:nvSpPr>
          <p:cNvPr id="7" name="Rectangle 6">
            <a:extLst>
              <a:ext uri="{FF2B5EF4-FFF2-40B4-BE49-F238E27FC236}">
                <a16:creationId xmlns:a16="http://schemas.microsoft.com/office/drawing/2014/main" id="{E446802F-C109-4048-BF6D-6B8DB506A13C}"/>
              </a:ext>
            </a:extLst>
          </p:cNvPr>
          <p:cNvSpPr/>
          <p:nvPr/>
        </p:nvSpPr>
        <p:spPr>
          <a:xfrm>
            <a:off x="378464" y="6246121"/>
            <a:ext cx="11152884" cy="553998"/>
          </a:xfrm>
          <a:prstGeom prst="rect">
            <a:avLst/>
          </a:prstGeom>
        </p:spPr>
        <p:txBody>
          <a:bodyPr wrap="square" anchor="b" anchorCtr="0">
            <a:spAutoFit/>
          </a:bodyPr>
          <a:lstStyle/>
          <a:p>
            <a:pPr lvl="0">
              <a:defRPr/>
            </a:pPr>
            <a:r>
              <a:rPr lang="en-US" sz="1000" dirty="0">
                <a:solidFill>
                  <a:srgbClr val="4C4C4C"/>
                </a:solidFill>
              </a:rPr>
              <a:t>OS was estimated using Kaplan-Meier methods and compared between arms with HRs and 95% CIs from Cox proportional hazards regression models and </a:t>
            </a:r>
            <a:r>
              <a:rPr lang="en-US" sz="1000" i="1" dirty="0">
                <a:solidFill>
                  <a:srgbClr val="4C4C4C"/>
                </a:solidFill>
              </a:rPr>
              <a:t>P</a:t>
            </a:r>
            <a:r>
              <a:rPr lang="en-US" sz="1000" dirty="0">
                <a:solidFill>
                  <a:srgbClr val="4C4C4C"/>
                </a:solidFill>
              </a:rPr>
              <a:t> values from stratified log-rank tests.</a:t>
            </a:r>
          </a:p>
          <a:p>
            <a:pPr lvl="0">
              <a:defRPr/>
            </a:pPr>
            <a:r>
              <a:rPr lang="en-US" sz="1000" baseline="30000" dirty="0">
                <a:solidFill>
                  <a:srgbClr val="4C4C4C"/>
                </a:solidFill>
              </a:rPr>
              <a:t>a</a:t>
            </a:r>
            <a:r>
              <a:rPr lang="en-US" sz="1000" dirty="0">
                <a:solidFill>
                  <a:srgbClr val="4C4C4C"/>
                </a:solidFill>
              </a:rPr>
              <a:t>Included pts who received ≥ 1 dose of study drug and had a response evaluation on-Tx.</a:t>
            </a:r>
          </a:p>
          <a:p>
            <a:pPr lvl="0">
              <a:defRPr/>
            </a:pPr>
            <a:r>
              <a:rPr lang="en-US" sz="1000" dirty="0"/>
              <a:t>CCR, conventional care regimens; </a:t>
            </a:r>
            <a:r>
              <a:rPr lang="en-US" sz="1000" dirty="0">
                <a:solidFill>
                  <a:srgbClr val="4C4C4C"/>
                </a:solidFill>
              </a:rPr>
              <a:t>CI, confidence intraval;</a:t>
            </a:r>
            <a:r>
              <a:rPr lang="en-US" sz="1000" dirty="0"/>
              <a:t> </a:t>
            </a:r>
            <a:r>
              <a:rPr lang="en-US" sz="1000" dirty="0">
                <a:solidFill>
                  <a:srgbClr val="595454"/>
                </a:solidFill>
              </a:rPr>
              <a:t>ENA, enasidenib; HR, hazard ratio; OS, overall survival; </a:t>
            </a:r>
            <a:r>
              <a:rPr lang="en-US" sz="1000" dirty="0">
                <a:effectLst/>
                <a:ea typeface="Calibri" panose="020F0502020204030204" pitchFamily="34" charset="0"/>
                <a:cs typeface="ArialUnicodeMS"/>
              </a:rPr>
              <a:t>Tx, treatment</a:t>
            </a:r>
            <a:r>
              <a:rPr lang="en-US" sz="1000" dirty="0"/>
              <a:t>.</a:t>
            </a:r>
          </a:p>
        </p:txBody>
      </p:sp>
      <p:sp>
        <p:nvSpPr>
          <p:cNvPr id="10" name="Title 1">
            <a:extLst>
              <a:ext uri="{FF2B5EF4-FFF2-40B4-BE49-F238E27FC236}">
                <a16:creationId xmlns:a16="http://schemas.microsoft.com/office/drawing/2014/main" id="{B28347E9-B747-49D2-AA60-342215BEE739}"/>
              </a:ext>
            </a:extLst>
          </p:cNvPr>
          <p:cNvSpPr txBox="1">
            <a:spLocks/>
          </p:cNvSpPr>
          <p:nvPr/>
        </p:nvSpPr>
        <p:spPr>
          <a:xfrm>
            <a:off x="378464" y="278207"/>
            <a:ext cx="10777216" cy="559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5720" tIns="46038" rIns="45720" bIns="46038" numCol="1" anchor="b" anchorCtr="0" compatLnSpc="1">
            <a:prstTxWarp prst="textNoShape">
              <a:avLst/>
            </a:prstTxWarp>
            <a:noAutofit/>
          </a:bodyPr>
          <a:lstStyle>
            <a:lvl1pPr algn="l" defTabSz="1219140" rtl="0" eaLnBrk="1" latinLnBrk="0" hangingPunct="1">
              <a:lnSpc>
                <a:spcPct val="90000"/>
              </a:lnSpc>
              <a:spcBef>
                <a:spcPct val="0"/>
              </a:spcBef>
              <a:buNone/>
              <a:defRPr lang="en-US" sz="2667" b="0" kern="1200">
                <a:solidFill>
                  <a:schemeClr val="tx1"/>
                </a:solidFill>
                <a:latin typeface="+mj-lt"/>
                <a:ea typeface="+mj-ea"/>
                <a:cs typeface="+mj-cs"/>
              </a:defRPr>
            </a:lvl1pPr>
          </a:lstStyle>
          <a:p>
            <a:pPr>
              <a:spcBef>
                <a:spcPts val="0"/>
              </a:spcBef>
              <a:spcAft>
                <a:spcPts val="800"/>
              </a:spcAft>
            </a:pPr>
            <a:r>
              <a:rPr lang="en-US" sz="2400" dirty="0"/>
              <a:t>Figure 3. Overall survival </a:t>
            </a:r>
          </a:p>
        </p:txBody>
      </p:sp>
      <p:sp>
        <p:nvSpPr>
          <p:cNvPr id="11" name="Text Placeholder 9">
            <a:extLst>
              <a:ext uri="{FF2B5EF4-FFF2-40B4-BE49-F238E27FC236}">
                <a16:creationId xmlns:a16="http://schemas.microsoft.com/office/drawing/2014/main" id="{8690E960-1FDF-4C10-AB51-CF4E153C2D6F}"/>
              </a:ext>
            </a:extLst>
          </p:cNvPr>
          <p:cNvSpPr txBox="1">
            <a:spLocks/>
          </p:cNvSpPr>
          <p:nvPr/>
        </p:nvSpPr>
        <p:spPr>
          <a:xfrm>
            <a:off x="9665818" y="0"/>
            <a:ext cx="2526183" cy="249283"/>
          </a:xfrm>
          <a:prstGeom prst="rect">
            <a:avLst/>
          </a:prstGeom>
        </p:spPr>
        <p:txBody>
          <a:bodyPr vert="horz" lIns="91440" tIns="45720" rIns="91440" bIns="45720" rtlCol="0">
            <a:noAutofit/>
          </a:bodyPr>
          <a:lstStyle>
            <a:lvl1pPr marL="0" indent="0" algn="r" defTabSz="1219170" rtl="0" eaLnBrk="1" latinLnBrk="0" hangingPunct="1">
              <a:lnSpc>
                <a:spcPct val="90000"/>
              </a:lnSpc>
              <a:spcBef>
                <a:spcPts val="800"/>
              </a:spcBef>
              <a:spcAft>
                <a:spcPts val="400"/>
              </a:spcAft>
              <a:buClr>
                <a:schemeClr val="tx2"/>
              </a:buClr>
              <a:buFont typeface="Arial" panose="020B0604020202020204" pitchFamily="34" charset="0"/>
              <a:buNone/>
              <a:defRPr sz="1067" b="0" kern="1200">
                <a:solidFill>
                  <a:schemeClr val="tx2"/>
                </a:solidFill>
                <a:latin typeface="+mn-lt"/>
                <a:ea typeface="+mn-ea"/>
                <a:cs typeface="+mn-cs"/>
              </a:defRPr>
            </a:lvl1pPr>
            <a:lvl2pPr marL="256026" indent="-256026" algn="l" defTabSz="1219170" rtl="0" eaLnBrk="1" latinLnBrk="0" hangingPunct="1">
              <a:lnSpc>
                <a:spcPct val="90000"/>
              </a:lnSpc>
              <a:spcBef>
                <a:spcPts val="0"/>
              </a:spcBef>
              <a:spcAft>
                <a:spcPts val="800"/>
              </a:spcAft>
              <a:buClr>
                <a:schemeClr val="tx2"/>
              </a:buClr>
              <a:buFont typeface="Arial" panose="020B0604020202020204" pitchFamily="34" charset="0"/>
              <a:buChar char="•"/>
              <a:defRPr sz="2133" kern="1200">
                <a:solidFill>
                  <a:schemeClr val="tx1"/>
                </a:solidFill>
                <a:latin typeface="+mn-lt"/>
                <a:ea typeface="+mn-ea"/>
                <a:cs typeface="+mn-cs"/>
              </a:defRPr>
            </a:lvl2pPr>
            <a:lvl3pPr marL="755885" indent="-341367" algn="l" defTabSz="1219170" rtl="0" eaLnBrk="1" latinLnBrk="0" hangingPunct="1">
              <a:lnSpc>
                <a:spcPct val="90000"/>
              </a:lnSpc>
              <a:spcBef>
                <a:spcPts val="0"/>
              </a:spcBef>
              <a:spcAft>
                <a:spcPts val="800"/>
              </a:spcAft>
              <a:buClr>
                <a:schemeClr val="tx2"/>
              </a:buClr>
              <a:buFont typeface="Arial" panose="020B0604020202020204" pitchFamily="34" charset="0"/>
              <a:buChar char="–"/>
              <a:defRPr sz="1867" kern="1200">
                <a:solidFill>
                  <a:schemeClr val="tx1"/>
                </a:solidFill>
                <a:latin typeface="+mn-lt"/>
                <a:ea typeface="+mn-ea"/>
                <a:cs typeface="+mn-cs"/>
              </a:defRPr>
            </a:lvl3pPr>
            <a:lvl4pPr marL="1182594" indent="-268217" algn="l" defTabSz="1219170" rtl="0" eaLnBrk="1" latinLnBrk="0" hangingPunct="1">
              <a:lnSpc>
                <a:spcPct val="90000"/>
              </a:lnSpc>
              <a:spcBef>
                <a:spcPts val="0"/>
              </a:spcBef>
              <a:spcAft>
                <a:spcPts val="800"/>
              </a:spcAft>
              <a:buClr>
                <a:schemeClr val="tx2"/>
              </a:buClr>
              <a:buFont typeface="Arial" panose="020B0604020202020204" pitchFamily="34" charset="0"/>
              <a:buChar char="•"/>
              <a:defRPr sz="1600" kern="1200">
                <a:solidFill>
                  <a:schemeClr val="tx1"/>
                </a:solidFill>
                <a:latin typeface="+mn-lt"/>
                <a:ea typeface="+mn-ea"/>
                <a:cs typeface="+mn-cs"/>
              </a:defRPr>
            </a:lvl4pPr>
            <a:lvl5pPr marL="1609304" indent="-304792" algn="l" defTabSz="1219170" rtl="0" eaLnBrk="1" latinLnBrk="0" hangingPunct="1">
              <a:lnSpc>
                <a:spcPct val="90000"/>
              </a:lnSpc>
              <a:spcBef>
                <a:spcPts val="0"/>
              </a:spcBef>
              <a:spcAft>
                <a:spcPts val="800"/>
              </a:spcAft>
              <a:buClr>
                <a:schemeClr val="tx2"/>
              </a:buClr>
              <a:buFont typeface="Arial" panose="020B0604020202020204" pitchFamily="34" charset="0"/>
              <a:buChar char="–"/>
              <a:tabLst/>
              <a:defRPr sz="1600"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0" marR="0" lvl="0" indent="0" algn="r" defTabSz="1219170" rtl="0" eaLnBrk="1" fontAlgn="auto" latinLnBrk="0" hangingPunct="1">
              <a:lnSpc>
                <a:spcPct val="90000"/>
              </a:lnSpc>
              <a:spcBef>
                <a:spcPts val="800"/>
              </a:spcBef>
              <a:spcAft>
                <a:spcPts val="400"/>
              </a:spcAft>
              <a:buClr>
                <a:srgbClr val="595454"/>
              </a:buClr>
              <a:buSzTx/>
              <a:buFont typeface="Arial" panose="020B0604020202020204" pitchFamily="34" charset="0"/>
              <a:buNone/>
              <a:tabLst/>
              <a:defRPr/>
            </a:pP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mn-cs"/>
              </a:rPr>
              <a:t>AG-221-AML-004</a:t>
            </a:r>
          </a:p>
        </p:txBody>
      </p:sp>
      <p:graphicFrame>
        <p:nvGraphicFramePr>
          <p:cNvPr id="23" name="Chart 22">
            <a:extLst>
              <a:ext uri="{FF2B5EF4-FFF2-40B4-BE49-F238E27FC236}">
                <a16:creationId xmlns:a16="http://schemas.microsoft.com/office/drawing/2014/main" id="{61B62694-7F2F-4D83-B848-6A4832824150}"/>
              </a:ext>
            </a:extLst>
          </p:cNvPr>
          <p:cNvGraphicFramePr>
            <a:graphicFrameLocks/>
          </p:cNvGraphicFramePr>
          <p:nvPr/>
        </p:nvGraphicFramePr>
        <p:xfrm>
          <a:off x="-28830" y="1685742"/>
          <a:ext cx="6217920" cy="4433452"/>
        </p:xfrm>
        <a:graphic>
          <a:graphicData uri="http://schemas.openxmlformats.org/drawingml/2006/chart">
            <c:chart xmlns:c="http://schemas.openxmlformats.org/drawingml/2006/chart" xmlns:r="http://schemas.openxmlformats.org/officeDocument/2006/relationships" r:id="rId3"/>
          </a:graphicData>
        </a:graphic>
      </p:graphicFrame>
      <p:sp>
        <p:nvSpPr>
          <p:cNvPr id="24" name="TextBox 23">
            <a:extLst>
              <a:ext uri="{FF2B5EF4-FFF2-40B4-BE49-F238E27FC236}">
                <a16:creationId xmlns:a16="http://schemas.microsoft.com/office/drawing/2014/main" id="{D6283B25-917E-4833-8276-28F018C45239}"/>
              </a:ext>
            </a:extLst>
          </p:cNvPr>
          <p:cNvSpPr txBox="1"/>
          <p:nvPr/>
        </p:nvSpPr>
        <p:spPr>
          <a:xfrm>
            <a:off x="1705562" y="1825649"/>
            <a:ext cx="3467359" cy="523220"/>
          </a:xfrm>
          <a:prstGeom prst="rect">
            <a:avLst/>
          </a:prstGeom>
          <a:noFill/>
        </p:spPr>
        <p:txBody>
          <a:bodyPr wrap="none" rtlCol="0">
            <a:spAutoFit/>
          </a:bodyPr>
          <a:lstStyle/>
          <a:p>
            <a:r>
              <a:rPr lang="en-US" sz="1400" dirty="0"/>
              <a:t>ENA vs. CCR:</a:t>
            </a:r>
          </a:p>
          <a:p>
            <a:pPr marL="228600"/>
            <a:r>
              <a:rPr lang="en-US" sz="1400" dirty="0"/>
              <a:t>HR 0.86 [95% CI 0.67—1.10]; </a:t>
            </a:r>
            <a:r>
              <a:rPr lang="en-US" sz="1400" i="1" dirty="0"/>
              <a:t>P </a:t>
            </a:r>
            <a:r>
              <a:rPr lang="en-US" sz="1400" dirty="0"/>
              <a:t>= 0.229</a:t>
            </a:r>
          </a:p>
        </p:txBody>
      </p:sp>
      <p:sp>
        <p:nvSpPr>
          <p:cNvPr id="26" name="Rectangle 25">
            <a:extLst>
              <a:ext uri="{FF2B5EF4-FFF2-40B4-BE49-F238E27FC236}">
                <a16:creationId xmlns:a16="http://schemas.microsoft.com/office/drawing/2014/main" id="{799E3738-92B6-4A3D-9601-98F04C0C11C6}"/>
              </a:ext>
            </a:extLst>
          </p:cNvPr>
          <p:cNvSpPr/>
          <p:nvPr/>
        </p:nvSpPr>
        <p:spPr>
          <a:xfrm>
            <a:off x="7083972" y="1209848"/>
            <a:ext cx="4708635" cy="2598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595454"/>
                </a:solidFill>
                <a:effectLst/>
                <a:uLnTx/>
                <a:uFillTx/>
                <a:latin typeface="Trebuchet MS" panose="020B0603020202020204"/>
                <a:ea typeface="+mn-ea"/>
                <a:cs typeface="+mn-cs"/>
              </a:rPr>
              <a:t>Efficacy Evaluable Population</a:t>
            </a:r>
            <a:r>
              <a:rPr kumimoji="0" lang="en-US" b="1" i="0" u="none" strike="noStrike" kern="1200" cap="none" spc="0" normalizeH="0" baseline="30000" noProof="0" dirty="0">
                <a:ln>
                  <a:noFill/>
                </a:ln>
                <a:solidFill>
                  <a:srgbClr val="595454"/>
                </a:solidFill>
                <a:effectLst/>
                <a:uLnTx/>
                <a:uFillTx/>
                <a:latin typeface="Trebuchet MS" panose="020B0603020202020204"/>
                <a:ea typeface="+mn-ea"/>
                <a:cs typeface="+mn-cs"/>
              </a:rPr>
              <a:t>a</a:t>
            </a:r>
          </a:p>
        </p:txBody>
      </p:sp>
      <p:graphicFrame>
        <p:nvGraphicFramePr>
          <p:cNvPr id="27" name="Chart 26">
            <a:extLst>
              <a:ext uri="{FF2B5EF4-FFF2-40B4-BE49-F238E27FC236}">
                <a16:creationId xmlns:a16="http://schemas.microsoft.com/office/drawing/2014/main" id="{2567A90E-1EBB-4E81-9BEF-249AD64D3C14}"/>
              </a:ext>
            </a:extLst>
          </p:cNvPr>
          <p:cNvGraphicFramePr>
            <a:graphicFrameLocks/>
          </p:cNvGraphicFramePr>
          <p:nvPr/>
        </p:nvGraphicFramePr>
        <p:xfrm>
          <a:off x="6014618" y="1685742"/>
          <a:ext cx="6217920" cy="4433452"/>
        </p:xfrm>
        <a:graphic>
          <a:graphicData uri="http://schemas.openxmlformats.org/drawingml/2006/chart">
            <c:chart xmlns:c="http://schemas.openxmlformats.org/drawingml/2006/chart" xmlns:r="http://schemas.openxmlformats.org/officeDocument/2006/relationships" r:id="rId4"/>
          </a:graphicData>
        </a:graphic>
      </p:graphicFrame>
      <p:sp>
        <p:nvSpPr>
          <p:cNvPr id="28" name="TextBox 27">
            <a:extLst>
              <a:ext uri="{FF2B5EF4-FFF2-40B4-BE49-F238E27FC236}">
                <a16:creationId xmlns:a16="http://schemas.microsoft.com/office/drawing/2014/main" id="{7ECD52AF-F00A-4F90-833E-C3889058C9F5}"/>
              </a:ext>
            </a:extLst>
          </p:cNvPr>
          <p:cNvSpPr txBox="1"/>
          <p:nvPr/>
        </p:nvSpPr>
        <p:spPr>
          <a:xfrm>
            <a:off x="7749010" y="1825649"/>
            <a:ext cx="3478581" cy="523220"/>
          </a:xfrm>
          <a:prstGeom prst="rect">
            <a:avLst/>
          </a:prstGeom>
          <a:noFill/>
        </p:spPr>
        <p:txBody>
          <a:bodyPr wrap="none" rtlCol="0">
            <a:spAutoFit/>
          </a:bodyPr>
          <a:lstStyle/>
          <a:p>
            <a:r>
              <a:rPr lang="en-US" sz="1400" dirty="0"/>
              <a:t>ENA vs. CCR:</a:t>
            </a:r>
          </a:p>
          <a:p>
            <a:pPr marL="228600"/>
            <a:r>
              <a:rPr lang="en-US" sz="1400" dirty="0"/>
              <a:t>HR 0.77 [95% CI 0.59—1.00]; </a:t>
            </a:r>
            <a:r>
              <a:rPr lang="en-US" sz="1400" i="1" dirty="0"/>
              <a:t>P </a:t>
            </a:r>
            <a:r>
              <a:rPr lang="en-US" sz="1400" dirty="0"/>
              <a:t>= 0.047</a:t>
            </a:r>
          </a:p>
        </p:txBody>
      </p:sp>
      <p:sp>
        <p:nvSpPr>
          <p:cNvPr id="12" name="TextBox 11">
            <a:extLst>
              <a:ext uri="{FF2B5EF4-FFF2-40B4-BE49-F238E27FC236}">
                <a16:creationId xmlns:a16="http://schemas.microsoft.com/office/drawing/2014/main" id="{BA493296-F404-C64E-A01E-E5EEAC27642F}"/>
              </a:ext>
            </a:extLst>
          </p:cNvPr>
          <p:cNvSpPr txBox="1"/>
          <p:nvPr/>
        </p:nvSpPr>
        <p:spPr>
          <a:xfrm>
            <a:off x="8863013" y="6488668"/>
            <a:ext cx="2698239" cy="369332"/>
          </a:xfrm>
          <a:prstGeom prst="rect">
            <a:avLst/>
          </a:prstGeom>
          <a:noFill/>
        </p:spPr>
        <p:txBody>
          <a:bodyPr wrap="none" rtlCol="0">
            <a:spAutoFit/>
          </a:bodyPr>
          <a:lstStyle/>
          <a:p>
            <a:r>
              <a:rPr lang="en-US" dirty="0">
                <a:solidFill>
                  <a:schemeClr val="tx1">
                    <a:lumMod val="50000"/>
                  </a:schemeClr>
                </a:solidFill>
                <a:latin typeface="Arial" panose="020B0604020202020204" pitchFamily="34" charset="0"/>
                <a:cs typeface="Arial" panose="020B0604020202020204" pitchFamily="34" charset="0"/>
              </a:rPr>
              <a:t>DiNardo et al, EHA 2021</a:t>
            </a:r>
          </a:p>
        </p:txBody>
      </p:sp>
      <p:sp>
        <p:nvSpPr>
          <p:cNvPr id="13" name="TextBox 12">
            <a:extLst>
              <a:ext uri="{FF2B5EF4-FFF2-40B4-BE49-F238E27FC236}">
                <a16:creationId xmlns:a16="http://schemas.microsoft.com/office/drawing/2014/main" id="{81459824-48CF-0845-99E1-84DBEA9EC0EA}"/>
              </a:ext>
            </a:extLst>
          </p:cNvPr>
          <p:cNvSpPr txBox="1"/>
          <p:nvPr/>
        </p:nvSpPr>
        <p:spPr>
          <a:xfrm>
            <a:off x="0" y="5889769"/>
            <a:ext cx="6169152" cy="369332"/>
          </a:xfrm>
          <a:prstGeom prst="rect">
            <a:avLst/>
          </a:prstGeom>
          <a:noFill/>
        </p:spPr>
        <p:txBody>
          <a:bodyPr wrap="square">
            <a:spAutoFit/>
          </a:bodyPr>
          <a:lstStyle/>
          <a:p>
            <a:pPr lvl="0">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3282651150"/>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D37113-296D-5148-903E-A5D1C628CAFD}"/>
              </a:ext>
            </a:extLst>
          </p:cNvPr>
          <p:cNvSpPr>
            <a:spLocks noGrp="1"/>
          </p:cNvSpPr>
          <p:nvPr>
            <p:ph type="title"/>
          </p:nvPr>
        </p:nvSpPr>
        <p:spPr/>
        <p:txBody>
          <a:bodyPr/>
          <a:lstStyle/>
          <a:p>
            <a:r>
              <a:rPr lang="en-US" dirty="0"/>
              <a:t>Measurable Residual Disease</a:t>
            </a:r>
          </a:p>
        </p:txBody>
      </p:sp>
      <p:sp>
        <p:nvSpPr>
          <p:cNvPr id="3" name="Content Placeholder 2">
            <a:extLst>
              <a:ext uri="{FF2B5EF4-FFF2-40B4-BE49-F238E27FC236}">
                <a16:creationId xmlns:a16="http://schemas.microsoft.com/office/drawing/2014/main" id="{8B621783-303A-A844-88C3-B59E391A9C07}"/>
              </a:ext>
            </a:extLst>
          </p:cNvPr>
          <p:cNvSpPr>
            <a:spLocks noGrp="1"/>
          </p:cNvSpPr>
          <p:nvPr>
            <p:ph idx="1"/>
          </p:nvPr>
        </p:nvSpPr>
        <p:spPr/>
        <p:txBody>
          <a:bodyPr/>
          <a:lstStyle/>
          <a:p>
            <a:r>
              <a:rPr lang="en-US" dirty="0"/>
              <a:t>Possible to get to MRD negative state with </a:t>
            </a:r>
            <a:r>
              <a:rPr lang="en-US" dirty="0" err="1"/>
              <a:t>venetoclax</a:t>
            </a:r>
            <a:endParaRPr lang="en-US" dirty="0"/>
          </a:p>
          <a:p>
            <a:endParaRPr lang="en-US" dirty="0"/>
          </a:p>
          <a:p>
            <a:r>
              <a:rPr lang="en-US" dirty="0"/>
              <a:t>Important to understand/predict these patients so that we can apply transplantation more judiciously</a:t>
            </a:r>
          </a:p>
          <a:p>
            <a:endParaRPr lang="en-US" dirty="0"/>
          </a:p>
          <a:p>
            <a:r>
              <a:rPr lang="en-US" dirty="0"/>
              <a:t>Understanding the mechanism of a deep remission may help us treat those who have relatively poor responses</a:t>
            </a:r>
          </a:p>
        </p:txBody>
      </p:sp>
      <p:sp>
        <p:nvSpPr>
          <p:cNvPr id="4" name="TextBox 3">
            <a:extLst>
              <a:ext uri="{FF2B5EF4-FFF2-40B4-BE49-F238E27FC236}">
                <a16:creationId xmlns:a16="http://schemas.microsoft.com/office/drawing/2014/main" id="{82036B7A-06F2-8F46-9E5C-9CF8F18E1622}"/>
              </a:ext>
            </a:extLst>
          </p:cNvPr>
          <p:cNvSpPr txBox="1"/>
          <p:nvPr/>
        </p:nvSpPr>
        <p:spPr>
          <a:xfrm>
            <a:off x="0" y="6488668"/>
            <a:ext cx="6169152" cy="369332"/>
          </a:xfrm>
          <a:prstGeom prst="rect">
            <a:avLst/>
          </a:prstGeom>
          <a:noFill/>
        </p:spPr>
        <p:txBody>
          <a:bodyPr wrap="square">
            <a:spAutoFit/>
          </a:bodyPr>
          <a:lstStyle/>
          <a:p>
            <a:pPr lvl="0">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60716784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E353364-3027-4996-B17D-2BADAFD54DA2}"/>
              </a:ext>
            </a:extLst>
          </p:cNvPr>
          <p:cNvSpPr>
            <a:spLocks noGrp="1"/>
          </p:cNvSpPr>
          <p:nvPr>
            <p:ph idx="1"/>
          </p:nvPr>
        </p:nvSpPr>
        <p:spPr>
          <a:xfrm>
            <a:off x="255493" y="704747"/>
            <a:ext cx="11439792" cy="5498011"/>
          </a:xfrm>
        </p:spPr>
        <p:txBody>
          <a:bodyPr anchor="b"/>
          <a:lstStyle/>
          <a:p>
            <a:r>
              <a:rPr lang="en-US" sz="1800" noProof="0" dirty="0"/>
              <a:t>As of the data cutoff date for this analysis (18March2021), 146 patients have been randomized (IVO+AZA, n=72; PBO+AZA, n=74).</a:t>
            </a:r>
          </a:p>
          <a:p>
            <a:pPr lvl="1"/>
            <a:r>
              <a:rPr lang="en-US" sz="1600" noProof="0" dirty="0"/>
              <a:t>As of 12May2021, the IDMC recommended to halt enrollment based on a noted difference in clinical importance between the treatment groups, not related to safety.</a:t>
            </a:r>
          </a:p>
          <a:p>
            <a:pPr lvl="2">
              <a:buFont typeface="Arial" panose="020B0604020202020204" pitchFamily="34" charset="0"/>
              <a:buChar char="•"/>
            </a:pPr>
            <a:r>
              <a:rPr lang="en-US" noProof="0" dirty="0">
                <a:solidFill>
                  <a:schemeClr val="tx1"/>
                </a:solidFill>
              </a:rPr>
              <a:t>A total of 148 patients were enrolled at 155 active sites in 20 countries. </a:t>
            </a:r>
            <a:endParaRPr lang="en-US" noProof="0" dirty="0"/>
          </a:p>
        </p:txBody>
      </p:sp>
      <p:sp>
        <p:nvSpPr>
          <p:cNvPr id="3" name="Title 2">
            <a:extLst>
              <a:ext uri="{FF2B5EF4-FFF2-40B4-BE49-F238E27FC236}">
                <a16:creationId xmlns:a16="http://schemas.microsoft.com/office/drawing/2014/main" id="{889F1C4E-C985-465B-9785-10C0D8783C4A}"/>
              </a:ext>
            </a:extLst>
          </p:cNvPr>
          <p:cNvSpPr>
            <a:spLocks noGrp="1"/>
          </p:cNvSpPr>
          <p:nvPr>
            <p:ph type="title"/>
          </p:nvPr>
        </p:nvSpPr>
        <p:spPr/>
        <p:txBody>
          <a:bodyPr/>
          <a:lstStyle/>
          <a:p>
            <a:r>
              <a:rPr lang="en-US" sz="2800" noProof="0"/>
              <a:t>AGILE: study design and end points</a:t>
            </a:r>
          </a:p>
        </p:txBody>
      </p:sp>
      <p:sp>
        <p:nvSpPr>
          <p:cNvPr id="5" name="TextBox 4">
            <a:extLst>
              <a:ext uri="{FF2B5EF4-FFF2-40B4-BE49-F238E27FC236}">
                <a16:creationId xmlns:a16="http://schemas.microsoft.com/office/drawing/2014/main" id="{4456B7D6-0AC7-407B-83AF-C1CD594D9B3D}"/>
              </a:ext>
            </a:extLst>
          </p:cNvPr>
          <p:cNvSpPr txBox="1"/>
          <p:nvPr/>
        </p:nvSpPr>
        <p:spPr>
          <a:xfrm>
            <a:off x="0" y="6344981"/>
            <a:ext cx="12192000" cy="507446"/>
          </a:xfrm>
          <a:prstGeom prst="rect">
            <a:avLst/>
          </a:prstGeom>
          <a:noFill/>
        </p:spPr>
        <p:txBody>
          <a:bodyPr wrap="square" tIns="0" bIns="0" rtlCol="0" anchor="ctr">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000" b="0" i="0" u="none" strike="noStrike" kern="1200" cap="none" spc="0" normalizeH="0" baseline="30000" noProof="0" dirty="0" err="1">
                <a:ln>
                  <a:noFill/>
                </a:ln>
                <a:solidFill>
                  <a:srgbClr val="983737">
                    <a:lumMod val="75000"/>
                  </a:srgbClr>
                </a:solidFill>
                <a:effectLst/>
                <a:uLnTx/>
                <a:uFillTx/>
                <a:latin typeface="Calibri" panose="020F0502020204030204"/>
                <a:ea typeface="+mn-ea"/>
                <a:cs typeface="+mn-cs"/>
              </a:rPr>
              <a:t>a</a:t>
            </a:r>
            <a:r>
              <a:rPr kumimoji="0" lang="en-US" sz="1000" b="0" i="0" u="none" strike="noStrike" kern="1200" cap="none" spc="0" normalizeH="0" baseline="0" noProof="0" dirty="0" err="1">
                <a:ln>
                  <a:noFill/>
                </a:ln>
                <a:solidFill>
                  <a:srgbClr val="983737">
                    <a:lumMod val="75000"/>
                  </a:srgbClr>
                </a:solidFill>
                <a:effectLst/>
                <a:uLnTx/>
                <a:uFillTx/>
                <a:latin typeface="Calibri" panose="020F0502020204030204"/>
                <a:ea typeface="+mn-ea"/>
                <a:cs typeface="+mn-cs"/>
              </a:rPr>
              <a:t>Geographic</a:t>
            </a:r>
            <a:r>
              <a:rPr kumimoji="0" lang="en-US" sz="1000" b="0" i="0" u="none" strike="noStrike" kern="1200" cap="none" spc="0" normalizeH="0" baseline="0" noProof="0" dirty="0">
                <a:ln>
                  <a:noFill/>
                </a:ln>
                <a:solidFill>
                  <a:srgbClr val="983737">
                    <a:lumMod val="75000"/>
                  </a:srgbClr>
                </a:solidFill>
                <a:effectLst/>
                <a:uLnTx/>
                <a:uFillTx/>
                <a:latin typeface="Calibri" panose="020F0502020204030204"/>
                <a:ea typeface="+mn-ea"/>
                <a:cs typeface="+mn-cs"/>
              </a:rPr>
              <a:t> regions: US/Canada; Western Europe, Israel and Australia; Japan; and Rest of the World. </a:t>
            </a:r>
            <a:r>
              <a:rPr kumimoji="0" lang="en-US" sz="1000" b="0" i="0" u="none" strike="noStrike" kern="1200" cap="none" spc="0" normalizeH="0" baseline="30000" noProof="0" dirty="0">
                <a:ln>
                  <a:noFill/>
                </a:ln>
                <a:solidFill>
                  <a:srgbClr val="983737">
                    <a:lumMod val="75000"/>
                  </a:srgbClr>
                </a:solidFill>
                <a:effectLst/>
                <a:uLnTx/>
                <a:uFillTx/>
                <a:latin typeface="Calibri" panose="020F0502020204030204"/>
                <a:ea typeface="+mn-ea"/>
                <a:cs typeface="+mn-cs"/>
              </a:rPr>
              <a:t>b</a:t>
            </a:r>
            <a:r>
              <a:rPr kumimoji="0" lang="pt-BR" sz="1000" b="0" i="0" u="none" strike="noStrike" kern="1200" cap="none" spc="0" normalizeH="0" baseline="0" noProof="0" dirty="0">
                <a:ln>
                  <a:noFill/>
                </a:ln>
                <a:solidFill>
                  <a:srgbClr val="983737">
                    <a:lumMod val="75000"/>
                  </a:srgbClr>
                </a:solidFill>
                <a:effectLst/>
                <a:uLnTx/>
                <a:uFillTx/>
                <a:latin typeface="Calibri" panose="020F0502020204030204"/>
                <a:ea typeface="+mn-ea"/>
                <a:cs typeface="+mn-cs"/>
              </a:rPr>
              <a:t>Disease history: de novo vs secondary AML </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000" b="1" i="0" u="none" strike="noStrike" kern="1200" cap="none" spc="0" normalizeH="0" baseline="30000" noProof="0" dirty="0" err="1">
                <a:ln>
                  <a:noFill/>
                </a:ln>
                <a:solidFill>
                  <a:srgbClr val="983737">
                    <a:lumMod val="75000"/>
                  </a:srgbClr>
                </a:solidFill>
                <a:effectLst/>
                <a:uLnTx/>
                <a:uFillTx/>
                <a:latin typeface="Calibri" panose="020F0502020204030204"/>
                <a:ea typeface="+mn-ea"/>
                <a:cs typeface="+mn-cs"/>
              </a:rPr>
              <a:t>c</a:t>
            </a:r>
            <a:r>
              <a:rPr kumimoji="0" lang="en-US" sz="1000" b="1" i="0" u="none" strike="noStrike" kern="1200" cap="none" spc="0" normalizeH="0" baseline="0" noProof="0" dirty="0" err="1">
                <a:ln>
                  <a:noFill/>
                </a:ln>
                <a:solidFill>
                  <a:srgbClr val="983737">
                    <a:lumMod val="75000"/>
                  </a:srgbClr>
                </a:solidFill>
                <a:effectLst/>
                <a:uLnTx/>
                <a:uFillTx/>
                <a:latin typeface="Calibri" panose="020F0502020204030204"/>
                <a:ea typeface="+mn-ea"/>
                <a:cs typeface="+mn-cs"/>
              </a:rPr>
              <a:t>EFS</a:t>
            </a:r>
            <a:r>
              <a:rPr kumimoji="0" lang="en-US" sz="1000" b="1" i="0" u="none" strike="noStrike" kern="1200" cap="none" spc="0" normalizeH="0" baseline="0" noProof="0" dirty="0">
                <a:ln>
                  <a:noFill/>
                </a:ln>
                <a:solidFill>
                  <a:srgbClr val="983737">
                    <a:lumMod val="75000"/>
                  </a:srgbClr>
                </a:solidFill>
                <a:effectLst/>
                <a:uLnTx/>
                <a:uFillTx/>
                <a:latin typeface="Calibri" panose="020F0502020204030204"/>
                <a:ea typeface="+mn-ea"/>
                <a:cs typeface="+mn-cs"/>
              </a:rPr>
              <a:t> is defined as the time from randomization until treatment failure, relapse from remission, or death from any cause, whichever occurs first. Treatment failure is defined as failure to achieve CR by week 24</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000" b="0" i="0" u="none" strike="noStrike" kern="1200" cap="none" spc="-10" normalizeH="0" baseline="0" noProof="0" dirty="0">
                <a:ln>
                  <a:noFill/>
                </a:ln>
                <a:solidFill>
                  <a:srgbClr val="983737">
                    <a:lumMod val="75000"/>
                  </a:srgbClr>
                </a:solidFill>
                <a:effectLst/>
                <a:uLnTx/>
                <a:uFillTx/>
                <a:latin typeface="Calibri" panose="020F0502020204030204"/>
                <a:ea typeface="+mn-ea"/>
                <a:cs typeface="+mn-cs"/>
              </a:rPr>
              <a:t>CR = complete remission; CRh = complete remission with partial hematologic recovery; IDMC = independent data monitoring committee; IV = intravenously; ORR = objective response rate; OS = overall survival; PBO = placebo; </a:t>
            </a:r>
            <a:br>
              <a:rPr kumimoji="0" lang="en-US" sz="1000" b="0" i="0" u="none" strike="noStrike" kern="1200" cap="none" spc="-10" normalizeH="0" baseline="0" noProof="0" dirty="0">
                <a:ln>
                  <a:noFill/>
                </a:ln>
                <a:solidFill>
                  <a:srgbClr val="983737">
                    <a:lumMod val="75000"/>
                  </a:srgbClr>
                </a:solidFill>
                <a:effectLst/>
                <a:uLnTx/>
                <a:uFillTx/>
                <a:latin typeface="Calibri" panose="020F0502020204030204"/>
                <a:ea typeface="+mn-ea"/>
                <a:cs typeface="+mn-cs"/>
              </a:rPr>
            </a:br>
            <a:r>
              <a:rPr kumimoji="0" lang="en-US" sz="1000" b="0" i="0" u="none" strike="noStrike" kern="1200" cap="none" spc="-10" normalizeH="0" baseline="0" noProof="0" dirty="0">
                <a:ln>
                  <a:noFill/>
                </a:ln>
                <a:solidFill>
                  <a:srgbClr val="983737">
                    <a:lumMod val="75000"/>
                  </a:srgbClr>
                </a:solidFill>
                <a:effectLst/>
                <a:uLnTx/>
                <a:uFillTx/>
                <a:latin typeface="Calibri" panose="020F0502020204030204"/>
                <a:ea typeface="+mn-ea"/>
                <a:cs typeface="+mn-cs"/>
              </a:rPr>
              <a:t>QD = once daily; SC = subcutaneously</a:t>
            </a:r>
          </a:p>
        </p:txBody>
      </p:sp>
      <p:grpSp>
        <p:nvGrpSpPr>
          <p:cNvPr id="2" name="Group 1">
            <a:extLst>
              <a:ext uri="{FF2B5EF4-FFF2-40B4-BE49-F238E27FC236}">
                <a16:creationId xmlns:a16="http://schemas.microsoft.com/office/drawing/2014/main" id="{2E53CD38-3755-42A2-899B-4867302520CE}"/>
              </a:ext>
            </a:extLst>
          </p:cNvPr>
          <p:cNvGrpSpPr/>
          <p:nvPr/>
        </p:nvGrpSpPr>
        <p:grpSpPr>
          <a:xfrm>
            <a:off x="701675" y="850954"/>
            <a:ext cx="10788650" cy="3876592"/>
            <a:chOff x="255493" y="978197"/>
            <a:chExt cx="11594328" cy="4643827"/>
          </a:xfrm>
        </p:grpSpPr>
        <p:grpSp>
          <p:nvGrpSpPr>
            <p:cNvPr id="8" name="Group 7">
              <a:extLst>
                <a:ext uri="{FF2B5EF4-FFF2-40B4-BE49-F238E27FC236}">
                  <a16:creationId xmlns:a16="http://schemas.microsoft.com/office/drawing/2014/main" id="{6D223845-E03F-4944-BFF1-E132D6240239}"/>
                </a:ext>
              </a:extLst>
            </p:cNvPr>
            <p:cNvGrpSpPr/>
            <p:nvPr/>
          </p:nvGrpSpPr>
          <p:grpSpPr>
            <a:xfrm flipH="1">
              <a:off x="7621035" y="1657433"/>
              <a:ext cx="1857296" cy="3101975"/>
              <a:chOff x="3012723" y="1666881"/>
              <a:chExt cx="1857296" cy="3101975"/>
            </a:xfrm>
          </p:grpSpPr>
          <p:cxnSp>
            <p:nvCxnSpPr>
              <p:cNvPr id="9" name="Straight Connector 8">
                <a:extLst>
                  <a:ext uri="{FF2B5EF4-FFF2-40B4-BE49-F238E27FC236}">
                    <a16:creationId xmlns:a16="http://schemas.microsoft.com/office/drawing/2014/main" id="{66F58EBD-A454-49DF-9B51-C830405E6640}"/>
                  </a:ext>
                </a:extLst>
              </p:cNvPr>
              <p:cNvCxnSpPr/>
              <p:nvPr/>
            </p:nvCxnSpPr>
            <p:spPr>
              <a:xfrm flipH="1">
                <a:off x="3012723" y="3208421"/>
                <a:ext cx="1094056" cy="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10" name="object 3">
                <a:extLst>
                  <a:ext uri="{FF2B5EF4-FFF2-40B4-BE49-F238E27FC236}">
                    <a16:creationId xmlns:a16="http://schemas.microsoft.com/office/drawing/2014/main" id="{719DBFC1-CF72-4C78-BCAA-9E43F4FFBE1C}"/>
                  </a:ext>
                </a:extLst>
              </p:cNvPr>
              <p:cNvSpPr/>
              <p:nvPr/>
            </p:nvSpPr>
            <p:spPr>
              <a:xfrm>
                <a:off x="4119449" y="1666881"/>
                <a:ext cx="750570" cy="3101975"/>
              </a:xfrm>
              <a:custGeom>
                <a:avLst/>
                <a:gdLst/>
                <a:ahLst/>
                <a:cxnLst/>
                <a:rect l="l" t="t" r="r" b="b"/>
                <a:pathLst>
                  <a:path w="750570" h="3101975">
                    <a:moveTo>
                      <a:pt x="750019" y="0"/>
                    </a:moveTo>
                    <a:lnTo>
                      <a:pt x="0" y="0"/>
                    </a:lnTo>
                    <a:lnTo>
                      <a:pt x="0" y="3101947"/>
                    </a:lnTo>
                    <a:lnTo>
                      <a:pt x="750019" y="3101947"/>
                    </a:lnTo>
                  </a:path>
                </a:pathLst>
              </a:custGeom>
              <a:ln w="41883">
                <a:solidFill>
                  <a:srgbClr val="016C68"/>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grpSp>
          <p:nvGrpSpPr>
            <p:cNvPr id="11" name="Group 10">
              <a:extLst>
                <a:ext uri="{FF2B5EF4-FFF2-40B4-BE49-F238E27FC236}">
                  <a16:creationId xmlns:a16="http://schemas.microsoft.com/office/drawing/2014/main" id="{935076B6-F0E9-4900-AA63-757E2B94CD78}"/>
                </a:ext>
              </a:extLst>
            </p:cNvPr>
            <p:cNvGrpSpPr/>
            <p:nvPr/>
          </p:nvGrpSpPr>
          <p:grpSpPr>
            <a:xfrm>
              <a:off x="9192720" y="1547459"/>
              <a:ext cx="2657101" cy="1659996"/>
              <a:chOff x="5260630" y="855540"/>
              <a:chExt cx="3208644" cy="1659996"/>
            </a:xfrm>
          </p:grpSpPr>
          <p:sp>
            <p:nvSpPr>
              <p:cNvPr id="12" name="Rectangle 11">
                <a:extLst>
                  <a:ext uri="{FF2B5EF4-FFF2-40B4-BE49-F238E27FC236}">
                    <a16:creationId xmlns:a16="http://schemas.microsoft.com/office/drawing/2014/main" id="{F83095F1-9DE4-4969-AA21-D5582E196967}"/>
                  </a:ext>
                </a:extLst>
              </p:cNvPr>
              <p:cNvSpPr/>
              <p:nvPr/>
            </p:nvSpPr>
            <p:spPr>
              <a:xfrm>
                <a:off x="5260630" y="1509776"/>
                <a:ext cx="3208644" cy="1005760"/>
              </a:xfrm>
              <a:prstGeom prst="rect">
                <a:avLst/>
              </a:prstGeom>
              <a:solidFill>
                <a:srgbClr val="0885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27940" lvl="0" indent="0" algn="ctr" defTabSz="914400" rtl="0" eaLnBrk="1" fontAlgn="auto" latinLnBrk="0" hangingPunct="1">
                  <a:lnSpc>
                    <a:spcPct val="100000"/>
                  </a:lnSpc>
                  <a:spcBef>
                    <a:spcPts val="80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Calibri" panose="020F0502020204030204"/>
                    <a:ea typeface="+mn-ea"/>
                    <a:cs typeface="Montserrat"/>
                  </a:rPr>
                  <a:t>Event-free survival (EFS)</a:t>
                </a:r>
                <a:r>
                  <a:rPr kumimoji="0" lang="en-US" sz="1400" b="0" i="0" u="none" strike="noStrike" kern="1200" cap="none" spc="0" normalizeH="0" baseline="30000" noProof="0">
                    <a:ln>
                      <a:noFill/>
                    </a:ln>
                    <a:solidFill>
                      <a:srgbClr val="FFFFFF"/>
                    </a:solidFill>
                    <a:effectLst/>
                    <a:uLnTx/>
                    <a:uFillTx/>
                    <a:latin typeface="Calibri" panose="020F0502020204030204"/>
                    <a:ea typeface="+mn-ea"/>
                    <a:cs typeface="Montserrat"/>
                  </a:rPr>
                  <a:t>c</a:t>
                </a:r>
              </a:p>
              <a:p>
                <a:pPr marL="0" marR="27940" lvl="0" indent="0" algn="ctr" defTabSz="914400" rtl="0" eaLnBrk="1" fontAlgn="auto" latinLnBrk="0" hangingPunct="1">
                  <a:lnSpc>
                    <a:spcPct val="100000"/>
                  </a:lnSpc>
                  <a:spcBef>
                    <a:spcPts val="80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Calibri" panose="020F0502020204030204"/>
                    <a:ea typeface="+mn-ea"/>
                    <a:cs typeface="Montserrat"/>
                  </a:rPr>
                  <a:t>with ~173 events (52 months)</a:t>
                </a:r>
              </a:p>
            </p:txBody>
          </p:sp>
          <p:sp>
            <p:nvSpPr>
              <p:cNvPr id="13" name="Rectangle 12">
                <a:extLst>
                  <a:ext uri="{FF2B5EF4-FFF2-40B4-BE49-F238E27FC236}">
                    <a16:creationId xmlns:a16="http://schemas.microsoft.com/office/drawing/2014/main" id="{8AA74469-5292-4A3E-8047-9E1AEAD2049D}"/>
                  </a:ext>
                </a:extLst>
              </p:cNvPr>
              <p:cNvSpPr/>
              <p:nvPr/>
            </p:nvSpPr>
            <p:spPr>
              <a:xfrm>
                <a:off x="5260630" y="855540"/>
                <a:ext cx="3208644" cy="663036"/>
              </a:xfrm>
              <a:prstGeom prst="rect">
                <a:avLst/>
              </a:prstGeom>
              <a:solidFill>
                <a:srgbClr val="006C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27940" lvl="0" indent="0" algn="ctr" defTabSz="914400" rtl="0" eaLnBrk="1" fontAlgn="auto" latinLnBrk="0" hangingPunct="1">
                  <a:lnSpc>
                    <a:spcPct val="100000"/>
                  </a:lnSpc>
                  <a:spcBef>
                    <a:spcPts val="80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Calibri" panose="020F0502020204030204"/>
                    <a:ea typeface="+mn-ea"/>
                    <a:cs typeface="Montserrat"/>
                  </a:rPr>
                  <a:t>Primary end point</a:t>
                </a:r>
              </a:p>
            </p:txBody>
          </p:sp>
        </p:grpSp>
        <p:grpSp>
          <p:nvGrpSpPr>
            <p:cNvPr id="14" name="Group 13">
              <a:extLst>
                <a:ext uri="{FF2B5EF4-FFF2-40B4-BE49-F238E27FC236}">
                  <a16:creationId xmlns:a16="http://schemas.microsoft.com/office/drawing/2014/main" id="{DBFBE0B6-8311-4A4C-9C4F-FC20EFCE5287}"/>
                </a:ext>
              </a:extLst>
            </p:cNvPr>
            <p:cNvGrpSpPr/>
            <p:nvPr/>
          </p:nvGrpSpPr>
          <p:grpSpPr>
            <a:xfrm>
              <a:off x="4882689" y="3962028"/>
              <a:ext cx="3208644" cy="1659996"/>
              <a:chOff x="5260630" y="855540"/>
              <a:chExt cx="3208644" cy="1659996"/>
            </a:xfrm>
          </p:grpSpPr>
          <p:sp>
            <p:nvSpPr>
              <p:cNvPr id="15" name="Rectangle 14">
                <a:extLst>
                  <a:ext uri="{FF2B5EF4-FFF2-40B4-BE49-F238E27FC236}">
                    <a16:creationId xmlns:a16="http://schemas.microsoft.com/office/drawing/2014/main" id="{39C5D880-2FB7-45AB-AF28-864EA966288B}"/>
                  </a:ext>
                </a:extLst>
              </p:cNvPr>
              <p:cNvSpPr/>
              <p:nvPr/>
            </p:nvSpPr>
            <p:spPr>
              <a:xfrm>
                <a:off x="5260630" y="1509776"/>
                <a:ext cx="3208644" cy="100576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27940" lvl="0" indent="0" algn="ctr" defTabSz="914400" rtl="0" eaLnBrk="1" fontAlgn="auto" latinLnBrk="0" hangingPunct="1">
                  <a:lnSpc>
                    <a:spcPct val="100000"/>
                  </a:lnSpc>
                  <a:spcBef>
                    <a:spcPts val="80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Calibri" panose="020F0502020204030204"/>
                    <a:ea typeface="+mn-ea"/>
                    <a:cs typeface="Montserrat"/>
                  </a:rPr>
                  <a:t>Placebo QD orally + </a:t>
                </a:r>
                <a:br>
                  <a:rPr kumimoji="0" lang="en-US" sz="1400" b="0" i="0" u="none" strike="noStrike" kern="1200" cap="none" spc="0" normalizeH="0" baseline="0" noProof="0">
                    <a:ln>
                      <a:noFill/>
                    </a:ln>
                    <a:solidFill>
                      <a:srgbClr val="FFFFFF"/>
                    </a:solidFill>
                    <a:effectLst/>
                    <a:uLnTx/>
                    <a:uFillTx/>
                    <a:latin typeface="Calibri" panose="020F0502020204030204"/>
                    <a:ea typeface="+mn-ea"/>
                    <a:cs typeface="Montserrat"/>
                  </a:rPr>
                </a:br>
                <a:r>
                  <a:rPr kumimoji="0" lang="en-US" sz="1400" b="0" i="0" u="none" strike="noStrike" kern="1200" cap="none" spc="0" normalizeH="0" baseline="0" noProof="0">
                    <a:ln>
                      <a:noFill/>
                    </a:ln>
                    <a:solidFill>
                      <a:srgbClr val="FFFFFF"/>
                    </a:solidFill>
                    <a:effectLst/>
                    <a:uLnTx/>
                    <a:uFillTx/>
                    <a:latin typeface="Calibri" panose="020F0502020204030204"/>
                    <a:ea typeface="+mn-ea"/>
                    <a:cs typeface="Montserrat"/>
                  </a:rPr>
                  <a:t>Azacitidine 75 mg/m</a:t>
                </a:r>
                <a:r>
                  <a:rPr kumimoji="0" lang="en-US" sz="1400" b="0" i="0" u="none" strike="noStrike" kern="1200" cap="none" spc="0" normalizeH="0" baseline="30000" noProof="0">
                    <a:ln>
                      <a:noFill/>
                    </a:ln>
                    <a:solidFill>
                      <a:srgbClr val="FFFFFF"/>
                    </a:solidFill>
                    <a:effectLst/>
                    <a:uLnTx/>
                    <a:uFillTx/>
                    <a:latin typeface="Calibri" panose="020F0502020204030204"/>
                    <a:ea typeface="+mn-ea"/>
                    <a:cs typeface="Montserrat"/>
                  </a:rPr>
                  <a:t>2</a:t>
                </a:r>
                <a:r>
                  <a:rPr kumimoji="0" lang="en-US" sz="1400" b="0" i="0" u="none" strike="noStrike" kern="1200" cap="none" spc="0" normalizeH="0" baseline="0" noProof="0">
                    <a:ln>
                      <a:noFill/>
                    </a:ln>
                    <a:solidFill>
                      <a:srgbClr val="FFFFFF"/>
                    </a:solidFill>
                    <a:effectLst/>
                    <a:uLnTx/>
                    <a:uFillTx/>
                    <a:latin typeface="Calibri" panose="020F0502020204030204"/>
                    <a:ea typeface="+mn-ea"/>
                    <a:cs typeface="Montserrat"/>
                  </a:rPr>
                  <a:t> SC or IV</a:t>
                </a:r>
              </a:p>
            </p:txBody>
          </p:sp>
          <p:sp>
            <p:nvSpPr>
              <p:cNvPr id="16" name="Rectangle 15">
                <a:extLst>
                  <a:ext uri="{FF2B5EF4-FFF2-40B4-BE49-F238E27FC236}">
                    <a16:creationId xmlns:a16="http://schemas.microsoft.com/office/drawing/2014/main" id="{24F9B6FE-BC2B-4110-A029-ACE41D74617C}"/>
                  </a:ext>
                </a:extLst>
              </p:cNvPr>
              <p:cNvSpPr/>
              <p:nvPr/>
            </p:nvSpPr>
            <p:spPr>
              <a:xfrm>
                <a:off x="5260630" y="855540"/>
                <a:ext cx="3208644" cy="66303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27940" lvl="0" indent="0" algn="ctr" defTabSz="914400" rtl="0" eaLnBrk="1" fontAlgn="auto" latinLnBrk="0" hangingPunct="1">
                  <a:lnSpc>
                    <a:spcPct val="100000"/>
                  </a:lnSpc>
                  <a:spcBef>
                    <a:spcPts val="80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Calibri" panose="020F0502020204030204"/>
                    <a:ea typeface="+mn-ea"/>
                    <a:cs typeface="Montserrat"/>
                  </a:rPr>
                  <a:t>Placebo arm (n=100)</a:t>
                </a:r>
              </a:p>
            </p:txBody>
          </p:sp>
        </p:grpSp>
        <p:grpSp>
          <p:nvGrpSpPr>
            <p:cNvPr id="17" name="Group 16">
              <a:extLst>
                <a:ext uri="{FF2B5EF4-FFF2-40B4-BE49-F238E27FC236}">
                  <a16:creationId xmlns:a16="http://schemas.microsoft.com/office/drawing/2014/main" id="{8A6FEC53-0889-4740-BBB9-BD4B6AF9A4F4}"/>
                </a:ext>
              </a:extLst>
            </p:cNvPr>
            <p:cNvGrpSpPr/>
            <p:nvPr/>
          </p:nvGrpSpPr>
          <p:grpSpPr>
            <a:xfrm>
              <a:off x="4882689" y="978197"/>
              <a:ext cx="3208644" cy="1659996"/>
              <a:chOff x="5260630" y="855540"/>
              <a:chExt cx="3208644" cy="1659996"/>
            </a:xfrm>
          </p:grpSpPr>
          <p:sp>
            <p:nvSpPr>
              <p:cNvPr id="18" name="Rectangle 17">
                <a:extLst>
                  <a:ext uri="{FF2B5EF4-FFF2-40B4-BE49-F238E27FC236}">
                    <a16:creationId xmlns:a16="http://schemas.microsoft.com/office/drawing/2014/main" id="{A5A40BE9-945F-4415-956A-0FD43CACC858}"/>
                  </a:ext>
                </a:extLst>
              </p:cNvPr>
              <p:cNvSpPr/>
              <p:nvPr/>
            </p:nvSpPr>
            <p:spPr>
              <a:xfrm>
                <a:off x="5260630" y="1509776"/>
                <a:ext cx="3208644" cy="10057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27940" lvl="0" indent="0" algn="ctr" defTabSz="914400" rtl="0" eaLnBrk="1" fontAlgn="auto" latinLnBrk="0" hangingPunct="1">
                  <a:lnSpc>
                    <a:spcPct val="100000"/>
                  </a:lnSpc>
                  <a:spcBef>
                    <a:spcPts val="80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Calibri" panose="020F0502020204030204"/>
                    <a:ea typeface="+mn-ea"/>
                    <a:cs typeface="Montserrat"/>
                  </a:rPr>
                  <a:t>Ivosidenib 500 mg QD orally +</a:t>
                </a:r>
                <a:br>
                  <a:rPr kumimoji="0" lang="en-US" sz="1400" b="0" i="0" u="none" strike="noStrike" kern="1200" cap="none" spc="0" normalizeH="0" baseline="0" noProof="0">
                    <a:ln>
                      <a:noFill/>
                    </a:ln>
                    <a:solidFill>
                      <a:srgbClr val="FFFFFF"/>
                    </a:solidFill>
                    <a:effectLst/>
                    <a:uLnTx/>
                    <a:uFillTx/>
                    <a:latin typeface="Calibri" panose="020F0502020204030204"/>
                    <a:ea typeface="+mn-ea"/>
                    <a:cs typeface="Montserrat"/>
                  </a:rPr>
                </a:br>
                <a:r>
                  <a:rPr kumimoji="0" lang="en-US" sz="1400" b="0" i="0" u="none" strike="noStrike" kern="1200" cap="none" spc="0" normalizeH="0" baseline="0" noProof="0">
                    <a:ln>
                      <a:noFill/>
                    </a:ln>
                    <a:solidFill>
                      <a:srgbClr val="FFFFFF"/>
                    </a:solidFill>
                    <a:effectLst/>
                    <a:uLnTx/>
                    <a:uFillTx/>
                    <a:latin typeface="Calibri" panose="020F0502020204030204"/>
                    <a:ea typeface="+mn-ea"/>
                    <a:cs typeface="Montserrat"/>
                  </a:rPr>
                  <a:t> Azacitidine 75 mg/m</a:t>
                </a:r>
                <a:r>
                  <a:rPr kumimoji="0" lang="en-US" sz="1400" b="0" i="0" u="none" strike="noStrike" kern="1200" cap="none" spc="0" normalizeH="0" baseline="30000" noProof="0">
                    <a:ln>
                      <a:noFill/>
                    </a:ln>
                    <a:solidFill>
                      <a:srgbClr val="FFFFFF"/>
                    </a:solidFill>
                    <a:effectLst/>
                    <a:uLnTx/>
                    <a:uFillTx/>
                    <a:latin typeface="Calibri" panose="020F0502020204030204"/>
                    <a:ea typeface="+mn-ea"/>
                    <a:cs typeface="Montserrat"/>
                  </a:rPr>
                  <a:t>2</a:t>
                </a:r>
                <a:r>
                  <a:rPr kumimoji="0" lang="en-US" sz="1400" b="0" i="0" u="none" strike="noStrike" kern="1200" cap="none" spc="0" normalizeH="0" baseline="0" noProof="0">
                    <a:ln>
                      <a:noFill/>
                    </a:ln>
                    <a:solidFill>
                      <a:srgbClr val="FFFFFF"/>
                    </a:solidFill>
                    <a:effectLst/>
                    <a:uLnTx/>
                    <a:uFillTx/>
                    <a:latin typeface="Calibri" panose="020F0502020204030204"/>
                    <a:ea typeface="+mn-ea"/>
                    <a:cs typeface="Montserrat"/>
                  </a:rPr>
                  <a:t> SC or IV</a:t>
                </a:r>
              </a:p>
            </p:txBody>
          </p:sp>
          <p:sp>
            <p:nvSpPr>
              <p:cNvPr id="19" name="Rectangle 18">
                <a:extLst>
                  <a:ext uri="{FF2B5EF4-FFF2-40B4-BE49-F238E27FC236}">
                    <a16:creationId xmlns:a16="http://schemas.microsoft.com/office/drawing/2014/main" id="{C627F905-04A8-4503-9294-A770D5B54D8F}"/>
                  </a:ext>
                </a:extLst>
              </p:cNvPr>
              <p:cNvSpPr/>
              <p:nvPr/>
            </p:nvSpPr>
            <p:spPr>
              <a:xfrm>
                <a:off x="5260630" y="855540"/>
                <a:ext cx="3208644" cy="6630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27940" lvl="0" indent="0" algn="ctr" defTabSz="914400" rtl="0" eaLnBrk="1" fontAlgn="auto" latinLnBrk="0" hangingPunct="1">
                  <a:lnSpc>
                    <a:spcPct val="100000"/>
                  </a:lnSpc>
                  <a:spcBef>
                    <a:spcPts val="80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Calibri" panose="020F0502020204030204"/>
                    <a:ea typeface="+mn-ea"/>
                    <a:cs typeface="Montserrat"/>
                  </a:rPr>
                  <a:t>Ivosidenib arm (n=100)</a:t>
                </a:r>
              </a:p>
            </p:txBody>
          </p:sp>
        </p:grpSp>
        <p:grpSp>
          <p:nvGrpSpPr>
            <p:cNvPr id="20" name="Group 19">
              <a:extLst>
                <a:ext uri="{FF2B5EF4-FFF2-40B4-BE49-F238E27FC236}">
                  <a16:creationId xmlns:a16="http://schemas.microsoft.com/office/drawing/2014/main" id="{48A9A97E-62CB-4933-945C-A9541CE22769}"/>
                </a:ext>
              </a:extLst>
            </p:cNvPr>
            <p:cNvGrpSpPr/>
            <p:nvPr/>
          </p:nvGrpSpPr>
          <p:grpSpPr>
            <a:xfrm>
              <a:off x="255493" y="2120763"/>
              <a:ext cx="2757230" cy="2084204"/>
              <a:chOff x="255492" y="2050764"/>
              <a:chExt cx="3580270" cy="2706345"/>
            </a:xfrm>
          </p:grpSpPr>
          <p:sp>
            <p:nvSpPr>
              <p:cNvPr id="21" name="Rectangle 20">
                <a:extLst>
                  <a:ext uri="{FF2B5EF4-FFF2-40B4-BE49-F238E27FC236}">
                    <a16:creationId xmlns:a16="http://schemas.microsoft.com/office/drawing/2014/main" id="{8D994FD5-0A57-411C-88C9-B217FD224E3C}"/>
                  </a:ext>
                </a:extLst>
              </p:cNvPr>
              <p:cNvSpPr/>
              <p:nvPr/>
            </p:nvSpPr>
            <p:spPr>
              <a:xfrm>
                <a:off x="255492" y="2944685"/>
                <a:ext cx="3580270" cy="1812424"/>
              </a:xfrm>
              <a:prstGeom prst="rect">
                <a:avLst/>
              </a:prstGeom>
              <a:solidFill>
                <a:srgbClr val="0885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27940" lvl="0" indent="0" algn="ctr" defTabSz="914400" rtl="0" eaLnBrk="1" fontAlgn="auto" latinLnBrk="0" hangingPunct="1">
                  <a:lnSpc>
                    <a:spcPct val="100000"/>
                  </a:lnSpc>
                  <a:spcBef>
                    <a:spcPts val="80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Calibri" panose="020F0502020204030204"/>
                    <a:ea typeface="+mn-ea"/>
                    <a:cs typeface="Montserrat"/>
                  </a:rPr>
                  <a:t>RANDOMIZATION</a:t>
                </a:r>
                <a:r>
                  <a:rPr kumimoji="0" lang="en-US" sz="1400" b="1" i="0" u="none" strike="noStrike" kern="1200" cap="none" spc="-30" normalizeH="0" baseline="0" noProof="0">
                    <a:ln>
                      <a:noFill/>
                    </a:ln>
                    <a:solidFill>
                      <a:srgbClr val="FFFFFF"/>
                    </a:solidFill>
                    <a:effectLst/>
                    <a:uLnTx/>
                    <a:uFillTx/>
                    <a:latin typeface="Calibri" panose="020F0502020204030204"/>
                    <a:ea typeface="+mn-ea"/>
                    <a:cs typeface="Montserrat"/>
                  </a:rPr>
                  <a:t> </a:t>
                </a:r>
                <a:r>
                  <a:rPr kumimoji="0" lang="en-US" sz="1400" b="1" i="0" u="none" strike="noStrike" kern="1200" cap="none" spc="0" normalizeH="0" baseline="0" noProof="0">
                    <a:ln>
                      <a:noFill/>
                    </a:ln>
                    <a:solidFill>
                      <a:srgbClr val="FFFFFF"/>
                    </a:solidFill>
                    <a:effectLst/>
                    <a:uLnTx/>
                    <a:uFillTx/>
                    <a:latin typeface="Calibri" panose="020F0502020204030204"/>
                    <a:ea typeface="+mn-ea"/>
                    <a:cs typeface="Montserrat"/>
                  </a:rPr>
                  <a:t>1:1</a:t>
                </a:r>
                <a:endParaRPr kumimoji="0" lang="en-US" sz="1400" b="0" i="0" u="none" strike="noStrike" kern="1200" cap="none" spc="0" normalizeH="0" baseline="0" noProof="0">
                  <a:ln>
                    <a:noFill/>
                  </a:ln>
                  <a:solidFill>
                    <a:prstClr val="black"/>
                  </a:solidFill>
                  <a:effectLst/>
                  <a:uLnTx/>
                  <a:uFillTx/>
                  <a:latin typeface="Calibri" panose="020F0502020204030204"/>
                  <a:ea typeface="+mn-ea"/>
                  <a:cs typeface="Montserrat"/>
                </a:endParaRPr>
              </a:p>
              <a:p>
                <a:pPr marL="361950" marR="426720" lvl="0" indent="-635" algn="ctr" defTabSz="914400" rtl="0" eaLnBrk="1" fontAlgn="auto" latinLnBrk="0" hangingPunct="1">
                  <a:lnSpc>
                    <a:spcPct val="100499"/>
                  </a:lnSpc>
                  <a:spcBef>
                    <a:spcPts val="819"/>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Calibri" panose="020F0502020204030204"/>
                    <a:ea typeface="+mn-ea"/>
                    <a:cs typeface="Montserrat"/>
                  </a:rPr>
                  <a:t>Stratiﬁed </a:t>
                </a:r>
                <a:r>
                  <a:rPr kumimoji="0" lang="en-US" sz="1400" b="0" i="0" u="none" strike="noStrike" kern="1200" cap="none" spc="-15" normalizeH="0" baseline="0" noProof="0">
                    <a:ln>
                      <a:noFill/>
                    </a:ln>
                    <a:solidFill>
                      <a:srgbClr val="FFFFFF"/>
                    </a:solidFill>
                    <a:effectLst/>
                    <a:uLnTx/>
                    <a:uFillTx/>
                    <a:latin typeface="Calibri" panose="020F0502020204030204"/>
                    <a:ea typeface="+mn-ea"/>
                    <a:cs typeface="Montserrat"/>
                  </a:rPr>
                  <a:t>by </a:t>
                </a:r>
                <a:r>
                  <a:rPr kumimoji="0" lang="en-US" sz="1400" b="0" i="0" u="none" strike="noStrike" kern="1200" cap="none" spc="-10" normalizeH="0" baseline="0" noProof="0">
                    <a:ln>
                      <a:noFill/>
                    </a:ln>
                    <a:solidFill>
                      <a:srgbClr val="FFFFFF"/>
                    </a:solidFill>
                    <a:effectLst/>
                    <a:uLnTx/>
                    <a:uFillTx/>
                    <a:latin typeface="Calibri" panose="020F0502020204030204"/>
                    <a:ea typeface="+mn-ea"/>
                    <a:cs typeface="Montserrat"/>
                  </a:rPr>
                  <a:t> </a:t>
                </a:r>
                <a:r>
                  <a:rPr kumimoji="0" lang="en-US" sz="1400" b="0" i="0" u="none" strike="noStrike" kern="1200" cap="none" spc="0" normalizeH="0" baseline="0" noProof="0">
                    <a:ln>
                      <a:noFill/>
                    </a:ln>
                    <a:solidFill>
                      <a:srgbClr val="FFFFFF"/>
                    </a:solidFill>
                    <a:effectLst/>
                    <a:uLnTx/>
                    <a:uFillTx/>
                    <a:latin typeface="Calibri" panose="020F0502020204030204"/>
                    <a:ea typeface="+mn-ea"/>
                    <a:cs typeface="Montserrat"/>
                  </a:rPr>
                  <a:t>geographic</a:t>
                </a:r>
                <a:r>
                  <a:rPr kumimoji="0" lang="en-US" sz="1400" b="0" i="0" u="none" strike="noStrike" kern="1200" cap="none" spc="-25" normalizeH="0" baseline="0" noProof="0">
                    <a:ln>
                      <a:noFill/>
                    </a:ln>
                    <a:solidFill>
                      <a:srgbClr val="FFFFFF"/>
                    </a:solidFill>
                    <a:effectLst/>
                    <a:uLnTx/>
                    <a:uFillTx/>
                    <a:latin typeface="Calibri" panose="020F0502020204030204"/>
                    <a:ea typeface="+mn-ea"/>
                    <a:cs typeface="Montserrat"/>
                  </a:rPr>
                  <a:t> </a:t>
                </a:r>
                <a:r>
                  <a:rPr kumimoji="0" lang="en-US" sz="1400" b="0" i="0" u="none" strike="noStrike" kern="1200" cap="none" spc="0" normalizeH="0" baseline="0" noProof="0" err="1">
                    <a:ln>
                      <a:noFill/>
                    </a:ln>
                    <a:solidFill>
                      <a:srgbClr val="FFFFFF"/>
                    </a:solidFill>
                    <a:effectLst/>
                    <a:uLnTx/>
                    <a:uFillTx/>
                    <a:latin typeface="Calibri" panose="020F0502020204030204"/>
                    <a:ea typeface="+mn-ea"/>
                    <a:cs typeface="Montserrat"/>
                  </a:rPr>
                  <a:t>region</a:t>
                </a:r>
                <a:r>
                  <a:rPr kumimoji="0" lang="en-US" sz="1400" b="0" i="0" u="none" strike="noStrike" kern="1200" cap="none" spc="0" normalizeH="0" baseline="30000" noProof="0" err="1">
                    <a:ln>
                      <a:noFill/>
                    </a:ln>
                    <a:solidFill>
                      <a:srgbClr val="FFFFFF"/>
                    </a:solidFill>
                    <a:effectLst/>
                    <a:uLnTx/>
                    <a:uFillTx/>
                    <a:latin typeface="Calibri" panose="020F0502020204030204"/>
                    <a:ea typeface="+mn-ea"/>
                    <a:cs typeface="Montserrat"/>
                  </a:rPr>
                  <a:t>a</a:t>
                </a:r>
                <a:r>
                  <a:rPr kumimoji="0" lang="en-US" sz="1400" b="0" i="0" u="none" strike="noStrike" kern="1200" cap="none" spc="-25" normalizeH="0" baseline="0" noProof="0">
                    <a:ln>
                      <a:noFill/>
                    </a:ln>
                    <a:solidFill>
                      <a:srgbClr val="FFFFFF"/>
                    </a:solidFill>
                    <a:effectLst/>
                    <a:uLnTx/>
                    <a:uFillTx/>
                    <a:latin typeface="Calibri" panose="020F0502020204030204"/>
                    <a:ea typeface="+mn-ea"/>
                    <a:cs typeface="Montserrat"/>
                  </a:rPr>
                  <a:t> and</a:t>
                </a:r>
                <a:r>
                  <a:rPr kumimoji="0" lang="en-US" sz="1400" b="0" i="0" u="none" strike="noStrike" kern="1200" cap="none" spc="5" normalizeH="0" baseline="0" noProof="0">
                    <a:ln>
                      <a:noFill/>
                    </a:ln>
                    <a:solidFill>
                      <a:srgbClr val="FFFFFF"/>
                    </a:solidFill>
                    <a:effectLst/>
                    <a:uLnTx/>
                    <a:uFillTx/>
                    <a:latin typeface="Calibri" panose="020F0502020204030204"/>
                    <a:ea typeface="+mn-ea"/>
                    <a:cs typeface="Montserrat"/>
                  </a:rPr>
                  <a:t> </a:t>
                </a:r>
                <a:r>
                  <a:rPr kumimoji="0" lang="en-US" sz="1400" b="0" i="0" u="none" strike="noStrike" kern="1200" cap="none" spc="-520" normalizeH="0" baseline="0" noProof="0">
                    <a:ln>
                      <a:noFill/>
                    </a:ln>
                    <a:solidFill>
                      <a:srgbClr val="FFFFFF"/>
                    </a:solidFill>
                    <a:effectLst/>
                    <a:uLnTx/>
                    <a:uFillTx/>
                    <a:latin typeface="Calibri" panose="020F0502020204030204"/>
                    <a:ea typeface="+mn-ea"/>
                    <a:cs typeface="Montserrat"/>
                  </a:rPr>
                  <a:t> </a:t>
                </a:r>
                <a:r>
                  <a:rPr kumimoji="0" lang="en-US" sz="1400" b="0" i="0" u="none" strike="noStrike" kern="1200" cap="none" spc="5" normalizeH="0" baseline="0" noProof="0">
                    <a:ln>
                      <a:noFill/>
                    </a:ln>
                    <a:solidFill>
                      <a:srgbClr val="FFFFFF"/>
                    </a:solidFill>
                    <a:effectLst/>
                    <a:uLnTx/>
                    <a:uFillTx/>
                    <a:latin typeface="Calibri" panose="020F0502020204030204"/>
                    <a:ea typeface="+mn-ea"/>
                    <a:cs typeface="Montserrat"/>
                  </a:rPr>
                  <a:t>disease </a:t>
                </a:r>
                <a:r>
                  <a:rPr kumimoji="0" lang="en-US" sz="1400" b="0" i="0" u="none" strike="noStrike" kern="1200" cap="none" spc="5" normalizeH="0" baseline="0" noProof="0" err="1">
                    <a:ln>
                      <a:noFill/>
                    </a:ln>
                    <a:solidFill>
                      <a:srgbClr val="FFFFFF"/>
                    </a:solidFill>
                    <a:effectLst/>
                    <a:uLnTx/>
                    <a:uFillTx/>
                    <a:latin typeface="Calibri" panose="020F0502020204030204"/>
                    <a:ea typeface="+mn-ea"/>
                    <a:cs typeface="Montserrat"/>
                  </a:rPr>
                  <a:t>history</a:t>
                </a:r>
                <a:r>
                  <a:rPr kumimoji="0" lang="en-US" sz="1400" b="0" i="0" u="none" strike="noStrike" kern="1200" cap="none" spc="5" normalizeH="0" baseline="30000" noProof="0" err="1">
                    <a:ln>
                      <a:noFill/>
                    </a:ln>
                    <a:solidFill>
                      <a:srgbClr val="FFFFFF"/>
                    </a:solidFill>
                    <a:effectLst/>
                    <a:uLnTx/>
                    <a:uFillTx/>
                    <a:latin typeface="Calibri" panose="020F0502020204030204"/>
                    <a:ea typeface="+mn-ea"/>
                    <a:cs typeface="Montserrat"/>
                  </a:rPr>
                  <a:t>b</a:t>
                </a:r>
                <a:endParaRPr kumimoji="0" lang="en-US" sz="1400" b="0" i="0" u="none" strike="noStrike" kern="1200" cap="none" spc="0" normalizeH="0" baseline="30000" noProof="0">
                  <a:ln>
                    <a:noFill/>
                  </a:ln>
                  <a:solidFill>
                    <a:prstClr val="black"/>
                  </a:solidFill>
                  <a:effectLst/>
                  <a:uLnTx/>
                  <a:uFillTx/>
                  <a:latin typeface="Calibri" panose="020F0502020204030204"/>
                  <a:ea typeface="+mn-ea"/>
                  <a:cs typeface="Montserrat"/>
                </a:endParaRPr>
              </a:p>
            </p:txBody>
          </p:sp>
          <p:sp>
            <p:nvSpPr>
              <p:cNvPr id="22" name="Rectangle 21">
                <a:extLst>
                  <a:ext uri="{FF2B5EF4-FFF2-40B4-BE49-F238E27FC236}">
                    <a16:creationId xmlns:a16="http://schemas.microsoft.com/office/drawing/2014/main" id="{D65EF6F0-EC2F-4F9C-BE15-959AC3356972}"/>
                  </a:ext>
                </a:extLst>
              </p:cNvPr>
              <p:cNvSpPr/>
              <p:nvPr/>
            </p:nvSpPr>
            <p:spPr>
              <a:xfrm>
                <a:off x="255492" y="2050764"/>
                <a:ext cx="3580270" cy="937844"/>
              </a:xfrm>
              <a:prstGeom prst="rect">
                <a:avLst/>
              </a:prstGeom>
              <a:solidFill>
                <a:srgbClr val="006C68"/>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245745" marR="0" lvl="0" indent="0" algn="l" defTabSz="914400" rtl="0" eaLnBrk="1" fontAlgn="auto" latinLnBrk="0" hangingPunct="1">
                  <a:lnSpc>
                    <a:spcPct val="100000"/>
                  </a:lnSpc>
                  <a:spcBef>
                    <a:spcPts val="1205"/>
                  </a:spcBef>
                  <a:spcAft>
                    <a:spcPts val="0"/>
                  </a:spcAft>
                  <a:buClrTx/>
                  <a:buSzTx/>
                  <a:buFontTx/>
                  <a:buNone/>
                  <a:tabLst/>
                  <a:defRPr/>
                </a:pPr>
                <a:r>
                  <a:rPr kumimoji="0" lang="en-US" sz="1600" b="1" i="0" u="none" strike="noStrike" kern="1200" cap="none" spc="5" normalizeH="0" baseline="0" noProof="0">
                    <a:ln>
                      <a:noFill/>
                    </a:ln>
                    <a:solidFill>
                      <a:srgbClr val="FFFFFF"/>
                    </a:solidFill>
                    <a:effectLst/>
                    <a:uLnTx/>
                    <a:uFillTx/>
                    <a:latin typeface="Calibri" panose="020F0502020204030204"/>
                    <a:ea typeface="+mn-ea"/>
                    <a:cs typeface="Montserrat"/>
                  </a:rPr>
                  <a:t>Double-blind</a:t>
                </a:r>
                <a:r>
                  <a:rPr kumimoji="0" lang="en-US" sz="1600" b="1" i="0" u="none" strike="noStrike" kern="1200" cap="none" spc="-25" normalizeH="0" baseline="0" noProof="0">
                    <a:ln>
                      <a:noFill/>
                    </a:ln>
                    <a:solidFill>
                      <a:srgbClr val="FFFFFF"/>
                    </a:solidFill>
                    <a:effectLst/>
                    <a:uLnTx/>
                    <a:uFillTx/>
                    <a:latin typeface="Calibri" panose="020F0502020204030204"/>
                    <a:ea typeface="+mn-ea"/>
                    <a:cs typeface="Montserrat"/>
                  </a:rPr>
                  <a:t> </a:t>
                </a:r>
                <a:r>
                  <a:rPr kumimoji="0" lang="en-US" sz="1600" b="1" i="0" u="none" strike="noStrike" kern="1200" cap="none" spc="5" normalizeH="0" baseline="0" noProof="0">
                    <a:ln>
                      <a:noFill/>
                    </a:ln>
                    <a:solidFill>
                      <a:srgbClr val="FFFFFF"/>
                    </a:solidFill>
                    <a:effectLst/>
                    <a:uLnTx/>
                    <a:uFillTx/>
                    <a:latin typeface="Calibri" panose="020F0502020204030204"/>
                    <a:ea typeface="+mn-ea"/>
                    <a:cs typeface="Montserrat"/>
                  </a:rPr>
                  <a:t>(n=200)</a:t>
                </a:r>
                <a:endParaRPr kumimoji="0" lang="en-US" sz="1600" b="0" i="0" u="none" strike="noStrike" kern="1200" cap="none" spc="0" normalizeH="0" baseline="0" noProof="0">
                  <a:ln>
                    <a:noFill/>
                  </a:ln>
                  <a:solidFill>
                    <a:prstClr val="black"/>
                  </a:solidFill>
                  <a:effectLst/>
                  <a:uLnTx/>
                  <a:uFillTx/>
                  <a:latin typeface="Calibri" panose="020F0502020204030204"/>
                  <a:ea typeface="+mn-ea"/>
                  <a:cs typeface="Montserrat"/>
                </a:endParaRPr>
              </a:p>
            </p:txBody>
          </p:sp>
        </p:grpSp>
        <p:grpSp>
          <p:nvGrpSpPr>
            <p:cNvPr id="23" name="Group 22">
              <a:extLst>
                <a:ext uri="{FF2B5EF4-FFF2-40B4-BE49-F238E27FC236}">
                  <a16:creationId xmlns:a16="http://schemas.microsoft.com/office/drawing/2014/main" id="{D7D23DA1-0F42-4BBF-A922-38C5D00466A5}"/>
                </a:ext>
              </a:extLst>
            </p:cNvPr>
            <p:cNvGrpSpPr/>
            <p:nvPr/>
          </p:nvGrpSpPr>
          <p:grpSpPr>
            <a:xfrm>
              <a:off x="3012723" y="1666881"/>
              <a:ext cx="1857296" cy="3101975"/>
              <a:chOff x="3012723" y="1666881"/>
              <a:chExt cx="1857296" cy="3101975"/>
            </a:xfrm>
          </p:grpSpPr>
          <p:cxnSp>
            <p:nvCxnSpPr>
              <p:cNvPr id="24" name="Straight Connector 23">
                <a:extLst>
                  <a:ext uri="{FF2B5EF4-FFF2-40B4-BE49-F238E27FC236}">
                    <a16:creationId xmlns:a16="http://schemas.microsoft.com/office/drawing/2014/main" id="{F792DE07-698B-4E7C-A3E7-1592AC426286}"/>
                  </a:ext>
                </a:extLst>
              </p:cNvPr>
              <p:cNvCxnSpPr/>
              <p:nvPr/>
            </p:nvCxnSpPr>
            <p:spPr>
              <a:xfrm flipH="1">
                <a:off x="3012723" y="3208421"/>
                <a:ext cx="1094056" cy="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ABC6E94A-E220-430B-AB6F-6865DD97BD36}"/>
                  </a:ext>
                </a:extLst>
              </p:cNvPr>
              <p:cNvSpPr/>
              <p:nvPr/>
            </p:nvSpPr>
            <p:spPr>
              <a:xfrm>
                <a:off x="4119449" y="1666881"/>
                <a:ext cx="750570" cy="3101975"/>
              </a:xfrm>
              <a:custGeom>
                <a:avLst/>
                <a:gdLst/>
                <a:ahLst/>
                <a:cxnLst/>
                <a:rect l="l" t="t" r="r" b="b"/>
                <a:pathLst>
                  <a:path w="750570" h="3101975">
                    <a:moveTo>
                      <a:pt x="750019" y="0"/>
                    </a:moveTo>
                    <a:lnTo>
                      <a:pt x="0" y="0"/>
                    </a:lnTo>
                    <a:lnTo>
                      <a:pt x="0" y="3101947"/>
                    </a:lnTo>
                    <a:lnTo>
                      <a:pt x="750019" y="3101947"/>
                    </a:lnTo>
                  </a:path>
                </a:pathLst>
              </a:custGeom>
              <a:ln w="41883">
                <a:solidFill>
                  <a:srgbClr val="016C68"/>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pic>
          <p:nvPicPr>
            <p:cNvPr id="26" name="Picture 25">
              <a:extLst>
                <a:ext uri="{FF2B5EF4-FFF2-40B4-BE49-F238E27FC236}">
                  <a16:creationId xmlns:a16="http://schemas.microsoft.com/office/drawing/2014/main" id="{E6CCE2E4-3357-465C-8498-92483DA3C990}"/>
                </a:ext>
              </a:extLst>
            </p:cNvPr>
            <p:cNvPicPr>
              <a:picLocks noChangeAspect="1"/>
            </p:cNvPicPr>
            <p:nvPr/>
          </p:nvPicPr>
          <p:blipFill>
            <a:blip r:embed="rId3"/>
            <a:stretch>
              <a:fillRect/>
            </a:stretch>
          </p:blipFill>
          <p:spPr>
            <a:xfrm>
              <a:off x="2715108" y="2757616"/>
              <a:ext cx="920506" cy="920506"/>
            </a:xfrm>
            <a:prstGeom prst="rect">
              <a:avLst/>
            </a:prstGeom>
          </p:spPr>
        </p:pic>
        <p:grpSp>
          <p:nvGrpSpPr>
            <p:cNvPr id="31" name="Group 30">
              <a:extLst>
                <a:ext uri="{FF2B5EF4-FFF2-40B4-BE49-F238E27FC236}">
                  <a16:creationId xmlns:a16="http://schemas.microsoft.com/office/drawing/2014/main" id="{3B6C989F-1A18-4043-924D-761447E61EEB}"/>
                </a:ext>
              </a:extLst>
            </p:cNvPr>
            <p:cNvGrpSpPr/>
            <p:nvPr/>
          </p:nvGrpSpPr>
          <p:grpSpPr>
            <a:xfrm>
              <a:off x="9192720" y="3199796"/>
              <a:ext cx="2657101" cy="1659996"/>
              <a:chOff x="5260630" y="855540"/>
              <a:chExt cx="3208644" cy="1659996"/>
            </a:xfrm>
          </p:grpSpPr>
          <p:sp>
            <p:nvSpPr>
              <p:cNvPr id="32" name="Rectangle 31">
                <a:extLst>
                  <a:ext uri="{FF2B5EF4-FFF2-40B4-BE49-F238E27FC236}">
                    <a16:creationId xmlns:a16="http://schemas.microsoft.com/office/drawing/2014/main" id="{9D65BE56-FBFB-43E6-BB9D-F9C07DB8E8E8}"/>
                  </a:ext>
                </a:extLst>
              </p:cNvPr>
              <p:cNvSpPr/>
              <p:nvPr/>
            </p:nvSpPr>
            <p:spPr>
              <a:xfrm>
                <a:off x="5260630" y="1509776"/>
                <a:ext cx="3208644" cy="1005760"/>
              </a:xfrm>
              <a:prstGeom prst="rect">
                <a:avLst/>
              </a:prstGeom>
              <a:solidFill>
                <a:srgbClr val="0885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27940" lvl="0" indent="0" algn="ctr" defTabSz="914400" rtl="0" eaLnBrk="1" fontAlgn="auto" latinLnBrk="0" hangingPunct="1">
                  <a:lnSpc>
                    <a:spcPct val="100000"/>
                  </a:lnSpc>
                  <a:spcBef>
                    <a:spcPts val="80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Calibri" panose="020F0502020204030204"/>
                    <a:ea typeface="+mn-ea"/>
                    <a:cs typeface="Montserrat"/>
                  </a:rPr>
                  <a:t>CR rate ∙ OS ∙ CR+CRh rate ∙ ORR </a:t>
                </a:r>
              </a:p>
            </p:txBody>
          </p:sp>
          <p:sp>
            <p:nvSpPr>
              <p:cNvPr id="33" name="Rectangle 32">
                <a:extLst>
                  <a:ext uri="{FF2B5EF4-FFF2-40B4-BE49-F238E27FC236}">
                    <a16:creationId xmlns:a16="http://schemas.microsoft.com/office/drawing/2014/main" id="{5C6B1760-8000-4DD9-9A14-9C0DB57D1BD5}"/>
                  </a:ext>
                </a:extLst>
              </p:cNvPr>
              <p:cNvSpPr/>
              <p:nvPr/>
            </p:nvSpPr>
            <p:spPr>
              <a:xfrm>
                <a:off x="5260630" y="855540"/>
                <a:ext cx="3208644" cy="663036"/>
              </a:xfrm>
              <a:prstGeom prst="rect">
                <a:avLst/>
              </a:prstGeom>
              <a:solidFill>
                <a:srgbClr val="006C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27940" lvl="0" indent="0" algn="ctr" defTabSz="914400" rtl="0" eaLnBrk="1" fontAlgn="auto" latinLnBrk="0" hangingPunct="1">
                  <a:lnSpc>
                    <a:spcPct val="100000"/>
                  </a:lnSpc>
                  <a:spcBef>
                    <a:spcPts val="80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Calibri" panose="020F0502020204030204"/>
                    <a:ea typeface="+mn-ea"/>
                    <a:cs typeface="Montserrat"/>
                  </a:rPr>
                  <a:t>Key secondary end points</a:t>
                </a:r>
              </a:p>
            </p:txBody>
          </p:sp>
        </p:grpSp>
      </p:grpSp>
      <p:sp>
        <p:nvSpPr>
          <p:cNvPr id="30" name="TextBox 29">
            <a:extLst>
              <a:ext uri="{FF2B5EF4-FFF2-40B4-BE49-F238E27FC236}">
                <a16:creationId xmlns:a16="http://schemas.microsoft.com/office/drawing/2014/main" id="{057B56EE-6416-DD4C-BA47-6C0C6876CA23}"/>
              </a:ext>
            </a:extLst>
          </p:cNvPr>
          <p:cNvSpPr txBox="1"/>
          <p:nvPr/>
        </p:nvSpPr>
        <p:spPr>
          <a:xfrm>
            <a:off x="9166207" y="5998811"/>
            <a:ext cx="3031664"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Montesinos et al, ASH 2021</a:t>
            </a:r>
          </a:p>
        </p:txBody>
      </p:sp>
      <p:sp>
        <p:nvSpPr>
          <p:cNvPr id="29" name="TextBox 28">
            <a:extLst>
              <a:ext uri="{FF2B5EF4-FFF2-40B4-BE49-F238E27FC236}">
                <a16:creationId xmlns:a16="http://schemas.microsoft.com/office/drawing/2014/main" id="{5336032B-A729-DF4D-82EB-39C6ED51294C}"/>
              </a:ext>
            </a:extLst>
          </p:cNvPr>
          <p:cNvSpPr txBox="1"/>
          <p:nvPr/>
        </p:nvSpPr>
        <p:spPr>
          <a:xfrm>
            <a:off x="6022848" y="5666148"/>
            <a:ext cx="6169152" cy="369332"/>
          </a:xfrm>
          <a:prstGeom prst="rect">
            <a:avLst/>
          </a:prstGeom>
          <a:noFill/>
        </p:spPr>
        <p:txBody>
          <a:bodyPr wrap="square">
            <a:spAutoFit/>
          </a:bodyPr>
          <a:lstStyle/>
          <a:p>
            <a:pPr lvl="0" algn="r">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279338969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oter Placeholder 1">
            <a:extLst>
              <a:ext uri="{FF2B5EF4-FFF2-40B4-BE49-F238E27FC236}">
                <a16:creationId xmlns:a16="http://schemas.microsoft.com/office/drawing/2014/main" id="{2FCCE91B-B21D-4489-80D3-F055B62CA00E}"/>
              </a:ext>
            </a:extLst>
          </p:cNvPr>
          <p:cNvSpPr txBox="1">
            <a:spLocks/>
          </p:cNvSpPr>
          <p:nvPr/>
        </p:nvSpPr>
        <p:spPr>
          <a:xfrm>
            <a:off x="-1" y="6296297"/>
            <a:ext cx="11606462" cy="500743"/>
          </a:xfrm>
          <a:prstGeom prst="rect">
            <a:avLst/>
          </a:prstGeom>
          <a:noFill/>
          <a:ln>
            <a:noFill/>
          </a:ln>
        </p:spPr>
        <p:txBody>
          <a:bodyPr vert="horz" lIns="182880" tIns="45720" rIns="91440" bIns="0" rtlCol="0" anchor="b" anchorCtr="0"/>
          <a:lstStyle>
            <a:defPPr>
              <a:defRPr lang="en-US"/>
            </a:defPPr>
            <a:lvl1pPr marL="0" algn="l" defTabSz="914400" rtl="0" eaLnBrk="1" latinLnBrk="0" hangingPunct="1">
              <a:lnSpc>
                <a:spcPct val="100000"/>
              </a:lnSpc>
              <a:defRPr sz="1200" kern="1200">
                <a:solidFill>
                  <a:schemeClr val="tx1"/>
                </a:solidFill>
                <a:latin typeface="Arial"/>
                <a:ea typeface="+mn-ea"/>
                <a:cs typeface="Aria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pPr>
            <a:r>
              <a:rPr lang="en-US" sz="1000" baseline="30000" dirty="0" err="1">
                <a:solidFill>
                  <a:schemeClr val="accent2">
                    <a:lumMod val="75000"/>
                  </a:schemeClr>
                </a:solidFill>
                <a:latin typeface="+mj-lt"/>
              </a:rPr>
              <a:t>a</a:t>
            </a:r>
            <a:r>
              <a:rPr lang="en-US" sz="1000" dirty="0" err="1">
                <a:solidFill>
                  <a:schemeClr val="accent2">
                    <a:lumMod val="75000"/>
                  </a:schemeClr>
                </a:solidFill>
                <a:latin typeface="+mj-lt"/>
              </a:rPr>
              <a:t>Assessed</a:t>
            </a:r>
            <a:r>
              <a:rPr lang="en-US" sz="1000" dirty="0">
                <a:solidFill>
                  <a:schemeClr val="accent2">
                    <a:lumMod val="75000"/>
                  </a:schemeClr>
                </a:solidFill>
                <a:latin typeface="+mj-lt"/>
              </a:rPr>
              <a:t> by </a:t>
            </a:r>
            <a:r>
              <a:rPr lang="en-US" sz="1000" dirty="0" err="1">
                <a:solidFill>
                  <a:schemeClr val="accent2">
                    <a:lumMod val="75000"/>
                  </a:schemeClr>
                </a:solidFill>
                <a:latin typeface="+mj-lt"/>
              </a:rPr>
              <a:t>BEAMing</a:t>
            </a:r>
            <a:r>
              <a:rPr lang="en-US" sz="1000" dirty="0">
                <a:solidFill>
                  <a:schemeClr val="accent2">
                    <a:lumMod val="75000"/>
                  </a:schemeClr>
                </a:solidFill>
                <a:latin typeface="+mj-lt"/>
              </a:rPr>
              <a:t> Digital PCR (limit of detection 0.02–0.04%) in patients with at least one on-treatment sample available. </a:t>
            </a:r>
            <a:r>
              <a:rPr lang="en-US" sz="1000" baseline="30000" dirty="0" err="1">
                <a:solidFill>
                  <a:schemeClr val="accent2">
                    <a:lumMod val="75000"/>
                  </a:schemeClr>
                </a:solidFill>
                <a:latin typeface="+mj-lt"/>
              </a:rPr>
              <a:t>b</a:t>
            </a:r>
            <a:r>
              <a:rPr lang="en-US" sz="1000" dirty="0" err="1">
                <a:solidFill>
                  <a:schemeClr val="accent2">
                    <a:lumMod val="75000"/>
                  </a:schemeClr>
                </a:solidFill>
                <a:latin typeface="+mj-lt"/>
              </a:rPr>
              <a:t>N</a:t>
            </a:r>
            <a:r>
              <a:rPr lang="en-US" sz="1000" dirty="0">
                <a:solidFill>
                  <a:schemeClr val="accent2">
                    <a:lumMod val="75000"/>
                  </a:schemeClr>
                </a:solidFill>
                <a:latin typeface="+mj-lt"/>
              </a:rPr>
              <a:t> being the total number of patients with available biomarker samples in the corresponding category. </a:t>
            </a:r>
            <a:r>
              <a:rPr lang="en-US" sz="1000" baseline="30000" dirty="0" err="1">
                <a:solidFill>
                  <a:schemeClr val="accent2">
                    <a:lumMod val="75000"/>
                  </a:schemeClr>
                </a:solidFill>
                <a:latin typeface="+mj-lt"/>
              </a:rPr>
              <a:t>c</a:t>
            </a:r>
            <a:r>
              <a:rPr lang="en-US" sz="1000" dirty="0" err="1">
                <a:solidFill>
                  <a:schemeClr val="accent2">
                    <a:lumMod val="75000"/>
                  </a:schemeClr>
                </a:solidFill>
                <a:latin typeface="+mj-lt"/>
              </a:rPr>
              <a:t>Total</a:t>
            </a:r>
            <a:r>
              <a:rPr lang="en-US" sz="1000" dirty="0">
                <a:solidFill>
                  <a:schemeClr val="accent2">
                    <a:lumMod val="75000"/>
                  </a:schemeClr>
                </a:solidFill>
                <a:latin typeface="+mj-lt"/>
              </a:rPr>
              <a:t> number of patients with available biomarker samples in the corresponding treatment group</a:t>
            </a:r>
          </a:p>
          <a:p>
            <a:pPr>
              <a:lnSpc>
                <a:spcPct val="90000"/>
              </a:lnSpc>
            </a:pPr>
            <a:r>
              <a:rPr lang="en-US" sz="1000" dirty="0">
                <a:solidFill>
                  <a:schemeClr val="accent2">
                    <a:lumMod val="75000"/>
                  </a:schemeClr>
                </a:solidFill>
                <a:latin typeface="+mj-lt"/>
              </a:rPr>
              <a:t>BMMC = bone marrow mononuclear cell; PCR = polymerase chain reaction</a:t>
            </a:r>
          </a:p>
        </p:txBody>
      </p:sp>
      <p:sp>
        <p:nvSpPr>
          <p:cNvPr id="3" name="Title 2">
            <a:extLst>
              <a:ext uri="{FF2B5EF4-FFF2-40B4-BE49-F238E27FC236}">
                <a16:creationId xmlns:a16="http://schemas.microsoft.com/office/drawing/2014/main" id="{AF884BBF-8B3F-4CF9-A072-C6C5904ADEB4}"/>
              </a:ext>
            </a:extLst>
          </p:cNvPr>
          <p:cNvSpPr>
            <a:spLocks noGrp="1"/>
          </p:cNvSpPr>
          <p:nvPr>
            <p:ph type="title"/>
          </p:nvPr>
        </p:nvSpPr>
        <p:spPr/>
        <p:txBody>
          <a:bodyPr/>
          <a:lstStyle/>
          <a:p>
            <a:r>
              <a:rPr lang="en-US" sz="2800" noProof="0" err="1"/>
              <a:t>IVO+AZA</a:t>
            </a:r>
            <a:r>
              <a:rPr lang="en-US" sz="2800" noProof="0"/>
              <a:t> improved clinical and hematologic response</a:t>
            </a:r>
          </a:p>
        </p:txBody>
      </p:sp>
      <p:graphicFrame>
        <p:nvGraphicFramePr>
          <p:cNvPr id="6" name="Table 5">
            <a:extLst>
              <a:ext uri="{FF2B5EF4-FFF2-40B4-BE49-F238E27FC236}">
                <a16:creationId xmlns:a16="http://schemas.microsoft.com/office/drawing/2014/main" id="{74B399BB-D5A9-41DE-9822-21498FFB3C9F}"/>
              </a:ext>
            </a:extLst>
          </p:cNvPr>
          <p:cNvGraphicFramePr>
            <a:graphicFrameLocks noGrp="1"/>
          </p:cNvGraphicFramePr>
          <p:nvPr/>
        </p:nvGraphicFramePr>
        <p:xfrm>
          <a:off x="584531" y="679911"/>
          <a:ext cx="11021930" cy="3663049"/>
        </p:xfrm>
        <a:graphic>
          <a:graphicData uri="http://schemas.openxmlformats.org/drawingml/2006/table">
            <a:tbl>
              <a:tblPr firstRow="1" firstCol="1" bandRow="1">
                <a:tableStyleId>{B301B821-A1FF-4177-AEE7-76D212191A09}</a:tableStyleId>
              </a:tblPr>
              <a:tblGrid>
                <a:gridCol w="5334000">
                  <a:extLst>
                    <a:ext uri="{9D8B030D-6E8A-4147-A177-3AD203B41FA5}">
                      <a16:colId xmlns:a16="http://schemas.microsoft.com/office/drawing/2014/main" val="913178860"/>
                    </a:ext>
                  </a:extLst>
                </a:gridCol>
                <a:gridCol w="2736582">
                  <a:extLst>
                    <a:ext uri="{9D8B030D-6E8A-4147-A177-3AD203B41FA5}">
                      <a16:colId xmlns:a16="http://schemas.microsoft.com/office/drawing/2014/main" val="3235450098"/>
                    </a:ext>
                  </a:extLst>
                </a:gridCol>
                <a:gridCol w="107383">
                  <a:extLst>
                    <a:ext uri="{9D8B030D-6E8A-4147-A177-3AD203B41FA5}">
                      <a16:colId xmlns:a16="http://schemas.microsoft.com/office/drawing/2014/main" val="3296426416"/>
                    </a:ext>
                  </a:extLst>
                </a:gridCol>
                <a:gridCol w="2843965">
                  <a:extLst>
                    <a:ext uri="{9D8B030D-6E8A-4147-A177-3AD203B41FA5}">
                      <a16:colId xmlns:a16="http://schemas.microsoft.com/office/drawing/2014/main" val="919044519"/>
                    </a:ext>
                  </a:extLst>
                </a:gridCol>
              </a:tblGrid>
              <a:tr h="281773">
                <a:tc>
                  <a:txBody>
                    <a:bodyPr/>
                    <a:lstStyle/>
                    <a:p>
                      <a:pPr marL="0" marR="0" algn="l">
                        <a:lnSpc>
                          <a:spcPct val="100000"/>
                        </a:lnSpc>
                        <a:spcBef>
                          <a:spcPts val="0"/>
                        </a:spcBef>
                        <a:spcAft>
                          <a:spcPts val="0"/>
                        </a:spcAft>
                      </a:pPr>
                      <a:r>
                        <a:rPr lang="en-US" sz="150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Response rates</a:t>
                      </a:r>
                    </a:p>
                  </a:txBody>
                  <a:tcPr marL="24702" marR="24702" marT="25200" marB="25200" anchor="b">
                    <a:lnL w="12700" cmpd="sng">
                      <a:noFill/>
                    </a:lnL>
                    <a:lnR>
                      <a:noFill/>
                    </a:lnR>
                    <a:lnT w="12700" cmpd="sng">
                      <a:noFill/>
                    </a:lnT>
                    <a:lnB w="12700" cmpd="sng">
                      <a:noFill/>
                    </a:lnB>
                    <a:lnTlToBr w="12700" cmpd="sng">
                      <a:noFill/>
                      <a:prstDash val="solid"/>
                    </a:lnTlToBr>
                    <a:lnBlToTr w="12700" cmpd="sng">
                      <a:noFill/>
                      <a:prstDash val="solid"/>
                    </a:lnBlToTr>
                  </a:tcPr>
                </a:tc>
                <a:tc>
                  <a:txBody>
                    <a:bodyPr/>
                    <a:lstStyle/>
                    <a:p>
                      <a:pPr marL="0" marR="0" algn="ctr">
                        <a:lnSpc>
                          <a:spcPct val="100000"/>
                        </a:lnSpc>
                        <a:spcBef>
                          <a:spcPts val="0"/>
                        </a:spcBef>
                        <a:spcAft>
                          <a:spcPts val="0"/>
                        </a:spcAft>
                      </a:pPr>
                      <a:r>
                        <a:rPr lang="en-GB" sz="1500">
                          <a:effectLst/>
                        </a:rPr>
                        <a:t>IVO+AZA (n=72)</a:t>
                      </a:r>
                      <a:endParaRPr lang="en-US" sz="15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24702" marR="24702" marT="25200" marB="25200">
                    <a:lnL>
                      <a:noFill/>
                    </a:lnL>
                    <a:lnR>
                      <a:noFill/>
                    </a:lnR>
                    <a:lnT w="12700" cmpd="sng">
                      <a:noFill/>
                    </a:lnT>
                    <a:lnB w="12700" cmpd="sng">
                      <a:noFill/>
                    </a:lnB>
                    <a:lnTlToBr w="12700" cmpd="sng">
                      <a:noFill/>
                      <a:prstDash val="solid"/>
                    </a:lnTlToBr>
                    <a:lnBlToTr w="12700" cmpd="sng">
                      <a:noFill/>
                      <a:prstDash val="solid"/>
                    </a:lnBlToTr>
                  </a:tcPr>
                </a:tc>
                <a:tc gridSpan="2">
                  <a:txBody>
                    <a:bodyPr/>
                    <a:lstStyle/>
                    <a:p>
                      <a:pPr algn="ctr"/>
                      <a:r>
                        <a:rPr lang="en-US" sz="1500" err="1">
                          <a:effectLst/>
                        </a:rPr>
                        <a:t>PBO+AZA</a:t>
                      </a:r>
                      <a:r>
                        <a:rPr lang="en-US" sz="1500">
                          <a:effectLst/>
                        </a:rPr>
                        <a:t> (n=74)</a:t>
                      </a:r>
                      <a:endParaRPr lang="en-US"/>
                    </a:p>
                  </a:txBody>
                  <a:tcPr marL="24702" marR="24702" marT="25200" marB="25200">
                    <a:lnL>
                      <a:noFill/>
                    </a:lnL>
                    <a:lnR w="12700" cmpd="sng">
                      <a:noFill/>
                    </a:lnR>
                    <a:lnT w="12700" cmpd="sng">
                      <a:noFill/>
                    </a:lnT>
                    <a:lnB w="12700" cmpd="sng">
                      <a:noFill/>
                    </a:lnB>
                    <a:lnTlToBr w="12700" cmpd="sng">
                      <a:noFill/>
                      <a:prstDash val="solid"/>
                    </a:lnTlToBr>
                    <a:lnBlToTr w="12700" cmpd="sng">
                      <a:noFill/>
                      <a:prstDash val="solid"/>
                    </a:lnBlToTr>
                  </a:tcPr>
                </a:tc>
                <a:tc hMerge="1">
                  <a:txBody>
                    <a:bodyPr/>
                    <a:lstStyle/>
                    <a:p>
                      <a:endParaRPr lang="en-US"/>
                    </a:p>
                  </a:txBody>
                  <a:tcPr/>
                </a:tc>
                <a:extLst>
                  <a:ext uri="{0D108BD9-81ED-4DB2-BD59-A6C34878D82A}">
                    <a16:rowId xmlns:a16="http://schemas.microsoft.com/office/drawing/2014/main" val="3030137678"/>
                  </a:ext>
                </a:extLst>
              </a:tr>
              <a:tr h="281773">
                <a:tc>
                  <a:txBody>
                    <a:bodyPr/>
                    <a:lstStyle/>
                    <a:p>
                      <a:pPr marL="0" marR="0">
                        <a:lnSpc>
                          <a:spcPct val="100000"/>
                        </a:lnSpc>
                        <a:spcBef>
                          <a:spcPts val="0"/>
                        </a:spcBef>
                        <a:spcAft>
                          <a:spcPts val="0"/>
                        </a:spcAft>
                      </a:pPr>
                      <a:r>
                        <a:rPr lang="en-US" sz="1500" b="0">
                          <a:effectLst/>
                        </a:rPr>
                        <a:t>CR rate, n (%) [95% CI]</a:t>
                      </a:r>
                      <a:endParaRPr lang="en-US" sz="1500" b="0" baseline="30000">
                        <a:effectLst/>
                      </a:endParaRPr>
                    </a:p>
                  </a:txBody>
                  <a:tcPr marL="24702" marR="24702" marT="25200" marB="25200">
                    <a:lnL w="12700" cmpd="sng">
                      <a:noFill/>
                    </a:lnL>
                    <a:lnR>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marL="0" marR="0" algn="ctr">
                        <a:lnSpc>
                          <a:spcPct val="100000"/>
                        </a:lnSpc>
                        <a:spcBef>
                          <a:spcPts val="0"/>
                        </a:spcBef>
                        <a:spcAft>
                          <a:spcPts val="0"/>
                        </a:spcAft>
                      </a:pPr>
                      <a:r>
                        <a:rPr lang="en-GB" sz="1500" b="0">
                          <a:effectLst/>
                        </a:rPr>
                        <a:t>34 (47.2) [35.3, 59.3]</a:t>
                      </a:r>
                      <a:endParaRPr lang="en-GB" sz="1500" b="0">
                        <a:solidFill>
                          <a:schemeClr val="tx1"/>
                        </a:solidFill>
                        <a:effectLst/>
                      </a:endParaRPr>
                    </a:p>
                  </a:txBody>
                  <a:tcPr marL="24702" marR="24702" marT="25200" marB="25200">
                    <a:lnL>
                      <a:noFill/>
                    </a:lnL>
                    <a:lnR>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gridSpan="2">
                  <a:txBody>
                    <a:bodyPr/>
                    <a:lstStyle/>
                    <a:p>
                      <a:pPr algn="ctr"/>
                      <a:r>
                        <a:rPr lang="en-GB" sz="1500" b="0">
                          <a:effectLst/>
                        </a:rPr>
                        <a:t>11 (14.9) [7.7, 25.0]</a:t>
                      </a:r>
                      <a:endParaRPr lang="en-US"/>
                    </a:p>
                  </a:txBody>
                  <a:tcPr marL="24702" marR="24702" marT="25200" marB="25200">
                    <a:lnL>
                      <a:noFill/>
                    </a:lnL>
                    <a:lnR w="12700" cmpd="sng">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hMerge="1">
                  <a:txBody>
                    <a:bodyPr/>
                    <a:lstStyle/>
                    <a:p>
                      <a:endParaRPr lang="en-US"/>
                    </a:p>
                  </a:txBody>
                  <a:tcPr/>
                </a:tc>
                <a:extLst>
                  <a:ext uri="{0D108BD9-81ED-4DB2-BD59-A6C34878D82A}">
                    <a16:rowId xmlns:a16="http://schemas.microsoft.com/office/drawing/2014/main" val="621361958"/>
                  </a:ext>
                </a:extLst>
              </a:tr>
              <a:tr h="281773">
                <a:tc>
                  <a:txBody>
                    <a:bodyPr/>
                    <a:lstStyle/>
                    <a:p>
                      <a:pPr marL="365760" marR="0">
                        <a:lnSpc>
                          <a:spcPct val="100000"/>
                        </a:lnSpc>
                        <a:spcBef>
                          <a:spcPts val="0"/>
                        </a:spcBef>
                        <a:spcAft>
                          <a:spcPts val="0"/>
                        </a:spcAft>
                      </a:pPr>
                      <a:r>
                        <a:rPr lang="en-GB" sz="1500" b="0">
                          <a:effectLst/>
                        </a:rPr>
                        <a:t>Odds ratio (95% CI); 1-sided </a:t>
                      </a:r>
                      <a:r>
                        <a:rPr lang="en-GB" sz="1500" b="0" i="1">
                          <a:effectLst/>
                        </a:rPr>
                        <a:t>P </a:t>
                      </a:r>
                      <a:r>
                        <a:rPr lang="en-GB" sz="1500" b="0">
                          <a:effectLst/>
                        </a:rPr>
                        <a:t>value</a:t>
                      </a:r>
                      <a:endParaRPr lang="en-GB" sz="1500" b="0">
                        <a:solidFill>
                          <a:schemeClr val="tx1"/>
                        </a:solidFill>
                        <a:effectLst/>
                      </a:endParaRPr>
                    </a:p>
                  </a:txBody>
                  <a:tcPr marL="24702" marR="24702" marT="25200" marB="25200">
                    <a:lnL w="12700" cmpd="sng">
                      <a:noFill/>
                    </a:lnL>
                    <a:lnR>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gridSpan="3">
                  <a:txBody>
                    <a:bodyPr/>
                    <a:lstStyle/>
                    <a:p>
                      <a:pPr marL="0" marR="0" algn="ctr">
                        <a:lnSpc>
                          <a:spcPct val="100000"/>
                        </a:lnSpc>
                        <a:spcBef>
                          <a:spcPts val="0"/>
                        </a:spcBef>
                        <a:spcAft>
                          <a:spcPts val="0"/>
                        </a:spcAft>
                      </a:pPr>
                      <a:r>
                        <a:rPr lang="en-GB" sz="1500" b="0">
                          <a:effectLst/>
                        </a:rPr>
                        <a:t>4.8 (2.2, 10.5); </a:t>
                      </a:r>
                      <a:r>
                        <a:rPr lang="en-GB" sz="1500" b="0" i="1">
                          <a:effectLst/>
                        </a:rPr>
                        <a:t>P</a:t>
                      </a:r>
                      <a:r>
                        <a:rPr lang="en-GB" sz="1500" b="0">
                          <a:effectLst/>
                        </a:rPr>
                        <a:t>&lt;0.0001</a:t>
                      </a:r>
                      <a:endParaRPr lang="en-GB" sz="1500" b="0">
                        <a:solidFill>
                          <a:schemeClr val="tx1"/>
                        </a:solidFill>
                        <a:effectLst/>
                      </a:endParaRPr>
                    </a:p>
                  </a:txBody>
                  <a:tcPr marL="24702" marR="24702" marT="25200" marB="25200">
                    <a:lnL>
                      <a:noFill/>
                    </a:lnL>
                    <a:lnR w="12700" cmpd="sng">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hMerge="1">
                  <a:txBody>
                    <a:bodyPr/>
                    <a:lstStyle/>
                    <a:p>
                      <a:endParaRPr lang="en-US"/>
                    </a:p>
                  </a:txBody>
                  <a:tcPr>
                    <a:lnL>
                      <a:noFill/>
                    </a:lnL>
                    <a:lnT w="12700" cmpd="sng">
                      <a:noFill/>
                    </a:lnT>
                  </a:tcPr>
                </a:tc>
                <a:tc hMerge="1">
                  <a:txBody>
                    <a:bodyPr/>
                    <a:lstStyle/>
                    <a:p>
                      <a:endParaRPr lang="en-US"/>
                    </a:p>
                  </a:txBody>
                  <a:tcPr/>
                </a:tc>
                <a:extLst>
                  <a:ext uri="{0D108BD9-81ED-4DB2-BD59-A6C34878D82A}">
                    <a16:rowId xmlns:a16="http://schemas.microsoft.com/office/drawing/2014/main" val="1745863192"/>
                  </a:ext>
                </a:extLst>
              </a:tr>
              <a:tr h="281773">
                <a:tc>
                  <a:txBody>
                    <a:bodyPr/>
                    <a:lstStyle/>
                    <a:p>
                      <a:pPr marL="365760" marR="0" lvl="0" indent="0" algn="l" defTabSz="457200" rtl="0" eaLnBrk="1" fontAlgn="auto" latinLnBrk="0" hangingPunct="1">
                        <a:lnSpc>
                          <a:spcPct val="100000"/>
                        </a:lnSpc>
                        <a:spcBef>
                          <a:spcPts val="0"/>
                        </a:spcBef>
                        <a:spcAft>
                          <a:spcPts val="0"/>
                        </a:spcAft>
                        <a:buClrTx/>
                        <a:buSzTx/>
                        <a:buFontTx/>
                        <a:buNone/>
                        <a:tabLst/>
                        <a:defRPr/>
                      </a:pPr>
                      <a:r>
                        <a:rPr lang="en-GB" sz="1500" b="0">
                          <a:effectLst/>
                        </a:rPr>
                        <a:t>Median duration of CR (95% CI), months</a:t>
                      </a:r>
                      <a:endParaRPr lang="en-US" sz="1500" b="0">
                        <a:solidFill>
                          <a:schemeClr val="tx1"/>
                        </a:solidFill>
                        <a:effectLst/>
                      </a:endParaRPr>
                    </a:p>
                  </a:txBody>
                  <a:tcPr marL="24702" marR="24702" marT="25200" marB="25200">
                    <a:lnL w="12700" cmpd="sng">
                      <a:noFill/>
                    </a:lnL>
                    <a:lnR>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marL="0" marR="0" algn="ctr">
                        <a:lnSpc>
                          <a:spcPct val="100000"/>
                        </a:lnSpc>
                        <a:spcBef>
                          <a:spcPts val="0"/>
                        </a:spcBef>
                        <a:spcAft>
                          <a:spcPts val="0"/>
                        </a:spcAft>
                      </a:pPr>
                      <a:r>
                        <a:rPr lang="en-GB" sz="1500" b="0">
                          <a:effectLst/>
                        </a:rPr>
                        <a:t>NE (13.0, NE)</a:t>
                      </a:r>
                      <a:endParaRPr lang="en-GB" sz="1500" b="0">
                        <a:solidFill>
                          <a:schemeClr val="tx1"/>
                        </a:solidFill>
                        <a:effectLst/>
                      </a:endParaRPr>
                    </a:p>
                  </a:txBody>
                  <a:tcPr marL="24702" marR="24702" marT="25200" marB="25200">
                    <a:lnL>
                      <a:noFill/>
                    </a:lnL>
                    <a:lnR>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gridSpan="2">
                  <a:txBody>
                    <a:bodyPr/>
                    <a:lstStyle/>
                    <a:p>
                      <a:pPr marL="0" marR="0" algn="ctr">
                        <a:lnSpc>
                          <a:spcPct val="100000"/>
                        </a:lnSpc>
                        <a:spcBef>
                          <a:spcPts val="0"/>
                        </a:spcBef>
                        <a:spcAft>
                          <a:spcPts val="0"/>
                        </a:spcAft>
                      </a:pPr>
                      <a:r>
                        <a:rPr lang="en-GB" sz="1500" b="0">
                          <a:effectLst/>
                        </a:rPr>
                        <a:t>11.2 (3.2, NE)</a:t>
                      </a:r>
                      <a:endParaRPr lang="en-GB" sz="1500" b="0">
                        <a:solidFill>
                          <a:schemeClr val="tx1"/>
                        </a:solidFill>
                        <a:effectLst/>
                      </a:endParaRPr>
                    </a:p>
                  </a:txBody>
                  <a:tcPr marL="24702" marR="24702" marT="25200" marB="25200">
                    <a:lnL>
                      <a:noFill/>
                    </a:lnL>
                    <a:lnR w="12700" cmpd="sng">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hMerge="1">
                  <a:txBody>
                    <a:bodyPr/>
                    <a:lstStyle/>
                    <a:p>
                      <a:endParaRPr lang="en-US"/>
                    </a:p>
                  </a:txBody>
                  <a:tcPr/>
                </a:tc>
                <a:extLst>
                  <a:ext uri="{0D108BD9-81ED-4DB2-BD59-A6C34878D82A}">
                    <a16:rowId xmlns:a16="http://schemas.microsoft.com/office/drawing/2014/main" val="2611730993"/>
                  </a:ext>
                </a:extLst>
              </a:tr>
              <a:tr h="281773">
                <a:tc>
                  <a:txBody>
                    <a:bodyPr/>
                    <a:lstStyle/>
                    <a:p>
                      <a:pPr marL="365760" marR="0" lvl="0" indent="0" algn="l" defTabSz="457200" rtl="0" eaLnBrk="1" fontAlgn="auto" latinLnBrk="0" hangingPunct="1">
                        <a:lnSpc>
                          <a:spcPct val="100000"/>
                        </a:lnSpc>
                        <a:spcBef>
                          <a:spcPts val="0"/>
                        </a:spcBef>
                        <a:spcAft>
                          <a:spcPts val="0"/>
                        </a:spcAft>
                        <a:buClrTx/>
                        <a:buSzTx/>
                        <a:buFontTx/>
                        <a:buNone/>
                        <a:tabLst/>
                        <a:defRPr/>
                      </a:pPr>
                      <a:r>
                        <a:rPr lang="en-US" sz="1500" b="0">
                          <a:solidFill>
                            <a:schemeClr val="tx1"/>
                          </a:solidFill>
                          <a:effectLst/>
                        </a:rPr>
                        <a:t>Median time to CR (range), months</a:t>
                      </a:r>
                    </a:p>
                  </a:txBody>
                  <a:tcPr marL="24702" marR="24702" marT="25200" marB="25200">
                    <a:lnL w="12700" cmpd="sng">
                      <a:noFill/>
                    </a:lnL>
                    <a:lnR>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marL="0" marR="0" algn="ctr">
                        <a:lnSpc>
                          <a:spcPct val="100000"/>
                        </a:lnSpc>
                        <a:spcBef>
                          <a:spcPts val="0"/>
                        </a:spcBef>
                        <a:spcAft>
                          <a:spcPts val="0"/>
                        </a:spcAft>
                      </a:pPr>
                      <a:r>
                        <a:rPr lang="en-GB" sz="1500" b="0">
                          <a:solidFill>
                            <a:schemeClr val="tx1"/>
                          </a:solidFill>
                          <a:effectLst/>
                        </a:rPr>
                        <a:t>4.3 (1.7–9.2)</a:t>
                      </a:r>
                    </a:p>
                  </a:txBody>
                  <a:tcPr marL="24702" marR="24702" marT="25200" marB="25200">
                    <a:lnL>
                      <a:noFill/>
                    </a:lnL>
                    <a:lnR>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gridSpan="2">
                  <a:txBody>
                    <a:bodyPr/>
                    <a:lstStyle/>
                    <a:p>
                      <a:pPr marL="0" marR="0" algn="ctr">
                        <a:lnSpc>
                          <a:spcPct val="100000"/>
                        </a:lnSpc>
                        <a:spcBef>
                          <a:spcPts val="0"/>
                        </a:spcBef>
                        <a:spcAft>
                          <a:spcPts val="0"/>
                        </a:spcAft>
                      </a:pPr>
                      <a:r>
                        <a:rPr lang="en-GB" sz="1500" b="0">
                          <a:solidFill>
                            <a:schemeClr val="tx1"/>
                          </a:solidFill>
                          <a:effectLst/>
                        </a:rPr>
                        <a:t>3.8 (1.9–8.5)</a:t>
                      </a:r>
                    </a:p>
                  </a:txBody>
                  <a:tcPr marL="24702" marR="24702" marT="25200" marB="25200">
                    <a:lnL>
                      <a:noFill/>
                    </a:lnL>
                    <a:lnR w="12700" cmpd="sng">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hMerge="1">
                  <a:txBody>
                    <a:bodyPr/>
                    <a:lstStyle/>
                    <a:p>
                      <a:endParaRPr lang="en-US"/>
                    </a:p>
                  </a:txBody>
                  <a:tcPr/>
                </a:tc>
                <a:extLst>
                  <a:ext uri="{0D108BD9-81ED-4DB2-BD59-A6C34878D82A}">
                    <a16:rowId xmlns:a16="http://schemas.microsoft.com/office/drawing/2014/main" val="3218043771"/>
                  </a:ext>
                </a:extLst>
              </a:tr>
              <a:tr h="281773">
                <a:tc>
                  <a:txBody>
                    <a:bodyPr/>
                    <a:lstStyle/>
                    <a:p>
                      <a:pPr marL="0" marR="0">
                        <a:lnSpc>
                          <a:spcPct val="100000"/>
                        </a:lnSpc>
                        <a:spcBef>
                          <a:spcPts val="0"/>
                        </a:spcBef>
                        <a:spcAft>
                          <a:spcPts val="0"/>
                        </a:spcAft>
                      </a:pPr>
                      <a:r>
                        <a:rPr lang="en-US" sz="1500" b="0">
                          <a:effectLst/>
                        </a:rPr>
                        <a:t>CR+CRh rate, n (%) [95% CI]</a:t>
                      </a:r>
                      <a:endParaRPr lang="en-US" sz="1500" b="0" baseline="30000">
                        <a:solidFill>
                          <a:schemeClr val="tx1"/>
                        </a:solidFill>
                        <a:effectLst/>
                      </a:endParaRPr>
                    </a:p>
                  </a:txBody>
                  <a:tcPr marL="24702" marR="24702" marT="25200" marB="25200">
                    <a:lnL w="12700" cmpd="sng">
                      <a:noFill/>
                    </a:lnL>
                    <a:lnR>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algn="ctr">
                        <a:lnSpc>
                          <a:spcPct val="100000"/>
                        </a:lnSpc>
                        <a:spcBef>
                          <a:spcPts val="0"/>
                        </a:spcBef>
                        <a:spcAft>
                          <a:spcPts val="0"/>
                        </a:spcAft>
                      </a:pPr>
                      <a:r>
                        <a:rPr lang="en-US" sz="1500" b="0">
                          <a:effectLst/>
                        </a:rPr>
                        <a:t>38 (52.8) [40.7, 64.7]</a:t>
                      </a:r>
                      <a:endParaRPr lang="en-US" sz="1500" b="0">
                        <a:solidFill>
                          <a:schemeClr val="tx1"/>
                        </a:solidFill>
                        <a:effectLst/>
                      </a:endParaRPr>
                    </a:p>
                  </a:txBody>
                  <a:tcPr marL="24702" marR="24702" marT="25200" marB="25200">
                    <a:lnL>
                      <a:noFill/>
                    </a:lnL>
                    <a:lnR>
                      <a:noFill/>
                    </a:lnR>
                    <a:lnT w="12700" cmpd="sng">
                      <a:noFill/>
                    </a:lnT>
                    <a:lnB w="12700" cmpd="sng">
                      <a:noFill/>
                    </a:lnB>
                    <a:lnTlToBr w="12700" cmpd="sng">
                      <a:noFill/>
                      <a:prstDash val="solid"/>
                    </a:lnTlToBr>
                    <a:lnBlToTr w="12700" cmpd="sng">
                      <a:noFill/>
                      <a:prstDash val="solid"/>
                    </a:lnBlToTr>
                    <a:solidFill>
                      <a:schemeClr val="bg1"/>
                    </a:solidFill>
                  </a:tcPr>
                </a:tc>
                <a:tc gridSpan="2">
                  <a:txBody>
                    <a:bodyPr/>
                    <a:lstStyle/>
                    <a:p>
                      <a:pPr algn="ctr"/>
                      <a:r>
                        <a:rPr lang="en-US" sz="1500" b="0">
                          <a:effectLst/>
                        </a:rPr>
                        <a:t>13 (17.6) [9.7, 28.2]</a:t>
                      </a:r>
                      <a:endParaRPr lang="en-US"/>
                    </a:p>
                  </a:txBody>
                  <a:tcPr marL="24702" marR="24702" marT="25200" marB="25200">
                    <a:lnL>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hMerge="1">
                  <a:txBody>
                    <a:bodyPr/>
                    <a:lstStyle/>
                    <a:p>
                      <a:endParaRPr lang="en-US"/>
                    </a:p>
                  </a:txBody>
                  <a:tcPr/>
                </a:tc>
                <a:extLst>
                  <a:ext uri="{0D108BD9-81ED-4DB2-BD59-A6C34878D82A}">
                    <a16:rowId xmlns:a16="http://schemas.microsoft.com/office/drawing/2014/main" val="2622072641"/>
                  </a:ext>
                </a:extLst>
              </a:tr>
              <a:tr h="281773">
                <a:tc>
                  <a:txBody>
                    <a:bodyPr/>
                    <a:lstStyle/>
                    <a:p>
                      <a:pPr marL="365760" marR="0">
                        <a:lnSpc>
                          <a:spcPct val="100000"/>
                        </a:lnSpc>
                        <a:spcBef>
                          <a:spcPts val="0"/>
                        </a:spcBef>
                        <a:spcAft>
                          <a:spcPts val="0"/>
                        </a:spcAft>
                      </a:pPr>
                      <a:r>
                        <a:rPr lang="en-GB" sz="1500" b="0">
                          <a:effectLst/>
                        </a:rPr>
                        <a:t>Odds ratio (95% CI); 1-sided </a:t>
                      </a:r>
                      <a:r>
                        <a:rPr lang="en-GB" sz="1500" b="0" i="1">
                          <a:effectLst/>
                        </a:rPr>
                        <a:t>P</a:t>
                      </a:r>
                      <a:r>
                        <a:rPr lang="en-GB" sz="1500" b="0">
                          <a:effectLst/>
                        </a:rPr>
                        <a:t> value</a:t>
                      </a:r>
                      <a:endParaRPr lang="en-US" sz="1500" b="0">
                        <a:solidFill>
                          <a:schemeClr val="tx1"/>
                        </a:solidFill>
                        <a:effectLst/>
                      </a:endParaRPr>
                    </a:p>
                  </a:txBody>
                  <a:tcPr marL="24702" marR="24702" marT="25200" marB="25200">
                    <a:lnL w="12700" cmpd="sng">
                      <a:noFill/>
                    </a:lnL>
                    <a:lnR>
                      <a:noFill/>
                    </a:lnR>
                    <a:lnT w="12700" cmpd="sng">
                      <a:noFill/>
                    </a:lnT>
                    <a:lnB w="12700" cmpd="sng">
                      <a:noFill/>
                    </a:lnB>
                    <a:lnTlToBr w="12700" cmpd="sng">
                      <a:noFill/>
                      <a:prstDash val="solid"/>
                    </a:lnTlToBr>
                    <a:lnBlToTr w="12700" cmpd="sng">
                      <a:noFill/>
                      <a:prstDash val="solid"/>
                    </a:lnBlToTr>
                    <a:solidFill>
                      <a:schemeClr val="bg1"/>
                    </a:solidFill>
                  </a:tcPr>
                </a:tc>
                <a:tc gridSpan="3">
                  <a:txBody>
                    <a:bodyPr/>
                    <a:lstStyle/>
                    <a:p>
                      <a:pPr marL="0" marR="0" algn="ctr">
                        <a:lnSpc>
                          <a:spcPct val="100000"/>
                        </a:lnSpc>
                        <a:spcBef>
                          <a:spcPts val="0"/>
                        </a:spcBef>
                        <a:spcAft>
                          <a:spcPts val="0"/>
                        </a:spcAft>
                      </a:pPr>
                      <a:r>
                        <a:rPr lang="en-US" sz="1500" b="0">
                          <a:effectLst/>
                        </a:rPr>
                        <a:t>5.0 (2.3, 10.8); </a:t>
                      </a:r>
                      <a:r>
                        <a:rPr lang="en-US" sz="1500" b="0" i="1">
                          <a:effectLst/>
                        </a:rPr>
                        <a:t>P</a:t>
                      </a:r>
                      <a:r>
                        <a:rPr lang="en-US" sz="1500" b="0">
                          <a:effectLst/>
                        </a:rPr>
                        <a:t>&lt;0.0001</a:t>
                      </a:r>
                      <a:endParaRPr lang="en-US" sz="1500" b="0">
                        <a:solidFill>
                          <a:schemeClr val="tx1"/>
                        </a:solidFill>
                        <a:effectLst/>
                      </a:endParaRPr>
                    </a:p>
                  </a:txBody>
                  <a:tcPr marL="24702" marR="24702" marT="25200" marB="25200">
                    <a:lnL>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hMerge="1">
                  <a:txBody>
                    <a:bodyPr/>
                    <a:lstStyle/>
                    <a:p>
                      <a:endParaRPr lang="en-US"/>
                    </a:p>
                  </a:txBody>
                  <a:tcPr>
                    <a:lnL>
                      <a:noFill/>
                    </a:lnL>
                    <a:lnT w="12700" cmpd="sng">
                      <a:noFill/>
                    </a:lnT>
                  </a:tcPr>
                </a:tc>
                <a:tc hMerge="1">
                  <a:txBody>
                    <a:bodyPr/>
                    <a:lstStyle/>
                    <a:p>
                      <a:endParaRPr lang="en-US"/>
                    </a:p>
                  </a:txBody>
                  <a:tcPr/>
                </a:tc>
                <a:extLst>
                  <a:ext uri="{0D108BD9-81ED-4DB2-BD59-A6C34878D82A}">
                    <a16:rowId xmlns:a16="http://schemas.microsoft.com/office/drawing/2014/main" val="847555122"/>
                  </a:ext>
                </a:extLst>
              </a:tr>
              <a:tr h="281773">
                <a:tc>
                  <a:txBody>
                    <a:bodyPr/>
                    <a:lstStyle/>
                    <a:p>
                      <a:pPr marL="365760" marR="0">
                        <a:lnSpc>
                          <a:spcPct val="100000"/>
                        </a:lnSpc>
                        <a:spcBef>
                          <a:spcPts val="0"/>
                        </a:spcBef>
                        <a:spcAft>
                          <a:spcPts val="0"/>
                        </a:spcAft>
                      </a:pPr>
                      <a:r>
                        <a:rPr lang="en-US" sz="1500" b="0">
                          <a:solidFill>
                            <a:schemeClr val="tx1"/>
                          </a:solidFill>
                          <a:effectLst/>
                        </a:rPr>
                        <a:t>Median duration of CR+CRh (95% CI), months</a:t>
                      </a:r>
                    </a:p>
                  </a:txBody>
                  <a:tcPr marL="24702" marR="24702" marT="25200" marB="25200">
                    <a:lnL w="12700" cmpd="sng">
                      <a:noFill/>
                    </a:lnL>
                    <a:lnR>
                      <a:noFill/>
                    </a:lnR>
                    <a:lnT w="12700" cmpd="sng">
                      <a:noFill/>
                    </a:lnT>
                    <a:lnB w="12700" cmpd="sng">
                      <a:noFill/>
                    </a:lnB>
                    <a:lnTlToBr w="12700" cmpd="sng">
                      <a:noFill/>
                      <a:prstDash val="solid"/>
                    </a:lnTlToBr>
                    <a:lnBlToTr w="12700" cmpd="sng">
                      <a:noFill/>
                      <a:prstDash val="solid"/>
                    </a:lnBlToTr>
                    <a:solidFill>
                      <a:schemeClr val="bg1"/>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500" b="0">
                          <a:effectLst/>
                        </a:rPr>
                        <a:t>NE (13.0, NE)</a:t>
                      </a:r>
                      <a:endParaRPr lang="en-GB" sz="1500" b="0">
                        <a:solidFill>
                          <a:schemeClr val="tx1"/>
                        </a:solidFill>
                        <a:effectLst/>
                      </a:endParaRPr>
                    </a:p>
                  </a:txBody>
                  <a:tcPr marL="24702" marR="24702" marT="25200" marB="25200">
                    <a:lnL>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hMerge="1">
                  <a:txBody>
                    <a:bodyPr/>
                    <a:lstStyle/>
                    <a:p>
                      <a:endParaRPr 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500" b="0">
                          <a:effectLst/>
                        </a:rPr>
                        <a:t>9.2 (5.8, NE)</a:t>
                      </a:r>
                      <a:endParaRPr lang="en-GB" sz="1500" b="0">
                        <a:solidFill>
                          <a:schemeClr val="tx1"/>
                        </a:solidFill>
                        <a:effectLst/>
                      </a:endParaRPr>
                    </a:p>
                  </a:txBody>
                  <a:tcPr marL="24702" marR="24702" marT="25200" marB="25200">
                    <a:lnL>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486767"/>
                  </a:ext>
                </a:extLst>
              </a:tr>
              <a:tr h="281773">
                <a:tc>
                  <a:txBody>
                    <a:bodyPr/>
                    <a:lstStyle/>
                    <a:p>
                      <a:pPr marL="365760" marR="0">
                        <a:lnSpc>
                          <a:spcPct val="100000"/>
                        </a:lnSpc>
                        <a:spcBef>
                          <a:spcPts val="0"/>
                        </a:spcBef>
                        <a:spcAft>
                          <a:spcPts val="0"/>
                        </a:spcAft>
                      </a:pPr>
                      <a:r>
                        <a:rPr lang="en-US" sz="1500" b="0">
                          <a:solidFill>
                            <a:schemeClr val="tx1"/>
                          </a:solidFill>
                          <a:effectLst/>
                        </a:rPr>
                        <a:t>Median time to CR+CRh (range), months</a:t>
                      </a:r>
                    </a:p>
                  </a:txBody>
                  <a:tcPr marL="24702" marR="24702" marT="25200" marB="25200">
                    <a:lnL w="12700" cmpd="sng">
                      <a:noFill/>
                    </a:lnL>
                    <a:lnR>
                      <a:noFill/>
                    </a:lnR>
                    <a:lnT w="12700" cmpd="sng">
                      <a:noFill/>
                    </a:lnT>
                    <a:lnB w="12700" cmpd="sng">
                      <a:noFill/>
                    </a:lnB>
                    <a:lnTlToBr w="12700" cmpd="sng">
                      <a:noFill/>
                      <a:prstDash val="solid"/>
                    </a:lnTlToBr>
                    <a:lnBlToTr w="12700" cmpd="sng">
                      <a:noFill/>
                      <a:prstDash val="solid"/>
                    </a:lnBlToTr>
                    <a:solidFill>
                      <a:schemeClr val="bg1"/>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500" b="0">
                          <a:solidFill>
                            <a:schemeClr val="tx1"/>
                          </a:solidFill>
                          <a:effectLst/>
                        </a:rPr>
                        <a:t>4.0 (1.7–8.6)</a:t>
                      </a:r>
                    </a:p>
                  </a:txBody>
                  <a:tcPr marL="24702" marR="24702" marT="25200" marB="25200">
                    <a:lnL>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hMerge="1">
                  <a:txBody>
                    <a:bodyPr/>
                    <a:lstStyle/>
                    <a:p>
                      <a:endParaRPr 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500" b="0">
                          <a:solidFill>
                            <a:schemeClr val="tx1"/>
                          </a:solidFill>
                          <a:effectLst/>
                        </a:rPr>
                        <a:t>3.9 (1.9–7.2)</a:t>
                      </a:r>
                    </a:p>
                  </a:txBody>
                  <a:tcPr marL="24702" marR="24702" marT="25200" marB="25200">
                    <a:lnL>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05046769"/>
                  </a:ext>
                </a:extLst>
              </a:tr>
              <a:tr h="281773">
                <a:tc>
                  <a:txBody>
                    <a:bodyPr/>
                    <a:lstStyle/>
                    <a:p>
                      <a:pPr marL="0" marR="0">
                        <a:lnSpc>
                          <a:spcPct val="100000"/>
                        </a:lnSpc>
                        <a:spcBef>
                          <a:spcPts val="0"/>
                        </a:spcBef>
                        <a:spcAft>
                          <a:spcPts val="0"/>
                        </a:spcAft>
                      </a:pPr>
                      <a:r>
                        <a:rPr lang="en-US" sz="1500" b="0">
                          <a:effectLst/>
                        </a:rPr>
                        <a:t>ORR, n (%) [95% CI]</a:t>
                      </a:r>
                      <a:endParaRPr lang="en-US" sz="1500" b="0" baseline="30000">
                        <a:solidFill>
                          <a:schemeClr val="tx1"/>
                        </a:solidFill>
                        <a:effectLst/>
                      </a:endParaRPr>
                    </a:p>
                  </a:txBody>
                  <a:tcPr marL="24702" marR="24702" marT="25200" marB="25200">
                    <a:lnL w="12700" cmpd="sng">
                      <a:noFill/>
                    </a:lnL>
                    <a:lnR>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marL="0" marR="0" algn="ctr">
                        <a:lnSpc>
                          <a:spcPct val="100000"/>
                        </a:lnSpc>
                        <a:spcBef>
                          <a:spcPts val="0"/>
                        </a:spcBef>
                        <a:spcAft>
                          <a:spcPts val="0"/>
                        </a:spcAft>
                      </a:pPr>
                      <a:r>
                        <a:rPr lang="en-US" sz="1500" b="0">
                          <a:effectLst/>
                        </a:rPr>
                        <a:t>45 (62.5) [50.3, 73.6]</a:t>
                      </a:r>
                      <a:endParaRPr lang="en-US" sz="1500" b="0">
                        <a:solidFill>
                          <a:schemeClr val="tx1"/>
                        </a:solidFill>
                        <a:effectLst/>
                      </a:endParaRPr>
                    </a:p>
                  </a:txBody>
                  <a:tcPr marL="24702" marR="24702" marT="25200" marB="25200">
                    <a:lnL>
                      <a:noFill/>
                    </a:lnL>
                    <a:lnR>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gridSpan="2">
                  <a:txBody>
                    <a:bodyPr/>
                    <a:lstStyle/>
                    <a:p>
                      <a:pPr algn="ctr"/>
                      <a:r>
                        <a:rPr lang="en-US" sz="1500" b="0">
                          <a:effectLst/>
                        </a:rPr>
                        <a:t>14 (18.9) [10.7, 29.7]</a:t>
                      </a:r>
                      <a:endParaRPr lang="en-US"/>
                    </a:p>
                  </a:txBody>
                  <a:tcPr marL="24702" marR="24702" marT="25200" marB="25200">
                    <a:lnL>
                      <a:noFill/>
                    </a:lnL>
                    <a:lnR w="12700" cmpd="sng">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hMerge="1">
                  <a:txBody>
                    <a:bodyPr/>
                    <a:lstStyle/>
                    <a:p>
                      <a:endParaRPr lang="en-US"/>
                    </a:p>
                  </a:txBody>
                  <a:tcPr/>
                </a:tc>
                <a:extLst>
                  <a:ext uri="{0D108BD9-81ED-4DB2-BD59-A6C34878D82A}">
                    <a16:rowId xmlns:a16="http://schemas.microsoft.com/office/drawing/2014/main" val="3568502923"/>
                  </a:ext>
                </a:extLst>
              </a:tr>
              <a:tr h="281773">
                <a:tc>
                  <a:txBody>
                    <a:bodyPr/>
                    <a:lstStyle/>
                    <a:p>
                      <a:pPr marL="365760" marR="0">
                        <a:lnSpc>
                          <a:spcPct val="100000"/>
                        </a:lnSpc>
                        <a:spcBef>
                          <a:spcPts val="0"/>
                        </a:spcBef>
                        <a:spcAft>
                          <a:spcPts val="0"/>
                        </a:spcAft>
                      </a:pPr>
                      <a:r>
                        <a:rPr lang="en-GB" sz="1500" b="0">
                          <a:effectLst/>
                        </a:rPr>
                        <a:t>Odds ratio (95% CI); 1-sided </a:t>
                      </a:r>
                      <a:r>
                        <a:rPr lang="en-GB" sz="1500" b="0" i="1">
                          <a:effectLst/>
                        </a:rPr>
                        <a:t>P</a:t>
                      </a:r>
                      <a:r>
                        <a:rPr lang="en-GB" sz="1500" b="0">
                          <a:effectLst/>
                        </a:rPr>
                        <a:t> value</a:t>
                      </a:r>
                      <a:endParaRPr lang="en-GB" sz="1500" b="0">
                        <a:solidFill>
                          <a:schemeClr val="tx1"/>
                        </a:solidFill>
                        <a:effectLst/>
                      </a:endParaRPr>
                    </a:p>
                  </a:txBody>
                  <a:tcPr marL="24702" marR="24702" marT="25200" marB="25200">
                    <a:lnL w="12700" cmpd="sng">
                      <a:noFill/>
                    </a:lnL>
                    <a:lnR>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gridSpan="3">
                  <a:txBody>
                    <a:bodyPr/>
                    <a:lstStyle/>
                    <a:p>
                      <a:pPr marL="0" marR="0" algn="ctr">
                        <a:lnSpc>
                          <a:spcPct val="100000"/>
                        </a:lnSpc>
                        <a:spcBef>
                          <a:spcPts val="0"/>
                        </a:spcBef>
                        <a:spcAft>
                          <a:spcPts val="0"/>
                        </a:spcAft>
                      </a:pPr>
                      <a:r>
                        <a:rPr lang="en-US" sz="1500" b="0">
                          <a:effectLst/>
                        </a:rPr>
                        <a:t>7.2 (3.3, 15.4); </a:t>
                      </a:r>
                      <a:r>
                        <a:rPr lang="en-US" sz="1500" b="0" i="1">
                          <a:effectLst/>
                        </a:rPr>
                        <a:t>P</a:t>
                      </a:r>
                      <a:r>
                        <a:rPr lang="en-US" sz="1500" b="0">
                          <a:effectLst/>
                        </a:rPr>
                        <a:t>&lt;0.0001</a:t>
                      </a:r>
                      <a:endParaRPr lang="en-US" sz="1500" b="0">
                        <a:solidFill>
                          <a:schemeClr val="tx1"/>
                        </a:solidFill>
                        <a:effectLst/>
                      </a:endParaRPr>
                    </a:p>
                  </a:txBody>
                  <a:tcPr marL="24702" marR="24702" marT="25200" marB="25200">
                    <a:lnL>
                      <a:noFill/>
                    </a:lnL>
                    <a:lnR w="12700" cmpd="sng">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hMerge="1">
                  <a:txBody>
                    <a:bodyPr/>
                    <a:lstStyle/>
                    <a:p>
                      <a:endParaRPr lang="en-US"/>
                    </a:p>
                  </a:txBody>
                  <a:tcPr>
                    <a:lnL>
                      <a:noFill/>
                    </a:lnL>
                    <a:lnT w="12700" cmpd="sng">
                      <a:noFill/>
                    </a:lnT>
                  </a:tcPr>
                </a:tc>
                <a:tc hMerge="1">
                  <a:txBody>
                    <a:bodyPr/>
                    <a:lstStyle/>
                    <a:p>
                      <a:endParaRPr lang="en-US"/>
                    </a:p>
                  </a:txBody>
                  <a:tcPr/>
                </a:tc>
                <a:extLst>
                  <a:ext uri="{0D108BD9-81ED-4DB2-BD59-A6C34878D82A}">
                    <a16:rowId xmlns:a16="http://schemas.microsoft.com/office/drawing/2014/main" val="3611421299"/>
                  </a:ext>
                </a:extLst>
              </a:tr>
              <a:tr h="281773">
                <a:tc>
                  <a:txBody>
                    <a:bodyPr/>
                    <a:lstStyle/>
                    <a:p>
                      <a:pPr marL="365760" marR="0" lvl="0" indent="0" algn="l" defTabSz="457200" rtl="0" eaLnBrk="1" fontAlgn="auto" latinLnBrk="0" hangingPunct="1">
                        <a:lnSpc>
                          <a:spcPct val="100000"/>
                        </a:lnSpc>
                        <a:spcBef>
                          <a:spcPts val="0"/>
                        </a:spcBef>
                        <a:spcAft>
                          <a:spcPts val="0"/>
                        </a:spcAft>
                        <a:buClrTx/>
                        <a:buSzTx/>
                        <a:buFontTx/>
                        <a:buNone/>
                        <a:tabLst/>
                        <a:defRPr/>
                      </a:pPr>
                      <a:r>
                        <a:rPr lang="en-GB" sz="1500" b="0">
                          <a:effectLst/>
                        </a:rPr>
                        <a:t>Median duration of response (95% CI), months</a:t>
                      </a:r>
                      <a:endParaRPr lang="en-US" sz="1500" b="0">
                        <a:solidFill>
                          <a:schemeClr val="tx1"/>
                        </a:solidFill>
                        <a:effectLst/>
                      </a:endParaRPr>
                    </a:p>
                  </a:txBody>
                  <a:tcPr marL="24702" marR="24702" marT="25200" marB="25200">
                    <a:lnL w="12700" cap="flat" cmpd="sng" algn="ctr">
                      <a:noFill/>
                      <a:prstDash val="solid"/>
                      <a:round/>
                      <a:headEnd type="none" w="med" len="med"/>
                      <a:tailEnd type="none" w="med" len="med"/>
                    </a:lnL>
                    <a:lnT w="12700" cmpd="sng">
                      <a:noFill/>
                    </a:lnT>
                    <a:lnB w="12700" cmpd="sng">
                      <a:noFill/>
                    </a:lnB>
                    <a:solidFill>
                      <a:schemeClr val="accent4">
                        <a:lumMod val="20000"/>
                        <a:lumOff val="80000"/>
                      </a:schemeClr>
                    </a:solidFill>
                  </a:tcPr>
                </a:tc>
                <a:tc>
                  <a:txBody>
                    <a:bodyPr/>
                    <a:lstStyle/>
                    <a:p>
                      <a:pPr marL="0" marR="0" algn="ctr">
                        <a:lnSpc>
                          <a:spcPct val="100000"/>
                        </a:lnSpc>
                        <a:spcBef>
                          <a:spcPts val="0"/>
                        </a:spcBef>
                        <a:spcAft>
                          <a:spcPts val="0"/>
                        </a:spcAft>
                      </a:pPr>
                      <a:r>
                        <a:rPr lang="en-US" sz="1500" b="0">
                          <a:effectLst/>
                        </a:rPr>
                        <a:t>22.1 (13.0, NE)</a:t>
                      </a:r>
                      <a:endParaRPr lang="en-US" sz="1500" b="0">
                        <a:solidFill>
                          <a:schemeClr val="tx1"/>
                        </a:solidFill>
                        <a:effectLst/>
                      </a:endParaRPr>
                    </a:p>
                  </a:txBody>
                  <a:tcPr marL="24702" marR="24702" marT="25200" marB="25200">
                    <a:lnT w="12700" cmpd="sng">
                      <a:noFill/>
                    </a:lnT>
                    <a:lnB w="12700" cmpd="sng">
                      <a:noFill/>
                    </a:lnB>
                    <a:solidFill>
                      <a:schemeClr val="accent4">
                        <a:lumMod val="20000"/>
                        <a:lumOff val="80000"/>
                      </a:schemeClr>
                    </a:solidFill>
                  </a:tcPr>
                </a:tc>
                <a:tc gridSpan="2">
                  <a:txBody>
                    <a:bodyPr/>
                    <a:lstStyle/>
                    <a:p>
                      <a:pPr marL="0" marR="0" algn="ctr">
                        <a:lnSpc>
                          <a:spcPct val="100000"/>
                        </a:lnSpc>
                        <a:spcBef>
                          <a:spcPts val="0"/>
                        </a:spcBef>
                        <a:spcAft>
                          <a:spcPts val="0"/>
                        </a:spcAft>
                      </a:pPr>
                      <a:r>
                        <a:rPr lang="en-US" sz="1500" b="0">
                          <a:effectLst/>
                        </a:rPr>
                        <a:t>9.2 (6.6, 14.1)</a:t>
                      </a:r>
                      <a:endParaRPr lang="en-US" sz="1500" b="0">
                        <a:solidFill>
                          <a:schemeClr val="tx1"/>
                        </a:solidFill>
                        <a:effectLst/>
                      </a:endParaRPr>
                    </a:p>
                  </a:txBody>
                  <a:tcPr marL="24702" marR="24702" marT="25200" marB="25200">
                    <a:lnR w="12700" cmpd="sng">
                      <a:noFill/>
                    </a:lnR>
                    <a:lnT w="12700" cmpd="sng">
                      <a:noFill/>
                    </a:lnT>
                    <a:lnB w="12700" cmpd="sng">
                      <a:noFill/>
                    </a:lnB>
                    <a:solidFill>
                      <a:schemeClr val="accent4">
                        <a:lumMod val="20000"/>
                        <a:lumOff val="80000"/>
                      </a:schemeClr>
                    </a:solidFill>
                  </a:tcPr>
                </a:tc>
                <a:tc hMerge="1">
                  <a:txBody>
                    <a:bodyPr/>
                    <a:lstStyle/>
                    <a:p>
                      <a:endParaRPr lang="en-US"/>
                    </a:p>
                  </a:txBody>
                  <a:tcPr/>
                </a:tc>
                <a:extLst>
                  <a:ext uri="{0D108BD9-81ED-4DB2-BD59-A6C34878D82A}">
                    <a16:rowId xmlns:a16="http://schemas.microsoft.com/office/drawing/2014/main" val="1184392218"/>
                  </a:ext>
                </a:extLst>
              </a:tr>
              <a:tr h="281773">
                <a:tc>
                  <a:txBody>
                    <a:bodyPr/>
                    <a:lstStyle/>
                    <a:p>
                      <a:pPr marL="365760" marR="0" lvl="0" indent="0" algn="l" defTabSz="457200" rtl="0" eaLnBrk="1" fontAlgn="auto" latinLnBrk="0" hangingPunct="1">
                        <a:lnSpc>
                          <a:spcPct val="100000"/>
                        </a:lnSpc>
                        <a:spcBef>
                          <a:spcPts val="0"/>
                        </a:spcBef>
                        <a:spcAft>
                          <a:spcPts val="0"/>
                        </a:spcAft>
                        <a:buClrTx/>
                        <a:buSzTx/>
                        <a:buFontTx/>
                        <a:buNone/>
                        <a:tabLst/>
                        <a:defRPr/>
                      </a:pPr>
                      <a:r>
                        <a:rPr lang="en-US" sz="1500" b="0">
                          <a:solidFill>
                            <a:schemeClr val="tx1"/>
                          </a:solidFill>
                          <a:effectLst/>
                        </a:rPr>
                        <a:t>Median time to first response (range), months</a:t>
                      </a:r>
                    </a:p>
                  </a:txBody>
                  <a:tcPr marL="24702" marR="24702" marT="25200" marB="25200">
                    <a:lnL w="12700" cap="flat" cmpd="sng" algn="ctr">
                      <a:noFill/>
                      <a:prstDash val="solid"/>
                      <a:round/>
                      <a:headEnd type="none" w="med" len="med"/>
                      <a:tailEnd type="none" w="med" len="med"/>
                    </a:lnL>
                    <a:lnT w="12700" cmpd="sng">
                      <a:noFill/>
                    </a:lnT>
                    <a:solidFill>
                      <a:schemeClr val="accent4">
                        <a:lumMod val="20000"/>
                        <a:lumOff val="80000"/>
                      </a:schemeClr>
                    </a:solidFill>
                  </a:tcPr>
                </a:tc>
                <a:tc>
                  <a:txBody>
                    <a:bodyPr/>
                    <a:lstStyle/>
                    <a:p>
                      <a:pPr marL="0" marR="0" algn="ctr">
                        <a:lnSpc>
                          <a:spcPct val="100000"/>
                        </a:lnSpc>
                        <a:spcBef>
                          <a:spcPts val="0"/>
                        </a:spcBef>
                        <a:spcAft>
                          <a:spcPts val="0"/>
                        </a:spcAft>
                      </a:pPr>
                      <a:r>
                        <a:rPr lang="en-US" sz="1500" b="0">
                          <a:solidFill>
                            <a:schemeClr val="tx1"/>
                          </a:solidFill>
                          <a:effectLst/>
                        </a:rPr>
                        <a:t>2.1 (1.7–7.5)</a:t>
                      </a:r>
                    </a:p>
                  </a:txBody>
                  <a:tcPr marL="24702" marR="24702" marT="25200" marB="25200">
                    <a:lnT w="12700" cmpd="sng">
                      <a:noFill/>
                    </a:lnT>
                    <a:solidFill>
                      <a:schemeClr val="accent4">
                        <a:lumMod val="20000"/>
                        <a:lumOff val="80000"/>
                      </a:schemeClr>
                    </a:solidFill>
                  </a:tcPr>
                </a:tc>
                <a:tc gridSpan="2">
                  <a:txBody>
                    <a:bodyPr/>
                    <a:lstStyle/>
                    <a:p>
                      <a:pPr marL="0" marR="0" algn="ctr">
                        <a:lnSpc>
                          <a:spcPct val="100000"/>
                        </a:lnSpc>
                        <a:spcBef>
                          <a:spcPts val="0"/>
                        </a:spcBef>
                        <a:spcAft>
                          <a:spcPts val="0"/>
                        </a:spcAft>
                      </a:pPr>
                      <a:r>
                        <a:rPr lang="en-US" sz="1500" b="0">
                          <a:solidFill>
                            <a:schemeClr val="tx1"/>
                          </a:solidFill>
                          <a:effectLst/>
                        </a:rPr>
                        <a:t>3.7 (1.9–9.4)</a:t>
                      </a:r>
                    </a:p>
                  </a:txBody>
                  <a:tcPr marL="24702" marR="24702" marT="25200" marB="25200">
                    <a:lnR w="12700" cmpd="sng">
                      <a:noFill/>
                    </a:lnR>
                    <a:lnT w="12700" cmpd="sng">
                      <a:noFill/>
                    </a:lnT>
                    <a:solidFill>
                      <a:schemeClr val="accent4">
                        <a:lumMod val="20000"/>
                        <a:lumOff val="80000"/>
                      </a:schemeClr>
                    </a:solidFill>
                  </a:tcPr>
                </a:tc>
                <a:tc hMerge="1">
                  <a:txBody>
                    <a:bodyPr/>
                    <a:lstStyle/>
                    <a:p>
                      <a:endParaRPr lang="en-US"/>
                    </a:p>
                  </a:txBody>
                  <a:tcPr/>
                </a:tc>
                <a:extLst>
                  <a:ext uri="{0D108BD9-81ED-4DB2-BD59-A6C34878D82A}">
                    <a16:rowId xmlns:a16="http://schemas.microsoft.com/office/drawing/2014/main" val="34051288"/>
                  </a:ext>
                </a:extLst>
              </a:tr>
            </a:tbl>
          </a:graphicData>
        </a:graphic>
      </p:graphicFrame>
      <p:graphicFrame>
        <p:nvGraphicFramePr>
          <p:cNvPr id="9" name="Table 8">
            <a:extLst>
              <a:ext uri="{FF2B5EF4-FFF2-40B4-BE49-F238E27FC236}">
                <a16:creationId xmlns:a16="http://schemas.microsoft.com/office/drawing/2014/main" id="{6436A24C-6815-4248-926A-3F10D7F7E5B5}"/>
              </a:ext>
            </a:extLst>
          </p:cNvPr>
          <p:cNvGraphicFramePr>
            <a:graphicFrameLocks noGrp="1"/>
          </p:cNvGraphicFramePr>
          <p:nvPr/>
        </p:nvGraphicFramePr>
        <p:xfrm>
          <a:off x="584531" y="4420741"/>
          <a:ext cx="11021932" cy="1900325"/>
        </p:xfrm>
        <a:graphic>
          <a:graphicData uri="http://schemas.openxmlformats.org/drawingml/2006/table">
            <a:tbl>
              <a:tblPr firstRow="1" firstCol="1" bandRow="1">
                <a:tableStyleId>{B301B821-A1FF-4177-AEE7-76D212191A09}</a:tableStyleId>
              </a:tblPr>
              <a:tblGrid>
                <a:gridCol w="5334000">
                  <a:extLst>
                    <a:ext uri="{9D8B030D-6E8A-4147-A177-3AD203B41FA5}">
                      <a16:colId xmlns:a16="http://schemas.microsoft.com/office/drawing/2014/main" val="913178860"/>
                    </a:ext>
                  </a:extLst>
                </a:gridCol>
                <a:gridCol w="2449690">
                  <a:extLst>
                    <a:ext uri="{9D8B030D-6E8A-4147-A177-3AD203B41FA5}">
                      <a16:colId xmlns:a16="http://schemas.microsoft.com/office/drawing/2014/main" val="3235450098"/>
                    </a:ext>
                  </a:extLst>
                </a:gridCol>
                <a:gridCol w="3238242">
                  <a:extLst>
                    <a:ext uri="{9D8B030D-6E8A-4147-A177-3AD203B41FA5}">
                      <a16:colId xmlns:a16="http://schemas.microsoft.com/office/drawing/2014/main" val="3385689482"/>
                    </a:ext>
                  </a:extLst>
                </a:gridCol>
              </a:tblGrid>
              <a:tr h="273004">
                <a:tc>
                  <a:txBody>
                    <a:bodyPr/>
                    <a:lstStyle/>
                    <a:p>
                      <a:pPr marL="0" marR="0" algn="l">
                        <a:lnSpc>
                          <a:spcPct val="100000"/>
                        </a:lnSpc>
                        <a:spcBef>
                          <a:spcPts val="0"/>
                        </a:spcBef>
                        <a:spcAft>
                          <a:spcPts val="0"/>
                        </a:spcAft>
                      </a:pPr>
                      <a:r>
                        <a:rPr lang="en-GB" sz="1500">
                          <a:effectLst/>
                        </a:rPr>
                        <a:t>m</a:t>
                      </a:r>
                      <a:r>
                        <a:rPr lang="en-GB" sz="1500" i="1">
                          <a:effectLst/>
                        </a:rPr>
                        <a:t>IDH1</a:t>
                      </a:r>
                      <a:r>
                        <a:rPr lang="en-GB" sz="1500">
                          <a:effectLst/>
                        </a:rPr>
                        <a:t> </a:t>
                      </a:r>
                      <a:r>
                        <a:rPr lang="en-GB" sz="1500" err="1">
                          <a:effectLst/>
                        </a:rPr>
                        <a:t>clearance</a:t>
                      </a:r>
                      <a:r>
                        <a:rPr lang="en-GB" sz="1500" baseline="30000" err="1">
                          <a:effectLst/>
                        </a:rPr>
                        <a:t>a</a:t>
                      </a:r>
                      <a:r>
                        <a:rPr lang="en-GB" sz="1500">
                          <a:effectLst/>
                        </a:rPr>
                        <a:t> in BMMCs by response, n/N</a:t>
                      </a:r>
                      <a:r>
                        <a:rPr lang="en-GB" sz="1500" baseline="30000">
                          <a:effectLst/>
                        </a:rPr>
                        <a:t>b</a:t>
                      </a:r>
                      <a:r>
                        <a:rPr lang="en-GB" sz="1500">
                          <a:effectLst/>
                        </a:rPr>
                        <a:t> (%)</a:t>
                      </a:r>
                      <a:endParaRPr lang="en-US" sz="15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24702" marR="24702" marT="25200" marB="25200" anchor="b">
                    <a:lnL w="12700" cmpd="sng">
                      <a:noFill/>
                    </a:lnL>
                    <a:lnR>
                      <a:noFill/>
                    </a:lnR>
                    <a:lnT w="12700" cmpd="sng">
                      <a:noFill/>
                    </a:lnT>
                    <a:lnB w="12700" cmpd="sng">
                      <a:noFill/>
                    </a:lnB>
                    <a:lnTlToBr w="12700" cmpd="sng">
                      <a:noFill/>
                      <a:prstDash val="solid"/>
                    </a:lnTlToBr>
                    <a:lnBlToTr w="12700" cmpd="sng">
                      <a:noFill/>
                      <a:prstDash val="solid"/>
                    </a:lnBlToTr>
                  </a:tcPr>
                </a:tc>
                <a:tc>
                  <a:txBody>
                    <a:bodyPr/>
                    <a:lstStyle/>
                    <a:p>
                      <a:pPr marL="0" marR="0" algn="ctr">
                        <a:lnSpc>
                          <a:spcPct val="100000"/>
                        </a:lnSpc>
                        <a:spcBef>
                          <a:spcPts val="0"/>
                        </a:spcBef>
                        <a:spcAft>
                          <a:spcPts val="0"/>
                        </a:spcAft>
                      </a:pPr>
                      <a:r>
                        <a:rPr lang="en-GB" sz="1500">
                          <a:effectLst/>
                        </a:rPr>
                        <a:t>IVO+AZA (n=43</a:t>
                      </a:r>
                      <a:r>
                        <a:rPr lang="en-GB" sz="1500" baseline="30000">
                          <a:effectLst/>
                        </a:rPr>
                        <a:t>c</a:t>
                      </a:r>
                      <a:r>
                        <a:rPr lang="en-GB" sz="1500">
                          <a:effectLst/>
                        </a:rPr>
                        <a:t>)</a:t>
                      </a:r>
                      <a:endParaRPr lang="en-US" sz="1500" baseline="300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24702" marR="24702" marT="25200" marB="25200">
                    <a:lnL>
                      <a:noFill/>
                    </a:lnL>
                    <a:lnR>
                      <a:noFill/>
                    </a:lnR>
                    <a:lnT w="12700" cmpd="sng">
                      <a:noFill/>
                    </a:lnT>
                    <a:lnB w="12700" cmpd="sng">
                      <a:noFill/>
                    </a:lnB>
                    <a:lnTlToBr w="12700" cmpd="sng">
                      <a:noFill/>
                      <a:prstDash val="solid"/>
                    </a:lnTlToBr>
                    <a:lnBlToTr w="12700" cmpd="sng">
                      <a:noFill/>
                      <a:prstDash val="solid"/>
                    </a:lnBlToTr>
                  </a:tcPr>
                </a:tc>
                <a:tc>
                  <a:txBody>
                    <a:bodyPr/>
                    <a:lstStyle/>
                    <a:p>
                      <a:pPr marL="0" marR="0" algn="ctr">
                        <a:lnSpc>
                          <a:spcPct val="100000"/>
                        </a:lnSpc>
                        <a:spcBef>
                          <a:spcPts val="0"/>
                        </a:spcBef>
                        <a:spcAft>
                          <a:spcPts val="0"/>
                        </a:spcAft>
                      </a:pPr>
                      <a:r>
                        <a:rPr lang="en-US" sz="1500">
                          <a:effectLst/>
                        </a:rPr>
                        <a:t>PBO+AZA (n=34</a:t>
                      </a:r>
                      <a:r>
                        <a:rPr lang="en-GB" sz="1500" baseline="30000">
                          <a:effectLst/>
                        </a:rPr>
                        <a:t>c</a:t>
                      </a:r>
                      <a:r>
                        <a:rPr lang="en-US" sz="1500">
                          <a:effectLst/>
                        </a:rPr>
                        <a:t>)</a:t>
                      </a:r>
                      <a:endParaRPr lang="en-US" sz="15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24702" marR="24702" marT="25200" marB="25200">
                    <a:lnL>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030137678"/>
                  </a:ext>
                </a:extLst>
              </a:tr>
              <a:tr h="311082">
                <a:tc>
                  <a:txBody>
                    <a:bodyPr/>
                    <a:lstStyle/>
                    <a:p>
                      <a:pPr marL="0" marR="0">
                        <a:lnSpc>
                          <a:spcPct val="100000"/>
                        </a:lnSpc>
                        <a:spcBef>
                          <a:spcPts val="0"/>
                        </a:spcBef>
                        <a:spcAft>
                          <a:spcPts val="0"/>
                        </a:spcAft>
                      </a:pPr>
                      <a:r>
                        <a:rPr lang="en-US" sz="1500" b="0">
                          <a:effectLst/>
                        </a:rPr>
                        <a:t>CR+CRh </a:t>
                      </a:r>
                      <a:endParaRPr lang="en-US" sz="1500" b="0" baseline="30000">
                        <a:effectLst/>
                      </a:endParaRPr>
                    </a:p>
                  </a:txBody>
                  <a:tcPr marL="24702" marR="24702" marT="25200" marB="25200">
                    <a:lnL w="12700" cmpd="sng">
                      <a:noFill/>
                    </a:lnL>
                    <a:lnR>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n-US" sz="1500"/>
                        <a:t>17/33 (51.5)</a:t>
                      </a:r>
                      <a:endParaRPr lang="en-US" sz="1500">
                        <a:solidFill>
                          <a:sysClr val="windowText" lastClr="000000"/>
                        </a:solidFill>
                      </a:endParaRPr>
                    </a:p>
                  </a:txBody>
                  <a:tcPr>
                    <a:lnL>
                      <a:noFill/>
                    </a:lnL>
                    <a:lnR>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n-US" sz="1500"/>
                        <a:t>3/11 (27.3)</a:t>
                      </a:r>
                      <a:endParaRPr lang="en-US" sz="1500">
                        <a:solidFill>
                          <a:sysClr val="windowText" lastClr="000000"/>
                        </a:solidFill>
                      </a:endParaRPr>
                    </a:p>
                  </a:txBody>
                  <a:tcPr>
                    <a:lnL>
                      <a:noFill/>
                    </a:lnL>
                    <a:lnR w="12700" cmpd="sng">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621361958"/>
                  </a:ext>
                </a:extLst>
              </a:tr>
              <a:tr h="341165">
                <a:tc>
                  <a:txBody>
                    <a:bodyPr/>
                    <a:lstStyle/>
                    <a:p>
                      <a:pPr marL="365760" marR="0">
                        <a:lnSpc>
                          <a:spcPct val="100000"/>
                        </a:lnSpc>
                        <a:spcBef>
                          <a:spcPts val="0"/>
                        </a:spcBef>
                        <a:spcAft>
                          <a:spcPts val="0"/>
                        </a:spcAft>
                      </a:pPr>
                      <a:r>
                        <a:rPr lang="en-US" sz="1500" b="0">
                          <a:effectLst/>
                        </a:rPr>
                        <a:t>CR</a:t>
                      </a:r>
                      <a:endParaRPr lang="en-US" sz="1500" b="0" baseline="30000">
                        <a:effectLst/>
                      </a:endParaRPr>
                    </a:p>
                  </a:txBody>
                  <a:tcPr marL="24702" marR="24702" marT="25200" marB="25200">
                    <a:lnL w="12700" cmpd="sng">
                      <a:noFill/>
                    </a:lnL>
                    <a:lnR>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500"/>
                        <a:t>14/29 (48.3)</a:t>
                      </a:r>
                      <a:endParaRPr lang="en-US" sz="1500">
                        <a:solidFill>
                          <a:sysClr val="windowText" lastClr="000000"/>
                        </a:solidFill>
                      </a:endParaRPr>
                    </a:p>
                  </a:txBody>
                  <a:tcPr>
                    <a:lnL>
                      <a:noFill/>
                    </a:lnL>
                    <a:lnR>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500" dirty="0"/>
                        <a:t>2/10 (20)</a:t>
                      </a:r>
                      <a:endParaRPr lang="en-US" sz="1500" dirty="0">
                        <a:solidFill>
                          <a:sysClr val="windowText" lastClr="000000"/>
                        </a:solidFill>
                      </a:endParaRPr>
                    </a:p>
                  </a:txBody>
                  <a:tcPr>
                    <a:lnL>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22072641"/>
                  </a:ext>
                </a:extLst>
              </a:tr>
              <a:tr h="311082">
                <a:tc>
                  <a:txBody>
                    <a:bodyPr/>
                    <a:lstStyle/>
                    <a:p>
                      <a:pPr marL="365760" marR="0" lvl="0" indent="0" algn="l" defTabSz="457200" rtl="0" eaLnBrk="1" fontAlgn="auto" latinLnBrk="0" hangingPunct="1">
                        <a:lnSpc>
                          <a:spcPct val="100000"/>
                        </a:lnSpc>
                        <a:spcBef>
                          <a:spcPts val="0"/>
                        </a:spcBef>
                        <a:spcAft>
                          <a:spcPts val="0"/>
                        </a:spcAft>
                        <a:buClrTx/>
                        <a:buSzTx/>
                        <a:buFontTx/>
                        <a:buNone/>
                        <a:tabLst/>
                        <a:defRPr/>
                      </a:pPr>
                      <a:r>
                        <a:rPr lang="en-US" sz="1500" b="0">
                          <a:effectLst/>
                        </a:rPr>
                        <a:t>CRh</a:t>
                      </a:r>
                      <a:endParaRPr lang="en-US" sz="1500" b="0" baseline="30000">
                        <a:effectLst/>
                      </a:endParaRPr>
                    </a:p>
                  </a:txBody>
                  <a:tcPr marL="24702" marR="24702" marT="25200" marB="25200">
                    <a:lnL w="12700" cmpd="sng">
                      <a:noFill/>
                    </a:lnL>
                    <a:lnR>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n-US" sz="1500" dirty="0"/>
                        <a:t>3/4 (75)</a:t>
                      </a:r>
                      <a:endParaRPr lang="en-US" sz="1500" dirty="0">
                        <a:solidFill>
                          <a:sysClr val="windowText" lastClr="000000"/>
                        </a:solidFill>
                      </a:endParaRPr>
                    </a:p>
                  </a:txBody>
                  <a:tcPr>
                    <a:lnL>
                      <a:noFill/>
                    </a:lnL>
                    <a:lnR>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n-US" sz="1500" dirty="0"/>
                        <a:t>1/1 (100)</a:t>
                      </a:r>
                      <a:endParaRPr lang="en-US" sz="1500" dirty="0">
                        <a:solidFill>
                          <a:sysClr val="windowText" lastClr="000000"/>
                        </a:solidFill>
                      </a:endParaRPr>
                    </a:p>
                  </a:txBody>
                  <a:tcPr>
                    <a:lnL>
                      <a:noFill/>
                    </a:lnL>
                    <a:lnR w="12700" cmpd="sng">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986967140"/>
                  </a:ext>
                </a:extLst>
              </a:tr>
              <a:tr h="311082">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500" b="0">
                          <a:effectLst/>
                        </a:rPr>
                        <a:t>Non–</a:t>
                      </a:r>
                      <a:r>
                        <a:rPr lang="en-US" sz="1500" b="0" err="1">
                          <a:effectLst/>
                        </a:rPr>
                        <a:t>CR+CRh</a:t>
                      </a:r>
                      <a:r>
                        <a:rPr lang="en-US" sz="1500" b="0">
                          <a:effectLst/>
                        </a:rPr>
                        <a:t> responders</a:t>
                      </a:r>
                      <a:endParaRPr lang="en-US" sz="1500" b="0" baseline="30000">
                        <a:effectLst/>
                      </a:endParaRPr>
                    </a:p>
                  </a:txBody>
                  <a:tcPr marL="24702" marR="24702" marT="25200" marB="25200">
                    <a:lnL w="12700" cmpd="sng">
                      <a:noFill/>
                    </a:lnL>
                    <a:lnR>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500" dirty="0"/>
                        <a:t>2/4 (50)</a:t>
                      </a:r>
                      <a:endParaRPr lang="en-US" sz="1500" dirty="0">
                        <a:solidFill>
                          <a:sysClr val="windowText" lastClr="000000"/>
                        </a:solidFill>
                      </a:endParaRPr>
                    </a:p>
                  </a:txBody>
                  <a:tcPr>
                    <a:lnL>
                      <a:noFill/>
                    </a:lnL>
                    <a:lnR>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500"/>
                        <a:t>0/2 (0)</a:t>
                      </a:r>
                      <a:endParaRPr lang="en-US" sz="1500">
                        <a:solidFill>
                          <a:sysClr val="windowText" lastClr="000000"/>
                        </a:solidFill>
                      </a:endParaRPr>
                    </a:p>
                  </a:txBody>
                  <a:tcPr>
                    <a:lnL>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29577497"/>
                  </a:ext>
                </a:extLst>
              </a:tr>
              <a:tr h="311082">
                <a:tc>
                  <a:txBody>
                    <a:bodyPr/>
                    <a:lstStyle/>
                    <a:p>
                      <a:pPr marL="0" marR="0">
                        <a:lnSpc>
                          <a:spcPct val="100000"/>
                        </a:lnSpc>
                        <a:spcBef>
                          <a:spcPts val="0"/>
                        </a:spcBef>
                        <a:spcAft>
                          <a:spcPts val="0"/>
                        </a:spcAft>
                      </a:pPr>
                      <a:r>
                        <a:rPr lang="en-GB" sz="1500" b="0">
                          <a:effectLst/>
                        </a:rPr>
                        <a:t>Nonresponders</a:t>
                      </a:r>
                      <a:endParaRPr lang="en-US" sz="1500" b="0">
                        <a:effectLst/>
                      </a:endParaRPr>
                    </a:p>
                  </a:txBody>
                  <a:tcPr marL="24702" marR="24702" marT="25200" marB="25200">
                    <a:lnL w="12700" cap="flat" cmpd="sng" algn="ctr">
                      <a:noFill/>
                      <a:prstDash val="solid"/>
                      <a:round/>
                      <a:headEnd type="none" w="med" len="med"/>
                      <a:tailEnd type="none" w="med" len="med"/>
                    </a:lnL>
                    <a:lnT w="12700" cmpd="sng">
                      <a:noFill/>
                    </a:lnT>
                    <a:solidFill>
                      <a:schemeClr val="accent4">
                        <a:lumMod val="20000"/>
                        <a:lumOff val="80000"/>
                      </a:schemeClr>
                    </a:solidFill>
                  </a:tcPr>
                </a:tc>
                <a:tc>
                  <a:txBody>
                    <a:bodyPr/>
                    <a:lstStyle/>
                    <a:p>
                      <a:pPr algn="ctr"/>
                      <a:r>
                        <a:rPr lang="en-US" sz="1500"/>
                        <a:t>1/6 (16.7)</a:t>
                      </a:r>
                      <a:endParaRPr lang="en-US" sz="1500">
                        <a:solidFill>
                          <a:sysClr val="windowText" lastClr="000000"/>
                        </a:solidFill>
                      </a:endParaRPr>
                    </a:p>
                  </a:txBody>
                  <a:tcPr>
                    <a:lnT w="12700" cmpd="sng">
                      <a:noFill/>
                    </a:lnT>
                    <a:solidFill>
                      <a:schemeClr val="accent4">
                        <a:lumMod val="20000"/>
                        <a:lumOff val="80000"/>
                      </a:schemeClr>
                    </a:solidFill>
                  </a:tcPr>
                </a:tc>
                <a:tc>
                  <a:txBody>
                    <a:bodyPr/>
                    <a:lstStyle/>
                    <a:p>
                      <a:pPr algn="ctr"/>
                      <a:r>
                        <a:rPr lang="en-US" sz="1500" dirty="0"/>
                        <a:t>0/21 (0)</a:t>
                      </a:r>
                      <a:endParaRPr lang="en-US" sz="1500" dirty="0">
                        <a:solidFill>
                          <a:sysClr val="windowText" lastClr="000000"/>
                        </a:solidFill>
                      </a:endParaRPr>
                    </a:p>
                  </a:txBody>
                  <a:tcPr>
                    <a:lnR w="12700" cap="flat" cmpd="sng" algn="ctr">
                      <a:noFill/>
                      <a:prstDash val="solid"/>
                      <a:round/>
                      <a:headEnd type="none" w="med" len="med"/>
                      <a:tailEnd type="none" w="med" len="med"/>
                    </a:lnR>
                    <a:lnT w="12700" cmpd="sng">
                      <a:noFill/>
                    </a:lnT>
                    <a:solidFill>
                      <a:schemeClr val="accent4">
                        <a:lumMod val="20000"/>
                        <a:lumOff val="80000"/>
                      </a:schemeClr>
                    </a:solidFill>
                  </a:tcPr>
                </a:tc>
                <a:extLst>
                  <a:ext uri="{0D108BD9-81ED-4DB2-BD59-A6C34878D82A}">
                    <a16:rowId xmlns:a16="http://schemas.microsoft.com/office/drawing/2014/main" val="3611421299"/>
                  </a:ext>
                </a:extLst>
              </a:tr>
            </a:tbl>
          </a:graphicData>
        </a:graphic>
      </p:graphicFrame>
      <p:sp>
        <p:nvSpPr>
          <p:cNvPr id="7" name="TextBox 6">
            <a:extLst>
              <a:ext uri="{FF2B5EF4-FFF2-40B4-BE49-F238E27FC236}">
                <a16:creationId xmlns:a16="http://schemas.microsoft.com/office/drawing/2014/main" id="{782C562C-F613-7349-AEC3-6D64E9F076FC}"/>
              </a:ext>
            </a:extLst>
          </p:cNvPr>
          <p:cNvSpPr txBox="1"/>
          <p:nvPr/>
        </p:nvSpPr>
        <p:spPr>
          <a:xfrm>
            <a:off x="9013371" y="6488668"/>
            <a:ext cx="3031664"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Montesinos et al, ASH 2021</a:t>
            </a:r>
          </a:p>
        </p:txBody>
      </p:sp>
      <p:sp>
        <p:nvSpPr>
          <p:cNvPr id="8" name="TextBox 7">
            <a:extLst>
              <a:ext uri="{FF2B5EF4-FFF2-40B4-BE49-F238E27FC236}">
                <a16:creationId xmlns:a16="http://schemas.microsoft.com/office/drawing/2014/main" id="{F17838A5-0984-3642-9B57-588E6CE81D15}"/>
              </a:ext>
            </a:extLst>
          </p:cNvPr>
          <p:cNvSpPr txBox="1"/>
          <p:nvPr/>
        </p:nvSpPr>
        <p:spPr>
          <a:xfrm>
            <a:off x="4099636" y="6550223"/>
            <a:ext cx="6169152" cy="307777"/>
          </a:xfrm>
          <a:prstGeom prst="rect">
            <a:avLst/>
          </a:prstGeom>
          <a:noFill/>
        </p:spPr>
        <p:txBody>
          <a:bodyPr wrap="square">
            <a:spAutoFit/>
          </a:bodyPr>
          <a:lstStyle/>
          <a:p>
            <a:pPr lvl="0" algn="ctr">
              <a:defRPr/>
            </a:pPr>
            <a:r>
              <a:rPr lang="en-US" sz="1400" dirty="0">
                <a:solidFill>
                  <a:prstClr val="black"/>
                </a:solidFill>
              </a:rPr>
              <a:t>Courtesy of Daniel A </a:t>
            </a:r>
            <a:r>
              <a:rPr lang="en-US" sz="1400" dirty="0" err="1">
                <a:solidFill>
                  <a:prstClr val="black"/>
                </a:solidFill>
              </a:rPr>
              <a:t>Pollyea</a:t>
            </a:r>
            <a:r>
              <a:rPr lang="en-US" sz="1400" dirty="0">
                <a:solidFill>
                  <a:prstClr val="black"/>
                </a:solidFill>
              </a:rPr>
              <a:t>, MD, MS</a:t>
            </a:r>
          </a:p>
        </p:txBody>
      </p:sp>
    </p:spTree>
    <p:extLst>
      <p:ext uri="{BB962C8B-B14F-4D97-AF65-F5344CB8AC3E}">
        <p14:creationId xmlns:p14="http://schemas.microsoft.com/office/powerpoint/2010/main" val="3933579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Placeholder 3">
            <a:extLst>
              <a:ext uri="{FF2B5EF4-FFF2-40B4-BE49-F238E27FC236}">
                <a16:creationId xmlns:a16="http://schemas.microsoft.com/office/drawing/2014/main" id="{4274E31F-1267-4C6A-96D8-BDEC2B38B964}"/>
              </a:ext>
            </a:extLst>
          </p:cNvPr>
          <p:cNvSpPr>
            <a:spLocks noGrp="1"/>
          </p:cNvSpPr>
          <p:nvPr>
            <p:ph idx="1"/>
          </p:nvPr>
        </p:nvSpPr>
        <p:spPr>
          <a:xfrm>
            <a:off x="255493" y="805828"/>
            <a:ext cx="11936507" cy="5526715"/>
          </a:xfrm>
        </p:spPr>
        <p:txBody>
          <a:bodyPr anchor="b">
            <a:normAutofit/>
          </a:bodyPr>
          <a:lstStyle/>
          <a:p>
            <a:endParaRPr lang="en-US" sz="1800" spc="-10" noProof="0" dirty="0"/>
          </a:p>
          <a:p>
            <a:r>
              <a:rPr lang="en-US" sz="1800" spc="-10" noProof="0" dirty="0"/>
              <a:t>OS benefit was consistent across subgroups: de novo status, region, age, baseline ECOG PS score, sex, race, baseline cytogenetic risk status, WHO classification of AML, baseline white blood cell count, baseline percentage of bone </a:t>
            </a:r>
            <a:br>
              <a:rPr lang="en-US" sz="1800" spc="-10" noProof="0" dirty="0"/>
            </a:br>
            <a:r>
              <a:rPr lang="en-US" sz="1800" spc="-10" noProof="0" dirty="0"/>
              <a:t>marrow blasts.</a:t>
            </a:r>
          </a:p>
        </p:txBody>
      </p:sp>
      <p:sp>
        <p:nvSpPr>
          <p:cNvPr id="3" name="Title 2">
            <a:extLst>
              <a:ext uri="{FF2B5EF4-FFF2-40B4-BE49-F238E27FC236}">
                <a16:creationId xmlns:a16="http://schemas.microsoft.com/office/drawing/2014/main" id="{160F0B90-8865-4A8F-8D79-CC4A8ABBFBA1}"/>
              </a:ext>
            </a:extLst>
          </p:cNvPr>
          <p:cNvSpPr>
            <a:spLocks noGrp="1"/>
          </p:cNvSpPr>
          <p:nvPr>
            <p:ph type="title"/>
          </p:nvPr>
        </p:nvSpPr>
        <p:spPr/>
        <p:txBody>
          <a:bodyPr/>
          <a:lstStyle/>
          <a:p>
            <a:r>
              <a:rPr lang="en-US" sz="2800" noProof="0" err="1"/>
              <a:t>IVO+AZA</a:t>
            </a:r>
            <a:r>
              <a:rPr lang="en-US" sz="2800" noProof="0"/>
              <a:t> significantly improves OS</a:t>
            </a:r>
          </a:p>
        </p:txBody>
      </p:sp>
      <p:graphicFrame>
        <p:nvGraphicFramePr>
          <p:cNvPr id="55" name="PBO+AZA">
            <a:extLst>
              <a:ext uri="{FF2B5EF4-FFF2-40B4-BE49-F238E27FC236}">
                <a16:creationId xmlns:a16="http://schemas.microsoft.com/office/drawing/2014/main" id="{5DD2C1CF-0A04-4E8E-B930-F33A44033742}"/>
              </a:ext>
            </a:extLst>
          </p:cNvPr>
          <p:cNvGraphicFramePr>
            <a:graphicFrameLocks noGrp="1"/>
          </p:cNvGraphicFramePr>
          <p:nvPr/>
        </p:nvGraphicFramePr>
        <p:xfrm>
          <a:off x="1990344" y="699942"/>
          <a:ext cx="8211312" cy="3783846"/>
        </p:xfrm>
        <a:graphic>
          <a:graphicData uri="http://schemas.openxmlformats.org/drawingml/2006/chart">
            <c:chart xmlns:c="http://schemas.openxmlformats.org/drawingml/2006/chart" xmlns:r="http://schemas.openxmlformats.org/officeDocument/2006/relationships" r:id="rId3"/>
          </a:graphicData>
        </a:graphic>
      </p:graphicFrame>
      <p:sp>
        <p:nvSpPr>
          <p:cNvPr id="56" name="TextBox 55">
            <a:extLst>
              <a:ext uri="{FF2B5EF4-FFF2-40B4-BE49-F238E27FC236}">
                <a16:creationId xmlns:a16="http://schemas.microsoft.com/office/drawing/2014/main" id="{2C0661C4-8108-463C-9E0F-28310FA786B7}"/>
              </a:ext>
            </a:extLst>
          </p:cNvPr>
          <p:cNvSpPr txBox="1"/>
          <p:nvPr/>
        </p:nvSpPr>
        <p:spPr>
          <a:xfrm>
            <a:off x="4987902" y="4404650"/>
            <a:ext cx="1780598" cy="307777"/>
          </a:xfrm>
          <a:prstGeom prst="rect">
            <a:avLst/>
          </a:prstGeom>
          <a:noFill/>
        </p:spPr>
        <p:txBody>
          <a:bodyPr wrap="square" rtlCol="0">
            <a:spAutoFit/>
          </a:bodyPr>
          <a:lstStyle/>
          <a:p>
            <a:pPr algn="ctr"/>
            <a:r>
              <a:rPr lang="en-US" sz="1400" b="1"/>
              <a:t>Survival (months)</a:t>
            </a:r>
          </a:p>
        </p:txBody>
      </p:sp>
      <p:sp>
        <p:nvSpPr>
          <p:cNvPr id="59" name="TextBox 58">
            <a:extLst>
              <a:ext uri="{FF2B5EF4-FFF2-40B4-BE49-F238E27FC236}">
                <a16:creationId xmlns:a16="http://schemas.microsoft.com/office/drawing/2014/main" id="{CF686A6B-87BC-49D5-84E8-003E165A0262}"/>
              </a:ext>
            </a:extLst>
          </p:cNvPr>
          <p:cNvSpPr txBox="1"/>
          <p:nvPr/>
        </p:nvSpPr>
        <p:spPr>
          <a:xfrm rot="16200000">
            <a:off x="234703" y="2302883"/>
            <a:ext cx="3197103" cy="307777"/>
          </a:xfrm>
          <a:prstGeom prst="rect">
            <a:avLst/>
          </a:prstGeom>
          <a:noFill/>
        </p:spPr>
        <p:txBody>
          <a:bodyPr wrap="square" rtlCol="0">
            <a:spAutoFit/>
          </a:bodyPr>
          <a:lstStyle/>
          <a:p>
            <a:pPr algn="ctr"/>
            <a:r>
              <a:rPr lang="en-US" sz="1400" b="1"/>
              <a:t>OS probability</a:t>
            </a:r>
          </a:p>
        </p:txBody>
      </p:sp>
      <p:graphicFrame>
        <p:nvGraphicFramePr>
          <p:cNvPr id="60" name="PBO+AZA No at risk">
            <a:extLst>
              <a:ext uri="{FF2B5EF4-FFF2-40B4-BE49-F238E27FC236}">
                <a16:creationId xmlns:a16="http://schemas.microsoft.com/office/drawing/2014/main" id="{46A64247-23DE-4FD6-ABA6-570F97E40D16}"/>
              </a:ext>
            </a:extLst>
          </p:cNvPr>
          <p:cNvGraphicFramePr>
            <a:graphicFrameLocks noGrp="1"/>
          </p:cNvGraphicFramePr>
          <p:nvPr/>
        </p:nvGraphicFramePr>
        <p:xfrm>
          <a:off x="2231768" y="4830585"/>
          <a:ext cx="7574705" cy="370840"/>
        </p:xfrm>
        <a:graphic>
          <a:graphicData uri="http://schemas.openxmlformats.org/drawingml/2006/table">
            <a:tbl>
              <a:tblPr firstRow="1" bandRow="1">
                <a:tableStyleId>{5940675A-B579-460E-94D1-54222C63F5DA}</a:tableStyleId>
              </a:tblPr>
              <a:tblGrid>
                <a:gridCol w="474110">
                  <a:extLst>
                    <a:ext uri="{9D8B030D-6E8A-4147-A177-3AD203B41FA5}">
                      <a16:colId xmlns:a16="http://schemas.microsoft.com/office/drawing/2014/main" val="2209860241"/>
                    </a:ext>
                  </a:extLst>
                </a:gridCol>
                <a:gridCol w="410546">
                  <a:extLst>
                    <a:ext uri="{9D8B030D-6E8A-4147-A177-3AD203B41FA5}">
                      <a16:colId xmlns:a16="http://schemas.microsoft.com/office/drawing/2014/main" val="4201579358"/>
                    </a:ext>
                  </a:extLst>
                </a:gridCol>
                <a:gridCol w="410547">
                  <a:extLst>
                    <a:ext uri="{9D8B030D-6E8A-4147-A177-3AD203B41FA5}">
                      <a16:colId xmlns:a16="http://schemas.microsoft.com/office/drawing/2014/main" val="1916986741"/>
                    </a:ext>
                  </a:extLst>
                </a:gridCol>
                <a:gridCol w="415213">
                  <a:extLst>
                    <a:ext uri="{9D8B030D-6E8A-4147-A177-3AD203B41FA5}">
                      <a16:colId xmlns:a16="http://schemas.microsoft.com/office/drawing/2014/main" val="2989264611"/>
                    </a:ext>
                  </a:extLst>
                </a:gridCol>
                <a:gridCol w="424543">
                  <a:extLst>
                    <a:ext uri="{9D8B030D-6E8A-4147-A177-3AD203B41FA5}">
                      <a16:colId xmlns:a16="http://schemas.microsoft.com/office/drawing/2014/main" val="513929031"/>
                    </a:ext>
                  </a:extLst>
                </a:gridCol>
                <a:gridCol w="438538">
                  <a:extLst>
                    <a:ext uri="{9D8B030D-6E8A-4147-A177-3AD203B41FA5}">
                      <a16:colId xmlns:a16="http://schemas.microsoft.com/office/drawing/2014/main" val="3686831532"/>
                    </a:ext>
                  </a:extLst>
                </a:gridCol>
                <a:gridCol w="448358">
                  <a:extLst>
                    <a:ext uri="{9D8B030D-6E8A-4147-A177-3AD203B41FA5}">
                      <a16:colId xmlns:a16="http://schemas.microsoft.com/office/drawing/2014/main" val="1485383291"/>
                    </a:ext>
                  </a:extLst>
                </a:gridCol>
                <a:gridCol w="391397">
                  <a:extLst>
                    <a:ext uri="{9D8B030D-6E8A-4147-A177-3AD203B41FA5}">
                      <a16:colId xmlns:a16="http://schemas.microsoft.com/office/drawing/2014/main" val="3832362131"/>
                    </a:ext>
                  </a:extLst>
                </a:gridCol>
                <a:gridCol w="447870">
                  <a:extLst>
                    <a:ext uri="{9D8B030D-6E8A-4147-A177-3AD203B41FA5}">
                      <a16:colId xmlns:a16="http://schemas.microsoft.com/office/drawing/2014/main" val="1270388652"/>
                    </a:ext>
                  </a:extLst>
                </a:gridCol>
                <a:gridCol w="377890">
                  <a:extLst>
                    <a:ext uri="{9D8B030D-6E8A-4147-A177-3AD203B41FA5}">
                      <a16:colId xmlns:a16="http://schemas.microsoft.com/office/drawing/2014/main" val="3447714495"/>
                    </a:ext>
                  </a:extLst>
                </a:gridCol>
                <a:gridCol w="377890">
                  <a:extLst>
                    <a:ext uri="{9D8B030D-6E8A-4147-A177-3AD203B41FA5}">
                      <a16:colId xmlns:a16="http://schemas.microsoft.com/office/drawing/2014/main" val="2873751699"/>
                    </a:ext>
                  </a:extLst>
                </a:gridCol>
                <a:gridCol w="426366">
                  <a:extLst>
                    <a:ext uri="{9D8B030D-6E8A-4147-A177-3AD203B41FA5}">
                      <a16:colId xmlns:a16="http://schemas.microsoft.com/office/drawing/2014/main" val="3558141829"/>
                    </a:ext>
                  </a:extLst>
                </a:gridCol>
                <a:gridCol w="404058">
                  <a:extLst>
                    <a:ext uri="{9D8B030D-6E8A-4147-A177-3AD203B41FA5}">
                      <a16:colId xmlns:a16="http://schemas.microsoft.com/office/drawing/2014/main" val="1769953625"/>
                    </a:ext>
                  </a:extLst>
                </a:gridCol>
                <a:gridCol w="457200">
                  <a:extLst>
                    <a:ext uri="{9D8B030D-6E8A-4147-A177-3AD203B41FA5}">
                      <a16:colId xmlns:a16="http://schemas.microsoft.com/office/drawing/2014/main" val="1242631250"/>
                    </a:ext>
                  </a:extLst>
                </a:gridCol>
                <a:gridCol w="401216">
                  <a:extLst>
                    <a:ext uri="{9D8B030D-6E8A-4147-A177-3AD203B41FA5}">
                      <a16:colId xmlns:a16="http://schemas.microsoft.com/office/drawing/2014/main" val="2722786081"/>
                    </a:ext>
                  </a:extLst>
                </a:gridCol>
                <a:gridCol w="373225">
                  <a:extLst>
                    <a:ext uri="{9D8B030D-6E8A-4147-A177-3AD203B41FA5}">
                      <a16:colId xmlns:a16="http://schemas.microsoft.com/office/drawing/2014/main" val="710787455"/>
                    </a:ext>
                  </a:extLst>
                </a:gridCol>
                <a:gridCol w="475861">
                  <a:extLst>
                    <a:ext uri="{9D8B030D-6E8A-4147-A177-3AD203B41FA5}">
                      <a16:colId xmlns:a16="http://schemas.microsoft.com/office/drawing/2014/main" val="1576206262"/>
                    </a:ext>
                  </a:extLst>
                </a:gridCol>
                <a:gridCol w="419877">
                  <a:extLst>
                    <a:ext uri="{9D8B030D-6E8A-4147-A177-3AD203B41FA5}">
                      <a16:colId xmlns:a16="http://schemas.microsoft.com/office/drawing/2014/main" val="918437988"/>
                    </a:ext>
                  </a:extLst>
                </a:gridCol>
              </a:tblGrid>
              <a:tr h="370840">
                <a:tc>
                  <a:txBody>
                    <a:bodyPr/>
                    <a:lstStyle/>
                    <a:p>
                      <a:pPr algn="ctr"/>
                      <a:r>
                        <a:rPr lang="en-US" sz="1200">
                          <a:solidFill>
                            <a:srgbClr val="FF0000"/>
                          </a:solidFill>
                        </a:rPr>
                        <a:t>74</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a:solidFill>
                            <a:srgbClr val="FF0000"/>
                          </a:solidFill>
                        </a:rPr>
                        <a:t>53</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a:solidFill>
                            <a:srgbClr val="FF0000"/>
                          </a:solidFill>
                        </a:rPr>
                        <a:t>38</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a:solidFill>
                            <a:srgbClr val="FF0000"/>
                          </a:solidFill>
                        </a:rPr>
                        <a:t>29</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a:solidFill>
                            <a:srgbClr val="FF0000"/>
                          </a:solidFill>
                        </a:rPr>
                        <a:t>23</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a:solidFill>
                            <a:srgbClr val="FF0000"/>
                          </a:solidFill>
                        </a:rPr>
                        <a:t>21</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a:solidFill>
                            <a:srgbClr val="FF0000"/>
                          </a:solidFill>
                        </a:rPr>
                        <a:t>15</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a:solidFill>
                            <a:srgbClr val="FF0000"/>
                          </a:solidFill>
                        </a:rPr>
                        <a:t>11</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a:solidFill>
                            <a:srgbClr val="FF0000"/>
                          </a:solidFill>
                        </a:rPr>
                        <a:t>9</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a:solidFill>
                            <a:srgbClr val="FF0000"/>
                          </a:solidFill>
                        </a:rPr>
                        <a:t>9</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a:solidFill>
                            <a:srgbClr val="FF0000"/>
                          </a:solidFill>
                        </a:rPr>
                        <a:t>6</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a:solidFill>
                            <a:srgbClr val="FF0000"/>
                          </a:solidFill>
                        </a:rPr>
                        <a:t>5</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a:solidFill>
                            <a:srgbClr val="FF0000"/>
                          </a:solidFill>
                        </a:rPr>
                        <a:t>4</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a:solidFill>
                            <a:srgbClr val="FF0000"/>
                          </a:solidFill>
                        </a:rPr>
                        <a:t>3</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a:solidFill>
                            <a:srgbClr val="FF0000"/>
                          </a:solidFill>
                        </a:rPr>
                        <a:t>3</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a:solidFill>
                            <a:srgbClr val="FF0000"/>
                          </a:solidFill>
                        </a:rPr>
                        <a:t>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200">
                        <a:solidFill>
                          <a:srgbClr val="FF0000"/>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200">
                        <a:solidFill>
                          <a:srgbClr val="FF0000"/>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509498024"/>
                  </a:ext>
                </a:extLst>
              </a:tr>
            </a:tbl>
          </a:graphicData>
        </a:graphic>
      </p:graphicFrame>
      <p:sp>
        <p:nvSpPr>
          <p:cNvPr id="61" name="TextBox 60">
            <a:extLst>
              <a:ext uri="{FF2B5EF4-FFF2-40B4-BE49-F238E27FC236}">
                <a16:creationId xmlns:a16="http://schemas.microsoft.com/office/drawing/2014/main" id="{BFB2F28A-1566-4507-8ED1-6BFBA2BAF149}"/>
              </a:ext>
            </a:extLst>
          </p:cNvPr>
          <p:cNvSpPr txBox="1"/>
          <p:nvPr/>
        </p:nvSpPr>
        <p:spPr>
          <a:xfrm>
            <a:off x="1374517" y="4877506"/>
            <a:ext cx="944055" cy="276999"/>
          </a:xfrm>
          <a:prstGeom prst="rect">
            <a:avLst/>
          </a:prstGeom>
          <a:noFill/>
        </p:spPr>
        <p:txBody>
          <a:bodyPr wrap="square" rtlCol="0">
            <a:spAutoFit/>
          </a:bodyPr>
          <a:lstStyle/>
          <a:p>
            <a:r>
              <a:rPr lang="en-US" sz="1200">
                <a:solidFill>
                  <a:srgbClr val="FF0000"/>
                </a:solidFill>
              </a:rPr>
              <a:t>PBO+AZA</a:t>
            </a:r>
          </a:p>
        </p:txBody>
      </p:sp>
      <p:sp>
        <p:nvSpPr>
          <p:cNvPr id="62" name="TextBox 61">
            <a:extLst>
              <a:ext uri="{FF2B5EF4-FFF2-40B4-BE49-F238E27FC236}">
                <a16:creationId xmlns:a16="http://schemas.microsoft.com/office/drawing/2014/main" id="{B5A348D9-74E0-4094-8A99-19BCBAAE8F29}"/>
              </a:ext>
            </a:extLst>
          </p:cNvPr>
          <p:cNvSpPr txBox="1"/>
          <p:nvPr/>
        </p:nvSpPr>
        <p:spPr>
          <a:xfrm>
            <a:off x="1375375" y="4618634"/>
            <a:ext cx="2062221" cy="276999"/>
          </a:xfrm>
          <a:prstGeom prst="rect">
            <a:avLst/>
          </a:prstGeom>
          <a:noFill/>
        </p:spPr>
        <p:txBody>
          <a:bodyPr wrap="square" rtlCol="0">
            <a:spAutoFit/>
          </a:bodyPr>
          <a:lstStyle/>
          <a:p>
            <a:r>
              <a:rPr lang="en-US" sz="1200" b="1"/>
              <a:t>Number of patients at risk:</a:t>
            </a:r>
          </a:p>
        </p:txBody>
      </p:sp>
      <p:grpSp>
        <p:nvGrpSpPr>
          <p:cNvPr id="63" name="PBO+AZA legend">
            <a:extLst>
              <a:ext uri="{FF2B5EF4-FFF2-40B4-BE49-F238E27FC236}">
                <a16:creationId xmlns:a16="http://schemas.microsoft.com/office/drawing/2014/main" id="{B2991864-DA93-4F64-96EA-167902BDB88B}"/>
              </a:ext>
            </a:extLst>
          </p:cNvPr>
          <p:cNvGrpSpPr/>
          <p:nvPr/>
        </p:nvGrpSpPr>
        <p:grpSpPr>
          <a:xfrm>
            <a:off x="5252902" y="753051"/>
            <a:ext cx="1182846" cy="253916"/>
            <a:chOff x="6768500" y="1030449"/>
            <a:chExt cx="1182846" cy="253916"/>
          </a:xfrm>
        </p:grpSpPr>
        <p:sp>
          <p:nvSpPr>
            <p:cNvPr id="64" name="TextBox 63">
              <a:extLst>
                <a:ext uri="{FF2B5EF4-FFF2-40B4-BE49-F238E27FC236}">
                  <a16:creationId xmlns:a16="http://schemas.microsoft.com/office/drawing/2014/main" id="{80A6677D-6949-41B3-87C8-85ACF2E4D806}"/>
                </a:ext>
              </a:extLst>
            </p:cNvPr>
            <p:cNvSpPr txBox="1"/>
            <p:nvPr/>
          </p:nvSpPr>
          <p:spPr>
            <a:xfrm>
              <a:off x="6994099" y="1030449"/>
              <a:ext cx="957247" cy="253916"/>
            </a:xfrm>
            <a:prstGeom prst="rect">
              <a:avLst/>
            </a:prstGeom>
            <a:noFill/>
          </p:spPr>
          <p:txBody>
            <a:bodyPr wrap="square" rtlCol="0">
              <a:spAutoFit/>
            </a:bodyPr>
            <a:lstStyle/>
            <a:p>
              <a:r>
                <a:rPr lang="en-US" sz="1050"/>
                <a:t>PBO+AZA</a:t>
              </a:r>
            </a:p>
          </p:txBody>
        </p:sp>
        <p:cxnSp>
          <p:nvCxnSpPr>
            <p:cNvPr id="65" name="Straight Connector 64">
              <a:extLst>
                <a:ext uri="{FF2B5EF4-FFF2-40B4-BE49-F238E27FC236}">
                  <a16:creationId xmlns:a16="http://schemas.microsoft.com/office/drawing/2014/main" id="{F3A1BDCB-3F80-43C9-A842-E8C1E439A4BC}"/>
                </a:ext>
              </a:extLst>
            </p:cNvPr>
            <p:cNvCxnSpPr>
              <a:cxnSpLocks/>
            </p:cNvCxnSpPr>
            <p:nvPr/>
          </p:nvCxnSpPr>
          <p:spPr>
            <a:xfrm>
              <a:off x="6768500" y="1146041"/>
              <a:ext cx="279918" cy="0"/>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grpSp>
      <p:graphicFrame>
        <p:nvGraphicFramePr>
          <p:cNvPr id="66" name="IVO+AZA No at risk">
            <a:extLst>
              <a:ext uri="{FF2B5EF4-FFF2-40B4-BE49-F238E27FC236}">
                <a16:creationId xmlns:a16="http://schemas.microsoft.com/office/drawing/2014/main" id="{211ECF93-A7A4-409D-AEF5-F2A84DCC43FD}"/>
              </a:ext>
            </a:extLst>
          </p:cNvPr>
          <p:cNvGraphicFramePr>
            <a:graphicFrameLocks noGrp="1"/>
          </p:cNvGraphicFramePr>
          <p:nvPr/>
        </p:nvGraphicFramePr>
        <p:xfrm>
          <a:off x="2231768" y="5069544"/>
          <a:ext cx="7574705" cy="370840"/>
        </p:xfrm>
        <a:graphic>
          <a:graphicData uri="http://schemas.openxmlformats.org/drawingml/2006/table">
            <a:tbl>
              <a:tblPr firstRow="1" bandRow="1">
                <a:tableStyleId>{5940675A-B579-460E-94D1-54222C63F5DA}</a:tableStyleId>
              </a:tblPr>
              <a:tblGrid>
                <a:gridCol w="474110">
                  <a:extLst>
                    <a:ext uri="{9D8B030D-6E8A-4147-A177-3AD203B41FA5}">
                      <a16:colId xmlns:a16="http://schemas.microsoft.com/office/drawing/2014/main" val="2209860241"/>
                    </a:ext>
                  </a:extLst>
                </a:gridCol>
                <a:gridCol w="410546">
                  <a:extLst>
                    <a:ext uri="{9D8B030D-6E8A-4147-A177-3AD203B41FA5}">
                      <a16:colId xmlns:a16="http://schemas.microsoft.com/office/drawing/2014/main" val="4201579358"/>
                    </a:ext>
                  </a:extLst>
                </a:gridCol>
                <a:gridCol w="410547">
                  <a:extLst>
                    <a:ext uri="{9D8B030D-6E8A-4147-A177-3AD203B41FA5}">
                      <a16:colId xmlns:a16="http://schemas.microsoft.com/office/drawing/2014/main" val="1916986741"/>
                    </a:ext>
                  </a:extLst>
                </a:gridCol>
                <a:gridCol w="415213">
                  <a:extLst>
                    <a:ext uri="{9D8B030D-6E8A-4147-A177-3AD203B41FA5}">
                      <a16:colId xmlns:a16="http://schemas.microsoft.com/office/drawing/2014/main" val="2989264611"/>
                    </a:ext>
                  </a:extLst>
                </a:gridCol>
                <a:gridCol w="424543">
                  <a:extLst>
                    <a:ext uri="{9D8B030D-6E8A-4147-A177-3AD203B41FA5}">
                      <a16:colId xmlns:a16="http://schemas.microsoft.com/office/drawing/2014/main" val="513929031"/>
                    </a:ext>
                  </a:extLst>
                </a:gridCol>
                <a:gridCol w="438538">
                  <a:extLst>
                    <a:ext uri="{9D8B030D-6E8A-4147-A177-3AD203B41FA5}">
                      <a16:colId xmlns:a16="http://schemas.microsoft.com/office/drawing/2014/main" val="3686831532"/>
                    </a:ext>
                  </a:extLst>
                </a:gridCol>
                <a:gridCol w="448358">
                  <a:extLst>
                    <a:ext uri="{9D8B030D-6E8A-4147-A177-3AD203B41FA5}">
                      <a16:colId xmlns:a16="http://schemas.microsoft.com/office/drawing/2014/main" val="1485383291"/>
                    </a:ext>
                  </a:extLst>
                </a:gridCol>
                <a:gridCol w="391397">
                  <a:extLst>
                    <a:ext uri="{9D8B030D-6E8A-4147-A177-3AD203B41FA5}">
                      <a16:colId xmlns:a16="http://schemas.microsoft.com/office/drawing/2014/main" val="3832362131"/>
                    </a:ext>
                  </a:extLst>
                </a:gridCol>
                <a:gridCol w="447870">
                  <a:extLst>
                    <a:ext uri="{9D8B030D-6E8A-4147-A177-3AD203B41FA5}">
                      <a16:colId xmlns:a16="http://schemas.microsoft.com/office/drawing/2014/main" val="1270388652"/>
                    </a:ext>
                  </a:extLst>
                </a:gridCol>
                <a:gridCol w="377890">
                  <a:extLst>
                    <a:ext uri="{9D8B030D-6E8A-4147-A177-3AD203B41FA5}">
                      <a16:colId xmlns:a16="http://schemas.microsoft.com/office/drawing/2014/main" val="3447714495"/>
                    </a:ext>
                  </a:extLst>
                </a:gridCol>
                <a:gridCol w="377890">
                  <a:extLst>
                    <a:ext uri="{9D8B030D-6E8A-4147-A177-3AD203B41FA5}">
                      <a16:colId xmlns:a16="http://schemas.microsoft.com/office/drawing/2014/main" val="2873751699"/>
                    </a:ext>
                  </a:extLst>
                </a:gridCol>
                <a:gridCol w="426366">
                  <a:extLst>
                    <a:ext uri="{9D8B030D-6E8A-4147-A177-3AD203B41FA5}">
                      <a16:colId xmlns:a16="http://schemas.microsoft.com/office/drawing/2014/main" val="3558141829"/>
                    </a:ext>
                  </a:extLst>
                </a:gridCol>
                <a:gridCol w="404058">
                  <a:extLst>
                    <a:ext uri="{9D8B030D-6E8A-4147-A177-3AD203B41FA5}">
                      <a16:colId xmlns:a16="http://schemas.microsoft.com/office/drawing/2014/main" val="1769953625"/>
                    </a:ext>
                  </a:extLst>
                </a:gridCol>
                <a:gridCol w="457200">
                  <a:extLst>
                    <a:ext uri="{9D8B030D-6E8A-4147-A177-3AD203B41FA5}">
                      <a16:colId xmlns:a16="http://schemas.microsoft.com/office/drawing/2014/main" val="1242631250"/>
                    </a:ext>
                  </a:extLst>
                </a:gridCol>
                <a:gridCol w="401216">
                  <a:extLst>
                    <a:ext uri="{9D8B030D-6E8A-4147-A177-3AD203B41FA5}">
                      <a16:colId xmlns:a16="http://schemas.microsoft.com/office/drawing/2014/main" val="2722786081"/>
                    </a:ext>
                  </a:extLst>
                </a:gridCol>
                <a:gridCol w="373225">
                  <a:extLst>
                    <a:ext uri="{9D8B030D-6E8A-4147-A177-3AD203B41FA5}">
                      <a16:colId xmlns:a16="http://schemas.microsoft.com/office/drawing/2014/main" val="710787455"/>
                    </a:ext>
                  </a:extLst>
                </a:gridCol>
                <a:gridCol w="475861">
                  <a:extLst>
                    <a:ext uri="{9D8B030D-6E8A-4147-A177-3AD203B41FA5}">
                      <a16:colId xmlns:a16="http://schemas.microsoft.com/office/drawing/2014/main" val="1576206262"/>
                    </a:ext>
                  </a:extLst>
                </a:gridCol>
                <a:gridCol w="419877">
                  <a:extLst>
                    <a:ext uri="{9D8B030D-6E8A-4147-A177-3AD203B41FA5}">
                      <a16:colId xmlns:a16="http://schemas.microsoft.com/office/drawing/2014/main" val="918437988"/>
                    </a:ext>
                  </a:extLst>
                </a:gridCol>
              </a:tblGrid>
              <a:tr h="370840">
                <a:tc>
                  <a:txBody>
                    <a:bodyPr/>
                    <a:lstStyle/>
                    <a:p>
                      <a:pPr algn="ctr"/>
                      <a:r>
                        <a:rPr lang="en-US" sz="1200">
                          <a:solidFill>
                            <a:srgbClr val="0070C0"/>
                          </a:solidFill>
                        </a:rPr>
                        <a:t>72</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a:solidFill>
                            <a:srgbClr val="0070C0"/>
                          </a:solidFill>
                        </a:rPr>
                        <a:t>58</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a:solidFill>
                            <a:srgbClr val="0070C0"/>
                          </a:solidFill>
                        </a:rPr>
                        <a:t>53</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a:solidFill>
                            <a:srgbClr val="0070C0"/>
                          </a:solidFill>
                        </a:rPr>
                        <a:t>42</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a:solidFill>
                            <a:srgbClr val="0070C0"/>
                          </a:solidFill>
                        </a:rPr>
                        <a:t>38</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a:solidFill>
                            <a:srgbClr val="0070C0"/>
                          </a:solidFill>
                        </a:rPr>
                        <a:t>33</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a:solidFill>
                            <a:srgbClr val="0070C0"/>
                          </a:solidFill>
                        </a:rPr>
                        <a:t>29</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a:solidFill>
                            <a:srgbClr val="0070C0"/>
                          </a:solidFill>
                        </a:rPr>
                        <a:t>24</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a:solidFill>
                            <a:srgbClr val="0070C0"/>
                          </a:solidFill>
                        </a:rPr>
                        <a:t>21</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a:solidFill>
                            <a:srgbClr val="0070C0"/>
                          </a:solidFill>
                        </a:rPr>
                        <a:t>19</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a:solidFill>
                            <a:srgbClr val="0070C0"/>
                          </a:solidFill>
                        </a:rPr>
                        <a:t>15</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a:solidFill>
                            <a:srgbClr val="0070C0"/>
                          </a:solidFill>
                        </a:rPr>
                        <a:t>13</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a:solidFill>
                            <a:srgbClr val="0070C0"/>
                          </a:solidFill>
                        </a:rPr>
                        <a:t>7</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a:solidFill>
                            <a:srgbClr val="0070C0"/>
                          </a:solidFill>
                        </a:rPr>
                        <a:t>4</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a:solidFill>
                            <a:srgbClr val="0070C0"/>
                          </a:solidFill>
                        </a:rPr>
                        <a:t>4</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a:solidFill>
                            <a:srgbClr val="0070C0"/>
                          </a:solidFill>
                        </a:rPr>
                        <a:t>2</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a:solidFill>
                            <a:srgbClr val="0070C0"/>
                          </a:solidFill>
                        </a:rPr>
                        <a:t>2</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a:solidFill>
                            <a:srgbClr val="0070C0"/>
                          </a:solidFill>
                        </a:rPr>
                        <a:t>1</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93572818"/>
                  </a:ext>
                </a:extLst>
              </a:tr>
            </a:tbl>
          </a:graphicData>
        </a:graphic>
      </p:graphicFrame>
      <p:sp>
        <p:nvSpPr>
          <p:cNvPr id="67" name="TextBox 66">
            <a:extLst>
              <a:ext uri="{FF2B5EF4-FFF2-40B4-BE49-F238E27FC236}">
                <a16:creationId xmlns:a16="http://schemas.microsoft.com/office/drawing/2014/main" id="{91A5DA88-F949-4F96-908E-C342050201E3}"/>
              </a:ext>
            </a:extLst>
          </p:cNvPr>
          <p:cNvSpPr txBox="1"/>
          <p:nvPr/>
        </p:nvSpPr>
        <p:spPr>
          <a:xfrm>
            <a:off x="1374517" y="5123620"/>
            <a:ext cx="944055" cy="276999"/>
          </a:xfrm>
          <a:prstGeom prst="rect">
            <a:avLst/>
          </a:prstGeom>
          <a:noFill/>
        </p:spPr>
        <p:txBody>
          <a:bodyPr wrap="square" rtlCol="0">
            <a:spAutoFit/>
          </a:bodyPr>
          <a:lstStyle/>
          <a:p>
            <a:r>
              <a:rPr lang="en-US" sz="1200">
                <a:solidFill>
                  <a:srgbClr val="0070C0"/>
                </a:solidFill>
              </a:rPr>
              <a:t>IVO+AZA</a:t>
            </a:r>
          </a:p>
        </p:txBody>
      </p:sp>
      <p:sp>
        <p:nvSpPr>
          <p:cNvPr id="68" name="OS HR">
            <a:extLst>
              <a:ext uri="{FF2B5EF4-FFF2-40B4-BE49-F238E27FC236}">
                <a16:creationId xmlns:a16="http://schemas.microsoft.com/office/drawing/2014/main" id="{71FBC00E-F287-4AA7-9E0C-A6A5A043D1FE}"/>
              </a:ext>
            </a:extLst>
          </p:cNvPr>
          <p:cNvSpPr txBox="1"/>
          <p:nvPr/>
        </p:nvSpPr>
        <p:spPr>
          <a:xfrm>
            <a:off x="6213171" y="1211223"/>
            <a:ext cx="3570795" cy="738664"/>
          </a:xfrm>
          <a:prstGeom prst="rect">
            <a:avLst/>
          </a:prstGeom>
          <a:noFill/>
        </p:spPr>
        <p:txBody>
          <a:bodyPr wrap="square" rtlCol="0">
            <a:spAutoFit/>
          </a:bodyPr>
          <a:lstStyle/>
          <a:p>
            <a:r>
              <a:rPr lang="en-US" sz="1400" dirty="0"/>
              <a:t>Median OS,</a:t>
            </a:r>
            <a:r>
              <a:rPr lang="en-US" sz="1400" b="1" dirty="0">
                <a:solidFill>
                  <a:srgbClr val="0070C0"/>
                </a:solidFill>
              </a:rPr>
              <a:t> 24.0 months </a:t>
            </a:r>
            <a:r>
              <a:rPr lang="en-US" sz="1400" dirty="0"/>
              <a:t>vs </a:t>
            </a:r>
            <a:r>
              <a:rPr lang="en-US" sz="1400" b="1" dirty="0">
                <a:solidFill>
                  <a:srgbClr val="FF0000"/>
                </a:solidFill>
              </a:rPr>
              <a:t>7.9 months</a:t>
            </a:r>
          </a:p>
          <a:p>
            <a:r>
              <a:rPr lang="en-US" sz="1400" dirty="0"/>
              <a:t>Hazard ratio, 0.44 (95% CI, 0.27, 0.73)</a:t>
            </a:r>
            <a:r>
              <a:rPr lang="en-US" sz="1400" baseline="30000" dirty="0"/>
              <a:t>a</a:t>
            </a:r>
            <a:endParaRPr lang="en-US" sz="1400" dirty="0"/>
          </a:p>
          <a:p>
            <a:r>
              <a:rPr lang="en-US" sz="1400" dirty="0"/>
              <a:t>1-sided </a:t>
            </a:r>
            <a:r>
              <a:rPr lang="en-US" sz="1400" i="1" dirty="0"/>
              <a:t>P</a:t>
            </a:r>
            <a:r>
              <a:rPr lang="en-US" sz="1400" dirty="0"/>
              <a:t>=0.0005</a:t>
            </a:r>
            <a:r>
              <a:rPr lang="en-US" sz="1400" baseline="30000" dirty="0"/>
              <a:t>b</a:t>
            </a:r>
            <a:r>
              <a:rPr lang="en-US" sz="1400" dirty="0"/>
              <a:t> </a:t>
            </a:r>
          </a:p>
        </p:txBody>
      </p:sp>
      <p:grpSp>
        <p:nvGrpSpPr>
          <p:cNvPr id="69" name="IVO+AZA legend">
            <a:extLst>
              <a:ext uri="{FF2B5EF4-FFF2-40B4-BE49-F238E27FC236}">
                <a16:creationId xmlns:a16="http://schemas.microsoft.com/office/drawing/2014/main" id="{F563DDAE-0DA8-4B5B-901C-77FFDA54F5B5}"/>
              </a:ext>
            </a:extLst>
          </p:cNvPr>
          <p:cNvGrpSpPr/>
          <p:nvPr/>
        </p:nvGrpSpPr>
        <p:grpSpPr>
          <a:xfrm>
            <a:off x="6505744" y="753051"/>
            <a:ext cx="1100618" cy="253916"/>
            <a:chOff x="6768500" y="1030449"/>
            <a:chExt cx="1100618" cy="253916"/>
          </a:xfrm>
        </p:grpSpPr>
        <p:sp>
          <p:nvSpPr>
            <p:cNvPr id="70" name="TextBox 69">
              <a:extLst>
                <a:ext uri="{FF2B5EF4-FFF2-40B4-BE49-F238E27FC236}">
                  <a16:creationId xmlns:a16="http://schemas.microsoft.com/office/drawing/2014/main" id="{F5F9689F-67F8-4C55-B724-7383F8363A66}"/>
                </a:ext>
              </a:extLst>
            </p:cNvPr>
            <p:cNvSpPr txBox="1"/>
            <p:nvPr/>
          </p:nvSpPr>
          <p:spPr>
            <a:xfrm>
              <a:off x="6994100" y="1030449"/>
              <a:ext cx="875018" cy="253916"/>
            </a:xfrm>
            <a:prstGeom prst="rect">
              <a:avLst/>
            </a:prstGeom>
            <a:noFill/>
          </p:spPr>
          <p:txBody>
            <a:bodyPr wrap="square" rtlCol="0">
              <a:spAutoFit/>
            </a:bodyPr>
            <a:lstStyle/>
            <a:p>
              <a:r>
                <a:rPr lang="en-US" sz="1050"/>
                <a:t>IVO+AZA</a:t>
              </a:r>
            </a:p>
          </p:txBody>
        </p:sp>
        <p:cxnSp>
          <p:nvCxnSpPr>
            <p:cNvPr id="71" name="Straight Connector 70">
              <a:extLst>
                <a:ext uri="{FF2B5EF4-FFF2-40B4-BE49-F238E27FC236}">
                  <a16:creationId xmlns:a16="http://schemas.microsoft.com/office/drawing/2014/main" id="{38A9F08C-2BBC-488F-A8F9-800CA39AEDD4}"/>
                </a:ext>
              </a:extLst>
            </p:cNvPr>
            <p:cNvCxnSpPr>
              <a:cxnSpLocks/>
            </p:cNvCxnSpPr>
            <p:nvPr/>
          </p:nvCxnSpPr>
          <p:spPr>
            <a:xfrm>
              <a:off x="6768500" y="1146041"/>
              <a:ext cx="279918" cy="0"/>
            </a:xfrm>
            <a:prstGeom prst="line">
              <a:avLst/>
            </a:prstGeom>
            <a:ln>
              <a:solidFill>
                <a:srgbClr val="0070C0"/>
              </a:solidFill>
            </a:ln>
            <a:effectLst/>
          </p:spPr>
          <p:style>
            <a:lnRef idx="2">
              <a:schemeClr val="accent1"/>
            </a:lnRef>
            <a:fillRef idx="0">
              <a:schemeClr val="accent1"/>
            </a:fillRef>
            <a:effectRef idx="1">
              <a:schemeClr val="accent1"/>
            </a:effectRef>
            <a:fontRef idx="minor">
              <a:schemeClr val="tx1"/>
            </a:fontRef>
          </p:style>
        </p:cxnSp>
      </p:grpSp>
      <p:sp>
        <p:nvSpPr>
          <p:cNvPr id="72" name="Censored legend">
            <a:extLst>
              <a:ext uri="{FF2B5EF4-FFF2-40B4-BE49-F238E27FC236}">
                <a16:creationId xmlns:a16="http://schemas.microsoft.com/office/drawing/2014/main" id="{A9F8A3EC-AEB1-41B3-A417-07A501731915}"/>
              </a:ext>
            </a:extLst>
          </p:cNvPr>
          <p:cNvSpPr txBox="1"/>
          <p:nvPr/>
        </p:nvSpPr>
        <p:spPr>
          <a:xfrm>
            <a:off x="4307887" y="735108"/>
            <a:ext cx="875018" cy="253916"/>
          </a:xfrm>
          <a:prstGeom prst="rect">
            <a:avLst/>
          </a:prstGeom>
          <a:noFill/>
        </p:spPr>
        <p:txBody>
          <a:bodyPr wrap="square" rtlCol="0">
            <a:spAutoFit/>
          </a:bodyPr>
          <a:lstStyle/>
          <a:p>
            <a:r>
              <a:rPr lang="en-US" sz="1050"/>
              <a:t>+ Censored</a:t>
            </a:r>
          </a:p>
        </p:txBody>
      </p:sp>
      <p:sp>
        <p:nvSpPr>
          <p:cNvPr id="26" name="Footer Placeholder 1">
            <a:extLst>
              <a:ext uri="{FF2B5EF4-FFF2-40B4-BE49-F238E27FC236}">
                <a16:creationId xmlns:a16="http://schemas.microsoft.com/office/drawing/2014/main" id="{89641799-7EE0-4B59-A10B-D84A1FE14581}"/>
              </a:ext>
            </a:extLst>
          </p:cNvPr>
          <p:cNvSpPr>
            <a:spLocks noGrp="1"/>
          </p:cNvSpPr>
          <p:nvPr>
            <p:ph type="ftr" sz="quarter" idx="11"/>
          </p:nvPr>
        </p:nvSpPr>
        <p:spPr>
          <a:xfrm>
            <a:off x="1" y="6339848"/>
            <a:ext cx="11340268" cy="518151"/>
          </a:xfrm>
        </p:spPr>
        <p:txBody>
          <a:bodyPr anchor="b"/>
          <a:lstStyle/>
          <a:p>
            <a:pPr algn="l"/>
            <a:r>
              <a:rPr lang="en-US" sz="1000" baseline="30000" dirty="0" err="1">
                <a:solidFill>
                  <a:schemeClr val="accent2">
                    <a:lumMod val="75000"/>
                  </a:schemeClr>
                </a:solidFill>
              </a:rPr>
              <a:t>a</a:t>
            </a:r>
            <a:r>
              <a:rPr lang="en-US" sz="1000" dirty="0" err="1">
                <a:solidFill>
                  <a:schemeClr val="accent2">
                    <a:lumMod val="75000"/>
                  </a:schemeClr>
                </a:solidFill>
              </a:rPr>
              <a:t>Hazard</a:t>
            </a:r>
            <a:r>
              <a:rPr lang="en-US" sz="1000" dirty="0">
                <a:solidFill>
                  <a:schemeClr val="accent2">
                    <a:lumMod val="75000"/>
                  </a:schemeClr>
                </a:solidFill>
              </a:rPr>
              <a:t> ratio was estimated using a Cox’s proportional hazards model stratified by the randomization stratification factors</a:t>
            </a:r>
          </a:p>
          <a:p>
            <a:pPr algn="l"/>
            <a:r>
              <a:rPr lang="en-US" sz="1000" baseline="30000" dirty="0" err="1">
                <a:solidFill>
                  <a:schemeClr val="accent2">
                    <a:lumMod val="75000"/>
                  </a:schemeClr>
                </a:solidFill>
              </a:rPr>
              <a:t>b</a:t>
            </a:r>
            <a:r>
              <a:rPr lang="en-US" sz="1000" i="1" dirty="0" err="1">
                <a:solidFill>
                  <a:schemeClr val="accent2">
                    <a:lumMod val="75000"/>
                  </a:schemeClr>
                </a:solidFill>
              </a:rPr>
              <a:t>P</a:t>
            </a:r>
            <a:r>
              <a:rPr lang="en-US" sz="1000" dirty="0">
                <a:solidFill>
                  <a:schemeClr val="accent2">
                    <a:lumMod val="75000"/>
                  </a:schemeClr>
                </a:solidFill>
              </a:rPr>
              <a:t> value was calculated from the one-sided log-rank test stratified by the randomization stratification factors </a:t>
            </a:r>
            <a:br>
              <a:rPr lang="en-US" sz="1000" dirty="0">
                <a:solidFill>
                  <a:schemeClr val="accent2">
                    <a:lumMod val="75000"/>
                  </a:schemeClr>
                </a:solidFill>
              </a:rPr>
            </a:br>
            <a:endParaRPr lang="en-US" sz="1000" dirty="0">
              <a:solidFill>
                <a:schemeClr val="accent2">
                  <a:lumMod val="75000"/>
                </a:schemeClr>
              </a:solidFill>
            </a:endParaRPr>
          </a:p>
        </p:txBody>
      </p:sp>
      <p:sp>
        <p:nvSpPr>
          <p:cNvPr id="21" name="TextBox 20">
            <a:extLst>
              <a:ext uri="{FF2B5EF4-FFF2-40B4-BE49-F238E27FC236}">
                <a16:creationId xmlns:a16="http://schemas.microsoft.com/office/drawing/2014/main" id="{B2D4E0A5-EE37-734C-A650-F6E62F64F7EE}"/>
              </a:ext>
            </a:extLst>
          </p:cNvPr>
          <p:cNvSpPr txBox="1"/>
          <p:nvPr/>
        </p:nvSpPr>
        <p:spPr>
          <a:xfrm>
            <a:off x="9160336" y="6488668"/>
            <a:ext cx="3031664"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Montesinos et al, ASH 2021</a:t>
            </a:r>
          </a:p>
        </p:txBody>
      </p:sp>
      <p:sp>
        <p:nvSpPr>
          <p:cNvPr id="22" name="TextBox 21">
            <a:extLst>
              <a:ext uri="{FF2B5EF4-FFF2-40B4-BE49-F238E27FC236}">
                <a16:creationId xmlns:a16="http://schemas.microsoft.com/office/drawing/2014/main" id="{8CAD007B-82FD-7C4E-B1DB-88C503EB1326}"/>
              </a:ext>
            </a:extLst>
          </p:cNvPr>
          <p:cNvSpPr txBox="1"/>
          <p:nvPr/>
        </p:nvSpPr>
        <p:spPr>
          <a:xfrm>
            <a:off x="5410830" y="6550223"/>
            <a:ext cx="3769746" cy="307777"/>
          </a:xfrm>
          <a:prstGeom prst="rect">
            <a:avLst/>
          </a:prstGeom>
          <a:noFill/>
        </p:spPr>
        <p:txBody>
          <a:bodyPr wrap="square">
            <a:spAutoFit/>
          </a:bodyPr>
          <a:lstStyle/>
          <a:p>
            <a:pPr lvl="0" algn="ctr">
              <a:defRPr/>
            </a:pPr>
            <a:r>
              <a:rPr lang="en-US" sz="1400" dirty="0">
                <a:solidFill>
                  <a:prstClr val="black"/>
                </a:solidFill>
              </a:rPr>
              <a:t>Courtesy of Daniel A </a:t>
            </a:r>
            <a:r>
              <a:rPr lang="en-US" sz="1400" dirty="0" err="1">
                <a:solidFill>
                  <a:prstClr val="black"/>
                </a:solidFill>
              </a:rPr>
              <a:t>Pollyea</a:t>
            </a:r>
            <a:r>
              <a:rPr lang="en-US" sz="1400" dirty="0">
                <a:solidFill>
                  <a:prstClr val="black"/>
                </a:solidFill>
              </a:rPr>
              <a:t>, MD, MS</a:t>
            </a:r>
          </a:p>
        </p:txBody>
      </p:sp>
    </p:spTree>
    <p:extLst>
      <p:ext uri="{BB962C8B-B14F-4D97-AF65-F5344CB8AC3E}">
        <p14:creationId xmlns:p14="http://schemas.microsoft.com/office/powerpoint/2010/main" val="129553301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Placeholder 3">
            <a:extLst>
              <a:ext uri="{FF2B5EF4-FFF2-40B4-BE49-F238E27FC236}">
                <a16:creationId xmlns:a16="http://schemas.microsoft.com/office/drawing/2014/main" id="{83122C01-76B4-4AA9-8E9F-580F49334D8A}"/>
              </a:ext>
            </a:extLst>
          </p:cNvPr>
          <p:cNvSpPr>
            <a:spLocks noGrp="1"/>
          </p:cNvSpPr>
          <p:nvPr>
            <p:ph idx="1"/>
          </p:nvPr>
        </p:nvSpPr>
        <p:spPr>
          <a:xfrm>
            <a:off x="7707085" y="1249690"/>
            <a:ext cx="4272581" cy="4564701"/>
          </a:xfrm>
        </p:spPr>
        <p:txBody>
          <a:bodyPr anchor="ctr">
            <a:normAutofit/>
          </a:bodyPr>
          <a:lstStyle/>
          <a:p>
            <a:pPr>
              <a:spcAft>
                <a:spcPts val="2400"/>
              </a:spcAft>
            </a:pPr>
            <a:r>
              <a:rPr lang="en-US" sz="1800" noProof="0"/>
              <a:t>HRQoL results favored IVO+AZA across </a:t>
            </a:r>
            <a:br>
              <a:rPr lang="en-US" sz="1800" noProof="0"/>
            </a:br>
            <a:r>
              <a:rPr lang="en-US" sz="1800" noProof="0"/>
              <a:t>all subscales.</a:t>
            </a:r>
          </a:p>
          <a:p>
            <a:pPr>
              <a:spcAft>
                <a:spcPts val="2400"/>
              </a:spcAft>
            </a:pPr>
            <a:r>
              <a:rPr lang="en-US" sz="1800" noProof="0"/>
              <a:t>No subscales improved for PBO+AZA when applying a 10-point threshold</a:t>
            </a:r>
            <a:r>
              <a:rPr lang="en-US" sz="1800" baseline="30000" noProof="0"/>
              <a:t>1</a:t>
            </a:r>
            <a:r>
              <a:rPr lang="en-US" sz="1800" noProof="0"/>
              <a:t> for clinically meaningful change across visits.</a:t>
            </a:r>
          </a:p>
          <a:p>
            <a:pPr>
              <a:spcAft>
                <a:spcPts val="2400"/>
              </a:spcAft>
            </a:pPr>
            <a:r>
              <a:rPr lang="en-US" sz="1800" noProof="0"/>
              <a:t>Notably, there were clinically meaningful improvements in </a:t>
            </a:r>
            <a:r>
              <a:rPr lang="en-US" sz="1800"/>
              <a:t>G</a:t>
            </a:r>
            <a:r>
              <a:rPr lang="en-US" sz="1800" noProof="0"/>
              <a:t>lobal </a:t>
            </a:r>
            <a:r>
              <a:rPr lang="en-US" sz="1800"/>
              <a:t>Health</a:t>
            </a:r>
            <a:r>
              <a:rPr lang="en-US" sz="1800" noProof="0"/>
              <a:t> Status/QoL and </a:t>
            </a:r>
            <a:r>
              <a:rPr lang="en-US" sz="1800"/>
              <a:t>Fatigue</a:t>
            </a:r>
            <a:r>
              <a:rPr lang="en-US" sz="1800" noProof="0"/>
              <a:t> subscales over time in the IVO+AZA arm and compared with PBO+AZA.</a:t>
            </a:r>
          </a:p>
        </p:txBody>
      </p:sp>
      <p:sp>
        <p:nvSpPr>
          <p:cNvPr id="10" name="Footer Placeholder 1">
            <a:extLst>
              <a:ext uri="{FF2B5EF4-FFF2-40B4-BE49-F238E27FC236}">
                <a16:creationId xmlns:a16="http://schemas.microsoft.com/office/drawing/2014/main" id="{D4F28745-7756-4EFD-8C81-AF123A0BFBE5}"/>
              </a:ext>
            </a:extLst>
          </p:cNvPr>
          <p:cNvSpPr>
            <a:spLocks noGrp="1"/>
          </p:cNvSpPr>
          <p:nvPr>
            <p:ph type="ftr" sz="quarter" idx="11"/>
          </p:nvPr>
        </p:nvSpPr>
        <p:spPr>
          <a:xfrm>
            <a:off x="0" y="6375401"/>
            <a:ext cx="11030856" cy="482600"/>
          </a:xfrm>
        </p:spPr>
        <p:txBody>
          <a:bodyPr anchor="b"/>
          <a:lstStyle/>
          <a:p>
            <a:pPr algn="l">
              <a:lnSpc>
                <a:spcPct val="90000"/>
              </a:lnSpc>
            </a:pPr>
            <a:r>
              <a:rPr lang="en-US" sz="1000" dirty="0">
                <a:solidFill>
                  <a:schemeClr val="accent2">
                    <a:lumMod val="75000"/>
                  </a:schemeClr>
                </a:solidFill>
              </a:rPr>
              <a:t>At cycle 5 day 1: IVO+AZA, n=40; PBO+AZA, n=25. Bold text indicates </a:t>
            </a:r>
            <a:r>
              <a:rPr lang="en-US" sz="1000" i="1" dirty="0">
                <a:solidFill>
                  <a:schemeClr val="accent2">
                    <a:lumMod val="75000"/>
                  </a:schemeClr>
                </a:solidFill>
              </a:rPr>
              <a:t>P</a:t>
            </a:r>
            <a:r>
              <a:rPr lang="en-US" sz="1000" dirty="0">
                <a:solidFill>
                  <a:schemeClr val="accent2">
                    <a:lumMod val="75000"/>
                  </a:schemeClr>
                </a:solidFill>
              </a:rPr>
              <a:t>&lt;0.05. </a:t>
            </a:r>
            <a:r>
              <a:rPr lang="en-US" sz="1000" baseline="30000" dirty="0" err="1">
                <a:solidFill>
                  <a:schemeClr val="accent2">
                    <a:lumMod val="75000"/>
                  </a:schemeClr>
                </a:solidFill>
              </a:rPr>
              <a:t>a</a:t>
            </a:r>
            <a:r>
              <a:rPr lang="en-US" sz="1000" dirty="0" err="1">
                <a:solidFill>
                  <a:schemeClr val="accent2">
                    <a:lumMod val="75000"/>
                  </a:schemeClr>
                </a:solidFill>
              </a:rPr>
              <a:t>Higher</a:t>
            </a:r>
            <a:r>
              <a:rPr lang="en-US" sz="1000" dirty="0">
                <a:solidFill>
                  <a:schemeClr val="accent2">
                    <a:lumMod val="75000"/>
                  </a:schemeClr>
                </a:solidFill>
              </a:rPr>
              <a:t> scores denote better health status or function. </a:t>
            </a:r>
            <a:r>
              <a:rPr lang="en-US" sz="1000" baseline="30000" dirty="0" err="1">
                <a:solidFill>
                  <a:schemeClr val="accent2">
                    <a:lumMod val="75000"/>
                  </a:schemeClr>
                </a:solidFill>
              </a:rPr>
              <a:t>b</a:t>
            </a:r>
            <a:r>
              <a:rPr lang="en-US" sz="1000" dirty="0" err="1">
                <a:solidFill>
                  <a:schemeClr val="accent2">
                    <a:lumMod val="75000"/>
                  </a:schemeClr>
                </a:solidFill>
              </a:rPr>
              <a:t>Higher</a:t>
            </a:r>
            <a:r>
              <a:rPr lang="en-US" sz="1000" dirty="0">
                <a:solidFill>
                  <a:schemeClr val="accent2">
                    <a:lumMod val="75000"/>
                  </a:schemeClr>
                </a:solidFill>
              </a:rPr>
              <a:t> scores denote worse symptoms</a:t>
            </a:r>
          </a:p>
          <a:p>
            <a:pPr algn="l">
              <a:lnSpc>
                <a:spcPct val="90000"/>
              </a:lnSpc>
            </a:pPr>
            <a:r>
              <a:rPr lang="en-US" sz="1000" dirty="0">
                <a:solidFill>
                  <a:schemeClr val="accent2">
                    <a:lumMod val="75000"/>
                  </a:schemeClr>
                </a:solidFill>
              </a:rPr>
              <a:t>EORTC = European </a:t>
            </a:r>
            <a:r>
              <a:rPr lang="en-US" sz="1000" dirty="0" err="1">
                <a:solidFill>
                  <a:schemeClr val="accent2">
                    <a:lumMod val="75000"/>
                  </a:schemeClr>
                </a:solidFill>
              </a:rPr>
              <a:t>Organisation</a:t>
            </a:r>
            <a:r>
              <a:rPr lang="en-US" sz="1000" dirty="0">
                <a:solidFill>
                  <a:schemeClr val="accent2">
                    <a:lumMod val="75000"/>
                  </a:schemeClr>
                </a:solidFill>
              </a:rPr>
              <a:t> for Research and Treatment of Cancer; </a:t>
            </a:r>
            <a:r>
              <a:rPr lang="en-US" sz="1000" spc="-10" dirty="0">
                <a:solidFill>
                  <a:schemeClr val="accent2">
                    <a:lumMod val="75000"/>
                  </a:schemeClr>
                </a:solidFill>
                <a:latin typeface="+mj-lt"/>
              </a:rPr>
              <a:t>HRQoL = health-related quality of life; </a:t>
            </a:r>
            <a:r>
              <a:rPr lang="en-US" sz="1000" dirty="0">
                <a:solidFill>
                  <a:schemeClr val="accent2">
                    <a:lumMod val="75000"/>
                  </a:schemeClr>
                </a:solidFill>
              </a:rPr>
              <a:t>LS = least squares; QLQ-C30 = Quality of Life Questionnaire Core 30</a:t>
            </a:r>
          </a:p>
          <a:p>
            <a:pPr algn="l">
              <a:lnSpc>
                <a:spcPct val="90000"/>
              </a:lnSpc>
            </a:pPr>
            <a:r>
              <a:rPr lang="en-US" sz="1000" dirty="0">
                <a:solidFill>
                  <a:schemeClr val="accent2">
                    <a:lumMod val="75000"/>
                  </a:schemeClr>
                </a:solidFill>
              </a:rPr>
              <a:t>1. </a:t>
            </a:r>
            <a:r>
              <a:rPr lang="en-US" sz="1000" dirty="0" err="1">
                <a:solidFill>
                  <a:schemeClr val="accent2">
                    <a:lumMod val="75000"/>
                  </a:schemeClr>
                </a:solidFill>
              </a:rPr>
              <a:t>Osoba</a:t>
            </a:r>
            <a:r>
              <a:rPr lang="en-US" sz="1000" dirty="0">
                <a:solidFill>
                  <a:schemeClr val="accent2">
                    <a:lumMod val="75000"/>
                  </a:schemeClr>
                </a:solidFill>
              </a:rPr>
              <a:t> D et al. </a:t>
            </a:r>
            <a:r>
              <a:rPr lang="en-US" sz="1000" i="1" dirty="0">
                <a:solidFill>
                  <a:schemeClr val="accent2">
                    <a:lumMod val="75000"/>
                  </a:schemeClr>
                </a:solidFill>
              </a:rPr>
              <a:t>J Clin Oncol</a:t>
            </a:r>
            <a:r>
              <a:rPr lang="en-US" sz="1000" dirty="0">
                <a:solidFill>
                  <a:schemeClr val="accent2">
                    <a:lumMod val="75000"/>
                  </a:schemeClr>
                </a:solidFill>
              </a:rPr>
              <a:t>. 1998;16:139–144.</a:t>
            </a:r>
          </a:p>
        </p:txBody>
      </p:sp>
      <p:sp>
        <p:nvSpPr>
          <p:cNvPr id="3" name="Title 2">
            <a:extLst>
              <a:ext uri="{FF2B5EF4-FFF2-40B4-BE49-F238E27FC236}">
                <a16:creationId xmlns:a16="http://schemas.microsoft.com/office/drawing/2014/main" id="{2B425957-C91C-4B82-BE2B-BCA831C85796}"/>
              </a:ext>
            </a:extLst>
          </p:cNvPr>
          <p:cNvSpPr>
            <a:spLocks noGrp="1"/>
          </p:cNvSpPr>
          <p:nvPr>
            <p:ph type="title"/>
          </p:nvPr>
        </p:nvSpPr>
        <p:spPr/>
        <p:txBody>
          <a:bodyPr/>
          <a:lstStyle/>
          <a:p>
            <a:r>
              <a:rPr lang="en-US" sz="2800" noProof="0" dirty="0"/>
              <a:t>HRQoL: change from baseline (additional secondary end point)</a:t>
            </a:r>
          </a:p>
        </p:txBody>
      </p:sp>
      <p:pic>
        <p:nvPicPr>
          <p:cNvPr id="5" name="Picture 4">
            <a:extLst>
              <a:ext uri="{FF2B5EF4-FFF2-40B4-BE49-F238E27FC236}">
                <a16:creationId xmlns:a16="http://schemas.microsoft.com/office/drawing/2014/main" id="{2332E209-5D12-46AD-85F3-732733DFA6E7}"/>
              </a:ext>
            </a:extLst>
          </p:cNvPr>
          <p:cNvPicPr>
            <a:picLocks noChangeAspect="1"/>
          </p:cNvPicPr>
          <p:nvPr/>
        </p:nvPicPr>
        <p:blipFill>
          <a:blip r:embed="rId2"/>
          <a:stretch>
            <a:fillRect/>
          </a:stretch>
        </p:blipFill>
        <p:spPr>
          <a:xfrm>
            <a:off x="255493" y="1077051"/>
            <a:ext cx="7417684" cy="4703897"/>
          </a:xfrm>
          <a:prstGeom prst="rect">
            <a:avLst/>
          </a:prstGeom>
        </p:spPr>
      </p:pic>
      <p:sp>
        <p:nvSpPr>
          <p:cNvPr id="6" name="TextBox 5">
            <a:extLst>
              <a:ext uri="{FF2B5EF4-FFF2-40B4-BE49-F238E27FC236}">
                <a16:creationId xmlns:a16="http://schemas.microsoft.com/office/drawing/2014/main" id="{ABB3723B-CFCF-A94B-83B6-3AB0649A4F7C}"/>
              </a:ext>
            </a:extLst>
          </p:cNvPr>
          <p:cNvSpPr txBox="1"/>
          <p:nvPr/>
        </p:nvSpPr>
        <p:spPr>
          <a:xfrm>
            <a:off x="9160336" y="6006069"/>
            <a:ext cx="3031664"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Montesinos et al, ASH 2021</a:t>
            </a:r>
          </a:p>
        </p:txBody>
      </p:sp>
      <p:sp>
        <p:nvSpPr>
          <p:cNvPr id="7" name="TextBox 6">
            <a:extLst>
              <a:ext uri="{FF2B5EF4-FFF2-40B4-BE49-F238E27FC236}">
                <a16:creationId xmlns:a16="http://schemas.microsoft.com/office/drawing/2014/main" id="{BE284D69-DFBA-3C45-B8CF-375470234858}"/>
              </a:ext>
            </a:extLst>
          </p:cNvPr>
          <p:cNvSpPr txBox="1"/>
          <p:nvPr/>
        </p:nvSpPr>
        <p:spPr>
          <a:xfrm>
            <a:off x="0" y="6006069"/>
            <a:ext cx="6169152" cy="369332"/>
          </a:xfrm>
          <a:prstGeom prst="rect">
            <a:avLst/>
          </a:prstGeom>
          <a:noFill/>
        </p:spPr>
        <p:txBody>
          <a:bodyPr wrap="square">
            <a:spAutoFit/>
          </a:bodyPr>
          <a:lstStyle/>
          <a:p>
            <a:pPr lvl="0">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281911233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7E878-84E7-934C-99CF-0FE07E31552F}"/>
              </a:ext>
            </a:extLst>
          </p:cNvPr>
          <p:cNvSpPr>
            <a:spLocks noGrp="1"/>
          </p:cNvSpPr>
          <p:nvPr>
            <p:ph type="title"/>
          </p:nvPr>
        </p:nvSpPr>
        <p:spPr/>
        <p:txBody>
          <a:bodyPr/>
          <a:lstStyle/>
          <a:p>
            <a:r>
              <a:rPr lang="en-US" dirty="0" err="1"/>
              <a:t>Ivosidenib</a:t>
            </a:r>
            <a:r>
              <a:rPr lang="en-US" dirty="0"/>
              <a:t> + </a:t>
            </a:r>
            <a:r>
              <a:rPr lang="en-US" dirty="0" err="1"/>
              <a:t>Azacitidine</a:t>
            </a:r>
            <a:r>
              <a:rPr lang="en-US" dirty="0"/>
              <a:t> for Newly Diagnosed “Unfit” AML</a:t>
            </a:r>
          </a:p>
        </p:txBody>
      </p:sp>
      <p:sp>
        <p:nvSpPr>
          <p:cNvPr id="3" name="Content Placeholder 2">
            <a:extLst>
              <a:ext uri="{FF2B5EF4-FFF2-40B4-BE49-F238E27FC236}">
                <a16:creationId xmlns:a16="http://schemas.microsoft.com/office/drawing/2014/main" id="{A78C905F-D24B-7049-9E64-9D56C0B87522}"/>
              </a:ext>
            </a:extLst>
          </p:cNvPr>
          <p:cNvSpPr>
            <a:spLocks noGrp="1"/>
          </p:cNvSpPr>
          <p:nvPr>
            <p:ph idx="1"/>
          </p:nvPr>
        </p:nvSpPr>
        <p:spPr/>
        <p:txBody>
          <a:bodyPr/>
          <a:lstStyle/>
          <a:p>
            <a:r>
              <a:rPr lang="en-US" dirty="0"/>
              <a:t>Ivo/</a:t>
            </a:r>
            <a:r>
              <a:rPr lang="en-US" dirty="0" err="1"/>
              <a:t>aza</a:t>
            </a:r>
            <a:r>
              <a:rPr lang="en-US" dirty="0"/>
              <a:t> clearly superior</a:t>
            </a:r>
          </a:p>
          <a:p>
            <a:endParaRPr lang="en-US" dirty="0"/>
          </a:p>
          <a:p>
            <a:r>
              <a:rPr lang="en-US" dirty="0"/>
              <a:t>How does this (or should it) impact the current treatment landscape with </a:t>
            </a:r>
            <a:r>
              <a:rPr lang="en-US" dirty="0" err="1"/>
              <a:t>venetoclax</a:t>
            </a:r>
            <a:r>
              <a:rPr lang="en-US" dirty="0"/>
              <a:t>?</a:t>
            </a:r>
          </a:p>
          <a:p>
            <a:endParaRPr lang="en-US" dirty="0"/>
          </a:p>
          <a:p>
            <a:r>
              <a:rPr lang="en-US" dirty="0"/>
              <a:t>Different finding than seen with IDH2…</a:t>
            </a:r>
          </a:p>
        </p:txBody>
      </p:sp>
      <p:sp>
        <p:nvSpPr>
          <p:cNvPr id="4" name="TextBox 3">
            <a:extLst>
              <a:ext uri="{FF2B5EF4-FFF2-40B4-BE49-F238E27FC236}">
                <a16:creationId xmlns:a16="http://schemas.microsoft.com/office/drawing/2014/main" id="{96EFD0AD-E755-0848-90C5-84772BDADFBA}"/>
              </a:ext>
            </a:extLst>
          </p:cNvPr>
          <p:cNvSpPr txBox="1"/>
          <p:nvPr/>
        </p:nvSpPr>
        <p:spPr>
          <a:xfrm>
            <a:off x="0" y="6488668"/>
            <a:ext cx="6169152" cy="369332"/>
          </a:xfrm>
          <a:prstGeom prst="rect">
            <a:avLst/>
          </a:prstGeom>
          <a:noFill/>
        </p:spPr>
        <p:txBody>
          <a:bodyPr wrap="square">
            <a:spAutoFit/>
          </a:bodyPr>
          <a:lstStyle/>
          <a:p>
            <a:pPr lvl="0">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313105873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3EB83E-6A75-4735-B003-D5B864C17470}"/>
              </a:ext>
            </a:extLst>
          </p:cNvPr>
          <p:cNvSpPr>
            <a:spLocks noGrp="1"/>
          </p:cNvSpPr>
          <p:nvPr>
            <p:ph type="title"/>
          </p:nvPr>
        </p:nvSpPr>
        <p:spPr/>
        <p:txBody>
          <a:bodyPr>
            <a:normAutofit/>
          </a:bodyPr>
          <a:lstStyle/>
          <a:p>
            <a:r>
              <a:rPr lang="en-US" sz="2800" dirty="0">
                <a:latin typeface="Arial" panose="020B0604020202020204" pitchFamily="34" charset="0"/>
                <a:cs typeface="Arial" panose="020B0604020202020204" pitchFamily="34" charset="0"/>
              </a:rPr>
              <a:t>AG221-AML-005: Study design</a:t>
            </a:r>
          </a:p>
        </p:txBody>
      </p:sp>
      <p:sp>
        <p:nvSpPr>
          <p:cNvPr id="15" name="Pentagon 6">
            <a:extLst>
              <a:ext uri="{FF2B5EF4-FFF2-40B4-BE49-F238E27FC236}">
                <a16:creationId xmlns:a16="http://schemas.microsoft.com/office/drawing/2014/main" id="{7B0753B6-875D-4DAB-A26E-F273FE73F461}"/>
              </a:ext>
            </a:extLst>
          </p:cNvPr>
          <p:cNvSpPr/>
          <p:nvPr/>
        </p:nvSpPr>
        <p:spPr>
          <a:xfrm>
            <a:off x="382144" y="1470108"/>
            <a:ext cx="2249891" cy="464123"/>
          </a:xfrm>
          <a:prstGeom prst="rect">
            <a:avLst/>
          </a:prstGeom>
          <a:solidFill>
            <a:srgbClr val="6F8190"/>
          </a:solidFill>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FFFFFF"/>
                </a:solidFill>
                <a:effectLst/>
                <a:uLnTx/>
                <a:uFillTx/>
                <a:latin typeface="Arial" panose="020B0604020202020204"/>
                <a:ea typeface="+mn-ea"/>
                <a:cs typeface="+mn-cs"/>
              </a:rPr>
              <a:t>KEY ELIGIBILITY CRITERIA</a:t>
            </a:r>
            <a:endParaRPr kumimoji="0" lang="en-US" sz="1300" b="1" i="0" u="none" strike="noStrike" kern="1200" cap="none" spc="0" normalizeH="0" baseline="30000" noProof="0" dirty="0">
              <a:ln>
                <a:noFill/>
              </a:ln>
              <a:solidFill>
                <a:srgbClr val="FFFFFF"/>
              </a:solidFill>
              <a:effectLst/>
              <a:uLnTx/>
              <a:uFillTx/>
              <a:latin typeface="Arial" panose="020B0604020202020204"/>
              <a:ea typeface="+mn-ea"/>
              <a:cs typeface="+mn-cs"/>
            </a:endParaRPr>
          </a:p>
        </p:txBody>
      </p:sp>
      <p:sp>
        <p:nvSpPr>
          <p:cNvPr id="20" name="Rectangle 19">
            <a:extLst>
              <a:ext uri="{FF2B5EF4-FFF2-40B4-BE49-F238E27FC236}">
                <a16:creationId xmlns:a16="http://schemas.microsoft.com/office/drawing/2014/main" id="{B5681057-806B-4A87-BF11-2570BBD7301D}"/>
              </a:ext>
            </a:extLst>
          </p:cNvPr>
          <p:cNvSpPr/>
          <p:nvPr/>
        </p:nvSpPr>
        <p:spPr>
          <a:xfrm>
            <a:off x="3864653" y="3492364"/>
            <a:ext cx="2656051" cy="749808"/>
          </a:xfrm>
          <a:prstGeom prst="rect">
            <a:avLst/>
          </a:prstGeom>
          <a:solidFill>
            <a:schemeClr val="accent2">
              <a:lumMod val="20000"/>
              <a:lumOff val="80000"/>
            </a:schemeClr>
          </a:solidFill>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200"/>
              </a:spcAft>
              <a:buClrTx/>
              <a:buSzTx/>
              <a:buFontTx/>
              <a:buNone/>
              <a:tabLst/>
              <a:defRPr/>
            </a:pPr>
            <a:r>
              <a:rPr kumimoji="0" lang="en-US" sz="1200" b="1" i="0" u="none" strike="noStrike" kern="1200" cap="none" spc="0" normalizeH="0" baseline="0" noProof="0" dirty="0">
                <a:ln>
                  <a:noFill/>
                </a:ln>
                <a:solidFill>
                  <a:srgbClr val="4C4C4C"/>
                </a:solidFill>
                <a:effectLst/>
                <a:uLnTx/>
                <a:uFillTx/>
                <a:latin typeface="Arial" panose="020B0604020202020204"/>
                <a:ea typeface="+mn-ea"/>
                <a:cs typeface="+mn-cs"/>
              </a:rPr>
              <a:t>Dose-finding*:</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4C4C4C"/>
                </a:solidFill>
                <a:effectLst/>
                <a:uLnTx/>
                <a:uFillTx/>
                <a:latin typeface="Arial" panose="020B0604020202020204"/>
                <a:ea typeface="+mn-ea"/>
                <a:cs typeface="+mn-cs"/>
              </a:rPr>
              <a:t>ENA 100 mg QD + AZA (n=3)</a:t>
            </a:r>
            <a:br>
              <a:rPr kumimoji="0" lang="en-US" sz="1200" b="0" i="0" u="none" strike="noStrike" kern="1200" cap="none" spc="0" normalizeH="0" baseline="0" noProof="0" dirty="0">
                <a:ln>
                  <a:noFill/>
                </a:ln>
                <a:solidFill>
                  <a:srgbClr val="4C4C4C"/>
                </a:solidFill>
                <a:effectLst/>
                <a:uLnTx/>
                <a:uFillTx/>
                <a:latin typeface="Arial" panose="020B0604020202020204"/>
                <a:ea typeface="+mn-ea"/>
                <a:cs typeface="+mn-cs"/>
              </a:rPr>
            </a:br>
            <a:r>
              <a:rPr kumimoji="0" lang="en-US" sz="1200" b="0" i="0" u="none" strike="noStrike" kern="1200" cap="none" spc="0" normalizeH="0" baseline="0" noProof="0" dirty="0">
                <a:ln>
                  <a:noFill/>
                </a:ln>
                <a:solidFill>
                  <a:srgbClr val="4C4C4C"/>
                </a:solidFill>
                <a:effectLst/>
                <a:uLnTx/>
                <a:uFillTx/>
                <a:latin typeface="Arial" panose="020B0604020202020204"/>
                <a:ea typeface="+mn-ea"/>
                <a:cs typeface="+mn-cs"/>
              </a:rPr>
              <a:t>ENA 200 mg QD + AZA (n=3)</a:t>
            </a:r>
            <a:endParaRPr kumimoji="0" lang="en-US" sz="1200" b="0" i="0" u="none" strike="noStrike" kern="1200" cap="none" spc="0" normalizeH="0" baseline="30000" noProof="0" dirty="0">
              <a:ln>
                <a:noFill/>
              </a:ln>
              <a:solidFill>
                <a:srgbClr val="4C4C4C"/>
              </a:solidFill>
              <a:effectLst/>
              <a:uLnTx/>
              <a:uFillTx/>
              <a:latin typeface="Arial" panose="020B0604020202020204"/>
              <a:ea typeface="+mn-ea"/>
              <a:cs typeface="+mn-cs"/>
            </a:endParaRPr>
          </a:p>
        </p:txBody>
      </p:sp>
      <p:sp>
        <p:nvSpPr>
          <p:cNvPr id="21" name="Rectangle 20">
            <a:extLst>
              <a:ext uri="{FF2B5EF4-FFF2-40B4-BE49-F238E27FC236}">
                <a16:creationId xmlns:a16="http://schemas.microsoft.com/office/drawing/2014/main" id="{BE8D64EA-4AFF-4B12-83FD-54DF1CD0F25B}"/>
              </a:ext>
            </a:extLst>
          </p:cNvPr>
          <p:cNvSpPr/>
          <p:nvPr/>
        </p:nvSpPr>
        <p:spPr>
          <a:xfrm>
            <a:off x="7534086" y="1464503"/>
            <a:ext cx="4417079" cy="469725"/>
          </a:xfrm>
          <a:prstGeom prst="rect">
            <a:avLst/>
          </a:prstGeom>
          <a:solidFill>
            <a:schemeClr val="accent2"/>
          </a:solidFill>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rPr>
              <a:t>Randomized Phase II (N=101</a:t>
            </a:r>
            <a:r>
              <a:rPr kumimoji="0" lang="en-US" sz="1400" b="1" i="0" u="none" strike="noStrike" kern="0" cap="none" spc="0" normalizeH="0" baseline="0" noProof="0" dirty="0">
                <a:ln>
                  <a:noFill/>
                </a:ln>
                <a:solidFill>
                  <a:srgbClr val="FFFFFF"/>
                </a:solidFill>
                <a:effectLst/>
                <a:uLnTx/>
                <a:uFillTx/>
                <a:latin typeface="Arial" panose="020B0604020202020204"/>
                <a:ea typeface="+mn-ea"/>
                <a:cs typeface="+mn-cs"/>
              </a:rPr>
              <a:t>)</a:t>
            </a:r>
            <a:endParaRPr kumimoji="0" lang="en-US" sz="1400" b="1" i="0" u="none" strike="noStrike" kern="1200" cap="none" spc="0" normalizeH="0" baseline="30000" noProof="0" dirty="0">
              <a:ln>
                <a:noFill/>
              </a:ln>
              <a:solidFill>
                <a:srgbClr val="FFFFFF"/>
              </a:solidFill>
              <a:effectLst/>
              <a:uLnTx/>
              <a:uFillTx/>
              <a:latin typeface="Arial" panose="020B0604020202020204"/>
              <a:ea typeface="+mn-ea"/>
              <a:cs typeface="+mn-cs"/>
            </a:endParaRPr>
          </a:p>
        </p:txBody>
      </p:sp>
      <p:cxnSp>
        <p:nvCxnSpPr>
          <p:cNvPr id="22" name="Straight Arrow Connector 21">
            <a:extLst>
              <a:ext uri="{FF2B5EF4-FFF2-40B4-BE49-F238E27FC236}">
                <a16:creationId xmlns:a16="http://schemas.microsoft.com/office/drawing/2014/main" id="{DE6AF7BE-C0EF-4F96-A81C-93D18D5C495A}"/>
              </a:ext>
            </a:extLst>
          </p:cNvPr>
          <p:cNvCxnSpPr>
            <a:cxnSpLocks/>
          </p:cNvCxnSpPr>
          <p:nvPr/>
        </p:nvCxnSpPr>
        <p:spPr>
          <a:xfrm>
            <a:off x="6536093" y="3894441"/>
            <a:ext cx="342026" cy="0"/>
          </a:xfrm>
          <a:prstGeom prst="straightConnector1">
            <a:avLst/>
          </a:prstGeom>
          <a:ln w="127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2A15F804-0870-4C7B-B2B3-5850FD80660E}"/>
              </a:ext>
            </a:extLst>
          </p:cNvPr>
          <p:cNvSpPr txBox="1"/>
          <p:nvPr/>
        </p:nvSpPr>
        <p:spPr>
          <a:xfrm rot="16200000">
            <a:off x="6664812" y="3008727"/>
            <a:ext cx="2104307" cy="365760"/>
          </a:xfrm>
          <a:prstGeom prst="rect">
            <a:avLst/>
          </a:prstGeom>
          <a:solidFill>
            <a:schemeClr val="accent5">
              <a:lumMod val="40000"/>
              <a:lumOff val="60000"/>
            </a:schemeClr>
          </a:solidFill>
        </p:spPr>
        <p:style>
          <a:lnRef idx="0">
            <a:schemeClr val="accent1"/>
          </a:lnRef>
          <a:fillRef idx="3">
            <a:schemeClr val="accent1"/>
          </a:fillRef>
          <a:effectRef idx="3">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4C4C4C"/>
                </a:solidFill>
                <a:effectLst/>
                <a:uLnTx/>
                <a:uFillTx/>
                <a:latin typeface="Arial" panose="020B0604020202020204"/>
                <a:ea typeface="+mn-ea"/>
                <a:cs typeface="+mn-cs"/>
              </a:rPr>
              <a:t>Randomization (2:1)</a:t>
            </a:r>
          </a:p>
        </p:txBody>
      </p:sp>
      <p:sp>
        <p:nvSpPr>
          <p:cNvPr id="27" name="Rectangle 26">
            <a:extLst>
              <a:ext uri="{FF2B5EF4-FFF2-40B4-BE49-F238E27FC236}">
                <a16:creationId xmlns:a16="http://schemas.microsoft.com/office/drawing/2014/main" id="{052F640B-B6DB-4944-A44D-17BB0CB00D28}"/>
              </a:ext>
            </a:extLst>
          </p:cNvPr>
          <p:cNvSpPr/>
          <p:nvPr/>
        </p:nvSpPr>
        <p:spPr>
          <a:xfrm>
            <a:off x="3871527" y="2144711"/>
            <a:ext cx="2649178" cy="751783"/>
          </a:xfrm>
          <a:prstGeom prst="rect">
            <a:avLst/>
          </a:prstGeom>
          <a:solidFill>
            <a:schemeClr val="bg1">
              <a:lumMod val="95000"/>
            </a:schemeClr>
          </a:solidFill>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200"/>
              </a:spcAft>
              <a:buClrTx/>
              <a:buSzTx/>
              <a:buFontTx/>
              <a:buNone/>
              <a:tabLst/>
              <a:defRPr/>
            </a:pPr>
            <a:r>
              <a:rPr kumimoji="0" lang="en-US" sz="1200" b="1" i="0" u="none" strike="noStrike" kern="1200" cap="none" spc="0" normalizeH="0" baseline="0" noProof="0" dirty="0">
                <a:ln>
                  <a:noFill/>
                </a:ln>
                <a:solidFill>
                  <a:srgbClr val="FFFFFF">
                    <a:lumMod val="50000"/>
                  </a:srgbClr>
                </a:solidFill>
                <a:effectLst/>
                <a:uLnTx/>
                <a:uFillTx/>
                <a:latin typeface="Arial" panose="020B0604020202020204"/>
                <a:ea typeface="+mn-ea"/>
                <a:cs typeface="+mn-cs"/>
              </a:rPr>
              <a:t>Dose-finding* + Expansion: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lumMod val="50000"/>
                  </a:srgbClr>
                </a:solidFill>
                <a:effectLst/>
                <a:uLnTx/>
                <a:uFillTx/>
                <a:latin typeface="Arial" panose="020B0604020202020204"/>
                <a:ea typeface="+mn-ea"/>
                <a:cs typeface="+mn-cs"/>
              </a:rPr>
              <a:t>IVO 500 mg QD + AZA (n=23)</a:t>
            </a:r>
            <a:r>
              <a:rPr kumimoji="0" lang="en-US" sz="1200" b="0" i="0" u="none" strike="noStrike" kern="1200" cap="none" spc="0" normalizeH="0" baseline="30000" noProof="0" dirty="0">
                <a:ln>
                  <a:noFill/>
                </a:ln>
                <a:solidFill>
                  <a:srgbClr val="FFFFFF">
                    <a:lumMod val="50000"/>
                  </a:srgbClr>
                </a:solidFill>
                <a:effectLst/>
                <a:uLnTx/>
                <a:uFillTx/>
                <a:latin typeface="Arial" panose="020B0604020202020204"/>
                <a:ea typeface="+mn-ea"/>
                <a:cs typeface="+mn-cs"/>
              </a:rPr>
              <a:t> </a:t>
            </a:r>
            <a:endParaRPr kumimoji="0" lang="en-US" sz="1200" b="0" i="1" u="none" strike="noStrike" kern="1200" cap="none" spc="0" normalizeH="0" baseline="30000" noProof="0" dirty="0">
              <a:ln>
                <a:noFill/>
              </a:ln>
              <a:solidFill>
                <a:srgbClr val="FFFFFF">
                  <a:lumMod val="50000"/>
                </a:srgbClr>
              </a:solidFill>
              <a:effectLst/>
              <a:uLnTx/>
              <a:uFillTx/>
              <a:latin typeface="Arial" panose="020B0604020202020204"/>
              <a:ea typeface="+mn-ea"/>
              <a:cs typeface="+mn-cs"/>
            </a:endParaRPr>
          </a:p>
        </p:txBody>
      </p:sp>
      <p:cxnSp>
        <p:nvCxnSpPr>
          <p:cNvPr id="29" name="Straight Arrow Connector 28">
            <a:extLst>
              <a:ext uri="{FF2B5EF4-FFF2-40B4-BE49-F238E27FC236}">
                <a16:creationId xmlns:a16="http://schemas.microsoft.com/office/drawing/2014/main" id="{DA0734A7-E96F-4851-9666-A33AA5DDA88F}"/>
              </a:ext>
            </a:extLst>
          </p:cNvPr>
          <p:cNvCxnSpPr>
            <a:cxnSpLocks/>
            <a:stCxn id="23" idx="2"/>
            <a:endCxn id="32" idx="1"/>
          </p:cNvCxnSpPr>
          <p:nvPr/>
        </p:nvCxnSpPr>
        <p:spPr>
          <a:xfrm flipV="1">
            <a:off x="7899846" y="2529832"/>
            <a:ext cx="578089" cy="661775"/>
          </a:xfrm>
          <a:prstGeom prst="straightConnector1">
            <a:avLst/>
          </a:prstGeom>
          <a:solidFill>
            <a:schemeClr val="accent2"/>
          </a:solidFill>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EBD8314E-560D-4358-B66C-C6D22A5D722B}"/>
              </a:ext>
            </a:extLst>
          </p:cNvPr>
          <p:cNvCxnSpPr>
            <a:cxnSpLocks/>
            <a:stCxn id="23" idx="2"/>
            <a:endCxn id="33" idx="1"/>
          </p:cNvCxnSpPr>
          <p:nvPr/>
        </p:nvCxnSpPr>
        <p:spPr>
          <a:xfrm>
            <a:off x="7899846" y="3191607"/>
            <a:ext cx="578089" cy="675191"/>
          </a:xfrm>
          <a:prstGeom prst="straightConnector1">
            <a:avLst/>
          </a:prstGeom>
          <a:solidFill>
            <a:schemeClr val="accent2"/>
          </a:solidFill>
          <a:ln w="127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A578B5C6-0737-430C-A79B-235256F47B37}"/>
              </a:ext>
            </a:extLst>
          </p:cNvPr>
          <p:cNvSpPr/>
          <p:nvPr/>
        </p:nvSpPr>
        <p:spPr>
          <a:xfrm>
            <a:off x="8477935" y="2144711"/>
            <a:ext cx="2564025" cy="770242"/>
          </a:xfrm>
          <a:prstGeom prst="rect">
            <a:avLst/>
          </a:prstGeom>
          <a:solidFill>
            <a:schemeClr val="accent2"/>
          </a:solidFill>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rPr>
              <a:t>ENA 100 mg QD + AZA</a:t>
            </a:r>
            <a:br>
              <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rPr>
            </a:br>
            <a:r>
              <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rPr>
              <a:t>(n=68)</a:t>
            </a:r>
          </a:p>
        </p:txBody>
      </p:sp>
      <p:sp>
        <p:nvSpPr>
          <p:cNvPr id="33" name="Rectangle 32">
            <a:extLst>
              <a:ext uri="{FF2B5EF4-FFF2-40B4-BE49-F238E27FC236}">
                <a16:creationId xmlns:a16="http://schemas.microsoft.com/office/drawing/2014/main" id="{BC48148B-3417-4453-BDC5-7FFC7A5E3436}"/>
              </a:ext>
            </a:extLst>
          </p:cNvPr>
          <p:cNvSpPr/>
          <p:nvPr/>
        </p:nvSpPr>
        <p:spPr>
          <a:xfrm>
            <a:off x="8477935" y="3491423"/>
            <a:ext cx="2564026" cy="750749"/>
          </a:xfrm>
          <a:prstGeom prst="rect">
            <a:avLst/>
          </a:prstGeom>
          <a:solidFill>
            <a:schemeClr val="accent2"/>
          </a:solidFill>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rPr>
              <a:t>AZA Only</a:t>
            </a:r>
            <a:br>
              <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rPr>
            </a:br>
            <a:r>
              <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rPr>
              <a:t>(n=33)</a:t>
            </a:r>
          </a:p>
        </p:txBody>
      </p:sp>
      <p:sp>
        <p:nvSpPr>
          <p:cNvPr id="35" name="TextBox 34">
            <a:extLst>
              <a:ext uri="{FF2B5EF4-FFF2-40B4-BE49-F238E27FC236}">
                <a16:creationId xmlns:a16="http://schemas.microsoft.com/office/drawing/2014/main" id="{813C700C-4DF3-432D-880E-4234954D5BAB}"/>
              </a:ext>
            </a:extLst>
          </p:cNvPr>
          <p:cNvSpPr txBox="1"/>
          <p:nvPr/>
        </p:nvSpPr>
        <p:spPr>
          <a:xfrm rot="16200000">
            <a:off x="10716131" y="3008729"/>
            <a:ext cx="2104310" cy="365760"/>
          </a:xfrm>
          <a:prstGeom prst="rect">
            <a:avLst/>
          </a:prstGeom>
          <a:solidFill>
            <a:schemeClr val="accent5">
              <a:lumMod val="40000"/>
              <a:lumOff val="60000"/>
            </a:schemeClr>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4C4C4C"/>
                </a:solidFill>
                <a:effectLst/>
                <a:uLnTx/>
                <a:uFillTx/>
                <a:latin typeface="Arial" panose="020B0604020202020204"/>
                <a:ea typeface="+mn-ea"/>
                <a:cs typeface="+mn-cs"/>
              </a:rPr>
              <a:t>Follow-up</a:t>
            </a:r>
          </a:p>
        </p:txBody>
      </p:sp>
      <p:cxnSp>
        <p:nvCxnSpPr>
          <p:cNvPr id="36" name="Straight Arrow Connector 35">
            <a:extLst>
              <a:ext uri="{FF2B5EF4-FFF2-40B4-BE49-F238E27FC236}">
                <a16:creationId xmlns:a16="http://schemas.microsoft.com/office/drawing/2014/main" id="{04998B93-8F69-4C3D-8F15-426C5F63DCEA}"/>
              </a:ext>
            </a:extLst>
          </p:cNvPr>
          <p:cNvCxnSpPr>
            <a:cxnSpLocks/>
            <a:stCxn id="27" idx="3"/>
          </p:cNvCxnSpPr>
          <p:nvPr/>
        </p:nvCxnSpPr>
        <p:spPr>
          <a:xfrm>
            <a:off x="6520705" y="2520603"/>
            <a:ext cx="342025" cy="0"/>
          </a:xfrm>
          <a:prstGeom prst="straightConnector1">
            <a:avLst/>
          </a:prstGeom>
          <a:ln w="12700">
            <a:solidFill>
              <a:schemeClr val="tx1">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1D0A2E9A-308E-4CA5-AC6A-EF3A58180EF1}"/>
              </a:ext>
            </a:extLst>
          </p:cNvPr>
          <p:cNvCxnSpPr>
            <a:cxnSpLocks/>
            <a:stCxn id="33" idx="3"/>
          </p:cNvCxnSpPr>
          <p:nvPr/>
        </p:nvCxnSpPr>
        <p:spPr>
          <a:xfrm>
            <a:off x="11041961" y="3866798"/>
            <a:ext cx="543444" cy="0"/>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4D901F6B-FEAA-43E2-AC2E-21320BC393E2}"/>
              </a:ext>
            </a:extLst>
          </p:cNvPr>
          <p:cNvCxnSpPr>
            <a:cxnSpLocks/>
            <a:stCxn id="32" idx="3"/>
          </p:cNvCxnSpPr>
          <p:nvPr/>
        </p:nvCxnSpPr>
        <p:spPr>
          <a:xfrm>
            <a:off x="11041960" y="2529832"/>
            <a:ext cx="543445" cy="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a16="http://schemas.microsoft.com/office/drawing/2014/main" id="{19A2E2B4-F845-43C3-A132-42602FC07DEF}"/>
              </a:ext>
            </a:extLst>
          </p:cNvPr>
          <p:cNvSpPr/>
          <p:nvPr/>
        </p:nvSpPr>
        <p:spPr>
          <a:xfrm>
            <a:off x="3866434" y="1464503"/>
            <a:ext cx="3306879" cy="469729"/>
          </a:xfrm>
          <a:prstGeom prst="rect">
            <a:avLst/>
          </a:prstGeom>
          <a:solidFill>
            <a:schemeClr val="bg1">
              <a:lumMod val="95000"/>
            </a:schemeClr>
          </a:solidFill>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lumMod val="50000"/>
                  </a:srgbClr>
                </a:solidFill>
                <a:effectLst/>
                <a:uLnTx/>
                <a:uFillTx/>
                <a:latin typeface="Arial" panose="020B0604020202020204"/>
                <a:ea typeface="+mn-ea"/>
                <a:cs typeface="+mn-cs"/>
              </a:rPr>
              <a:t>Phase Ib: Dose-finding (3+3) and </a:t>
            </a:r>
            <a:br>
              <a:rPr kumimoji="0" lang="en-US" sz="1200" b="1" i="0" u="none" strike="noStrike" kern="1200" cap="none" spc="0" normalizeH="0" baseline="0" noProof="0" dirty="0">
                <a:ln>
                  <a:noFill/>
                </a:ln>
                <a:solidFill>
                  <a:srgbClr val="FFFFFF">
                    <a:lumMod val="50000"/>
                  </a:srgbClr>
                </a:solidFill>
                <a:effectLst/>
                <a:uLnTx/>
                <a:uFillTx/>
                <a:latin typeface="Arial" panose="020B0604020202020204"/>
                <a:ea typeface="+mn-ea"/>
                <a:cs typeface="+mn-cs"/>
              </a:rPr>
            </a:br>
            <a:r>
              <a:rPr kumimoji="0" lang="en-US" sz="1200" b="1" i="0" u="none" strike="noStrike" kern="1200" cap="none" spc="0" normalizeH="0" baseline="0" noProof="0" dirty="0">
                <a:ln>
                  <a:noFill/>
                </a:ln>
                <a:solidFill>
                  <a:srgbClr val="FFFFFF">
                    <a:lumMod val="50000"/>
                  </a:srgbClr>
                </a:solidFill>
                <a:effectLst/>
                <a:uLnTx/>
                <a:uFillTx/>
                <a:latin typeface="Arial" panose="020B0604020202020204"/>
                <a:ea typeface="+mn-ea"/>
                <a:cs typeface="+mn-cs"/>
              </a:rPr>
              <a:t>IVO+ AZA Expansion</a:t>
            </a:r>
            <a:endParaRPr kumimoji="0" lang="en-US" sz="1200" b="1" i="0" u="none" strike="noStrike" kern="1200" cap="none" spc="0" normalizeH="0" baseline="30000" noProof="0" dirty="0">
              <a:ln>
                <a:noFill/>
              </a:ln>
              <a:solidFill>
                <a:srgbClr val="FFFFFF">
                  <a:lumMod val="50000"/>
                </a:srgbClr>
              </a:solidFill>
              <a:effectLst/>
              <a:uLnTx/>
              <a:uFillTx/>
              <a:latin typeface="Arial" panose="020B0604020202020204"/>
              <a:ea typeface="+mn-ea"/>
              <a:cs typeface="+mn-cs"/>
            </a:endParaRPr>
          </a:p>
        </p:txBody>
      </p:sp>
      <p:sp>
        <p:nvSpPr>
          <p:cNvPr id="41" name="TextBox 40">
            <a:extLst>
              <a:ext uri="{FF2B5EF4-FFF2-40B4-BE49-F238E27FC236}">
                <a16:creationId xmlns:a16="http://schemas.microsoft.com/office/drawing/2014/main" id="{13653D74-E115-4D99-BAB4-5F7399286381}"/>
              </a:ext>
            </a:extLst>
          </p:cNvPr>
          <p:cNvSpPr txBox="1"/>
          <p:nvPr/>
        </p:nvSpPr>
        <p:spPr>
          <a:xfrm>
            <a:off x="7951406" y="2488828"/>
            <a:ext cx="236979"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222658"/>
                </a:solidFill>
                <a:effectLst/>
                <a:uLnTx/>
                <a:uFillTx/>
                <a:latin typeface="Arial" panose="020B0604020202020204"/>
                <a:ea typeface="+mn-ea"/>
                <a:cs typeface="+mn-cs"/>
              </a:rPr>
              <a:t>2</a:t>
            </a:r>
          </a:p>
        </p:txBody>
      </p:sp>
      <p:sp>
        <p:nvSpPr>
          <p:cNvPr id="42" name="TextBox 41">
            <a:extLst>
              <a:ext uri="{FF2B5EF4-FFF2-40B4-BE49-F238E27FC236}">
                <a16:creationId xmlns:a16="http://schemas.microsoft.com/office/drawing/2014/main" id="{C572D51E-33F4-4ADC-85B5-A60558102016}"/>
              </a:ext>
            </a:extLst>
          </p:cNvPr>
          <p:cNvSpPr txBox="1"/>
          <p:nvPr/>
        </p:nvSpPr>
        <p:spPr>
          <a:xfrm>
            <a:off x="7951406" y="3606615"/>
            <a:ext cx="236979"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222658"/>
                </a:solidFill>
                <a:effectLst/>
                <a:uLnTx/>
                <a:uFillTx/>
                <a:latin typeface="Arial" panose="020B0604020202020204"/>
                <a:ea typeface="+mn-ea"/>
                <a:cs typeface="+mn-cs"/>
              </a:rPr>
              <a:t>1</a:t>
            </a:r>
          </a:p>
        </p:txBody>
      </p:sp>
      <p:sp>
        <p:nvSpPr>
          <p:cNvPr id="45" name="Rectangle 44">
            <a:extLst>
              <a:ext uri="{FF2B5EF4-FFF2-40B4-BE49-F238E27FC236}">
                <a16:creationId xmlns:a16="http://schemas.microsoft.com/office/drawing/2014/main" id="{1152AF01-4592-435C-BB05-AD0F9AF6ECC8}"/>
              </a:ext>
            </a:extLst>
          </p:cNvPr>
          <p:cNvSpPr/>
          <p:nvPr/>
        </p:nvSpPr>
        <p:spPr>
          <a:xfrm>
            <a:off x="2915799" y="2328095"/>
            <a:ext cx="669504" cy="384048"/>
          </a:xfrm>
          <a:prstGeom prst="rect">
            <a:avLst/>
          </a:prstGeom>
          <a:solidFill>
            <a:schemeClr val="bg1">
              <a:lumMod val="95000"/>
            </a:schemeClr>
          </a:solidFill>
          <a:ln/>
        </p:spPr>
        <p:style>
          <a:lnRef idx="0">
            <a:schemeClr val="accent5"/>
          </a:lnRef>
          <a:fillRef idx="3">
            <a:schemeClr val="accent5"/>
          </a:fillRef>
          <a:effectRef idx="3">
            <a:schemeClr val="accent5"/>
          </a:effectRef>
          <a:fontRef idx="minor">
            <a:schemeClr val="lt1"/>
          </a:fontRef>
        </p:style>
        <p:txBody>
          <a:bodyPr lIns="0" r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lumMod val="50000"/>
                  </a:srgbClr>
                </a:solidFill>
                <a:effectLst/>
                <a:uLnTx/>
                <a:uFillTx/>
                <a:latin typeface="Arial" panose="020B0604020202020204"/>
                <a:ea typeface="+mn-ea"/>
                <a:cs typeface="+mn-cs"/>
              </a:rPr>
              <a:t>m</a:t>
            </a:r>
            <a:r>
              <a:rPr kumimoji="0" lang="en-US" sz="1200" b="0" i="1" u="none" strike="noStrike" kern="1200" cap="none" spc="0" normalizeH="0" baseline="0" noProof="0" dirty="0">
                <a:ln>
                  <a:noFill/>
                </a:ln>
                <a:solidFill>
                  <a:srgbClr val="FFFFFF">
                    <a:lumMod val="50000"/>
                  </a:srgbClr>
                </a:solidFill>
                <a:effectLst/>
                <a:uLnTx/>
                <a:uFillTx/>
                <a:latin typeface="Arial" panose="020B0604020202020204"/>
                <a:ea typeface="+mn-ea"/>
                <a:cs typeface="+mn-cs"/>
              </a:rPr>
              <a:t>IDH1</a:t>
            </a:r>
          </a:p>
        </p:txBody>
      </p:sp>
      <p:cxnSp>
        <p:nvCxnSpPr>
          <p:cNvPr id="47" name="Straight Arrow Connector 46">
            <a:extLst>
              <a:ext uri="{FF2B5EF4-FFF2-40B4-BE49-F238E27FC236}">
                <a16:creationId xmlns:a16="http://schemas.microsoft.com/office/drawing/2014/main" id="{A5FDE088-4F2A-43DF-9243-7401CAA49344}"/>
              </a:ext>
            </a:extLst>
          </p:cNvPr>
          <p:cNvCxnSpPr>
            <a:cxnSpLocks/>
            <a:stCxn id="45" idx="3"/>
            <a:endCxn id="27" idx="1"/>
          </p:cNvCxnSpPr>
          <p:nvPr/>
        </p:nvCxnSpPr>
        <p:spPr>
          <a:xfrm>
            <a:off x="3585303" y="2520119"/>
            <a:ext cx="286224" cy="484"/>
          </a:xfrm>
          <a:prstGeom prst="straightConnector1">
            <a:avLst/>
          </a:prstGeom>
          <a:ln w="12700">
            <a:solidFill>
              <a:schemeClr val="tx1">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617E1A28-EA96-48EE-9288-F7AE9E428444}"/>
              </a:ext>
            </a:extLst>
          </p:cNvPr>
          <p:cNvSpPr txBox="1"/>
          <p:nvPr/>
        </p:nvSpPr>
        <p:spPr>
          <a:xfrm>
            <a:off x="7534085" y="4880655"/>
            <a:ext cx="4359098" cy="777136"/>
          </a:xfrm>
          <a:prstGeom prst="rect">
            <a:avLst/>
          </a:prstGeom>
          <a:solidFill>
            <a:schemeClr val="bg1"/>
          </a:solidFill>
          <a:ln w="19050">
            <a:solidFill>
              <a:schemeClr val="accent2"/>
            </a:solidFill>
          </a:ln>
        </p:spPr>
        <p:txBody>
          <a:bodyPr wrap="square" rtlCol="0">
            <a:noAutofit/>
          </a:bodyPr>
          <a:lstStyle/>
          <a:p>
            <a:pPr marL="111125" marR="0" lvl="0" indent="-111125" algn="l" defTabSz="457200" rtl="0" eaLnBrk="1" fontAlgn="auto" latinLnBrk="0" hangingPunct="1">
              <a:lnSpc>
                <a:spcPct val="100000"/>
              </a:lnSpc>
              <a:spcBef>
                <a:spcPts val="0"/>
              </a:spcBef>
              <a:spcAft>
                <a:spcPts val="300"/>
              </a:spcAft>
              <a:buClrTx/>
              <a:buSzTx/>
              <a:buFontTx/>
              <a:buNone/>
              <a:tabLst/>
              <a:defRPr/>
            </a:pPr>
            <a:r>
              <a:rPr kumimoji="0" lang="en-US" sz="1400" b="1" i="0" u="none" strike="noStrike" kern="1200" cap="none" spc="0" normalizeH="0" baseline="0" noProof="0" dirty="0">
                <a:ln>
                  <a:noFill/>
                </a:ln>
                <a:solidFill>
                  <a:srgbClr val="4C4C4C"/>
                </a:solidFill>
                <a:effectLst/>
                <a:uLnTx/>
                <a:uFillTx/>
                <a:latin typeface="Arial" panose="020B0604020202020204"/>
                <a:ea typeface="+mn-ea"/>
                <a:cs typeface="+mn-cs"/>
              </a:rPr>
              <a:t>Primary Endpoint:</a:t>
            </a:r>
            <a:r>
              <a:rPr kumimoji="0" lang="en-US" sz="1400" b="1" i="0" u="none" strike="noStrike" kern="1200" cap="none" spc="0" normalizeH="0" baseline="0" noProof="0" dirty="0">
                <a:ln>
                  <a:noFill/>
                </a:ln>
                <a:solidFill>
                  <a:srgbClr val="1EA9DB"/>
                </a:solidFill>
                <a:effectLst/>
                <a:uLnTx/>
                <a:uFillTx/>
                <a:latin typeface="Arial" panose="020B0604020202020204"/>
                <a:ea typeface="+mn-ea"/>
                <a:cs typeface="+mn-cs"/>
              </a:rPr>
              <a:t> </a:t>
            </a:r>
            <a:r>
              <a:rPr kumimoji="0" lang="en-US" sz="1400" b="1" i="0" u="none" strike="noStrike" kern="1200" cap="none" spc="0" normalizeH="0" baseline="0" noProof="0" dirty="0">
                <a:ln>
                  <a:noFill/>
                </a:ln>
                <a:solidFill>
                  <a:srgbClr val="222658"/>
                </a:solidFill>
                <a:effectLst/>
                <a:uLnTx/>
                <a:uFillTx/>
                <a:latin typeface="Arial" panose="020B0604020202020204"/>
                <a:ea typeface="+mn-ea"/>
                <a:cs typeface="+mn-cs"/>
              </a:rPr>
              <a:t>ORR</a:t>
            </a:r>
            <a:endParaRPr kumimoji="0" lang="en-US" sz="1400" b="0" i="0" u="none" strike="noStrike" kern="1200" cap="none" spc="0" normalizeH="0" baseline="30000" noProof="0" dirty="0">
              <a:ln>
                <a:noFill/>
              </a:ln>
              <a:solidFill>
                <a:srgbClr val="222658"/>
              </a:solidFill>
              <a:effectLst/>
              <a:highlight>
                <a:srgbClr val="FFFF00"/>
              </a:highlight>
              <a:uLnTx/>
              <a:uFillTx/>
              <a:latin typeface="Arial" panose="020B0604020202020204"/>
              <a:ea typeface="+mn-ea"/>
              <a:cs typeface="+mn-cs"/>
            </a:endParaRPr>
          </a:p>
          <a:p>
            <a:pPr marL="111125" marR="0" lvl="0" indent="-111125" algn="l" defTabSz="485775" rtl="0" eaLnBrk="1" fontAlgn="auto" latinLnBrk="0" hangingPunct="1">
              <a:lnSpc>
                <a:spcPct val="100000"/>
              </a:lnSpc>
              <a:spcBef>
                <a:spcPts val="0"/>
              </a:spcBef>
              <a:spcAft>
                <a:spcPts val="300"/>
              </a:spcAft>
              <a:buClrTx/>
              <a:buSzTx/>
              <a:buFontTx/>
              <a:buNone/>
              <a:tabLst/>
              <a:defRPr/>
            </a:pPr>
            <a:r>
              <a:rPr kumimoji="0" lang="en-US" sz="1400" b="1" i="0" u="none" strike="noStrike" kern="1200" cap="none" spc="0" normalizeH="0" baseline="0" noProof="0" dirty="0">
                <a:ln>
                  <a:noFill/>
                </a:ln>
                <a:solidFill>
                  <a:srgbClr val="4C4C4C"/>
                </a:solidFill>
                <a:effectLst/>
                <a:uLnTx/>
                <a:uFillTx/>
                <a:latin typeface="Arial" panose="020B0604020202020204"/>
                <a:ea typeface="+mn-ea"/>
                <a:cs typeface="+mn-cs"/>
              </a:rPr>
              <a:t>Key Secondary Endpoints: </a:t>
            </a:r>
            <a:r>
              <a:rPr kumimoji="0" lang="en-US" sz="1400" b="0" i="0" u="none" strike="noStrike" kern="1200" cap="none" spc="0" normalizeH="0" baseline="0" noProof="0" dirty="0">
                <a:ln>
                  <a:noFill/>
                </a:ln>
                <a:solidFill>
                  <a:srgbClr val="4C4C4C"/>
                </a:solidFill>
                <a:effectLst/>
                <a:uLnTx/>
                <a:uFillTx/>
                <a:latin typeface="Arial" panose="020B0604020202020204"/>
                <a:ea typeface="+mn-ea"/>
                <a:cs typeface="+mn-cs"/>
              </a:rPr>
              <a:t>CR rate, safety, overall survival (OS), event-free survival (EFS)</a:t>
            </a:r>
          </a:p>
        </p:txBody>
      </p:sp>
      <p:sp>
        <p:nvSpPr>
          <p:cNvPr id="40" name="TextBox 39">
            <a:extLst>
              <a:ext uri="{FF2B5EF4-FFF2-40B4-BE49-F238E27FC236}">
                <a16:creationId xmlns:a16="http://schemas.microsoft.com/office/drawing/2014/main" id="{67D20A45-7836-489E-A783-C44CBDF15CDC}"/>
              </a:ext>
            </a:extLst>
          </p:cNvPr>
          <p:cNvSpPr txBox="1"/>
          <p:nvPr/>
        </p:nvSpPr>
        <p:spPr>
          <a:xfrm>
            <a:off x="3933073" y="4463087"/>
            <a:ext cx="8021656" cy="276999"/>
          </a:xfrm>
          <a:prstGeom prst="rect">
            <a:avLst/>
          </a:prstGeom>
          <a:solidFill>
            <a:schemeClr val="bg1">
              <a:lumMod val="95000"/>
            </a:schemeClr>
          </a:solidFill>
          <a:ln w="12700">
            <a:solidFill>
              <a:schemeClr val="tx1"/>
            </a:solidFill>
          </a:ln>
        </p:spPr>
        <p:txBody>
          <a:bodyPr wrap="square" rtlCol="0">
            <a:spAutoFit/>
          </a:bodyPr>
          <a:lstStyle/>
          <a:p>
            <a:pPr marL="111125" marR="0" lvl="0" indent="-111125" algn="ctr" defTabSz="4572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dirty="0">
                <a:ln>
                  <a:noFill/>
                </a:ln>
                <a:solidFill>
                  <a:srgbClr val="4C4C4C"/>
                </a:solidFill>
                <a:effectLst/>
                <a:uLnTx/>
                <a:uFillTx/>
                <a:latin typeface="Arial" panose="020B0604020202020204"/>
                <a:ea typeface="+mn-ea"/>
                <a:cs typeface="+mn-cs"/>
              </a:rPr>
              <a:t>SC AZA 75mg/m</a:t>
            </a:r>
            <a:r>
              <a:rPr kumimoji="0" lang="en-US" sz="1200" b="0" i="0" u="none" strike="noStrike" kern="1200" cap="none" spc="0" normalizeH="0" baseline="30000" noProof="0" dirty="0">
                <a:ln>
                  <a:noFill/>
                </a:ln>
                <a:solidFill>
                  <a:srgbClr val="4C4C4C"/>
                </a:solidFill>
                <a:effectLst/>
                <a:uLnTx/>
                <a:uFillTx/>
                <a:latin typeface="Arial" panose="020B0604020202020204"/>
                <a:ea typeface="+mn-ea"/>
                <a:cs typeface="+mn-cs"/>
              </a:rPr>
              <a:t>2</a:t>
            </a:r>
            <a:r>
              <a:rPr kumimoji="0" lang="en-US" sz="1200" b="0" i="0" u="none" strike="noStrike" kern="1200" cap="none" spc="0" normalizeH="0" baseline="0" noProof="0" dirty="0">
                <a:ln>
                  <a:noFill/>
                </a:ln>
                <a:solidFill>
                  <a:srgbClr val="4C4C4C"/>
                </a:solidFill>
                <a:effectLst/>
                <a:uLnTx/>
                <a:uFillTx/>
                <a:latin typeface="Arial" panose="020B0604020202020204"/>
                <a:ea typeface="+mn-ea"/>
                <a:cs typeface="+mn-cs"/>
              </a:rPr>
              <a:t>/day x 7 days/ 28-day cycle (all study phases)</a:t>
            </a:r>
          </a:p>
        </p:txBody>
      </p:sp>
      <p:cxnSp>
        <p:nvCxnSpPr>
          <p:cNvPr id="49" name="Straight Arrow Connector 48">
            <a:extLst>
              <a:ext uri="{FF2B5EF4-FFF2-40B4-BE49-F238E27FC236}">
                <a16:creationId xmlns:a16="http://schemas.microsoft.com/office/drawing/2014/main" id="{70BC64CF-B6EE-4E15-9AF9-6D0219AC4740}"/>
              </a:ext>
            </a:extLst>
          </p:cNvPr>
          <p:cNvCxnSpPr>
            <a:cxnSpLocks/>
            <a:stCxn id="14" idx="3"/>
            <a:endCxn id="45" idx="1"/>
          </p:cNvCxnSpPr>
          <p:nvPr/>
        </p:nvCxnSpPr>
        <p:spPr>
          <a:xfrm flipV="1">
            <a:off x="2632035" y="2520119"/>
            <a:ext cx="283764" cy="670694"/>
          </a:xfrm>
          <a:prstGeom prst="straightConnector1">
            <a:avLst/>
          </a:prstGeom>
          <a:ln w="12700">
            <a:solidFill>
              <a:schemeClr val="tx1">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BE03C8A3-B304-4CC2-B85E-9B023B3F89A2}"/>
              </a:ext>
            </a:extLst>
          </p:cNvPr>
          <p:cNvCxnSpPr>
            <a:cxnSpLocks/>
            <a:stCxn id="14" idx="3"/>
            <a:endCxn id="46" idx="1"/>
          </p:cNvCxnSpPr>
          <p:nvPr/>
        </p:nvCxnSpPr>
        <p:spPr>
          <a:xfrm>
            <a:off x="2632035" y="3190813"/>
            <a:ext cx="277767" cy="436197"/>
          </a:xfrm>
          <a:prstGeom prst="straightConnector1">
            <a:avLst/>
          </a:prstGeom>
          <a:ln w="38100">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332D76E8-FB41-43A3-B2BF-2F74EFFB18A5}"/>
              </a:ext>
            </a:extLst>
          </p:cNvPr>
          <p:cNvCxnSpPr>
            <a:cxnSpLocks/>
            <a:stCxn id="46" idx="3"/>
          </p:cNvCxnSpPr>
          <p:nvPr/>
        </p:nvCxnSpPr>
        <p:spPr>
          <a:xfrm flipV="1">
            <a:off x="3577687" y="3197250"/>
            <a:ext cx="578035" cy="429760"/>
          </a:xfrm>
          <a:prstGeom prst="straightConnector1">
            <a:avLst/>
          </a:prstGeom>
          <a:ln w="38100">
            <a:solidFill>
              <a:schemeClr val="accent1"/>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FB17649-BF3F-47A0-968F-81597C2F9F8E}"/>
              </a:ext>
            </a:extLst>
          </p:cNvPr>
          <p:cNvCxnSpPr>
            <a:cxnSpLocks/>
            <a:stCxn id="23" idx="0"/>
          </p:cNvCxnSpPr>
          <p:nvPr/>
        </p:nvCxnSpPr>
        <p:spPr>
          <a:xfrm flipH="1">
            <a:off x="4149726" y="3191607"/>
            <a:ext cx="3384360" cy="0"/>
          </a:xfrm>
          <a:prstGeom prst="line">
            <a:avLst/>
          </a:prstGeom>
          <a:ln w="38100">
            <a:solidFill>
              <a:schemeClr val="accent1"/>
            </a:solidFill>
            <a:prstDash val="solid"/>
            <a:head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396B6318-5627-42CC-B2E3-8E389C9EFF3D}"/>
              </a:ext>
            </a:extLst>
          </p:cNvPr>
          <p:cNvSpPr txBox="1"/>
          <p:nvPr/>
        </p:nvSpPr>
        <p:spPr>
          <a:xfrm rot="16200000">
            <a:off x="5969370" y="3058015"/>
            <a:ext cx="2094498" cy="276999"/>
          </a:xfrm>
          <a:prstGeom prst="rect">
            <a:avLst/>
          </a:prstGeom>
          <a:solidFill>
            <a:schemeClr val="tx1">
              <a:lumMod val="20000"/>
              <a:lumOff val="80000"/>
            </a:schemeClr>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lumMod val="50000"/>
                  </a:srgbClr>
                </a:solidFill>
                <a:effectLst/>
                <a:uLnTx/>
                <a:uFillTx/>
                <a:latin typeface="Arial" panose="020B0604020202020204"/>
                <a:ea typeface="+mn-ea"/>
                <a:cs typeface="+mn-cs"/>
              </a:rPr>
              <a:t>Follow-up</a:t>
            </a:r>
            <a:endParaRPr kumimoji="0" lang="en-US" sz="1400" b="0" i="0" u="none" strike="noStrike" kern="1200" cap="none" spc="0" normalizeH="0" baseline="0" noProof="0" dirty="0">
              <a:ln>
                <a:noFill/>
              </a:ln>
              <a:solidFill>
                <a:srgbClr val="FFFFFF">
                  <a:lumMod val="50000"/>
                </a:srgbClr>
              </a:solidFill>
              <a:effectLst/>
              <a:uLnTx/>
              <a:uFillTx/>
              <a:latin typeface="Arial" panose="020B0604020202020204"/>
              <a:ea typeface="+mn-ea"/>
              <a:cs typeface="+mn-cs"/>
            </a:endParaRPr>
          </a:p>
        </p:txBody>
      </p:sp>
      <p:sp>
        <p:nvSpPr>
          <p:cNvPr id="50" name="Rectangle 49">
            <a:extLst>
              <a:ext uri="{FF2B5EF4-FFF2-40B4-BE49-F238E27FC236}">
                <a16:creationId xmlns:a16="http://schemas.microsoft.com/office/drawing/2014/main" id="{0641BAB8-5E64-44F4-BA37-F8CB8D3CCFAB}"/>
              </a:ext>
            </a:extLst>
          </p:cNvPr>
          <p:cNvSpPr/>
          <p:nvPr/>
        </p:nvSpPr>
        <p:spPr>
          <a:xfrm>
            <a:off x="382144" y="6011565"/>
            <a:ext cx="10632384" cy="507831"/>
          </a:xfrm>
          <a:prstGeom prst="rect">
            <a:avLst/>
          </a:prstGeom>
        </p:spPr>
        <p:txBody>
          <a:bodyPr wrap="square" anchor="b"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4C4C4C"/>
                </a:solidFill>
                <a:effectLst/>
                <a:uLnTx/>
                <a:uFillTx/>
                <a:latin typeface="Arial" panose="020B0604020202020204"/>
                <a:ea typeface="+mn-ea"/>
                <a:cs typeface="+mn-cs"/>
              </a:rPr>
              <a:t>*Dose finding for ENA or IVO; AZA dose remained constant.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4C4C4C"/>
                </a:solidFill>
                <a:effectLst/>
                <a:uLnTx/>
                <a:uFillTx/>
                <a:latin typeface="Arial" panose="020B0604020202020204"/>
                <a:ea typeface="+mn-ea"/>
                <a:cs typeface="+mn-cs"/>
              </a:rPr>
              <a:t>AML, acute myeloid leukemia; AZA, azacitidine; CR, complete remission; EFS, event-free survival; ENA, enasidenib; HMA, hypomethylating agent; IVO, ivosidenib; m</a:t>
            </a:r>
            <a:r>
              <a:rPr kumimoji="0" lang="en-US" sz="900" b="0" i="1" u="none" strike="noStrike" kern="1200" cap="none" spc="0" normalizeH="0" baseline="0" noProof="0" dirty="0">
                <a:ln>
                  <a:noFill/>
                </a:ln>
                <a:solidFill>
                  <a:srgbClr val="4C4C4C"/>
                </a:solidFill>
                <a:effectLst/>
                <a:uLnTx/>
                <a:uFillTx/>
                <a:latin typeface="Arial" panose="020B0604020202020204"/>
                <a:ea typeface="+mn-ea"/>
                <a:cs typeface="+mn-cs"/>
              </a:rPr>
              <a:t>IDH1</a:t>
            </a:r>
            <a:r>
              <a:rPr kumimoji="0" lang="en-US" sz="900" b="0" i="0" u="none" strike="noStrike" kern="1200" cap="none" spc="0" normalizeH="0" baseline="0" noProof="0" dirty="0">
                <a:ln>
                  <a:noFill/>
                </a:ln>
                <a:solidFill>
                  <a:srgbClr val="4C4C4C"/>
                </a:solidFill>
                <a:effectLst/>
                <a:uLnTx/>
                <a:uFillTx/>
                <a:latin typeface="Arial" panose="020B0604020202020204"/>
                <a:ea typeface="+mn-ea"/>
                <a:cs typeface="+mn-cs"/>
              </a:rPr>
              <a:t>/m</a:t>
            </a:r>
            <a:r>
              <a:rPr kumimoji="0" lang="en-US" sz="900" b="0" i="1" u="none" strike="noStrike" kern="1200" cap="none" spc="0" normalizeH="0" baseline="0" noProof="0" dirty="0">
                <a:ln>
                  <a:noFill/>
                </a:ln>
                <a:solidFill>
                  <a:srgbClr val="4C4C4C"/>
                </a:solidFill>
                <a:effectLst/>
                <a:uLnTx/>
                <a:uFillTx/>
                <a:latin typeface="Arial" panose="020B0604020202020204"/>
                <a:ea typeface="+mn-ea"/>
                <a:cs typeface="+mn-cs"/>
              </a:rPr>
              <a:t>IDH2</a:t>
            </a:r>
            <a:r>
              <a:rPr kumimoji="0" lang="en-US" sz="900" b="0" i="0" u="none" strike="noStrike" kern="1200" cap="none" spc="0" normalizeH="0" baseline="0" noProof="0" dirty="0">
                <a:ln>
                  <a:noFill/>
                </a:ln>
                <a:solidFill>
                  <a:srgbClr val="4C4C4C"/>
                </a:solidFill>
                <a:effectLst/>
                <a:uLnTx/>
                <a:uFillTx/>
                <a:latin typeface="Arial" panose="020B0604020202020204"/>
                <a:ea typeface="+mn-ea"/>
                <a:cs typeface="+mn-cs"/>
              </a:rPr>
              <a:t>, mutant-</a:t>
            </a:r>
            <a:r>
              <a:rPr kumimoji="0" lang="en-US" sz="900" b="0" i="1" u="none" strike="noStrike" kern="1200" cap="none" spc="0" normalizeH="0" baseline="0" noProof="0" dirty="0">
                <a:ln>
                  <a:noFill/>
                </a:ln>
                <a:solidFill>
                  <a:srgbClr val="4C4C4C"/>
                </a:solidFill>
                <a:effectLst/>
                <a:uLnTx/>
                <a:uFillTx/>
                <a:latin typeface="Arial" panose="020B0604020202020204"/>
                <a:ea typeface="+mn-ea"/>
                <a:cs typeface="+mn-cs"/>
              </a:rPr>
              <a:t>IDH1</a:t>
            </a:r>
            <a:r>
              <a:rPr kumimoji="0" lang="en-US" sz="900" b="0" i="0" u="none" strike="noStrike" kern="1200" cap="none" spc="0" normalizeH="0" baseline="0" noProof="0" dirty="0">
                <a:ln>
                  <a:noFill/>
                </a:ln>
                <a:solidFill>
                  <a:srgbClr val="4C4C4C"/>
                </a:solidFill>
                <a:effectLst/>
                <a:uLnTx/>
                <a:uFillTx/>
                <a:latin typeface="Arial" panose="020B0604020202020204"/>
                <a:ea typeface="+mn-ea"/>
                <a:cs typeface="+mn-cs"/>
              </a:rPr>
              <a:t>/mutant-</a:t>
            </a:r>
            <a:r>
              <a:rPr kumimoji="0" lang="en-US" sz="900" b="0" i="1" u="none" strike="noStrike" kern="1200" cap="none" spc="0" normalizeH="0" baseline="0" noProof="0" dirty="0">
                <a:ln>
                  <a:noFill/>
                </a:ln>
                <a:solidFill>
                  <a:srgbClr val="4C4C4C"/>
                </a:solidFill>
                <a:effectLst/>
                <a:uLnTx/>
                <a:uFillTx/>
                <a:latin typeface="Arial" panose="020B0604020202020204"/>
                <a:ea typeface="+mn-ea"/>
                <a:cs typeface="+mn-cs"/>
              </a:rPr>
              <a:t>IDH2</a:t>
            </a:r>
            <a:r>
              <a:rPr kumimoji="0" lang="en-US" sz="900" b="0" i="0" u="none" strike="noStrike" kern="1200" cap="none" spc="0" normalizeH="0" baseline="0" noProof="0" dirty="0">
                <a:ln>
                  <a:noFill/>
                </a:ln>
                <a:solidFill>
                  <a:srgbClr val="4C4C4C"/>
                </a:solidFill>
                <a:effectLst/>
                <a:uLnTx/>
                <a:uFillTx/>
                <a:latin typeface="Arial" panose="020B0604020202020204"/>
                <a:ea typeface="+mn-ea"/>
                <a:cs typeface="+mn-cs"/>
              </a:rPr>
              <a:t>; ND, newly diagnosed; ORR, overall response rate; OS, overall survival; SC, subcutaneous.</a:t>
            </a:r>
          </a:p>
        </p:txBody>
      </p:sp>
      <p:sp>
        <p:nvSpPr>
          <p:cNvPr id="46" name="Rectangle 45">
            <a:extLst>
              <a:ext uri="{FF2B5EF4-FFF2-40B4-BE49-F238E27FC236}">
                <a16:creationId xmlns:a16="http://schemas.microsoft.com/office/drawing/2014/main" id="{72B5DF5F-6238-4799-821E-BD6984D23F14}"/>
              </a:ext>
            </a:extLst>
          </p:cNvPr>
          <p:cNvSpPr/>
          <p:nvPr/>
        </p:nvSpPr>
        <p:spPr>
          <a:xfrm>
            <a:off x="2909802" y="3434986"/>
            <a:ext cx="667885" cy="384048"/>
          </a:xfrm>
          <a:prstGeom prst="rect">
            <a:avLst/>
          </a:prstGeom>
          <a:solidFill>
            <a:schemeClr val="accent2">
              <a:lumMod val="20000"/>
              <a:lumOff val="80000"/>
            </a:schemeClr>
          </a:solidFill>
          <a:ln/>
        </p:spPr>
        <p:style>
          <a:lnRef idx="0">
            <a:schemeClr val="accent5"/>
          </a:lnRef>
          <a:fillRef idx="3">
            <a:schemeClr val="accent5"/>
          </a:fillRef>
          <a:effectRef idx="3">
            <a:schemeClr val="accent5"/>
          </a:effectRef>
          <a:fontRef idx="minor">
            <a:schemeClr val="lt1"/>
          </a:fontRef>
        </p:style>
        <p:txBody>
          <a:bodyPr lIns="0" r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4C4C4C"/>
                </a:solidFill>
                <a:effectLst/>
                <a:uLnTx/>
                <a:uFillTx/>
                <a:latin typeface="Arial" panose="020B0604020202020204"/>
                <a:ea typeface="+mn-ea"/>
                <a:cs typeface="+mn-cs"/>
              </a:rPr>
              <a:t>m</a:t>
            </a:r>
            <a:r>
              <a:rPr kumimoji="0" lang="en-US" sz="1400" b="1" i="1" u="none" strike="noStrike" kern="1200" cap="none" spc="0" normalizeH="0" baseline="0" noProof="0" dirty="0">
                <a:ln>
                  <a:noFill/>
                </a:ln>
                <a:solidFill>
                  <a:srgbClr val="4C4C4C"/>
                </a:solidFill>
                <a:effectLst/>
                <a:uLnTx/>
                <a:uFillTx/>
                <a:latin typeface="Arial" panose="020B0604020202020204"/>
                <a:ea typeface="+mn-ea"/>
                <a:cs typeface="+mn-cs"/>
              </a:rPr>
              <a:t>IDH2</a:t>
            </a:r>
          </a:p>
        </p:txBody>
      </p:sp>
      <p:sp>
        <p:nvSpPr>
          <p:cNvPr id="14" name="Rectangle 13">
            <a:extLst>
              <a:ext uri="{FF2B5EF4-FFF2-40B4-BE49-F238E27FC236}">
                <a16:creationId xmlns:a16="http://schemas.microsoft.com/office/drawing/2014/main" id="{49D067CC-B27B-4C52-9249-4E3CD318AD46}"/>
              </a:ext>
            </a:extLst>
          </p:cNvPr>
          <p:cNvSpPr/>
          <p:nvPr/>
        </p:nvSpPr>
        <p:spPr>
          <a:xfrm>
            <a:off x="382144" y="2139454"/>
            <a:ext cx="2249891" cy="2102718"/>
          </a:xfrm>
          <a:prstGeom prst="rect">
            <a:avLst/>
          </a:prstGeom>
          <a:solidFill>
            <a:srgbClr val="6F8190"/>
          </a:solidFill>
        </p:spPr>
        <p:style>
          <a:lnRef idx="0">
            <a:schemeClr val="accent2"/>
          </a:lnRef>
          <a:fillRef idx="3">
            <a:schemeClr val="accent2"/>
          </a:fillRef>
          <a:effectRef idx="3">
            <a:schemeClr val="accent2"/>
          </a:effectRef>
          <a:fontRef idx="minor">
            <a:schemeClr val="lt1"/>
          </a:fontRef>
        </p:style>
        <p:txBody>
          <a:bodyPr rtlCol="0" anchor="ctr"/>
          <a:lstStyle/>
          <a:p>
            <a:pPr marL="171450" marR="0" lvl="0" indent="-171450" algn="l" defTabSz="457200"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FFFFFF"/>
                </a:solidFill>
                <a:effectLst/>
                <a:uLnTx/>
                <a:uFillTx/>
                <a:latin typeface="Arial" panose="020B0604020202020204"/>
                <a:ea typeface="+mn-ea"/>
                <a:cs typeface="+mn-cs"/>
              </a:rPr>
              <a:t>ND-AML</a:t>
            </a:r>
          </a:p>
          <a:p>
            <a:pPr marL="171450" marR="0" lvl="0" indent="-171450" algn="l" defTabSz="457200"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FFFFFF"/>
                </a:solidFill>
                <a:effectLst/>
                <a:uLnTx/>
                <a:uFillTx/>
                <a:latin typeface="Arial" panose="020B0604020202020204"/>
                <a:ea typeface="+mn-ea"/>
                <a:cs typeface="+mn-cs"/>
              </a:rPr>
              <a:t>Age ≥18 years</a:t>
            </a:r>
          </a:p>
          <a:p>
            <a:pPr marL="171450" marR="0" lvl="0" indent="-171450" algn="l" defTabSz="457200"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FFFFFF"/>
                </a:solidFill>
                <a:effectLst/>
                <a:uLnTx/>
                <a:uFillTx/>
                <a:latin typeface="Arial" panose="020B0604020202020204"/>
                <a:ea typeface="+mn-ea"/>
                <a:cs typeface="+mn-cs"/>
              </a:rPr>
              <a:t>Ineligible for intensive chemotherapy</a:t>
            </a:r>
          </a:p>
          <a:p>
            <a:pPr marL="171450" marR="0" lvl="0" indent="-171450" algn="l" defTabSz="457200"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FFFFFF"/>
                </a:solidFill>
                <a:effectLst/>
                <a:uLnTx/>
                <a:uFillTx/>
                <a:latin typeface="Arial" panose="020B0604020202020204"/>
                <a:ea typeface="+mn-ea"/>
                <a:cs typeface="+mn-cs"/>
              </a:rPr>
              <a:t>Patients with antecedent hematologic disorders allowed </a:t>
            </a:r>
          </a:p>
          <a:p>
            <a:pPr marL="171450" marR="0" lvl="0" indent="-171450" algn="l" defTabSz="457200"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FFFFFF"/>
                </a:solidFill>
                <a:effectLst/>
                <a:uLnTx/>
                <a:uFillTx/>
                <a:latin typeface="Arial" panose="020B0604020202020204"/>
                <a:ea typeface="+mn-ea"/>
                <a:cs typeface="+mn-cs"/>
              </a:rPr>
              <a:t>Prior HMA excluded</a:t>
            </a:r>
          </a:p>
        </p:txBody>
      </p:sp>
      <p:cxnSp>
        <p:nvCxnSpPr>
          <p:cNvPr id="48" name="Straight Arrow Connector 47">
            <a:extLst>
              <a:ext uri="{FF2B5EF4-FFF2-40B4-BE49-F238E27FC236}">
                <a16:creationId xmlns:a16="http://schemas.microsoft.com/office/drawing/2014/main" id="{2FAEEEB6-FAB5-4AAC-9490-7E8A3E0F6981}"/>
              </a:ext>
            </a:extLst>
          </p:cNvPr>
          <p:cNvCxnSpPr>
            <a:cxnSpLocks/>
            <a:stCxn id="46" idx="3"/>
            <a:endCxn id="20" idx="1"/>
          </p:cNvCxnSpPr>
          <p:nvPr/>
        </p:nvCxnSpPr>
        <p:spPr>
          <a:xfrm>
            <a:off x="3577687" y="3627010"/>
            <a:ext cx="286966" cy="240258"/>
          </a:xfrm>
          <a:prstGeom prst="straightConnector1">
            <a:avLst/>
          </a:prstGeom>
          <a:ln w="127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088F08D3-4FCD-194C-9B72-E5EA4B4B1A34}"/>
              </a:ext>
            </a:extLst>
          </p:cNvPr>
          <p:cNvSpPr txBox="1"/>
          <p:nvPr/>
        </p:nvSpPr>
        <p:spPr>
          <a:xfrm>
            <a:off x="9241971" y="6488668"/>
            <a:ext cx="2698239" cy="369332"/>
          </a:xfrm>
          <a:prstGeom prst="rect">
            <a:avLst/>
          </a:prstGeom>
          <a:noFill/>
        </p:spPr>
        <p:txBody>
          <a:bodyPr wrap="none" rtlCol="0">
            <a:spAutoFit/>
          </a:bodyPr>
          <a:lstStyle/>
          <a:p>
            <a:r>
              <a:rPr lang="en-US" dirty="0">
                <a:solidFill>
                  <a:schemeClr val="accent1"/>
                </a:solidFill>
                <a:latin typeface="Arial" panose="020B0604020202020204" pitchFamily="34" charset="0"/>
                <a:cs typeface="Arial" panose="020B0604020202020204" pitchFamily="34" charset="0"/>
              </a:rPr>
              <a:t>DiNardo et al, EHA 2021</a:t>
            </a:r>
          </a:p>
        </p:txBody>
      </p:sp>
      <p:sp>
        <p:nvSpPr>
          <p:cNvPr id="51" name="TextBox 50">
            <a:extLst>
              <a:ext uri="{FF2B5EF4-FFF2-40B4-BE49-F238E27FC236}">
                <a16:creationId xmlns:a16="http://schemas.microsoft.com/office/drawing/2014/main" id="{1E4502D4-AEE5-9D4D-96FE-1C79926AE6D8}"/>
              </a:ext>
            </a:extLst>
          </p:cNvPr>
          <p:cNvSpPr txBox="1"/>
          <p:nvPr/>
        </p:nvSpPr>
        <p:spPr>
          <a:xfrm>
            <a:off x="493111" y="6488668"/>
            <a:ext cx="6169152" cy="369332"/>
          </a:xfrm>
          <a:prstGeom prst="rect">
            <a:avLst/>
          </a:prstGeom>
          <a:noFill/>
        </p:spPr>
        <p:txBody>
          <a:bodyPr wrap="square">
            <a:spAutoFit/>
          </a:bodyPr>
          <a:lstStyle/>
          <a:p>
            <a:pPr lvl="0">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1305266070"/>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352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Chart, line chart&#10;&#10;Description automatically generated">
            <a:extLst>
              <a:ext uri="{FF2B5EF4-FFF2-40B4-BE49-F238E27FC236}">
                <a16:creationId xmlns:a16="http://schemas.microsoft.com/office/drawing/2014/main" id="{609FA6BB-508D-214C-A343-530FFCAFA010}"/>
              </a:ext>
            </a:extLst>
          </p:cNvPr>
          <p:cNvPicPr>
            <a:picLocks noChangeAspect="1"/>
          </p:cNvPicPr>
          <p:nvPr/>
        </p:nvPicPr>
        <p:blipFill>
          <a:blip r:embed="rId2"/>
          <a:stretch>
            <a:fillRect/>
          </a:stretch>
        </p:blipFill>
        <p:spPr>
          <a:xfrm>
            <a:off x="2144889" y="643467"/>
            <a:ext cx="7902222" cy="5571066"/>
          </a:xfrm>
          <a:prstGeom prst="rect">
            <a:avLst/>
          </a:prstGeom>
        </p:spPr>
      </p:pic>
      <p:sp>
        <p:nvSpPr>
          <p:cNvPr id="6" name="TextBox 5">
            <a:extLst>
              <a:ext uri="{FF2B5EF4-FFF2-40B4-BE49-F238E27FC236}">
                <a16:creationId xmlns:a16="http://schemas.microsoft.com/office/drawing/2014/main" id="{AB335DFC-7588-7945-8E22-F2D8F89F0B69}"/>
              </a:ext>
            </a:extLst>
          </p:cNvPr>
          <p:cNvSpPr txBox="1"/>
          <p:nvPr/>
        </p:nvSpPr>
        <p:spPr>
          <a:xfrm>
            <a:off x="467787" y="6087238"/>
            <a:ext cx="3547766" cy="338554"/>
          </a:xfrm>
          <a:prstGeom prst="rect">
            <a:avLst/>
          </a:prstGeom>
          <a:noFill/>
        </p:spPr>
        <p:txBody>
          <a:bodyPr wrap="none" rtlCol="0">
            <a:spAutoFit/>
          </a:bodyPr>
          <a:lstStyle/>
          <a:p>
            <a:r>
              <a:rPr lang="en-US" sz="1600" dirty="0">
                <a:latin typeface="Arial" panose="020B0604020202020204" pitchFamily="34" charset="0"/>
                <a:cs typeface="Arial" panose="020B0604020202020204" pitchFamily="34" charset="0"/>
              </a:rPr>
              <a:t>DiNardo et al, Lancet Oncology 2021</a:t>
            </a:r>
          </a:p>
        </p:txBody>
      </p:sp>
      <p:sp>
        <p:nvSpPr>
          <p:cNvPr id="7" name="TextBox 6">
            <a:extLst>
              <a:ext uri="{FF2B5EF4-FFF2-40B4-BE49-F238E27FC236}">
                <a16:creationId xmlns:a16="http://schemas.microsoft.com/office/drawing/2014/main" id="{290CAE59-90F8-5C40-A076-A99C3FF5C250}"/>
              </a:ext>
            </a:extLst>
          </p:cNvPr>
          <p:cNvSpPr txBox="1"/>
          <p:nvPr/>
        </p:nvSpPr>
        <p:spPr>
          <a:xfrm>
            <a:off x="0" y="6488668"/>
            <a:ext cx="6169152" cy="369332"/>
          </a:xfrm>
          <a:prstGeom prst="rect">
            <a:avLst/>
          </a:prstGeom>
          <a:noFill/>
        </p:spPr>
        <p:txBody>
          <a:bodyPr wrap="square">
            <a:spAutoFit/>
          </a:bodyPr>
          <a:lstStyle/>
          <a:p>
            <a:pPr lvl="0">
              <a:defRPr/>
            </a:pPr>
            <a:r>
              <a:rPr lang="en-US" dirty="0">
                <a:solidFill>
                  <a:schemeClr val="bg1"/>
                </a:solidFill>
              </a:rPr>
              <a:t>Courtesy of Daniel A </a:t>
            </a:r>
            <a:r>
              <a:rPr lang="en-US" dirty="0" err="1">
                <a:solidFill>
                  <a:schemeClr val="bg1"/>
                </a:solidFill>
              </a:rPr>
              <a:t>Pollyea</a:t>
            </a:r>
            <a:r>
              <a:rPr lang="en-US" dirty="0">
                <a:solidFill>
                  <a:schemeClr val="bg1"/>
                </a:solidFill>
              </a:rPr>
              <a:t>, MD, MS</a:t>
            </a:r>
          </a:p>
        </p:txBody>
      </p:sp>
    </p:spTree>
    <p:extLst>
      <p:ext uri="{BB962C8B-B14F-4D97-AF65-F5344CB8AC3E}">
        <p14:creationId xmlns:p14="http://schemas.microsoft.com/office/powerpoint/2010/main" val="389518977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A6FD80-6A13-BB4B-AAB2-7B36D2399687}"/>
              </a:ext>
            </a:extLst>
          </p:cNvPr>
          <p:cNvSpPr>
            <a:spLocks noGrp="1"/>
          </p:cNvSpPr>
          <p:nvPr>
            <p:ph type="title"/>
          </p:nvPr>
        </p:nvSpPr>
        <p:spPr/>
        <p:txBody>
          <a:bodyPr/>
          <a:lstStyle/>
          <a:p>
            <a:r>
              <a:rPr lang="en-US" dirty="0"/>
              <a:t>Different Outcomes for IDH1 and IDH2?</a:t>
            </a:r>
          </a:p>
        </p:txBody>
      </p:sp>
      <p:sp>
        <p:nvSpPr>
          <p:cNvPr id="3" name="Content Placeholder 2">
            <a:extLst>
              <a:ext uri="{FF2B5EF4-FFF2-40B4-BE49-F238E27FC236}">
                <a16:creationId xmlns:a16="http://schemas.microsoft.com/office/drawing/2014/main" id="{CA526B79-B8B0-AA45-A588-F0D4B053EBDC}"/>
              </a:ext>
            </a:extLst>
          </p:cNvPr>
          <p:cNvSpPr>
            <a:spLocks noGrp="1"/>
          </p:cNvSpPr>
          <p:nvPr>
            <p:ph idx="1"/>
          </p:nvPr>
        </p:nvSpPr>
        <p:spPr/>
        <p:txBody>
          <a:bodyPr/>
          <a:lstStyle/>
          <a:p>
            <a:r>
              <a:rPr lang="en-US" dirty="0" err="1"/>
              <a:t>Ivosidenib</a:t>
            </a:r>
            <a:r>
              <a:rPr lang="en-US" dirty="0"/>
              <a:t> and </a:t>
            </a:r>
            <a:r>
              <a:rPr lang="en-US"/>
              <a:t>enasidenib </a:t>
            </a:r>
            <a:r>
              <a:rPr lang="en-US" dirty="0"/>
              <a:t>seem equivalent in the R/R setting</a:t>
            </a:r>
          </a:p>
          <a:p>
            <a:endParaRPr lang="en-US" dirty="0"/>
          </a:p>
          <a:p>
            <a:r>
              <a:rPr lang="en-US" dirty="0"/>
              <a:t>Differences in salvage or crossover for the control arm of these two studies?</a:t>
            </a:r>
          </a:p>
        </p:txBody>
      </p:sp>
      <p:sp>
        <p:nvSpPr>
          <p:cNvPr id="5" name="TextBox 4">
            <a:extLst>
              <a:ext uri="{FF2B5EF4-FFF2-40B4-BE49-F238E27FC236}">
                <a16:creationId xmlns:a16="http://schemas.microsoft.com/office/drawing/2014/main" id="{D5751C04-AFFA-2C45-8419-9800102C2C05}"/>
              </a:ext>
            </a:extLst>
          </p:cNvPr>
          <p:cNvSpPr txBox="1"/>
          <p:nvPr/>
        </p:nvSpPr>
        <p:spPr>
          <a:xfrm>
            <a:off x="0" y="6488668"/>
            <a:ext cx="6169152" cy="369332"/>
          </a:xfrm>
          <a:prstGeom prst="rect">
            <a:avLst/>
          </a:prstGeom>
          <a:noFill/>
        </p:spPr>
        <p:txBody>
          <a:bodyPr wrap="square">
            <a:spAutoFit/>
          </a:bodyPr>
          <a:lstStyle/>
          <a:p>
            <a:pPr lvl="0">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229681762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1C1B2-7D93-874F-B2BA-58FE72136EFC}"/>
              </a:ext>
            </a:extLst>
          </p:cNvPr>
          <p:cNvSpPr>
            <a:spLocks noGrp="1"/>
          </p:cNvSpPr>
          <p:nvPr>
            <p:ph type="title"/>
          </p:nvPr>
        </p:nvSpPr>
        <p:spPr/>
        <p:txBody>
          <a:bodyPr/>
          <a:lstStyle/>
          <a:p>
            <a:r>
              <a:rPr lang="en-US" dirty="0"/>
              <a:t>IDH Inhibitor with 7+3 in Newly Diagnosed “Fit” AML Patients</a:t>
            </a:r>
          </a:p>
        </p:txBody>
      </p:sp>
      <p:pic>
        <p:nvPicPr>
          <p:cNvPr id="5" name="Content Placeholder 4" descr="Table&#10;&#10;Description automatically generated">
            <a:extLst>
              <a:ext uri="{FF2B5EF4-FFF2-40B4-BE49-F238E27FC236}">
                <a16:creationId xmlns:a16="http://schemas.microsoft.com/office/drawing/2014/main" id="{BBD6155A-8755-B646-A802-8B140675CA12}"/>
              </a:ext>
            </a:extLst>
          </p:cNvPr>
          <p:cNvPicPr>
            <a:picLocks noGrp="1" noChangeAspect="1"/>
          </p:cNvPicPr>
          <p:nvPr>
            <p:ph idx="1"/>
          </p:nvPr>
        </p:nvPicPr>
        <p:blipFill>
          <a:blip r:embed="rId2"/>
          <a:stretch>
            <a:fillRect/>
          </a:stretch>
        </p:blipFill>
        <p:spPr>
          <a:xfrm>
            <a:off x="294970" y="1955799"/>
            <a:ext cx="11735734" cy="4094271"/>
          </a:xfrm>
        </p:spPr>
      </p:pic>
      <p:sp>
        <p:nvSpPr>
          <p:cNvPr id="6" name="TextBox 5">
            <a:extLst>
              <a:ext uri="{FF2B5EF4-FFF2-40B4-BE49-F238E27FC236}">
                <a16:creationId xmlns:a16="http://schemas.microsoft.com/office/drawing/2014/main" id="{EBD91205-32D2-7241-9314-81AF64A08230}"/>
              </a:ext>
            </a:extLst>
          </p:cNvPr>
          <p:cNvSpPr txBox="1"/>
          <p:nvPr/>
        </p:nvSpPr>
        <p:spPr>
          <a:xfrm>
            <a:off x="0" y="6425441"/>
            <a:ext cx="2247731" cy="338554"/>
          </a:xfrm>
          <a:prstGeom prst="rect">
            <a:avLst/>
          </a:prstGeom>
          <a:noFill/>
        </p:spPr>
        <p:txBody>
          <a:bodyPr wrap="none" rtlCol="0">
            <a:spAutoFit/>
          </a:bodyPr>
          <a:lstStyle/>
          <a:p>
            <a:r>
              <a:rPr lang="en-US" sz="1600" dirty="0">
                <a:latin typeface="Arial" panose="020B0604020202020204" pitchFamily="34" charset="0"/>
                <a:cs typeface="Arial" panose="020B0604020202020204" pitchFamily="34" charset="0"/>
              </a:rPr>
              <a:t>Stein et al, Blood 2021</a:t>
            </a:r>
          </a:p>
        </p:txBody>
      </p:sp>
      <p:sp>
        <p:nvSpPr>
          <p:cNvPr id="7" name="TextBox 6">
            <a:extLst>
              <a:ext uri="{FF2B5EF4-FFF2-40B4-BE49-F238E27FC236}">
                <a16:creationId xmlns:a16="http://schemas.microsoft.com/office/drawing/2014/main" id="{253680CC-C103-2A47-916B-68CA7D7DC7F6}"/>
              </a:ext>
            </a:extLst>
          </p:cNvPr>
          <p:cNvSpPr txBox="1"/>
          <p:nvPr/>
        </p:nvSpPr>
        <p:spPr>
          <a:xfrm>
            <a:off x="6022848" y="6488668"/>
            <a:ext cx="6169152" cy="369332"/>
          </a:xfrm>
          <a:prstGeom prst="rect">
            <a:avLst/>
          </a:prstGeom>
          <a:noFill/>
        </p:spPr>
        <p:txBody>
          <a:bodyPr wrap="square">
            <a:spAutoFit/>
          </a:bodyPr>
          <a:lstStyle/>
          <a:p>
            <a:pPr lvl="0" algn="r">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376206517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5CD540-F85F-254A-AE04-2AB7BF11AF15}"/>
              </a:ext>
            </a:extLst>
          </p:cNvPr>
          <p:cNvSpPr>
            <a:spLocks noGrp="1"/>
          </p:cNvSpPr>
          <p:nvPr>
            <p:ph type="title"/>
          </p:nvPr>
        </p:nvSpPr>
        <p:spPr/>
        <p:txBody>
          <a:bodyPr/>
          <a:lstStyle/>
          <a:p>
            <a:r>
              <a:rPr lang="en-US" dirty="0"/>
              <a:t>Triple Combinations with IDH Inhibitors and </a:t>
            </a:r>
            <a:r>
              <a:rPr lang="en-US" dirty="0" err="1"/>
              <a:t>Venetoclax</a:t>
            </a:r>
            <a:endParaRPr lang="en-US" dirty="0"/>
          </a:p>
        </p:txBody>
      </p:sp>
      <p:sp>
        <p:nvSpPr>
          <p:cNvPr id="3" name="Content Placeholder 2">
            <a:extLst>
              <a:ext uri="{FF2B5EF4-FFF2-40B4-BE49-F238E27FC236}">
                <a16:creationId xmlns:a16="http://schemas.microsoft.com/office/drawing/2014/main" id="{40DF776F-8702-524E-9ED3-5F75044B079A}"/>
              </a:ext>
            </a:extLst>
          </p:cNvPr>
          <p:cNvSpPr>
            <a:spLocks noGrp="1"/>
          </p:cNvSpPr>
          <p:nvPr>
            <p:ph idx="1"/>
          </p:nvPr>
        </p:nvSpPr>
        <p:spPr/>
        <p:txBody>
          <a:bodyPr/>
          <a:lstStyle/>
          <a:p>
            <a:r>
              <a:rPr lang="en-US" dirty="0" err="1"/>
              <a:t>Ivosidenib</a:t>
            </a:r>
            <a:r>
              <a:rPr lang="en-US" dirty="0"/>
              <a:t> + </a:t>
            </a:r>
            <a:r>
              <a:rPr lang="en-US" dirty="0" err="1"/>
              <a:t>venetoclax</a:t>
            </a:r>
            <a:r>
              <a:rPr lang="en-US" dirty="0"/>
              <a:t> + </a:t>
            </a:r>
            <a:r>
              <a:rPr lang="en-US" dirty="0" err="1"/>
              <a:t>azacitidine</a:t>
            </a:r>
            <a:endParaRPr lang="en-US" dirty="0"/>
          </a:p>
          <a:p>
            <a:endParaRPr lang="en-US" dirty="0"/>
          </a:p>
          <a:p>
            <a:r>
              <a:rPr lang="en-US" dirty="0"/>
              <a:t>Newly diagnosed and R/R</a:t>
            </a:r>
          </a:p>
          <a:p>
            <a:endParaRPr lang="en-US" dirty="0"/>
          </a:p>
          <a:p>
            <a:r>
              <a:rPr lang="en-US" dirty="0"/>
              <a:t>Small numbers</a:t>
            </a:r>
          </a:p>
        </p:txBody>
      </p:sp>
      <p:sp>
        <p:nvSpPr>
          <p:cNvPr id="4" name="TextBox 3">
            <a:extLst>
              <a:ext uri="{FF2B5EF4-FFF2-40B4-BE49-F238E27FC236}">
                <a16:creationId xmlns:a16="http://schemas.microsoft.com/office/drawing/2014/main" id="{C565080C-6237-6047-B484-BA5F56D83B89}"/>
              </a:ext>
            </a:extLst>
          </p:cNvPr>
          <p:cNvSpPr txBox="1"/>
          <p:nvPr/>
        </p:nvSpPr>
        <p:spPr>
          <a:xfrm>
            <a:off x="0" y="6488668"/>
            <a:ext cx="6169152" cy="369332"/>
          </a:xfrm>
          <a:prstGeom prst="rect">
            <a:avLst/>
          </a:prstGeom>
          <a:noFill/>
        </p:spPr>
        <p:txBody>
          <a:bodyPr wrap="square">
            <a:spAutoFit/>
          </a:bodyPr>
          <a:lstStyle/>
          <a:p>
            <a:pPr lvl="0">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29442807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87973-7061-0447-A69F-91FBE379A61B}"/>
              </a:ext>
            </a:extLst>
          </p:cNvPr>
          <p:cNvSpPr>
            <a:spLocks noGrp="1"/>
          </p:cNvSpPr>
          <p:nvPr>
            <p:ph type="title"/>
          </p:nvPr>
        </p:nvSpPr>
        <p:spPr/>
        <p:txBody>
          <a:bodyPr/>
          <a:lstStyle/>
          <a:p>
            <a:r>
              <a:rPr lang="en-US" dirty="0" err="1"/>
              <a:t>Venetoclax</a:t>
            </a:r>
            <a:r>
              <a:rPr lang="en-US" dirty="0"/>
              <a:t> + LDAC</a:t>
            </a:r>
          </a:p>
        </p:txBody>
      </p:sp>
      <p:sp>
        <p:nvSpPr>
          <p:cNvPr id="3" name="Content Placeholder 2">
            <a:extLst>
              <a:ext uri="{FF2B5EF4-FFF2-40B4-BE49-F238E27FC236}">
                <a16:creationId xmlns:a16="http://schemas.microsoft.com/office/drawing/2014/main" id="{6F2DB436-7827-2740-8E73-27E2CBA19CA5}"/>
              </a:ext>
            </a:extLst>
          </p:cNvPr>
          <p:cNvSpPr>
            <a:spLocks noGrp="1"/>
          </p:cNvSpPr>
          <p:nvPr>
            <p:ph idx="1"/>
          </p:nvPr>
        </p:nvSpPr>
        <p:spPr>
          <a:xfrm>
            <a:off x="838200" y="1825625"/>
            <a:ext cx="10732008" cy="4351338"/>
          </a:xfrm>
        </p:spPr>
        <p:txBody>
          <a:bodyPr>
            <a:normAutofit/>
          </a:bodyPr>
          <a:lstStyle/>
          <a:p>
            <a:r>
              <a:rPr lang="en-US" dirty="0"/>
              <a:t>VIALE-C study</a:t>
            </a:r>
          </a:p>
          <a:p>
            <a:endParaRPr lang="en-US" dirty="0"/>
          </a:p>
          <a:p>
            <a:r>
              <a:rPr lang="en-US" dirty="0"/>
              <a:t>Randomized untreated “unfit” older AML patients to receive LDAC or </a:t>
            </a:r>
            <a:r>
              <a:rPr lang="en-US" dirty="0" err="1"/>
              <a:t>LDAC+venetoclax</a:t>
            </a:r>
            <a:endParaRPr lang="en-US" dirty="0"/>
          </a:p>
          <a:p>
            <a:endParaRPr lang="en-US" dirty="0"/>
          </a:p>
          <a:p>
            <a:r>
              <a:rPr lang="en-US" dirty="0"/>
              <a:t>Despite a difference in median OS of 7.2 vs 4.1 months, this was not significant (p=0.11) (Wei et al, Blood 2020)</a:t>
            </a:r>
          </a:p>
          <a:p>
            <a:endParaRPr lang="en-US" dirty="0"/>
          </a:p>
          <a:p>
            <a:r>
              <a:rPr lang="en-US" dirty="0"/>
              <a:t>What happens if you wait another 6 months and re-evaluate OS?</a:t>
            </a:r>
          </a:p>
        </p:txBody>
      </p:sp>
      <p:sp>
        <p:nvSpPr>
          <p:cNvPr id="4" name="TextBox 3">
            <a:extLst>
              <a:ext uri="{FF2B5EF4-FFF2-40B4-BE49-F238E27FC236}">
                <a16:creationId xmlns:a16="http://schemas.microsoft.com/office/drawing/2014/main" id="{97967AE1-7A3D-9249-8E6C-2D8A6DE973E0}"/>
              </a:ext>
            </a:extLst>
          </p:cNvPr>
          <p:cNvSpPr txBox="1"/>
          <p:nvPr/>
        </p:nvSpPr>
        <p:spPr>
          <a:xfrm>
            <a:off x="0" y="6488668"/>
            <a:ext cx="6169152" cy="369332"/>
          </a:xfrm>
          <a:prstGeom prst="rect">
            <a:avLst/>
          </a:prstGeom>
          <a:noFill/>
        </p:spPr>
        <p:txBody>
          <a:bodyPr wrap="square">
            <a:spAutoFit/>
          </a:bodyPr>
          <a:lstStyle/>
          <a:p>
            <a:pPr lvl="0">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97130827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CEDAA00-6684-3942-B4C4-D7845D7065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77281"/>
            <a:ext cx="7315200" cy="4572000"/>
          </a:xfrm>
          <a:prstGeom prst="rect">
            <a:avLst/>
          </a:prstGeom>
        </p:spPr>
      </p:pic>
      <p:pic>
        <p:nvPicPr>
          <p:cNvPr id="17" name="Picture 16">
            <a:extLst>
              <a:ext uri="{FF2B5EF4-FFF2-40B4-BE49-F238E27FC236}">
                <a16:creationId xmlns:a16="http://schemas.microsoft.com/office/drawing/2014/main" id="{483E6529-3EF5-0946-B36C-D351DCA06D3A}"/>
              </a:ext>
            </a:extLst>
          </p:cNvPr>
          <p:cNvPicPr>
            <a:picLocks noChangeAspect="1"/>
          </p:cNvPicPr>
          <p:nvPr/>
        </p:nvPicPr>
        <p:blipFill>
          <a:blip r:embed="rId4"/>
          <a:stretch>
            <a:fillRect/>
          </a:stretch>
        </p:blipFill>
        <p:spPr>
          <a:xfrm>
            <a:off x="6096000" y="1817216"/>
            <a:ext cx="5990298" cy="4278784"/>
          </a:xfrm>
          <a:prstGeom prst="rect">
            <a:avLst/>
          </a:prstGeom>
        </p:spPr>
      </p:pic>
      <p:sp>
        <p:nvSpPr>
          <p:cNvPr id="21" name="Title 20">
            <a:extLst>
              <a:ext uri="{FF2B5EF4-FFF2-40B4-BE49-F238E27FC236}">
                <a16:creationId xmlns:a16="http://schemas.microsoft.com/office/drawing/2014/main" id="{BE199B3E-FF54-3845-95A1-D5EC8C9FF067}"/>
              </a:ext>
            </a:extLst>
          </p:cNvPr>
          <p:cNvSpPr>
            <a:spLocks noGrp="1"/>
          </p:cNvSpPr>
          <p:nvPr>
            <p:ph type="title"/>
          </p:nvPr>
        </p:nvSpPr>
        <p:spPr>
          <a:xfrm>
            <a:off x="681591" y="624594"/>
            <a:ext cx="11265199" cy="492443"/>
          </a:xfrm>
        </p:spPr>
        <p:txBody>
          <a:bodyPr/>
          <a:lstStyle/>
          <a:p>
            <a:r>
              <a:rPr lang="en-US" dirty="0"/>
              <a:t>Efficacy and response</a:t>
            </a:r>
          </a:p>
        </p:txBody>
      </p:sp>
      <p:sp>
        <p:nvSpPr>
          <p:cNvPr id="29" name="Slide Number Placeholder 28">
            <a:extLst>
              <a:ext uri="{FF2B5EF4-FFF2-40B4-BE49-F238E27FC236}">
                <a16:creationId xmlns:a16="http://schemas.microsoft.com/office/drawing/2014/main" id="{8D8A173C-09DF-3245-9337-895BF83169B9}"/>
              </a:ext>
            </a:extLst>
          </p:cNvPr>
          <p:cNvSpPr>
            <a:spLocks noGrp="1"/>
          </p:cNvSpPr>
          <p:nvPr>
            <p:ph type="sldNum" sz="quarter" idx="12"/>
          </p:nvPr>
        </p:nvSpPr>
        <p:spPr>
          <a:xfrm>
            <a:off x="9296420" y="122459"/>
            <a:ext cx="2743200" cy="365077"/>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FBAD49-1F68-914B-9DFB-5D552C1A2BEB}" type="slidenum">
              <a:rPr kumimoji="0" lang="en-US" sz="18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 name="Footer Placeholder 13">
            <a:extLst>
              <a:ext uri="{FF2B5EF4-FFF2-40B4-BE49-F238E27FC236}">
                <a16:creationId xmlns:a16="http://schemas.microsoft.com/office/drawing/2014/main" id="{5C4E6D0F-5DE2-3F47-924C-292CA071EA65}"/>
              </a:ext>
            </a:extLst>
          </p:cNvPr>
          <p:cNvSpPr>
            <a:spLocks noGrp="1"/>
          </p:cNvSpPr>
          <p:nvPr>
            <p:ph type="ftr" sz="quarter" idx="13"/>
          </p:nvPr>
        </p:nvSpPr>
        <p:spPr>
          <a:xfrm>
            <a:off x="1219835" y="6301389"/>
            <a:ext cx="3245697" cy="365077"/>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Curtis Lachowiez, M.D.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Calibri"/>
                <a:ea typeface="+mn-ea"/>
                <a:cs typeface="+mn-cs"/>
              </a:rPr>
              <a:t>The University of Texas M.D. Anderson Cancer Center</a:t>
            </a:r>
          </a:p>
        </p:txBody>
      </p:sp>
      <p:grpSp>
        <p:nvGrpSpPr>
          <p:cNvPr id="2" name="Group 1">
            <a:extLst>
              <a:ext uri="{FF2B5EF4-FFF2-40B4-BE49-F238E27FC236}">
                <a16:creationId xmlns:a16="http://schemas.microsoft.com/office/drawing/2014/main" id="{59C64DA6-4691-0B4A-A3CD-A987CBE14F5F}"/>
              </a:ext>
            </a:extLst>
          </p:cNvPr>
          <p:cNvGrpSpPr/>
          <p:nvPr/>
        </p:nvGrpSpPr>
        <p:grpSpPr>
          <a:xfrm>
            <a:off x="359120" y="1248756"/>
            <a:ext cx="5377973" cy="243436"/>
            <a:chOff x="233336" y="937957"/>
            <a:chExt cx="5377973" cy="243436"/>
          </a:xfrm>
        </p:grpSpPr>
        <p:cxnSp>
          <p:nvCxnSpPr>
            <p:cNvPr id="44" name="Straight Connector 43">
              <a:extLst>
                <a:ext uri="{FF2B5EF4-FFF2-40B4-BE49-F238E27FC236}">
                  <a16:creationId xmlns:a16="http://schemas.microsoft.com/office/drawing/2014/main" id="{CE0CBBD6-B65F-1F42-88FA-04F13A10211F}"/>
                </a:ext>
              </a:extLst>
            </p:cNvPr>
            <p:cNvCxnSpPr>
              <a:cxnSpLocks/>
            </p:cNvCxnSpPr>
            <p:nvPr/>
          </p:nvCxnSpPr>
          <p:spPr>
            <a:xfrm>
              <a:off x="233336" y="1059675"/>
              <a:ext cx="5377973" cy="0"/>
            </a:xfrm>
            <a:prstGeom prst="line">
              <a:avLst/>
            </a:prstGeom>
            <a:ln w="28575">
              <a:solidFill>
                <a:schemeClr val="tx2"/>
              </a:solidFill>
            </a:ln>
            <a:effectLst>
              <a:outerShdw blurRad="40000" dist="20000" dir="5400000" rotWithShape="0">
                <a:srgbClr val="000000">
                  <a:alpha val="0"/>
                </a:srgbClr>
              </a:outerShdw>
            </a:effectLst>
          </p:spPr>
          <p:style>
            <a:lnRef idx="2">
              <a:schemeClr val="accent6"/>
            </a:lnRef>
            <a:fillRef idx="0">
              <a:schemeClr val="accent6"/>
            </a:fillRef>
            <a:effectRef idx="1">
              <a:schemeClr val="accent6"/>
            </a:effectRef>
            <a:fontRef idx="minor">
              <a:schemeClr val="tx1"/>
            </a:fontRef>
          </p:style>
        </p:cxnSp>
        <p:sp>
          <p:nvSpPr>
            <p:cNvPr id="45" name="Rectangle 44">
              <a:extLst>
                <a:ext uri="{FF2B5EF4-FFF2-40B4-BE49-F238E27FC236}">
                  <a16:creationId xmlns:a16="http://schemas.microsoft.com/office/drawing/2014/main" id="{D1A69758-B182-6E47-B3D9-346770F701C7}"/>
                </a:ext>
              </a:extLst>
            </p:cNvPr>
            <p:cNvSpPr/>
            <p:nvPr/>
          </p:nvSpPr>
          <p:spPr>
            <a:xfrm>
              <a:off x="1484769" y="937957"/>
              <a:ext cx="2875106" cy="243436"/>
            </a:xfrm>
            <a:prstGeom prst="rect">
              <a:avLst/>
            </a:prstGeom>
            <a:solidFill>
              <a:schemeClr val="bg2"/>
            </a:solidFill>
            <a:ln w="28575">
              <a:solidFill>
                <a:schemeClr val="tx2"/>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EEECE1">
                      <a:lumMod val="10000"/>
                    </a:srgbClr>
                  </a:solidFill>
                  <a:effectLst/>
                  <a:uLnTx/>
                  <a:uFillTx/>
                  <a:latin typeface="Calibri"/>
                  <a:ea typeface="+mn-ea"/>
                  <a:cs typeface="+mn-cs"/>
                </a:rPr>
                <a:t>Blast reduction following cycle #1</a:t>
              </a:r>
            </a:p>
          </p:txBody>
        </p:sp>
      </p:grpSp>
      <p:grpSp>
        <p:nvGrpSpPr>
          <p:cNvPr id="4" name="Group 3">
            <a:extLst>
              <a:ext uri="{FF2B5EF4-FFF2-40B4-BE49-F238E27FC236}">
                <a16:creationId xmlns:a16="http://schemas.microsoft.com/office/drawing/2014/main" id="{C936C8F1-9D6D-4948-99D6-454A2530B6FC}"/>
              </a:ext>
            </a:extLst>
          </p:cNvPr>
          <p:cNvGrpSpPr/>
          <p:nvPr/>
        </p:nvGrpSpPr>
        <p:grpSpPr>
          <a:xfrm>
            <a:off x="6568817" y="1232566"/>
            <a:ext cx="5377973" cy="246888"/>
            <a:chOff x="6580692" y="970337"/>
            <a:chExt cx="5377973" cy="246888"/>
          </a:xfrm>
        </p:grpSpPr>
        <p:cxnSp>
          <p:nvCxnSpPr>
            <p:cNvPr id="23" name="Straight Connector 22">
              <a:extLst>
                <a:ext uri="{FF2B5EF4-FFF2-40B4-BE49-F238E27FC236}">
                  <a16:creationId xmlns:a16="http://schemas.microsoft.com/office/drawing/2014/main" id="{586E9CEB-8E2C-BE44-91B3-987ED0DE8454}"/>
                </a:ext>
              </a:extLst>
            </p:cNvPr>
            <p:cNvCxnSpPr>
              <a:cxnSpLocks/>
            </p:cNvCxnSpPr>
            <p:nvPr/>
          </p:nvCxnSpPr>
          <p:spPr>
            <a:xfrm>
              <a:off x="6580692" y="1108245"/>
              <a:ext cx="5377973" cy="0"/>
            </a:xfrm>
            <a:prstGeom prst="line">
              <a:avLst/>
            </a:prstGeom>
            <a:ln w="28575">
              <a:solidFill>
                <a:schemeClr val="tx2"/>
              </a:solidFill>
            </a:ln>
            <a:effectLst>
              <a:outerShdw blurRad="40000" dist="20000" dir="5400000" rotWithShape="0">
                <a:srgbClr val="000000">
                  <a:alpha val="0"/>
                </a:srgbClr>
              </a:outerShdw>
            </a:effectLst>
          </p:spPr>
          <p:style>
            <a:lnRef idx="2">
              <a:schemeClr val="accent6"/>
            </a:lnRef>
            <a:fillRef idx="0">
              <a:schemeClr val="accent6"/>
            </a:fillRef>
            <a:effectRef idx="1">
              <a:schemeClr val="accent6"/>
            </a:effectRef>
            <a:fontRef idx="minor">
              <a:schemeClr val="tx1"/>
            </a:fontRef>
          </p:style>
        </p:cxnSp>
        <p:sp>
          <p:nvSpPr>
            <p:cNvPr id="25" name="Rectangle 24">
              <a:extLst>
                <a:ext uri="{FF2B5EF4-FFF2-40B4-BE49-F238E27FC236}">
                  <a16:creationId xmlns:a16="http://schemas.microsoft.com/office/drawing/2014/main" id="{D4702643-7D98-EB4C-A877-5D09D583DCFC}"/>
                </a:ext>
              </a:extLst>
            </p:cNvPr>
            <p:cNvSpPr/>
            <p:nvPr/>
          </p:nvSpPr>
          <p:spPr>
            <a:xfrm>
              <a:off x="7784814" y="970337"/>
              <a:ext cx="2969728" cy="246888"/>
            </a:xfrm>
            <a:prstGeom prst="rect">
              <a:avLst/>
            </a:prstGeom>
            <a:solidFill>
              <a:schemeClr val="bg2"/>
            </a:solidFill>
            <a:ln w="28575">
              <a:solidFill>
                <a:schemeClr val="tx2"/>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EEECE1">
                      <a:lumMod val="10000"/>
                    </a:srgbClr>
                  </a:solidFill>
                  <a:effectLst/>
                  <a:uLnTx/>
                  <a:uFillTx/>
                  <a:latin typeface="Calibri"/>
                  <a:ea typeface="+mn-ea"/>
                  <a:cs typeface="+mn-cs"/>
                </a:rPr>
                <a:t>Overall response rate by dose level</a:t>
              </a:r>
            </a:p>
          </p:txBody>
        </p:sp>
      </p:grpSp>
      <p:sp>
        <p:nvSpPr>
          <p:cNvPr id="13" name="Oval 12">
            <a:extLst>
              <a:ext uri="{FF2B5EF4-FFF2-40B4-BE49-F238E27FC236}">
                <a16:creationId xmlns:a16="http://schemas.microsoft.com/office/drawing/2014/main" id="{F5CE49FC-9CEF-B94F-8576-65B2D81D481E}"/>
              </a:ext>
            </a:extLst>
          </p:cNvPr>
          <p:cNvSpPr/>
          <p:nvPr/>
        </p:nvSpPr>
        <p:spPr>
          <a:xfrm>
            <a:off x="10140266" y="1770495"/>
            <a:ext cx="1899333" cy="421664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E4D0ED0D-448E-8748-96E4-24125BB6B0B4}"/>
              </a:ext>
            </a:extLst>
          </p:cNvPr>
          <p:cNvSpPr txBox="1"/>
          <p:nvPr/>
        </p:nvSpPr>
        <p:spPr>
          <a:xfrm>
            <a:off x="3011424" y="6488668"/>
            <a:ext cx="6169152" cy="369332"/>
          </a:xfrm>
          <a:prstGeom prst="rect">
            <a:avLst/>
          </a:prstGeom>
          <a:noFill/>
        </p:spPr>
        <p:txBody>
          <a:bodyPr wrap="square">
            <a:spAutoFit/>
          </a:bodyPr>
          <a:lstStyle/>
          <a:p>
            <a:pPr lvl="0" algn="ctr">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2439975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4E03BD7-91DA-134A-A7A4-E1B82DC3E3BA}"/>
              </a:ext>
            </a:extLst>
          </p:cNvPr>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391082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F62EB-235A-194D-A50D-7645B549FFE1}"/>
              </a:ext>
            </a:extLst>
          </p:cNvPr>
          <p:cNvSpPr>
            <a:spLocks noGrp="1"/>
          </p:cNvSpPr>
          <p:nvPr>
            <p:ph type="title"/>
          </p:nvPr>
        </p:nvSpPr>
        <p:spPr/>
        <p:txBody>
          <a:bodyPr/>
          <a:lstStyle/>
          <a:p>
            <a:r>
              <a:rPr lang="en-US" dirty="0"/>
              <a:t>Response Rates For </a:t>
            </a:r>
            <a:r>
              <a:rPr lang="en-US" dirty="0" err="1"/>
              <a:t>Venetoclax+LDAC</a:t>
            </a:r>
            <a:r>
              <a:rPr lang="en-US" dirty="0"/>
              <a:t> vs LDAC</a:t>
            </a:r>
          </a:p>
        </p:txBody>
      </p:sp>
      <p:pic>
        <p:nvPicPr>
          <p:cNvPr id="5" name="Content Placeholder 4" descr="Table&#10;&#10;Description automatically generated">
            <a:extLst>
              <a:ext uri="{FF2B5EF4-FFF2-40B4-BE49-F238E27FC236}">
                <a16:creationId xmlns:a16="http://schemas.microsoft.com/office/drawing/2014/main" id="{8C3E341A-C38C-1948-84CE-D604A8AE5B9F}"/>
              </a:ext>
            </a:extLst>
          </p:cNvPr>
          <p:cNvPicPr>
            <a:picLocks noGrp="1" noChangeAspect="1"/>
          </p:cNvPicPr>
          <p:nvPr>
            <p:ph idx="1"/>
          </p:nvPr>
        </p:nvPicPr>
        <p:blipFill>
          <a:blip r:embed="rId2"/>
          <a:stretch>
            <a:fillRect/>
          </a:stretch>
        </p:blipFill>
        <p:spPr>
          <a:xfrm>
            <a:off x="203367" y="2033117"/>
            <a:ext cx="11785266" cy="3809379"/>
          </a:xfrm>
          <a:ln>
            <a:solidFill>
              <a:schemeClr val="tx1"/>
            </a:solidFill>
          </a:ln>
        </p:spPr>
      </p:pic>
      <p:sp>
        <p:nvSpPr>
          <p:cNvPr id="6" name="TextBox 5">
            <a:extLst>
              <a:ext uri="{FF2B5EF4-FFF2-40B4-BE49-F238E27FC236}">
                <a16:creationId xmlns:a16="http://schemas.microsoft.com/office/drawing/2014/main" id="{E86132AE-044E-FB48-B553-801561421865}"/>
              </a:ext>
            </a:extLst>
          </p:cNvPr>
          <p:cNvSpPr txBox="1"/>
          <p:nvPr/>
        </p:nvSpPr>
        <p:spPr>
          <a:xfrm>
            <a:off x="0" y="6488668"/>
            <a:ext cx="4002058"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Wei et al, Blood Cancer Journal 2021</a:t>
            </a:r>
          </a:p>
        </p:txBody>
      </p:sp>
      <p:sp>
        <p:nvSpPr>
          <p:cNvPr id="7" name="TextBox 6">
            <a:extLst>
              <a:ext uri="{FF2B5EF4-FFF2-40B4-BE49-F238E27FC236}">
                <a16:creationId xmlns:a16="http://schemas.microsoft.com/office/drawing/2014/main" id="{BE410D17-A5A4-9449-A0CD-AD5781DF9F23}"/>
              </a:ext>
            </a:extLst>
          </p:cNvPr>
          <p:cNvSpPr txBox="1"/>
          <p:nvPr/>
        </p:nvSpPr>
        <p:spPr>
          <a:xfrm>
            <a:off x="6022848" y="6488668"/>
            <a:ext cx="6169152" cy="369332"/>
          </a:xfrm>
          <a:prstGeom prst="rect">
            <a:avLst/>
          </a:prstGeom>
          <a:noFill/>
        </p:spPr>
        <p:txBody>
          <a:bodyPr wrap="square">
            <a:spAutoFit/>
          </a:bodyPr>
          <a:lstStyle/>
          <a:p>
            <a:pPr lvl="0" algn="r">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20189959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98AE9FEE-17F7-4140-BD0C-E0185916D7FD}"/>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864952" y="643466"/>
            <a:ext cx="10462095" cy="5571067"/>
          </a:xfrm>
          <a:prstGeom prst="rect">
            <a:avLst/>
          </a:prstGeom>
        </p:spPr>
      </p:pic>
      <p:sp>
        <p:nvSpPr>
          <p:cNvPr id="8" name="TextBox 7">
            <a:extLst>
              <a:ext uri="{FF2B5EF4-FFF2-40B4-BE49-F238E27FC236}">
                <a16:creationId xmlns:a16="http://schemas.microsoft.com/office/drawing/2014/main" id="{FBD987D9-FC48-5D41-82A6-FBD07B9BECFE}"/>
              </a:ext>
            </a:extLst>
          </p:cNvPr>
          <p:cNvSpPr txBox="1"/>
          <p:nvPr/>
        </p:nvSpPr>
        <p:spPr>
          <a:xfrm>
            <a:off x="0" y="6488668"/>
            <a:ext cx="4002058"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Wei et al, Blood Cancer Journal 2021</a:t>
            </a:r>
          </a:p>
        </p:txBody>
      </p:sp>
      <p:sp>
        <p:nvSpPr>
          <p:cNvPr id="4" name="TextBox 3">
            <a:extLst>
              <a:ext uri="{FF2B5EF4-FFF2-40B4-BE49-F238E27FC236}">
                <a16:creationId xmlns:a16="http://schemas.microsoft.com/office/drawing/2014/main" id="{E8C86635-8B30-DE41-9EDD-B65CF279B098}"/>
              </a:ext>
            </a:extLst>
          </p:cNvPr>
          <p:cNvSpPr txBox="1"/>
          <p:nvPr/>
        </p:nvSpPr>
        <p:spPr>
          <a:xfrm>
            <a:off x="6022848" y="6488668"/>
            <a:ext cx="6169152" cy="369332"/>
          </a:xfrm>
          <a:prstGeom prst="rect">
            <a:avLst/>
          </a:prstGeom>
          <a:noFill/>
        </p:spPr>
        <p:txBody>
          <a:bodyPr wrap="square">
            <a:spAutoFit/>
          </a:bodyPr>
          <a:lstStyle/>
          <a:p>
            <a:pPr lvl="0" algn="r">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40541432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04D33E-5326-F945-8BF3-FE498B71F620}"/>
              </a:ext>
            </a:extLst>
          </p:cNvPr>
          <p:cNvSpPr>
            <a:spLocks noGrp="1"/>
          </p:cNvSpPr>
          <p:nvPr>
            <p:ph type="title"/>
          </p:nvPr>
        </p:nvSpPr>
        <p:spPr/>
        <p:txBody>
          <a:bodyPr/>
          <a:lstStyle/>
          <a:p>
            <a:r>
              <a:rPr lang="en-US" dirty="0" err="1"/>
              <a:t>Venetoclax</a:t>
            </a:r>
            <a:r>
              <a:rPr lang="en-US" dirty="0"/>
              <a:t> + LDAC</a:t>
            </a:r>
          </a:p>
        </p:txBody>
      </p:sp>
      <p:sp>
        <p:nvSpPr>
          <p:cNvPr id="3" name="Content Placeholder 2">
            <a:extLst>
              <a:ext uri="{FF2B5EF4-FFF2-40B4-BE49-F238E27FC236}">
                <a16:creationId xmlns:a16="http://schemas.microsoft.com/office/drawing/2014/main" id="{6A407C2E-EC29-EC40-84AF-7A90B85FBD26}"/>
              </a:ext>
            </a:extLst>
          </p:cNvPr>
          <p:cNvSpPr>
            <a:spLocks noGrp="1"/>
          </p:cNvSpPr>
          <p:nvPr>
            <p:ph idx="1"/>
          </p:nvPr>
        </p:nvSpPr>
        <p:spPr/>
        <p:txBody>
          <a:bodyPr>
            <a:normAutofit fontScale="85000" lnSpcReduction="20000"/>
          </a:bodyPr>
          <a:lstStyle/>
          <a:p>
            <a:r>
              <a:rPr lang="en-US" dirty="0"/>
              <a:t>Superior OS when more follow up time occurred</a:t>
            </a:r>
          </a:p>
          <a:p>
            <a:endParaRPr lang="en-US" dirty="0"/>
          </a:p>
          <a:p>
            <a:r>
              <a:rPr lang="en-US" dirty="0"/>
              <a:t>Better response rates than LDAC alone</a:t>
            </a:r>
          </a:p>
          <a:p>
            <a:endParaRPr lang="en-US" dirty="0"/>
          </a:p>
          <a:p>
            <a:r>
              <a:rPr lang="en-US" dirty="0"/>
              <a:t>Who should receive this?</a:t>
            </a:r>
          </a:p>
          <a:p>
            <a:endParaRPr lang="en-US" dirty="0"/>
          </a:p>
          <a:p>
            <a:r>
              <a:rPr lang="en-US" dirty="0"/>
              <a:t>Not patients with adverse risk disease features</a:t>
            </a:r>
          </a:p>
          <a:p>
            <a:endParaRPr lang="en-US" dirty="0"/>
          </a:p>
          <a:p>
            <a:r>
              <a:rPr lang="en-US" dirty="0"/>
              <a:t>Places with no access to HMA</a:t>
            </a:r>
          </a:p>
          <a:p>
            <a:endParaRPr lang="en-US" dirty="0"/>
          </a:p>
          <a:p>
            <a:r>
              <a:rPr lang="en-US" dirty="0"/>
              <a:t>Patients previously exposed to HMA (for MDS)</a:t>
            </a:r>
          </a:p>
        </p:txBody>
      </p:sp>
      <p:sp>
        <p:nvSpPr>
          <p:cNvPr id="4" name="TextBox 3">
            <a:extLst>
              <a:ext uri="{FF2B5EF4-FFF2-40B4-BE49-F238E27FC236}">
                <a16:creationId xmlns:a16="http://schemas.microsoft.com/office/drawing/2014/main" id="{EC30AE0F-541C-AA44-9BB5-DBAE01645EEB}"/>
              </a:ext>
            </a:extLst>
          </p:cNvPr>
          <p:cNvSpPr txBox="1"/>
          <p:nvPr/>
        </p:nvSpPr>
        <p:spPr>
          <a:xfrm>
            <a:off x="0" y="6488668"/>
            <a:ext cx="6169152" cy="369332"/>
          </a:xfrm>
          <a:prstGeom prst="rect">
            <a:avLst/>
          </a:prstGeom>
          <a:noFill/>
        </p:spPr>
        <p:txBody>
          <a:bodyPr wrap="square">
            <a:spAutoFit/>
          </a:bodyPr>
          <a:lstStyle/>
          <a:p>
            <a:pPr lvl="0">
              <a:defRPr/>
            </a:pPr>
            <a:r>
              <a:rPr lang="en-US" dirty="0">
                <a:solidFill>
                  <a:prstClr val="black"/>
                </a:solidFill>
              </a:rPr>
              <a:t>Courtesy of Daniel A </a:t>
            </a:r>
            <a:r>
              <a:rPr lang="en-US" dirty="0" err="1">
                <a:solidFill>
                  <a:prstClr val="black"/>
                </a:solidFill>
              </a:rPr>
              <a:t>Pollyea</a:t>
            </a:r>
            <a:r>
              <a:rPr lang="en-US" dirty="0">
                <a:solidFill>
                  <a:prstClr val="black"/>
                </a:solidFill>
              </a:rPr>
              <a:t>, MD, MS</a:t>
            </a:r>
          </a:p>
        </p:txBody>
      </p:sp>
    </p:spTree>
    <p:extLst>
      <p:ext uri="{BB962C8B-B14F-4D97-AF65-F5344CB8AC3E}">
        <p14:creationId xmlns:p14="http://schemas.microsoft.com/office/powerpoint/2010/main" val="145762135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TIMING" val="|6.4|14.9|19.5"/>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ASCO AM">
      <a:dk1>
        <a:srgbClr val="002457"/>
      </a:dk1>
      <a:lt1>
        <a:srgbClr val="FFFFFF"/>
      </a:lt1>
      <a:dk2>
        <a:srgbClr val="0076A9"/>
      </a:dk2>
      <a:lt2>
        <a:srgbClr val="E7E6E6"/>
      </a:lt2>
      <a:accent1>
        <a:srgbClr val="59CBE8"/>
      </a:accent1>
      <a:accent2>
        <a:srgbClr val="008764"/>
      </a:accent2>
      <a:accent3>
        <a:srgbClr val="F6CF3F"/>
      </a:accent3>
      <a:accent4>
        <a:srgbClr val="59AADE"/>
      </a:accent4>
      <a:accent5>
        <a:srgbClr val="096F76"/>
      </a:accent5>
      <a:accent6>
        <a:srgbClr val="002457"/>
      </a:accent6>
      <a:hlink>
        <a:srgbClr val="59AADE"/>
      </a:hlink>
      <a:folHlink>
        <a:srgbClr val="39B0F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Default Design">
  <a:themeElements>
    <a:clrScheme name="5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5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5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5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5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5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5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5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5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2_Office Theme">
  <a:themeElements>
    <a:clrScheme name="AGILE 1">
      <a:dk1>
        <a:srgbClr val="000000"/>
      </a:dk1>
      <a:lt1>
        <a:srgbClr val="FFFFFF"/>
      </a:lt1>
      <a:dk2>
        <a:srgbClr val="44546A"/>
      </a:dk2>
      <a:lt2>
        <a:srgbClr val="E7E6E6"/>
      </a:lt2>
      <a:accent1>
        <a:srgbClr val="016D68"/>
      </a:accent1>
      <a:accent2>
        <a:srgbClr val="983737"/>
      </a:accent2>
      <a:accent3>
        <a:srgbClr val="09857D"/>
      </a:accent3>
      <a:accent4>
        <a:srgbClr val="1FBAB0"/>
      </a:accent4>
      <a:accent5>
        <a:srgbClr val="8FD9D8"/>
      </a:accent5>
      <a:accent6>
        <a:srgbClr val="7F807F"/>
      </a:accent6>
      <a:hlink>
        <a:srgbClr val="CBCCCB"/>
      </a:hlink>
      <a:folHlink>
        <a:srgbClr val="7F807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776BC529-FEA2-9A4C-8E88-05F5ACA5997D}" vid="{A24A268A-7659-954E-845B-DB565D013E11}"/>
    </a:ext>
  </a:extLst>
</a:theme>
</file>

<file path=ppt/theme/theme6.xml><?xml version="1.0" encoding="utf-8"?>
<a:theme xmlns:a="http://schemas.openxmlformats.org/drawingml/2006/main" name="Celgene USMA Oncology March 2017">
  <a:themeElements>
    <a:clrScheme name="Celgene USMA Oncology March 2017">
      <a:dk1>
        <a:srgbClr val="4C4C4C"/>
      </a:dk1>
      <a:lt1>
        <a:srgbClr val="FFFFFF"/>
      </a:lt1>
      <a:dk2>
        <a:srgbClr val="4C4C4C"/>
      </a:dk2>
      <a:lt2>
        <a:srgbClr val="FFFFFF"/>
      </a:lt2>
      <a:accent1>
        <a:srgbClr val="222658"/>
      </a:accent1>
      <a:accent2>
        <a:srgbClr val="1EA9DB"/>
      </a:accent2>
      <a:accent3>
        <a:srgbClr val="BD3333"/>
      </a:accent3>
      <a:accent4>
        <a:srgbClr val="8F1176"/>
      </a:accent4>
      <a:accent5>
        <a:srgbClr val="54ADA4"/>
      </a:accent5>
      <a:accent6>
        <a:srgbClr val="D1890D"/>
      </a:accent6>
      <a:hlink>
        <a:srgbClr val="52A9E3"/>
      </a:hlink>
      <a:folHlink>
        <a:srgbClr val="A5A5A5"/>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elgene MA PPT TEMPLATE" id="{A39E8C9B-705B-4C9A-A594-80D59596AC8F}" vid="{E5CAF6A9-CF17-49DE-A60D-1791BCF05BFA}"/>
    </a:ext>
  </a:extLst>
</a:theme>
</file>

<file path=ppt/theme/theme7.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BMS Congress Theme">
  <a:themeElements>
    <a:clrScheme name="Custom 9">
      <a:dk1>
        <a:srgbClr val="595454"/>
      </a:dk1>
      <a:lt1>
        <a:srgbClr val="FFFFFF"/>
      </a:lt1>
      <a:dk2>
        <a:srgbClr val="595454"/>
      </a:dk2>
      <a:lt2>
        <a:srgbClr val="A69F9F"/>
      </a:lt2>
      <a:accent1>
        <a:srgbClr val="BE2BBB"/>
      </a:accent1>
      <a:accent2>
        <a:srgbClr val="33D6F1"/>
      </a:accent2>
      <a:accent3>
        <a:srgbClr val="59FFB9"/>
      </a:accent3>
      <a:accent4>
        <a:srgbClr val="FDA97D"/>
      </a:accent4>
      <a:accent5>
        <a:srgbClr val="FFD186"/>
      </a:accent5>
      <a:accent6>
        <a:srgbClr val="AE7A65"/>
      </a:accent6>
      <a:hlink>
        <a:srgbClr val="BE2BBB"/>
      </a:hlink>
      <a:folHlink>
        <a:srgbClr val="A69F9F"/>
      </a:folHlink>
    </a:clrScheme>
    <a:fontScheme name="Trebuchet MS">
      <a:maj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BMS Congress Theme" id="{DA5257EF-9B25-4665-B46F-8AEA222D1504}" vid="{41623023-CAF4-40D6-96A4-98EAD51AB312}"/>
    </a:ext>
  </a:extLst>
</a:theme>
</file>

<file path=ppt/theme/theme9.xml><?xml version="1.0" encoding="utf-8"?>
<a:theme xmlns:a="http://schemas.openxmlformats.org/drawingml/2006/main" name="6_Default Design">
  <a:themeElements>
    <a:clrScheme name="5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5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5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5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5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5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5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5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5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8862A45804C7345BFDE61DA2C172BE7" ma:contentTypeVersion="17" ma:contentTypeDescription="Create a new document." ma:contentTypeScope="" ma:versionID="0836c851ab56100df1895fa2a218104e">
  <xsd:schema xmlns:xsd="http://www.w3.org/2001/XMLSchema" xmlns:xs="http://www.w3.org/2001/XMLSchema" xmlns:p="http://schemas.microsoft.com/office/2006/metadata/properties" xmlns:ns1="96f1686b-f877-4eb8-89ab-3a67a5dc2612" xmlns:ns3="b4104d5b-b872-4636-a728-507be7308f43" targetNamespace="http://schemas.microsoft.com/office/2006/metadata/properties" ma:root="true" ma:fieldsID="fd973d22d93f3f1ceb87c2fa5e19ecd8" ns1:_="" ns3:_="">
    <xsd:import namespace="96f1686b-f877-4eb8-89ab-3a67a5dc2612"/>
    <xsd:import namespace="b4104d5b-b872-4636-a728-507be7308f43"/>
    <xsd:element name="properties">
      <xsd:complexType>
        <xsd:sequence>
          <xsd:element name="documentManagement">
            <xsd:complexType>
              <xsd:all>
                <xsd:element ref="ns1:QID" minOccurs="0"/>
                <xsd:element ref="ns1:Status" minOccurs="0"/>
                <xsd:element ref="ns1:MediaServiceMetadata" minOccurs="0"/>
                <xsd:element ref="ns1:MediaServiceFastMetadata" minOccurs="0"/>
                <xsd:element ref="ns1:MediaServiceAutoTags" minOccurs="0"/>
                <xsd:element ref="ns1:MediaServiceOCR" minOccurs="0"/>
                <xsd:element ref="ns1:MediaServiceDateTaken" minOccurs="0"/>
                <xsd:element ref="ns1:MediaServiceLocation" minOccurs="0"/>
                <xsd:element ref="ns3:SharedWithUsers" minOccurs="0"/>
                <xsd:element ref="ns3:SharedWithDetails" minOccurs="0"/>
                <xsd:element ref="ns1:MediaServiceEventHashCode" minOccurs="0"/>
                <xsd:element ref="ns1:MediaServiceGenerationTime" minOccurs="0"/>
                <xsd:element ref="ns3:TaxKeywordTaxHTField" minOccurs="0"/>
                <xsd:element ref="ns3:TaxCatchAll" minOccurs="0"/>
                <xsd:element ref="ns1:MediaServiceAutoKeyPoints" minOccurs="0"/>
                <xsd:element ref="ns1: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f1686b-f877-4eb8-89ab-3a67a5dc2612" elementFormDefault="qualified">
    <xsd:import namespace="http://schemas.microsoft.com/office/2006/documentManagement/types"/>
    <xsd:import namespace="http://schemas.microsoft.com/office/infopath/2007/PartnerControls"/>
    <xsd:element name="QID" ma:index="0" nillable="true" ma:displayName="QID" ma:indexed="true" ma:internalName="QID">
      <xsd:simpleType>
        <xsd:restriction base="dms:Number"/>
      </xsd:simpleType>
    </xsd:element>
    <xsd:element name="Status" ma:index="3" nillable="true" ma:displayName="Status" ma:format="Dropdown" ma:internalName="Status">
      <xsd:simpleType>
        <xsd:restriction base="dms:Choice">
          <xsd:enumeration value="Not started"/>
          <xsd:enumeration value="Web Build"/>
          <xsd:enumeration value="In Progress"/>
          <xsd:enumeration value="Launched"/>
          <xsd:enumeration value="Complete"/>
          <xsd:enumeration value="Delayed"/>
        </xsd:restriction>
      </xsd:simpleType>
    </xsd:element>
    <xsd:element name="MediaServiceMetadata" ma:index="6" nillable="true" ma:displayName="MediaServiceMetadata" ma:hidden="true" ma:internalName="MediaServiceMetadata" ma:readOnly="true">
      <xsd:simpleType>
        <xsd:restriction base="dms:Note"/>
      </xsd:simpleType>
    </xsd:element>
    <xsd:element name="MediaServiceFastMetadata" ma:index="7" nillable="true" ma:displayName="MediaServiceFastMetadata" ma:hidden="true" ma:internalName="MediaServiceFastMetadata" ma:readOnly="true">
      <xsd:simpleType>
        <xsd:restriction base="dms:Note"/>
      </xsd:simpleType>
    </xsd:element>
    <xsd:element name="MediaServiceAutoTags" ma:index="8" nillable="true" ma:displayName="MediaServiceAutoTags" ma:internalName="MediaServiceAutoTags" ma:readOnly="true">
      <xsd:simpleType>
        <xsd:restriction base="dms:Text"/>
      </xsd:simpleType>
    </xsd:element>
    <xsd:element name="MediaServiceOCR" ma:index="9" nillable="true" ma:displayName="MediaServiceOCR" ma:internalName="MediaServiceOCR" ma:readOnly="true">
      <xsd:simpleType>
        <xsd:restriction base="dms:Note">
          <xsd:maxLength value="255"/>
        </xsd:restriction>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104d5b-b872-4636-a728-507be7308f4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KeywordTaxHTField" ma:index="21" nillable="true" ma:taxonomy="true" ma:internalName="TaxKeywordTaxHTField" ma:taxonomyFieldName="TaxKeyword" ma:displayName="Enterprise Keywords" ma:fieldId="{23f27201-bee3-471e-b2e7-b64fd8b7ca38}" ma:taxonomyMulti="true" ma:sspId="00000000-0000-0000-0000-000000000000" ma:termSetId="00000000-0000-0000-0000-000000000000" ma:anchorId="00000000-0000-0000-0000-000000000000" ma:open="true" ma:isKeyword="true">
      <xsd:complexType>
        <xsd:sequence>
          <xsd:element ref="pc:Terms" minOccurs="0" maxOccurs="1"/>
        </xsd:sequence>
      </xsd:complexType>
    </xsd:element>
    <xsd:element name="TaxCatchAll" ma:index="22" nillable="true" ma:displayName="Taxonomy Catch All Column" ma:hidden="true" ma:list="{d75259b8-d078-43ce-9531-d35c0553c861}" ma:internalName="TaxCatchAll" ma:showField="CatchAllData" ma:web="b4104d5b-b872-4636-a728-507be7308f4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6" ma:displayName="Content Type"/>
        <xsd:element ref="dc:title" minOccurs="0" maxOccurs="1" ma:index="2"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atus xmlns="96f1686b-f877-4eb8-89ab-3a67a5dc2612" xsi:nil="true"/>
    <TaxCatchAll xmlns="b4104d5b-b872-4636-a728-507be7308f43" xsi:nil="true"/>
    <QID xmlns="96f1686b-f877-4eb8-89ab-3a67a5dc2612" xsi:nil="true"/>
    <TaxKeywordTaxHTField xmlns="b4104d5b-b872-4636-a728-507be7308f43">
      <Terms xmlns="http://schemas.microsoft.com/office/infopath/2007/PartnerControls"/>
    </TaxKeywordTaxHTField>
  </documentManagement>
</p:properties>
</file>

<file path=customXml/itemProps1.xml><?xml version="1.0" encoding="utf-8"?>
<ds:datastoreItem xmlns:ds="http://schemas.openxmlformats.org/officeDocument/2006/customXml" ds:itemID="{6B9BB3F9-5CA2-474F-91B2-9EACCDAD9F3E}"/>
</file>

<file path=customXml/itemProps2.xml><?xml version="1.0" encoding="utf-8"?>
<ds:datastoreItem xmlns:ds="http://schemas.openxmlformats.org/officeDocument/2006/customXml" ds:itemID="{40CA7B74-9CF8-4F02-B896-70BB6413114B}"/>
</file>

<file path=customXml/itemProps3.xml><?xml version="1.0" encoding="utf-8"?>
<ds:datastoreItem xmlns:ds="http://schemas.openxmlformats.org/officeDocument/2006/customXml" ds:itemID="{B9914CCE-27E5-4411-9C47-D584819996F2}"/>
</file>

<file path=docProps/app.xml><?xml version="1.0" encoding="utf-8"?>
<Properties xmlns="http://schemas.openxmlformats.org/officeDocument/2006/extended-properties" xmlns:vt="http://schemas.openxmlformats.org/officeDocument/2006/docPropsVTypes">
  <TotalTime>6111</TotalTime>
  <Words>6731</Words>
  <Application>Microsoft Macintosh PowerPoint</Application>
  <PresentationFormat>Widescreen</PresentationFormat>
  <Paragraphs>1066</Paragraphs>
  <Slides>61</Slides>
  <Notes>21</Notes>
  <HiddenSlides>0</HiddenSlides>
  <MMClips>0</MMClips>
  <ScaleCrop>false</ScaleCrop>
  <HeadingPairs>
    <vt:vector size="8" baseType="variant">
      <vt:variant>
        <vt:lpstr>Fonts Used</vt:lpstr>
      </vt:variant>
      <vt:variant>
        <vt:i4>9</vt:i4>
      </vt:variant>
      <vt:variant>
        <vt:lpstr>Theme</vt:lpstr>
      </vt:variant>
      <vt:variant>
        <vt:i4>9</vt:i4>
      </vt:variant>
      <vt:variant>
        <vt:lpstr>Embedded OLE Servers</vt:lpstr>
      </vt:variant>
      <vt:variant>
        <vt:i4>1</vt:i4>
      </vt:variant>
      <vt:variant>
        <vt:lpstr>Slide Titles</vt:lpstr>
      </vt:variant>
      <vt:variant>
        <vt:i4>61</vt:i4>
      </vt:variant>
    </vt:vector>
  </HeadingPairs>
  <TitlesOfParts>
    <vt:vector size="80" baseType="lpstr">
      <vt:lpstr>Arial</vt:lpstr>
      <vt:lpstr>Calibri</vt:lpstr>
      <vt:lpstr>Georgia</vt:lpstr>
      <vt:lpstr>Helvetica</vt:lpstr>
      <vt:lpstr>Times New Roman</vt:lpstr>
      <vt:lpstr>Trebuchet MS</vt:lpstr>
      <vt:lpstr>Trebuchet MS (Body)</vt:lpstr>
      <vt:lpstr>Verdana</vt:lpstr>
      <vt:lpstr>Wingdings</vt:lpstr>
      <vt:lpstr>Office Theme</vt:lpstr>
      <vt:lpstr>1_Custom Design</vt:lpstr>
      <vt:lpstr>5_Default Design</vt:lpstr>
      <vt:lpstr>1_Office Theme</vt:lpstr>
      <vt:lpstr>2_Office Theme</vt:lpstr>
      <vt:lpstr>Celgene USMA Oncology March 2017</vt:lpstr>
      <vt:lpstr>3_Office Theme</vt:lpstr>
      <vt:lpstr>BMS Congress Theme</vt:lpstr>
      <vt:lpstr>6_Default Design</vt:lpstr>
      <vt:lpstr>Prism 9</vt:lpstr>
      <vt:lpstr>2021 in Review: Management of AML and MDS</vt:lpstr>
      <vt:lpstr>Agenda</vt:lpstr>
      <vt:lpstr>Venetoclax</vt:lpstr>
      <vt:lpstr>Can MRD Negativity be Achieved with a Lower Intensity Regimen?</vt:lpstr>
      <vt:lpstr>Measurable Residual Disease</vt:lpstr>
      <vt:lpstr>Venetoclax + LDAC</vt:lpstr>
      <vt:lpstr>Response Rates For Venetoclax+LDAC vs LDAC</vt:lpstr>
      <vt:lpstr>PowerPoint Presentation</vt:lpstr>
      <vt:lpstr>Venetoclax + LDAC</vt:lpstr>
      <vt:lpstr>Venetoclax with Intensive Chemotherapy</vt:lpstr>
      <vt:lpstr>PowerPoint Presentation</vt:lpstr>
      <vt:lpstr>PowerPoint Presentation</vt:lpstr>
      <vt:lpstr>PowerPoint Presentation</vt:lpstr>
      <vt:lpstr>PowerPoint Presentation</vt:lpstr>
      <vt:lpstr>Venetoclax + Intensive Chemotherapy </vt:lpstr>
      <vt:lpstr>Venetoclax + Decitabine for Younger Newly Diagnosed Patients with ELN Adverse Risk AML</vt:lpstr>
      <vt:lpstr>PowerPoint Presentation</vt:lpstr>
      <vt:lpstr>The End of Chemotherapy?</vt:lpstr>
      <vt:lpstr>What Does it Mean to Be Adverse Risk?</vt:lpstr>
      <vt:lpstr>PowerPoint Presentation</vt:lpstr>
      <vt:lpstr>PowerPoint Presentation</vt:lpstr>
      <vt:lpstr>PowerPoint Presentation</vt:lpstr>
      <vt:lpstr>Triple Combination of Venetoclax with a Non-Genomically Targeted Therapy</vt:lpstr>
      <vt:lpstr>Methods: Study Design</vt:lpstr>
      <vt:lpstr>Results: Response Rates per ITT (n=48)</vt:lpstr>
      <vt:lpstr>Magrolimab with Ven/Aza</vt:lpstr>
      <vt:lpstr>Future for Venetoclax</vt:lpstr>
      <vt:lpstr>Targeting FLT3</vt:lpstr>
      <vt:lpstr>PowerPoint Presentation</vt:lpstr>
      <vt:lpstr>Do These Results Hold Up Over Time?</vt:lpstr>
      <vt:lpstr>Overall Survival and Cumulative Relapse Rate</vt:lpstr>
      <vt:lpstr>Take Aways</vt:lpstr>
      <vt:lpstr>Aza+Ven+Gilteritinib in FLT3-mutated AML: Regimen</vt:lpstr>
      <vt:lpstr>PowerPoint Presentation</vt:lpstr>
      <vt:lpstr>Aza+Ven+Gilteritinib in FLT3-mutated AML:  mCRc Rates by Subgroup (R/R cohort)</vt:lpstr>
      <vt:lpstr>PowerPoint Presentation</vt:lpstr>
      <vt:lpstr>Gilteritinib “Triple Combination”</vt:lpstr>
      <vt:lpstr>Should FLT3 be Targeted in the Newly Diagnosed “Unfit” Setting?</vt:lpstr>
      <vt:lpstr>LACEWING (NCT02752035) Study Design</vt:lpstr>
      <vt:lpstr>LACEWING – Overall Response Rates</vt:lpstr>
      <vt:lpstr>LACEWING – Overall Survival</vt:lpstr>
      <vt:lpstr>Take Aways</vt:lpstr>
      <vt:lpstr>Up-Front FLT3 Inhibitors in “Fit” Patients</vt:lpstr>
      <vt:lpstr>Future Landscape</vt:lpstr>
      <vt:lpstr>Targeting IDH</vt:lpstr>
      <vt:lpstr>IDH Inhibitors in IDH+ R/R AML are Standard of Care</vt:lpstr>
      <vt:lpstr>Figure 1. IDHentify: Key eligibility criteria, study design, and trial endpoints</vt:lpstr>
      <vt:lpstr>Results</vt:lpstr>
      <vt:lpstr>PowerPoint Presentation</vt:lpstr>
      <vt:lpstr>AGILE: study design and end points</vt:lpstr>
      <vt:lpstr>IVO+AZA improved clinical and hematologic response</vt:lpstr>
      <vt:lpstr>IVO+AZA significantly improves OS</vt:lpstr>
      <vt:lpstr>HRQoL: change from baseline (additional secondary end point)</vt:lpstr>
      <vt:lpstr>Ivosidenib + Azacitidine for Newly Diagnosed “Unfit” AML</vt:lpstr>
      <vt:lpstr>AG221-AML-005: Study design</vt:lpstr>
      <vt:lpstr>PowerPoint Presentation</vt:lpstr>
      <vt:lpstr>Different Outcomes for IDH1 and IDH2?</vt:lpstr>
      <vt:lpstr>IDH Inhibitor with 7+3 in Newly Diagnosed “Fit” AML Patients</vt:lpstr>
      <vt:lpstr>Triple Combinations with IDH Inhibitors and Venetoclax</vt:lpstr>
      <vt:lpstr>Efficacy and response</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2021 in Review: Management of AML and MDS</dc:title>
  <dc:creator>Pollyea, Daniel</dc:creator>
  <cp:lastModifiedBy>Fernando Rendina</cp:lastModifiedBy>
  <cp:revision>10</cp:revision>
  <dcterms:created xsi:type="dcterms:W3CDTF">2022-01-14T19:25:51Z</dcterms:created>
  <dcterms:modified xsi:type="dcterms:W3CDTF">2022-01-26T22:09:23Z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0x01010018862A45804C7345BFDE61DA2C172BE7</vt:lpwstr>
  </property>
</Properties>
</file>