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3305" r:id="rId8"/>
    <p:sldId id="3304" r:id="rId9"/>
    <p:sldId id="3308" r:id="rId10"/>
    <p:sldId id="3309" r:id="rId11"/>
    <p:sldId id="3310" r:id="rId12"/>
    <p:sldId id="262" r:id="rId13"/>
    <p:sldId id="263" r:id="rId14"/>
    <p:sldId id="3306" r:id="rId15"/>
    <p:sldId id="3307" r:id="rId16"/>
    <p:sldId id="264" r:id="rId17"/>
    <p:sldId id="265" r:id="rId18"/>
    <p:sldId id="275" r:id="rId19"/>
    <p:sldId id="266" r:id="rId20"/>
    <p:sldId id="274" r:id="rId21"/>
    <p:sldId id="267" r:id="rId22"/>
    <p:sldId id="268" r:id="rId23"/>
    <p:sldId id="3311" r:id="rId24"/>
    <p:sldId id="269" r:id="rId25"/>
    <p:sldId id="3301" r:id="rId26"/>
    <p:sldId id="3302" r:id="rId27"/>
    <p:sldId id="3303" r:id="rId28"/>
    <p:sldId id="270" r:id="rId29"/>
    <p:sldId id="271" r:id="rId30"/>
    <p:sldId id="272" r:id="rId31"/>
    <p:sldId id="273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0FF"/>
    <a:srgbClr val="EBC2C1"/>
    <a:srgbClr val="B5B1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289"/>
    <p:restoredTop sz="95666"/>
  </p:normalViewPr>
  <p:slideViewPr>
    <p:cSldViewPr snapToGrid="0" snapToObjects="1">
      <p:cViewPr varScale="1">
        <p:scale>
          <a:sx n="97" d="100"/>
          <a:sy n="97" d="100"/>
        </p:scale>
        <p:origin x="240" y="232"/>
      </p:cViewPr>
      <p:guideLst/>
    </p:cSldViewPr>
  </p:slideViewPr>
  <p:outlineViewPr>
    <p:cViewPr>
      <p:scale>
        <a:sx n="33" d="100"/>
        <a:sy n="33" d="100"/>
      </p:scale>
      <p:origin x="0" y="-22992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28" d="100"/>
          <a:sy n="128" d="100"/>
        </p:scale>
        <p:origin x="4408" y="16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40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Grade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Sheet1!$A$2:$A$28</c:f>
              <c:strCache>
                <c:ptCount val="23"/>
                <c:pt idx="0">
                  <c:v>Anemia Lurbi</c:v>
                </c:pt>
                <c:pt idx="1">
                  <c:v>Anemia Topo</c:v>
                </c:pt>
                <c:pt idx="2">
                  <c:v>Anemia Topo/Trila</c:v>
                </c:pt>
                <c:pt idx="4">
                  <c:v>Leukopenia Lurb</c:v>
                </c:pt>
                <c:pt idx="5">
                  <c:v>Leukopenia Topo</c:v>
                </c:pt>
                <c:pt idx="6">
                  <c:v>Leukopenia Topo/Trila</c:v>
                </c:pt>
                <c:pt idx="8">
                  <c:v>Neutropenia Lurbi</c:v>
                </c:pt>
                <c:pt idx="9">
                  <c:v>Neutropenia Topo</c:v>
                </c:pt>
                <c:pt idx="10">
                  <c:v>Neutropenia Topo/Trila</c:v>
                </c:pt>
                <c:pt idx="12">
                  <c:v>Thrombocytopenia Lurbi</c:v>
                </c:pt>
                <c:pt idx="13">
                  <c:v>Thrombocytopenia Topo</c:v>
                </c:pt>
                <c:pt idx="14">
                  <c:v>Thrombocytopenia Topo/Trila</c:v>
                </c:pt>
                <c:pt idx="16">
                  <c:v>Fatigue Lurbi</c:v>
                </c:pt>
                <c:pt idx="17">
                  <c:v>Fatigue Topo</c:v>
                </c:pt>
                <c:pt idx="18">
                  <c:v>Fatigue Topo/Trila</c:v>
                </c:pt>
                <c:pt idx="20">
                  <c:v>Nausea Lurbi</c:v>
                </c:pt>
                <c:pt idx="21">
                  <c:v>Nausea Topo</c:v>
                </c:pt>
                <c:pt idx="22">
                  <c:v>Nausea topo/trila</c:v>
                </c:pt>
              </c:strCache>
            </c:strRef>
          </c:cat>
          <c:val>
            <c:numRef>
              <c:f>Sheet1!$B$2:$B$28</c:f>
              <c:numCache>
                <c:formatCode>General</c:formatCode>
                <c:ptCount val="27"/>
                <c:pt idx="0">
                  <c:v>9</c:v>
                </c:pt>
                <c:pt idx="1">
                  <c:v>61</c:v>
                </c:pt>
                <c:pt idx="2">
                  <c:v>28</c:v>
                </c:pt>
                <c:pt idx="4">
                  <c:v>19</c:v>
                </c:pt>
                <c:pt idx="5">
                  <c:v>14</c:v>
                </c:pt>
                <c:pt idx="6">
                  <c:v>3</c:v>
                </c:pt>
                <c:pt idx="8">
                  <c:v>21</c:v>
                </c:pt>
                <c:pt idx="9">
                  <c:v>14</c:v>
                </c:pt>
                <c:pt idx="10">
                  <c:v>47</c:v>
                </c:pt>
                <c:pt idx="12">
                  <c:v>3</c:v>
                </c:pt>
                <c:pt idx="13">
                  <c:v>18</c:v>
                </c:pt>
                <c:pt idx="14">
                  <c:v>25</c:v>
                </c:pt>
                <c:pt idx="16">
                  <c:v>7</c:v>
                </c:pt>
                <c:pt idx="17">
                  <c:v>7</c:v>
                </c:pt>
                <c:pt idx="18">
                  <c:v>6</c:v>
                </c:pt>
                <c:pt idx="20">
                  <c:v>0</c:v>
                </c:pt>
                <c:pt idx="21">
                  <c:v>4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DE-964D-9259-5E8FF5531BA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Grade 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Sheet1!$A$2:$A$28</c:f>
              <c:strCache>
                <c:ptCount val="23"/>
                <c:pt idx="0">
                  <c:v>Anemia Lurbi</c:v>
                </c:pt>
                <c:pt idx="1">
                  <c:v>Anemia Topo</c:v>
                </c:pt>
                <c:pt idx="2">
                  <c:v>Anemia Topo/Trila</c:v>
                </c:pt>
                <c:pt idx="4">
                  <c:v>Leukopenia Lurb</c:v>
                </c:pt>
                <c:pt idx="5">
                  <c:v>Leukopenia Topo</c:v>
                </c:pt>
                <c:pt idx="6">
                  <c:v>Leukopenia Topo/Trila</c:v>
                </c:pt>
                <c:pt idx="8">
                  <c:v>Neutropenia Lurbi</c:v>
                </c:pt>
                <c:pt idx="9">
                  <c:v>Neutropenia Topo</c:v>
                </c:pt>
                <c:pt idx="10">
                  <c:v>Neutropenia Topo/Trila</c:v>
                </c:pt>
                <c:pt idx="12">
                  <c:v>Thrombocytopenia Lurbi</c:v>
                </c:pt>
                <c:pt idx="13">
                  <c:v>Thrombocytopenia Topo</c:v>
                </c:pt>
                <c:pt idx="14">
                  <c:v>Thrombocytopenia Topo/Trila</c:v>
                </c:pt>
                <c:pt idx="16">
                  <c:v>Fatigue Lurbi</c:v>
                </c:pt>
                <c:pt idx="17">
                  <c:v>Fatigue Topo</c:v>
                </c:pt>
                <c:pt idx="18">
                  <c:v>Fatigue Topo/Trila</c:v>
                </c:pt>
                <c:pt idx="20">
                  <c:v>Nausea Lurbi</c:v>
                </c:pt>
                <c:pt idx="21">
                  <c:v>Nausea Topo</c:v>
                </c:pt>
                <c:pt idx="22">
                  <c:v>Nausea topo/trila</c:v>
                </c:pt>
              </c:strCache>
            </c:strRef>
          </c:cat>
          <c:val>
            <c:numRef>
              <c:f>Sheet1!$C$2:$C$28</c:f>
              <c:numCache>
                <c:formatCode>General</c:formatCode>
                <c:ptCount val="2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4">
                  <c:v>10</c:v>
                </c:pt>
                <c:pt idx="5">
                  <c:v>11</c:v>
                </c:pt>
                <c:pt idx="6">
                  <c:v>3</c:v>
                </c:pt>
                <c:pt idx="8">
                  <c:v>25</c:v>
                </c:pt>
                <c:pt idx="9">
                  <c:v>71</c:v>
                </c:pt>
                <c:pt idx="10">
                  <c:v>22</c:v>
                </c:pt>
                <c:pt idx="12">
                  <c:v>4</c:v>
                </c:pt>
                <c:pt idx="13">
                  <c:v>39</c:v>
                </c:pt>
                <c:pt idx="14">
                  <c:v>28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3DE-964D-9259-5E8FF5531B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11807023"/>
        <c:axId val="1603660047"/>
      </c:barChart>
      <c:catAx>
        <c:axId val="15118070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03660047"/>
        <c:crosses val="autoZero"/>
        <c:auto val="1"/>
        <c:lblAlgn val="ctr"/>
        <c:lblOffset val="100"/>
        <c:noMultiLvlLbl val="0"/>
      </c:catAx>
      <c:valAx>
        <c:axId val="16036600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18070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6C3C75-CD95-BD4F-9562-4F84869EA059}" type="datetimeFigureOut">
              <a:rPr lang="en-US" smtClean="0"/>
              <a:t>2/1/22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718E6F-D12D-544F-8409-239D5A3F1E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329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Of note, meta analysis of complete response with </a:t>
            </a:r>
            <a:r>
              <a:rPr lang="en-US" dirty="0" err="1"/>
              <a:t>fosaprepitant</a:t>
            </a:r>
            <a:r>
              <a:rPr lang="en-US" dirty="0"/>
              <a:t>, which is in every order set, was 73 vs 54 percent, a smaller different than what is seen here for G4 NTP or even F&amp;N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718E6F-D12D-544F-8409-239D5A3F1E9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305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79A767-0D0E-CC42-926B-924755D49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C65CEC-E5AE-9041-AD72-DF926A99A4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F9641D-4D1D-9945-A74E-FEF1FB6F8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9BD91-53F6-CB42-899B-5FAA320CA7A3}" type="datetimeFigureOut">
              <a:rPr lang="en-US" smtClean="0"/>
              <a:t>2/1/22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3B4676-213E-7141-B9E9-B95E2DF31C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A3BC4A-16FA-5F4F-814F-CA3222828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6A96-C963-5343-90B5-F2352BE36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491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E9D6B-4E27-C843-9617-CDF7A4FC2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64E824-951A-AF45-9C22-D61CBE486A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177037-5565-1A42-9F51-D57BD32FB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9BD91-53F6-CB42-899B-5FAA320CA7A3}" type="datetimeFigureOut">
              <a:rPr lang="en-US" smtClean="0"/>
              <a:t>2/1/22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8DA38E-1C5B-6547-A31A-13564ED73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AE379B-A09B-BE49-9088-A087801E5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6A96-C963-5343-90B5-F2352BE36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258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1FB640B-E539-974D-9F33-8F61FBA3E2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6D6E1C-EFFA-DD47-B7B5-43B1380510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3EFF81-AF35-A643-9EFB-5F916C0D5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9BD91-53F6-CB42-899B-5FAA320CA7A3}" type="datetimeFigureOut">
              <a:rPr lang="en-US" smtClean="0"/>
              <a:t>2/1/22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2CFBC8-F424-2B4C-BCE4-4C94FA19B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FA0F7F-FFF6-4946-8599-0B1E5C4B7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6A96-C963-5343-90B5-F2352BE36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462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492FE-9219-5541-A3D7-B28FA1000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8B962F-9C97-2F4C-A30F-B8B8759021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900E5-1BD4-954E-8C6E-560D630D7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9BD91-53F6-CB42-899B-5FAA320CA7A3}" type="datetimeFigureOut">
              <a:rPr lang="en-US" smtClean="0"/>
              <a:t>2/1/22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FE6BA7-1746-F34A-904C-4D5B9775F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72686E-F9B2-094C-B683-D2E05E690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6A96-C963-5343-90B5-F2352BE36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167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53E0B-BD02-8D40-BD91-4E0E22EB0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B60089-1AB7-0E4D-A1DD-9CE96DAB9E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783BD-68D0-3D48-9700-D82FAFFFE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9BD91-53F6-CB42-899B-5FAA320CA7A3}" type="datetimeFigureOut">
              <a:rPr lang="en-US" smtClean="0"/>
              <a:t>2/1/22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CE98B7-0780-EA48-A67A-88D49E4D6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7947C4-8F70-0541-AEB5-26E3BB602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6A96-C963-5343-90B5-F2352BE36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983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98024-53A7-D944-822A-B3531E6B7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B3AA65-2DFD-3E4F-A444-CD973482AF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7DCD2D-A0D4-7146-8760-E20BC6ED42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BB356F-3303-ED44-A877-183619DDB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9BD91-53F6-CB42-899B-5FAA320CA7A3}" type="datetimeFigureOut">
              <a:rPr lang="en-US" smtClean="0"/>
              <a:t>2/1/22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8A59F7-64B3-3640-871A-6B024A608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841511-E4BB-9746-A9A4-621DA3C6E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6A96-C963-5343-90B5-F2352BE36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237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33EC31-5124-8243-BF1F-CC9386A8F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DBFAFE-330F-D04A-986B-0A75AF3765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F89C95-1170-3140-8EB8-F164628509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7C9FF0-E78A-4642-B493-65B6F24DC4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CB038-6D40-D74B-8717-E55BDF3B4C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35B4FBE-43BC-C140-8183-4144D89DC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9BD91-53F6-CB42-899B-5FAA320CA7A3}" type="datetimeFigureOut">
              <a:rPr lang="en-US" smtClean="0"/>
              <a:t>2/1/22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BB1DDB3-1E11-C54C-A7B9-F080421E0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86BD4A-34CB-514A-86A2-BC9CF9E63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6A96-C963-5343-90B5-F2352BE36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267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FD38DC-1FD2-2E45-BA08-2A52D9C46A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AD3FD8A-30D5-2841-A35F-85FD78464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9BD91-53F6-CB42-899B-5FAA320CA7A3}" type="datetimeFigureOut">
              <a:rPr lang="en-US" smtClean="0"/>
              <a:t>2/1/22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D0A57A-DEED-534B-9394-A0A7623BF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05C7C5-C272-534C-ADA6-A00CABDCB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6A96-C963-5343-90B5-F2352BE36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82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5DD67A-5FB2-E04C-8600-6F9C19D38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9BD91-53F6-CB42-899B-5FAA320CA7A3}" type="datetimeFigureOut">
              <a:rPr lang="en-US" smtClean="0"/>
              <a:t>2/1/22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4B12194-1057-1140-AB35-5EB98ACE8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77783C-B269-9C4E-8DEF-3AF3A41CF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6A96-C963-5343-90B5-F2352BE36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331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B58AB-53DC-104C-880D-5C6DC859DB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EB0B16-A66D-E643-8A5B-598D3171F8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25624E-BE6C-AF4F-A91E-5210249025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5C881A-D14D-2E41-9404-275D8E429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9BD91-53F6-CB42-899B-5FAA320CA7A3}" type="datetimeFigureOut">
              <a:rPr lang="en-US" smtClean="0"/>
              <a:t>2/1/22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FC57EE-ACB3-0C41-9CA4-6E8334398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0A4DCA-813C-5A4A-B332-E10210032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6A96-C963-5343-90B5-F2352BE36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071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9D739-010E-AE41-9DB9-DD4DD0DBD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7FF91E-5DA4-2E4E-B9A2-44B5A56227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EA7316-DBBB-3640-B779-84A0BCFA93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EF2203-109A-7A4A-B25E-89ED44733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9BD91-53F6-CB42-899B-5FAA320CA7A3}" type="datetimeFigureOut">
              <a:rPr lang="en-US" smtClean="0"/>
              <a:t>2/1/22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C4C234-A69A-8E4C-9B41-03CF714DF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D98CA9-FDBD-994F-9D1C-33F3174A5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66A96-C963-5343-90B5-F2352BE36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970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EF6B891-0201-1040-86B7-915F9D46E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969F97-EB3C-5540-82C5-25DE5AF97E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B4B5FE-B1C1-954D-BEE4-9B62C672AB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C9BD91-53F6-CB42-899B-5FAA320CA7A3}" type="datetimeFigureOut">
              <a:rPr lang="en-US" smtClean="0"/>
              <a:t>2/1/22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5EF31-C2F4-0B49-A88D-27ADC5492F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78BB4B-DF68-2F44-90BF-3CC9D6E691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66A96-C963-5343-90B5-F2352BE36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382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B4199-BD9E-8A45-8675-BD2E683E11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Recognition and Management of Adverse Events (AEs) with Available SCLC Treatments 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4440F7-333E-1846-AE9C-BC7F3D721EC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Dr Weiss</a:t>
            </a:r>
          </a:p>
        </p:txBody>
      </p:sp>
    </p:spTree>
    <p:extLst>
      <p:ext uri="{BB962C8B-B14F-4D97-AF65-F5344CB8AC3E}">
        <p14:creationId xmlns:p14="http://schemas.microsoft.com/office/powerpoint/2010/main" val="34133251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15925108-1DA6-D649-AAC8-097773DA41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543" y="139838"/>
            <a:ext cx="9356725" cy="649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C353DE2-3B3D-E842-90F4-E783D49C1B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442" y="581693"/>
            <a:ext cx="4287253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ESMO Guidelines on Hypothyroidism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5262D7-9513-A142-AF00-1CC77E816457}"/>
              </a:ext>
            </a:extLst>
          </p:cNvPr>
          <p:cNvSpPr txBox="1"/>
          <p:nvPr/>
        </p:nvSpPr>
        <p:spPr>
          <a:xfrm>
            <a:off x="7155809" y="6108767"/>
            <a:ext cx="4765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Haanen</a:t>
            </a:r>
            <a:r>
              <a:rPr lang="en-US" dirty="0"/>
              <a:t>, Annals of Oncology Supplement 4, 2017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A494E8-7D98-8B42-B22E-CFDD7F8B8B18}"/>
              </a:ext>
            </a:extLst>
          </p:cNvPr>
          <p:cNvSpPr txBox="1"/>
          <p:nvPr/>
        </p:nvSpPr>
        <p:spPr>
          <a:xfrm>
            <a:off x="8322365" y="6534857"/>
            <a:ext cx="386963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Jared Weiss,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7678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970AC-0816-0D40-A8A5-A276742BE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Recommended Guidelines/Algorithms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CC5AA8-C131-C847-8C65-E843167FBD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ESMO: </a:t>
            </a:r>
            <a:r>
              <a:rPr lang="en-US" dirty="0" err="1"/>
              <a:t>Haanen</a:t>
            </a:r>
            <a:r>
              <a:rPr lang="en-US" dirty="0"/>
              <a:t>, Annals of Oncology supplement, 2017</a:t>
            </a:r>
          </a:p>
          <a:p>
            <a:r>
              <a:rPr lang="en-US" dirty="0"/>
              <a:t>SITC: </a:t>
            </a:r>
            <a:r>
              <a:rPr lang="en-US" dirty="0" err="1"/>
              <a:t>Brahmer</a:t>
            </a:r>
            <a:r>
              <a:rPr lang="en-US" dirty="0"/>
              <a:t>, JITC, 2021</a:t>
            </a:r>
          </a:p>
          <a:p>
            <a:r>
              <a:rPr lang="en-US" dirty="0"/>
              <a:t>Another great review article: </a:t>
            </a:r>
            <a:r>
              <a:rPr lang="en-US" dirty="0" err="1"/>
              <a:t>Brahmer</a:t>
            </a:r>
            <a:r>
              <a:rPr lang="en-US" dirty="0"/>
              <a:t>, JCO 2018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F994E7-DED6-9545-AE7C-3A0FD320BA3B}"/>
              </a:ext>
            </a:extLst>
          </p:cNvPr>
          <p:cNvSpPr txBox="1"/>
          <p:nvPr/>
        </p:nvSpPr>
        <p:spPr>
          <a:xfrm>
            <a:off x="8322365" y="6534857"/>
            <a:ext cx="386963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Jared Weiss,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8549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A61A9-EC6A-0048-9390-5F4885719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Case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1EBD7C-8A55-2145-887D-F8A1B41FFB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0500"/>
            <a:ext cx="10515600" cy="466725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US" dirty="0"/>
              <a:t>A 70 year old man was previously treated with </a:t>
            </a:r>
            <a:r>
              <a:rPr lang="en-US" dirty="0" err="1"/>
              <a:t>CbP</a:t>
            </a:r>
            <a:r>
              <a:rPr lang="en-US" dirty="0"/>
              <a:t>/VP16/atezolizumab with PR, but PD after 8 months while on atezolizumab maintenance therapy.</a:t>
            </a:r>
          </a:p>
          <a:p>
            <a:pPr>
              <a:lnSpc>
                <a:spcPct val="110000"/>
              </a:lnSpc>
            </a:pPr>
            <a:r>
              <a:rPr lang="en-US" dirty="0"/>
              <a:t>Repeat platinum-doublet vs. lurbinectedin were discussed and the patient chose lurbinectedin.</a:t>
            </a:r>
          </a:p>
          <a:p>
            <a:pPr>
              <a:lnSpc>
                <a:spcPct val="110000"/>
              </a:lnSpc>
            </a:pPr>
            <a:r>
              <a:rPr lang="en-US" dirty="0"/>
              <a:t>Patient returns on day 10 with fever and a cough productive of green sputum.  O2 sat 90% (baseline 94%), RR15, no increased WOB.</a:t>
            </a:r>
          </a:p>
          <a:p>
            <a:pPr>
              <a:lnSpc>
                <a:spcPct val="110000"/>
              </a:lnSpc>
            </a:pPr>
            <a:r>
              <a:rPr lang="en-US" dirty="0"/>
              <a:t>Chest Xray is ambiguous, with opacities difficult to specify.  CT obtained demonstrated PNA.  There is no cancer growth, perhaps diminution.  CBC notable for WBC 1, ANC 200, Hgb 7 (baseline 12 pre-chemo) and </a:t>
            </a:r>
            <a:r>
              <a:rPr lang="en-US" dirty="0" err="1"/>
              <a:t>plt</a:t>
            </a:r>
            <a:r>
              <a:rPr lang="en-US" dirty="0"/>
              <a:t> 50.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703B3A-7C39-1F41-B622-EB26145DAA29}"/>
              </a:ext>
            </a:extLst>
          </p:cNvPr>
          <p:cNvSpPr txBox="1"/>
          <p:nvPr/>
        </p:nvSpPr>
        <p:spPr>
          <a:xfrm>
            <a:off x="8322365" y="6534857"/>
            <a:ext cx="386963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Jared Weiss,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46235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52189-B71B-E04D-8EE9-3E38F334B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183" y="64530"/>
            <a:ext cx="10515600" cy="1325563"/>
          </a:xfrm>
        </p:spPr>
        <p:txBody>
          <a:bodyPr/>
          <a:lstStyle/>
          <a:p>
            <a:r>
              <a:rPr lang="en-US" dirty="0"/>
              <a:t>What is the incidence of NTP w/</a:t>
            </a:r>
            <a:r>
              <a:rPr lang="en-US" dirty="0" err="1"/>
              <a:t>Lurbi</a:t>
            </a:r>
            <a:r>
              <a:rPr lang="en-US" dirty="0"/>
              <a:t>?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3A00F8-D239-C347-963E-C9271D6AF7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5849001"/>
              </p:ext>
            </p:extLst>
          </p:nvPr>
        </p:nvGraphicFramePr>
        <p:xfrm>
          <a:off x="964011" y="1099930"/>
          <a:ext cx="8458286" cy="5340762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3534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1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1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11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4322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Grade 1/2,</a:t>
                      </a:r>
                      <a:r>
                        <a:rPr lang="en-US" sz="1000" baseline="0" dirty="0"/>
                        <a:t> n (%)</a:t>
                      </a:r>
                      <a:endParaRPr lang="en-US" sz="1000" dirty="0"/>
                    </a:p>
                  </a:txBody>
                  <a:tcPr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Grade 3, </a:t>
                      </a:r>
                      <a:r>
                        <a:rPr lang="en-US" sz="1000" baseline="0" dirty="0"/>
                        <a:t>n (%)</a:t>
                      </a:r>
                      <a:endParaRPr lang="en-US" sz="1000" dirty="0"/>
                    </a:p>
                  </a:txBody>
                  <a:tcPr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Grade 4, </a:t>
                      </a:r>
                      <a:r>
                        <a:rPr lang="en-US" sz="1000" baseline="0" dirty="0"/>
                        <a:t>n (%)</a:t>
                      </a:r>
                      <a:endParaRPr lang="en-US" sz="1000" dirty="0"/>
                    </a:p>
                  </a:txBody>
                  <a:tcPr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322">
                <a:tc gridSpan="4">
                  <a:txBody>
                    <a:bodyPr/>
                    <a:lstStyle/>
                    <a:p>
                      <a:r>
                        <a:rPr lang="en-US" sz="1000" b="1" dirty="0"/>
                        <a:t>Hematological</a:t>
                      </a:r>
                      <a:r>
                        <a:rPr lang="en-US" sz="1000" b="1" baseline="0" dirty="0"/>
                        <a:t> abnormalities (regardless of relation to study drug)</a:t>
                      </a:r>
                      <a:r>
                        <a:rPr lang="en-US" sz="1000" b="1" baseline="30000" dirty="0"/>
                        <a:t>a</a:t>
                      </a:r>
                      <a:endParaRPr lang="en-US" sz="1000" b="1" baseline="30000" dirty="0">
                        <a:solidFill>
                          <a:schemeClr val="bg1"/>
                        </a:solidFill>
                      </a:endParaRPr>
                    </a:p>
                  </a:txBody>
                  <a:tcPr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000"/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endParaRPr lang="en-US" sz="1000"/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322">
                <a:tc>
                  <a:txBody>
                    <a:bodyPr/>
                    <a:lstStyle/>
                    <a:p>
                      <a:r>
                        <a:rPr lang="en-US" sz="1000" dirty="0"/>
                        <a:t>Anemia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91 (87)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9 (9)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322">
                <a:tc>
                  <a:txBody>
                    <a:bodyPr/>
                    <a:lstStyle/>
                    <a:p>
                      <a:r>
                        <a:rPr lang="en-US" sz="1000" dirty="0"/>
                        <a:t>Leukopenia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53 (50)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20 (19)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10 (10)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322">
                <a:tc>
                  <a:txBody>
                    <a:bodyPr/>
                    <a:lstStyle/>
                    <a:p>
                      <a:r>
                        <a:rPr lang="en-US" sz="1000" dirty="0"/>
                        <a:t>Neutropenia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27 (26)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22 (21)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26 (25)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322">
                <a:tc>
                  <a:txBody>
                    <a:bodyPr/>
                    <a:lstStyle/>
                    <a:p>
                      <a:r>
                        <a:rPr lang="en-US" sz="1000" dirty="0"/>
                        <a:t>Thrombocytopenia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39 (37)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3 (3)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4 (4)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322">
                <a:tc gridSpan="4">
                  <a:txBody>
                    <a:bodyPr/>
                    <a:lstStyle/>
                    <a:p>
                      <a:r>
                        <a:rPr lang="en-US" sz="1000" b="1" dirty="0"/>
                        <a:t>Biochemical abnormalities (regardless of relation to study drug)</a:t>
                      </a:r>
                      <a:r>
                        <a:rPr lang="en-US" sz="1000" b="1" baseline="30000" dirty="0"/>
                        <a:t>a</a:t>
                      </a:r>
                      <a:endParaRPr lang="en-US" sz="1000" b="1" baseline="30000" dirty="0">
                        <a:solidFill>
                          <a:schemeClr val="bg1"/>
                        </a:solidFill>
                      </a:endParaRPr>
                    </a:p>
                  </a:txBody>
                  <a:tcPr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b="1" dirty="0">
                        <a:solidFill>
                          <a:schemeClr val="bg1"/>
                        </a:solidFill>
                      </a:endParaRPr>
                    </a:p>
                  </a:txBody>
                  <a:tcPr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b="1" dirty="0">
                        <a:solidFill>
                          <a:schemeClr val="bg1"/>
                        </a:solidFill>
                      </a:endParaRPr>
                    </a:p>
                  </a:txBody>
                  <a:tcPr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b="1" dirty="0">
                        <a:solidFill>
                          <a:schemeClr val="bg1"/>
                        </a:solidFill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322">
                <a:tc>
                  <a:txBody>
                    <a:bodyPr/>
                    <a:lstStyle/>
                    <a:p>
                      <a:r>
                        <a:rPr lang="en-US" sz="1000" dirty="0"/>
                        <a:t>Creatinine</a:t>
                      </a:r>
                      <a:r>
                        <a:rPr lang="en-US" sz="1000" baseline="30000" dirty="0"/>
                        <a:t>b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86/104</a:t>
                      </a:r>
                      <a:r>
                        <a:rPr lang="en-US" sz="1000" baseline="0" dirty="0"/>
                        <a:t> (83)</a:t>
                      </a:r>
                      <a:endParaRPr lang="en-US" sz="10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4322">
                <a:tc>
                  <a:txBody>
                    <a:bodyPr/>
                    <a:lstStyle/>
                    <a:p>
                      <a:r>
                        <a:rPr lang="en-US" sz="1000" dirty="0"/>
                        <a:t>Alanine aminotransferase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69/103 (67)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5/103 (5)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4322">
                <a:tc>
                  <a:txBody>
                    <a:bodyPr/>
                    <a:lstStyle/>
                    <a:p>
                      <a:r>
                        <a:rPr lang="en-US" sz="1000" dirty="0"/>
                        <a:t>Aspartate</a:t>
                      </a:r>
                      <a:r>
                        <a:rPr lang="en-US" sz="1000" baseline="0" dirty="0"/>
                        <a:t> aminotransferase</a:t>
                      </a:r>
                      <a:endParaRPr lang="en-US" sz="10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52/103 (50)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13/103 (13)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2/103 (2)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4322">
                <a:tc>
                  <a:txBody>
                    <a:bodyPr/>
                    <a:lstStyle/>
                    <a:p>
                      <a:r>
                        <a:rPr lang="az-Cyrl-AZ" sz="1000" dirty="0"/>
                        <a:t>Ү</a:t>
                      </a:r>
                      <a:r>
                        <a:rPr lang="en-US" sz="1000" dirty="0"/>
                        <a:t>-glutamyl transferase 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44/103 (43)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2/103 (2)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4322">
                <a:tc>
                  <a:txBody>
                    <a:bodyPr/>
                    <a:lstStyle/>
                    <a:p>
                      <a:r>
                        <a:rPr lang="en-US" sz="1000" dirty="0"/>
                        <a:t>Alkaline phosphatase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31/103 (30)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3/103</a:t>
                      </a:r>
                      <a:r>
                        <a:rPr lang="en-US" sz="1000" baseline="0" dirty="0"/>
                        <a:t> (3)</a:t>
                      </a:r>
                      <a:endParaRPr lang="en-US" sz="10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4322">
                <a:tc gridSpan="4">
                  <a:txBody>
                    <a:bodyPr/>
                    <a:lstStyle/>
                    <a:p>
                      <a:r>
                        <a:rPr lang="en-US" sz="1000" b="1" dirty="0"/>
                        <a:t>Treatment-related adverse events</a:t>
                      </a:r>
                      <a:endParaRPr lang="en-US" sz="1000" b="1" dirty="0">
                        <a:solidFill>
                          <a:schemeClr val="bg1"/>
                        </a:solidFill>
                      </a:endParaRPr>
                    </a:p>
                  </a:txBody>
                  <a:tcPr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b="1" dirty="0">
                        <a:solidFill>
                          <a:schemeClr val="bg1"/>
                        </a:solidFill>
                      </a:endParaRPr>
                    </a:p>
                  </a:txBody>
                  <a:tcPr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b="1" dirty="0">
                        <a:solidFill>
                          <a:schemeClr val="bg1"/>
                        </a:solidFill>
                      </a:endParaRPr>
                    </a:p>
                  </a:txBody>
                  <a:tcPr marT="0" marB="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b="1" dirty="0">
                        <a:solidFill>
                          <a:schemeClr val="bg1"/>
                        </a:solidFill>
                      </a:endParaRP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4322">
                <a:tc>
                  <a:txBody>
                    <a:bodyPr/>
                    <a:lstStyle/>
                    <a:p>
                      <a:r>
                        <a:rPr lang="en-US" sz="1000" dirty="0"/>
                        <a:t>Fatigue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54 (51)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7 (7)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4322">
                <a:tc>
                  <a:txBody>
                    <a:bodyPr/>
                    <a:lstStyle/>
                    <a:p>
                      <a:r>
                        <a:rPr lang="en-US" sz="1000" dirty="0"/>
                        <a:t>Nausea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34 (32)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54322">
                <a:tc>
                  <a:txBody>
                    <a:bodyPr/>
                    <a:lstStyle/>
                    <a:p>
                      <a:r>
                        <a:rPr lang="en-US" sz="1000" dirty="0"/>
                        <a:t>Decreased appetite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22 (21)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54322">
                <a:tc>
                  <a:txBody>
                    <a:bodyPr/>
                    <a:lstStyle/>
                    <a:p>
                      <a:r>
                        <a:rPr lang="en-US" sz="1000" dirty="0"/>
                        <a:t>Vomiting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19</a:t>
                      </a:r>
                      <a:r>
                        <a:rPr lang="en-US" sz="1000" baseline="0" dirty="0"/>
                        <a:t> (18)</a:t>
                      </a:r>
                      <a:endParaRPr lang="en-US" sz="10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54322">
                <a:tc>
                  <a:txBody>
                    <a:bodyPr/>
                    <a:lstStyle/>
                    <a:p>
                      <a:r>
                        <a:rPr lang="en-US" sz="1000" dirty="0"/>
                        <a:t>Diarrhea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13</a:t>
                      </a:r>
                      <a:r>
                        <a:rPr lang="en-US" sz="1000" baseline="0" dirty="0"/>
                        <a:t> (14)</a:t>
                      </a:r>
                      <a:endParaRPr lang="en-US" sz="1000" dirty="0"/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 (1)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54322">
                <a:tc>
                  <a:txBody>
                    <a:bodyPr/>
                    <a:lstStyle/>
                    <a:p>
                      <a:r>
                        <a:rPr lang="en-US" sz="1000" dirty="0"/>
                        <a:t>Febrile neutropenia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2 (2)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3 (3)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54322">
                <a:tc>
                  <a:txBody>
                    <a:bodyPr/>
                    <a:lstStyle/>
                    <a:p>
                      <a:r>
                        <a:rPr lang="en-US" sz="1000" dirty="0"/>
                        <a:t>Pneumonia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2 (2)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54322">
                <a:tc>
                  <a:txBody>
                    <a:bodyPr/>
                    <a:lstStyle/>
                    <a:p>
                      <a:r>
                        <a:rPr lang="en-US" sz="1000" dirty="0"/>
                        <a:t>Skin ulcer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 (1)</a:t>
                      </a:r>
                    </a:p>
                  </a:txBody>
                  <a:tcPr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 marT="0" marB="0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9841EFAE-0656-EB4C-B8EF-B1C44A38715C}"/>
              </a:ext>
            </a:extLst>
          </p:cNvPr>
          <p:cNvSpPr/>
          <p:nvPr/>
        </p:nvSpPr>
        <p:spPr>
          <a:xfrm>
            <a:off x="964011" y="2114003"/>
            <a:ext cx="8458286" cy="31148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0A54FC-BDF7-8B48-8D1C-2F145E5C2E52}"/>
              </a:ext>
            </a:extLst>
          </p:cNvPr>
          <p:cNvSpPr txBox="1"/>
          <p:nvPr/>
        </p:nvSpPr>
        <p:spPr>
          <a:xfrm>
            <a:off x="838200" y="6492875"/>
            <a:ext cx="2824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Trigo, Lancet Oncology 2020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0A2397-F2D5-564E-9AA0-D792E2539C17}"/>
              </a:ext>
            </a:extLst>
          </p:cNvPr>
          <p:cNvSpPr txBox="1"/>
          <p:nvPr/>
        </p:nvSpPr>
        <p:spPr>
          <a:xfrm>
            <a:off x="8322365" y="6534857"/>
            <a:ext cx="386963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Jared Weiss,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3875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D93D3A-84B6-EB4B-8C30-21BE95241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G3-4 Heme AEs; NB: This is cross-trial comparison, not randomized data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AE62AE5E-A4AB-734C-99D7-D62A957D1F1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5257560"/>
              </p:ext>
            </p:extLst>
          </p:nvPr>
        </p:nvGraphicFramePr>
        <p:xfrm>
          <a:off x="583096" y="1692275"/>
          <a:ext cx="8189429" cy="4496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11AA654-067D-B54A-9515-E334BBB11604}"/>
              </a:ext>
            </a:extLst>
          </p:cNvPr>
          <p:cNvSpPr txBox="1"/>
          <p:nvPr/>
        </p:nvSpPr>
        <p:spPr>
          <a:xfrm>
            <a:off x="9183757" y="2173357"/>
            <a:ext cx="24890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Hart, Adv. </a:t>
            </a:r>
            <a:r>
              <a:rPr lang="en-US" dirty="0" err="1"/>
              <a:t>Ther</a:t>
            </a:r>
            <a:r>
              <a:rPr lang="en-US" dirty="0"/>
              <a:t>, 2021</a:t>
            </a:r>
          </a:p>
          <a:p>
            <a:r>
              <a:rPr lang="en-US" dirty="0"/>
              <a:t>Trigo, Lancet Oncol 2020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C6C73E7-F2CB-4F45-9A7F-46CFEF098FA4}"/>
              </a:ext>
            </a:extLst>
          </p:cNvPr>
          <p:cNvSpPr txBox="1"/>
          <p:nvPr/>
        </p:nvSpPr>
        <p:spPr>
          <a:xfrm>
            <a:off x="8322365" y="6534857"/>
            <a:ext cx="386963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Jared Weiss,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8743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120AC-B064-664E-B881-4EB6E346E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Cross Trial Comparison; stuff people feel (NB: any grade, prior was G3-4)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D8C046AD-5FA8-A74A-93F2-553BA68578B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6113059"/>
              </p:ext>
            </p:extLst>
          </p:nvPr>
        </p:nvGraphicFramePr>
        <p:xfrm>
          <a:off x="397565" y="2146852"/>
          <a:ext cx="10956236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9059">
                  <a:extLst>
                    <a:ext uri="{9D8B030D-6E8A-4147-A177-3AD203B41FA5}">
                      <a16:colId xmlns:a16="http://schemas.microsoft.com/office/drawing/2014/main" val="3942336236"/>
                    </a:ext>
                  </a:extLst>
                </a:gridCol>
                <a:gridCol w="2739059">
                  <a:extLst>
                    <a:ext uri="{9D8B030D-6E8A-4147-A177-3AD203B41FA5}">
                      <a16:colId xmlns:a16="http://schemas.microsoft.com/office/drawing/2014/main" val="2759102650"/>
                    </a:ext>
                  </a:extLst>
                </a:gridCol>
                <a:gridCol w="2393674">
                  <a:extLst>
                    <a:ext uri="{9D8B030D-6E8A-4147-A177-3AD203B41FA5}">
                      <a16:colId xmlns:a16="http://schemas.microsoft.com/office/drawing/2014/main" val="4185180007"/>
                    </a:ext>
                  </a:extLst>
                </a:gridCol>
                <a:gridCol w="3084444">
                  <a:extLst>
                    <a:ext uri="{9D8B030D-6E8A-4147-A177-3AD203B41FA5}">
                      <a16:colId xmlns:a16="http://schemas.microsoft.com/office/drawing/2014/main" val="1920750483"/>
                    </a:ext>
                  </a:extLst>
                </a:gridCol>
              </a:tblGrid>
              <a:tr h="456450">
                <a:tc>
                  <a:txBody>
                    <a:bodyPr/>
                    <a:lstStyle/>
                    <a:p>
                      <a:pPr algn="ctr"/>
                      <a:endParaRPr lang="en-US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Lurbinectedin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Topotecan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Topotecan/Trilaciclib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6354662"/>
                  </a:ext>
                </a:extLst>
              </a:tr>
              <a:tr h="45645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Fatigue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6651504"/>
                  </a:ext>
                </a:extLst>
              </a:tr>
              <a:tr h="45645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Nausea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i="0" dirty="0"/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6877965"/>
                  </a:ext>
                </a:extLst>
              </a:tr>
              <a:tr h="45645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Decreased appetite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288897"/>
                  </a:ext>
                </a:extLst>
              </a:tr>
              <a:tr h="45645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Vomiting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0521054"/>
                  </a:ext>
                </a:extLst>
              </a:tr>
              <a:tr h="45645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Diarrhea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880938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70A42F4-1CBA-FF41-9439-8946A7971027}"/>
              </a:ext>
            </a:extLst>
          </p:cNvPr>
          <p:cNvSpPr txBox="1"/>
          <p:nvPr/>
        </p:nvSpPr>
        <p:spPr>
          <a:xfrm>
            <a:off x="8864785" y="5797296"/>
            <a:ext cx="24890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Hart, Adv. </a:t>
            </a:r>
            <a:r>
              <a:rPr lang="en-US" dirty="0" err="1"/>
              <a:t>Ther</a:t>
            </a:r>
            <a:r>
              <a:rPr lang="en-US" dirty="0"/>
              <a:t>, 2021</a:t>
            </a:r>
          </a:p>
          <a:p>
            <a:r>
              <a:rPr lang="en-US" dirty="0"/>
              <a:t>Trigo, Lancet Oncol 2020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09D58D5-2CD8-A348-8963-4415A6B4982E}"/>
              </a:ext>
            </a:extLst>
          </p:cNvPr>
          <p:cNvSpPr txBox="1"/>
          <p:nvPr/>
        </p:nvSpPr>
        <p:spPr>
          <a:xfrm>
            <a:off x="8322365" y="6534857"/>
            <a:ext cx="386963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Jared Weiss,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11973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9B985-A320-604D-BEEE-BA200AEA4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297119-0EA3-A744-A303-B84655DFBD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104503" cy="4351338"/>
          </a:xfrm>
        </p:spPr>
        <p:txBody>
          <a:bodyPr/>
          <a:lstStyle/>
          <a:p>
            <a:r>
              <a:rPr lang="en-US" dirty="0"/>
              <a:t>Patient did not want to be admitted and asked if he could be managed at home.</a:t>
            </a:r>
          </a:p>
          <a:p>
            <a:r>
              <a:rPr lang="en-US" dirty="0"/>
              <a:t>After recommendation for admission, he declined.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1187C6-31F7-DB4B-B9B1-1522C27D4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9002" y="0"/>
            <a:ext cx="4725477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39F97D1-2F82-0C4C-9BAC-D88D6D64543B}"/>
              </a:ext>
            </a:extLst>
          </p:cNvPr>
          <p:cNvSpPr txBox="1"/>
          <p:nvPr/>
        </p:nvSpPr>
        <p:spPr>
          <a:xfrm>
            <a:off x="9283505" y="5853797"/>
            <a:ext cx="23953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PORT/PSI</a:t>
            </a:r>
          </a:p>
          <a:p>
            <a:r>
              <a:rPr lang="en-US" dirty="0"/>
              <a:t>Fine, NEJM 1997</a:t>
            </a:r>
          </a:p>
          <a:p>
            <a:r>
              <a:rPr lang="en-US" dirty="0"/>
              <a:t>(Accessed on </a:t>
            </a:r>
            <a:r>
              <a:rPr lang="en-US" dirty="0" err="1"/>
              <a:t>uptodate</a:t>
            </a:r>
            <a:r>
              <a:rPr lang="en-US" dirty="0"/>
              <a:t>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49D3418-FD33-744B-9A3B-25FD8C84306E}"/>
              </a:ext>
            </a:extLst>
          </p:cNvPr>
          <p:cNvSpPr/>
          <p:nvPr/>
        </p:nvSpPr>
        <p:spPr>
          <a:xfrm>
            <a:off x="6392411" y="6392411"/>
            <a:ext cx="2357306" cy="18455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48C109-1C6F-044A-BAA1-2966FE50FD9B}"/>
              </a:ext>
            </a:extLst>
          </p:cNvPr>
          <p:cNvSpPr txBox="1"/>
          <p:nvPr/>
        </p:nvSpPr>
        <p:spPr>
          <a:xfrm>
            <a:off x="0" y="6534857"/>
            <a:ext cx="386963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Jared Weiss,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3838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D124F4-F4B3-7D45-947A-31654C712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Followup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A3D4B6-67DE-E64D-BB1F-10F3636416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Patient was treated with levofloxacin.</a:t>
            </a:r>
          </a:p>
          <a:p>
            <a:r>
              <a:rPr lang="en-US" dirty="0"/>
              <a:t>His daughter stayed with him for two weeks.</a:t>
            </a:r>
          </a:p>
          <a:p>
            <a:r>
              <a:rPr lang="en-US" dirty="0"/>
              <a:t>His nurse navigator called him daily.</a:t>
            </a:r>
          </a:p>
          <a:p>
            <a:r>
              <a:rPr lang="en-US" dirty="0"/>
              <a:t>He returned to clinic for C2.</a:t>
            </a:r>
          </a:p>
          <a:p>
            <a:r>
              <a:rPr lang="en-US" dirty="0"/>
              <a:t>CBC: WBC 3, ANC 1100, Hgb 10, </a:t>
            </a:r>
            <a:r>
              <a:rPr lang="en-US" dirty="0" err="1"/>
              <a:t>Plt</a:t>
            </a:r>
            <a:r>
              <a:rPr lang="en-US" dirty="0"/>
              <a:t> 150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F22C15-A303-9A42-8ACC-14BB6E6D7968}"/>
              </a:ext>
            </a:extLst>
          </p:cNvPr>
          <p:cNvSpPr txBox="1"/>
          <p:nvPr/>
        </p:nvSpPr>
        <p:spPr>
          <a:xfrm>
            <a:off x="8322365" y="6534857"/>
            <a:ext cx="386963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Jared Weiss,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0770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2A9582-51AB-E348-9A55-B20F96623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Polling 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01D3F-6256-FB45-B1E3-49DEAACE62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Should the dose of the next cycle be reduced?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Yes</a:t>
            </a:r>
          </a:p>
          <a:p>
            <a:pPr marL="0" indent="0">
              <a:buNone/>
            </a:pPr>
            <a:r>
              <a:rPr lang="en-US" dirty="0"/>
              <a:t>No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182FA9-ADFE-404E-B91A-527CC4ACA82B}"/>
              </a:ext>
            </a:extLst>
          </p:cNvPr>
          <p:cNvSpPr txBox="1"/>
          <p:nvPr/>
        </p:nvSpPr>
        <p:spPr>
          <a:xfrm>
            <a:off x="8322365" y="6534857"/>
            <a:ext cx="386963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Jared Weiss,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779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28D7E-64FC-B44B-944A-8BE003D2B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026" y="0"/>
            <a:ext cx="10515600" cy="1325563"/>
          </a:xfrm>
        </p:spPr>
        <p:txBody>
          <a:bodyPr/>
          <a:lstStyle/>
          <a:p>
            <a:r>
              <a:rPr lang="en-US" dirty="0"/>
              <a:t>Why Lurbinectedin was not dose-reduced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C42549-0C85-7345-A96C-6120C6D4249B}"/>
              </a:ext>
            </a:extLst>
          </p:cNvPr>
          <p:cNvSpPr txBox="1"/>
          <p:nvPr/>
        </p:nvSpPr>
        <p:spPr>
          <a:xfrm>
            <a:off x="333107" y="6488668"/>
            <a:ext cx="2951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Teruel</a:t>
            </a:r>
            <a:r>
              <a:rPr lang="en-US" dirty="0"/>
              <a:t>, JTO supplement 2021 </a:t>
            </a:r>
          </a:p>
        </p:txBody>
      </p:sp>
      <p:pic>
        <p:nvPicPr>
          <p:cNvPr id="6" name="Main graphic">
            <a:extLst>
              <a:ext uri="{FF2B5EF4-FFF2-40B4-BE49-F238E27FC236}">
                <a16:creationId xmlns:a16="http://schemas.microsoft.com/office/drawing/2014/main" id="{A089EE57-4481-E74C-A232-20EAD4234ECD}"/>
              </a:ext>
            </a:extLst>
          </p:cNvPr>
          <p:cNvPicPr/>
          <p:nvPr/>
        </p:nvPicPr>
        <p:blipFill rotWithShape="1">
          <a:blip r:embed="rId2"/>
          <a:srcRect l="52950" t="6497" r="2488" b="35907"/>
          <a:stretch/>
        </p:blipFill>
        <p:spPr>
          <a:xfrm>
            <a:off x="436004" y="1061614"/>
            <a:ext cx="5696464" cy="4734769"/>
          </a:xfrm>
          <a:prstGeom prst="rect">
            <a:avLst/>
          </a:prstGeom>
          <a:ln>
            <a:noFill/>
          </a:ln>
        </p:spPr>
      </p:pic>
      <p:pic>
        <p:nvPicPr>
          <p:cNvPr id="7" name="Main graphic">
            <a:extLst>
              <a:ext uri="{FF2B5EF4-FFF2-40B4-BE49-F238E27FC236}">
                <a16:creationId xmlns:a16="http://schemas.microsoft.com/office/drawing/2014/main" id="{1124C1AA-9630-DA49-B343-51805BA7F495}"/>
              </a:ext>
            </a:extLst>
          </p:cNvPr>
          <p:cNvPicPr/>
          <p:nvPr/>
        </p:nvPicPr>
        <p:blipFill rotWithShape="1">
          <a:blip r:embed="rId2"/>
          <a:srcRect l="28561" t="64755" r="20066" b="26139"/>
          <a:stretch/>
        </p:blipFill>
        <p:spPr>
          <a:xfrm>
            <a:off x="432486" y="5938639"/>
            <a:ext cx="3262184" cy="407773"/>
          </a:xfrm>
          <a:prstGeom prst="rect">
            <a:avLst/>
          </a:prstGeom>
          <a:ln>
            <a:noFill/>
          </a:ln>
        </p:spPr>
      </p:pic>
      <p:pic>
        <p:nvPicPr>
          <p:cNvPr id="8" name="Main graphic">
            <a:extLst>
              <a:ext uri="{FF2B5EF4-FFF2-40B4-BE49-F238E27FC236}">
                <a16:creationId xmlns:a16="http://schemas.microsoft.com/office/drawing/2014/main" id="{ADDCF327-BAC4-FA44-AFC8-12A537792BD7}"/>
              </a:ext>
            </a:extLst>
          </p:cNvPr>
          <p:cNvPicPr/>
          <p:nvPr/>
        </p:nvPicPr>
        <p:blipFill rotWithShape="1">
          <a:blip r:embed="rId2"/>
          <a:srcRect t="6497" r="93557" b="37287"/>
          <a:stretch/>
        </p:blipFill>
        <p:spPr>
          <a:xfrm>
            <a:off x="128572" y="1061615"/>
            <a:ext cx="409069" cy="4734768"/>
          </a:xfrm>
          <a:prstGeom prst="rect">
            <a:avLst/>
          </a:prstGeom>
          <a:ln>
            <a:noFill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01742B3-275B-114C-AC9A-753E37E03F96}"/>
              </a:ext>
            </a:extLst>
          </p:cNvPr>
          <p:cNvSpPr txBox="1"/>
          <p:nvPr/>
        </p:nvSpPr>
        <p:spPr>
          <a:xfrm>
            <a:off x="6338491" y="1061614"/>
            <a:ext cx="52114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Exposure in AUC (X axis) vs.</a:t>
            </a:r>
          </a:p>
          <a:p>
            <a:r>
              <a:rPr lang="en-US" sz="2800" dirty="0"/>
              <a:t>Probability of </a:t>
            </a:r>
            <a:r>
              <a:rPr lang="en-US" sz="2800" dirty="0">
                <a:solidFill>
                  <a:srgbClr val="B5B1EE"/>
                </a:solidFill>
              </a:rPr>
              <a:t>response</a:t>
            </a:r>
            <a:r>
              <a:rPr lang="en-US" sz="2800" dirty="0"/>
              <a:t> and </a:t>
            </a:r>
            <a:r>
              <a:rPr lang="en-US" sz="2800" dirty="0">
                <a:solidFill>
                  <a:srgbClr val="EBC2C1"/>
                </a:solidFill>
              </a:rPr>
              <a:t>G4 NTP (Y axis)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BB95BC-6AC4-F846-8215-24AF64887B7F}"/>
              </a:ext>
            </a:extLst>
          </p:cNvPr>
          <p:cNvSpPr txBox="1"/>
          <p:nvPr/>
        </p:nvSpPr>
        <p:spPr>
          <a:xfrm>
            <a:off x="8322365" y="6534857"/>
            <a:ext cx="386963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Jared Weiss,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7250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E12C8-FE88-7544-A5A1-30EA2AEA6A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569"/>
            <a:ext cx="10515600" cy="1325563"/>
          </a:xfrm>
        </p:spPr>
        <p:txBody>
          <a:bodyPr/>
          <a:lstStyle/>
          <a:p>
            <a:r>
              <a:rPr lang="en-US" dirty="0"/>
              <a:t>Case 1: A First Line Patient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35F96C-5711-BD44-ADEF-88468C0399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192" y="1418622"/>
            <a:ext cx="6058711" cy="5277818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/>
              <a:t>A 46 year old woman with 40 pack-year smoking history who presented to the ER with acute increase in chronic dyspnea and cough.</a:t>
            </a:r>
          </a:p>
          <a:p>
            <a:pPr>
              <a:lnSpc>
                <a:spcPct val="120000"/>
              </a:lnSpc>
            </a:pPr>
            <a:r>
              <a:rPr lang="en-US" dirty="0"/>
              <a:t>Imaging demonstrated bulky central chest mass, as well as post-obstructive pneumonia.  MRI brain negative for metastases.</a:t>
            </a:r>
          </a:p>
          <a:p>
            <a:pPr>
              <a:lnSpc>
                <a:spcPct val="120000"/>
              </a:lnSpc>
            </a:pPr>
            <a:r>
              <a:rPr lang="en-US" dirty="0"/>
              <a:t>She was admitted to the hospital and antibiotics were started, resulting in partial improvements in her symptoms.</a:t>
            </a:r>
          </a:p>
          <a:p>
            <a:pPr>
              <a:lnSpc>
                <a:spcPct val="120000"/>
              </a:lnSpc>
            </a:pPr>
            <a:r>
              <a:rPr lang="en-US" dirty="0"/>
              <a:t>PS is 1. PMH = COPD.  </a:t>
            </a:r>
          </a:p>
          <a:p>
            <a:pPr>
              <a:lnSpc>
                <a:spcPct val="120000"/>
              </a:lnSpc>
            </a:pPr>
            <a:r>
              <a:rPr lang="en-US" dirty="0" err="1"/>
              <a:t>Bronch</a:t>
            </a:r>
            <a:r>
              <a:rPr lang="en-US" dirty="0"/>
              <a:t>/EBUS showed SCLC.</a:t>
            </a:r>
          </a:p>
          <a:p>
            <a:pPr>
              <a:lnSpc>
                <a:spcPct val="120000"/>
              </a:lnSpc>
            </a:pPr>
            <a:r>
              <a:rPr lang="en-US" dirty="0"/>
              <a:t>PET demonstrated spread to contralateral lung and to liver.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E66AC7E-4DB4-EC49-9687-29133DDD25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2903" y="2214264"/>
            <a:ext cx="5247737" cy="32251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3B91672-FF0A-D14A-90E1-5BA416F4BF33}"/>
              </a:ext>
            </a:extLst>
          </p:cNvPr>
          <p:cNvSpPr txBox="1"/>
          <p:nvPr/>
        </p:nvSpPr>
        <p:spPr>
          <a:xfrm>
            <a:off x="8322365" y="6534857"/>
            <a:ext cx="386963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Jared Weiss,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2021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67BCFA-1743-0445-9188-9B27A30F3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Followup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80E120-16EA-B34C-B352-7C78D3DCCB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Peg-filgrastim given as secondary </a:t>
            </a:r>
            <a:r>
              <a:rPr lang="en-US" dirty="0" err="1"/>
              <a:t>PPx</a:t>
            </a:r>
            <a:endParaRPr lang="en-US" dirty="0"/>
          </a:p>
          <a:p>
            <a:r>
              <a:rPr lang="en-US" dirty="0"/>
              <a:t>C2 went well.</a:t>
            </a:r>
          </a:p>
          <a:p>
            <a:r>
              <a:rPr lang="en-US" dirty="0"/>
              <a:t>Imaging after two cycles showed PD.</a:t>
            </a:r>
          </a:p>
          <a:p>
            <a:r>
              <a:rPr lang="en-US" dirty="0"/>
              <a:t>Options of hospice, topotecan (preceded by Trilaciclib) or a phase I clinical trial discussed.</a:t>
            </a:r>
          </a:p>
          <a:p>
            <a:r>
              <a:rPr lang="en-US" dirty="0"/>
              <a:t>The patient chose hospice.</a:t>
            </a:r>
          </a:p>
          <a:p>
            <a:r>
              <a:rPr lang="en-US" dirty="0"/>
              <a:t>Major comfort complaint was SOB; this was effectively palliated with a fan and morphine.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DCBE67-7083-6648-A68E-BC154C34F7B7}"/>
              </a:ext>
            </a:extLst>
          </p:cNvPr>
          <p:cNvSpPr txBox="1"/>
          <p:nvPr/>
        </p:nvSpPr>
        <p:spPr>
          <a:xfrm>
            <a:off x="8322365" y="6534857"/>
            <a:ext cx="386963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Jared Weiss,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6665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DFE2BE-0DE6-684A-A407-F160EC189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3: Retreatment with platinum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4CAD41-850F-E449-8115-F53E2D5372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377774" cy="4351338"/>
          </a:xfrm>
        </p:spPr>
        <p:txBody>
          <a:bodyPr>
            <a:normAutofit fontScale="92500"/>
          </a:bodyPr>
          <a:lstStyle/>
          <a:p>
            <a:r>
              <a:rPr lang="en-US" dirty="0"/>
              <a:t>An 82 year old man presented to his cardiologist with increased DOE.</a:t>
            </a:r>
          </a:p>
          <a:p>
            <a:r>
              <a:rPr lang="en-US" dirty="0"/>
              <a:t>CXR showed LUL mass, mediastinal LAD leading to CT then PET.</a:t>
            </a:r>
          </a:p>
          <a:p>
            <a:r>
              <a:rPr lang="en-US" dirty="0"/>
              <a:t> PET showed left upper mass with mediastinal and upper abdominal nodal metastases and diffuse osseous metastases. </a:t>
            </a:r>
          </a:p>
          <a:p>
            <a:r>
              <a:rPr lang="en-US" dirty="0"/>
              <a:t>MRI brain clear</a:t>
            </a:r>
          </a:p>
          <a:p>
            <a:r>
              <a:rPr lang="en-US" dirty="0"/>
              <a:t>Biopsy showed SCLC.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FD8586-6709-CC4B-B9DC-F28A9008EC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9076" y="1964987"/>
            <a:ext cx="4834724" cy="310852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B18BE30-8640-884F-B48F-F3649ED9225B}"/>
              </a:ext>
            </a:extLst>
          </p:cNvPr>
          <p:cNvSpPr txBox="1"/>
          <p:nvPr/>
        </p:nvSpPr>
        <p:spPr>
          <a:xfrm>
            <a:off x="8322365" y="6534857"/>
            <a:ext cx="386963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Jared Weiss,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3673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F9B3B-83EF-614B-AE2B-06E3A1BB2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Fitness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3863FF-A563-A241-9805-E4103E1659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0500"/>
            <a:ext cx="10515600" cy="4667250"/>
          </a:xfrm>
        </p:spPr>
        <p:txBody>
          <a:bodyPr>
            <a:normAutofit/>
          </a:bodyPr>
          <a:lstStyle/>
          <a:p>
            <a:r>
              <a:rPr lang="en-US" dirty="0"/>
              <a:t>MMP: CAD with h/o MI, DM, CHF</a:t>
            </a:r>
          </a:p>
          <a:p>
            <a:r>
              <a:rPr lang="en-US" dirty="0"/>
              <a:t>PS: Bad side of ECOG 1 pre-cancer, now good side of 2.  Spends roughly ½ of day in bed or some recumbent position.</a:t>
            </a:r>
          </a:p>
          <a:p>
            <a:r>
              <a:rPr lang="en-US" dirty="0"/>
              <a:t>Basic GA: Fully intact in ADLs, dependent on very supportive wife for IADLs.  Get up and go 10 seconds.</a:t>
            </a:r>
          </a:p>
          <a:p>
            <a:r>
              <a:rPr lang="en-US" dirty="0"/>
              <a:t>Values: Enjoys life and wants to live more.  He is particularly motivated to see his grandchildren grow older and to play golf (can’t play 9 holes and needs a cart, but is very proud of his game). </a:t>
            </a:r>
          </a:p>
          <a:p>
            <a:r>
              <a:rPr lang="en-US" dirty="0"/>
              <a:t>Baseline labs: WBC 7.4, Hgb 14.7, </a:t>
            </a:r>
            <a:r>
              <a:rPr lang="en-US" dirty="0" err="1"/>
              <a:t>Plt</a:t>
            </a:r>
            <a:r>
              <a:rPr lang="en-US" dirty="0"/>
              <a:t> 154; </a:t>
            </a:r>
            <a:r>
              <a:rPr lang="en-US" dirty="0" err="1"/>
              <a:t>Creat</a:t>
            </a:r>
            <a:r>
              <a:rPr lang="en-US" dirty="0"/>
              <a:t> 0.67 (GFR&gt;60)</a:t>
            </a:r>
          </a:p>
          <a:p>
            <a:r>
              <a:rPr lang="en-US" dirty="0"/>
              <a:t>Patient enrolls on a clinical trial, G128-02: </a:t>
            </a:r>
            <a:r>
              <a:rPr lang="en-US" dirty="0" err="1"/>
              <a:t>CbP</a:t>
            </a:r>
            <a:r>
              <a:rPr lang="en-US" dirty="0"/>
              <a:t>/VP16 +/- Trilaciclib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5B518C-5BF4-5140-8A58-80DD5F297DA7}"/>
              </a:ext>
            </a:extLst>
          </p:cNvPr>
          <p:cNvSpPr txBox="1"/>
          <p:nvPr/>
        </p:nvSpPr>
        <p:spPr>
          <a:xfrm>
            <a:off x="8322365" y="6534857"/>
            <a:ext cx="386963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Jared Weiss,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34850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41D0D7-6A59-E442-9C07-90E6A70C7D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Trilaciclib Mechanism of Action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2C2A442-E218-EC41-A274-AD374F7A321D}"/>
              </a:ext>
            </a:extLst>
          </p:cNvPr>
          <p:cNvGrpSpPr>
            <a:grpSpLocks noChangeAspect="1"/>
          </p:cNvGrpSpPr>
          <p:nvPr/>
        </p:nvGrpSpPr>
        <p:grpSpPr>
          <a:xfrm>
            <a:off x="6275599" y="2042789"/>
            <a:ext cx="2342709" cy="2388104"/>
            <a:chOff x="1182149" y="3145241"/>
            <a:chExt cx="1612202" cy="175574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F2D9AE5-22DB-0845-9920-85890C871B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3793" y="3288553"/>
              <a:ext cx="1531075" cy="1612437"/>
            </a:xfrm>
            <a:prstGeom prst="rect">
              <a:avLst/>
            </a:prstGeom>
          </p:spPr>
        </p:pic>
        <p:sp>
          <p:nvSpPr>
            <p:cNvPr id="6" name="Donut 86">
              <a:extLst>
                <a:ext uri="{FF2B5EF4-FFF2-40B4-BE49-F238E27FC236}">
                  <a16:creationId xmlns:a16="http://schemas.microsoft.com/office/drawing/2014/main" id="{78E4963C-70CE-9E40-AAA3-483DAD2387B6}"/>
                </a:ext>
              </a:extLst>
            </p:cNvPr>
            <p:cNvSpPr/>
            <p:nvPr/>
          </p:nvSpPr>
          <p:spPr>
            <a:xfrm>
              <a:off x="1182149" y="3145241"/>
              <a:ext cx="1612202" cy="1725734"/>
            </a:xfrm>
            <a:prstGeom prst="donut">
              <a:avLst>
                <a:gd name="adj" fmla="val 20317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400" dirty="0">
                <a:solidFill>
                  <a:srgbClr val="595959"/>
                </a:solidFill>
                <a:latin typeface="Calibri" panose="020F0502020204030204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698265BC-B5D9-A34A-A393-180425F16DE8}"/>
              </a:ext>
            </a:extLst>
          </p:cNvPr>
          <p:cNvGrpSpPr/>
          <p:nvPr/>
        </p:nvGrpSpPr>
        <p:grpSpPr>
          <a:xfrm>
            <a:off x="1820411" y="2055303"/>
            <a:ext cx="4072771" cy="3025034"/>
            <a:chOff x="703922" y="1927074"/>
            <a:chExt cx="3500191" cy="2752934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8F37F4D-2C1C-834D-B767-4056310D8D5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409055" y="2434832"/>
              <a:ext cx="2013354" cy="2052367"/>
              <a:chOff x="1182149" y="3145241"/>
              <a:chExt cx="1612202" cy="1755749"/>
            </a:xfrm>
          </p:grpSpPr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6AF04E70-A2E2-EA46-932D-76B4778EC2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03793" y="3288553"/>
                <a:ext cx="1531075" cy="1612437"/>
              </a:xfrm>
              <a:prstGeom prst="rect">
                <a:avLst/>
              </a:prstGeom>
            </p:spPr>
          </p:pic>
          <p:sp>
            <p:nvSpPr>
              <p:cNvPr id="15" name="Donut 86">
                <a:extLst>
                  <a:ext uri="{FF2B5EF4-FFF2-40B4-BE49-F238E27FC236}">
                    <a16:creationId xmlns:a16="http://schemas.microsoft.com/office/drawing/2014/main" id="{6AEA9FEC-9240-6342-AADA-2C4F929947D6}"/>
                  </a:ext>
                </a:extLst>
              </p:cNvPr>
              <p:cNvSpPr/>
              <p:nvPr/>
            </p:nvSpPr>
            <p:spPr>
              <a:xfrm>
                <a:off x="1182149" y="3145241"/>
                <a:ext cx="1612202" cy="1725734"/>
              </a:xfrm>
              <a:prstGeom prst="donut">
                <a:avLst>
                  <a:gd name="adj" fmla="val 20317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 dirty="0">
                  <a:solidFill>
                    <a:srgbClr val="595959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FC065E3-52AE-CA4D-A6B2-673C26CCFD14}"/>
                </a:ext>
              </a:extLst>
            </p:cNvPr>
            <p:cNvSpPr txBox="1"/>
            <p:nvPr/>
          </p:nvSpPr>
          <p:spPr>
            <a:xfrm>
              <a:off x="2584759" y="1927074"/>
              <a:ext cx="16193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GB" sz="16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Chemotherapy</a:t>
              </a:r>
              <a:br>
                <a:rPr lang="en-GB" sz="1600" b="1" dirty="0">
                  <a:solidFill>
                    <a:srgbClr val="000000"/>
                  </a:solidFill>
                  <a:cs typeface="Arial" panose="020B0604020202020204" pitchFamily="34" charset="0"/>
                </a:rPr>
              </a:br>
              <a:r>
                <a:rPr lang="en-GB" sz="16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(eg, taxane)</a:t>
              </a:r>
            </a:p>
          </p:txBody>
        </p:sp>
        <p:sp>
          <p:nvSpPr>
            <p:cNvPr id="10" name="Lightning Bolt 9">
              <a:extLst>
                <a:ext uri="{FF2B5EF4-FFF2-40B4-BE49-F238E27FC236}">
                  <a16:creationId xmlns:a16="http://schemas.microsoft.com/office/drawing/2014/main" id="{96967464-CBBA-B047-8497-CDBF5DBAC597}"/>
                </a:ext>
              </a:extLst>
            </p:cNvPr>
            <p:cNvSpPr/>
            <p:nvPr/>
          </p:nvSpPr>
          <p:spPr>
            <a:xfrm flipV="1">
              <a:off x="1393135" y="3591890"/>
              <a:ext cx="486300" cy="460740"/>
            </a:xfrm>
            <a:prstGeom prst="lightningBol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GB" dirty="0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FC34864-265C-7B4D-8605-B4C758D8D9E9}"/>
                </a:ext>
              </a:extLst>
            </p:cNvPr>
            <p:cNvSpPr txBox="1"/>
            <p:nvPr/>
          </p:nvSpPr>
          <p:spPr>
            <a:xfrm>
              <a:off x="703922" y="4095233"/>
              <a:ext cx="16193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GB" sz="16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Chemotherapy</a:t>
              </a:r>
              <a:br>
                <a:rPr lang="en-GB" sz="1600" b="1" dirty="0">
                  <a:solidFill>
                    <a:srgbClr val="000000"/>
                  </a:solidFill>
                  <a:cs typeface="Arial" panose="020B0604020202020204" pitchFamily="34" charset="0"/>
                </a:rPr>
              </a:br>
              <a:r>
                <a:rPr lang="en-GB" sz="1600" b="1" dirty="0">
                  <a:solidFill>
                    <a:srgbClr val="000000"/>
                  </a:solidFill>
                  <a:cs typeface="Arial" panose="020B0604020202020204" pitchFamily="34" charset="0"/>
                </a:rPr>
                <a:t>(eg, platinum)</a:t>
              </a: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FDE4DBD-911F-4843-8163-BDE1B99FE0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89639" y="2911043"/>
              <a:ext cx="945749" cy="1195200"/>
            </a:xfrm>
            <a:prstGeom prst="rect">
              <a:avLst/>
            </a:prstGeom>
          </p:spPr>
        </p:pic>
        <p:sp>
          <p:nvSpPr>
            <p:cNvPr id="13" name="Lightning Bolt 12">
              <a:extLst>
                <a:ext uri="{FF2B5EF4-FFF2-40B4-BE49-F238E27FC236}">
                  <a16:creationId xmlns:a16="http://schemas.microsoft.com/office/drawing/2014/main" id="{6E25C685-68FE-6B44-83E2-FD15CC9F7F4F}"/>
                </a:ext>
              </a:extLst>
            </p:cNvPr>
            <p:cNvSpPr/>
            <p:nvPr/>
          </p:nvSpPr>
          <p:spPr>
            <a:xfrm flipH="1">
              <a:off x="2498774" y="2506227"/>
              <a:ext cx="499580" cy="453555"/>
            </a:xfrm>
            <a:prstGeom prst="lightningBol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GB" dirty="0">
                <a:solidFill>
                  <a:prstClr val="white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6EA2C65-0DE1-E94E-9BC4-20AA03E6297E}"/>
              </a:ext>
            </a:extLst>
          </p:cNvPr>
          <p:cNvGrpSpPr/>
          <p:nvPr/>
        </p:nvGrpSpPr>
        <p:grpSpPr>
          <a:xfrm>
            <a:off x="7144728" y="3972068"/>
            <a:ext cx="282153" cy="1225856"/>
            <a:chOff x="4291897" y="4103501"/>
            <a:chExt cx="221667" cy="829093"/>
          </a:xfrm>
        </p:grpSpPr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1E7BBB84-84DF-394A-BBDF-F45A658F6255}"/>
                </a:ext>
              </a:extLst>
            </p:cNvPr>
            <p:cNvCxnSpPr>
              <a:cxnSpLocks/>
            </p:cNvCxnSpPr>
            <p:nvPr/>
          </p:nvCxnSpPr>
          <p:spPr>
            <a:xfrm>
              <a:off x="4291897" y="4103501"/>
              <a:ext cx="221667" cy="0"/>
            </a:xfrm>
            <a:prstGeom prst="straightConnector1">
              <a:avLst/>
            </a:prstGeom>
            <a:ln w="38100">
              <a:solidFill>
                <a:schemeClr val="accent6"/>
              </a:solidFill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FB6F799C-A9AE-1C4A-8715-EC66AF744D6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02731" y="4116757"/>
              <a:ext cx="1" cy="815837"/>
            </a:xfrm>
            <a:prstGeom prst="straightConnector1">
              <a:avLst/>
            </a:prstGeom>
            <a:ln w="38100">
              <a:solidFill>
                <a:schemeClr val="accent6"/>
              </a:solidFill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ounded Rectangle 77">
            <a:extLst>
              <a:ext uri="{FF2B5EF4-FFF2-40B4-BE49-F238E27FC236}">
                <a16:creationId xmlns:a16="http://schemas.microsoft.com/office/drawing/2014/main" id="{72833803-C4DB-A94C-8E44-D4F98CCE9394}"/>
              </a:ext>
            </a:extLst>
          </p:cNvPr>
          <p:cNvSpPr/>
          <p:nvPr/>
        </p:nvSpPr>
        <p:spPr>
          <a:xfrm>
            <a:off x="3644509" y="4729266"/>
            <a:ext cx="6493159" cy="1081110"/>
          </a:xfrm>
          <a:prstGeom prst="roundRect">
            <a:avLst>
              <a:gd name="adj" fmla="val 11761"/>
            </a:avLst>
          </a:prstGeom>
          <a:solidFill>
            <a:schemeClr val="bg1"/>
          </a:solidFill>
          <a:ln w="28575"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n-US" sz="1400" b="1" dirty="0">
                <a:solidFill>
                  <a:srgbClr val="000000"/>
                </a:solidFill>
              </a:rPr>
              <a:t>Trilaciclib (IV CDK 4/6 inhibitor)</a:t>
            </a:r>
          </a:p>
          <a:p>
            <a:pPr algn="ctr" fontAlgn="base"/>
            <a:r>
              <a:rPr lang="en-US" sz="1200" dirty="0">
                <a:solidFill>
                  <a:srgbClr val="000000"/>
                </a:solidFill>
              </a:rPr>
              <a:t>Transiently arrests normal cells in the G1 phase of the cell cycle during chemotherapy exposure to preserve bone marrow and immune system function from chemotherapy-induced damage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9EF9CAE-F21F-7E4B-97AB-349EC9DE2257}"/>
              </a:ext>
            </a:extLst>
          </p:cNvPr>
          <p:cNvSpPr txBox="1"/>
          <p:nvPr/>
        </p:nvSpPr>
        <p:spPr>
          <a:xfrm>
            <a:off x="8322365" y="6534857"/>
            <a:ext cx="386963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Jared Weiss,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89090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AB91D-0430-1D41-91B6-EA7CD02A8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270" y="241558"/>
            <a:ext cx="10515600" cy="1325563"/>
          </a:xfrm>
        </p:spPr>
        <p:txBody>
          <a:bodyPr/>
          <a:lstStyle/>
          <a:p>
            <a:r>
              <a:rPr lang="en-US" dirty="0"/>
              <a:t>G1T28-02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CF0C90-1EA3-E049-B5D5-4DAB602703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270" y="1690688"/>
            <a:ext cx="9144000" cy="216222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FA5D434-EC2A-C04D-94F7-80DF6F496B3C}"/>
              </a:ext>
            </a:extLst>
          </p:cNvPr>
          <p:cNvSpPr/>
          <p:nvPr/>
        </p:nvSpPr>
        <p:spPr>
          <a:xfrm>
            <a:off x="494270" y="2743200"/>
            <a:ext cx="9144000" cy="43622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8813BA-5209-3646-9304-51DAC38A81C0}"/>
              </a:ext>
            </a:extLst>
          </p:cNvPr>
          <p:cNvSpPr txBox="1"/>
          <p:nvPr/>
        </p:nvSpPr>
        <p:spPr>
          <a:xfrm>
            <a:off x="8322365" y="6534857"/>
            <a:ext cx="386963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Jared Weiss,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91937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5EF8C9B-3220-AD49-BD6B-006568BDE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216" y="0"/>
            <a:ext cx="10515600" cy="986589"/>
          </a:xfrm>
        </p:spPr>
        <p:txBody>
          <a:bodyPr/>
          <a:lstStyle/>
          <a:p>
            <a:r>
              <a:rPr lang="en-US" dirty="0"/>
              <a:t>Pooled Data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12DAF98-B2DF-C046-A65E-4F8F862676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827" y="934289"/>
            <a:ext cx="6516677" cy="550358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2CE62AC-DEEC-5543-B919-C5CE396F24C2}"/>
              </a:ext>
            </a:extLst>
          </p:cNvPr>
          <p:cNvSpPr txBox="1"/>
          <p:nvPr/>
        </p:nvSpPr>
        <p:spPr>
          <a:xfrm>
            <a:off x="815588" y="6538451"/>
            <a:ext cx="22372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Weiss, Clinical Lung Cancer, 2021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686BD2-60FD-4E48-B05E-C958C7EB3F98}"/>
              </a:ext>
            </a:extLst>
          </p:cNvPr>
          <p:cNvSpPr txBox="1"/>
          <p:nvPr/>
        </p:nvSpPr>
        <p:spPr>
          <a:xfrm>
            <a:off x="8322365" y="6534857"/>
            <a:ext cx="386963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Jared Weiss,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5501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D663714-5386-4241-9FAF-97607989D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PROs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86F5A0-B1CB-8449-B621-D0301DFBFA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90259" y="1357128"/>
            <a:ext cx="7987668" cy="459789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F2BCDD-F1C8-2F43-89C2-2FB6B3C9E974}"/>
              </a:ext>
            </a:extLst>
          </p:cNvPr>
          <p:cNvSpPr txBox="1"/>
          <p:nvPr/>
        </p:nvSpPr>
        <p:spPr>
          <a:xfrm>
            <a:off x="5635744" y="6492875"/>
            <a:ext cx="22372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Weiss, Clinical Lung Cancer, 2021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EFCD93-EDDE-AB46-B636-B8791B450391}"/>
              </a:ext>
            </a:extLst>
          </p:cNvPr>
          <p:cNvSpPr txBox="1"/>
          <p:nvPr/>
        </p:nvSpPr>
        <p:spPr>
          <a:xfrm>
            <a:off x="8322365" y="6534857"/>
            <a:ext cx="386963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Jared Weiss,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2666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38E92E3-561C-F743-86E3-1264873FF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926432"/>
          </a:xfrm>
        </p:spPr>
        <p:txBody>
          <a:bodyPr/>
          <a:lstStyle/>
          <a:p>
            <a:r>
              <a:rPr lang="en-US" dirty="0"/>
              <a:t>No impact on PFS or OS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772632-3936-2948-8971-AA41DD8CC9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834236"/>
            <a:ext cx="4973053" cy="565863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71CFFD3-A6B7-6E48-815A-27E1BAF956C7}"/>
              </a:ext>
            </a:extLst>
          </p:cNvPr>
          <p:cNvSpPr txBox="1"/>
          <p:nvPr/>
        </p:nvSpPr>
        <p:spPr>
          <a:xfrm>
            <a:off x="3048399" y="6581001"/>
            <a:ext cx="22372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Weiss, Clinical Lung Cancer, 2021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6836DF-A300-E44D-A805-E46530751A27}"/>
              </a:ext>
            </a:extLst>
          </p:cNvPr>
          <p:cNvSpPr txBox="1"/>
          <p:nvPr/>
        </p:nvSpPr>
        <p:spPr>
          <a:xfrm>
            <a:off x="8322365" y="6534857"/>
            <a:ext cx="386963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Jared Weiss,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83964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1042B3-58E9-234A-98B3-16701DEA8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US" dirty="0"/>
              <a:t>Progress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EF63A8-620F-3E46-914C-9BCED18FA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528483"/>
            <a:ext cx="10515600" cy="188706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		Pre C1				Pre C3				Post C4 </a:t>
            </a:r>
          </a:p>
          <a:p>
            <a:pPr marL="0" indent="0">
              <a:buNone/>
            </a:pPr>
            <a:r>
              <a:rPr lang="en-US" dirty="0"/>
              <a:t>WBC		7.4				4.8				3.3</a:t>
            </a:r>
          </a:p>
          <a:p>
            <a:pPr marL="0" indent="0">
              <a:buNone/>
            </a:pPr>
            <a:r>
              <a:rPr lang="en-US" dirty="0"/>
              <a:t>Hgb		14.7				13.2				12.6</a:t>
            </a:r>
          </a:p>
          <a:p>
            <a:pPr marL="0" indent="0">
              <a:buNone/>
            </a:pPr>
            <a:r>
              <a:rPr lang="en-US" dirty="0" err="1"/>
              <a:t>Plt</a:t>
            </a:r>
            <a:r>
              <a:rPr lang="en-US" dirty="0"/>
              <a:t>		154				246				199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C5D7F0D-8631-8447-AAFF-CABD24BA0E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73623"/>
            <a:ext cx="12192000" cy="38848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7AB13DD-6C37-2141-9159-478CF5BDC60F}"/>
              </a:ext>
            </a:extLst>
          </p:cNvPr>
          <p:cNvSpPr txBox="1"/>
          <p:nvPr/>
        </p:nvSpPr>
        <p:spPr>
          <a:xfrm>
            <a:off x="8322365" y="-6626"/>
            <a:ext cx="386963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Jared Weiss,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9047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C78C90-C28B-B549-8425-670C40AF37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A remarkable case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795A98-7324-9641-A208-7991D58762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5563"/>
            <a:ext cx="10515600" cy="5436184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/>
              <a:t>2 month FU scan showed additional diminution of cancer</a:t>
            </a:r>
          </a:p>
          <a:p>
            <a:pPr>
              <a:lnSpc>
                <a:spcPct val="120000"/>
              </a:lnSpc>
            </a:pPr>
            <a:r>
              <a:rPr lang="en-US" dirty="0"/>
              <a:t>There was no evidence of progression for nearly 3 years on serial imaging.</a:t>
            </a:r>
          </a:p>
          <a:p>
            <a:pPr>
              <a:lnSpc>
                <a:spcPct val="120000"/>
              </a:lnSpc>
            </a:pPr>
            <a:r>
              <a:rPr lang="en-US" dirty="0"/>
              <a:t>His other medical problems were active, mostly notably CHF and cholecystitis, culminating in an admission for sepsis.</a:t>
            </a:r>
          </a:p>
          <a:p>
            <a:pPr>
              <a:lnSpc>
                <a:spcPct val="120000"/>
              </a:lnSpc>
            </a:pPr>
            <a:r>
              <a:rPr lang="en-US" dirty="0"/>
              <a:t>Workup for cholecystectomy reveals recurrent lung mass.</a:t>
            </a:r>
          </a:p>
          <a:p>
            <a:pPr>
              <a:lnSpc>
                <a:spcPct val="120000"/>
              </a:lnSpc>
            </a:pPr>
            <a:r>
              <a:rPr lang="en-US" dirty="0"/>
              <a:t>Oncology discusses GOC.  Patient strongly wishes to try to continue to live, citing desire for more time with his wife and grandchildren.</a:t>
            </a:r>
          </a:p>
          <a:p>
            <a:pPr>
              <a:lnSpc>
                <a:spcPct val="120000"/>
              </a:lnSpc>
            </a:pPr>
            <a:r>
              <a:rPr lang="en-US" dirty="0"/>
              <a:t>Oncology recommends cholecystectomy prior to chemotherapy, citing risk of recurrent infections and high risk of death if given chemotherapy without it.</a:t>
            </a:r>
          </a:p>
          <a:p>
            <a:pPr>
              <a:lnSpc>
                <a:spcPct val="120000"/>
              </a:lnSpc>
            </a:pPr>
            <a:r>
              <a:rPr lang="en-US" dirty="0"/>
              <a:t>Local surgeon declines to operate, citing multiple comorbidities and high risk.  Academic surgeon reviews the case carefully and concurs.</a:t>
            </a:r>
          </a:p>
          <a:p>
            <a:pPr>
              <a:lnSpc>
                <a:spcPct val="120000"/>
              </a:lnSpc>
            </a:pPr>
            <a:r>
              <a:rPr lang="en-US" dirty="0"/>
              <a:t>Oncology recommends strong consideration of hospice.  The patient voices understanding of high risk of infection and death, but strongly requests additional therapy for the chance that he could live longer.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3F3E51D-4E71-E14E-A07B-39FF34F9B671}"/>
              </a:ext>
            </a:extLst>
          </p:cNvPr>
          <p:cNvSpPr txBox="1"/>
          <p:nvPr/>
        </p:nvSpPr>
        <p:spPr>
          <a:xfrm>
            <a:off x="8322365" y="6534857"/>
            <a:ext cx="386963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Jared Weiss,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3877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6BA7CD-9518-9A4D-8007-E216B04B4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consideration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8A6D1-A21C-2B4E-AC63-1C7F62B2CA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What should be done next to palliate her dyspnea?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Airway stent</a:t>
            </a:r>
          </a:p>
          <a:p>
            <a:pPr marL="0" indent="0">
              <a:buNone/>
            </a:pPr>
            <a:r>
              <a:rPr lang="en-US" dirty="0"/>
              <a:t>XRT</a:t>
            </a:r>
          </a:p>
          <a:p>
            <a:pPr marL="0" indent="0">
              <a:buNone/>
            </a:pPr>
            <a:r>
              <a:rPr lang="en-US" dirty="0"/>
              <a:t>Chemotherapy</a:t>
            </a:r>
          </a:p>
          <a:p>
            <a:pPr marL="0" indent="0">
              <a:buNone/>
            </a:pPr>
            <a:r>
              <a:rPr lang="en-US" dirty="0"/>
              <a:t>Oxygen and morphine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00335B-03D3-9B41-A957-E143240CED07}"/>
              </a:ext>
            </a:extLst>
          </p:cNvPr>
          <p:cNvSpPr txBox="1"/>
          <p:nvPr/>
        </p:nvSpPr>
        <p:spPr>
          <a:xfrm>
            <a:off x="8322365" y="6534857"/>
            <a:ext cx="386963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Jared Weiss,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64999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B302C-C635-064B-8917-337898BAC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/>
          <a:lstStyle/>
          <a:p>
            <a:r>
              <a:rPr lang="en-US" dirty="0"/>
              <a:t>Re-Treatment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9B410E-B5CE-464B-85F2-3B1CF854AC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8172" y="1130968"/>
            <a:ext cx="10875628" cy="5570621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/>
              <a:t>In the interim, atezolizumab has been approved in 1L (</a:t>
            </a:r>
            <a:r>
              <a:rPr lang="en-US" dirty="0" err="1"/>
              <a:t>Lurbi</a:t>
            </a:r>
            <a:r>
              <a:rPr lang="en-US" dirty="0"/>
              <a:t> has not yet been)</a:t>
            </a:r>
          </a:p>
          <a:p>
            <a:pPr>
              <a:lnSpc>
                <a:spcPct val="120000"/>
              </a:lnSpc>
            </a:pPr>
            <a:r>
              <a:rPr lang="en-US" dirty="0"/>
              <a:t>Trilaciclib is not yet FDA approved and is not available.</a:t>
            </a:r>
          </a:p>
          <a:p>
            <a:pPr>
              <a:lnSpc>
                <a:spcPct val="120000"/>
              </a:lnSpc>
            </a:pPr>
            <a:r>
              <a:rPr lang="en-US" dirty="0"/>
              <a:t>Chemo: </a:t>
            </a:r>
            <a:r>
              <a:rPr lang="en-US" dirty="0" err="1"/>
              <a:t>CbP</a:t>
            </a:r>
            <a:r>
              <a:rPr lang="en-US" dirty="0"/>
              <a:t>/VP16/</a:t>
            </a:r>
            <a:r>
              <a:rPr lang="en-US" dirty="0" err="1"/>
              <a:t>Atezo</a:t>
            </a:r>
            <a:r>
              <a:rPr lang="en-US" dirty="0"/>
              <a:t>; </a:t>
            </a:r>
            <a:r>
              <a:rPr lang="en-US" dirty="0" err="1"/>
              <a:t>cytotoxics</a:t>
            </a:r>
            <a:r>
              <a:rPr lang="en-US" dirty="0"/>
              <a:t> DR 10%</a:t>
            </a:r>
          </a:p>
          <a:p>
            <a:pPr>
              <a:lnSpc>
                <a:spcPct val="120000"/>
              </a:lnSpc>
            </a:pPr>
            <a:r>
              <a:rPr lang="en-US" dirty="0"/>
              <a:t>Premeds: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Antiemetics: </a:t>
            </a:r>
            <a:r>
              <a:rPr lang="en-US" dirty="0" err="1"/>
              <a:t>Fosaprepitant</a:t>
            </a:r>
            <a:r>
              <a:rPr lang="en-US" dirty="0"/>
              <a:t>, ondansetron, dexamethasone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Peg-filgrastim post chemo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Levofloxacin post chemo</a:t>
            </a:r>
          </a:p>
          <a:p>
            <a:pPr>
              <a:lnSpc>
                <a:spcPct val="120000"/>
              </a:lnSpc>
            </a:pPr>
            <a:r>
              <a:rPr lang="en-US" dirty="0"/>
              <a:t>Pre C1: WBC 3, Hgb 11.1, </a:t>
            </a:r>
            <a:r>
              <a:rPr lang="en-US" dirty="0" err="1"/>
              <a:t>Plt</a:t>
            </a:r>
            <a:r>
              <a:rPr lang="en-US" dirty="0"/>
              <a:t> 348</a:t>
            </a:r>
          </a:p>
          <a:p>
            <a:pPr>
              <a:lnSpc>
                <a:spcPct val="120000"/>
              </a:lnSpc>
            </a:pPr>
            <a:r>
              <a:rPr lang="en-US" dirty="0"/>
              <a:t>Pre C2: WBC 1.7, Hgb 8.2, </a:t>
            </a:r>
            <a:r>
              <a:rPr lang="en-US" dirty="0" err="1"/>
              <a:t>Plt</a:t>
            </a:r>
            <a:r>
              <a:rPr lang="en-US" dirty="0"/>
              <a:t> 7; had petechia, no active bleed</a:t>
            </a:r>
          </a:p>
          <a:p>
            <a:pPr>
              <a:lnSpc>
                <a:spcPct val="120000"/>
              </a:lnSpc>
            </a:pPr>
            <a:r>
              <a:rPr lang="en-US" dirty="0"/>
              <a:t>Got 1U PRBC inpatient.  </a:t>
            </a:r>
          </a:p>
          <a:p>
            <a:pPr>
              <a:lnSpc>
                <a:spcPct val="120000"/>
              </a:lnSpc>
            </a:pPr>
            <a:r>
              <a:rPr lang="en-US" dirty="0"/>
              <a:t>1 week later: WBC 7.8, Hgb 9.2, </a:t>
            </a:r>
            <a:r>
              <a:rPr lang="en-US" dirty="0" err="1"/>
              <a:t>Plt</a:t>
            </a:r>
            <a:r>
              <a:rPr lang="en-US" dirty="0"/>
              <a:t> 121</a:t>
            </a:r>
          </a:p>
          <a:p>
            <a:pPr>
              <a:lnSpc>
                <a:spcPct val="120000"/>
              </a:lnSpc>
            </a:pPr>
            <a:r>
              <a:rPr lang="en-US" dirty="0"/>
              <a:t>Patient wanted chemo.  MD concerned.  Compromise on </a:t>
            </a:r>
            <a:r>
              <a:rPr lang="en-US" dirty="0" err="1"/>
              <a:t>atezo</a:t>
            </a:r>
            <a:r>
              <a:rPr lang="en-US" dirty="0"/>
              <a:t> alone, RTC 1w.</a:t>
            </a:r>
          </a:p>
          <a:p>
            <a:pPr>
              <a:lnSpc>
                <a:spcPct val="120000"/>
              </a:lnSpc>
            </a:pPr>
            <a:r>
              <a:rPr lang="en-US" dirty="0"/>
              <a:t>Following week, WBC 8.5, Hgb 9.7, </a:t>
            </a:r>
            <a:r>
              <a:rPr lang="en-US" dirty="0" err="1"/>
              <a:t>Plt</a:t>
            </a:r>
            <a:r>
              <a:rPr lang="en-US" dirty="0"/>
              <a:t> 200; after discussion of GOC, C2 given w/further DR (</a:t>
            </a:r>
            <a:r>
              <a:rPr lang="en-US" dirty="0" err="1"/>
              <a:t>CbP</a:t>
            </a:r>
            <a:r>
              <a:rPr lang="en-US" dirty="0"/>
              <a:t> AUC 3.5, VP16 60mg/m2)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B725DD-1E6A-7947-BD39-E0DBA21C03FD}"/>
              </a:ext>
            </a:extLst>
          </p:cNvPr>
          <p:cNvSpPr txBox="1"/>
          <p:nvPr/>
        </p:nvSpPr>
        <p:spPr>
          <a:xfrm>
            <a:off x="8322365" y="6534857"/>
            <a:ext cx="386963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Jared Weiss,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9736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37D372-6F48-C046-B4F8-9A3EB02698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Followup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8BF3F0-AF40-B047-8A1B-2EC329A4DD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Patient admitted locally </a:t>
            </a:r>
            <a:r>
              <a:rPr lang="en-US"/>
              <a:t>with cholecystitis </a:t>
            </a:r>
            <a:r>
              <a:rPr lang="en-US" dirty="0"/>
              <a:t>with sepsis.</a:t>
            </a:r>
          </a:p>
          <a:p>
            <a:r>
              <a:rPr lang="en-US" dirty="0"/>
              <a:t>Family meeting held via video and decision made for DNR/DNI and hospice care.</a:t>
            </a:r>
          </a:p>
          <a:p>
            <a:r>
              <a:rPr lang="en-US" dirty="0"/>
              <a:t>Patient died comfortably, surrounded by family.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8E1171-6762-0846-98F6-1BA1C86E8DE3}"/>
              </a:ext>
            </a:extLst>
          </p:cNvPr>
          <p:cNvSpPr txBox="1"/>
          <p:nvPr/>
        </p:nvSpPr>
        <p:spPr>
          <a:xfrm>
            <a:off x="8322365" y="6534857"/>
            <a:ext cx="386963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Jared Weiss,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5290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B8C910-1193-0140-B5B6-36A8B032D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/>
              <a:t>Case 1, Continued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FAEB3F-9EC8-C042-B53F-E93A550FF3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5563"/>
            <a:ext cx="10515600" cy="4755649"/>
          </a:xfrm>
        </p:spPr>
        <p:txBody>
          <a:bodyPr>
            <a:normAutofit/>
          </a:bodyPr>
          <a:lstStyle/>
          <a:p>
            <a:r>
              <a:rPr lang="en-US" dirty="0"/>
              <a:t>The patient was treated with Carboplatin and etoposide.  Her physician tried to order durvalumab, but it was not in inpatient formulary.</a:t>
            </a:r>
          </a:p>
          <a:p>
            <a:r>
              <a:rPr lang="en-US" dirty="0"/>
              <a:t>Cough and SOB improved rapidly. The patient was discharged on the 7</a:t>
            </a:r>
            <a:r>
              <a:rPr lang="en-US" baseline="30000" dirty="0"/>
              <a:t>th</a:t>
            </a:r>
            <a:r>
              <a:rPr lang="en-US" dirty="0"/>
              <a:t> hospital day.</a:t>
            </a:r>
          </a:p>
          <a:p>
            <a:r>
              <a:rPr lang="en-US" dirty="0"/>
              <a:t>She returned to clinic two weeks later. Her dyspnea and cough were further improved, but she complained of:</a:t>
            </a:r>
          </a:p>
          <a:p>
            <a:pPr lvl="1"/>
            <a:r>
              <a:rPr lang="en-US" dirty="0"/>
              <a:t>Fatigue, now napping twice per day, but still able to perform her ADLs and IADLs.</a:t>
            </a:r>
          </a:p>
          <a:p>
            <a:pPr lvl="1"/>
            <a:r>
              <a:rPr lang="en-US" dirty="0"/>
              <a:t>Anorexia. Not eating as much as her family would like.</a:t>
            </a:r>
          </a:p>
          <a:p>
            <a:pPr lvl="1"/>
            <a:r>
              <a:rPr lang="en-US" dirty="0"/>
              <a:t>Nausea, partially relieved with ondansetron.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F01236-4D81-0546-8349-7C866451EC40}"/>
              </a:ext>
            </a:extLst>
          </p:cNvPr>
          <p:cNvSpPr txBox="1"/>
          <p:nvPr/>
        </p:nvSpPr>
        <p:spPr>
          <a:xfrm>
            <a:off x="8322365" y="6534857"/>
            <a:ext cx="386963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Jared Weiss,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47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856C3-A1EA-1B49-9DDC-9648ACE5A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6" y="22984"/>
            <a:ext cx="10515600" cy="1047267"/>
          </a:xfrm>
        </p:spPr>
        <p:txBody>
          <a:bodyPr/>
          <a:lstStyle/>
          <a:p>
            <a:r>
              <a:rPr lang="en-US" dirty="0"/>
              <a:t>Supportive Care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D3D5C4-5073-7F46-8706-22E2625E0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5530" y="961967"/>
            <a:ext cx="11618844" cy="4351338"/>
          </a:xfrm>
        </p:spPr>
        <p:txBody>
          <a:bodyPr>
            <a:noAutofit/>
          </a:bodyPr>
          <a:lstStyle/>
          <a:p>
            <a:r>
              <a:rPr lang="en-US" sz="2000" dirty="0"/>
              <a:t>Fatigue</a:t>
            </a:r>
          </a:p>
          <a:p>
            <a:pPr lvl="1"/>
            <a:r>
              <a:rPr lang="en-US" sz="2000" dirty="0"/>
              <a:t>Patient was felt to be mildly hypovolemic.  NS given by IV, patient asked to increase hydration PO, and a </a:t>
            </a:r>
            <a:r>
              <a:rPr lang="en-US" sz="2000" dirty="0" err="1"/>
              <a:t>followup</a:t>
            </a:r>
            <a:r>
              <a:rPr lang="en-US" sz="2000" dirty="0"/>
              <a:t> visit made for 1 week to reassess and for possible additional IVF.</a:t>
            </a:r>
          </a:p>
          <a:p>
            <a:pPr lvl="1"/>
            <a:r>
              <a:rPr lang="en-US" sz="2000" dirty="0"/>
              <a:t>Patient advised to increase activity, as tolerated.</a:t>
            </a:r>
          </a:p>
          <a:p>
            <a:pPr lvl="1"/>
            <a:r>
              <a:rPr lang="en-US" sz="2000" dirty="0"/>
              <a:t>Nutrition mgmt. as below</a:t>
            </a:r>
          </a:p>
          <a:p>
            <a:r>
              <a:rPr lang="en-US" sz="2000" dirty="0"/>
              <a:t>Anorexia</a:t>
            </a:r>
          </a:p>
          <a:p>
            <a:pPr lvl="1"/>
            <a:r>
              <a:rPr lang="en-US" sz="2000" dirty="0"/>
              <a:t>Nutrition consulted and advised patient to pursue small, more frequent meals</a:t>
            </a:r>
          </a:p>
          <a:p>
            <a:pPr lvl="1"/>
            <a:r>
              <a:rPr lang="en-US" sz="2000" dirty="0"/>
              <a:t>Dietary counseling offered</a:t>
            </a:r>
          </a:p>
          <a:p>
            <a:pPr lvl="1"/>
            <a:r>
              <a:rPr lang="en-US" sz="2000" dirty="0"/>
              <a:t>Dronabinol prescribed</a:t>
            </a:r>
          </a:p>
          <a:p>
            <a:r>
              <a:rPr lang="en-US" sz="2000" dirty="0"/>
              <a:t>Nausea</a:t>
            </a:r>
          </a:p>
          <a:p>
            <a:pPr lvl="1"/>
            <a:r>
              <a:rPr lang="en-US" sz="2000" dirty="0"/>
              <a:t>On questioning, constipation was elicited.  Ca checked and was OK.</a:t>
            </a:r>
          </a:p>
          <a:p>
            <a:pPr lvl="1"/>
            <a:r>
              <a:rPr lang="en-US" sz="2000" dirty="0"/>
              <a:t>Patient hydrated as above</a:t>
            </a:r>
          </a:p>
          <a:p>
            <a:pPr lvl="1"/>
            <a:r>
              <a:rPr lang="en-US" sz="2000" dirty="0"/>
              <a:t>Senna-S started twice per day.</a:t>
            </a:r>
          </a:p>
          <a:p>
            <a:pPr lvl="1"/>
            <a:r>
              <a:rPr lang="en-US" sz="2000" dirty="0"/>
              <a:t>Patient advised the ondansetron can be constipating.  Given prochlorperazine to try in place of or in addition, as needed.</a:t>
            </a:r>
          </a:p>
          <a:p>
            <a:r>
              <a:rPr lang="en-US" sz="2000" dirty="0"/>
              <a:t>Palliative care consulted.  They provided many useful recommendations, including recognition of depression resulting in a referral to counseling.</a:t>
            </a:r>
          </a:p>
          <a:p>
            <a:endParaRPr lang="en-US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142265-9332-FA4B-8246-DAC04BE5BB6C}"/>
              </a:ext>
            </a:extLst>
          </p:cNvPr>
          <p:cNvSpPr txBox="1"/>
          <p:nvPr/>
        </p:nvSpPr>
        <p:spPr>
          <a:xfrm>
            <a:off x="8322365" y="6534857"/>
            <a:ext cx="386963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Jared Weiss,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5187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86852F-431F-0344-96FA-4F714D86A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Return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3EE260-F4E0-A041-AF69-55595B1E21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Patient’s symptoms improved with additional supportive care.</a:t>
            </a:r>
          </a:p>
          <a:p>
            <a:r>
              <a:rPr lang="en-US" dirty="0"/>
              <a:t>C2 was administered with the addition of durvalumab. </a:t>
            </a:r>
            <a:r>
              <a:rPr lang="en-US" dirty="0" err="1"/>
              <a:t>Followup</a:t>
            </a:r>
            <a:r>
              <a:rPr lang="en-US" dirty="0"/>
              <a:t> imaging planned for prior to a theoretical third cycle.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343B1A6-7AD6-5B4F-88E2-650BCBEB2E85}"/>
              </a:ext>
            </a:extLst>
          </p:cNvPr>
          <p:cNvSpPr txBox="1"/>
          <p:nvPr/>
        </p:nvSpPr>
        <p:spPr>
          <a:xfrm>
            <a:off x="8322365" y="6534857"/>
            <a:ext cx="386963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Jared Weiss,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55462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15DA4D-646C-E04C-A5B4-74431CE71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Response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7C35A6-5746-7749-A74C-7551551DC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172568" cy="5715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Pre C1				Pre C3			Post 4C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148E5B-565E-A741-8755-986A067AD0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56270"/>
            <a:ext cx="12192000" cy="267540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9CCBC43-A764-EE4E-9E0B-3346531CBBBD}"/>
              </a:ext>
            </a:extLst>
          </p:cNvPr>
          <p:cNvSpPr txBox="1"/>
          <p:nvPr/>
        </p:nvSpPr>
        <p:spPr>
          <a:xfrm>
            <a:off x="8322365" y="6534857"/>
            <a:ext cx="386963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Jared Weiss,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2163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D2978E-7502-1B4A-A141-806371276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err="1"/>
              <a:t>Followup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FDE0A-7B27-374B-8F3F-C703CBB3DC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0500"/>
            <a:ext cx="10515600" cy="4667250"/>
          </a:xfrm>
        </p:spPr>
        <p:txBody>
          <a:bodyPr>
            <a:normAutofit/>
          </a:bodyPr>
          <a:lstStyle/>
          <a:p>
            <a:r>
              <a:rPr lang="en-US" dirty="0"/>
              <a:t>Laboratory results prior to C4 demonstrated a TSH of 20, FT4 0.5.  Cortisol </a:t>
            </a:r>
            <a:r>
              <a:rPr lang="en-US" dirty="0" err="1"/>
              <a:t>wnl</a:t>
            </a:r>
            <a:r>
              <a:rPr lang="en-US" dirty="0"/>
              <a:t>.</a:t>
            </a:r>
          </a:p>
          <a:p>
            <a:r>
              <a:rPr lang="en-US" dirty="0"/>
              <a:t>On ROS, the only possibly attributable symptoms were fatigue and constipation, but the extent to which hypothyroidism contributed to these was not clear.</a:t>
            </a:r>
          </a:p>
          <a:p>
            <a:r>
              <a:rPr lang="en-US" dirty="0"/>
              <a:t>Patient started on 1ug/kg levothyroxine.</a:t>
            </a:r>
          </a:p>
          <a:p>
            <a:r>
              <a:rPr lang="en-US" dirty="0"/>
              <a:t>C4 and maintenance C1-2 went well. Fatigue increased  </a:t>
            </a:r>
          </a:p>
          <a:p>
            <a:r>
              <a:rPr lang="en-US" dirty="0" err="1"/>
              <a:t>Followup</a:t>
            </a:r>
            <a:r>
              <a:rPr lang="en-US" dirty="0"/>
              <a:t> imaging showed additional minor response. The patient initiated maintenance durvalumab. TSH decreased to 10; levothyroxine increased. Recheck planned for 6 weeks later.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055EE7-E753-F44F-8455-A4F450F117F8}"/>
              </a:ext>
            </a:extLst>
          </p:cNvPr>
          <p:cNvSpPr txBox="1"/>
          <p:nvPr/>
        </p:nvSpPr>
        <p:spPr>
          <a:xfrm>
            <a:off x="8322365" y="6534857"/>
            <a:ext cx="386963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Jared Weiss,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24628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2C5BB0-F051-4C47-A0E9-EEA19B0A2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980" y="59333"/>
            <a:ext cx="10515600" cy="940190"/>
          </a:xfrm>
        </p:spPr>
        <p:txBody>
          <a:bodyPr/>
          <a:lstStyle/>
          <a:p>
            <a:r>
              <a:rPr lang="en-US" dirty="0"/>
              <a:t>Side Effects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82162BA-41F9-0043-ABFF-D426D03D8F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0892" y="683360"/>
            <a:ext cx="4640976" cy="123806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00CA5FA-02D5-584E-83B3-534A7C1C9E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4071" y="1988909"/>
            <a:ext cx="4694618" cy="43329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9993D40-1E93-B847-9D25-4595A1364795}"/>
              </a:ext>
            </a:extLst>
          </p:cNvPr>
          <p:cNvSpPr txBox="1"/>
          <p:nvPr/>
        </p:nvSpPr>
        <p:spPr>
          <a:xfrm>
            <a:off x="482705" y="1158734"/>
            <a:ext cx="61698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How much toxicity does the PDL1 inhibitor add?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23A03E4-B2B1-6C4C-81F1-93760323B60A}"/>
              </a:ext>
            </a:extLst>
          </p:cNvPr>
          <p:cNvSpPr txBox="1"/>
          <p:nvPr/>
        </p:nvSpPr>
        <p:spPr>
          <a:xfrm>
            <a:off x="482705" y="1923229"/>
            <a:ext cx="43571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What are the most common AEs?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33712A-346D-3943-9DAA-8BE9B5D506D2}"/>
              </a:ext>
            </a:extLst>
          </p:cNvPr>
          <p:cNvSpPr/>
          <p:nvPr/>
        </p:nvSpPr>
        <p:spPr>
          <a:xfrm>
            <a:off x="6840892" y="2008923"/>
            <a:ext cx="4667797" cy="37597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C0CEAB0-3E95-A843-904C-344896F3B518}"/>
              </a:ext>
            </a:extLst>
          </p:cNvPr>
          <p:cNvSpPr/>
          <p:nvPr/>
        </p:nvSpPr>
        <p:spPr>
          <a:xfrm>
            <a:off x="6814072" y="3070969"/>
            <a:ext cx="4694618" cy="25376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0C74FD4-7EF2-7240-964B-EB147BB3F640}"/>
              </a:ext>
            </a:extLst>
          </p:cNvPr>
          <p:cNvSpPr/>
          <p:nvPr/>
        </p:nvSpPr>
        <p:spPr>
          <a:xfrm>
            <a:off x="6800812" y="3831611"/>
            <a:ext cx="4707878" cy="25376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47483E2-6FB3-AD48-B919-AA347637DC94}"/>
              </a:ext>
            </a:extLst>
          </p:cNvPr>
          <p:cNvSpPr/>
          <p:nvPr/>
        </p:nvSpPr>
        <p:spPr>
          <a:xfrm>
            <a:off x="6810856" y="4189191"/>
            <a:ext cx="4707878" cy="25376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55889A5-05B9-AC4B-A663-B3B98EE7CF9D}"/>
              </a:ext>
            </a:extLst>
          </p:cNvPr>
          <p:cNvSpPr/>
          <p:nvPr/>
        </p:nvSpPr>
        <p:spPr>
          <a:xfrm>
            <a:off x="6840893" y="5123516"/>
            <a:ext cx="4640976" cy="40150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B8A6493-BE95-6142-919C-CB78B40FD5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979" y="3069069"/>
            <a:ext cx="6367245" cy="308699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61A9F562-0CEB-A04E-832C-DF2986CBB062}"/>
              </a:ext>
            </a:extLst>
          </p:cNvPr>
          <p:cNvSpPr txBox="1"/>
          <p:nvPr/>
        </p:nvSpPr>
        <p:spPr>
          <a:xfrm>
            <a:off x="482704" y="2592369"/>
            <a:ext cx="45350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What are the most common </a:t>
            </a:r>
            <a:r>
              <a:rPr lang="en-US" sz="2400" dirty="0" err="1"/>
              <a:t>irAEs</a:t>
            </a:r>
            <a:r>
              <a:rPr lang="en-US" sz="2400" dirty="0"/>
              <a:t>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A1D26CC-4A91-6F4F-AC36-13F057B75CEC}"/>
              </a:ext>
            </a:extLst>
          </p:cNvPr>
          <p:cNvSpPr txBox="1"/>
          <p:nvPr/>
        </p:nvSpPr>
        <p:spPr>
          <a:xfrm>
            <a:off x="372980" y="6501837"/>
            <a:ext cx="22369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Paz-Ares, Lancet 2019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B52A068-23A7-A74C-BBDD-A2EFC4D4F566}"/>
              </a:ext>
            </a:extLst>
          </p:cNvPr>
          <p:cNvSpPr txBox="1"/>
          <p:nvPr/>
        </p:nvSpPr>
        <p:spPr>
          <a:xfrm>
            <a:off x="8322365" y="6534857"/>
            <a:ext cx="386963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Courtesy of Jared Weiss, MD</a:t>
            </a:r>
            <a:endParaRPr 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7047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2" grpId="0" animBg="1"/>
      <p:bldP spid="13" grpId="0" animBg="1"/>
      <p:bldP spid="14" grpId="0" animBg="1"/>
      <p:bldP spid="15" grpId="0" animBg="1"/>
      <p:bldP spid="2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7" ma:contentTypeDescription="Create a new document." ma:contentTypeScope="" ma:versionID="0836c851ab56100df1895fa2a218104e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fd973d22d93f3f1ceb87c2fa5e19ecd8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 xsi:nil="true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E7C56F17-FD1F-406A-A56D-823A716AB447}"/>
</file>

<file path=customXml/itemProps2.xml><?xml version="1.0" encoding="utf-8"?>
<ds:datastoreItem xmlns:ds="http://schemas.openxmlformats.org/officeDocument/2006/customXml" ds:itemID="{7CC672A4-9CC0-46B2-BA62-7D29603B56F6}"/>
</file>

<file path=customXml/itemProps3.xml><?xml version="1.0" encoding="utf-8"?>
<ds:datastoreItem xmlns:ds="http://schemas.openxmlformats.org/officeDocument/2006/customXml" ds:itemID="{C4753012-029C-4316-B65C-1653B81455BB}"/>
</file>

<file path=docProps/app.xml><?xml version="1.0" encoding="utf-8"?>
<Properties xmlns="http://schemas.openxmlformats.org/officeDocument/2006/extended-properties" xmlns:vt="http://schemas.openxmlformats.org/officeDocument/2006/docPropsVTypes">
  <TotalTime>6124</TotalTime>
  <Words>2077</Words>
  <Application>Microsoft Macintosh PowerPoint</Application>
  <PresentationFormat>Widescreen</PresentationFormat>
  <Paragraphs>288</Paragraphs>
  <Slides>31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Arial</vt:lpstr>
      <vt:lpstr>Calibri</vt:lpstr>
      <vt:lpstr>Calibri Light</vt:lpstr>
      <vt:lpstr>Office Theme</vt:lpstr>
      <vt:lpstr>Recognition and Management of Adverse Events (AEs) with Available SCLC Treatments </vt:lpstr>
      <vt:lpstr>Case 1: A First Line Patient</vt:lpstr>
      <vt:lpstr>For consideration</vt:lpstr>
      <vt:lpstr>Case 1, Continued</vt:lpstr>
      <vt:lpstr>Supportive Care</vt:lpstr>
      <vt:lpstr>Return</vt:lpstr>
      <vt:lpstr>Response</vt:lpstr>
      <vt:lpstr>Followup</vt:lpstr>
      <vt:lpstr>Side Effects</vt:lpstr>
      <vt:lpstr>ESMO Guidelines on Hypothyroidism</vt:lpstr>
      <vt:lpstr>Recommended Guidelines/Algorithms</vt:lpstr>
      <vt:lpstr>Case 2</vt:lpstr>
      <vt:lpstr>What is the incidence of NTP w/Lurbi?</vt:lpstr>
      <vt:lpstr>G3-4 Heme AEs; NB: This is cross-trial comparison, not randomized data</vt:lpstr>
      <vt:lpstr>More Cross Trial Comparison; stuff people feel (NB: any grade, prior was G3-4)</vt:lpstr>
      <vt:lpstr>Management</vt:lpstr>
      <vt:lpstr>Followup</vt:lpstr>
      <vt:lpstr>Polling Question</vt:lpstr>
      <vt:lpstr>Why Lurbinectedin was not dose-reduced</vt:lpstr>
      <vt:lpstr>Followup</vt:lpstr>
      <vt:lpstr>Case 3: Retreatment with platinum</vt:lpstr>
      <vt:lpstr>Fitness</vt:lpstr>
      <vt:lpstr>Trilaciclib Mechanism of Action</vt:lpstr>
      <vt:lpstr>G1T28-02</vt:lpstr>
      <vt:lpstr>Pooled Data</vt:lpstr>
      <vt:lpstr>PROs</vt:lpstr>
      <vt:lpstr>No impact on PFS or OS</vt:lpstr>
      <vt:lpstr>Progress</vt:lpstr>
      <vt:lpstr>A remarkable case</vt:lpstr>
      <vt:lpstr>Re-Treatment</vt:lpstr>
      <vt:lpstr>Followup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Cases for RTP</dc:title>
  <dc:creator>Weiss, Jared</dc:creator>
  <cp:lastModifiedBy>Silvana Izquierdo</cp:lastModifiedBy>
  <cp:revision>22</cp:revision>
  <dcterms:created xsi:type="dcterms:W3CDTF">2022-01-13T17:28:59Z</dcterms:created>
  <dcterms:modified xsi:type="dcterms:W3CDTF">2022-02-01T16:08:46Z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  <property fmtid="{D5CDD505-2E9C-101B-9397-08002B2CF9AE}" pid="3" name="TaxKeyword">
    <vt:lpwstr/>
  </property>
</Properties>
</file>